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7562850" cx="10693400"/>
  <p:notesSz cx="10693400" cy="7562850"/>
  <p:embeddedFontLst>
    <p:embeddedFont>
      <p:font typeface="Arimo"/>
      <p:regular r:id="rId67"/>
      <p:bold r:id="rId68"/>
      <p:italic r:id="rId69"/>
      <p:boldItalic r:id="rId70"/>
    </p:embeddedFont>
    <p:embeddedFont>
      <p:font typeface="Helvetica Neue"/>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80C370-C423-447A-94FB-4BDD2FD705C0}">
  <a:tblStyle styleId="{8F80C370-C423-447A-94FB-4BDD2FD705C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2DA570D-59E3-420D-BB3B-248455A22848}"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59E469C-EA80-4586-A29E-9457650D73AF}" styleName="Table_2">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0A05DEE-5175-494A-92B0-239228D98180}"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5BDE9EEA-47BF-4330-B4A9-837617EC73A0}" styleName="Table_4">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AA1CC0B-0B36-4471-B9FF-65AEF0EB2918}" styleName="Table_5">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HelveticaNeue-italic.fntdata"/><Relationship Id="rId72" Type="http://schemas.openxmlformats.org/officeDocument/2006/relationships/font" Target="fonts/HelveticaNeue-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HelveticaNeue-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HelveticaNeue-regular.fntdata"/><Relationship Id="rId70" Type="http://schemas.openxmlformats.org/officeDocument/2006/relationships/font" Target="fonts/Arimo-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Arimo-bold.fntdata"/><Relationship Id="rId23" Type="http://schemas.openxmlformats.org/officeDocument/2006/relationships/slide" Target="slides/slide16.xml"/><Relationship Id="rId67" Type="http://schemas.openxmlformats.org/officeDocument/2006/relationships/font" Target="fonts/Arimo-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mo-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12T09:04:05.181">
    <p:pos x="6000" y="0"/>
    <p:text>לשנות הגדרות לצורך קוהרנטיות ולהוסיף אותיות סימון
-Orly Shapira</p:text>
  </p:cm>
  <p:cm authorId="0" idx="2" dt="2025-08-12T09:04:05.178">
    <p:pos x="6000" y="100"/>
    <p:text>לא מופיע במקור
-Orly Shapira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Note for web version: Slides 31-33, 37, 38, 50-53 have non-editable images.</a:t>
            </a:r>
            <a:endParaRPr/>
          </a:p>
          <a:p>
            <a:pPr indent="0" lvl="0" marL="0" rtl="0" algn="l">
              <a:lnSpc>
                <a:spcPct val="100000"/>
              </a:lnSpc>
              <a:spcBef>
                <a:spcPts val="0"/>
              </a:spcBef>
              <a:spcAft>
                <a:spcPts val="0"/>
              </a:spcAft>
              <a:buSzPts val="1400"/>
              <a:buNone/>
            </a:pPr>
            <a:r>
              <a:t/>
            </a:r>
            <a:endParaRPr/>
          </a:p>
        </p:txBody>
      </p:sp>
      <p:sp>
        <p:nvSpPr>
          <p:cNvPr id="50" name="Google Shape;50;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79" name="Google Shape;179;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8:notes"/>
          <p:cNvSpPr txBox="1"/>
          <p:nvPr>
            <p:ph idx="1" type="body"/>
          </p:nvPr>
        </p:nvSpPr>
        <p:spPr>
          <a:xfrm>
            <a:off x="1069975" y="3640138"/>
            <a:ext cx="8553600" cy="297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 new slide.</a:t>
            </a:r>
            <a:endParaRPr/>
          </a:p>
        </p:txBody>
      </p:sp>
      <p:sp>
        <p:nvSpPr>
          <p:cNvPr id="294" name="Google Shape;294;p18:notes"/>
          <p:cNvSpPr txBox="1"/>
          <p:nvPr>
            <p:ph idx="12" type="sldNum"/>
          </p:nvPr>
        </p:nvSpPr>
        <p:spPr>
          <a:xfrm>
            <a:off x="6057900" y="7183438"/>
            <a:ext cx="4632300" cy="379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069975" y="3640138"/>
            <a:ext cx="8553600" cy="297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2:notes"/>
          <p:cNvSpPr txBox="1"/>
          <p:nvPr>
            <p:ph idx="12" type="sldNum"/>
          </p:nvPr>
        </p:nvSpPr>
        <p:spPr>
          <a:xfrm>
            <a:off x="6057900" y="7183438"/>
            <a:ext cx="4632300" cy="379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Data engagement box: Transcribe and code short episodes, identifying and counting examples of B, R, IR &amp; CH.</a:t>
            </a:r>
            <a:endParaRPr/>
          </a:p>
        </p:txBody>
      </p:sp>
      <p:sp>
        <p:nvSpPr>
          <p:cNvPr id="412" name="Google Shape;412;p2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9:notes"/>
          <p:cNvSpPr txBox="1"/>
          <p:nvPr>
            <p:ph idx="1" type="body"/>
          </p:nvPr>
        </p:nvSpPr>
        <p:spPr>
          <a:xfrm>
            <a:off x="1069975" y="3640138"/>
            <a:ext cx="8553600" cy="297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NEW SLIDE</a:t>
            </a:r>
            <a:endParaRPr/>
          </a:p>
        </p:txBody>
      </p:sp>
      <p:sp>
        <p:nvSpPr>
          <p:cNvPr id="482" name="Google Shape;482;p29:notes"/>
          <p:cNvSpPr txBox="1"/>
          <p:nvPr>
            <p:ph idx="12" type="sldNum"/>
          </p:nvPr>
        </p:nvSpPr>
        <p:spPr>
          <a:xfrm>
            <a:off x="6057900" y="7183438"/>
            <a:ext cx="4632300" cy="379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3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4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4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4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8:notes"/>
          <p:cNvSpPr/>
          <p:nvPr>
            <p:ph idx="2" type="sldImg"/>
          </p:nvPr>
        </p:nvSpPr>
        <p:spPr>
          <a:xfrm>
            <a:off x="1567217" y="567214"/>
            <a:ext cx="7560000" cy="2836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48:notes"/>
          <p:cNvSpPr txBox="1"/>
          <p:nvPr>
            <p:ph idx="1" type="body"/>
          </p:nvPr>
        </p:nvSpPr>
        <p:spPr>
          <a:xfrm>
            <a:off x="1069340" y="3592354"/>
            <a:ext cx="8554800" cy="340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4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5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3" name="Google Shape;703;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5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5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5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6" name="Google Shape;766;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5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1069975" y="3640138"/>
            <a:ext cx="8553600" cy="297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txBox="1"/>
          <p:nvPr>
            <p:ph idx="12" type="sldNum"/>
          </p:nvPr>
        </p:nvSpPr>
        <p:spPr>
          <a:xfrm>
            <a:off x="6057900" y="7183438"/>
            <a:ext cx="4632300" cy="379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העמוד הזה לא קיים בערכה המקורית… יש בו חזרה על מה שנמצא בשקף 11 הפותח את חלק ב’. העיצוב שלו מנגיש את הכתוב ולכן אולי רלוונטי למרות החזרתיות, אבל לא במקומו הנוכחי (לפחות על בסיס תוכן העניינים)</a:t>
            </a:r>
            <a:endParaRPr/>
          </a:p>
        </p:txBody>
      </p:sp>
      <p:sp>
        <p:nvSpPr>
          <p:cNvPr id="140" name="Google Shape;140;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1A616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5"/>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5"/>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1A616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6"/>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7"/>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1A616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rgbClr val="1A616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T-SEDA@educ.cam.ac.uk" TargetMode="External"/><Relationship Id="rId10" Type="http://schemas.openxmlformats.org/officeDocument/2006/relationships/hyperlink" Target="http://bit.ly/T-SEDA" TargetMode="External"/><Relationship Id="rId13" Type="http://schemas.openxmlformats.org/officeDocument/2006/relationships/image" Target="../media/image8.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image" Target="../media/image5.jpg"/><Relationship Id="rId5" Type="http://schemas.openxmlformats.org/officeDocument/2006/relationships/image" Target="../media/image10.jpg"/><Relationship Id="rId6" Type="http://schemas.openxmlformats.org/officeDocument/2006/relationships/image" Target="../media/image6.jpg"/><Relationship Id="rId7" Type="http://schemas.openxmlformats.org/officeDocument/2006/relationships/image" Target="../media/image4.jpg"/><Relationship Id="rId8"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jp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7.png"/><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33.png"/><Relationship Id="rId5" Type="http://schemas.openxmlformats.org/officeDocument/2006/relationships/hyperlink" Target="https://sms.cam.ac.uk/collection/282768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4.jpg"/><Relationship Id="rId5" Type="http://schemas.openxmlformats.org/officeDocument/2006/relationships/hyperlink" Target="https://vimeopro.com/camtree/cedir/" TargetMode="External"/><Relationship Id="rId6" Type="http://schemas.openxmlformats.org/officeDocument/2006/relationships/hyperlink" Target="https://thinkingtogether.educ.cam.ac.uk/resources/" TargetMode="External"/><Relationship Id="rId7" Type="http://schemas.openxmlformats.org/officeDocument/2006/relationships/hyperlink" Target="https://www.edudialogue.org/resources/introductory-video-series/collection-4/"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www.edudialogue.org/resources/introductory-video-series/" TargetMode="External"/><Relationship Id="rId10" Type="http://schemas.openxmlformats.org/officeDocument/2006/relationships/hyperlink" Target="http://tinyurl.com/ESRCdialogue" TargetMode="External"/><Relationship Id="rId13" Type="http://schemas.openxmlformats.org/officeDocument/2006/relationships/image" Target="../media/image36.jp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image" Target="../media/image35.jpg"/><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7.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1.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10508406.2019.1573730" TargetMode="External"/><Relationship Id="rId6" Type="http://schemas.openxmlformats.org/officeDocument/2006/relationships/hyperlink" Target="https://www.tandfonline.com/doi/full/10.1080/09500690802713507" TargetMode="External"/><Relationship Id="rId7" Type="http://schemas.openxmlformats.org/officeDocument/2006/relationships/hyperlink" Target="https://www.sciencedirect.com/science/article/abs/pii/S2210656120301422" TargetMode="External"/><Relationship Id="rId8" Type="http://schemas.openxmlformats.org/officeDocument/2006/relationships/hyperlink" Target="https://www.edudialogue.org/resources/introductory-video-series/collection-4/#video1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50.jp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jpg"/></Relationships>
</file>

<file path=ppt/slides/_rels/slide2.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image" Target="../media/image19.png"/><Relationship Id="rId5" Type="http://schemas.openxmlformats.org/officeDocument/2006/relationships/image" Target="../media/image10.jpg"/><Relationship Id="rId6" Type="http://schemas.openxmlformats.org/officeDocument/2006/relationships/image" Target="../media/image6.jpg"/><Relationship Id="rId7" Type="http://schemas.openxmlformats.org/officeDocument/2006/relationships/image" Target="../media/image4.jpg"/><Relationship Id="rId8" Type="http://schemas.openxmlformats.org/officeDocument/2006/relationships/hyperlink" Target="http://bit.ly/T-SE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gov.uk/government/publications/national-curriculum-in-england-english-programmes-of-stud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t-seda@educ.cam.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8.png"/><Relationship Id="rId5" Type="http://schemas.openxmlformats.org/officeDocument/2006/relationships/hyperlink" Target="http://www.educ.cam.ac.uk/research/projects/episteme" TargetMode="External"/><Relationship Id="rId6" Type="http://schemas.openxmlformats.org/officeDocument/2006/relationships/image" Target="../media/image5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educ.cam.ac.uk/research/programmes/tseda/index.html"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library.camtree.org/" TargetMode="External"/><Relationship Id="rId10" Type="http://schemas.openxmlformats.org/officeDocument/2006/relationships/hyperlink" Target="https://www.camtree.org/"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6.png"/></Relationships>
</file>

<file path=ppt/slides/_rels/slide2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29.png"/><Relationship Id="rId15" Type="http://schemas.openxmlformats.org/officeDocument/2006/relationships/hyperlink" Target="https://www.educ.cam.ac.uk/research/programmes/tseda/index.html" TargetMode="External"/><Relationship Id="rId14" Type="http://schemas.openxmlformats.org/officeDocument/2006/relationships/image" Target="../media/image22.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9.png"/><Relationship Id="rId8"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6.jp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53.png"/><Relationship Id="rId5" Type="http://schemas.openxmlformats.org/officeDocument/2006/relationships/hyperlink" Target="https://www.edudialogue.org/resources/introductory-video-series/collection-2/"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hyperlink" Target="https://www.edudialogue.org/resources/introductory-video-series/collection-3/" TargetMode="External"/><Relationship Id="rId8"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camtre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null" TargetMode="External"/><Relationship Id="rId4" Type="http://schemas.openxmlformats.org/officeDocument/2006/relationships/hyperlink" Target="http://tinyurl.com/BAdialogue" TargetMode="External"/><Relationship Id="rId5" Type="http://schemas.openxmlformats.org/officeDocument/2006/relationships/hyperlink" Target="http://tinyurl.com/ESRCdialogue" TargetMode="External"/><Relationship Id="rId6"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edu.gov.il/sites/ChiefScientist/regulation/Pages/regulation.aspx" TargetMode="External"/><Relationship Id="rId4" Type="http://schemas.openxmlformats.org/officeDocument/2006/relationships/image" Target="../media/image55.png"/><Relationship Id="rId5" Type="http://schemas.openxmlformats.org/officeDocument/2006/relationships/hyperlink" Target="https://www.edudialogue.org/resources/introductory-video-series/collection-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60.png"/><Relationship Id="rId5" Type="http://schemas.openxmlformats.org/officeDocument/2006/relationships/image" Target="../media/image6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4.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2.jpg"/><Relationship Id="rId5" Type="http://schemas.openxmlformats.org/officeDocument/2006/relationships/image" Target="../media/image67.png"/><Relationship Id="rId6" Type="http://schemas.openxmlformats.org/officeDocument/2006/relationships/image" Target="../media/image69.jpg"/><Relationship Id="rId7"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1.jpg"/><Relationship Id="rId4" Type="http://schemas.openxmlformats.org/officeDocument/2006/relationships/image" Target="../media/image69.jpg"/><Relationship Id="rId5" Type="http://schemas.openxmlformats.org/officeDocument/2006/relationships/image" Target="../media/image7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9.png"/><Relationship Id="rId4" Type="http://schemas.openxmlformats.org/officeDocument/2006/relationships/hyperlink" Target="http://bit.ly/T-SEDA" TargetMode="External"/><Relationship Id="rId5"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18.png"/><Relationship Id="rId5"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comments" Target="../comments/comment1.xml"/><Relationship Id="rId4" Type="http://schemas.openxmlformats.org/officeDocument/2006/relationships/hyperlink" Target="http://bit.ly/T-SEDA" TargetMode="External"/><Relationship Id="rId5"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t-seda@educ.cam.ac.uk" TargetMode="External"/><Relationship Id="rId4" Type="http://schemas.openxmlformats.org/officeDocument/2006/relationships/hyperlink" Target="https://www.educ.cam.ac.uk/research/programmes/tseda/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0" Type="http://schemas.openxmlformats.org/officeDocument/2006/relationships/hyperlink" Target="http://www.camtree.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hyperlink" Target="http://bit.ly/T-SEDA" TargetMode="External"/><Relationship Id="rId9" Type="http://schemas.openxmlformats.org/officeDocument/2006/relationships/hyperlink" Target="http://dx.doi.org/10.1002/rev3.3269" TargetMode="External"/><Relationship Id="rId5" Type="http://schemas.openxmlformats.org/officeDocument/2006/relationships/hyperlink" Target="http://bit.ly/T-SEDA" TargetMode="External"/><Relationship Id="rId6" Type="http://schemas.openxmlformats.org/officeDocument/2006/relationships/hyperlink" Target="http://bit.ly/T-SEDA" TargetMode="External"/><Relationship Id="rId7" Type="http://schemas.openxmlformats.org/officeDocument/2006/relationships/hyperlink" Target="http://www.edudialogue.org/" TargetMode="External"/><Relationship Id="rId8" Type="http://schemas.openxmlformats.org/officeDocument/2006/relationships/hyperlink" Target="https://www.edudialogue.org/resources/introductory-video-series/collection-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sp>
        <p:nvSpPr>
          <p:cNvPr id="52" name="Google Shape;52;p8"/>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8"/>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8"/>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8"/>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8"/>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8"/>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8"/>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8"/>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8"/>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8"/>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8"/>
          <p:cNvSpPr/>
          <p:nvPr/>
        </p:nvSpPr>
        <p:spPr>
          <a:xfrm>
            <a:off x="3245644" y="6700532"/>
            <a:ext cx="1417400" cy="37416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8"/>
          <p:cNvSpPr/>
          <p:nvPr/>
        </p:nvSpPr>
        <p:spPr>
          <a:xfrm>
            <a:off x="902250" y="5822188"/>
            <a:ext cx="2006566" cy="85862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8"/>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8"/>
          <p:cNvSpPr txBox="1"/>
          <p:nvPr/>
        </p:nvSpPr>
        <p:spPr>
          <a:xfrm>
            <a:off x="8329087" y="6663837"/>
            <a:ext cx="21780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sng" cap="none" strike="noStrike">
                <a:solidFill>
                  <a:schemeClr val="hlink"/>
                </a:solidFill>
                <a:latin typeface="Arial"/>
                <a:ea typeface="Arial"/>
                <a:cs typeface="Arial"/>
                <a:sym typeface="Arial"/>
                <a:hlinkClick r:id="rId10"/>
              </a:rPr>
              <a:t>http://bit.ly/T-SEDA</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66" name="Google Shape;66;p8"/>
          <p:cNvSpPr txBox="1"/>
          <p:nvPr/>
        </p:nvSpPr>
        <p:spPr>
          <a:xfrm>
            <a:off x="0" y="6721068"/>
            <a:ext cx="3196789" cy="523220"/>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Arial"/>
                <a:ea typeface="Arial"/>
                <a:cs typeface="Arial"/>
                <a:sym typeface="Arial"/>
                <a:hlinkClick r:id="rId11"/>
              </a:rPr>
              <a:t>T-SEDA@educ.cam.ac.uk</a:t>
            </a:r>
            <a:r>
              <a:rPr b="1" i="0" lang="en-US" sz="1600" u="none" cap="none" strike="noStrike">
                <a:solidFill>
                  <a:srgbClr val="0000FF"/>
                </a:solidFill>
                <a:latin typeface="Arial"/>
                <a:ea typeface="Arial"/>
                <a:cs typeface="Arial"/>
                <a:sym typeface="Arial"/>
              </a:rPr>
              <a:t>	</a:t>
            </a:r>
            <a:endParaRPr b="0" i="0" sz="1600" u="none" cap="none" strike="noStrike">
              <a:solidFill>
                <a:schemeClr val="dk1"/>
              </a:solidFill>
              <a:latin typeface="Times New Roman"/>
              <a:ea typeface="Times New Roman"/>
              <a:cs typeface="Times New Roman"/>
              <a:sym typeface="Times New Roman"/>
            </a:endParaRPr>
          </a:p>
        </p:txBody>
      </p:sp>
      <p:sp>
        <p:nvSpPr>
          <p:cNvPr id="67" name="Google Shape;67;p8"/>
          <p:cNvSpPr txBox="1"/>
          <p:nvPr/>
        </p:nvSpPr>
        <p:spPr>
          <a:xfrm>
            <a:off x="3784172" y="5331354"/>
            <a:ext cx="3814200" cy="277200"/>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Clr>
                <a:srgbClr val="000000"/>
              </a:buClr>
              <a:buSzPts val="1800"/>
              <a:buFont typeface="Arial"/>
              <a:buNone/>
            </a:pPr>
            <a:r>
              <a:rPr b="1" i="0" lang="en-US" sz="1800" u="none" cap="none" strike="noStrike">
                <a:solidFill>
                  <a:srgbClr val="2E6A7B"/>
                </a:solidFill>
                <a:latin typeface="Calibri"/>
                <a:ea typeface="Calibri"/>
                <a:cs typeface="Calibri"/>
                <a:sym typeface="Calibri"/>
              </a:rPr>
              <a:t>© קבוצת T-SEDA </a:t>
            </a:r>
            <a:r>
              <a:rPr b="1" i="1" lang="en-US" sz="1800" u="none" cap="none" strike="noStrike">
                <a:solidFill>
                  <a:schemeClr val="lt1"/>
                </a:solidFill>
                <a:latin typeface="Arial"/>
                <a:ea typeface="Arial"/>
                <a:cs typeface="Arial"/>
                <a:sym typeface="Arial"/>
              </a:rPr>
              <a:t>י</a:t>
            </a:r>
            <a:r>
              <a:rPr b="1" i="1" lang="en-US" sz="1800" u="none" cap="none" strike="noStrike">
                <a:solidFill>
                  <a:srgbClr val="1A616F"/>
                </a:solidFill>
                <a:latin typeface="Arial"/>
                <a:ea typeface="Arial"/>
                <a:cs typeface="Arial"/>
                <a:sym typeface="Arial"/>
              </a:rPr>
              <a:t> v.9 </a:t>
            </a:r>
            <a:endParaRPr b="0" i="0" sz="1800" u="none" cap="none" strike="noStrike">
              <a:solidFill>
                <a:schemeClr val="dk1"/>
              </a:solidFill>
              <a:latin typeface="Arial"/>
              <a:ea typeface="Arial"/>
              <a:cs typeface="Arial"/>
              <a:sym typeface="Arial"/>
            </a:endParaRPr>
          </a:p>
        </p:txBody>
      </p:sp>
      <p:sp>
        <p:nvSpPr>
          <p:cNvPr id="68" name="Google Shape;68;p8"/>
          <p:cNvSpPr txBox="1"/>
          <p:nvPr>
            <p:ph type="title"/>
          </p:nvPr>
        </p:nvSpPr>
        <p:spPr>
          <a:xfrm>
            <a:off x="393700" y="888379"/>
            <a:ext cx="9874200" cy="369300"/>
          </a:xfrm>
          <a:prstGeom prst="rect">
            <a:avLst/>
          </a:prstGeom>
          <a:noFill/>
          <a:ln>
            <a:noFill/>
          </a:ln>
        </p:spPr>
        <p:txBody>
          <a:bodyPr anchorCtr="0" anchor="t" bIns="0" lIns="0" spcFirstLastPara="1" rIns="0" wrap="square" tIns="0">
            <a:spAutoFit/>
          </a:bodyPr>
          <a:lstStyle/>
          <a:p>
            <a:pPr indent="0" lvl="0" marL="14288" marR="5080" rtl="1" algn="ctr">
              <a:lnSpc>
                <a:spcPct val="110000"/>
              </a:lnSpc>
              <a:spcBef>
                <a:spcPts val="0"/>
              </a:spcBef>
              <a:spcAft>
                <a:spcPts val="0"/>
              </a:spcAft>
              <a:buSzPts val="1400"/>
              <a:buNone/>
            </a:pPr>
            <a:r>
              <a:rPr lang="en-US" sz="2400"/>
              <a:t>סכימה לניתוח דיאלוג חינוכי: ערכה למורות ומורים (T-SEDA)</a:t>
            </a:r>
            <a:endParaRPr sz="2400"/>
          </a:p>
        </p:txBody>
      </p:sp>
      <p:pic>
        <p:nvPicPr>
          <p:cNvPr descr="A grey and black sign with a person in a circle&#10;&#10;Description automatically generated with low confidence" id="69" name="Google Shape;69;p8"/>
          <p:cNvPicPr preferRelativeResize="0"/>
          <p:nvPr/>
        </p:nvPicPr>
        <p:blipFill rotWithShape="1">
          <a:blip r:embed="rId12">
            <a:alphaModFix/>
          </a:blip>
          <a:srcRect b="0" l="0" r="0" t="0"/>
          <a:stretch/>
        </p:blipFill>
        <p:spPr>
          <a:xfrm>
            <a:off x="6865938" y="5331354"/>
            <a:ext cx="969884" cy="333398"/>
          </a:xfrm>
          <a:prstGeom prst="rect">
            <a:avLst/>
          </a:prstGeom>
          <a:noFill/>
          <a:ln>
            <a:noFill/>
          </a:ln>
        </p:spPr>
      </p:pic>
      <p:sp>
        <p:nvSpPr>
          <p:cNvPr id="70" name="Google Shape;70;p8"/>
          <p:cNvSpPr/>
          <p:nvPr/>
        </p:nvSpPr>
        <p:spPr>
          <a:xfrm>
            <a:off x="4977714" y="6620674"/>
            <a:ext cx="1643133" cy="41807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
          <p:cNvSpPr/>
          <p:nvPr/>
        </p:nvSpPr>
        <p:spPr>
          <a:xfrm>
            <a:off x="6732469" y="6620674"/>
            <a:ext cx="1596618" cy="45975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2" name="Google Shape;72;p8"/>
          <p:cNvPicPr preferRelativeResize="0"/>
          <p:nvPr/>
        </p:nvPicPr>
        <p:blipFill rotWithShape="1">
          <a:blip r:embed="rId15">
            <a:alphaModFix/>
          </a:blip>
          <a:srcRect b="0" l="0" r="0" t="0"/>
          <a:stretch/>
        </p:blipFill>
        <p:spPr>
          <a:xfrm>
            <a:off x="8619778" y="5290995"/>
            <a:ext cx="1596618" cy="15966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8" name="Shape 168"/>
        <p:cNvGrpSpPr/>
        <p:nvPr/>
      </p:nvGrpSpPr>
      <p:grpSpPr>
        <a:xfrm>
          <a:off x="0" y="0"/>
          <a:ext cx="0" cy="0"/>
          <a:chOff x="0" y="0"/>
          <a:chExt cx="0" cy="0"/>
        </a:xfrm>
      </p:grpSpPr>
      <p:sp>
        <p:nvSpPr>
          <p:cNvPr id="169" name="Google Shape;169;p17"/>
          <p:cNvSpPr txBox="1"/>
          <p:nvPr/>
        </p:nvSpPr>
        <p:spPr>
          <a:xfrm>
            <a:off x="1003300" y="3250893"/>
            <a:ext cx="3733800" cy="91153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1" algn="just">
              <a:lnSpc>
                <a:spcPct val="1211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חקירה טובה מתחילה בזיהוי היבטים בעיתיים, מבלבלים או מעניינים בתחום עיסוק מסוים. ביקורת עצמית תעזור לך בזיהוי היבטים כאלה וכן תעזור לך להבין במה חקירתך עומדת להתמקד.</a:t>
            </a:r>
            <a:endParaRPr b="0" i="0" sz="1200" u="none" cap="none" strike="noStrike">
              <a:solidFill>
                <a:schemeClr val="dk1"/>
              </a:solidFill>
              <a:latin typeface="Arimo"/>
              <a:ea typeface="Arimo"/>
              <a:cs typeface="Arimo"/>
              <a:sym typeface="Arimo"/>
            </a:endParaRPr>
          </a:p>
        </p:txBody>
      </p:sp>
      <p:sp>
        <p:nvSpPr>
          <p:cNvPr id="170" name="Google Shape;170;p17"/>
          <p:cNvSpPr txBox="1"/>
          <p:nvPr/>
        </p:nvSpPr>
        <p:spPr>
          <a:xfrm>
            <a:off x="1003301" y="4848225"/>
            <a:ext cx="3733800" cy="46884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185" marR="96520" rtl="1" algn="r">
              <a:lnSpc>
                <a:spcPct val="1217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מדריך זה יעביר אותך תהליך מהגדרת חקירה ועד לדיאלוג בסביבת הלימוד.</a:t>
            </a:r>
            <a:endParaRPr b="0" i="0" sz="1200" u="none" cap="none" strike="noStrike">
              <a:solidFill>
                <a:schemeClr val="dk1"/>
              </a:solidFill>
              <a:latin typeface="Arimo"/>
              <a:ea typeface="Arimo"/>
              <a:cs typeface="Arimo"/>
              <a:sym typeface="Arimo"/>
            </a:endParaRPr>
          </a:p>
        </p:txBody>
      </p:sp>
      <p:sp>
        <p:nvSpPr>
          <p:cNvPr id="171" name="Google Shape;171;p17"/>
          <p:cNvSpPr txBox="1"/>
          <p:nvPr/>
        </p:nvSpPr>
        <p:spPr>
          <a:xfrm>
            <a:off x="1003301" y="6143625"/>
            <a:ext cx="3733800" cy="6880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915" marR="97155" rtl="1" algn="just">
              <a:lnSpc>
                <a:spcPct val="1211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סכמת קידוד זו מזהה את סוג הדברים שאותם ניתן לשמוע, המהווים דוגמה לדיאלוג איכותי. אלה יהוו מוקד לחקירה הכיתתית.</a:t>
            </a:r>
            <a:endParaRPr b="0" i="0" sz="1200" u="none" cap="none" strike="noStrike">
              <a:solidFill>
                <a:schemeClr val="dk1"/>
              </a:solidFill>
              <a:latin typeface="Arimo"/>
              <a:ea typeface="Arimo"/>
              <a:cs typeface="Arimo"/>
              <a:sym typeface="Arimo"/>
            </a:endParaRPr>
          </a:p>
        </p:txBody>
      </p:sp>
      <p:sp>
        <p:nvSpPr>
          <p:cNvPr id="172" name="Google Shape;172;p17"/>
          <p:cNvSpPr txBox="1"/>
          <p:nvPr/>
        </p:nvSpPr>
        <p:spPr>
          <a:xfrm>
            <a:off x="5270500" y="640716"/>
            <a:ext cx="4788000" cy="2268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ct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mo"/>
                <a:ea typeface="Arimo"/>
                <a:cs typeface="Arimo"/>
                <a:sym typeface="Arimo"/>
              </a:rPr>
              <a:t>כלי הליבה של T-SEDA</a:t>
            </a:r>
            <a:endParaRPr b="0" i="0" sz="1600" u="none" cap="none" strike="noStrike">
              <a:solidFill>
                <a:schemeClr val="dk1"/>
              </a:solidFill>
              <a:latin typeface="Calibri"/>
              <a:ea typeface="Calibri"/>
              <a:cs typeface="Calibri"/>
              <a:sym typeface="Calibri"/>
            </a:endParaRPr>
          </a:p>
          <a:p>
            <a:pPr indent="0" lvl="0" marL="83820" marR="95250" rtl="1" algn="just">
              <a:lnSpc>
                <a:spcPct val="120800"/>
              </a:lnSpc>
              <a:spcBef>
                <a:spcPts val="1380"/>
              </a:spcBef>
              <a:spcAft>
                <a:spcPts val="0"/>
              </a:spcAft>
              <a:buClr>
                <a:srgbClr val="000000"/>
              </a:buClr>
              <a:buSzPts val="1200"/>
              <a:buFont typeface="Arial"/>
              <a:buNone/>
            </a:pPr>
            <a:r>
              <a:rPr b="0" i="0" lang="en-US" sz="1100" u="none" cap="none" strike="noStrike">
                <a:solidFill>
                  <a:schemeClr val="dk1"/>
                </a:solidFill>
                <a:latin typeface="Arimo"/>
                <a:ea typeface="Arimo"/>
                <a:cs typeface="Arimo"/>
                <a:sym typeface="Arimo"/>
              </a:rPr>
              <a:t>ישנם שלושה כלים באמצעותם ניתן לערוך חקירה שתאפשר לזהות באופן שיטתי </a:t>
            </a:r>
            <a:endParaRPr b="0" i="0" sz="1100" u="none" cap="none" strike="noStrike">
              <a:solidFill>
                <a:schemeClr val="dk1"/>
              </a:solidFill>
              <a:latin typeface="Arimo"/>
              <a:ea typeface="Arimo"/>
              <a:cs typeface="Arimo"/>
              <a:sym typeface="Arimo"/>
            </a:endParaRPr>
          </a:p>
          <a:p>
            <a:pPr indent="-298450" lvl="0" marL="457200" marR="95250" rtl="1" algn="just">
              <a:lnSpc>
                <a:spcPct val="120800"/>
              </a:lnSpc>
              <a:spcBef>
                <a:spcPts val="1380"/>
              </a:spcBef>
              <a:spcAft>
                <a:spcPts val="0"/>
              </a:spcAft>
              <a:buClr>
                <a:schemeClr val="dk1"/>
              </a:buClr>
              <a:buSzPts val="1100"/>
              <a:buFont typeface="Arimo"/>
              <a:buChar char="●"/>
            </a:pPr>
            <a:r>
              <a:rPr b="0" i="0" lang="en-US" sz="1100" u="none" cap="none" strike="noStrike">
                <a:solidFill>
                  <a:schemeClr val="dk1"/>
                </a:solidFill>
                <a:latin typeface="Arimo"/>
                <a:ea typeface="Arimo"/>
                <a:cs typeface="Arimo"/>
                <a:sym typeface="Arimo"/>
              </a:rPr>
              <a:t>איך נראה הדיאלוג הנוכחי של התלמידים והפרקטיקות הנוכחיות של המורה</a:t>
            </a:r>
            <a:endParaRPr b="0" i="0" sz="1100" u="none" cap="none" strike="noStrike">
              <a:solidFill>
                <a:schemeClr val="dk1"/>
              </a:solidFill>
              <a:latin typeface="Arimo"/>
              <a:ea typeface="Arimo"/>
              <a:cs typeface="Arimo"/>
              <a:sym typeface="Arimo"/>
            </a:endParaRPr>
          </a:p>
          <a:p>
            <a:pPr indent="-298450" lvl="0" marL="457200" marR="95250" rtl="1" algn="just">
              <a:lnSpc>
                <a:spcPct val="120800"/>
              </a:lnSpc>
              <a:spcBef>
                <a:spcPts val="0"/>
              </a:spcBef>
              <a:spcAft>
                <a:spcPts val="0"/>
              </a:spcAft>
              <a:buClr>
                <a:schemeClr val="dk1"/>
              </a:buClr>
              <a:buSzPts val="1100"/>
              <a:buFont typeface="Arimo"/>
              <a:buChar char="●"/>
            </a:pPr>
            <a:r>
              <a:rPr b="0" i="0" lang="en-US" sz="1100" u="none" cap="none" strike="noStrike">
                <a:solidFill>
                  <a:schemeClr val="dk1"/>
                </a:solidFill>
                <a:latin typeface="Arimo"/>
                <a:ea typeface="Arimo"/>
                <a:cs typeface="Arimo"/>
                <a:sym typeface="Arimo"/>
              </a:rPr>
              <a:t>כיצד להשתמש באלה כנקודת המוצא לתחילת תהליך חקירה </a:t>
            </a:r>
            <a:endParaRPr b="0" i="0" sz="1100" u="none" cap="none" strike="noStrike">
              <a:solidFill>
                <a:schemeClr val="dk1"/>
              </a:solidFill>
              <a:latin typeface="Arimo"/>
              <a:ea typeface="Arimo"/>
              <a:cs typeface="Arimo"/>
              <a:sym typeface="Arimo"/>
            </a:endParaRPr>
          </a:p>
          <a:p>
            <a:pPr indent="-298450" lvl="0" marL="457200" marR="95250" rtl="1" algn="just">
              <a:lnSpc>
                <a:spcPct val="120800"/>
              </a:lnSpc>
              <a:spcBef>
                <a:spcPts val="0"/>
              </a:spcBef>
              <a:spcAft>
                <a:spcPts val="0"/>
              </a:spcAft>
              <a:buClr>
                <a:schemeClr val="dk1"/>
              </a:buClr>
              <a:buSzPts val="1100"/>
              <a:buFont typeface="Arimo"/>
              <a:buChar char="●"/>
            </a:pPr>
            <a:r>
              <a:rPr b="0" i="0" lang="en-US" sz="1100" u="none" cap="none" strike="noStrike">
                <a:solidFill>
                  <a:schemeClr val="dk1"/>
                </a:solidFill>
                <a:latin typeface="Arimo"/>
                <a:ea typeface="Arimo"/>
                <a:cs typeface="Arimo"/>
                <a:sym typeface="Arimo"/>
              </a:rPr>
              <a:t>סכמת קידוד דיאלוג לצורך קיום החקירה</a:t>
            </a:r>
            <a:endParaRPr b="0" i="0" sz="1100" u="none" cap="none" strike="noStrike">
              <a:solidFill>
                <a:schemeClr val="dk1"/>
              </a:solidFill>
              <a:latin typeface="Arimo"/>
              <a:ea typeface="Arimo"/>
              <a:cs typeface="Arimo"/>
              <a:sym typeface="Arimo"/>
            </a:endParaRPr>
          </a:p>
          <a:p>
            <a:pPr indent="0" lvl="0" marL="0" marR="95250" rtl="1" algn="just">
              <a:lnSpc>
                <a:spcPct val="120800"/>
              </a:lnSpc>
              <a:spcBef>
                <a:spcPts val="1380"/>
              </a:spcBef>
              <a:spcAft>
                <a:spcPts val="0"/>
              </a:spcAft>
              <a:buClr>
                <a:srgbClr val="000000"/>
              </a:buClr>
              <a:buSzPts val="1100"/>
              <a:buFont typeface="Arial"/>
              <a:buNone/>
            </a:pPr>
            <a:r>
              <a:rPr b="0" i="0" lang="en-US" sz="1100" u="none" cap="none" strike="noStrike">
                <a:solidFill>
                  <a:schemeClr val="dk1"/>
                </a:solidFill>
                <a:latin typeface="Arimo"/>
                <a:ea typeface="Arimo"/>
                <a:cs typeface="Arimo"/>
                <a:sym typeface="Arimo"/>
              </a:rPr>
              <a:t>הערכה מסבירה כיצד ניתן להשתמש בכל אחד מהכלים הללו. קיים מנעד רחב של כלים וטיפים לצפייה בחלקים 2-5 שיכולים לסייע בחקירה.</a:t>
            </a:r>
            <a:endParaRPr b="0" i="0" sz="1100" u="none" cap="none" strike="noStrike">
              <a:solidFill>
                <a:schemeClr val="dk1"/>
              </a:solidFill>
              <a:latin typeface="Arimo"/>
              <a:ea typeface="Arimo"/>
              <a:cs typeface="Arimo"/>
              <a:sym typeface="Arimo"/>
            </a:endParaRPr>
          </a:p>
        </p:txBody>
      </p:sp>
      <p:sp>
        <p:nvSpPr>
          <p:cNvPr id="173" name="Google Shape;173;p17"/>
          <p:cNvSpPr/>
          <p:nvPr/>
        </p:nvSpPr>
        <p:spPr>
          <a:xfrm>
            <a:off x="1612900"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17"/>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2</a:t>
            </a:r>
            <a:endParaRPr b="0" i="0" sz="1000" u="none" cap="none" strike="noStrike">
              <a:solidFill>
                <a:schemeClr val="dk1"/>
              </a:solidFill>
              <a:latin typeface="Arial"/>
              <a:ea typeface="Arial"/>
              <a:cs typeface="Arial"/>
              <a:sym typeface="Arial"/>
            </a:endParaRPr>
          </a:p>
        </p:txBody>
      </p:sp>
      <p:pic>
        <p:nvPicPr>
          <p:cNvPr descr="Shape, polygon&#10;&#10;Description automatically generated" id="175" name="Google Shape;175;p17"/>
          <p:cNvPicPr preferRelativeResize="0"/>
          <p:nvPr/>
        </p:nvPicPr>
        <p:blipFill rotWithShape="1">
          <a:blip r:embed="rId4">
            <a:alphaModFix/>
          </a:blip>
          <a:srcRect b="0" l="0" r="0" t="0"/>
          <a:stretch/>
        </p:blipFill>
        <p:spPr>
          <a:xfrm>
            <a:off x="5380598" y="2991274"/>
            <a:ext cx="4505255" cy="42961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nvSpPr>
        <p:spPr>
          <a:xfrm>
            <a:off x="1543367" y="205671"/>
            <a:ext cx="7924800" cy="139801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1"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מחזור החקירה הרפלקטיבי</a:t>
            </a:r>
            <a:endParaRPr b="0" i="0" sz="1400" u="none" cap="none" strike="noStrike">
              <a:solidFill>
                <a:srgbClr val="000000"/>
              </a:solidFill>
              <a:latin typeface="Arial"/>
              <a:ea typeface="Arial"/>
              <a:cs typeface="Arial"/>
              <a:sym typeface="Arial"/>
            </a:endParaRPr>
          </a:p>
          <a:p>
            <a:pPr indent="0" lvl="0" marL="0" marR="11430" rtl="1" algn="ctr">
              <a:lnSpc>
                <a:spcPct val="100000"/>
              </a:lnSpc>
              <a:spcBef>
                <a:spcPts val="585"/>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מחזור החקירה נמצא בליבה של T-SEDA . כל חלק במדריך למשתמש יכול לסייע להשלים את שלבי מחזור החקירה, ולספק מידע שימושי על הדיאלוג הכיתתי. עשויות להיות מספר חזרות (איטרציות) במהלך החקירה בהתאם לנעשה ולרצון לזקק את הגישה. כמו כן, יתכן שתראו לנכון לערוך מספר פעמים את מחזור החקירה במלואו מול שאלות חקר שונות.</a:t>
            </a:r>
            <a:endParaRPr b="0" i="0" sz="300" u="none" cap="none" strike="noStrike">
              <a:solidFill>
                <a:schemeClr val="dk1"/>
              </a:solidFill>
              <a:latin typeface="Arimo"/>
              <a:ea typeface="Arimo"/>
              <a:cs typeface="Arimo"/>
              <a:sym typeface="Arimo"/>
            </a:endParaRPr>
          </a:p>
          <a:p>
            <a:pPr indent="0" lvl="0" marL="83820" marR="94615" rtl="0" algn="just">
              <a:lnSpc>
                <a:spcPct val="120800"/>
              </a:lnSpc>
              <a:spcBef>
                <a:spcPts val="665"/>
              </a:spcBef>
              <a:spcAft>
                <a:spcPts val="0"/>
              </a:spcAft>
              <a:buNone/>
            </a:pPr>
            <a:r>
              <a:t/>
            </a:r>
            <a:endParaRPr b="0" i="0" sz="200" u="none" cap="none" strike="noStrike">
              <a:solidFill>
                <a:srgbClr val="000000"/>
              </a:solidFill>
              <a:latin typeface="Arimo"/>
              <a:ea typeface="Arimo"/>
              <a:cs typeface="Arimo"/>
              <a:sym typeface="Arimo"/>
            </a:endParaRPr>
          </a:p>
        </p:txBody>
      </p:sp>
      <p:sp>
        <p:nvSpPr>
          <p:cNvPr id="182" name="Google Shape;182;p18"/>
          <p:cNvSpPr/>
          <p:nvPr/>
        </p:nvSpPr>
        <p:spPr>
          <a:xfrm>
            <a:off x="7527610" y="6629263"/>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18"/>
          <p:cNvSpPr txBox="1"/>
          <p:nvPr/>
        </p:nvSpPr>
        <p:spPr>
          <a:xfrm>
            <a:off x="8060954" y="6653897"/>
            <a:ext cx="2450465" cy="738664"/>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600"/>
              <a:buFont typeface="Arial"/>
              <a:buNone/>
            </a:pPr>
            <a:r>
              <a:rPr b="0" i="0" lang="en-US" sz="1200" u="sng" cap="none" strike="noStrike">
                <a:solidFill>
                  <a:schemeClr val="hlink"/>
                </a:solidFill>
                <a:latin typeface="Arimo"/>
                <a:ea typeface="Arimo"/>
                <a:cs typeface="Arimo"/>
                <a:sym typeface="Arimo"/>
                <a:hlinkClick r:id="rId4"/>
              </a:rPr>
              <a:t>סרטון 7: השלמת מחזור החקירה הרפלקטיבי</a:t>
            </a:r>
            <a:r>
              <a:rPr b="0" i="0" lang="en-US" sz="1200" u="none" cap="none" strike="noStrike">
                <a:solidFill>
                  <a:schemeClr val="dk1"/>
                </a:solidFill>
                <a:latin typeface="Arimo"/>
                <a:ea typeface="Arimo"/>
                <a:cs typeface="Arimo"/>
                <a:sym typeface="Arimo"/>
              </a:rPr>
              <a:t> מספק אינפורמציה נוספת בנוגע למחזור הרפלקטיבי וכיצד לשפרו. </a:t>
            </a:r>
            <a:endParaRPr b="0" i="0" sz="1000" u="none" cap="none" strike="noStrike">
              <a:solidFill>
                <a:schemeClr val="dk1"/>
              </a:solidFill>
              <a:latin typeface="Arimo"/>
              <a:ea typeface="Arimo"/>
              <a:cs typeface="Arimo"/>
              <a:sym typeface="Arimo"/>
            </a:endParaRPr>
          </a:p>
        </p:txBody>
      </p:sp>
      <p:sp>
        <p:nvSpPr>
          <p:cNvPr id="184" name="Google Shape;184;p18"/>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3</a:t>
            </a:r>
            <a:endParaRPr b="0" i="0" sz="1000" u="none" cap="none" strike="noStrike">
              <a:solidFill>
                <a:srgbClr val="000000"/>
              </a:solidFill>
              <a:latin typeface="Arial"/>
              <a:ea typeface="Arial"/>
              <a:cs typeface="Arial"/>
              <a:sym typeface="Arial"/>
            </a:endParaRPr>
          </a:p>
        </p:txBody>
      </p:sp>
      <p:sp>
        <p:nvSpPr>
          <p:cNvPr id="185" name="Google Shape;185;p18"/>
          <p:cNvSpPr/>
          <p:nvPr/>
        </p:nvSpPr>
        <p:spPr>
          <a:xfrm>
            <a:off x="3732083" y="3846948"/>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18"/>
          <p:cNvSpPr/>
          <p:nvPr/>
        </p:nvSpPr>
        <p:spPr>
          <a:xfrm>
            <a:off x="4118452" y="4317033"/>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חזרה לפי הצורך</a:t>
            </a:r>
            <a:endParaRPr b="0" i="0" sz="1200" u="none" cap="none" strike="noStrike">
              <a:solidFill>
                <a:schemeClr val="lt1"/>
              </a:solidFill>
              <a:latin typeface="Arial"/>
              <a:ea typeface="Arial"/>
              <a:cs typeface="Arial"/>
              <a:sym typeface="Arial"/>
            </a:endParaRPr>
          </a:p>
        </p:txBody>
      </p:sp>
      <p:sp>
        <p:nvSpPr>
          <p:cNvPr id="187" name="Google Shape;187;p18"/>
          <p:cNvSpPr/>
          <p:nvPr/>
        </p:nvSpPr>
        <p:spPr>
          <a:xfrm>
            <a:off x="1862238" y="2277983"/>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שיתוף</a:t>
            </a:r>
            <a:endParaRPr b="0" i="0" sz="1200" u="none" cap="none" strike="noStrike">
              <a:solidFill>
                <a:schemeClr val="lt1"/>
              </a:solidFill>
              <a:latin typeface="Arial"/>
              <a:ea typeface="Arial"/>
              <a:cs typeface="Arial"/>
              <a:sym typeface="Arial"/>
            </a:endParaRPr>
          </a:p>
        </p:txBody>
      </p:sp>
      <p:sp>
        <p:nvSpPr>
          <p:cNvPr id="188" name="Google Shape;188;p18"/>
          <p:cNvSpPr/>
          <p:nvPr/>
        </p:nvSpPr>
        <p:spPr>
          <a:xfrm>
            <a:off x="6958666" y="3856301"/>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סכמת קידוד</a:t>
            </a:r>
            <a:endParaRPr b="0" i="0" sz="1200" u="none" cap="none" strike="noStrike">
              <a:solidFill>
                <a:schemeClr val="lt1"/>
              </a:solidFill>
              <a:latin typeface="Arial"/>
              <a:ea typeface="Arial"/>
              <a:cs typeface="Arial"/>
              <a:sym typeface="Arial"/>
            </a:endParaRPr>
          </a:p>
        </p:txBody>
      </p:sp>
      <p:sp>
        <p:nvSpPr>
          <p:cNvPr id="189" name="Google Shape;189;p18"/>
          <p:cNvSpPr/>
          <p:nvPr/>
        </p:nvSpPr>
        <p:spPr>
          <a:xfrm>
            <a:off x="3315602" y="1705874"/>
            <a:ext cx="895849"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בקרה עצמית</a:t>
            </a:r>
            <a:endParaRPr b="0" i="0" sz="1200" u="none" cap="none" strike="noStrike">
              <a:solidFill>
                <a:schemeClr val="lt1"/>
              </a:solidFill>
              <a:latin typeface="Arial"/>
              <a:ea typeface="Arial"/>
              <a:cs typeface="Arial"/>
              <a:sym typeface="Arial"/>
            </a:endParaRPr>
          </a:p>
        </p:txBody>
      </p:sp>
      <p:sp>
        <p:nvSpPr>
          <p:cNvPr id="190" name="Google Shape;190;p18"/>
          <p:cNvSpPr/>
          <p:nvPr/>
        </p:nvSpPr>
        <p:spPr>
          <a:xfrm>
            <a:off x="2356515" y="6950701"/>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שיתוף</a:t>
            </a:r>
            <a:endParaRPr b="0" i="0" sz="1200" u="none" cap="none" strike="noStrike">
              <a:solidFill>
                <a:schemeClr val="lt1"/>
              </a:solidFill>
              <a:latin typeface="Arial"/>
              <a:ea typeface="Arial"/>
              <a:cs typeface="Arial"/>
              <a:sym typeface="Arial"/>
            </a:endParaRPr>
          </a:p>
        </p:txBody>
      </p:sp>
      <p:cxnSp>
        <p:nvCxnSpPr>
          <p:cNvPr id="191" name="Google Shape;191;p18"/>
          <p:cNvCxnSpPr>
            <a:stCxn id="189" idx="5"/>
          </p:cNvCxnSpPr>
          <p:nvPr/>
        </p:nvCxnSpPr>
        <p:spPr>
          <a:xfrm>
            <a:off x="4080257" y="2149787"/>
            <a:ext cx="160800" cy="146100"/>
          </a:xfrm>
          <a:prstGeom prst="straightConnector1">
            <a:avLst/>
          </a:prstGeom>
          <a:noFill/>
          <a:ln cap="flat" cmpd="sng" w="9525">
            <a:solidFill>
              <a:srgbClr val="262626"/>
            </a:solidFill>
            <a:prstDash val="solid"/>
            <a:round/>
            <a:headEnd len="sm" w="sm" type="none"/>
            <a:tailEnd len="med" w="med" type="triangle"/>
          </a:ln>
        </p:spPr>
      </p:cxnSp>
      <p:cxnSp>
        <p:nvCxnSpPr>
          <p:cNvPr id="192" name="Google Shape;192;p18"/>
          <p:cNvCxnSpPr>
            <a:stCxn id="187" idx="5"/>
          </p:cNvCxnSpPr>
          <p:nvPr/>
        </p:nvCxnSpPr>
        <p:spPr>
          <a:xfrm>
            <a:off x="2650448" y="2708754"/>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193" name="Google Shape;193;p18"/>
          <p:cNvCxnSpPr>
            <a:stCxn id="190" idx="7"/>
          </p:cNvCxnSpPr>
          <p:nvPr/>
        </p:nvCxnSpPr>
        <p:spPr>
          <a:xfrm flipH="1" rot="10800000">
            <a:off x="3113355" y="6848029"/>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194" name="Google Shape;194;p18"/>
          <p:cNvCxnSpPr/>
          <p:nvPr/>
        </p:nvCxnSpPr>
        <p:spPr>
          <a:xfrm flipH="1">
            <a:off x="7057821" y="4284325"/>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195" name="Google Shape;195;p18"/>
          <p:cNvCxnSpPr/>
          <p:nvPr/>
        </p:nvCxnSpPr>
        <p:spPr>
          <a:xfrm rot="10800000">
            <a:off x="6984111" y="3656246"/>
            <a:ext cx="213694" cy="237606"/>
          </a:xfrm>
          <a:prstGeom prst="straightConnector1">
            <a:avLst/>
          </a:prstGeom>
          <a:noFill/>
          <a:ln cap="flat" cmpd="sng" w="9525">
            <a:solidFill>
              <a:srgbClr val="262626"/>
            </a:solidFill>
            <a:prstDash val="solid"/>
            <a:round/>
            <a:headEnd len="sm" w="sm" type="none"/>
            <a:tailEnd len="med" w="med" type="triangle"/>
          </a:ln>
        </p:spPr>
      </p:cxnSp>
      <p:grpSp>
        <p:nvGrpSpPr>
          <p:cNvPr id="196" name="Google Shape;196;p18"/>
          <p:cNvGrpSpPr/>
          <p:nvPr/>
        </p:nvGrpSpPr>
        <p:grpSpPr>
          <a:xfrm>
            <a:off x="2374900" y="2070862"/>
            <a:ext cx="4717165" cy="4879839"/>
            <a:chOff x="3141759" y="142646"/>
            <a:chExt cx="6298131" cy="6515325"/>
          </a:xfrm>
        </p:grpSpPr>
        <p:pic>
          <p:nvPicPr>
            <p:cNvPr id="197" name="Google Shape;197;p18"/>
            <p:cNvPicPr preferRelativeResize="0"/>
            <p:nvPr/>
          </p:nvPicPr>
          <p:blipFill rotWithShape="1">
            <a:blip r:embed="rId5">
              <a:alphaModFix/>
            </a:blip>
            <a:srcRect b="0" l="0" r="0" t="0"/>
            <a:stretch/>
          </p:blipFill>
          <p:spPr>
            <a:xfrm>
              <a:off x="3526783" y="1075531"/>
              <a:ext cx="1385965" cy="1385965"/>
            </a:xfrm>
            <a:prstGeom prst="rect">
              <a:avLst/>
            </a:prstGeom>
            <a:noFill/>
            <a:ln>
              <a:noFill/>
            </a:ln>
          </p:spPr>
        </p:pic>
        <p:sp>
          <p:nvSpPr>
            <p:cNvPr id="198" name="Google Shape;198;p18"/>
            <p:cNvSpPr/>
            <p:nvPr/>
          </p:nvSpPr>
          <p:spPr>
            <a:xfrm>
              <a:off x="3417185" y="1348415"/>
              <a:ext cx="1576244" cy="1315055"/>
            </a:xfrm>
            <a:prstGeom prst="rect">
              <a:avLst/>
            </a:prstGeom>
          </p:spPr>
          <p:txBody>
            <a:bodyPr>
              <a:prstTxWarp prst="textPlain"/>
            </a:bodyPr>
            <a:lstStyle/>
            <a:p>
              <a:pPr lvl="0" algn="ctr"/>
              <a:r>
                <a:rPr b="0" i="0">
                  <a:ln>
                    <a:noFill/>
                  </a:ln>
                  <a:solidFill>
                    <a:srgbClr val="000000"/>
                  </a:solidFill>
                  <a:latin typeface="Arial"/>
                </a:rPr>
                <a:t>ביקורת ורפלקציה</a:t>
              </a:r>
            </a:p>
          </p:txBody>
        </p:sp>
        <p:pic>
          <p:nvPicPr>
            <p:cNvPr id="199" name="Google Shape;199;p18"/>
            <p:cNvPicPr preferRelativeResize="0"/>
            <p:nvPr/>
          </p:nvPicPr>
          <p:blipFill rotWithShape="1">
            <a:blip r:embed="rId6">
              <a:alphaModFix/>
            </a:blip>
            <a:srcRect b="0" l="0" r="0" t="0"/>
            <a:stretch/>
          </p:blipFill>
          <p:spPr>
            <a:xfrm>
              <a:off x="3141759" y="3224830"/>
              <a:ext cx="1386000" cy="1386000"/>
            </a:xfrm>
            <a:prstGeom prst="rect">
              <a:avLst/>
            </a:prstGeom>
            <a:noFill/>
            <a:ln>
              <a:noFill/>
            </a:ln>
          </p:spPr>
        </p:pic>
        <p:sp>
          <p:nvSpPr>
            <p:cNvPr id="200" name="Google Shape;200;p18"/>
            <p:cNvSpPr/>
            <p:nvPr/>
          </p:nvSpPr>
          <p:spPr>
            <a:xfrm>
              <a:off x="3242485" y="4195542"/>
              <a:ext cx="1204592" cy="613878"/>
            </a:xfrm>
            <a:prstGeom prst="rect">
              <a:avLst/>
            </a:prstGeom>
          </p:spPr>
          <p:txBody>
            <a:bodyPr>
              <a:prstTxWarp prst="textPlain"/>
            </a:bodyPr>
            <a:lstStyle/>
            <a:p>
              <a:pPr lvl="0" algn="ctr"/>
              <a:r>
                <a:rPr b="0" i="0">
                  <a:ln>
                    <a:noFill/>
                  </a:ln>
                  <a:solidFill>
                    <a:srgbClr val="000000"/>
                  </a:solidFill>
                  <a:latin typeface="Arial"/>
                </a:rPr>
                <a:t>תוכנית פעולה</a:t>
              </a:r>
            </a:p>
          </p:txBody>
        </p:sp>
        <p:pic>
          <p:nvPicPr>
            <p:cNvPr id="201" name="Google Shape;201;p18"/>
            <p:cNvPicPr preferRelativeResize="0"/>
            <p:nvPr/>
          </p:nvPicPr>
          <p:blipFill rotWithShape="1">
            <a:blip r:embed="rId7">
              <a:alphaModFix/>
            </a:blip>
            <a:srcRect b="0" l="0" r="0" t="0"/>
            <a:stretch/>
          </p:blipFill>
          <p:spPr>
            <a:xfrm>
              <a:off x="6716958" y="5091357"/>
              <a:ext cx="1385965" cy="1385965"/>
            </a:xfrm>
            <a:prstGeom prst="rect">
              <a:avLst/>
            </a:prstGeom>
            <a:noFill/>
            <a:ln>
              <a:noFill/>
            </a:ln>
          </p:spPr>
        </p:pic>
        <p:sp>
          <p:nvSpPr>
            <p:cNvPr id="202" name="Google Shape;202;p18"/>
            <p:cNvSpPr/>
            <p:nvPr/>
          </p:nvSpPr>
          <p:spPr>
            <a:xfrm>
              <a:off x="6621817" y="5271971"/>
              <a:ext cx="1576245" cy="1386000"/>
            </a:xfrm>
            <a:prstGeom prst="rect">
              <a:avLst/>
            </a:prstGeom>
          </p:spPr>
          <p:txBody>
            <a:bodyPr>
              <a:prstTxWarp prst="textPlain"/>
            </a:bodyPr>
            <a:lstStyle/>
            <a:p>
              <a:pPr lvl="0" algn="ctr"/>
              <a:r>
                <a:rPr b="0" i="0">
                  <a:ln>
                    <a:noFill/>
                  </a:ln>
                  <a:solidFill>
                    <a:srgbClr val="000000"/>
                  </a:solidFill>
                  <a:latin typeface="Arial"/>
                </a:rPr>
                <a:t>עבודה עם נתונים</a:t>
              </a:r>
            </a:p>
          </p:txBody>
        </p:sp>
        <p:pic>
          <p:nvPicPr>
            <p:cNvPr id="203" name="Google Shape;203;p18"/>
            <p:cNvPicPr preferRelativeResize="0"/>
            <p:nvPr/>
          </p:nvPicPr>
          <p:blipFill rotWithShape="1">
            <a:blip r:embed="rId8">
              <a:alphaModFix/>
            </a:blip>
            <a:srcRect b="0" l="0" r="0" t="0"/>
            <a:stretch/>
          </p:blipFill>
          <p:spPr>
            <a:xfrm>
              <a:off x="7730523" y="1093008"/>
              <a:ext cx="1386000" cy="1386000"/>
            </a:xfrm>
            <a:prstGeom prst="rect">
              <a:avLst/>
            </a:prstGeom>
            <a:noFill/>
            <a:ln>
              <a:noFill/>
            </a:ln>
          </p:spPr>
        </p:pic>
        <p:sp>
          <p:nvSpPr>
            <p:cNvPr id="204" name="Google Shape;204;p18"/>
            <p:cNvSpPr/>
            <p:nvPr/>
          </p:nvSpPr>
          <p:spPr>
            <a:xfrm>
              <a:off x="7628255" y="1304293"/>
              <a:ext cx="1625988" cy="1386000"/>
            </a:xfrm>
            <a:prstGeom prst="rect">
              <a:avLst/>
            </a:prstGeom>
          </p:spPr>
          <p:txBody>
            <a:bodyPr>
              <a:prstTxWarp prst="textPlain"/>
            </a:bodyPr>
            <a:lstStyle/>
            <a:p>
              <a:pPr lvl="0" algn="ctr"/>
              <a:r>
                <a:rPr b="0" i="0">
                  <a:ln>
                    <a:noFill/>
                  </a:ln>
                  <a:solidFill>
                    <a:srgbClr val="000000"/>
                  </a:solidFill>
                  <a:latin typeface="Arial"/>
                </a:rPr>
                <a:t>מיקוד ושאלות חקירה</a:t>
              </a:r>
            </a:p>
          </p:txBody>
        </p:sp>
        <p:pic>
          <p:nvPicPr>
            <p:cNvPr id="205" name="Google Shape;205;p18"/>
            <p:cNvPicPr preferRelativeResize="0"/>
            <p:nvPr/>
          </p:nvPicPr>
          <p:blipFill rotWithShape="1">
            <a:blip r:embed="rId9">
              <a:alphaModFix/>
            </a:blip>
            <a:srcRect b="0" l="0" r="0" t="0"/>
            <a:stretch/>
          </p:blipFill>
          <p:spPr>
            <a:xfrm>
              <a:off x="5593833" y="142646"/>
              <a:ext cx="1386000" cy="1386000"/>
            </a:xfrm>
            <a:prstGeom prst="rect">
              <a:avLst/>
            </a:prstGeom>
            <a:noFill/>
            <a:ln>
              <a:noFill/>
            </a:ln>
          </p:spPr>
        </p:pic>
        <p:sp>
          <p:nvSpPr>
            <p:cNvPr id="206" name="Google Shape;206;p18"/>
            <p:cNvSpPr/>
            <p:nvPr/>
          </p:nvSpPr>
          <p:spPr>
            <a:xfrm>
              <a:off x="5545668" y="704088"/>
              <a:ext cx="1449667" cy="1037310"/>
            </a:xfrm>
            <a:prstGeom prst="rect">
              <a:avLst/>
            </a:prstGeom>
          </p:spPr>
          <p:txBody>
            <a:bodyPr>
              <a:prstTxWarp prst="textPlain"/>
            </a:bodyPr>
            <a:lstStyle/>
            <a:p>
              <a:pPr lvl="0" algn="ctr"/>
              <a:r>
                <a:rPr b="0" i="0">
                  <a:ln>
                    <a:noFill/>
                  </a:ln>
                  <a:solidFill>
                    <a:srgbClr val="000000"/>
                  </a:solidFill>
                  <a:latin typeface="Arial"/>
                </a:rPr>
                <a:t>מטרות ויעדים</a:t>
              </a:r>
            </a:p>
          </p:txBody>
        </p:sp>
        <p:pic>
          <p:nvPicPr>
            <p:cNvPr id="207" name="Google Shape;207;p18"/>
            <p:cNvPicPr preferRelativeResize="0"/>
            <p:nvPr/>
          </p:nvPicPr>
          <p:blipFill rotWithShape="1">
            <a:blip r:embed="rId10">
              <a:alphaModFix/>
            </a:blip>
            <a:srcRect b="0" l="0" r="0" t="0"/>
            <a:stretch/>
          </p:blipFill>
          <p:spPr>
            <a:xfrm>
              <a:off x="4431870" y="5062037"/>
              <a:ext cx="1386000" cy="1386000"/>
            </a:xfrm>
            <a:prstGeom prst="rect">
              <a:avLst/>
            </a:prstGeom>
            <a:noFill/>
            <a:ln>
              <a:noFill/>
            </a:ln>
          </p:spPr>
        </p:pic>
        <p:sp>
          <p:nvSpPr>
            <p:cNvPr id="208" name="Google Shape;208;p18"/>
            <p:cNvSpPr/>
            <p:nvPr/>
          </p:nvSpPr>
          <p:spPr>
            <a:xfrm>
              <a:off x="4428508" y="5668707"/>
              <a:ext cx="1360543" cy="989264"/>
            </a:xfrm>
            <a:prstGeom prst="rect">
              <a:avLst/>
            </a:prstGeom>
          </p:spPr>
          <p:txBody>
            <a:bodyPr>
              <a:prstTxWarp prst="textPlain"/>
            </a:bodyPr>
            <a:lstStyle/>
            <a:p>
              <a:pPr lvl="0" algn="ctr"/>
              <a:r>
                <a:rPr b="0" i="0">
                  <a:ln>
                    <a:noFill/>
                  </a:ln>
                  <a:solidFill>
                    <a:srgbClr val="000000"/>
                  </a:solidFill>
                  <a:latin typeface="Arial"/>
                </a:rPr>
                <a:t>פרשנות ומסקנות</a:t>
              </a:r>
            </a:p>
          </p:txBody>
        </p:sp>
        <p:pic>
          <p:nvPicPr>
            <p:cNvPr id="209" name="Google Shape;209;p18"/>
            <p:cNvPicPr preferRelativeResize="0"/>
            <p:nvPr/>
          </p:nvPicPr>
          <p:blipFill rotWithShape="1">
            <a:blip r:embed="rId11">
              <a:alphaModFix/>
            </a:blip>
            <a:srcRect b="0" l="0" r="0" t="0"/>
            <a:stretch/>
          </p:blipFill>
          <p:spPr>
            <a:xfrm>
              <a:off x="8008169" y="3224830"/>
              <a:ext cx="1386000" cy="1386000"/>
            </a:xfrm>
            <a:prstGeom prst="rect">
              <a:avLst/>
            </a:prstGeom>
            <a:noFill/>
            <a:ln>
              <a:noFill/>
            </a:ln>
          </p:spPr>
        </p:pic>
        <p:sp>
          <p:nvSpPr>
            <p:cNvPr id="210" name="Google Shape;210;p18"/>
            <p:cNvSpPr/>
            <p:nvPr/>
          </p:nvSpPr>
          <p:spPr>
            <a:xfrm>
              <a:off x="7957758" y="3694176"/>
              <a:ext cx="1482132" cy="1131533"/>
            </a:xfrm>
            <a:prstGeom prst="rect">
              <a:avLst/>
            </a:prstGeom>
          </p:spPr>
          <p:txBody>
            <a:bodyPr>
              <a:prstTxWarp prst="textPlain"/>
            </a:bodyPr>
            <a:lstStyle/>
            <a:p>
              <a:pPr lvl="0" algn="ctr"/>
              <a:r>
                <a:rPr b="0" i="0">
                  <a:ln>
                    <a:noFill/>
                  </a:ln>
                  <a:solidFill>
                    <a:srgbClr val="000000"/>
                  </a:solidFill>
                  <a:latin typeface="Arial"/>
                </a:rPr>
                <a:t>תוכנית ושיטות חקירה</a:t>
              </a:r>
            </a:p>
          </p:txBody>
        </p:sp>
      </p:grpSp>
      <p:sp>
        <p:nvSpPr>
          <p:cNvPr id="211" name="Google Shape;211;p18"/>
          <p:cNvSpPr/>
          <p:nvPr/>
        </p:nvSpPr>
        <p:spPr>
          <a:xfrm>
            <a:off x="3685529" y="3629424"/>
            <a:ext cx="2051376" cy="2010509"/>
          </a:xfrm>
          <a:prstGeom prst="arc">
            <a:avLst>
              <a:gd fmla="val 15399189" name="adj1"/>
              <a:gd fmla="val 14527644" name="adj2"/>
            </a:avLst>
          </a:prstGeom>
          <a:noFill/>
          <a:ln cap="flat" cmpd="sng" w="19050">
            <a:solidFill>
              <a:srgbClr val="17365D"/>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6" name="Shape 216"/>
        <p:cNvGrpSpPr/>
        <p:nvPr/>
      </p:nvGrpSpPr>
      <p:grpSpPr>
        <a:xfrm>
          <a:off x="0" y="0"/>
          <a:ext cx="0" cy="0"/>
          <a:chOff x="0" y="0"/>
          <a:chExt cx="0" cy="0"/>
        </a:xfrm>
      </p:grpSpPr>
      <p:sp>
        <p:nvSpPr>
          <p:cNvPr id="217" name="Google Shape;217;p1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4</a:t>
            </a:r>
            <a:endParaRPr b="0" i="0" sz="1000" u="none" cap="none" strike="noStrike">
              <a:solidFill>
                <a:schemeClr val="dk1"/>
              </a:solidFill>
              <a:latin typeface="Arial"/>
              <a:ea typeface="Arial"/>
              <a:cs typeface="Arial"/>
              <a:sym typeface="Arial"/>
            </a:endParaRPr>
          </a:p>
        </p:txBody>
      </p:sp>
      <p:sp>
        <p:nvSpPr>
          <p:cNvPr id="218" name="Google Shape;218;p19"/>
          <p:cNvSpPr txBox="1"/>
          <p:nvPr/>
        </p:nvSpPr>
        <p:spPr>
          <a:xfrm>
            <a:off x="6870700" y="1971945"/>
            <a:ext cx="3487500" cy="4854000"/>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1341755" marR="0" rtl="1" algn="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חקירתו של גארי:</a:t>
            </a:r>
            <a:endParaRPr b="0" i="0" sz="1200" u="none" cap="none" strike="noStrike">
              <a:solidFill>
                <a:schemeClr val="dk1"/>
              </a:solidFill>
              <a:latin typeface="Arial"/>
              <a:ea typeface="Arial"/>
              <a:cs typeface="Arial"/>
              <a:sym typeface="Arial"/>
            </a:endParaRPr>
          </a:p>
          <a:p>
            <a:pPr indent="0" lvl="0" marL="962660" marR="0" rtl="1" algn="r">
              <a:lnSpc>
                <a:spcPct val="100000"/>
              </a:lnSpc>
              <a:spcBef>
                <a:spcPts val="835"/>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בניית דיאלוג במשחק תפקידים</a:t>
            </a:r>
            <a:endParaRPr b="0" i="0" sz="1200" u="none" cap="none" strike="noStrike">
              <a:solidFill>
                <a:schemeClr val="dk1"/>
              </a:solidFill>
              <a:latin typeface="Arial"/>
              <a:ea typeface="Arial"/>
              <a:cs typeface="Arial"/>
              <a:sym typeface="Arial"/>
            </a:endParaRPr>
          </a:p>
          <a:p>
            <a:pPr indent="0" lvl="0" marL="81915" marR="128904"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אני מורה לילדים בני 4-5, ואזור משחק התפקידים הינו חלק חשוב בכיתות הלימוד בגילאים אלו מכיוון שאנו תמיד מקשרים בין פעילויות משחק התפקידים לבין מסגרת ההתפתחות בשנים המוקדמות. כשהשתמשתי בכלי לבחינה עצמית, הבנתי שבגלל שהכיתה מתנהלת באופן חופשי, עליי להבין איך בדיוק הילדים השתמשו במשחק תפקידים, ובאופן ספציפי כיצד הם מגיבים זה לזה.</a:t>
            </a:r>
            <a:endParaRPr b="0" i="0" sz="1400" u="none" cap="none" strike="noStrike">
              <a:solidFill>
                <a:srgbClr val="000000"/>
              </a:solidFill>
              <a:latin typeface="Arial"/>
              <a:ea typeface="Arial"/>
              <a:cs typeface="Arial"/>
              <a:sym typeface="Arial"/>
            </a:endParaRPr>
          </a:p>
          <a:p>
            <a:pPr indent="0" lvl="0" marL="81915" marR="128904"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החלטתי לצפות בילדים משחקים באיזור משחקי תפקידים כדי לראות איך הם בונים אחד על רעיונות השני כבסיס לדיאלוג ביניהם. השתמשתי בתבניות 2ג ו2ד כדי לקודד בזמן אמת, וגיליתי שחלק מהילדים פיתחו את הביטוי היצירתי שלהם בשיח עם אחרים תוך שילוב רעיונות חדשים לתוך משחקם. לעומתם, ילדים אחרים שיחקו בעיקר לבדם ולא הקשיבו או הגיבו לילדים אחרים.</a:t>
            </a:r>
            <a:endParaRPr b="0" i="0" sz="1400" u="none" cap="none" strike="noStrike">
              <a:solidFill>
                <a:srgbClr val="000000"/>
              </a:solidFill>
              <a:latin typeface="Arial"/>
              <a:ea typeface="Arial"/>
              <a:cs typeface="Arial"/>
              <a:sym typeface="Arial"/>
            </a:endParaRPr>
          </a:p>
          <a:p>
            <a:pPr indent="0" lvl="0" marL="81915" marR="128904"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לאחר מכן, החלטתי לשאול את הילדים אם הם רוצים לשחק באיזור משחק התפקידים בזוגות ולחלוק רעיונות בנוגע לכיצד לשחק. מצאתי שהילדים הגיבו לרעיונות השונים רק אם אלה ריגשו אותם – אך גם שהילדים אכן התוודעו לשותפים שונים למשחק, אחרים מהחברים "הרגילים" שלהם. משמעות הדבר היא שהם שמעו מגוון רחב של רעיונות שונים. </a:t>
            </a:r>
            <a:endParaRPr b="0" i="0" sz="1100" u="none" cap="none" strike="noStrike">
              <a:solidFill>
                <a:schemeClr val="dk1"/>
              </a:solidFill>
              <a:latin typeface="Arial"/>
              <a:ea typeface="Arial"/>
              <a:cs typeface="Arial"/>
              <a:sym typeface="Arial"/>
            </a:endParaRPr>
          </a:p>
        </p:txBody>
      </p:sp>
      <p:sp>
        <p:nvSpPr>
          <p:cNvPr id="219" name="Google Shape;219;p19"/>
          <p:cNvSpPr txBox="1"/>
          <p:nvPr/>
        </p:nvSpPr>
        <p:spPr>
          <a:xfrm>
            <a:off x="695960" y="825770"/>
            <a:ext cx="5565000" cy="2753303"/>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0" lvl="0" marL="2366645" marR="0" rtl="1" algn="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חקירתו של קירן:</a:t>
            </a:r>
            <a:endParaRPr b="0" i="0" sz="1200" u="none" cap="none" strike="noStrike">
              <a:solidFill>
                <a:schemeClr val="dk1"/>
              </a:solidFill>
              <a:latin typeface="Arial"/>
              <a:ea typeface="Arial"/>
              <a:cs typeface="Arial"/>
              <a:sym typeface="Arial"/>
            </a:endParaRPr>
          </a:p>
          <a:p>
            <a:pPr indent="0" lvl="0" marL="1664335" marR="0" rtl="1" algn="r">
              <a:lnSpc>
                <a:spcPct val="100000"/>
              </a:lnSpc>
              <a:spcBef>
                <a:spcPts val="84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       חקירת רעיונות האחר בהיסטוריה</a:t>
            </a:r>
            <a:endParaRPr b="0" i="0" sz="1200" u="none" cap="none" strike="noStrike">
              <a:solidFill>
                <a:schemeClr val="dk1"/>
              </a:solidFill>
              <a:latin typeface="Arial"/>
              <a:ea typeface="Arial"/>
              <a:cs typeface="Arial"/>
              <a:sym typeface="Arial"/>
            </a:endParaRPr>
          </a:p>
          <a:p>
            <a:pPr indent="-635" lvl="0" marL="81280" marR="95885" rtl="1" algn="r">
              <a:lnSpc>
                <a:spcPct val="1205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אני מורה להיסטוריה בחטיבת הביניים (גילאים11-16 ) ובמהלך השימוש בכלי לבחינה עצמית, תהיתי האם התלמידים שלי יודעים כיצד לחקור אחד את רעיונות השני בנוגע למקורות לימוד. החלטתי לבחון עד כמה התלמידים מאתגרים אחד את השני ברעיונותיהם כאשר הם בחנו מקורות בזוגות. בנוסף, רציתי שהתלמידים עצמם יהפכו מודעים לכמה חשוב לאתגר זה את רעיונותיו של זה – מכיוון שחלק מהמקורות עשויים להיות מטעים בכוונה.</a:t>
            </a:r>
            <a:endParaRPr b="0" i="0" sz="1400" u="none" cap="none" strike="noStrike">
              <a:solidFill>
                <a:srgbClr val="000000"/>
              </a:solidFill>
              <a:latin typeface="Arial"/>
              <a:ea typeface="Arial"/>
              <a:cs typeface="Arial"/>
              <a:sym typeface="Arial"/>
            </a:endParaRPr>
          </a:p>
          <a:p>
            <a:pPr indent="-635" lvl="0" marL="81280" marR="95885" rtl="1" algn="r">
              <a:lnSpc>
                <a:spcPct val="1205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בעוד שחלק מהתלמידים עבדו בזוגות, ביקשתי מאחרים לערוך רישום של כמות הפעמים שבה כל תלמיד תהה או ערער במשך עשר דקות. לאחר מכן, תלמידים אלה נתנו משוב לכיתה על התצפיות שלהם. הדבר הוביל לדיון מאוד משמעותי בכיתה בנוגע לאתגור רעיונות האחר ואתגור המקור עצמו, כך שהתלמידים ערכו רפלקציה על הלמידה שלהם ובו בזמן השיגו הבנה מעמיקה יותר בנוגע לחשיבות השימוש במקורות בהיסטוריה.</a:t>
            </a:r>
            <a:endParaRPr b="0" i="0" sz="1100" u="none" cap="none" strike="noStrike">
              <a:solidFill>
                <a:schemeClr val="dk1"/>
              </a:solidFill>
              <a:latin typeface="Arial"/>
              <a:ea typeface="Arial"/>
              <a:cs typeface="Arial"/>
              <a:sym typeface="Arial"/>
            </a:endParaRPr>
          </a:p>
        </p:txBody>
      </p:sp>
      <p:sp>
        <p:nvSpPr>
          <p:cNvPr id="220" name="Google Shape;220;p19"/>
          <p:cNvSpPr txBox="1"/>
          <p:nvPr/>
        </p:nvSpPr>
        <p:spPr>
          <a:xfrm>
            <a:off x="698500" y="3878217"/>
            <a:ext cx="5572800" cy="3045952"/>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0" marR="9525" rtl="1"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חקירתה של לילי:</a:t>
            </a:r>
            <a:endParaRPr b="0" i="0" sz="1200" u="none" cap="none" strike="noStrike">
              <a:solidFill>
                <a:schemeClr val="dk1"/>
              </a:solidFill>
              <a:latin typeface="Arial"/>
              <a:ea typeface="Arial"/>
              <a:cs typeface="Arial"/>
              <a:sym typeface="Arial"/>
            </a:endParaRPr>
          </a:p>
          <a:p>
            <a:pPr indent="0" lvl="0" marL="0" marR="9525" rtl="1" algn="ctr">
              <a:lnSpc>
                <a:spcPct val="100000"/>
              </a:lnSpc>
              <a:spcBef>
                <a:spcPts val="86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פיתוח חשיבה טיעונית בעבודה קבוצתית במדעים</a:t>
            </a:r>
            <a:endParaRPr b="0" i="0" sz="1200" u="none" cap="none" strike="noStrike">
              <a:solidFill>
                <a:schemeClr val="dk1"/>
              </a:solidFill>
              <a:latin typeface="Arial"/>
              <a:ea typeface="Arial"/>
              <a:cs typeface="Arial"/>
              <a:sym typeface="Arial"/>
            </a:endParaRPr>
          </a:p>
          <a:p>
            <a:pPr indent="-635" lvl="0" marL="82800" marR="93345"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אני מלמדת תלמידים בגילאי 9-10  לאחר שהשתמשתי בכלי לבחינה עצמית, הייתי מודאגת מכך שאין מספיק עבודה על חשיבה טיעונית בכיתתי. הרגשתי שהדבר נכון במיוחד במדעים, שם לא כל התלמידים הציגו את החשיבה שעמדה מאחורי דבריהם, למשל כשהשתמשו בידע שלהם בכדי לבצע תחזיות וכדומה.</a:t>
            </a:r>
            <a:endParaRPr b="0" i="0" sz="1400" u="none" cap="none" strike="noStrike">
              <a:solidFill>
                <a:srgbClr val="000000"/>
              </a:solidFill>
              <a:latin typeface="Arial"/>
              <a:ea typeface="Arial"/>
              <a:cs typeface="Arial"/>
              <a:sym typeface="Arial"/>
            </a:endParaRPr>
          </a:p>
          <a:p>
            <a:pPr indent="-635" lvl="0" marL="82800" marR="93345"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החלטתי להשתמש בסכמת הקידוד מערכת T-SEDA כדי להבין באיזו תדירות מתרחשת חשיבה טיעונית בעבודות קבוצתיות במהלך יחידה של שיעור במדעים. ביצעתי תצפית בזמן אמת על קבוצות מסוימות באמצעות הכלי למדידת זמן, תבנית 2ב, ותיעדתי מקרים של חשיבה טיעונית. מצאתי שחלק מהתלמידים הסבירו את ההיגיון שלהם לעיתים קרובות, בעוד שתלמידים אחרים לא עשו זאת כלל (או לפחות לא באופן מילולי). </a:t>
            </a:r>
            <a:endParaRPr b="0" i="0" sz="1400" u="none" cap="none" strike="noStrike">
              <a:solidFill>
                <a:srgbClr val="000000"/>
              </a:solidFill>
              <a:latin typeface="Arial"/>
              <a:ea typeface="Arial"/>
              <a:cs typeface="Arial"/>
              <a:sym typeface="Arial"/>
            </a:endParaRPr>
          </a:p>
          <a:p>
            <a:pPr indent="-635" lvl="0" marL="82800" marR="93345" rtl="1" algn="r">
              <a:lnSpc>
                <a:spcPct val="121000"/>
              </a:lnSpc>
              <a:spcBef>
                <a:spcPts val="61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לאחר שביצעתי תצפיות אלה, הבנתי שעליי לבנות פעילויות עבודה קבוצתית בהן תינתן לכלל התלמידים האפשרות והעידוד לחלוק את החשיבה הטיעונית שלהם עם הקבוצה.</a:t>
            </a:r>
            <a:endParaRPr b="0" i="0" sz="1100" u="none" cap="none" strike="noStrike">
              <a:solidFill>
                <a:schemeClr val="dk1"/>
              </a:solidFill>
              <a:latin typeface="Arial"/>
              <a:ea typeface="Arial"/>
              <a:cs typeface="Arial"/>
              <a:sym typeface="Arial"/>
            </a:endParaRPr>
          </a:p>
        </p:txBody>
      </p:sp>
      <p:sp>
        <p:nvSpPr>
          <p:cNvPr id="221" name="Google Shape;221;p19"/>
          <p:cNvSpPr txBox="1"/>
          <p:nvPr/>
        </p:nvSpPr>
        <p:spPr>
          <a:xfrm>
            <a:off x="6870700" y="825770"/>
            <a:ext cx="348742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דוגמאות לחקירות של מורים</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לפניך מספר דוגמאות לאופנים בהם מורים השתמשו בערכה בעת החקירה בכיתותיהם</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p20"/>
          <p:cNvSpPr/>
          <p:nvPr/>
        </p:nvSpPr>
        <p:spPr>
          <a:xfrm>
            <a:off x="595709" y="1530436"/>
            <a:ext cx="4771390" cy="571690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20"/>
          <p:cNvSpPr txBox="1"/>
          <p:nvPr/>
        </p:nvSpPr>
        <p:spPr>
          <a:xfrm>
            <a:off x="692241" y="1604221"/>
            <a:ext cx="4578300" cy="1539300"/>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Clr>
                <a:srgbClr val="000000"/>
              </a:buClr>
              <a:buSzPts val="1400"/>
              <a:buFont typeface="Arial"/>
              <a:buNone/>
            </a:pPr>
            <a:r>
              <a:rPr b="1" i="0" lang="en-US" sz="1400" u="none" cap="none" strike="noStrike">
                <a:solidFill>
                  <a:srgbClr val="1A616F"/>
                </a:solidFill>
                <a:latin typeface="Arial"/>
                <a:ea typeface="Arial"/>
                <a:cs typeface="Arial"/>
                <a:sym typeface="Arial"/>
              </a:rPr>
              <a:t>מה ההבדל בין דיאלוג לבין דיבור?</a:t>
            </a:r>
            <a:endParaRPr b="0" i="0" sz="1400" u="none" cap="none" strike="noStrike">
              <a:solidFill>
                <a:srgbClr val="000000"/>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400"/>
              <a:buFont typeface="Arial"/>
              <a:buNone/>
            </a:pPr>
            <a:r>
              <a:t/>
            </a:r>
            <a:endParaRPr b="1" i="0" sz="1400" u="none" cap="none" strike="noStrike">
              <a:solidFill>
                <a:srgbClr val="1A616F"/>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תלמידים ומורים, כמובן, מדברים הרבה לאורך היום. לדיבור זה יש מטרות רבות: נתינת הנחיות, דיבור בין תלמידים או חלוקת ידע. עם זאת, דוגמאות אלה הן לא מה שאנו מתכוונים כשאנו מדברים על דיאלוג חינוכי. גם כאשר התלמידים מדברים זה עם זה בסיטואציות למידה, הם לא בהכרח עוסקים בדיאלוג חינוכי. ניקח לדוגמא את המורה שהשתמשה במשאבים מהערכה:</a:t>
            </a:r>
            <a:endParaRPr b="0" i="0" sz="1200" u="none" cap="none" strike="noStrike">
              <a:solidFill>
                <a:schemeClr val="dk1"/>
              </a:solidFill>
              <a:latin typeface="Arimo"/>
              <a:ea typeface="Arimo"/>
              <a:cs typeface="Arimo"/>
              <a:sym typeface="Arimo"/>
            </a:endParaRPr>
          </a:p>
        </p:txBody>
      </p:sp>
      <p:sp>
        <p:nvSpPr>
          <p:cNvPr id="229" name="Google Shape;229;p20"/>
          <p:cNvSpPr txBox="1"/>
          <p:nvPr/>
        </p:nvSpPr>
        <p:spPr>
          <a:xfrm>
            <a:off x="691962" y="3247923"/>
            <a:ext cx="4578900" cy="1155109"/>
          </a:xfrm>
          <a:prstGeom prst="rect">
            <a:avLst/>
          </a:prstGeom>
          <a:noFill/>
          <a:ln>
            <a:noFill/>
          </a:ln>
        </p:spPr>
        <p:txBody>
          <a:bodyPr anchorCtr="0" anchor="t" bIns="0" lIns="0" spcFirstLastPara="1" rIns="0" wrap="square" tIns="37450">
            <a:spAutoFit/>
          </a:bodyPr>
          <a:lstStyle/>
          <a:p>
            <a:pPr indent="0" lvl="0" marL="82800" marR="0" rtl="1" algn="just">
              <a:lnSpc>
                <a:spcPct val="121000"/>
              </a:lnSpc>
              <a:spcBef>
                <a:spcPts val="0"/>
              </a:spcBef>
              <a:spcAft>
                <a:spcPts val="0"/>
              </a:spcAft>
              <a:buClr>
                <a:srgbClr val="000000"/>
              </a:buClr>
              <a:buSzPts val="1200"/>
              <a:buFont typeface="Arial"/>
              <a:buNone/>
            </a:pPr>
            <a:r>
              <a:rPr b="0" i="1" lang="en-US" sz="1200" u="none" cap="none" strike="noStrike">
                <a:solidFill>
                  <a:schemeClr val="dk1"/>
                </a:solidFill>
                <a:latin typeface="Arimo"/>
                <a:ea typeface="Arimo"/>
                <a:cs typeface="Arimo"/>
                <a:sym typeface="Arimo"/>
              </a:rPr>
              <a:t>חלק מהתלמידים נותנים לשותף שלהם ללימודים לדבר בעצמו, או מציינים את המחשבות שלהם מבלי להקשיב למה שהשותף שלהם אומר. חלק מהזוגות לא דיברו כלל או שהדיבור שלהם סטה מהנושא. הילדים לא הצליחו להבנות את הדיונים שלהם ולא הבינו את המטרה של הדיבור שלהם (נטלי).</a:t>
            </a:r>
            <a:endParaRPr b="0" i="1" sz="1200" u="none" cap="none" strike="noStrike">
              <a:solidFill>
                <a:schemeClr val="dk1"/>
              </a:solidFill>
              <a:latin typeface="Arimo"/>
              <a:ea typeface="Arimo"/>
              <a:cs typeface="Arimo"/>
              <a:sym typeface="Arimo"/>
            </a:endParaRPr>
          </a:p>
        </p:txBody>
      </p:sp>
      <p:sp>
        <p:nvSpPr>
          <p:cNvPr id="230" name="Google Shape;230;p20"/>
          <p:cNvSpPr txBox="1"/>
          <p:nvPr/>
        </p:nvSpPr>
        <p:spPr>
          <a:xfrm>
            <a:off x="795291" y="4468890"/>
            <a:ext cx="4577700" cy="632400"/>
          </a:xfrm>
          <a:prstGeom prst="rect">
            <a:avLst/>
          </a:prstGeom>
          <a:noFill/>
          <a:ln>
            <a:noFill/>
          </a:ln>
        </p:spPr>
        <p:txBody>
          <a:bodyPr anchorCtr="0" anchor="t" bIns="0" lIns="0" spcFirstLastPara="1" rIns="0" wrap="square" tIns="625">
            <a:spAutoFit/>
          </a:bodyPr>
          <a:lstStyle/>
          <a:p>
            <a:pPr indent="0" lvl="0" marL="82800" marR="5080" rtl="1" algn="just">
              <a:lnSpc>
                <a:spcPct val="121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על אף שהתלמידים דיברו יחד, הם לא לקחו חלק בדיאלוג כי הם לא התערבו זה עם זו, לא האזינו זה לזו, והדיבור שלהם לא היה חלק מהלמידה שלהם.</a:t>
            </a:r>
            <a:endParaRPr b="0" i="0" sz="1400" u="none" cap="none" strike="noStrike">
              <a:solidFill>
                <a:srgbClr val="000000"/>
              </a:solidFill>
              <a:latin typeface="Arial"/>
              <a:ea typeface="Arial"/>
              <a:cs typeface="Arial"/>
              <a:sym typeface="Arial"/>
            </a:endParaRPr>
          </a:p>
        </p:txBody>
      </p:sp>
      <p:sp>
        <p:nvSpPr>
          <p:cNvPr id="231" name="Google Shape;231;p20"/>
          <p:cNvSpPr txBox="1"/>
          <p:nvPr/>
        </p:nvSpPr>
        <p:spPr>
          <a:xfrm>
            <a:off x="6158309" y="788605"/>
            <a:ext cx="4183500" cy="291900"/>
          </a:xfrm>
          <a:prstGeom prst="rect">
            <a:avLst/>
          </a:prstGeom>
          <a:solidFill>
            <a:srgbClr val="D9F1F6"/>
          </a:solidFill>
          <a:ln>
            <a:noFill/>
          </a:ln>
        </p:spPr>
        <p:txBody>
          <a:bodyPr anchorCtr="0" anchor="t" bIns="0" lIns="0" spcFirstLastPara="1" rIns="0" wrap="square" tIns="14600">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ב. מהו דיאלוג חינוכי?</a:t>
            </a:r>
            <a:endParaRPr b="0" i="0" sz="1800" u="none" cap="none" strike="noStrike">
              <a:solidFill>
                <a:schemeClr val="dk1"/>
              </a:solidFill>
              <a:latin typeface="Arial"/>
              <a:ea typeface="Arial"/>
              <a:cs typeface="Arial"/>
              <a:sym typeface="Arial"/>
            </a:endParaRPr>
          </a:p>
        </p:txBody>
      </p:sp>
      <p:sp>
        <p:nvSpPr>
          <p:cNvPr id="232" name="Google Shape;232;p20"/>
          <p:cNvSpPr/>
          <p:nvPr/>
        </p:nvSpPr>
        <p:spPr>
          <a:xfrm>
            <a:off x="5608399" y="1515832"/>
            <a:ext cx="4742180" cy="571690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20"/>
          <p:cNvSpPr txBox="1"/>
          <p:nvPr/>
        </p:nvSpPr>
        <p:spPr>
          <a:xfrm>
            <a:off x="5695402" y="1604231"/>
            <a:ext cx="4549200" cy="1754700"/>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Clr>
                <a:srgbClr val="000000"/>
              </a:buClr>
              <a:buSzPts val="1400"/>
              <a:buFont typeface="Arial"/>
              <a:buNone/>
            </a:pPr>
            <a:r>
              <a:rPr b="1" i="0" lang="en-US" sz="1400" u="none" cap="none" strike="noStrike">
                <a:solidFill>
                  <a:srgbClr val="1A616F"/>
                </a:solidFill>
                <a:latin typeface="Arial"/>
                <a:ea typeface="Arial"/>
                <a:cs typeface="Arial"/>
                <a:sym typeface="Arial"/>
              </a:rPr>
              <a:t>מהו דיאלוג חינוכי?</a:t>
            </a:r>
            <a:endParaRPr b="0" i="0" sz="1400" u="none" cap="none" strike="noStrike">
              <a:solidFill>
                <a:srgbClr val="000000"/>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400"/>
              <a:buFont typeface="Arial"/>
              <a:buNone/>
            </a:pPr>
            <a:r>
              <a:t/>
            </a:r>
            <a:endParaRPr b="1" i="0" sz="1400" u="none" cap="none" strike="noStrike">
              <a:solidFill>
                <a:srgbClr val="1A616F"/>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בדיאלוג, המשתתפים </a:t>
            </a:r>
            <a:r>
              <a:rPr b="1" i="0" lang="en-US" sz="1200" u="none" cap="none" strike="noStrike">
                <a:solidFill>
                  <a:schemeClr val="dk1"/>
                </a:solidFill>
                <a:latin typeface="Arimo"/>
                <a:ea typeface="Arimo"/>
                <a:cs typeface="Arimo"/>
                <a:sym typeface="Arimo"/>
              </a:rPr>
              <a:t>מאזינים</a:t>
            </a:r>
            <a:r>
              <a:rPr b="0" i="0" lang="en-US" sz="1200" u="none" cap="none" strike="noStrike">
                <a:solidFill>
                  <a:schemeClr val="dk1"/>
                </a:solidFill>
                <a:latin typeface="Arimo"/>
                <a:ea typeface="Arimo"/>
                <a:cs typeface="Arimo"/>
                <a:sym typeface="Arimo"/>
              </a:rPr>
              <a:t> זה לזה, </a:t>
            </a:r>
            <a:r>
              <a:rPr b="1" i="0" lang="en-US" sz="1200" u="none" cap="none" strike="noStrike">
                <a:solidFill>
                  <a:schemeClr val="dk1"/>
                </a:solidFill>
                <a:latin typeface="Arimo"/>
                <a:ea typeface="Arimo"/>
                <a:cs typeface="Arimo"/>
                <a:sym typeface="Arimo"/>
              </a:rPr>
              <a:t>תורמים</a:t>
            </a:r>
            <a:r>
              <a:rPr b="0" i="0" lang="en-US" sz="1200" u="none" cap="none" strike="noStrike">
                <a:solidFill>
                  <a:schemeClr val="dk1"/>
                </a:solidFill>
                <a:latin typeface="Arimo"/>
                <a:ea typeface="Arimo"/>
                <a:cs typeface="Arimo"/>
                <a:sym typeface="Arimo"/>
              </a:rPr>
              <a:t> אחד לשני על ידי שיתוף רעיונותיהם, </a:t>
            </a:r>
            <a:r>
              <a:rPr b="1" i="0" lang="en-US" sz="1200" u="none" cap="none" strike="noStrike">
                <a:solidFill>
                  <a:schemeClr val="dk1"/>
                </a:solidFill>
                <a:latin typeface="Arimo"/>
                <a:ea typeface="Arimo"/>
                <a:cs typeface="Arimo"/>
                <a:sym typeface="Arimo"/>
              </a:rPr>
              <a:t>מספקים צידוקים </a:t>
            </a:r>
            <a:r>
              <a:rPr b="0" i="0" lang="en-US" sz="1200" u="none" cap="none" strike="noStrike">
                <a:solidFill>
                  <a:schemeClr val="dk1"/>
                </a:solidFill>
                <a:latin typeface="Arimo"/>
                <a:ea typeface="Arimo"/>
                <a:cs typeface="Arimo"/>
                <a:sym typeface="Arimo"/>
              </a:rPr>
              <a:t>לתרומות שלהם </a:t>
            </a:r>
            <a:r>
              <a:rPr b="1" i="0" lang="en-US" sz="1200" u="none" cap="none" strike="noStrike">
                <a:solidFill>
                  <a:schemeClr val="dk1"/>
                </a:solidFill>
                <a:latin typeface="Arimo"/>
                <a:ea typeface="Arimo"/>
                <a:cs typeface="Arimo"/>
                <a:sym typeface="Arimo"/>
              </a:rPr>
              <a:t>ומעורבים באופן פעיל</a:t>
            </a:r>
            <a:r>
              <a:rPr b="0" i="0" lang="en-US" sz="1200" u="none" cap="none" strike="noStrike">
                <a:solidFill>
                  <a:schemeClr val="dk1"/>
                </a:solidFill>
                <a:latin typeface="Arimo"/>
                <a:ea typeface="Arimo"/>
                <a:cs typeface="Arimo"/>
                <a:sym typeface="Arimo"/>
              </a:rPr>
              <a:t> בדעותיהם של אחרים. </a:t>
            </a:r>
            <a:endParaRPr b="0" i="0" sz="1400" u="none" cap="none" strike="noStrike">
              <a:solidFill>
                <a:srgbClr val="000000"/>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באופן ספציפי, הם חוקרים ומעריכים פרספקטיבות ודרכי חשיבה שונות. שאלות רלוונטיות ותרומות מקושרות בין דוברים, וכך ידע נבנה באופן קולקטיבי לאורך השיעור או לאורך סדרת שיעורים.</a:t>
            </a:r>
            <a:endParaRPr b="0" i="0" sz="1400" u="none" cap="none" strike="noStrike">
              <a:solidFill>
                <a:srgbClr val="000000"/>
              </a:solidFill>
              <a:latin typeface="Arial"/>
              <a:ea typeface="Arial"/>
              <a:cs typeface="Arial"/>
              <a:sym typeface="Arial"/>
            </a:endParaRPr>
          </a:p>
          <a:p>
            <a:pPr indent="0" lvl="0" marL="12700" marR="0" rtl="1"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0"/>
          <p:cNvSpPr txBox="1"/>
          <p:nvPr/>
        </p:nvSpPr>
        <p:spPr>
          <a:xfrm>
            <a:off x="5728013" y="3413813"/>
            <a:ext cx="4548600" cy="1127700"/>
          </a:xfrm>
          <a:prstGeom prst="rect">
            <a:avLst/>
          </a:prstGeom>
          <a:noFill/>
          <a:ln>
            <a:noFill/>
          </a:ln>
        </p:spPr>
        <p:txBody>
          <a:bodyPr anchorCtr="0" anchor="t" bIns="0" lIns="0" spcFirstLastPara="1" rIns="0" wrap="square" tIns="0">
            <a:spAutoFit/>
          </a:bodyPr>
          <a:lstStyle/>
          <a:p>
            <a:pPr indent="0" lvl="0" marL="12700" marR="5080" rtl="1" algn="just">
              <a:lnSpc>
                <a:spcPct val="1020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על אף שאינטראקציות מילוליות הן מרכזיות, ניתן לתמוך בשיח גם באמצעות </a:t>
            </a:r>
            <a:r>
              <a:rPr b="1" i="0" lang="en-US" sz="1200" u="none" cap="none" strike="noStrike">
                <a:solidFill>
                  <a:schemeClr val="dk1"/>
                </a:solidFill>
                <a:latin typeface="Arial"/>
                <a:ea typeface="Arial"/>
                <a:cs typeface="Arial"/>
                <a:sym typeface="Arial"/>
              </a:rPr>
              <a:t>אינטראקציות לא מילוליות </a:t>
            </a:r>
            <a:r>
              <a:rPr b="0" i="0" lang="en-US" sz="1200" u="none" cap="none" strike="noStrike">
                <a:solidFill>
                  <a:schemeClr val="dk1"/>
                </a:solidFill>
                <a:latin typeface="Arial"/>
                <a:ea typeface="Arial"/>
                <a:cs typeface="Arial"/>
                <a:sym typeface="Arial"/>
              </a:rPr>
              <a:t>(כמו ג'סטות, הבעות פנים וקשר עין) ובאמצעות שימוש במשאבים ויזואליים או טכנולוגיים. שקט, תנועה פיזית, שגרה כיתתית ואתוס יכולים גם הם להיות היבטים חשובים של שיח בכך שהם ממסגרים את השיחה הדבורה, שהיא המוקד המרכזי של ערכה זו, ותומכים בה (או מעכבים אותה).</a:t>
            </a:r>
            <a:endParaRPr b="0" i="0" sz="1200" u="none" cap="none" strike="noStrike">
              <a:solidFill>
                <a:schemeClr val="dk1"/>
              </a:solidFill>
              <a:latin typeface="Arial"/>
              <a:ea typeface="Arial"/>
              <a:cs typeface="Arial"/>
              <a:sym typeface="Arial"/>
            </a:endParaRPr>
          </a:p>
        </p:txBody>
      </p:sp>
      <p:sp>
        <p:nvSpPr>
          <p:cNvPr id="235" name="Google Shape;235;p20"/>
          <p:cNvSpPr txBox="1"/>
          <p:nvPr/>
        </p:nvSpPr>
        <p:spPr>
          <a:xfrm>
            <a:off x="5792650" y="4795385"/>
            <a:ext cx="4549200" cy="1078800"/>
          </a:xfrm>
          <a:prstGeom prst="rect">
            <a:avLst/>
          </a:prstGeom>
          <a:noFill/>
          <a:ln>
            <a:noFill/>
          </a:ln>
        </p:spPr>
        <p:txBody>
          <a:bodyPr anchorCtr="0" anchor="t" bIns="0" lIns="0" spcFirstLastPara="1" rIns="0" wrap="square" tIns="0">
            <a:spAutoFit/>
          </a:bodyPr>
          <a:lstStyle/>
          <a:p>
            <a:pPr indent="0" lvl="0" marL="82800" marR="5080" rtl="1" algn="just">
              <a:lnSpc>
                <a:spcPct val="121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תכונות מסוימות של דיאלוג חינוכי כבר מופיעות בהקשרים חינוכיים שונים, אך קיום ממושך של דיאלוג חינוכי פורה שמקדם למידה, לוקח זמן. הדבר עשוי לאתגר את המשתתפים, במיוחד אם אינם רגילים להביע את דעותיהם באריכות, או אם אינם רגילים לכך שדעותיהם ייבחנו באופן פומבי.</a:t>
            </a:r>
            <a:endParaRPr b="0" i="0" sz="1200" u="none" cap="none" strike="noStrike">
              <a:solidFill>
                <a:schemeClr val="dk1"/>
              </a:solidFill>
              <a:latin typeface="Arimo"/>
              <a:ea typeface="Arimo"/>
              <a:cs typeface="Arimo"/>
              <a:sym typeface="Arimo"/>
            </a:endParaRPr>
          </a:p>
        </p:txBody>
      </p:sp>
      <p:sp>
        <p:nvSpPr>
          <p:cNvPr id="236" name="Google Shape;236;p20"/>
          <p:cNvSpPr txBox="1"/>
          <p:nvPr/>
        </p:nvSpPr>
        <p:spPr>
          <a:xfrm>
            <a:off x="5727700" y="6413145"/>
            <a:ext cx="3982800" cy="395236"/>
          </a:xfrm>
          <a:prstGeom prst="rect">
            <a:avLst/>
          </a:prstGeom>
          <a:noFill/>
          <a:ln>
            <a:noFill/>
          </a:ln>
        </p:spPr>
        <p:txBody>
          <a:bodyPr anchorCtr="0" anchor="t" bIns="0" lIns="0" spcFirstLastPara="1" rIns="0" wrap="square" tIns="0">
            <a:spAutoFit/>
          </a:bodyPr>
          <a:lstStyle/>
          <a:p>
            <a:pPr indent="0" lvl="0" marL="0" marR="0" rtl="1" algn="just">
              <a:lnSpc>
                <a:spcPct val="107000"/>
              </a:lnSpc>
              <a:spcBef>
                <a:spcPts val="0"/>
              </a:spcBef>
              <a:spcAft>
                <a:spcPts val="0"/>
              </a:spcAft>
              <a:buClr>
                <a:srgbClr val="000000"/>
              </a:buClr>
              <a:buSzPts val="1200"/>
              <a:buFont typeface="Arial"/>
              <a:buNone/>
            </a:pPr>
            <a:r>
              <a:rPr b="1" i="0" lang="en-US" sz="1200" u="sng" cap="none" strike="noStrike">
                <a:solidFill>
                  <a:schemeClr val="hlink"/>
                </a:solidFill>
                <a:latin typeface="Arimo"/>
                <a:ea typeface="Arimo"/>
                <a:cs typeface="Arimo"/>
                <a:sym typeface="Arimo"/>
                <a:hlinkClick r:id="rId3"/>
              </a:rPr>
              <a:t>סרטון 1: מהו דיאלוג חינוכי</a:t>
            </a:r>
            <a:r>
              <a:rPr b="1" i="0" lang="en-US" sz="1200" u="none" cap="none" strike="noStrike">
                <a:solidFill>
                  <a:schemeClr val="dk1"/>
                </a:solidFill>
                <a:latin typeface="Arimo"/>
                <a:ea typeface="Arimo"/>
                <a:cs typeface="Arimo"/>
                <a:sym typeface="Arimo"/>
              </a:rPr>
              <a:t> </a:t>
            </a:r>
            <a:r>
              <a:rPr b="0" i="0" lang="en-US" sz="1200" u="none" cap="none" strike="noStrike">
                <a:solidFill>
                  <a:schemeClr val="dk1"/>
                </a:solidFill>
                <a:latin typeface="Arimo"/>
                <a:ea typeface="Arimo"/>
                <a:cs typeface="Arimo"/>
                <a:sym typeface="Arimo"/>
              </a:rPr>
              <a:t>מספק מידע נוסף על דיאלוג חינוכי.</a:t>
            </a:r>
            <a:endParaRPr b="0" i="0" sz="1200" u="none" cap="none" strike="noStrike">
              <a:solidFill>
                <a:schemeClr val="dk1"/>
              </a:solidFill>
              <a:latin typeface="Calibri"/>
              <a:ea typeface="Calibri"/>
              <a:cs typeface="Calibri"/>
              <a:sym typeface="Calibri"/>
            </a:endParaRPr>
          </a:p>
        </p:txBody>
      </p:sp>
      <p:sp>
        <p:nvSpPr>
          <p:cNvPr id="237" name="Google Shape;237;p20"/>
          <p:cNvSpPr/>
          <p:nvPr/>
        </p:nvSpPr>
        <p:spPr>
          <a:xfrm>
            <a:off x="9786718" y="6293836"/>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20"/>
          <p:cNvSpPr txBox="1"/>
          <p:nvPr/>
        </p:nvSpPr>
        <p:spPr>
          <a:xfrm>
            <a:off x="5251071" y="7078036"/>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5</a:t>
            </a:r>
            <a:endParaRPr b="0" i="0" sz="1000" u="none" cap="none" strike="noStrike">
              <a:solidFill>
                <a:schemeClr val="dk1"/>
              </a:solidFill>
              <a:latin typeface="Arial"/>
              <a:ea typeface="Arial"/>
              <a:cs typeface="Arial"/>
              <a:sym typeface="Arial"/>
            </a:endParaRPr>
          </a:p>
        </p:txBody>
      </p:sp>
      <p:sp>
        <p:nvSpPr>
          <p:cNvPr id="239" name="Google Shape;239;p20"/>
          <p:cNvSpPr txBox="1"/>
          <p:nvPr/>
        </p:nvSpPr>
        <p:spPr>
          <a:xfrm>
            <a:off x="643950" y="6203400"/>
            <a:ext cx="46749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הטבלה בעמוד הבא מספקת דוגמאות למה שניתן לשמוע או לקרוא כאשר תלמידים לוקחים חלק בדיאלוג חינוכי.</a:t>
            </a:r>
            <a:endParaRPr b="1" i="0" sz="1400" u="none" cap="none" strike="noStrike">
              <a:solidFill>
                <a:srgbClr val="000000"/>
              </a:solidFill>
              <a:latin typeface="Arial"/>
              <a:ea typeface="Arial"/>
              <a:cs typeface="Arial"/>
              <a:sym typeface="Arial"/>
            </a:endParaRPr>
          </a:p>
        </p:txBody>
      </p:sp>
      <p:sp>
        <p:nvSpPr>
          <p:cNvPr id="240" name="Google Shape;240;p20"/>
          <p:cNvSpPr txBox="1"/>
          <p:nvPr/>
        </p:nvSpPr>
        <p:spPr>
          <a:xfrm>
            <a:off x="770250" y="5120975"/>
            <a:ext cx="4548600" cy="984845"/>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rgbClr val="000000"/>
              </a:buClr>
              <a:buSzPts val="1200"/>
              <a:buFont typeface="Arial"/>
              <a:buNone/>
            </a:pPr>
            <a:r>
              <a:rPr b="1" i="0" lang="en-US" sz="1200" u="none" cap="none" strike="noStrike">
                <a:solidFill>
                  <a:srgbClr val="000000"/>
                </a:solidFill>
                <a:highlight>
                  <a:schemeClr val="lt1"/>
                </a:highlight>
                <a:latin typeface="Arimo"/>
                <a:ea typeface="Arimo"/>
                <a:cs typeface="Arimo"/>
                <a:sym typeface="Arimo"/>
              </a:rPr>
              <a:t>קטעי וידאו: </a:t>
            </a:r>
            <a:r>
              <a:rPr b="0" i="0" lang="en-US" sz="1100" u="none" cap="none" strike="noStrike">
                <a:solidFill>
                  <a:srgbClr val="000000"/>
                </a:solidFill>
                <a:highlight>
                  <a:schemeClr val="lt1"/>
                </a:highlight>
                <a:latin typeface="Arimo"/>
                <a:ea typeface="Arimo"/>
                <a:cs typeface="Arimo"/>
                <a:sym typeface="Arimo"/>
              </a:rPr>
              <a:t>זמינים להורדה קטעי וידאו של הוראה דיאלוגית בכיתות לימוד (בבתי ספר יסודיים, חטיבות ביניים, ותיכונים) בבריטניה אשר תועדו כחלק מפרוייקטים מחקריים שונים, בקישור הבא:</a:t>
            </a:r>
            <a:endParaRPr b="0" i="0" sz="1100" u="none" cap="none" strike="noStrike">
              <a:solidFill>
                <a:srgbClr val="000000"/>
              </a:solidFill>
              <a:highlight>
                <a:schemeClr val="lt1"/>
              </a:highlight>
              <a:latin typeface="Arimo"/>
              <a:ea typeface="Arimo"/>
              <a:cs typeface="Arimo"/>
              <a:sym typeface="Arimo"/>
            </a:endParaRPr>
          </a:p>
          <a:p>
            <a:pPr indent="0" lvl="0" marL="0" marR="0" rtl="1" algn="just">
              <a:lnSpc>
                <a:spcPct val="100000"/>
              </a:lnSpc>
              <a:spcBef>
                <a:spcPts val="0"/>
              </a:spcBef>
              <a:spcAft>
                <a:spcPts val="0"/>
              </a:spcAft>
              <a:buClr>
                <a:srgbClr val="000000"/>
              </a:buClr>
              <a:buSzPts val="1100"/>
              <a:buFont typeface="Arial"/>
              <a:buNone/>
            </a:pPr>
            <a:r>
              <a:rPr b="0" i="0" lang="en-US" sz="1100" u="none" cap="none" strike="noStrike">
                <a:solidFill>
                  <a:srgbClr val="000000"/>
                </a:solidFill>
                <a:highlight>
                  <a:schemeClr val="lt1"/>
                </a:highlight>
                <a:latin typeface="Arimo"/>
                <a:ea typeface="Arimo"/>
                <a:cs typeface="Arimo"/>
                <a:sym typeface="Arimo"/>
              </a:rPr>
              <a:t> </a:t>
            </a:r>
            <a:r>
              <a:rPr b="0" i="0" lang="en-US" sz="1200" u="none" cap="none" strike="noStrike">
                <a:solidFill>
                  <a:srgbClr val="000000"/>
                </a:solidFill>
                <a:highlight>
                  <a:schemeClr val="lt1"/>
                </a:highlight>
                <a:latin typeface="Arimo"/>
                <a:ea typeface="Arimo"/>
                <a:cs typeface="Arimo"/>
                <a:sym typeface="Arimo"/>
              </a:rPr>
              <a:t> </a:t>
            </a:r>
            <a:r>
              <a:rPr b="0" i="0" lang="en-US" sz="1200" u="sng" cap="none" strike="noStrike">
                <a:solidFill>
                  <a:schemeClr val="hlink"/>
                </a:solidFill>
                <a:highlight>
                  <a:schemeClr val="lt1"/>
                </a:highlight>
                <a:latin typeface="Arimo"/>
                <a:ea typeface="Arimo"/>
                <a:cs typeface="Arimo"/>
                <a:sym typeface="Arimo"/>
                <a:hlinkClick r:id="rId5"/>
              </a:rPr>
              <a:t>https://sms.cam.ac.uk/collection/2827689</a:t>
            </a:r>
            <a:r>
              <a:rPr b="0" i="0" lang="en-US" sz="1200" u="none" cap="none" strike="noStrike">
                <a:solidFill>
                  <a:srgbClr val="000000"/>
                </a:solidFill>
                <a:highlight>
                  <a:schemeClr val="lt1"/>
                </a:highlight>
                <a:latin typeface="Arimo"/>
                <a:ea typeface="Arimo"/>
                <a:cs typeface="Arimo"/>
                <a:sym typeface="Arimo"/>
              </a:rPr>
              <a:t>. הצעות לדיון מצורפות גם כן.</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5" name="Shape 245"/>
        <p:cNvGrpSpPr/>
        <p:nvPr/>
      </p:nvGrpSpPr>
      <p:grpSpPr>
        <a:xfrm>
          <a:off x="0" y="0"/>
          <a:ext cx="0" cy="0"/>
          <a:chOff x="0" y="0"/>
          <a:chExt cx="0" cy="0"/>
        </a:xfrm>
      </p:grpSpPr>
      <p:sp>
        <p:nvSpPr>
          <p:cNvPr id="246" name="Google Shape;246;p21"/>
          <p:cNvSpPr txBox="1"/>
          <p:nvPr/>
        </p:nvSpPr>
        <p:spPr>
          <a:xfrm>
            <a:off x="798025" y="322125"/>
            <a:ext cx="8154900" cy="369300"/>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סכמת קידוד הדיאלוג של הערכה לניתוח דיאלוג חינוכיי</a:t>
            </a:r>
            <a:endParaRPr b="0" i="0" sz="2400" u="none" cap="none" strike="noStrike">
              <a:solidFill>
                <a:schemeClr val="dk1"/>
              </a:solidFill>
              <a:latin typeface="Arial"/>
              <a:ea typeface="Arial"/>
              <a:cs typeface="Arial"/>
              <a:sym typeface="Arial"/>
            </a:endParaRPr>
          </a:p>
        </p:txBody>
      </p:sp>
      <p:sp>
        <p:nvSpPr>
          <p:cNvPr id="247" name="Google Shape;247;p21"/>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6</a:t>
            </a:r>
            <a:endParaRPr b="0" i="0" sz="1000" u="none" cap="none" strike="noStrike">
              <a:solidFill>
                <a:schemeClr val="dk1"/>
              </a:solidFill>
              <a:latin typeface="Arial"/>
              <a:ea typeface="Arial"/>
              <a:cs typeface="Arial"/>
              <a:sym typeface="Arial"/>
            </a:endParaRPr>
          </a:p>
        </p:txBody>
      </p:sp>
      <p:graphicFrame>
        <p:nvGraphicFramePr>
          <p:cNvPr id="248" name="Google Shape;248;p21"/>
          <p:cNvGraphicFramePr/>
          <p:nvPr/>
        </p:nvGraphicFramePr>
        <p:xfrm>
          <a:off x="798016" y="657225"/>
          <a:ext cx="3000000" cy="3000000"/>
        </p:xfrm>
        <a:graphic>
          <a:graphicData uri="http://schemas.openxmlformats.org/drawingml/2006/table">
            <a:tbl>
              <a:tblPr>
                <a:noFill/>
                <a:tableStyleId>{22DA570D-59E3-420D-BB3B-248455A22848}</a:tableStyleId>
              </a:tblPr>
              <a:tblGrid>
                <a:gridCol w="2184275"/>
                <a:gridCol w="3302975"/>
                <a:gridCol w="3487275"/>
              </a:tblGrid>
              <a:tr h="307900">
                <a:tc>
                  <a:txBody>
                    <a:bodyPr/>
                    <a:lstStyle/>
                    <a:p>
                      <a:pPr indent="0" lvl="0" marL="0" marR="0" rtl="1" algn="ctr">
                        <a:lnSpc>
                          <a:spcPct val="100000"/>
                        </a:lnSpc>
                        <a:spcBef>
                          <a:spcPts val="0"/>
                        </a:spcBef>
                        <a:spcAft>
                          <a:spcPts val="0"/>
                        </a:spcAft>
                        <a:buClr>
                          <a:srgbClr val="000000"/>
                        </a:buClr>
                        <a:buSzPts val="1100"/>
                        <a:buFont typeface="Arial"/>
                        <a:buNone/>
                      </a:pPr>
                      <a:r>
                        <a:rPr b="1" i="0" lang="en-US" sz="1100" u="none" cap="none" strike="noStrike">
                          <a:latin typeface="Arial"/>
                          <a:ea typeface="Arial"/>
                          <a:cs typeface="Arial"/>
                          <a:sym typeface="Arial"/>
                        </a:rPr>
                        <a:t>מילות מפתח</a:t>
                      </a:r>
                      <a:endParaRPr b="0" i="0" sz="15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1"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תרומות ואסטרטגיות</a:t>
                      </a:r>
                      <a:endParaRPr b="0" i="0" sz="15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1"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הקטגוריה</a:t>
                      </a:r>
                      <a:endParaRPr b="0" i="0" sz="15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450600">
                <a:tc>
                  <a:txBody>
                    <a:bodyPr/>
                    <a:lstStyle/>
                    <a:p>
                      <a:pPr indent="0" lvl="0" marL="0" marR="0" rtl="1" algn="r">
                        <a:lnSpc>
                          <a:spcPct val="100000"/>
                        </a:lnSpc>
                        <a:spcBef>
                          <a:spcPts val="0"/>
                        </a:spcBef>
                        <a:spcAft>
                          <a:spcPts val="0"/>
                        </a:spcAft>
                        <a:buClr>
                          <a:srgbClr val="000000"/>
                        </a:buClr>
                        <a:buSzPts val="1100"/>
                        <a:buFont typeface="Arial"/>
                        <a:buNone/>
                      </a:pPr>
                      <a:r>
                        <a:rPr b="0" i="0" lang="en-US" sz="1100" u="none" cap="none" strike="noStrike">
                          <a:latin typeface="Arial"/>
                          <a:ea typeface="Arial"/>
                          <a:cs typeface="Arial"/>
                          <a:sym typeface="Arial"/>
                        </a:rPr>
                        <a:t>'</a:t>
                      </a:r>
                      <a:r>
                        <a:rPr lang="en-US" sz="1100" u="none" cap="none" strike="noStrike">
                          <a:solidFill>
                            <a:schemeClr val="dk1"/>
                          </a:solidFill>
                          <a:latin typeface="Arimo"/>
                          <a:ea typeface="Arimo"/>
                          <a:cs typeface="Arimo"/>
                          <a:sym typeface="Arimo"/>
                        </a:rPr>
                        <a:t>'זה גם...', 'זה גורם לי לחשוב...', 'אני מתכוונת ל...', 'היא התכוונה ש...', 'בהמשך לכך', 'אם להוסיף ל...'</a:t>
                      </a:r>
                      <a:endParaRPr sz="1100" u="none" cap="none" strike="noStrike"/>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r">
                        <a:lnSpc>
                          <a:spcPct val="107000"/>
                        </a:lnSpc>
                        <a:spcBef>
                          <a:spcPts val="0"/>
                        </a:spcBef>
                        <a:spcAft>
                          <a:spcPts val="0"/>
                        </a:spcAft>
                        <a:buClr>
                          <a:schemeClr val="dk1"/>
                        </a:buClr>
                        <a:buSzPts val="1200"/>
                        <a:buFont typeface="Arial"/>
                        <a:buNone/>
                      </a:pPr>
                      <a:r>
                        <a:rPr i="1" lang="en-US" sz="1200" u="none" cap="none" strike="noStrike">
                          <a:solidFill>
                            <a:schemeClr val="dk1"/>
                          </a:solidFill>
                          <a:latin typeface="Arimo"/>
                          <a:ea typeface="Arimo"/>
                          <a:cs typeface="Arimo"/>
                          <a:sym typeface="Arimo"/>
                        </a:rPr>
                        <a:t>לבנות על, להרחיב, להבהיר או להגיב על רעיונות של אחרים או של עצמי אשר בוטאו בתורות הקודמים או בתרומות הקודמות.</a:t>
                      </a:r>
                      <a:endParaRPr b="0" i="0" sz="12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400"/>
                        <a:buFont typeface="Arial"/>
                        <a:buNone/>
                      </a:pPr>
                      <a:r>
                        <a:rPr b="1" lang="en-US" sz="1200" u="none" cap="none" strike="noStrike">
                          <a:solidFill>
                            <a:schemeClr val="dk1"/>
                          </a:solidFill>
                          <a:latin typeface="Arimo"/>
                          <a:ea typeface="Arimo"/>
                          <a:cs typeface="Arimo"/>
                          <a:sym typeface="Arimo"/>
                        </a:rPr>
                        <a:t>פיתוח ובנייה על רעיונות</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(Build on ideas - B)</a:t>
                      </a:r>
                      <a:endParaRPr b="1" sz="1200" u="none" cap="none" strike="noStrike">
                        <a:solidFill>
                          <a:schemeClr val="dk1"/>
                        </a:solidFill>
                        <a:latin typeface="Arimo"/>
                        <a:ea typeface="Arimo"/>
                        <a:cs typeface="Arimo"/>
                        <a:sym typeface="Arimo"/>
                      </a:endParaRPr>
                    </a:p>
                    <a:p>
                      <a:pPr indent="0" lvl="0" marL="0" marR="0" rtl="1" algn="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Calibri"/>
                        <a:ea typeface="Calibri"/>
                        <a:cs typeface="Calibri"/>
                        <a:sym typeface="Calibri"/>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1" algn="r">
                        <a:lnSpc>
                          <a:spcPct val="100000"/>
                        </a:lnSpc>
                        <a:spcBef>
                          <a:spcPts val="0"/>
                        </a:spcBef>
                        <a:spcAft>
                          <a:spcPts val="0"/>
                        </a:spcAft>
                        <a:buClr>
                          <a:schemeClr val="dk1"/>
                        </a:buClr>
                        <a:buSzPts val="1100"/>
                        <a:buFont typeface="Arial"/>
                        <a:buNone/>
                      </a:pPr>
                      <a:r>
                        <a:rPr lang="en-US" sz="1100" u="none" cap="none" strike="noStrike">
                          <a:solidFill>
                            <a:schemeClr val="dk1"/>
                          </a:solidFill>
                        </a:rPr>
                        <a:t>תוכל להוסיף', 'מה?', 'ספרי לי', 'תוכלי לנסח מחדש?', 'מה דעתך?', 'אתה מסכים?'.</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r">
                        <a:lnSpc>
                          <a:spcPct val="107000"/>
                        </a:lnSpc>
                        <a:spcBef>
                          <a:spcPts val="0"/>
                        </a:spcBef>
                        <a:spcAft>
                          <a:spcPts val="0"/>
                        </a:spcAft>
                        <a:buClr>
                          <a:srgbClr val="000000"/>
                        </a:buClr>
                        <a:buSzPts val="1200"/>
                        <a:buFont typeface="Arial"/>
                        <a:buNone/>
                      </a:pPr>
                      <a:r>
                        <a:rPr i="1" lang="en-US" sz="1200" u="none" cap="none" strike="noStrike">
                          <a:solidFill>
                            <a:schemeClr val="dk1"/>
                          </a:solidFill>
                          <a:latin typeface="Calibri"/>
                          <a:ea typeface="Calibri"/>
                          <a:cs typeface="Calibri"/>
                          <a:sym typeface="Calibri"/>
                        </a:rPr>
                        <a:t>להזמין אחרים להרחיב, לבנות על, להבהיר, להגיב על או לשפר רעיונות ותרומות של אחרים או של עצמם.</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r">
                        <a:lnSpc>
                          <a:spcPct val="100000"/>
                        </a:lnSpc>
                        <a:spcBef>
                          <a:spcPts val="0"/>
                        </a:spcBef>
                        <a:spcAft>
                          <a:spcPts val="0"/>
                        </a:spcAft>
                        <a:buClr>
                          <a:schemeClr val="dk1"/>
                        </a:buClr>
                        <a:buSzPts val="1400"/>
                        <a:buFont typeface="Arial"/>
                        <a:buNone/>
                      </a:pPr>
                      <a:r>
                        <a:rPr b="1" lang="en-US" sz="1400" u="none" cap="none" strike="noStrike">
                          <a:solidFill>
                            <a:schemeClr val="dk1"/>
                          </a:solidFill>
                          <a:latin typeface="Calibri"/>
                          <a:ea typeface="Calibri"/>
                          <a:cs typeface="Calibri"/>
                          <a:sym typeface="Calibri"/>
                        </a:rPr>
                        <a:t>הזמנה לביטוי ולבניה על רעיונות </a:t>
                      </a:r>
                      <a:endParaRPr b="1" sz="14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chemeClr val="dk1"/>
                        </a:buClr>
                        <a:buSzPts val="1400"/>
                        <a:buFont typeface="Arial"/>
                        <a:buNone/>
                      </a:pPr>
                      <a:r>
                        <a:rPr b="1" lang="en-US" sz="1400" u="none" cap="none" strike="noStrike">
                          <a:solidFill>
                            <a:schemeClr val="dk1"/>
                          </a:solidFill>
                          <a:latin typeface="Calibri"/>
                          <a:ea typeface="Calibri"/>
                          <a:cs typeface="Calibri"/>
                          <a:sym typeface="Calibri"/>
                        </a:rPr>
                        <a:t>(Invite to build on ideas - IB)</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21200">
                <a:tc>
                  <a:txBody>
                    <a:bodyPr/>
                    <a:lstStyle/>
                    <a:p>
                      <a:pPr indent="0" lvl="0" marL="0" marR="0" rtl="1" algn="just">
                        <a:lnSpc>
                          <a:spcPct val="107000"/>
                        </a:lnSpc>
                        <a:spcBef>
                          <a:spcPts val="0"/>
                        </a:spcBef>
                        <a:spcAft>
                          <a:spcPts val="0"/>
                        </a:spcAft>
                        <a:buClr>
                          <a:srgbClr val="000000"/>
                        </a:buClr>
                        <a:buSzPts val="1100"/>
                        <a:buFont typeface="Arial"/>
                        <a:buNone/>
                      </a:pPr>
                      <a:r>
                        <a:rPr lang="en-US" sz="1100" u="none" cap="none" strike="noStrike">
                          <a:latin typeface="Arimo"/>
                          <a:ea typeface="Arimo"/>
                          <a:cs typeface="Arimo"/>
                          <a:sym typeface="Arimo"/>
                        </a:rPr>
                        <a:t>'אני לא מסכים', 'אבל', 'אתה בטוח...?', 'יש לי רעיון אחר'</a:t>
                      </a:r>
                      <a:endParaRPr sz="105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i="1" lang="en-US" sz="1200" u="none" cap="none" strike="noStrike">
                          <a:latin typeface="Arimo"/>
                          <a:ea typeface="Arimo"/>
                          <a:cs typeface="Arimo"/>
                          <a:sym typeface="Arimo"/>
                        </a:rPr>
                        <a:t>להטיל ספק, לערער, לא להסכים או לאתגר רעיון.</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אתגור</a:t>
                      </a:r>
                      <a:endParaRPr b="1" sz="14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(Challenge - CH)</a:t>
                      </a:r>
                      <a:endParaRPr b="1" sz="1400" u="none" cap="none" strike="noStrike">
                        <a:solidFill>
                          <a:schemeClr val="dk1"/>
                        </a:solidFill>
                        <a:latin typeface="Calibri"/>
                        <a:ea typeface="Calibri"/>
                        <a:cs typeface="Calibri"/>
                        <a:sym typeface="Calibri"/>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1" algn="just">
                        <a:lnSpc>
                          <a:spcPct val="107000"/>
                        </a:lnSpc>
                        <a:spcBef>
                          <a:spcPts val="0"/>
                        </a:spcBef>
                        <a:spcAft>
                          <a:spcPts val="0"/>
                        </a:spcAft>
                        <a:buClr>
                          <a:srgbClr val="000000"/>
                        </a:buClr>
                        <a:buSzPts val="1100"/>
                        <a:buFont typeface="Arial"/>
                        <a:buNone/>
                      </a:pPr>
                      <a:r>
                        <a:rPr lang="en-US" sz="1100" u="none" cap="none" strike="noStrike">
                          <a:latin typeface="Arimo"/>
                          <a:ea typeface="Arimo"/>
                          <a:cs typeface="Arimo"/>
                          <a:sym typeface="Arimo"/>
                        </a:rPr>
                        <a:t>'</a:t>
                      </a:r>
                      <a:r>
                        <a:rPr lang="en-US" sz="1100" u="none" cap="none" strike="noStrike">
                          <a:solidFill>
                            <a:schemeClr val="dk1"/>
                          </a:solidFill>
                          <a:latin typeface="Calibri"/>
                          <a:ea typeface="Calibri"/>
                          <a:cs typeface="Calibri"/>
                          <a:sym typeface="Calibri"/>
                        </a:rPr>
                        <a:t>אני חושבת', 'בגלל ש...', 'לכן', 'בשל כך', 'לצורך כך', 'אם... אז', 'זה כמו...', 'תדמיין ש...'</a:t>
                      </a:r>
                      <a:endParaRPr sz="105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rgbClr val="000000"/>
                        </a:buClr>
                        <a:buSzPts val="1200"/>
                        <a:buFont typeface="Arial"/>
                        <a:buNone/>
                      </a:pPr>
                      <a:r>
                        <a:rPr i="1" lang="en-US" sz="1200" u="none" cap="none" strike="noStrike">
                          <a:latin typeface="Arimo"/>
                          <a:ea typeface="Arimo"/>
                          <a:cs typeface="Arimo"/>
                          <a:sym typeface="Arimo"/>
                        </a:rPr>
                        <a:t>ל</a:t>
                      </a:r>
                      <a:r>
                        <a:rPr i="1" lang="en-US" sz="1200" u="none" cap="none" strike="noStrike">
                          <a:solidFill>
                            <a:schemeClr val="dk1"/>
                          </a:solidFill>
                          <a:latin typeface="Arimo"/>
                          <a:ea typeface="Arimo"/>
                          <a:cs typeface="Arimo"/>
                          <a:sym typeface="Arimo"/>
                        </a:rPr>
                        <a:t>הסביר, להצדיק ו/או להשתמש בחשיבה לאפשרויות בנוגע לרעיונות של אחרים או של עצמי.</a:t>
                      </a:r>
                      <a:endParaRPr i="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ביטוי מפורש וגלוי של החשיבה </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solidFill>
                            <a:schemeClr val="dk1"/>
                          </a:solidFill>
                          <a:latin typeface="Arimo"/>
                          <a:ea typeface="Arimo"/>
                          <a:cs typeface="Arimo"/>
                          <a:sym typeface="Arimo"/>
                        </a:rPr>
                        <a:t>(Make reasoning explicit  - R)</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506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Calibri"/>
                          <a:ea typeface="Calibri"/>
                          <a:cs typeface="Calibri"/>
                          <a:sym typeface="Calibri"/>
                        </a:rPr>
                        <a:t>'</a:t>
                      </a:r>
                      <a:r>
                        <a:rPr lang="en-US" sz="1100" u="none" cap="none" strike="noStrike">
                          <a:solidFill>
                            <a:schemeClr val="dk1"/>
                          </a:solidFill>
                          <a:latin typeface="Arimo"/>
                          <a:ea typeface="Arimo"/>
                          <a:cs typeface="Arimo"/>
                          <a:sym typeface="Arimo"/>
                        </a:rPr>
                        <a:t>למה?', 'איך?', 'את חושבת ש...?', 'תסביר בהרחבה'.</a:t>
                      </a:r>
                      <a:endParaRPr b="0" i="0" sz="11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i="1" lang="en-US" sz="1200" u="none" cap="none" strike="noStrike">
                          <a:latin typeface="Arimo"/>
                          <a:ea typeface="Arimo"/>
                          <a:cs typeface="Arimo"/>
                          <a:sym typeface="Arimo"/>
                        </a:rPr>
                        <a:t>ל</a:t>
                      </a:r>
                      <a:r>
                        <a:rPr i="1" lang="en-US" sz="1200" u="none" cap="none" strike="noStrike">
                          <a:solidFill>
                            <a:schemeClr val="dk1"/>
                          </a:solidFill>
                          <a:latin typeface="Arimo"/>
                          <a:ea typeface="Arimo"/>
                          <a:cs typeface="Arimo"/>
                          <a:sym typeface="Arimo"/>
                        </a:rPr>
                        <a:t>הזמין אחרים להסביר, להצדיק, ו/או להשתמש בחשיבה לאפשרויות (possibility thinking) בנוגע לרעיונות של אחרים ושל עצמם.</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הזמנה לביטוי חשיבה גלויה ולפיתוחה</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(Invite reasoning - IR)</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Calibri"/>
                          <a:ea typeface="Calibri"/>
                          <a:cs typeface="Calibri"/>
                          <a:sym typeface="Calibri"/>
                        </a:rPr>
                        <a:t>'אני מסכים', 'לסיכום...', 'אז כולנו חושבות ש...', 'שונה ודומה'.</a:t>
                      </a:r>
                      <a:endParaRPr b="0" i="0" sz="11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rgbClr val="000000"/>
                        </a:buClr>
                        <a:buSzPts val="1200"/>
                        <a:buFont typeface="Arial"/>
                        <a:buNone/>
                      </a:pPr>
                      <a:r>
                        <a:rPr i="1" lang="en-US" sz="1200" u="none" cap="none" strike="noStrike">
                          <a:latin typeface="Arimo"/>
                          <a:ea typeface="Arimo"/>
                          <a:cs typeface="Arimo"/>
                          <a:sym typeface="Arimo"/>
                        </a:rPr>
                        <a:t>להשוות בין רעיונות ולסנתז ביניהם, להעריך, להביע הסכמה או קונצנזוס, להזמין תיאום/סינתזה.</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תיאום, ארגון, והסכמה עם רעיונות </a:t>
                      </a:r>
                      <a:endParaRPr b="1" sz="1200" u="none" cap="none" strike="noStrike">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(Coordination of ideas and agreement - CA)</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77725">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Arimo"/>
                          <a:ea typeface="Arimo"/>
                          <a:cs typeface="Arimo"/>
                          <a:sym typeface="Arimo"/>
                        </a:rPr>
                        <a:t>'דיאלוג', 'שיחה', 'שיתוף', 'לעבוד יחד בקבוצה/ זוג', 'פעילות', 'מה שלמדת', 'שיניתי את דעתי'</a:t>
                      </a:r>
                      <a:endParaRPr b="0" i="0" sz="1100" u="none" cap="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i="1" lang="en-US" sz="1200" u="none" cap="none" strike="noStrike">
                          <a:solidFill>
                            <a:schemeClr val="dk1"/>
                          </a:solidFill>
                          <a:latin typeface="Arimo"/>
                          <a:ea typeface="Arimo"/>
                          <a:cs typeface="Arimo"/>
                          <a:sym typeface="Arimo"/>
                        </a:rPr>
                        <a:t>להעריך או לבצע רפלקציה "מטא-קוגניטיבית" על תהליך הדיאלוג או על הפעילות הלימודית; להזמין אחרים לעשות כן.</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solidFill>
                            <a:schemeClr val="dk1"/>
                          </a:solidFill>
                          <a:latin typeface="Arimo"/>
                          <a:ea typeface="Arimo"/>
                          <a:cs typeface="Arimo"/>
                          <a:sym typeface="Arimo"/>
                        </a:rPr>
                        <a:t>רפלקציה על הדיאלוג או הפעילות </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(Reflect on dialogue or activity - RD)</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1" algn="r">
                        <a:lnSpc>
                          <a:spcPct val="100000"/>
                        </a:lnSpc>
                        <a:spcBef>
                          <a:spcPts val="0"/>
                        </a:spcBef>
                        <a:spcAft>
                          <a:spcPts val="0"/>
                        </a:spcAft>
                        <a:buClr>
                          <a:schemeClr val="dk1"/>
                        </a:buClr>
                        <a:buSzPts val="1100"/>
                        <a:buFont typeface="Arial"/>
                        <a:buNone/>
                      </a:pPr>
                      <a:r>
                        <a:rPr lang="en-US" sz="1100" u="none" cap="none" strike="noStrike">
                          <a:solidFill>
                            <a:schemeClr val="dk1"/>
                          </a:solidFill>
                          <a:latin typeface="Calibri"/>
                          <a:ea typeface="Calibri"/>
                          <a:cs typeface="Calibri"/>
                          <a:sym typeface="Calibri"/>
                        </a:rPr>
                        <a:t>'בשיעור הקודם', 'מקודם', 'זה מזכיר לי ש...', 'בשיעור הבא', 'בהקשר לזה', 'בבית...'</a:t>
                      </a:r>
                      <a:r>
                        <a:rPr b="1" lang="en-US" sz="1100" u="none" cap="none" strike="noStrike">
                          <a:solidFill>
                            <a:schemeClr val="dk1"/>
                          </a:solidFill>
                        </a:rPr>
                        <a:t> </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chemeClr val="dk1"/>
                        </a:buClr>
                        <a:buSzPts val="1200"/>
                        <a:buFont typeface="Arial"/>
                        <a:buNone/>
                      </a:pPr>
                      <a:r>
                        <a:rPr i="1" lang="en-US" sz="1200" u="none" cap="none" strike="noStrike">
                          <a:solidFill>
                            <a:schemeClr val="dk1"/>
                          </a:solidFill>
                          <a:latin typeface="Arimo"/>
                          <a:ea typeface="Arimo"/>
                          <a:cs typeface="Arimo"/>
                          <a:sym typeface="Arimo"/>
                        </a:rPr>
                        <a:t>להפוך את מסלול הלמידה למפורש על ידי חיבורו לתרומות/ ידע/ משאבים/ חוויות שמעבר לדיאלוג המיידי.</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יצירת קשרים וחיבורים</a:t>
                      </a:r>
                      <a:endParaRPr b="1" sz="1200" u="none" cap="none" strike="noStrike">
                        <a:solidFill>
                          <a:schemeClr val="dk1"/>
                        </a:solidFill>
                        <a:latin typeface="Arimo"/>
                        <a:ea typeface="Arimo"/>
                        <a:cs typeface="Arimo"/>
                        <a:sym typeface="Arimo"/>
                      </a:endParaRPr>
                    </a:p>
                    <a:p>
                      <a:pPr indent="0" lvl="0" marL="0" marR="0" rtl="1" algn="just">
                        <a:lnSpc>
                          <a:spcPct val="107000"/>
                        </a:lnSpc>
                        <a:spcBef>
                          <a:spcPts val="0"/>
                        </a:spcBef>
                        <a:spcAft>
                          <a:spcPts val="0"/>
                        </a:spcAft>
                        <a:buClr>
                          <a:schemeClr val="dk1"/>
                        </a:buClr>
                        <a:buSzPts val="1200"/>
                        <a:buFont typeface="Arial"/>
                        <a:buNone/>
                      </a:pPr>
                      <a:r>
                        <a:rPr b="1" lang="en-US" sz="1200" u="none" cap="none" strike="noStrike">
                          <a:solidFill>
                            <a:schemeClr val="dk1"/>
                          </a:solidFill>
                          <a:latin typeface="Arimo"/>
                          <a:ea typeface="Arimo"/>
                          <a:cs typeface="Arimo"/>
                          <a:sym typeface="Arimo"/>
                        </a:rPr>
                        <a:t>(Connect - C)</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06275">
                <a:tc>
                  <a:txBody>
                    <a:bodyPr/>
                    <a:lstStyle/>
                    <a:p>
                      <a:pPr indent="0" lvl="0" marL="0" marR="0" rtl="1" algn="r">
                        <a:lnSpc>
                          <a:spcPct val="100000"/>
                        </a:lnSpc>
                        <a:spcBef>
                          <a:spcPts val="0"/>
                        </a:spcBef>
                        <a:spcAft>
                          <a:spcPts val="0"/>
                        </a:spcAft>
                        <a:buClr>
                          <a:srgbClr val="000000"/>
                        </a:buClr>
                        <a:buSzPts val="1100"/>
                        <a:buFont typeface="Arial"/>
                        <a:buNone/>
                      </a:pPr>
                      <a:r>
                        <a:rPr b="0" i="0" lang="en-US" sz="1100" u="none" cap="none" strike="noStrike">
                          <a:latin typeface="Arial"/>
                          <a:ea typeface="Arial"/>
                          <a:cs typeface="Arial"/>
                          <a:sym typeface="Arial"/>
                        </a:rPr>
                        <a:t>'מה בנוגע ל...?', 'תתמקדו ב...', 'להתרכז ב...', 'בואו ננסה ל.../את...', 'קחו את</a:t>
                      </a:r>
                      <a:endParaRPr sz="1400" u="none" cap="none" strike="noStrike"/>
                    </a:p>
                    <a:p>
                      <a:pPr indent="0" lvl="0" marL="0" marR="0" rtl="1" algn="r">
                        <a:lnSpc>
                          <a:spcPct val="100000"/>
                        </a:lnSpc>
                        <a:spcBef>
                          <a:spcPts val="0"/>
                        </a:spcBef>
                        <a:spcAft>
                          <a:spcPts val="0"/>
                        </a:spcAft>
                        <a:buClr>
                          <a:srgbClr val="000000"/>
                        </a:buClr>
                        <a:buSzPts val="1100"/>
                        <a:buFont typeface="Arial"/>
                        <a:buNone/>
                      </a:pPr>
                      <a:r>
                        <a:rPr b="0" i="0" lang="en-US" sz="1100" u="none" cap="none" strike="noStrike">
                          <a:latin typeface="Arial"/>
                          <a:ea typeface="Arial"/>
                          <a:cs typeface="Arial"/>
                          <a:sym typeface="Arial"/>
                        </a:rPr>
                        <a:t>הזמן', 'מה חשבתם על...?'</a:t>
                      </a:r>
                      <a:endParaRPr sz="1400" u="none" cap="none" strike="noStrike"/>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200"/>
                        <a:buFont typeface="Arial"/>
                        <a:buNone/>
                      </a:pPr>
                      <a:r>
                        <a:rPr i="1" lang="en-US" sz="1200" u="none" cap="none" strike="noStrike">
                          <a:solidFill>
                            <a:schemeClr val="dk1"/>
                          </a:solidFill>
                          <a:latin typeface="Calibri"/>
                          <a:ea typeface="Calibri"/>
                          <a:cs typeface="Calibri"/>
                          <a:sym typeface="Calibri"/>
                        </a:rPr>
                        <a:t>לקחת אחריות על עיצוב הפעילות, על מיקוד הדיאלוג בכיוון הרצוי או על השימוש באסטרטגיות עזר אחרות</a:t>
                      </a:r>
                      <a:r>
                        <a:rPr i="0" lang="en-US" sz="1200" u="none" cap="none" strike="noStrike">
                          <a:solidFill>
                            <a:schemeClr val="dk1"/>
                          </a:solidFill>
                          <a:latin typeface="Calibri"/>
                          <a:ea typeface="Calibri"/>
                          <a:cs typeface="Calibri"/>
                          <a:sym typeface="Calibri"/>
                        </a:rPr>
                        <a:t> </a:t>
                      </a:r>
                      <a:r>
                        <a:rPr i="1" lang="en-US" sz="1200" u="none" cap="none" strike="noStrike">
                          <a:solidFill>
                            <a:schemeClr val="dk1"/>
                          </a:solidFill>
                          <a:latin typeface="Calibri"/>
                          <a:ea typeface="Calibri"/>
                          <a:cs typeface="Calibri"/>
                          <a:sym typeface="Calibri"/>
                        </a:rPr>
                        <a:t>לתמיכה בדיאלוג ובלמידה.</a:t>
                      </a:r>
                      <a:endParaRPr sz="1200" u="none" cap="none" strike="noStrike">
                        <a:solidFill>
                          <a:schemeClr val="dk1"/>
                        </a:solidFill>
                        <a:latin typeface="Calibri"/>
                        <a:ea typeface="Calibri"/>
                        <a:cs typeface="Calibri"/>
                        <a:sym typeface="Calibri"/>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מיקוד והנחיה של הדיאלוג או הפעילות</a:t>
                      </a:r>
                      <a:endParaRPr b="1" sz="1200" u="none" cap="none" strike="noStrike">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(Guide direction of dialogue or activity- G)</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1" algn="r">
                        <a:lnSpc>
                          <a:spcPct val="107000"/>
                        </a:lnSpc>
                        <a:spcBef>
                          <a:spcPts val="0"/>
                        </a:spcBef>
                        <a:spcAft>
                          <a:spcPts val="0"/>
                        </a:spcAft>
                        <a:buClr>
                          <a:srgbClr val="000000"/>
                        </a:buClr>
                        <a:buSzPts val="1100"/>
                        <a:buFont typeface="Arial"/>
                        <a:buNone/>
                      </a:pPr>
                      <a:r>
                        <a:rPr lang="en-US" sz="1100" u="none" cap="none" strike="noStrike">
                          <a:latin typeface="Arimo"/>
                          <a:ea typeface="Arimo"/>
                          <a:cs typeface="Arimo"/>
                          <a:sym typeface="Arimo"/>
                        </a:rPr>
                        <a:t>'מה אתן חושבות על...?', 'ספר לי', 'המחשבות שלך', 'דעתי היא ש...', 'הרעיונות שלך'.</a:t>
                      </a:r>
                      <a:endParaRPr sz="105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1" algn="r">
                        <a:lnSpc>
                          <a:spcPct val="107000"/>
                        </a:lnSpc>
                        <a:spcBef>
                          <a:spcPts val="0"/>
                        </a:spcBef>
                        <a:spcAft>
                          <a:spcPts val="0"/>
                        </a:spcAft>
                        <a:buClr>
                          <a:srgbClr val="000000"/>
                        </a:buClr>
                        <a:buSzPts val="1200"/>
                        <a:buFont typeface="Arial"/>
                        <a:buNone/>
                      </a:pPr>
                      <a:r>
                        <a:rPr i="1" lang="en-US" sz="1200" u="none" cap="none" strike="noStrike">
                          <a:latin typeface="Arimo"/>
                          <a:ea typeface="Arimo"/>
                          <a:cs typeface="Arimo"/>
                          <a:sym typeface="Arimo"/>
                        </a:rPr>
                        <a:t>להציע או להזמין תרומות רלוונטיות על מנת ליזום או להרחיב את הדיאלוג (תרומות שלא דובר עליהן בקטגוריות אחרות)</a:t>
                      </a:r>
                      <a:endParaRPr sz="1100" u="none" cap="none" strike="noStrike">
                        <a:latin typeface="Calibri"/>
                        <a:ea typeface="Calibri"/>
                        <a:cs typeface="Calibri"/>
                        <a:sym typeface="Calibri"/>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ביטוי או הזמנה לביטוי רעיונות, דעות, אמונות</a:t>
                      </a:r>
                      <a:endParaRPr b="1" sz="1200" u="none" cap="none" strike="noStrike">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(Express or invite ideas -E)</a:t>
                      </a:r>
                      <a:endParaRPr b="1" sz="1200" u="none" cap="none" strike="noStrike">
                        <a:latin typeface="Arimo"/>
                        <a:ea typeface="Arimo"/>
                        <a:cs typeface="Arimo"/>
                        <a:sym typeface="Arimo"/>
                      </a:endParaRPr>
                    </a:p>
                  </a:txBody>
                  <a:tcPr marT="0" marB="0" marR="68575" marL="6857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p:nvPr/>
        </p:nvSpPr>
        <p:spPr>
          <a:xfrm>
            <a:off x="5651500" y="1190625"/>
            <a:ext cx="4826000" cy="592201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22"/>
          <p:cNvSpPr txBox="1"/>
          <p:nvPr/>
        </p:nvSpPr>
        <p:spPr>
          <a:xfrm>
            <a:off x="5727700" y="1363921"/>
            <a:ext cx="4634100" cy="39336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לגרום לכיתה לעסוק בדיאלוג חינוכי פורה הינו מאמץ שעשוי לקחת זמן. יתכן שתלמידים לא יהיו רגילים לחלוק באופן פומבי את רעיונותיהם או לא יהיו רגילים לכך שתלמידים אחרים יחלקו עליהם.</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ברוב הסביבות, חלק מהתלמידים ישמחו מאוד לחלוק את רעיונותיהם בעוד שאחרים לא ירצו לדבר כלל. חלק מהתלמידים עשויים להעדיף דיבור על כתיבה, בעוד אחרים ימצאו כי יותר קשה להם להסביר את עצמם לאחרים.</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כללי יסוד, או כללי דיבור, הם דרך טובה ליצור תרבות כיתתית בה כל התלמידים מרגישים בנוח לשתף או לאתגר רעיונות.</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כללים אלה מבהירים לתלמידים מה מצופה מהם ומאחרים במהלך דיונים. יש ליצור אותם יחד עם התלמידים; לדוגמה, אפשר לשאול את התלמידים מה לדעתם כללי יסוד צריכים להיות. אחר כך, חשוב להזכיר לתלמידים את הכללים. אפשר, למשל, לחזור עליהם בתחילת כל שיעור ולעודד רפלקציה ובקרה עליהם לאורך זמן (ראו סולם 2ו לדירוג רמות השתתפות תלמידים ומדידת תרומת התלמידים ביצירת כללי היסוד). כללי יסוד יכולים גם לשמש מבוגרים, וכן לשמש בדיאלוגים מקוונים.</a:t>
            </a:r>
            <a:endParaRPr b="0" i="0" sz="1300" u="none" cap="none" strike="noStrike">
              <a:solidFill>
                <a:schemeClr val="dk1"/>
              </a:solidFill>
              <a:latin typeface="Calibri"/>
              <a:ea typeface="Calibri"/>
              <a:cs typeface="Calibri"/>
              <a:sym typeface="Calibri"/>
            </a:endParaRPr>
          </a:p>
        </p:txBody>
      </p:sp>
      <p:sp>
        <p:nvSpPr>
          <p:cNvPr id="255" name="Google Shape;255;p22"/>
          <p:cNvSpPr txBox="1"/>
          <p:nvPr/>
        </p:nvSpPr>
        <p:spPr>
          <a:xfrm>
            <a:off x="1993900" y="687700"/>
            <a:ext cx="78372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קידום תרבות כיתתית חיובית לצורך דיאלוג חינוכי</a:t>
            </a:r>
            <a:endParaRPr b="0" i="0" sz="2400" u="none" cap="none" strike="noStrike">
              <a:solidFill>
                <a:schemeClr val="dk1"/>
              </a:solidFill>
              <a:latin typeface="Calibri"/>
              <a:ea typeface="Calibri"/>
              <a:cs typeface="Calibri"/>
              <a:sym typeface="Calibri"/>
            </a:endParaRPr>
          </a:p>
        </p:txBody>
      </p:sp>
      <p:sp>
        <p:nvSpPr>
          <p:cNvPr id="256" name="Google Shape;256;p22"/>
          <p:cNvSpPr/>
          <p:nvPr/>
        </p:nvSpPr>
        <p:spPr>
          <a:xfrm>
            <a:off x="10012685" y="5534025"/>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22"/>
          <p:cNvSpPr/>
          <p:nvPr/>
        </p:nvSpPr>
        <p:spPr>
          <a:xfrm>
            <a:off x="4086468" y="1343025"/>
            <a:ext cx="1184032" cy="8456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22"/>
          <p:cNvSpPr txBox="1"/>
          <p:nvPr/>
        </p:nvSpPr>
        <p:spPr>
          <a:xfrm>
            <a:off x="5713710" y="5332725"/>
            <a:ext cx="4701600" cy="2084225"/>
          </a:xfrm>
          <a:prstGeom prst="rect">
            <a:avLst/>
          </a:prstGeom>
          <a:noFill/>
          <a:ln>
            <a:noFill/>
          </a:ln>
        </p:spPr>
        <p:txBody>
          <a:bodyPr anchorCtr="0" anchor="t" bIns="0" lIns="0" spcFirstLastPara="1" rIns="0" wrap="square" tIns="0">
            <a:spAutoFit/>
          </a:bodyPr>
          <a:lstStyle/>
          <a:p>
            <a:pPr indent="0" lvl="0" marL="469900" marR="135255" rtl="1" algn="just">
              <a:lnSpc>
                <a:spcPct val="120800"/>
              </a:lnSpc>
              <a:spcBef>
                <a:spcPts val="0"/>
              </a:spcBef>
              <a:spcAft>
                <a:spcPts val="0"/>
              </a:spcAft>
              <a:buClr>
                <a:srgbClr val="000000"/>
              </a:buClr>
              <a:buSzPts val="1300"/>
              <a:buFont typeface="Arial"/>
              <a:buNone/>
            </a:pPr>
            <a:r>
              <a:rPr b="0" i="0" lang="en-US" sz="1600" u="none" cap="none" strike="noStrike">
                <a:solidFill>
                  <a:srgbClr val="000000"/>
                </a:solidFill>
                <a:latin typeface="Helvetica Neue"/>
                <a:ea typeface="Helvetica Neue"/>
                <a:cs typeface="Helvetica Neue"/>
                <a:sym typeface="Helvetica Neue"/>
              </a:rPr>
              <a:t> </a:t>
            </a:r>
            <a:r>
              <a:rPr b="0" i="0" lang="en-US" sz="1400" u="sng" cap="none" strike="noStrike">
                <a:solidFill>
                  <a:schemeClr val="hlink"/>
                </a:solidFill>
                <a:latin typeface="Helvetica Neue"/>
                <a:ea typeface="Helvetica Neue"/>
                <a:cs typeface="Helvetica Neue"/>
                <a:sym typeface="Helvetica Neue"/>
                <a:hlinkClick r:id="rId5"/>
              </a:rPr>
              <a:t>https://vimeopro.com/camtree/cedir</a:t>
            </a:r>
            <a:endParaRPr b="0" i="0" sz="1400" u="sng" cap="none" strike="noStrike">
              <a:solidFill>
                <a:srgbClr val="0563C1"/>
              </a:solidFill>
              <a:latin typeface="Arimo"/>
              <a:ea typeface="Arimo"/>
              <a:cs typeface="Arimo"/>
              <a:sym typeface="Arimo"/>
            </a:endParaRPr>
          </a:p>
          <a:p>
            <a:pPr indent="0" lvl="0" marL="469900" marR="135255" rtl="1" algn="just">
              <a:lnSpc>
                <a:spcPct val="120800"/>
              </a:lnSpc>
              <a:spcBef>
                <a:spcPts val="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יכול לספק מידע נוסף בנוגע לאופן בו ניתן לקבוע כללי יסוד בכיתה.</a:t>
            </a:r>
            <a:endParaRPr b="0" i="0" sz="1300" u="none" cap="none" strike="noStrike">
              <a:solidFill>
                <a:schemeClr val="dk1"/>
              </a:solidFill>
              <a:latin typeface="Arimo"/>
              <a:ea typeface="Arimo"/>
              <a:cs typeface="Arimo"/>
              <a:sym typeface="Arimo"/>
            </a:endParaRPr>
          </a:p>
          <a:p>
            <a:pPr indent="0" lvl="0" marL="469900" marR="135255" rtl="1" algn="just">
              <a:lnSpc>
                <a:spcPct val="120800"/>
              </a:lnSpc>
              <a:spcBef>
                <a:spcPts val="0"/>
              </a:spcBef>
              <a:spcAft>
                <a:spcPts val="0"/>
              </a:spcAft>
              <a:buClr>
                <a:srgbClr val="000000"/>
              </a:buClr>
              <a:buSzPts val="1300"/>
              <a:buFont typeface="Arial"/>
              <a:buNone/>
            </a:pPr>
            <a:r>
              <a:t/>
            </a:r>
            <a:endParaRPr b="0" i="0" sz="1300" u="none" cap="none" strike="noStrike">
              <a:solidFill>
                <a:schemeClr val="dk1"/>
              </a:solidFill>
              <a:latin typeface="Arimo"/>
              <a:ea typeface="Arimo"/>
              <a:cs typeface="Arimo"/>
              <a:sym typeface="Arimo"/>
            </a:endParaRPr>
          </a:p>
          <a:p>
            <a:pPr indent="0" lvl="0" marL="0" marR="0" rtl="1" algn="r">
              <a:lnSpc>
                <a:spcPct val="107000"/>
              </a:lnSpc>
              <a:spcBef>
                <a:spcPts val="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בנוסף, ניתן למצוא בקישור הבא מערכת כללי דיבור להגדרת דיאלוג. אתר זה יכול גם לעזור לך לחשוב על דיאלוג בסביבתך:</a:t>
            </a:r>
            <a:r>
              <a:rPr b="0" i="0" lang="en-US" sz="1300" u="none" cap="none" strike="noStrike">
                <a:solidFill>
                  <a:schemeClr val="dk1"/>
                </a:solidFill>
                <a:latin typeface="Calibri"/>
                <a:ea typeface="Calibri"/>
                <a:cs typeface="Calibri"/>
                <a:sym typeface="Calibri"/>
              </a:rPr>
              <a:t> </a:t>
            </a:r>
            <a:r>
              <a:rPr b="0" i="0" lang="en-US" sz="1300" u="sng" cap="none" strike="noStrike">
                <a:solidFill>
                  <a:schemeClr val="hlink"/>
                </a:solidFill>
                <a:latin typeface="Arimo"/>
                <a:ea typeface="Arimo"/>
                <a:cs typeface="Arimo"/>
                <a:sym typeface="Arimo"/>
                <a:hlinkClick r:id="rId6"/>
              </a:rPr>
              <a:t>https://thinkingtogether.educ.cam.ac.uk/resources/</a:t>
            </a:r>
            <a:endParaRPr b="0" i="0" sz="1300" u="none" cap="none" strike="noStrike">
              <a:solidFill>
                <a:schemeClr val="dk1"/>
              </a:solidFill>
              <a:latin typeface="Calibri"/>
              <a:ea typeface="Calibri"/>
              <a:cs typeface="Calibri"/>
              <a:sym typeface="Calibri"/>
            </a:endParaRPr>
          </a:p>
          <a:p>
            <a:pPr indent="0" lvl="0" marL="0" marR="5080" rtl="1" algn="l">
              <a:lnSpc>
                <a:spcPct val="100000"/>
              </a:lnSpc>
              <a:spcBef>
                <a:spcPts val="1655"/>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14</a:t>
            </a:r>
            <a:endParaRPr b="0" i="0" sz="1300" u="none" cap="none" strike="noStrike">
              <a:solidFill>
                <a:schemeClr val="dk1"/>
              </a:solidFill>
              <a:latin typeface="Arial"/>
              <a:ea typeface="Arial"/>
              <a:cs typeface="Arial"/>
              <a:sym typeface="Arial"/>
            </a:endParaRPr>
          </a:p>
        </p:txBody>
      </p:sp>
      <p:sp>
        <p:nvSpPr>
          <p:cNvPr id="259" name="Google Shape;259;p22"/>
          <p:cNvSpPr/>
          <p:nvPr/>
        </p:nvSpPr>
        <p:spPr>
          <a:xfrm>
            <a:off x="622300" y="1190626"/>
            <a:ext cx="4826000" cy="4157656"/>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22"/>
          <p:cNvSpPr txBox="1"/>
          <p:nvPr/>
        </p:nvSpPr>
        <p:spPr>
          <a:xfrm>
            <a:off x="546100" y="1282244"/>
            <a:ext cx="4826100" cy="3902100"/>
          </a:xfrm>
          <a:prstGeom prst="rect">
            <a:avLst/>
          </a:prstGeom>
          <a:noFill/>
          <a:ln>
            <a:noFill/>
          </a:ln>
        </p:spPr>
        <p:txBody>
          <a:bodyPr anchorCtr="0" anchor="t" bIns="45700" lIns="91425" spcFirstLastPara="1" rIns="91425" wrap="square" tIns="45700">
            <a:spAutoFit/>
          </a:bodyPr>
          <a:lstStyle/>
          <a:p>
            <a:pPr indent="0" lvl="0" marL="0" marR="0" rtl="1" algn="ctr">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Arimo"/>
                <a:ea typeface="Arimo"/>
                <a:cs typeface="Arimo"/>
                <a:sym typeface="Arimo"/>
              </a:rPr>
              <a:t>דוגמאות לכללי יסוד</a:t>
            </a:r>
            <a:endParaRPr b="1" i="0" sz="900" u="none" cap="none" strike="noStrike">
              <a:solidFill>
                <a:schemeClr val="dk1"/>
              </a:solidFill>
              <a:latin typeface="Arial"/>
              <a:ea typeface="Arial"/>
              <a:cs typeface="Arial"/>
              <a:sym typeface="Arial"/>
            </a:endParaRPr>
          </a:p>
          <a:p>
            <a:pPr indent="0" lvl="0" marL="0" marR="0" rtl="1" algn="r">
              <a:lnSpc>
                <a:spcPct val="107000"/>
              </a:lnSpc>
              <a:spcBef>
                <a:spcPts val="800"/>
              </a:spcBef>
              <a:spcAft>
                <a:spcPts val="0"/>
              </a:spcAft>
              <a:buClr>
                <a:srgbClr val="000000"/>
              </a:buClr>
              <a:buSzPts val="900"/>
              <a:buFont typeface="Arial"/>
              <a:buNone/>
            </a:pPr>
            <a:r>
              <a:t/>
            </a:r>
            <a:endParaRPr b="1" i="0" sz="900" u="none" cap="none" strike="noStrike">
              <a:solidFill>
                <a:schemeClr val="dk1"/>
              </a:solidFill>
              <a:latin typeface="Arial"/>
              <a:ea typeface="Arial"/>
              <a:cs typeface="Arial"/>
              <a:sym typeface="Arial"/>
            </a:endParaRPr>
          </a:p>
          <a:p>
            <a:pPr indent="0" lvl="0" marL="0" marR="0" rtl="1" algn="r">
              <a:lnSpc>
                <a:spcPct val="107000"/>
              </a:lnSpc>
              <a:spcBef>
                <a:spcPts val="800"/>
              </a:spcBef>
              <a:spcAft>
                <a:spcPts val="0"/>
              </a:spcAft>
              <a:buClr>
                <a:srgbClr val="000000"/>
              </a:buClr>
              <a:buSzPts val="900"/>
              <a:buFont typeface="Arial"/>
              <a:buNone/>
            </a:pPr>
            <a:r>
              <a:t/>
            </a:r>
            <a:endParaRPr b="1" i="0" sz="900" u="none" cap="none" strike="noStrike">
              <a:solidFill>
                <a:schemeClr val="dk1"/>
              </a:solidFill>
              <a:latin typeface="Arial"/>
              <a:ea typeface="Arial"/>
              <a:cs typeface="Arial"/>
              <a:sym typeface="Arial"/>
            </a:endParaRPr>
          </a:p>
          <a:p>
            <a:pPr indent="0" lvl="0" marL="47625" marR="0" rtl="1" algn="r">
              <a:lnSpc>
                <a:spcPct val="100000"/>
              </a:lnSpc>
              <a:spcBef>
                <a:spcPts val="14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אנו מקשיבים ולא מפריעים לאחרים כשהם מדברים.</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תרומות מגיעות כתגובה למה שהגיע קודם.</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זה בסדר לא להסכים עם מישהו.</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אנו מסבירים את החשיבה על הרעיונות שלנו.</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נתייחס לרעיונות והדעות של כולם בכבוד.</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להשתתף פירושו לחשוב ולהקשיב, לא רק לדבר.</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אנו שואלים אחד את השני שאלות.</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זוהי סביבה של אמון.</a:t>
            </a:r>
            <a:endParaRPr b="0" i="0" sz="1400" u="none" cap="none" strike="noStrike">
              <a:solidFill>
                <a:srgbClr val="000000"/>
              </a:solidFill>
              <a:latin typeface="Arial"/>
              <a:ea typeface="Arial"/>
              <a:cs typeface="Arial"/>
              <a:sym typeface="Arial"/>
            </a:endParaRPr>
          </a:p>
          <a:p>
            <a:pPr indent="0" lvl="0" marL="47625" marR="0" rtl="1" algn="r">
              <a:lnSpc>
                <a:spcPct val="100000"/>
              </a:lnSpc>
              <a:spcBef>
                <a:spcPts val="600"/>
              </a:spcBef>
              <a:spcAft>
                <a:spcPts val="0"/>
              </a:spcAft>
              <a:buClr>
                <a:srgbClr val="000000"/>
              </a:buClr>
              <a:buSzPts val="1600"/>
              <a:buFont typeface="Arial"/>
              <a:buNone/>
            </a:pPr>
            <a:r>
              <a:rPr b="1" i="0" lang="en-US" sz="1600" u="none" cap="none" strike="noStrike">
                <a:solidFill>
                  <a:srgbClr val="2E6A7B"/>
                </a:solidFill>
                <a:latin typeface="Arial"/>
                <a:ea typeface="Arial"/>
                <a:cs typeface="Arial"/>
                <a:sym typeface="Arial"/>
              </a:rPr>
              <a:t>יש לנו מטרה משותפת.</a:t>
            </a:r>
            <a:endParaRPr b="0" i="0" sz="1400" u="none" cap="none" strike="noStrike">
              <a:solidFill>
                <a:srgbClr val="000000"/>
              </a:solidFill>
              <a:latin typeface="Arial"/>
              <a:ea typeface="Arial"/>
              <a:cs typeface="Arial"/>
              <a:sym typeface="Arial"/>
            </a:endParaRPr>
          </a:p>
        </p:txBody>
      </p:sp>
      <p:sp>
        <p:nvSpPr>
          <p:cNvPr id="261" name="Google Shape;261;p22"/>
          <p:cNvSpPr/>
          <p:nvPr/>
        </p:nvSpPr>
        <p:spPr>
          <a:xfrm>
            <a:off x="609208" y="5522100"/>
            <a:ext cx="4826000" cy="1594978"/>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22"/>
          <p:cNvSpPr/>
          <p:nvPr/>
        </p:nvSpPr>
        <p:spPr>
          <a:xfrm>
            <a:off x="4757425" y="6099882"/>
            <a:ext cx="439414"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22"/>
          <p:cNvSpPr/>
          <p:nvPr/>
        </p:nvSpPr>
        <p:spPr>
          <a:xfrm>
            <a:off x="1612654" y="6189686"/>
            <a:ext cx="3144771" cy="307777"/>
          </a:xfrm>
          <a:prstGeom prst="rect">
            <a:avLst/>
          </a:prstGeom>
          <a:noFill/>
          <a:ln>
            <a:noFill/>
          </a:ln>
        </p:spPr>
        <p:txBody>
          <a:bodyPr anchorCtr="0" anchor="t" bIns="45700" lIns="91425" spcFirstLastPara="1" rIns="91425" wrap="square" tIns="45700">
            <a:noAutofit/>
          </a:bodyPr>
          <a:lstStyle/>
          <a:p>
            <a:pPr indent="0" lvl="0" marL="88265" marR="0" rtl="1" algn="r">
              <a:lnSpc>
                <a:spcPct val="100000"/>
              </a:lnSpc>
              <a:spcBef>
                <a:spcPts val="0"/>
              </a:spcBef>
              <a:spcAft>
                <a:spcPts val="0"/>
              </a:spcAft>
              <a:buNone/>
            </a:pPr>
            <a:r>
              <a:rPr b="0" i="0" lang="en-US" sz="1400" u="sng" cap="none" strike="noStrike">
                <a:solidFill>
                  <a:schemeClr val="hlink"/>
                </a:solidFill>
                <a:latin typeface="Calibri"/>
                <a:ea typeface="Calibri"/>
                <a:cs typeface="Calibri"/>
                <a:sym typeface="Calibri"/>
                <a:hlinkClick r:id="rId7"/>
              </a:rPr>
              <a:t>סרטון 17: עידוד השתתפות תלמידים בדיאלוג</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23"/>
          <p:cNvSpPr/>
          <p:nvPr/>
        </p:nvSpPr>
        <p:spPr>
          <a:xfrm>
            <a:off x="5618995" y="1805066"/>
            <a:ext cx="4777105" cy="3652759"/>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23"/>
          <p:cNvSpPr txBox="1"/>
          <p:nvPr/>
        </p:nvSpPr>
        <p:spPr>
          <a:xfrm>
            <a:off x="7118985" y="614560"/>
            <a:ext cx="3180600" cy="863400"/>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ג</a:t>
            </a:r>
            <a:endParaRPr b="0" i="0" sz="1400" u="none" cap="none" strike="noStrike">
              <a:solidFill>
                <a:srgbClr val="000000"/>
              </a:solidFill>
              <a:latin typeface="Arial"/>
              <a:ea typeface="Arial"/>
              <a:cs typeface="Arial"/>
              <a:sym typeface="Arial"/>
            </a:endParaRPr>
          </a:p>
          <a:p>
            <a:pPr indent="0" lvl="0" marL="26034" marR="0" rtl="1" algn="r">
              <a:lnSpc>
                <a:spcPct val="100000"/>
              </a:lnSpc>
              <a:spcBef>
                <a:spcPts val="12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דיאלוג חינוכי ולמידה של תלמידים בהקשרים מגוונים</a:t>
            </a:r>
            <a:endParaRPr b="0" i="0" sz="1400" u="none" cap="none" strike="noStrike">
              <a:solidFill>
                <a:srgbClr val="000000"/>
              </a:solidFill>
              <a:latin typeface="Arial"/>
              <a:ea typeface="Arial"/>
              <a:cs typeface="Arial"/>
              <a:sym typeface="Arial"/>
            </a:endParaRPr>
          </a:p>
        </p:txBody>
      </p:sp>
      <p:sp>
        <p:nvSpPr>
          <p:cNvPr id="271" name="Google Shape;271;p23"/>
          <p:cNvSpPr txBox="1"/>
          <p:nvPr/>
        </p:nvSpPr>
        <p:spPr>
          <a:xfrm>
            <a:off x="5685025" y="1571625"/>
            <a:ext cx="4644900" cy="351389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0" marR="0" rtl="1" algn="just">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ישנו בסיס גדל של מחקר בינלאומי אשר תומך ברעיון שהוראה דיאלוגית מועילה ללמידה של תלמידים ולתוצאות נוספות של התפתחות אישית. ממצאים מהערכת תוכניות של התפתחות מקצועית כוללים:</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800"/>
              </a:spcBef>
              <a:spcAft>
                <a:spcPts val="0"/>
              </a:spcAft>
              <a:buClr>
                <a:schemeClr val="dk1"/>
              </a:buClr>
              <a:buSzPts val="1200"/>
              <a:buFont typeface="Times New Roman"/>
              <a:buChar char="-"/>
            </a:pPr>
            <a:r>
              <a:rPr b="0" i="0" lang="en-US" sz="1200" u="none" cap="none" strike="noStrike">
                <a:solidFill>
                  <a:schemeClr val="dk1"/>
                </a:solidFill>
                <a:latin typeface="Arimo"/>
                <a:ea typeface="Arimo"/>
                <a:cs typeface="Arimo"/>
                <a:sym typeface="Arimo"/>
              </a:rPr>
              <a:t>שיפור בהישגים אקדמיים של תלמידי יסודי באנגליה (</a:t>
            </a:r>
            <a:r>
              <a:rPr b="0" i="0" lang="en-US" sz="1200" u="sng" cap="none" strike="noStrike">
                <a:solidFill>
                  <a:schemeClr val="hlink"/>
                </a:solidFill>
                <a:latin typeface="Arimo"/>
                <a:ea typeface="Arimo"/>
                <a:cs typeface="Arimo"/>
                <a:sym typeface="Arimo"/>
                <a:hlinkClick r:id="rId3"/>
              </a:rPr>
              <a:t>אלכסנדר, 2018</a:t>
            </a:r>
            <a:r>
              <a:rPr b="0"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Times New Roman"/>
              <a:buChar char="-"/>
            </a:pPr>
            <a:r>
              <a:rPr b="0" i="0" lang="en-US" sz="1200" u="none" cap="none" strike="noStrike">
                <a:solidFill>
                  <a:schemeClr val="dk1"/>
                </a:solidFill>
                <a:latin typeface="Arimo"/>
                <a:ea typeface="Arimo"/>
                <a:cs typeface="Arimo"/>
                <a:sym typeface="Arimo"/>
              </a:rPr>
              <a:t>קשר בין שיפור במוטיבציה ללמידה, תחושת אוטונומיה ועניין במקצועות STEM בקרב תלמידי חטיבת ביניים בגרמניה לבין עלייה בביקורת בונה מהמורים (</a:t>
            </a:r>
            <a:r>
              <a:rPr b="0" i="0" lang="en-US" sz="1200" u="sng" cap="none" strike="noStrike">
                <a:solidFill>
                  <a:schemeClr val="hlink"/>
                </a:solidFill>
                <a:latin typeface="Arimo"/>
                <a:ea typeface="Arimo"/>
                <a:cs typeface="Arimo"/>
                <a:sym typeface="Arimo"/>
                <a:hlinkClick r:id="rId4"/>
              </a:rPr>
              <a:t>קימר ועמיתים,2015</a:t>
            </a:r>
            <a:r>
              <a:rPr b="0"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מחקרים נוספים מתמקדים בהשפעה של 'שוני טבעי' בשיח כיתתי. ממצאיהם כוללים:</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800"/>
              </a:spcBef>
              <a:spcAft>
                <a:spcPts val="0"/>
              </a:spcAft>
              <a:buClr>
                <a:schemeClr val="dk1"/>
              </a:buClr>
              <a:buSzPts val="1200"/>
              <a:buFont typeface="Times New Roman"/>
              <a:buChar char="-"/>
            </a:pPr>
            <a:r>
              <a:rPr b="0" i="0" lang="en-US" sz="1200" u="none" cap="none" strike="noStrike">
                <a:solidFill>
                  <a:schemeClr val="dk1"/>
                </a:solidFill>
                <a:latin typeface="Arimo"/>
                <a:ea typeface="Arimo"/>
                <a:cs typeface="Arimo"/>
                <a:sym typeface="Arimo"/>
              </a:rPr>
              <a:t>תלמידים שמשתמשים בדיבור המבוסס על חשיבה טיעונית באיכות גבוהה יותר במקצועות השפה מגיעים להישגים גבוהים יותר (</a:t>
            </a:r>
            <a:r>
              <a:rPr b="0" i="0" lang="en-US" sz="1200" u="sng" cap="none" strike="noStrike">
                <a:solidFill>
                  <a:schemeClr val="hlink"/>
                </a:solidFill>
                <a:latin typeface="Arimo"/>
                <a:ea typeface="Arimo"/>
                <a:cs typeface="Arimo"/>
                <a:sym typeface="Arimo"/>
                <a:hlinkClick r:id="rId5"/>
              </a:rPr>
              <a:t>סדובה ועמיתים 2019</a:t>
            </a:r>
            <a:r>
              <a:rPr b="0" i="0" lang="en-US" sz="1200" u="none" cap="none" strike="noStrike">
                <a:solidFill>
                  <a:schemeClr val="dk1"/>
                </a:solidFill>
                <a:latin typeface="Arimo"/>
                <a:ea typeface="Arimo"/>
                <a:cs typeface="Arimo"/>
                <a:sym typeface="Arimo"/>
              </a:rPr>
              <a:t>,  ) הרפובליקה הצ'כית</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Times New Roman"/>
              <a:buChar char="-"/>
            </a:pPr>
            <a:r>
              <a:rPr b="0" i="0" lang="en-US" sz="1200" u="none" cap="none" strike="noStrike">
                <a:solidFill>
                  <a:schemeClr val="dk1"/>
                </a:solidFill>
                <a:latin typeface="Arimo"/>
                <a:ea typeface="Arimo"/>
                <a:cs typeface="Arimo"/>
                <a:sym typeface="Arimo"/>
              </a:rPr>
              <a:t>בקרב תלמידי מתמטיקה ביסודי בארצות הברית, נמצא קשר בין מתן הסברים מפורטים ומדויקים, המגובים בהוכחות לבין הישגים גבוהים יותר (ווב ועמיתים </a:t>
            </a:r>
            <a:r>
              <a:rPr b="0" i="0" lang="en-US" sz="1200" u="sng" cap="none" strike="noStrike">
                <a:solidFill>
                  <a:schemeClr val="hlink"/>
                </a:solidFill>
                <a:latin typeface="Arimo"/>
                <a:ea typeface="Arimo"/>
                <a:cs typeface="Arimo"/>
                <a:sym typeface="Arimo"/>
                <a:hlinkClick r:id="rId6"/>
              </a:rPr>
              <a:t>2008</a:t>
            </a:r>
            <a:r>
              <a:rPr b="0" i="0" lang="en-US" sz="1200" u="none" cap="none" strike="noStrike">
                <a:solidFill>
                  <a:schemeClr val="dk1"/>
                </a:solidFill>
                <a:latin typeface="Arimo"/>
                <a:ea typeface="Arimo"/>
                <a:cs typeface="Arimo"/>
                <a:sym typeface="Arimo"/>
              </a:rPr>
              <a:t>, </a:t>
            </a:r>
            <a:r>
              <a:rPr b="0" i="0" lang="en-US" sz="1200" u="sng" cap="none" strike="noStrike">
                <a:solidFill>
                  <a:schemeClr val="hlink"/>
                </a:solidFill>
                <a:latin typeface="Arimo"/>
                <a:ea typeface="Arimo"/>
                <a:cs typeface="Arimo"/>
                <a:sym typeface="Arimo"/>
                <a:hlinkClick r:id="rId7"/>
              </a:rPr>
              <a:t>2009</a:t>
            </a:r>
            <a:r>
              <a:rPr b="0" i="0" lang="en-US" sz="1200" u="none" cap="none" strike="noStrike">
                <a:solidFill>
                  <a:schemeClr val="dk1"/>
                </a:solidFill>
                <a:latin typeface="Arimo"/>
                <a:ea typeface="Arimo"/>
                <a:cs typeface="Arimo"/>
                <a:sym typeface="Arimo"/>
              </a:rPr>
              <a:t>, </a:t>
            </a:r>
            <a:r>
              <a:rPr b="0" i="0" lang="en-US" sz="1200" u="sng" cap="none" strike="noStrike">
                <a:solidFill>
                  <a:schemeClr val="hlink"/>
                </a:solidFill>
                <a:latin typeface="Arimo"/>
                <a:ea typeface="Arimo"/>
                <a:cs typeface="Arimo"/>
                <a:sym typeface="Arimo"/>
                <a:hlinkClick r:id="rId8"/>
              </a:rPr>
              <a:t>2014</a:t>
            </a:r>
            <a:r>
              <a:rPr b="0" i="0" lang="en-US" sz="1200" u="sng" cap="none" strike="noStrike">
                <a:solidFill>
                  <a:srgbClr val="0563C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p:txBody>
      </p:sp>
      <p:sp>
        <p:nvSpPr>
          <p:cNvPr id="272" name="Google Shape;272;p23"/>
          <p:cNvSpPr txBox="1"/>
          <p:nvPr/>
        </p:nvSpPr>
        <p:spPr>
          <a:xfrm>
            <a:off x="1003300" y="927243"/>
            <a:ext cx="5031600" cy="215400"/>
          </a:xfrm>
          <a:prstGeom prst="rect">
            <a:avLst/>
          </a:prstGeom>
          <a:noFill/>
          <a:ln>
            <a:noFill/>
          </a:ln>
        </p:spPr>
        <p:txBody>
          <a:bodyPr anchorCtr="0" anchor="t" bIns="0" lIns="0" spcFirstLastPara="1" rIns="0" wrap="square" tIns="0">
            <a:spAutoFit/>
          </a:bodyPr>
          <a:lstStyle/>
          <a:p>
            <a:pPr indent="-94615" lvl="0" marL="106679" marR="5080" rtl="1" algn="r">
              <a:lnSpc>
                <a:spcPct val="1215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ראיות לכך שדיאלוג מורה-תלמיד מקדם למידה</a:t>
            </a:r>
            <a:endParaRPr b="0" i="0" sz="1400" u="none" cap="none" strike="noStrike">
              <a:solidFill>
                <a:schemeClr val="dk1"/>
              </a:solidFill>
              <a:latin typeface="Arial"/>
              <a:ea typeface="Arial"/>
              <a:cs typeface="Arial"/>
              <a:sym typeface="Arial"/>
            </a:endParaRPr>
          </a:p>
        </p:txBody>
      </p:sp>
      <p:sp>
        <p:nvSpPr>
          <p:cNvPr id="273" name="Google Shape;273;p23"/>
          <p:cNvSpPr/>
          <p:nvPr/>
        </p:nvSpPr>
        <p:spPr>
          <a:xfrm>
            <a:off x="6333731" y="5686425"/>
            <a:ext cx="3127769" cy="160041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23"/>
          <p:cNvSpPr txBox="1"/>
          <p:nvPr/>
        </p:nvSpPr>
        <p:spPr>
          <a:xfrm>
            <a:off x="469900" y="1571625"/>
            <a:ext cx="4986600" cy="36621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1915" marR="95250" rtl="1" algn="r">
              <a:lnSpc>
                <a:spcPct val="1018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לאחרונה, קבוצה באוניברסיטת קיימברידג' הפיקה ראיה משכנעת בנוגע להשפעה של דיאלוג מורה-תלמיד. הנתונים הגיעו מתוך ניתוח מפורט של 144 שיעורים של 72 מורות ומורים ב48 בתי ספר יסודיים באנגליה (</a:t>
            </a:r>
            <a:r>
              <a:rPr b="0" i="0" lang="en-US" sz="1100" u="sng" cap="none" strike="noStrike">
                <a:solidFill>
                  <a:schemeClr val="hlink"/>
                </a:solidFill>
                <a:latin typeface="Arial"/>
                <a:ea typeface="Arial"/>
                <a:cs typeface="Arial"/>
                <a:sym typeface="Arial"/>
                <a:hlinkClick r:id="rId10"/>
              </a:rPr>
              <a:t>http://tinyurl.com/ESRCdialogue</a:t>
            </a:r>
            <a:r>
              <a:rPr b="0" i="0" lang="en-US" sz="11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81915" marR="95250" rtl="1" algn="r">
              <a:lnSpc>
                <a:spcPct val="101800"/>
              </a:lnSpc>
              <a:spcBef>
                <a:spcPts val="58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אילו מהלכי דיבור קשורים קשר הדוק לרווחים המופקים מתהליך הלמידה?</a:t>
            </a:r>
            <a:endParaRPr b="0" i="0" sz="1400" u="none" cap="none" strike="noStrike">
              <a:solidFill>
                <a:srgbClr val="000000"/>
              </a:solidFill>
              <a:latin typeface="Arial"/>
              <a:ea typeface="Arial"/>
              <a:cs typeface="Arial"/>
              <a:sym typeface="Arial"/>
            </a:endParaRPr>
          </a:p>
          <a:p>
            <a:pPr indent="-171450" lvl="0" marL="253365" marR="95250" rtl="1" algn="r">
              <a:lnSpc>
                <a:spcPct val="101800"/>
              </a:lnSpc>
              <a:spcBef>
                <a:spcPts val="585"/>
              </a:spcBef>
              <a:spcAft>
                <a:spcPts val="0"/>
              </a:spcAft>
              <a:buClr>
                <a:schemeClr val="dk1"/>
              </a:buClr>
              <a:buSzPts val="1100"/>
              <a:buFont typeface="Arial"/>
              <a:buChar char="•"/>
            </a:pPr>
            <a:r>
              <a:rPr b="1" i="0" lang="en-US" sz="1100" u="none" cap="none" strike="noStrike">
                <a:solidFill>
                  <a:schemeClr val="dk1"/>
                </a:solidFill>
                <a:latin typeface="Arial"/>
                <a:ea typeface="Arial"/>
                <a:cs typeface="Arial"/>
                <a:sym typeface="Arial"/>
              </a:rPr>
              <a:t>בנייה על רעיונות </a:t>
            </a:r>
            <a:r>
              <a:rPr b="0" i="0" lang="en-US" sz="1100" u="none" cap="none" strike="noStrike">
                <a:solidFill>
                  <a:schemeClr val="dk1"/>
                </a:solidFill>
                <a:latin typeface="Arial"/>
                <a:ea typeface="Arial"/>
                <a:cs typeface="Arial"/>
                <a:sym typeface="Arial"/>
              </a:rPr>
              <a:t>הינה חשובה במיוחד</a:t>
            </a:r>
            <a:endParaRPr b="0" i="0" sz="1400" u="none" cap="none" strike="noStrike">
              <a:solidFill>
                <a:srgbClr val="000000"/>
              </a:solidFill>
              <a:latin typeface="Arial"/>
              <a:ea typeface="Arial"/>
              <a:cs typeface="Arial"/>
              <a:sym typeface="Arial"/>
            </a:endParaRPr>
          </a:p>
          <a:p>
            <a:pPr indent="-171450" lvl="0" marL="253365" marR="95250" rtl="1" algn="r">
              <a:lnSpc>
                <a:spcPct val="101800"/>
              </a:lnSpc>
              <a:spcBef>
                <a:spcPts val="585"/>
              </a:spcBef>
              <a:spcAft>
                <a:spcPts val="0"/>
              </a:spcAft>
              <a:buClr>
                <a:schemeClr val="dk1"/>
              </a:buClr>
              <a:buSzPts val="1100"/>
              <a:buFont typeface="Arial"/>
              <a:buChar char="•"/>
            </a:pPr>
            <a:r>
              <a:rPr b="1" i="0" lang="en-US" sz="1100" u="none" cap="none" strike="noStrike">
                <a:solidFill>
                  <a:schemeClr val="dk1"/>
                </a:solidFill>
                <a:latin typeface="Arial"/>
                <a:ea typeface="Arial"/>
                <a:cs typeface="Arial"/>
                <a:sym typeface="Arial"/>
              </a:rPr>
              <a:t>הזמנה לבנות על רעיונות</a:t>
            </a:r>
            <a:endParaRPr b="0" i="0" sz="1400" u="none" cap="none" strike="noStrike">
              <a:solidFill>
                <a:srgbClr val="000000"/>
              </a:solidFill>
              <a:latin typeface="Arial"/>
              <a:ea typeface="Arial"/>
              <a:cs typeface="Arial"/>
              <a:sym typeface="Arial"/>
            </a:endParaRPr>
          </a:p>
          <a:p>
            <a:pPr indent="-171450" lvl="0" marL="253365" marR="95250" rtl="1" algn="r">
              <a:lnSpc>
                <a:spcPct val="101800"/>
              </a:lnSpc>
              <a:spcBef>
                <a:spcPts val="585"/>
              </a:spcBef>
              <a:spcAft>
                <a:spcPts val="0"/>
              </a:spcAft>
              <a:buClr>
                <a:schemeClr val="dk1"/>
              </a:buClr>
              <a:buSzPts val="1100"/>
              <a:buFont typeface="Arial"/>
              <a:buChar char="•"/>
            </a:pPr>
            <a:r>
              <a:rPr b="1" i="0" lang="en-US" sz="1100" u="none" cap="none" strike="noStrike">
                <a:solidFill>
                  <a:schemeClr val="dk1"/>
                </a:solidFill>
                <a:latin typeface="Arial"/>
                <a:ea typeface="Arial"/>
                <a:cs typeface="Arial"/>
                <a:sym typeface="Arial"/>
              </a:rPr>
              <a:t>איתגור וערעור על השקפות של אחרים באופן מכבד</a:t>
            </a:r>
            <a:r>
              <a:rPr b="0" i="0" lang="en-US" sz="11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81915" marR="95250" rtl="1" algn="r">
              <a:lnSpc>
                <a:spcPct val="101800"/>
              </a:lnSpc>
              <a:spcBef>
                <a:spcPts val="58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מהלכי הדיבור האלה צריכים לקרות במסגרת תרבות תומכת, שבה מתקיימים המרכיבים הבאים:</a:t>
            </a:r>
            <a:endParaRPr b="0" i="0" sz="1400" u="none" cap="none" strike="noStrike">
              <a:solidFill>
                <a:srgbClr val="000000"/>
              </a:solidFill>
              <a:latin typeface="Arial"/>
              <a:ea typeface="Arial"/>
              <a:cs typeface="Arial"/>
              <a:sym typeface="Arial"/>
            </a:endParaRPr>
          </a:p>
          <a:p>
            <a:pPr indent="-171450" lvl="0" marL="253365" marR="95250" rtl="1" algn="r">
              <a:lnSpc>
                <a:spcPct val="101800"/>
              </a:lnSpc>
              <a:spcBef>
                <a:spcPts val="58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השתתפות אקטיבית של תלמידים – תלמידים רבים שמעניקים תרומות נרחבות ועסקים באופן פעיל ברעיונותיהם של אחרים</a:t>
            </a:r>
            <a:endParaRPr b="0" i="0" sz="1400" u="none" cap="none" strike="noStrike">
              <a:solidFill>
                <a:srgbClr val="000000"/>
              </a:solidFill>
              <a:latin typeface="Arial"/>
              <a:ea typeface="Arial"/>
              <a:cs typeface="Arial"/>
              <a:sym typeface="Arial"/>
            </a:endParaRPr>
          </a:p>
          <a:p>
            <a:pPr indent="-171450" lvl="0" marL="253365" marR="95250" rtl="1" algn="r">
              <a:lnSpc>
                <a:spcPct val="101800"/>
              </a:lnSpc>
              <a:spcBef>
                <a:spcPts val="58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שימוש מפורש בכללי יסוד לצורך דיאלוג – תמיכה בפרקטיקות דיאלוגיות, משא ומתן עם תלמידים.</a:t>
            </a:r>
            <a:endParaRPr b="0" i="0" sz="1400" u="none" cap="none" strike="noStrike">
              <a:solidFill>
                <a:srgbClr val="000000"/>
              </a:solidFill>
              <a:latin typeface="Arial"/>
              <a:ea typeface="Arial"/>
              <a:cs typeface="Arial"/>
              <a:sym typeface="Arial"/>
            </a:endParaRPr>
          </a:p>
          <a:p>
            <a:pPr indent="0" lvl="0" marL="81915" marR="95250" rtl="1" algn="r">
              <a:lnSpc>
                <a:spcPct val="101800"/>
              </a:lnSpc>
              <a:spcBef>
                <a:spcPts val="58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אתגור במידה רבה מידי מבלי שיתקיימו מרכיבי תמיכה אחרים עלול אף לגרום להשפעה שלילית!</a:t>
            </a:r>
            <a:endParaRPr b="0" i="0" sz="1400" u="none" cap="none" strike="noStrike">
              <a:solidFill>
                <a:srgbClr val="000000"/>
              </a:solidFill>
              <a:latin typeface="Arial"/>
              <a:ea typeface="Arial"/>
              <a:cs typeface="Arial"/>
              <a:sym typeface="Arial"/>
            </a:endParaRPr>
          </a:p>
          <a:p>
            <a:pPr indent="0" lvl="0" marL="81915" marR="95250" rtl="1" algn="r">
              <a:lnSpc>
                <a:spcPct val="101800"/>
              </a:lnSpc>
              <a:spcBef>
                <a:spcPts val="585"/>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a:t>
            </a:r>
            <a:r>
              <a:rPr b="0" i="0" lang="en-US" sz="1100" u="sng" cap="none" strike="noStrike">
                <a:solidFill>
                  <a:schemeClr val="hlink"/>
                </a:solidFill>
                <a:latin typeface="Arial"/>
                <a:ea typeface="Arial"/>
                <a:cs typeface="Arial"/>
                <a:sym typeface="Arial"/>
                <a:hlinkClick r:id="rId11"/>
              </a:rPr>
              <a:t>סרטון 2: איך דיאלוג מורה-תלמיד תומך בלמידה?</a:t>
            </a:r>
            <a:endParaRPr b="0" i="0" sz="1100" u="none" cap="none" strike="noStrike">
              <a:solidFill>
                <a:schemeClr val="dk1"/>
              </a:solidFill>
              <a:latin typeface="Arial"/>
              <a:ea typeface="Arial"/>
              <a:cs typeface="Arial"/>
              <a:sym typeface="Arial"/>
            </a:endParaRPr>
          </a:p>
          <a:p>
            <a:pPr indent="0" lvl="0" marL="81915" marR="95250" rtl="1" algn="r">
              <a:lnSpc>
                <a:spcPct val="1022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75" name="Google Shape;275;p23"/>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7</a:t>
            </a:r>
            <a:endParaRPr b="0" i="0" sz="1000" u="none" cap="none" strike="noStrike">
              <a:solidFill>
                <a:schemeClr val="dk1"/>
              </a:solidFill>
              <a:latin typeface="Arial"/>
              <a:ea typeface="Arial"/>
              <a:cs typeface="Arial"/>
              <a:sym typeface="Arial"/>
            </a:endParaRPr>
          </a:p>
        </p:txBody>
      </p:sp>
      <p:sp>
        <p:nvSpPr>
          <p:cNvPr id="276" name="Google Shape;276;p23"/>
          <p:cNvSpPr/>
          <p:nvPr/>
        </p:nvSpPr>
        <p:spPr>
          <a:xfrm>
            <a:off x="4987331" y="4803198"/>
            <a:ext cx="439500" cy="43950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 venn diagram&#10;&#10;Description automatically generated" id="277" name="Google Shape;277;p23"/>
          <p:cNvPicPr preferRelativeResize="0"/>
          <p:nvPr/>
        </p:nvPicPr>
        <p:blipFill rotWithShape="1">
          <a:blip r:embed="rId13">
            <a:alphaModFix/>
          </a:blip>
          <a:srcRect b="0" l="0" r="0" t="0"/>
          <a:stretch/>
        </p:blipFill>
        <p:spPr>
          <a:xfrm>
            <a:off x="1792781" y="5304193"/>
            <a:ext cx="2639519" cy="2121800"/>
          </a:xfrm>
          <a:prstGeom prst="rect">
            <a:avLst/>
          </a:prstGeom>
          <a:noFill/>
          <a:ln cap="flat" cmpd="sng" w="28575">
            <a:solidFill>
              <a:srgbClr val="2791A6"/>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p:nvPr/>
        </p:nvSpPr>
        <p:spPr>
          <a:xfrm>
            <a:off x="6373366" y="4826181"/>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24"/>
          <p:cNvSpPr txBox="1"/>
          <p:nvPr/>
        </p:nvSpPr>
        <p:spPr>
          <a:xfrm>
            <a:off x="3743326" y="651125"/>
            <a:ext cx="2746500" cy="246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mo"/>
                <a:ea typeface="Arimo"/>
                <a:cs typeface="Arimo"/>
                <a:sym typeface="Arimo"/>
              </a:rPr>
              <a:t>דיאלוג בקבוצת עמיתים</a:t>
            </a:r>
            <a:endParaRPr b="0" i="0" sz="1600" u="none" cap="none" strike="noStrike">
              <a:solidFill>
                <a:schemeClr val="dk1"/>
              </a:solidFill>
              <a:latin typeface="Calibri"/>
              <a:ea typeface="Calibri"/>
              <a:cs typeface="Calibri"/>
              <a:sym typeface="Calibri"/>
            </a:endParaRPr>
          </a:p>
        </p:txBody>
      </p:sp>
      <p:sp>
        <p:nvSpPr>
          <p:cNvPr id="285" name="Google Shape;285;p24"/>
          <p:cNvSpPr txBox="1"/>
          <p:nvPr/>
        </p:nvSpPr>
        <p:spPr>
          <a:xfrm>
            <a:off x="634366" y="1104902"/>
            <a:ext cx="4639800" cy="325459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just">
              <a:lnSpc>
                <a:spcPct val="107000"/>
              </a:lnSpc>
              <a:spcBef>
                <a:spcPts val="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כיצד ניתן להפוך עבודה קבוצתית ליעילה?</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על הלומדים </a:t>
            </a:r>
            <a:r>
              <a:rPr b="0" i="1" lang="en-US" sz="1200" u="none" cap="none" strike="noStrike">
                <a:solidFill>
                  <a:schemeClr val="dk1"/>
                </a:solidFill>
                <a:latin typeface="Arimo"/>
                <a:ea typeface="Arimo"/>
                <a:cs typeface="Arimo"/>
                <a:sym typeface="Arimo"/>
              </a:rPr>
              <a:t>ללמוד</a:t>
            </a:r>
            <a:r>
              <a:rPr b="0" i="0" lang="en-US" sz="1200" u="none" cap="none" strike="noStrike">
                <a:solidFill>
                  <a:schemeClr val="dk1"/>
                </a:solidFill>
                <a:latin typeface="Arimo"/>
                <a:ea typeface="Arimo"/>
                <a:cs typeface="Arimo"/>
                <a:sym typeface="Arimo"/>
              </a:rPr>
              <a:t> לדבר ולעבוד יחד בצורה יעילה בקבוצות; פעמים רבות הם אינם מיומנים בכך. '</a:t>
            </a:r>
            <a:r>
              <a:rPr b="1" i="0" lang="en-US" sz="1200" u="none" cap="none" strike="noStrike">
                <a:solidFill>
                  <a:schemeClr val="dk1"/>
                </a:solidFill>
                <a:latin typeface="Arimo"/>
                <a:ea typeface="Arimo"/>
                <a:cs typeface="Arimo"/>
                <a:sym typeface="Arimo"/>
              </a:rPr>
              <a:t>כללי יסוד</a:t>
            </a:r>
            <a:r>
              <a:rPr b="0" i="0" lang="en-US" sz="1200" u="none" cap="none" strike="noStrike">
                <a:solidFill>
                  <a:schemeClr val="dk1"/>
                </a:solidFill>
                <a:latin typeface="Arimo"/>
                <a:ea typeface="Arimo"/>
                <a:cs typeface="Arimo"/>
                <a:sym typeface="Arimo"/>
              </a:rPr>
              <a:t>(שהוצגו מוקדם יותר) ו</a:t>
            </a:r>
            <a:r>
              <a:rPr b="1" i="0" lang="en-US" sz="1200" u="none" cap="none" strike="noStrike">
                <a:solidFill>
                  <a:schemeClr val="dk1"/>
                </a:solidFill>
                <a:latin typeface="Arimo"/>
                <a:ea typeface="Arimo"/>
                <a:cs typeface="Arimo"/>
                <a:sym typeface="Arimo"/>
              </a:rPr>
              <a:t>בסיסי משפטים</a:t>
            </a:r>
            <a:r>
              <a:rPr b="0" i="0" lang="en-US" sz="1200" u="none" cap="none" strike="noStrike">
                <a:solidFill>
                  <a:schemeClr val="dk1"/>
                </a:solidFill>
                <a:latin typeface="Arimo"/>
                <a:ea typeface="Arimo"/>
                <a:cs typeface="Arimo"/>
                <a:sym typeface="Arimo"/>
              </a:rPr>
              <a:t> יכולים ליצור אצל הלומדים הרגל להקשבה, להתייחסות לדברי אחרים, להבעת הסכמה, לאתגור מכבד ולחשיבה.  </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תמיכה בדיאלוג בו תלמידים </a:t>
            </a:r>
            <a:r>
              <a:rPr b="1" i="0" lang="en-US" sz="1200" u="none" cap="none" strike="noStrike">
                <a:solidFill>
                  <a:schemeClr val="dk1"/>
                </a:solidFill>
                <a:latin typeface="Arimo"/>
                <a:ea typeface="Arimo"/>
                <a:cs typeface="Arimo"/>
                <a:sym typeface="Arimo"/>
              </a:rPr>
              <a:t>לוקחים חלק פעיל בדיבור וחשיבה על רעיונותיהם של אחרים</a:t>
            </a:r>
            <a:r>
              <a:rPr b="0" i="0" lang="en-US" sz="1200" u="none" cap="none" strike="noStrike">
                <a:solidFill>
                  <a:schemeClr val="dk1"/>
                </a:solidFill>
                <a:latin typeface="Arimo"/>
                <a:ea typeface="Arimo"/>
                <a:cs typeface="Arimo"/>
                <a:sym typeface="Arimo"/>
              </a:rPr>
              <a:t> צריכה להיבנות כחלק מעיצוב הפעילויות, למשל, דרישה מתלמידים לעבוד יחד כדי להצליח, ולכוון לגירוי דיון טיעוני. </a:t>
            </a:r>
            <a:r>
              <a:rPr b="1" i="0" lang="en-US" sz="1200" u="none" cap="none" strike="noStrike">
                <a:solidFill>
                  <a:schemeClr val="dk1"/>
                </a:solidFill>
                <a:latin typeface="Arimo"/>
                <a:ea typeface="Arimo"/>
                <a:cs typeface="Arimo"/>
                <a:sym typeface="Arimo"/>
              </a:rPr>
              <a:t>נקודות לדיבור</a:t>
            </a:r>
            <a:r>
              <a:rPr b="0" i="0" lang="en-US" sz="1200" u="none" cap="none" strike="noStrike">
                <a:solidFill>
                  <a:schemeClr val="dk1"/>
                </a:solidFill>
                <a:latin typeface="Arimo"/>
                <a:ea typeface="Arimo"/>
                <a:cs typeface="Arimo"/>
                <a:sym typeface="Arimo"/>
              </a:rPr>
              <a:t>, עליהן נרחיב מטה, הן פעילות נהדרת לצורך כך.</a:t>
            </a:r>
            <a:endParaRPr b="0" i="0" sz="1400" u="none" cap="none" strike="noStrike">
              <a:solidFill>
                <a:srgbClr val="000000"/>
              </a:solidFill>
              <a:latin typeface="Arial"/>
              <a:ea typeface="Arial"/>
              <a:cs typeface="Arial"/>
              <a:sym typeface="Arial"/>
            </a:endParaRPr>
          </a:p>
          <a:p>
            <a:pPr indent="0" lvl="0" marL="0" marR="0" rtl="1" algn="just">
              <a:lnSpc>
                <a:spcPct val="107000"/>
              </a:lnSpc>
              <a:spcBef>
                <a:spcPts val="80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כיצד ניתן לדעת שהעבודה הקבוצתית תומכת בלמידה?</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כלי 2ז </a:t>
            </a:r>
            <a:r>
              <a:rPr b="0" i="0" lang="en-US" sz="1200" u="none" cap="none" strike="noStrike">
                <a:solidFill>
                  <a:schemeClr val="dk1"/>
                </a:solidFill>
                <a:latin typeface="Arimo"/>
                <a:ea typeface="Arimo"/>
                <a:cs typeface="Arimo"/>
                <a:sym typeface="Arimo"/>
              </a:rPr>
              <a:t>מספק סולם דירוג לאיכותה של העבודה הקבוצתית; ישנן גרסאות לצפייה בתלמידים צעירים ובוגרים וגרסה נוספת להערכה עצמית של הלומדים. ציונים גבוהים בסולמות דירוג אלה קשורות בקשר חזק להישגים לימודיים (למשל </a:t>
            </a:r>
            <a:r>
              <a:rPr b="0" i="0" lang="en-US" sz="1200" u="sng" cap="none" strike="noStrike">
                <a:solidFill>
                  <a:schemeClr val="hlink"/>
                </a:solidFill>
                <a:latin typeface="Arimo"/>
                <a:ea typeface="Arimo"/>
                <a:cs typeface="Arimo"/>
                <a:sym typeface="Arimo"/>
                <a:hlinkClick r:id="rId4"/>
              </a:rPr>
              <a:t>האו ועמיתים, 2019).</a:t>
            </a:r>
            <a:endParaRPr b="0" i="0" sz="1200" u="none" cap="none" strike="noStrike">
              <a:solidFill>
                <a:schemeClr val="dk1"/>
              </a:solidFill>
              <a:latin typeface="Calibri"/>
              <a:ea typeface="Calibri"/>
              <a:cs typeface="Calibri"/>
              <a:sym typeface="Calibri"/>
            </a:endParaRPr>
          </a:p>
        </p:txBody>
      </p:sp>
      <p:sp>
        <p:nvSpPr>
          <p:cNvPr id="286" name="Google Shape;286;p24"/>
          <p:cNvSpPr txBox="1"/>
          <p:nvPr/>
        </p:nvSpPr>
        <p:spPr>
          <a:xfrm>
            <a:off x="5499100" y="1104902"/>
            <a:ext cx="4878600" cy="35322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0" rtl="1" algn="just">
              <a:lnSpc>
                <a:spcPct val="107000"/>
              </a:lnSpc>
              <a:spcBef>
                <a:spcPts val="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מהו ערכה של עבודה קבוצתית?</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80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עבודה קבוצתית איכותית קשורה בקשר הדוק לרווחים המופקים מתהליך הלמידה (למשל </a:t>
            </a:r>
            <a:r>
              <a:rPr b="0" i="0" lang="en-US" sz="1200" u="sng" cap="none" strike="noStrike">
                <a:solidFill>
                  <a:schemeClr val="hlink"/>
                </a:solidFill>
                <a:latin typeface="Arimo"/>
                <a:ea typeface="Arimo"/>
                <a:cs typeface="Arimo"/>
                <a:sym typeface="Arimo"/>
                <a:hlinkClick r:id="rId5"/>
              </a:rPr>
              <a:t>האו ועמיתים, 2019</a:t>
            </a:r>
            <a:r>
              <a:rPr b="0" i="0" lang="en-US" sz="1200" u="sng" cap="none" strike="noStrike">
                <a:solidFill>
                  <a:srgbClr val="0563C1"/>
                </a:solidFill>
                <a:latin typeface="Arimo"/>
                <a:ea typeface="Arimo"/>
                <a:cs typeface="Arimo"/>
                <a:sym typeface="Arimo"/>
              </a:rPr>
              <a:t>) </a:t>
            </a:r>
            <a:r>
              <a:rPr b="0" i="0" lang="en-US" sz="1200" u="none" cap="none" strike="noStrike">
                <a:solidFill>
                  <a:schemeClr val="dk1"/>
                </a:solidFill>
                <a:latin typeface="Arimo"/>
                <a:ea typeface="Arimo"/>
                <a:cs typeface="Arimo"/>
                <a:sym typeface="Arimo"/>
              </a:rPr>
              <a:t>במיוחד כאשר המשתתפים מחזיקים בדעות שונות (</a:t>
            </a:r>
            <a:r>
              <a:rPr b="0" i="0" lang="en-US" sz="1200" u="sng" cap="none" strike="noStrike">
                <a:solidFill>
                  <a:schemeClr val="hlink"/>
                </a:solidFill>
                <a:latin typeface="Arimo"/>
                <a:ea typeface="Arimo"/>
                <a:cs typeface="Arimo"/>
                <a:sym typeface="Arimo"/>
                <a:hlinkClick r:id="rId6"/>
              </a:rPr>
              <a:t>בנט ועמיתים</a:t>
            </a:r>
            <a:r>
              <a:rPr b="0" i="0" lang="en-US" sz="1200" u="sng" cap="none" strike="noStrike">
                <a:solidFill>
                  <a:srgbClr val="0563C1"/>
                </a:solidFill>
                <a:latin typeface="Arimo"/>
                <a:ea typeface="Arimo"/>
                <a:cs typeface="Arimo"/>
                <a:sym typeface="Arimo"/>
              </a:rPr>
              <a:t>, 2009) </a:t>
            </a:r>
            <a:r>
              <a:rPr b="0" i="0" lang="en-US" sz="1200" u="none" cap="none" strike="noStrike">
                <a:solidFill>
                  <a:schemeClr val="dk1"/>
                </a:solidFill>
                <a:latin typeface="Arimo"/>
                <a:ea typeface="Arimo"/>
                <a:cs typeface="Arimo"/>
                <a:sym typeface="Arimo"/>
              </a:rPr>
              <a:t>תלמידים יכולים ללמוד זה מזו.</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לומדים יכולים להתאמן על השימוש בדיאלוג לצורך למידה, חשיבה ופתרון בעיות ללא מורה.</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הם יכולים להתאמן על רעיונות בסביבה פחות מלחיצה לפני שיחלקו את התקדמותם עם תלמידים מקבוצות שונות / בזירת הכיתה השלמה – כך "יהפכו את החשיבה לגלויה" לאחרים; הדבר מקדם רווחי למידה (</a:t>
            </a:r>
            <a:r>
              <a:rPr b="0" i="0" lang="en-US" sz="1200" u="sng" cap="none" strike="noStrike">
                <a:solidFill>
                  <a:schemeClr val="hlink"/>
                </a:solidFill>
                <a:latin typeface="Arimo"/>
                <a:ea typeface="Arimo"/>
                <a:cs typeface="Arimo"/>
                <a:sym typeface="Arimo"/>
                <a:hlinkClick r:id="rId7"/>
              </a:rPr>
              <a:t>האו 2020</a:t>
            </a:r>
            <a:r>
              <a:rPr b="0"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תלמידים אחרים יכולים לבצע רפלקציה על רעיונות חדשים ולהעריך אותם, כולל שימוש בטורים פורמליים; הדבר מתקדם מעבר לחשיבה פסיבית.</a:t>
            </a:r>
            <a:endParaRPr b="0" i="0" sz="1400" u="none" cap="none" strike="noStrike">
              <a:solidFill>
                <a:srgbClr val="000000"/>
              </a:solidFill>
              <a:latin typeface="Arial"/>
              <a:ea typeface="Arial"/>
              <a:cs typeface="Arial"/>
              <a:sym typeface="Arial"/>
            </a:endParaRPr>
          </a:p>
          <a:p>
            <a:pPr indent="0" lvl="0" marL="0" marR="0" rtl="1" algn="just">
              <a:lnSpc>
                <a:spcPct val="107000"/>
              </a:lnSpc>
              <a:spcBef>
                <a:spcPts val="8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             </a:t>
            </a:r>
            <a:r>
              <a:rPr b="0" i="0" lang="en-US" sz="1200" u="sng" cap="none" strike="noStrike">
                <a:solidFill>
                  <a:schemeClr val="hlink"/>
                </a:solidFill>
                <a:latin typeface="Arimo"/>
                <a:ea typeface="Arimo"/>
                <a:cs typeface="Arimo"/>
                <a:sym typeface="Arimo"/>
                <a:hlinkClick r:id="rId8"/>
              </a:rPr>
              <a:t>סרטון 15:  הערך של דיאלוג קבוצתי</a:t>
            </a:r>
            <a:endParaRPr b="0" i="0" sz="1200" u="none" cap="none" strike="noStrike">
              <a:solidFill>
                <a:schemeClr val="dk1"/>
              </a:solidFill>
              <a:latin typeface="Arimo"/>
              <a:ea typeface="Arimo"/>
              <a:cs typeface="Arimo"/>
              <a:sym typeface="Arimo"/>
            </a:endParaRPr>
          </a:p>
        </p:txBody>
      </p:sp>
      <p:sp>
        <p:nvSpPr>
          <p:cNvPr id="287" name="Google Shape;287;p24"/>
          <p:cNvSpPr txBox="1"/>
          <p:nvPr/>
        </p:nvSpPr>
        <p:spPr>
          <a:xfrm>
            <a:off x="622300" y="4848225"/>
            <a:ext cx="4702200" cy="22437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0" rtl="1" algn="just">
              <a:lnSpc>
                <a:spcPct val="107000"/>
              </a:lnSpc>
              <a:spcBef>
                <a:spcPts val="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מהן נקודות לדיבור?</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800"/>
              </a:spcBef>
              <a:spcAft>
                <a:spcPts val="0"/>
              </a:spcAft>
              <a:buClr>
                <a:schemeClr val="dk1"/>
              </a:buClr>
              <a:buSzPts val="1200"/>
              <a:buFont typeface="Noto Sans Symbols"/>
              <a:buChar char="∙"/>
            </a:pPr>
            <a:r>
              <a:rPr b="1" i="0" lang="en-US" sz="1200" u="none" cap="none" strike="noStrike">
                <a:solidFill>
                  <a:schemeClr val="dk1"/>
                </a:solidFill>
                <a:latin typeface="Arimo"/>
                <a:ea typeface="Arimo"/>
                <a:cs typeface="Arimo"/>
                <a:sym typeface="Arimo"/>
              </a:rPr>
              <a:t>הצהרות </a:t>
            </a:r>
            <a:r>
              <a:rPr b="0" i="0" lang="en-US" sz="1200" u="none" cap="none" strike="noStrike">
                <a:solidFill>
                  <a:schemeClr val="dk1"/>
                </a:solidFill>
                <a:latin typeface="Arimo"/>
                <a:ea typeface="Arimo"/>
                <a:cs typeface="Arimo"/>
                <a:sym typeface="Arimo"/>
              </a:rPr>
              <a:t>– </a:t>
            </a:r>
            <a:r>
              <a:rPr b="0" i="1" lang="en-US" sz="1200" u="none" cap="none" strike="noStrike">
                <a:solidFill>
                  <a:schemeClr val="dk1"/>
                </a:solidFill>
                <a:latin typeface="Arimo"/>
                <a:ea typeface="Arimo"/>
                <a:cs typeface="Arimo"/>
                <a:sym typeface="Arimo"/>
              </a:rPr>
              <a:t>ולא שאלות </a:t>
            </a:r>
            <a:r>
              <a:rPr b="0" i="0" lang="en-US" sz="1200" u="none" cap="none" strike="noStrike">
                <a:solidFill>
                  <a:schemeClr val="dk1"/>
                </a:solidFill>
                <a:latin typeface="Arimo"/>
                <a:ea typeface="Arimo"/>
                <a:cs typeface="Arimo"/>
                <a:sym typeface="Arimo"/>
              </a:rPr>
              <a:t>– שתלמידים מתבקשים להסכים איתן או לחלוק עליהן (באופן מכבד) במהלך הדיון.</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ההצהרות יכולות להיות פרובוקטיביות, מסקרנות, מעניינות, אמיתיות או שקריות</a:t>
            </a:r>
            <a:r>
              <a:rPr b="1"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ניתן להשתמש בנקודות לדיבור כדי לייצר תשובות עובדתיות או יצירתיות.</a:t>
            </a:r>
            <a:endParaRPr b="0" i="0" sz="1200" u="none" cap="none" strike="noStrike">
              <a:solidFill>
                <a:schemeClr val="dk1"/>
              </a:solidFill>
              <a:latin typeface="Calibri"/>
              <a:ea typeface="Calibri"/>
              <a:cs typeface="Calibri"/>
              <a:sym typeface="Calibri"/>
            </a:endParaRPr>
          </a:p>
          <a:p>
            <a:pPr indent="-342900" lvl="0" marL="342900" marR="0" rtl="1" algn="just">
              <a:lnSpc>
                <a:spcPct val="107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mo"/>
                <a:ea typeface="Arimo"/>
                <a:cs typeface="Arimo"/>
                <a:sym typeface="Arimo"/>
              </a:rPr>
              <a:t>כמו כללי היסוד, ניתן להשתמש בנקודות לדיבור בעבודה קבוצתית או בדיון בכיתה.</a:t>
            </a:r>
            <a:endParaRPr b="0" i="0" sz="1400" u="none" cap="none" strike="noStrike">
              <a:solidFill>
                <a:srgbClr val="000000"/>
              </a:solidFill>
              <a:latin typeface="Arial"/>
              <a:ea typeface="Arial"/>
              <a:cs typeface="Arial"/>
              <a:sym typeface="Arial"/>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             </a:t>
            </a:r>
            <a:r>
              <a:rPr b="0" i="0" lang="en-US" sz="1200" u="sng" cap="none" strike="noStrike">
                <a:solidFill>
                  <a:schemeClr val="hlink"/>
                </a:solidFill>
                <a:latin typeface="Arimo"/>
                <a:ea typeface="Arimo"/>
                <a:cs typeface="Arimo"/>
                <a:sym typeface="Arimo"/>
                <a:hlinkClick r:id="rId9"/>
              </a:rPr>
              <a:t>סרטון 4:  עצות יישומיות לתמיכה בשיח כיתתי: נקודות לדיבור</a:t>
            </a:r>
            <a:r>
              <a:rPr b="0"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Calibri"/>
              <a:ea typeface="Calibri"/>
              <a:cs typeface="Calibri"/>
              <a:sym typeface="Calibri"/>
            </a:endParaRPr>
          </a:p>
        </p:txBody>
      </p:sp>
      <p:sp>
        <p:nvSpPr>
          <p:cNvPr id="288" name="Google Shape;288;p24"/>
          <p:cNvSpPr/>
          <p:nvPr/>
        </p:nvSpPr>
        <p:spPr>
          <a:xfrm>
            <a:off x="4834897" y="6753225"/>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24"/>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8</a:t>
            </a:r>
            <a:endParaRPr b="0" i="0" sz="1000" u="none" cap="none" strike="noStrike">
              <a:solidFill>
                <a:schemeClr val="dk1"/>
              </a:solidFill>
              <a:latin typeface="Arial"/>
              <a:ea typeface="Arial"/>
              <a:cs typeface="Arial"/>
              <a:sym typeface="Arial"/>
            </a:endParaRPr>
          </a:p>
        </p:txBody>
      </p:sp>
      <p:sp>
        <p:nvSpPr>
          <p:cNvPr id="290" name="Google Shape;290;p24"/>
          <p:cNvSpPr/>
          <p:nvPr/>
        </p:nvSpPr>
        <p:spPr>
          <a:xfrm>
            <a:off x="9938277" y="4132575"/>
            <a:ext cx="439500" cy="4395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5" name="Shape 295"/>
        <p:cNvGrpSpPr/>
        <p:nvPr/>
      </p:nvGrpSpPr>
      <p:grpSpPr>
        <a:xfrm>
          <a:off x="0" y="0"/>
          <a:ext cx="0" cy="0"/>
          <a:chOff x="0" y="0"/>
          <a:chExt cx="0" cy="0"/>
        </a:xfrm>
      </p:grpSpPr>
      <p:graphicFrame>
        <p:nvGraphicFramePr>
          <p:cNvPr id="296" name="Google Shape;296;p25"/>
          <p:cNvGraphicFramePr/>
          <p:nvPr/>
        </p:nvGraphicFramePr>
        <p:xfrm>
          <a:off x="1379717" y="4290608"/>
          <a:ext cx="3000000" cy="3000000"/>
        </p:xfrm>
        <a:graphic>
          <a:graphicData uri="http://schemas.openxmlformats.org/drawingml/2006/table">
            <a:tbl>
              <a:tblPr bandRow="1" firstRow="1">
                <a:noFill/>
                <a:tableStyleId>{8F80C370-C423-447A-94FB-4BDD2FD705C0}</a:tableStyleId>
              </a:tblPr>
              <a:tblGrid>
                <a:gridCol w="3802900"/>
                <a:gridCol w="3573450"/>
                <a:gridCol w="1449375"/>
              </a:tblGrid>
              <a:tr h="694725">
                <a:tc>
                  <a:txBody>
                    <a:bodyPr/>
                    <a:lstStyle/>
                    <a:p>
                      <a:pPr indent="0" lvl="0" marL="82800" marR="0" rtl="1" algn="r">
                        <a:lnSpc>
                          <a:spcPct val="121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תלמידים בוגרים: ניתן לצפות לשמוע פתיח של משפטים רשמיים יותר בשפה מורכבת יותר</a:t>
                      </a:r>
                      <a:endParaRPr sz="1200" u="none" cap="none" strike="noStrike">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1" algn="r">
                        <a:lnSpc>
                          <a:spcPct val="121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תלמידים צעירים:</a:t>
                      </a:r>
                      <a:r>
                        <a:rPr lang="en-US" sz="1200" u="none" cap="none" strike="noStrike">
                          <a:latin typeface="Arial"/>
                          <a:ea typeface="Arial"/>
                          <a:cs typeface="Arial"/>
                          <a:sym typeface="Arial"/>
                        </a:rPr>
                        <a:t> ניתן לצפות לשמוע שיח בשפה פשוטה, ובניה או אתגור של רעיונות שיבוטאו באמצעות משפטים מסוג זה:</a:t>
                      </a:r>
                      <a:endParaRPr sz="1400" u="none" cap="none" strike="noStrike"/>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1" algn="r">
                        <a:lnSpc>
                          <a:spcPct val="121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511375">
                <a:tc>
                  <a:txBody>
                    <a:bodyPr/>
                    <a:lstStyle/>
                    <a:p>
                      <a:pPr indent="0" lvl="0" marL="29844"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'אני מסכים ש…'; 'זאת נקודה חשובה'; 'בהתחלה חשבנו ש… ואז…'</a:t>
                      </a:r>
                      <a:endParaRPr sz="1400" u="none" cap="none" strike="noStrike"/>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1" algn="r">
                        <a:lnSpc>
                          <a:spcPct val="145833"/>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‘ו….'; 'אז….'; 'אהה כן…'</a:t>
                      </a:r>
                      <a:endParaRPr sz="1200" u="none" cap="none" strike="noStrike">
                        <a:latin typeface="Arimo"/>
                        <a:ea typeface="Arimo"/>
                        <a:cs typeface="Arimo"/>
                        <a:sym typeface="Arimo"/>
                      </a:endParaRPr>
                    </a:p>
                    <a:p>
                      <a:pPr indent="0" lvl="0" marL="30480" marR="220345" rtl="1" algn="r">
                        <a:lnSpc>
                          <a:spcPct val="145833"/>
                        </a:lnSpc>
                        <a:spcBef>
                          <a:spcPts val="0"/>
                        </a:spcBef>
                        <a:spcAft>
                          <a:spcPts val="0"/>
                        </a:spcAft>
                        <a:buClr>
                          <a:srgbClr val="000000"/>
                        </a:buClr>
                        <a:buSzPts val="1400"/>
                        <a:buFont typeface="Arial"/>
                        <a:buNone/>
                      </a:pPr>
                      <a:r>
                        <a:t/>
                      </a:r>
                      <a:endParaRPr sz="1400" u="none" cap="none" strike="noStrike"/>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1" algn="r">
                        <a:lnSpc>
                          <a:spcPct val="145833"/>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בניה על רעיונות</a:t>
                      </a:r>
                      <a:endParaRPr sz="1200" u="none" cap="none" strike="noStrike">
                        <a:latin typeface="Arimo"/>
                        <a:ea typeface="Arimo"/>
                        <a:cs typeface="Arimo"/>
                        <a:sym typeface="Arimo"/>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841825">
                <a:tc>
                  <a:txBody>
                    <a:bodyPr/>
                    <a:lstStyle/>
                    <a:p>
                      <a:pPr indent="0" lvl="0" marL="29844"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'אני לא מסכימה ש…'; 'זה לא נראה נכון'; 'זה לא יכול להיות כי…'; 'נדמה לי שזה נכון באופן חלקי'; 'זה לא יכול להיות'</a:t>
                      </a:r>
                      <a:endParaRPr sz="1200" u="none" cap="none" strike="noStrike">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3" rtl="1" algn="r">
                        <a:lnSpc>
                          <a:spcPct val="144166"/>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 'לא!'; 'אבל…'; 'זה לא יכול להיות…'</a:t>
                      </a:r>
                      <a:endParaRPr sz="1200" u="none" cap="none" strike="noStrike">
                        <a:latin typeface="Arimo"/>
                        <a:ea typeface="Arimo"/>
                        <a:cs typeface="Arimo"/>
                        <a:sym typeface="Arimo"/>
                      </a:endParaRPr>
                    </a:p>
                    <a:p>
                      <a:pPr indent="0" lvl="0" marL="30480" marR="426083" rtl="1" algn="r">
                        <a:lnSpc>
                          <a:spcPct val="144166"/>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a:t>
                      </a:r>
                      <a:endParaRPr sz="1400" u="none" cap="none" strike="noStrike"/>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3" rtl="1" algn="r">
                        <a:lnSpc>
                          <a:spcPct val="144166"/>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אתגור</a:t>
                      </a:r>
                      <a:endParaRPr sz="1200" u="none" cap="none" strike="noStrike">
                        <a:latin typeface="Arimo"/>
                        <a:ea typeface="Arimo"/>
                        <a:cs typeface="Arimo"/>
                        <a:sym typeface="Arimo"/>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485550">
                <a:tc>
                  <a:txBody>
                    <a:bodyPr/>
                    <a:lstStyle/>
                    <a:p>
                      <a:pPr indent="0" lvl="0" marL="29844" marR="0" rtl="1" algn="r">
                        <a:lnSpc>
                          <a:spcPct val="100000"/>
                        </a:lnSpc>
                        <a:spcBef>
                          <a:spcPts val="0"/>
                        </a:spcBef>
                        <a:spcAft>
                          <a:spcPts val="0"/>
                        </a:spcAft>
                        <a:buClr>
                          <a:srgbClr val="000000"/>
                        </a:buClr>
                        <a:buSzPts val="1400"/>
                        <a:buFont typeface="Arial"/>
                        <a:buNone/>
                      </a:pPr>
                      <a:r>
                        <a:t/>
                      </a:r>
                      <a:endParaRPr sz="1400" u="none" cap="none" strike="noStrike"/>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'כי…'</a:t>
                      </a:r>
                      <a:endParaRPr sz="1200" u="none" cap="none" strike="noStrike">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ביטוי חשיבה גלויה</a:t>
                      </a:r>
                      <a:endParaRPr sz="1200" u="none" cap="none" strike="noStrike">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297" name="Google Shape;297;p25"/>
          <p:cNvSpPr txBox="1"/>
          <p:nvPr/>
        </p:nvSpPr>
        <p:spPr>
          <a:xfrm>
            <a:off x="4103436" y="401479"/>
            <a:ext cx="3378300" cy="246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chemeClr val="lt1"/>
                </a:highlight>
                <a:latin typeface="Arial"/>
                <a:ea typeface="Arial"/>
                <a:cs typeface="Arial"/>
                <a:sym typeface="Arial"/>
              </a:rPr>
              <a:t>דיאלוג בהקשרים שונים</a:t>
            </a:r>
            <a:endParaRPr b="0" i="0" sz="1600" u="none" cap="none" strike="noStrike">
              <a:solidFill>
                <a:schemeClr val="dk1"/>
              </a:solidFill>
              <a:highlight>
                <a:schemeClr val="lt1"/>
              </a:highlight>
              <a:latin typeface="Arial"/>
              <a:ea typeface="Arial"/>
              <a:cs typeface="Arial"/>
              <a:sym typeface="Arial"/>
            </a:endParaRPr>
          </a:p>
        </p:txBody>
      </p:sp>
      <p:sp>
        <p:nvSpPr>
          <p:cNvPr id="298" name="Google Shape;298;p25"/>
          <p:cNvSpPr txBox="1"/>
          <p:nvPr/>
        </p:nvSpPr>
        <p:spPr>
          <a:xfrm>
            <a:off x="5407084" y="866931"/>
            <a:ext cx="4721100" cy="182485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1" algn="just">
              <a:lnSpc>
                <a:spcPct val="121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ניתן להתאמן בדיאלוגי חינוכי במגוון רחב של קבוצות לומדים ומבני למידה, בקבוצות מכל הגילאים, ובכל התחומים והתכנים. מסיבה זו, ערכת T-SEDA תוכננה להיות רב גונית וניתנת להתאמה במגוון מצבים, וכבר שימשה אנשי שטח במצבים ובהקשרים שונים. </a:t>
            </a:r>
            <a:endParaRPr b="0" i="0" sz="1200" u="none" cap="none" strike="noStrike">
              <a:solidFill>
                <a:schemeClr val="dk1"/>
              </a:solidFill>
              <a:latin typeface="Arimo"/>
              <a:ea typeface="Arimo"/>
              <a:cs typeface="Arimo"/>
              <a:sym typeface="Arimo"/>
            </a:endParaRPr>
          </a:p>
          <a:p>
            <a:pPr indent="0" lvl="0" marL="81915" marR="96520" rtl="1" algn="just">
              <a:lnSpc>
                <a:spcPct val="121000"/>
              </a:lnSpc>
              <a:spcBef>
                <a:spcPts val="0"/>
              </a:spcBef>
              <a:spcAft>
                <a:spcPts val="0"/>
              </a:spcAft>
              <a:buClr>
                <a:srgbClr val="000000"/>
              </a:buClr>
              <a:buSzPts val="1200"/>
              <a:buFont typeface="Arial"/>
              <a:buNone/>
            </a:pPr>
            <a:r>
              <a:t/>
            </a:r>
            <a:endParaRPr b="0" i="0" sz="1200" u="none" cap="none" strike="noStrike">
              <a:solidFill>
                <a:schemeClr val="dk1"/>
              </a:solidFill>
              <a:latin typeface="Arimo"/>
              <a:ea typeface="Arimo"/>
              <a:cs typeface="Arimo"/>
              <a:sym typeface="Arimo"/>
            </a:endParaRPr>
          </a:p>
          <a:p>
            <a:pPr indent="0" lvl="0" marL="81915" marR="96520" rtl="1" algn="just">
              <a:lnSpc>
                <a:spcPct val="121000"/>
              </a:lnSpc>
              <a:spcBef>
                <a:spcPts val="0"/>
              </a:spcBef>
              <a:spcAft>
                <a:spcPts val="0"/>
              </a:spcAft>
              <a:buClr>
                <a:srgbClr val="000000"/>
              </a:buClr>
              <a:buSzPts val="1200"/>
              <a:buFont typeface="Arial"/>
              <a:buNone/>
            </a:pPr>
            <a:r>
              <a:rPr b="0" i="0" lang="en-US" sz="1200" u="sng" cap="none" strike="noStrike">
                <a:solidFill>
                  <a:schemeClr val="hlink"/>
                </a:solidFill>
                <a:latin typeface="Arimo"/>
                <a:ea typeface="Arimo"/>
                <a:cs typeface="Arimo"/>
                <a:sym typeface="Arimo"/>
                <a:hlinkClick r:id="rId3"/>
              </a:rPr>
              <a:t>סרטון 9: ההשפעות של חקירת T-SEDA</a:t>
            </a:r>
            <a:endParaRPr b="0" i="0" sz="1200" u="none" cap="none" strike="noStrike">
              <a:solidFill>
                <a:schemeClr val="dk1"/>
              </a:solidFill>
              <a:latin typeface="Arimo"/>
              <a:ea typeface="Arimo"/>
              <a:cs typeface="Arimo"/>
              <a:sym typeface="Arimo"/>
            </a:endParaRPr>
          </a:p>
          <a:p>
            <a:pPr indent="0" lvl="0" marL="81915" marR="96520" rtl="1" algn="just">
              <a:lnSpc>
                <a:spcPct val="121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העמודים הבאים נועדו ככלי עזר לחשיבה על יישום דיאלוג בסביבות ובצרכים ספציפיים: חפשו את אלה שמתאימות לכם.  </a:t>
            </a:r>
            <a:endParaRPr b="0" i="0" sz="1400" u="none" cap="none" strike="noStrike">
              <a:solidFill>
                <a:srgbClr val="000000"/>
              </a:solidFill>
              <a:latin typeface="Arial"/>
              <a:ea typeface="Arial"/>
              <a:cs typeface="Arial"/>
              <a:sym typeface="Arial"/>
            </a:endParaRPr>
          </a:p>
        </p:txBody>
      </p:sp>
      <p:sp>
        <p:nvSpPr>
          <p:cNvPr id="299" name="Google Shape;299;p25"/>
          <p:cNvSpPr txBox="1"/>
          <p:nvPr/>
        </p:nvSpPr>
        <p:spPr>
          <a:xfrm>
            <a:off x="5444824" y="2881803"/>
            <a:ext cx="4723200" cy="1144800"/>
          </a:xfrm>
          <a:prstGeom prst="rect">
            <a:avLst/>
          </a:prstGeom>
          <a:solidFill>
            <a:srgbClr val="D9F1F6"/>
          </a:solidFill>
          <a:ln>
            <a:noFill/>
          </a:ln>
        </p:spPr>
        <p:txBody>
          <a:bodyPr anchorCtr="0" anchor="t" bIns="0" lIns="0" spcFirstLastPara="1" rIns="0" wrap="square" tIns="34275">
            <a:spAutoFit/>
          </a:bodyPr>
          <a:lstStyle/>
          <a:p>
            <a:pPr indent="0" lvl="0" marL="78740" marR="168275" rtl="1" algn="r">
              <a:lnSpc>
                <a:spcPct val="1211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נקודה למחשבה: בחנו את קידוד הדיאלוג בחלק ב הכולל את הדוגמאות של דברים שעשויים להאמר, ולאחר מכן בחנו את הדוגמא המצורפת מטה. איך לדעתכם תלמידים בסביבת הלמידה שלכם היו ממלילים את הקודים הדיאלוגיים השונים? אלו דברים עשויים להשמע בכיתתכם?</a:t>
            </a:r>
            <a:endParaRPr b="0" i="0" sz="1200" u="none" cap="none" strike="noStrike">
              <a:solidFill>
                <a:schemeClr val="dk1"/>
              </a:solidFill>
              <a:latin typeface="Arimo"/>
              <a:ea typeface="Arimo"/>
              <a:cs typeface="Arimo"/>
              <a:sym typeface="Arimo"/>
            </a:endParaRPr>
          </a:p>
          <a:p>
            <a:pPr indent="0" lvl="0" marL="78740" marR="168275" rtl="0" algn="l">
              <a:lnSpc>
                <a:spcPct val="1211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5"/>
          <p:cNvSpPr/>
          <p:nvPr/>
        </p:nvSpPr>
        <p:spPr>
          <a:xfrm>
            <a:off x="1502930" y="866915"/>
            <a:ext cx="3378300" cy="2533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25"/>
          <p:cNvSpPr txBox="1"/>
          <p:nvPr/>
        </p:nvSpPr>
        <p:spPr>
          <a:xfrm>
            <a:off x="5285281" y="7088109"/>
            <a:ext cx="121800" cy="15450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9</a:t>
            </a:r>
            <a:endParaRPr b="0" i="0" sz="1000" u="none" cap="none" strike="noStrike">
              <a:solidFill>
                <a:schemeClr val="dk1"/>
              </a:solidFill>
              <a:latin typeface="Arial"/>
              <a:ea typeface="Arial"/>
              <a:cs typeface="Arial"/>
              <a:sym typeface="Arial"/>
            </a:endParaRPr>
          </a:p>
        </p:txBody>
      </p:sp>
      <p:sp>
        <p:nvSpPr>
          <p:cNvPr id="302" name="Google Shape;302;p25"/>
          <p:cNvSpPr/>
          <p:nvPr/>
        </p:nvSpPr>
        <p:spPr>
          <a:xfrm>
            <a:off x="1612900" y="1636505"/>
            <a:ext cx="353100" cy="3531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graphicFrame>
        <p:nvGraphicFramePr>
          <p:cNvPr id="308" name="Google Shape;308;p26"/>
          <p:cNvGraphicFramePr/>
          <p:nvPr/>
        </p:nvGraphicFramePr>
        <p:xfrm>
          <a:off x="429160" y="2263806"/>
          <a:ext cx="3000000" cy="3000000"/>
        </p:xfrm>
        <a:graphic>
          <a:graphicData uri="http://schemas.openxmlformats.org/drawingml/2006/table">
            <a:tbl>
              <a:tblPr bandRow="1" firstRow="1">
                <a:noFill/>
                <a:tableStyleId>{8F80C370-C423-447A-94FB-4BDD2FD705C0}</a:tableStyleId>
              </a:tblPr>
              <a:tblGrid>
                <a:gridCol w="2860150"/>
                <a:gridCol w="3886200"/>
                <a:gridCol w="3034700"/>
              </a:tblGrid>
              <a:tr h="532650">
                <a:tc>
                  <a:txBody>
                    <a:bodyPr/>
                    <a:lstStyle/>
                    <a:p>
                      <a:pPr indent="0" lvl="0" marL="0" marR="0" rtl="1" algn="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Arimo"/>
                          <a:ea typeface="Arimo"/>
                          <a:cs typeface="Arimo"/>
                          <a:sym typeface="Arimo"/>
                        </a:rPr>
                        <a:t>מה אנו עשויים לשמוע?</a:t>
                      </a:r>
                      <a:endParaRPr sz="12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0" marR="0" rtl="1" algn="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Arimo"/>
                          <a:ea typeface="Arimo"/>
                          <a:cs typeface="Arimo"/>
                          <a:sym typeface="Arimo"/>
                        </a:rPr>
                        <a:t>קוד דיאלוג אפשרי של T-SEDA:</a:t>
                      </a:r>
                      <a:endParaRPr sz="12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0" marR="0" rtl="1" algn="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Arimo"/>
                          <a:ea typeface="Arimo"/>
                          <a:cs typeface="Arimo"/>
                          <a:sym typeface="Arimo"/>
                        </a:rPr>
                        <a:t>הקשבה, תשומת לב והבנה. </a:t>
                      </a:r>
                      <a:endParaRPr b="1" sz="1200" u="none" cap="none" strike="noStrike">
                        <a:solidFill>
                          <a:srgbClr val="000000"/>
                        </a:solidFill>
                        <a:latin typeface="Arimo"/>
                        <a:ea typeface="Arimo"/>
                        <a:cs typeface="Arimo"/>
                        <a:sym typeface="Arimo"/>
                      </a:endParaRPr>
                    </a:p>
                    <a:p>
                      <a:pPr indent="0" lvl="0" marL="0" marR="0" rtl="1" algn="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Arimo"/>
                          <a:ea typeface="Arimo"/>
                          <a:cs typeface="Arimo"/>
                          <a:sym typeface="Arimo"/>
                        </a:rPr>
                        <a:t>ילדים ברמת ההתפתחות הצפויה:</a:t>
                      </a:r>
                      <a:endParaRPr sz="12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אני שמח שלא ראיתי את טרופותי (מפלצת). העכבר היה אמיץ.</a:t>
                      </a:r>
                      <a:endParaRPr sz="12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 כן, העכבר היה אמיץ</a:t>
                      </a:r>
                      <a:r>
                        <a:rPr lang="en-US" sz="1200" u="none" cap="none" strike="noStrike"/>
                        <a:t> וערמומי</a:t>
                      </a:r>
                      <a:r>
                        <a:rPr lang="en-US" sz="1200" u="none" cap="none" strike="noStrike">
                          <a:solidFill>
                            <a:schemeClr val="dk1"/>
                          </a:solidFill>
                          <a:latin typeface="Calibri"/>
                          <a:ea typeface="Calibri"/>
                          <a:cs typeface="Calibri"/>
                          <a:sym typeface="Calibri"/>
                        </a:rPr>
                        <a:t>.</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1" algn="r">
                        <a:lnSpc>
                          <a:spcPct val="106250"/>
                        </a:lnSpc>
                        <a:spcBef>
                          <a:spcPts val="0"/>
                        </a:spcBef>
                        <a:spcAft>
                          <a:spcPts val="0"/>
                        </a:spcAft>
                        <a:buClr>
                          <a:srgbClr val="000000"/>
                        </a:buClr>
                        <a:buSzPts val="1200"/>
                        <a:buFont typeface="Arial"/>
                        <a:buNone/>
                      </a:pPr>
                      <a:r>
                        <a:rPr b="1" lang="en-US" sz="1200" u="none" cap="none" strike="noStrike"/>
                        <a:t>פיתוח ו</a:t>
                      </a:r>
                      <a:r>
                        <a:rPr b="1" lang="en-US" sz="1200" u="none" cap="none" strike="noStrike">
                          <a:solidFill>
                            <a:schemeClr val="dk1"/>
                          </a:solidFill>
                          <a:latin typeface="Calibri"/>
                          <a:ea typeface="Calibri"/>
                          <a:cs typeface="Calibri"/>
                          <a:sym typeface="Calibri"/>
                        </a:rPr>
                        <a:t>בנייה על רעיונות </a:t>
                      </a:r>
                      <a:r>
                        <a:rPr b="1" lang="en-US" sz="1200" u="none" cap="none" strike="noStrike"/>
                        <a:t>(B)</a:t>
                      </a:r>
                      <a:r>
                        <a:rPr b="1" lang="en-US" sz="1200" u="none" cap="none" strike="noStrike">
                          <a:solidFill>
                            <a:schemeClr val="dk1"/>
                          </a:solidFill>
                          <a:latin typeface="Calibri"/>
                          <a:ea typeface="Calibri"/>
                          <a:cs typeface="Calibri"/>
                          <a:sym typeface="Calibri"/>
                        </a:rPr>
                        <a:t> : </a:t>
                      </a:r>
                      <a:r>
                        <a:rPr lang="en-US" sz="1200" u="none" cap="none" strike="noStrike">
                          <a:solidFill>
                            <a:schemeClr val="dk1"/>
                          </a:solidFill>
                          <a:latin typeface="Calibri"/>
                          <a:ea typeface="Calibri"/>
                          <a:cs typeface="Calibri"/>
                          <a:sym typeface="Calibri"/>
                        </a:rPr>
                        <a:t>לבנות על, להרחיב, להבהיר או להגיב על רעיונות של אחרים או של עצמי אשר בוטאו בתורות הקודמים או בתרומות הקודמות.</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lnSpc>
                          <a:spcPct val="107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יקשיבו בתשומת לב ויגיבו למה שהם שומעים עם תשובות, תגובות ופעולות רלוונטיות, בעת הקראת טקסט, במהלך דיונים כיתתיים, ובמסגרת אינטראקציות בקבוצות קטנות. </a:t>
                      </a:r>
                      <a:endParaRPr sz="12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מאיפה הגיעו השלדים, אם ככה?</a:t>
                      </a:r>
                      <a:endParaRPr sz="1400" u="none" cap="none" strike="noStrike"/>
                    </a:p>
                    <a:p>
                      <a:pPr indent="0" lvl="0" marL="0" marR="0" rtl="1"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Calibri"/>
                        <a:ea typeface="Calibri"/>
                        <a:cs typeface="Calibri"/>
                        <a:sym typeface="Calibri"/>
                      </a:endParaRPr>
                    </a:p>
                    <a:p>
                      <a:pPr indent="0" lvl="0" marL="0" marR="0" rtl="1"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לא, אני לא מפחדת מהשלדים, הם נראים ידידותיים.</a:t>
                      </a:r>
                      <a:endParaRPr sz="1200" u="none" cap="none" strike="noStrike">
                        <a:solidFill>
                          <a:schemeClr val="dk1"/>
                        </a:solidFill>
                        <a:latin typeface="Calibri"/>
                        <a:ea typeface="Calibri"/>
                        <a:cs typeface="Calibri"/>
                        <a:sym typeface="Calibri"/>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200"/>
                        <a:buFont typeface="Arial"/>
                        <a:buNone/>
                      </a:pPr>
                      <a:r>
                        <a:rPr b="1" lang="en-US" sz="1200" u="none" cap="none" strike="noStrike"/>
                        <a:t>פיתוח ו</a:t>
                      </a:r>
                      <a:r>
                        <a:rPr b="1" lang="en-US" sz="1200" u="none" cap="none" strike="noStrike">
                          <a:solidFill>
                            <a:schemeClr val="dk1"/>
                          </a:solidFill>
                          <a:latin typeface="Calibri"/>
                          <a:ea typeface="Calibri"/>
                          <a:cs typeface="Calibri"/>
                          <a:sym typeface="Calibri"/>
                        </a:rPr>
                        <a:t>בנייה על רעיונות </a:t>
                      </a:r>
                      <a:r>
                        <a:rPr b="1" lang="en-US" sz="1200" u="none" cap="none" strike="noStrike"/>
                        <a:t>(B)</a:t>
                      </a:r>
                      <a:r>
                        <a:rPr b="1" lang="en-US" sz="1200" u="none" cap="none" strike="noStrike">
                          <a:solidFill>
                            <a:schemeClr val="dk1"/>
                          </a:solidFill>
                          <a:latin typeface="Calibri"/>
                          <a:ea typeface="Calibri"/>
                          <a:cs typeface="Calibri"/>
                          <a:sym typeface="Calibri"/>
                        </a:rPr>
                        <a:t> : </a:t>
                      </a:r>
                      <a:r>
                        <a:rPr lang="en-US" sz="1200" u="none" cap="none" strike="noStrike">
                          <a:solidFill>
                            <a:schemeClr val="dk1"/>
                          </a:solidFill>
                          <a:latin typeface="Calibri"/>
                          <a:ea typeface="Calibri"/>
                          <a:cs typeface="Calibri"/>
                          <a:sym typeface="Calibri"/>
                        </a:rPr>
                        <a:t>לבנות על, להרחיב, להבהיר או להגיב על רעיונות של אחרים או של עצמי אשר בוטאו בתורות הקודמים או בתרומות הקודמות.</a:t>
                      </a:r>
                      <a:endParaRPr sz="12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200"/>
                        <a:buFont typeface="Arial"/>
                        <a:buNone/>
                      </a:pPr>
                      <a:r>
                        <a:rPr b="1" lang="en-US" sz="1200" u="none" cap="none" strike="noStrike">
                          <a:solidFill>
                            <a:schemeClr val="dk1"/>
                          </a:solidFill>
                          <a:latin typeface="Calibri"/>
                          <a:ea typeface="Calibri"/>
                          <a:cs typeface="Calibri"/>
                          <a:sym typeface="Calibri"/>
                        </a:rPr>
                        <a:t>אתגור </a:t>
                      </a:r>
                      <a:r>
                        <a:rPr b="1" lang="en-US" sz="1200" u="none" cap="none" strike="noStrike"/>
                        <a:t>(CH)</a:t>
                      </a:r>
                      <a:r>
                        <a:rPr b="1" lang="en-US" sz="1200" u="none" cap="none" strike="noStrike">
                          <a:solidFill>
                            <a:schemeClr val="dk1"/>
                          </a:solidFill>
                          <a:latin typeface="Calibri"/>
                          <a:ea typeface="Calibri"/>
                          <a:cs typeface="Calibri"/>
                          <a:sym typeface="Calibri"/>
                        </a:rPr>
                        <a:t> : </a:t>
                      </a:r>
                      <a:r>
                        <a:rPr lang="en-US" sz="1200" u="none" cap="none" strike="noStrike">
                          <a:solidFill>
                            <a:schemeClr val="dk1"/>
                          </a:solidFill>
                          <a:latin typeface="Calibri"/>
                          <a:ea typeface="Calibri"/>
                          <a:cs typeface="Calibri"/>
                          <a:sym typeface="Calibri"/>
                        </a:rPr>
                        <a:t>להטיל ספק, לערער, לא להסכים או לאתגר רעיון.</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1" algn="r">
                        <a:lnSpc>
                          <a:spcPct val="10625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יגיבו על מה ששמעו וישאלו שאלות כדי להבהיר את הבנתם.</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1" algn="r">
                        <a:lnSpc>
                          <a:spcPct val="10625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הלכנו ליער ונפלנו, מעדנו, נפלנו, מעדנו.</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lnSpc>
                          <a:spcPct val="106250"/>
                        </a:lnSpc>
                        <a:spcBef>
                          <a:spcPts val="0"/>
                        </a:spcBef>
                        <a:spcAft>
                          <a:spcPts val="0"/>
                        </a:spcAft>
                        <a:buClr>
                          <a:srgbClr val="000000"/>
                        </a:buClr>
                        <a:buSzPts val="1200"/>
                        <a:buFont typeface="Arial"/>
                        <a:buNone/>
                      </a:pPr>
                      <a:r>
                        <a:rPr b="1" lang="en-US" sz="1200" u="none" cap="none" strike="noStrike"/>
                        <a:t>יצירת קשרים וחיבורים : (C)</a:t>
                      </a:r>
                      <a:r>
                        <a:rPr b="1" lang="en-US" sz="1200" u="none" cap="none" strike="noStrike">
                          <a:solidFill>
                            <a:schemeClr val="dk1"/>
                          </a:solidFill>
                          <a:latin typeface="Calibri"/>
                          <a:ea typeface="Calibri"/>
                          <a:cs typeface="Calibri"/>
                          <a:sym typeface="Calibri"/>
                        </a:rPr>
                        <a:t> </a:t>
                      </a:r>
                      <a:r>
                        <a:rPr lang="en-US" sz="1200" u="none" cap="none" strike="noStrike">
                          <a:solidFill>
                            <a:schemeClr val="dk1"/>
                          </a:solidFill>
                          <a:latin typeface="Calibri"/>
                          <a:ea typeface="Calibri"/>
                          <a:cs typeface="Calibri"/>
                          <a:sym typeface="Calibri"/>
                        </a:rPr>
                        <a:t>לקשר לתרומות / ידע / חוויות מעבר לדיאלוג המיידי.</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1" algn="r">
                        <a:lnSpc>
                          <a:spcPct val="106250"/>
                        </a:lnSpc>
                        <a:spcBef>
                          <a:spcPts val="0"/>
                        </a:spcBef>
                        <a:spcAft>
                          <a:spcPts val="0"/>
                        </a:spcAft>
                        <a:buClr>
                          <a:srgbClr val="000000"/>
                        </a:buClr>
                        <a:buSzPts val="1200"/>
                        <a:buFont typeface="Arial"/>
                        <a:buNone/>
                      </a:pPr>
                      <a:r>
                        <a:rPr lang="en-US" sz="1200" u="none" cap="none" strike="noStrike"/>
                        <a:t>ייקחו חלק ב</a:t>
                      </a:r>
                      <a:r>
                        <a:rPr lang="en-US" sz="1200" u="none" cap="none" strike="noStrike">
                          <a:solidFill>
                            <a:schemeClr val="dk1"/>
                          </a:solidFill>
                          <a:latin typeface="Calibri"/>
                          <a:ea typeface="Calibri"/>
                          <a:cs typeface="Calibri"/>
                          <a:sym typeface="Calibri"/>
                        </a:rPr>
                        <a:t>שיחות </a:t>
                      </a:r>
                      <a:r>
                        <a:rPr lang="en-US" sz="1200" u="none" cap="none" strike="noStrike"/>
                        <a:t>כאשר יתקיימו </a:t>
                      </a:r>
                      <a:r>
                        <a:rPr lang="en-US" sz="1200" u="none" cap="none" strike="noStrike">
                          <a:solidFill>
                            <a:schemeClr val="dk1"/>
                          </a:solidFill>
                          <a:latin typeface="Calibri"/>
                          <a:ea typeface="Calibri"/>
                          <a:cs typeface="Calibri"/>
                          <a:sym typeface="Calibri"/>
                        </a:rPr>
                        <a:t>חילופי דברים </a:t>
                      </a:r>
                      <a:r>
                        <a:rPr lang="en-US" sz="1200" u="none" cap="none" strike="noStrike"/>
                        <a:t>בינם לבין </a:t>
                      </a:r>
                      <a:r>
                        <a:rPr lang="en-US" sz="1200" u="none" cap="none" strike="noStrike">
                          <a:solidFill>
                            <a:schemeClr val="dk1"/>
                          </a:solidFill>
                          <a:latin typeface="Calibri"/>
                          <a:ea typeface="Calibri"/>
                          <a:cs typeface="Calibri"/>
                          <a:sym typeface="Calibri"/>
                        </a:rPr>
                        <a:t>המורה והחברים.</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1" algn="r">
                        <a:lnSpc>
                          <a:spcPct val="10625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1" algn="r">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0" marR="0" rtl="1" algn="r">
                        <a:lnSpc>
                          <a:spcPct val="100000"/>
                        </a:lnSpc>
                        <a:spcBef>
                          <a:spcPts val="0"/>
                        </a:spcBef>
                        <a:spcAft>
                          <a:spcPts val="0"/>
                        </a:spcAft>
                        <a:buClr>
                          <a:srgbClr val="000000"/>
                        </a:buClr>
                        <a:buSzPts val="1200"/>
                        <a:buFont typeface="Arial"/>
                        <a:buNone/>
                      </a:pPr>
                      <a:r>
                        <a:rPr b="1" lang="en-US" sz="1200" u="none" cap="none" strike="noStrike">
                          <a:solidFill>
                            <a:schemeClr val="dk1"/>
                          </a:solidFill>
                          <a:latin typeface="Calibri"/>
                          <a:ea typeface="Calibri"/>
                          <a:cs typeface="Calibri"/>
                          <a:sym typeface="Calibri"/>
                        </a:rPr>
                        <a:t>דיבור.</a:t>
                      </a:r>
                      <a:r>
                        <a:rPr b="0" lang="en-US" sz="1200" u="none" cap="none" strike="noStrike">
                          <a:solidFill>
                            <a:schemeClr val="dk1"/>
                          </a:solidFill>
                          <a:latin typeface="Calibri"/>
                          <a:ea typeface="Calibri"/>
                          <a:cs typeface="Calibri"/>
                          <a:sym typeface="Calibri"/>
                        </a:rPr>
                        <a:t> </a:t>
                      </a:r>
                      <a:endParaRPr b="0" sz="12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200"/>
                        <a:buFont typeface="Arial"/>
                        <a:buNone/>
                      </a:pPr>
                      <a:r>
                        <a:rPr b="1" lang="en-US" sz="1200" u="none" cap="none" strike="noStrike">
                          <a:solidFill>
                            <a:schemeClr val="dk1"/>
                          </a:solidFill>
                          <a:latin typeface="Calibri"/>
                          <a:ea typeface="Calibri"/>
                          <a:cs typeface="Calibri"/>
                          <a:sym typeface="Calibri"/>
                        </a:rPr>
                        <a:t>ילדים ברמת ההתפתחות הצפויה: </a:t>
                      </a:r>
                      <a:endParaRPr sz="10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05100">
                <a:tc>
                  <a:txBody>
                    <a:bodyPr/>
                    <a:lstStyle/>
                    <a:p>
                      <a:pPr indent="0" lvl="0" marL="82800" marR="0" rtl="1" algn="r">
                        <a:lnSpc>
                          <a:spcPct val="10625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קח את הקערה הגדולה ותהיה אבא דוב, אני אהיה אמא דובה.</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1" algn="r">
                        <a:lnSpc>
                          <a:spcPct val="121000"/>
                        </a:lnSpc>
                        <a:spcBef>
                          <a:spcPts val="0"/>
                        </a:spcBef>
                        <a:spcAft>
                          <a:spcPts val="0"/>
                        </a:spcAft>
                        <a:buClr>
                          <a:srgbClr val="000000"/>
                        </a:buClr>
                        <a:buSzPts val="1200"/>
                        <a:buFont typeface="Arial"/>
                        <a:buNone/>
                      </a:pPr>
                      <a:r>
                        <a:rPr b="1" lang="en-US" sz="1200" u="none" cap="none" strike="noStrike">
                          <a:solidFill>
                            <a:schemeClr val="dk1"/>
                          </a:solidFill>
                          <a:latin typeface="Calibri"/>
                          <a:ea typeface="Calibri"/>
                          <a:cs typeface="Calibri"/>
                          <a:sym typeface="Calibri"/>
                        </a:rPr>
                        <a:t>מיקוד והנחיה של הדיאלוג או הפעילות (G) : </a:t>
                      </a:r>
                      <a:r>
                        <a:rPr lang="en-US" sz="1200" u="none" cap="none" strike="noStrike">
                          <a:solidFill>
                            <a:schemeClr val="dk1"/>
                          </a:solidFill>
                          <a:latin typeface="Calibri"/>
                          <a:ea typeface="Calibri"/>
                          <a:cs typeface="Calibri"/>
                          <a:sym typeface="Calibri"/>
                        </a:rPr>
                        <a:t>לקחת אחריות על עיצוב הפעילות, על המיקוד בדיאלוג בכיוון הרצוי</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ישתתפו בדיונים בקבוצות קטנות, במליאה ובדיונים פרטיים, יציעו את רעיונותיהם תוך שימוש באוצר המילים שהוצג להם לאחרונה.</a:t>
                      </a:r>
                      <a:endParaRPr sz="12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אני חושב שאם הייתי מכין כריך ענק עם ריבה הלחם היה רטוב מידי.</a:t>
                      </a:r>
                      <a:endParaRPr sz="1200" u="none" cap="none" strike="noStrike">
                        <a:solidFill>
                          <a:schemeClr val="dk1"/>
                        </a:solidFill>
                        <a:latin typeface="Calibri"/>
                        <a:ea typeface="Calibri"/>
                        <a:cs typeface="Calibri"/>
                        <a:sym typeface="Calibri"/>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just">
                        <a:lnSpc>
                          <a:spcPct val="107000"/>
                        </a:lnSpc>
                        <a:spcBef>
                          <a:spcPts val="0"/>
                        </a:spcBef>
                        <a:spcAft>
                          <a:spcPts val="0"/>
                        </a:spcAft>
                        <a:buClr>
                          <a:srgbClr val="000000"/>
                        </a:buClr>
                        <a:buSzPts val="1000"/>
                        <a:buFont typeface="Arial"/>
                        <a:buNone/>
                      </a:pPr>
                      <a:r>
                        <a:rPr b="1" lang="en-US" sz="1000" u="none" cap="none" strike="noStrike">
                          <a:latin typeface="Arimo"/>
                          <a:ea typeface="Arimo"/>
                          <a:cs typeface="Arimo"/>
                          <a:sym typeface="Arimo"/>
                        </a:rPr>
                        <a:t>ביטוי מפורש וגלוי של החשיבה : (R) </a:t>
                      </a:r>
                      <a:r>
                        <a:rPr lang="en-US" sz="1000" u="none" cap="none" strike="noStrike">
                          <a:latin typeface="Arimo"/>
                          <a:ea typeface="Arimo"/>
                          <a:cs typeface="Arimo"/>
                          <a:sym typeface="Arimo"/>
                        </a:rPr>
                        <a:t>להסביר, להצדיק ו/או להשתמש בחשיבה לאפשרויות בנוגע לרעיונות של אחרים או של עצמי.</a:t>
                      </a:r>
                      <a:endParaRPr sz="1000" u="none" cap="none" strike="noStrike">
                        <a:latin typeface="Calibri"/>
                        <a:ea typeface="Calibri"/>
                        <a:cs typeface="Calibri"/>
                        <a:sym typeface="Calibri"/>
                      </a:endParaRPr>
                    </a:p>
                  </a:txBody>
                  <a:tcPr marT="0" marB="0" marR="68575" marL="68575">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1" algn="r">
                        <a:lnSpc>
                          <a:spcPct val="10625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יציעו הסברים ללמה דברים קרו, תוך שימוש באוצר המילים שהוצג להם לאחרונה בסיפורים, חומר עיוני, חמשירים ושירים, כאשר הדבר יתאים.</a:t>
                      </a:r>
                      <a:endParaRPr sz="1200" u="none" cap="none" strike="noStrike">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09" name="Google Shape;309;p26"/>
          <p:cNvSpPr txBox="1"/>
          <p:nvPr/>
        </p:nvSpPr>
        <p:spPr>
          <a:xfrm>
            <a:off x="5319675" y="575151"/>
            <a:ext cx="4735800" cy="13530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ctr">
              <a:lnSpc>
                <a:spcPct val="107000"/>
              </a:lnSpc>
              <a:spcBef>
                <a:spcPts val="0"/>
              </a:spcBef>
              <a:spcAft>
                <a:spcPts val="0"/>
              </a:spcAft>
              <a:buClr>
                <a:srgbClr val="000000"/>
              </a:buClr>
              <a:buSzPts val="1200"/>
              <a:buFont typeface="Arial"/>
              <a:buNone/>
            </a:pPr>
            <a:r>
              <a:rPr b="1" i="0" lang="en-US" sz="1200" u="none" cap="none" strike="noStrike">
                <a:solidFill>
                  <a:schemeClr val="dk1"/>
                </a:solidFill>
                <a:latin typeface="Arimo"/>
                <a:ea typeface="Arimo"/>
                <a:cs typeface="Arimo"/>
                <a:sym typeface="Arimo"/>
              </a:rPr>
              <a:t>דיאלוג עם ילדים צעירים</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דיאלוג נמצא בלב החינוך בשנות הגן (גילאי 2-5). ישנן מספר דרכים בהן ניהול חקירת שיח לימודי בשיטת T-SEDA תסייע לזהות את סוגי הדיאלוג בהם משתמשים ילדים בשלב זה. הטבלה מטה מראה כישורי דיבור והקשבה אשר נלקחו מתכנית לימוד לאומית אחת (אנגליה). האם ניתן ליישם אותן בהקשר ישראלי?</a:t>
            </a:r>
            <a:endParaRPr b="0" i="0" sz="1200" u="none" cap="none" strike="noStrike">
              <a:solidFill>
                <a:schemeClr val="dk1"/>
              </a:solidFill>
              <a:latin typeface="Calibri"/>
              <a:ea typeface="Calibri"/>
              <a:cs typeface="Calibri"/>
              <a:sym typeface="Calibri"/>
            </a:endParaRPr>
          </a:p>
        </p:txBody>
      </p:sp>
      <p:sp>
        <p:nvSpPr>
          <p:cNvPr id="310" name="Google Shape;310;p26"/>
          <p:cNvSpPr/>
          <p:nvPr/>
        </p:nvSpPr>
        <p:spPr>
          <a:xfrm>
            <a:off x="1155700" y="277375"/>
            <a:ext cx="2973692" cy="17538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2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10</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 name="Shape 77"/>
        <p:cNvGrpSpPr/>
        <p:nvPr/>
      </p:nvGrpSpPr>
      <p:grpSpPr>
        <a:xfrm>
          <a:off x="0" y="0"/>
          <a:ext cx="0" cy="0"/>
          <a:chOff x="0" y="0"/>
          <a:chExt cx="0" cy="0"/>
        </a:xfrm>
      </p:grpSpPr>
      <p:sp>
        <p:nvSpPr>
          <p:cNvPr id="78" name="Google Shape;78;p9"/>
          <p:cNvSpPr/>
          <p:nvPr/>
        </p:nvSpPr>
        <p:spPr>
          <a:xfrm>
            <a:off x="3953389" y="2165865"/>
            <a:ext cx="3133200" cy="1544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9"/>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9"/>
          <p:cNvSpPr/>
          <p:nvPr/>
        </p:nvSpPr>
        <p:spPr>
          <a:xfrm>
            <a:off x="7090930" y="2162056"/>
            <a:ext cx="2046000" cy="1560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9"/>
          <p:cNvSpPr/>
          <p:nvPr/>
        </p:nvSpPr>
        <p:spPr>
          <a:xfrm>
            <a:off x="7086164" y="2157296"/>
            <a:ext cx="2054859"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9"/>
          <p:cNvSpPr/>
          <p:nvPr/>
        </p:nvSpPr>
        <p:spPr>
          <a:xfrm>
            <a:off x="4916055" y="3712090"/>
            <a:ext cx="3634200" cy="13806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9"/>
          <p:cNvSpPr/>
          <p:nvPr/>
        </p:nvSpPr>
        <p:spPr>
          <a:xfrm>
            <a:off x="4911289" y="3707329"/>
            <a:ext cx="3642359" cy="1389379"/>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9"/>
          <p:cNvSpPr/>
          <p:nvPr/>
        </p:nvSpPr>
        <p:spPr>
          <a:xfrm>
            <a:off x="2425585" y="3702565"/>
            <a:ext cx="2482200" cy="13893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9"/>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9"/>
          <p:cNvSpPr/>
          <p:nvPr/>
        </p:nvSpPr>
        <p:spPr>
          <a:xfrm>
            <a:off x="1868049" y="2162056"/>
            <a:ext cx="2082300" cy="15537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9"/>
          <p:cNvSpPr/>
          <p:nvPr/>
        </p:nvSpPr>
        <p:spPr>
          <a:xfrm>
            <a:off x="1863289" y="2157296"/>
            <a:ext cx="2091054"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9"/>
          <p:cNvSpPr/>
          <p:nvPr/>
        </p:nvSpPr>
        <p:spPr>
          <a:xfrm>
            <a:off x="411800" y="144504"/>
            <a:ext cx="10162183" cy="7255801"/>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9"/>
          <p:cNvSpPr txBox="1"/>
          <p:nvPr/>
        </p:nvSpPr>
        <p:spPr>
          <a:xfrm>
            <a:off x="8089900" y="5966511"/>
            <a:ext cx="21780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sng" cap="none" strike="noStrike">
                <a:solidFill>
                  <a:schemeClr val="hlink"/>
                </a:solidFill>
                <a:latin typeface="Arial"/>
                <a:ea typeface="Arial"/>
                <a:cs typeface="Arial"/>
                <a:sym typeface="Arial"/>
                <a:hlinkClick r:id="rId8"/>
              </a:rPr>
              <a:t>http://bit.ly/T-SEDA</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90" name="Google Shape;90;p9"/>
          <p:cNvSpPr txBox="1"/>
          <p:nvPr/>
        </p:nvSpPr>
        <p:spPr>
          <a:xfrm>
            <a:off x="469900" y="5991225"/>
            <a:ext cx="3657600" cy="277200"/>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Arial"/>
                <a:ea typeface="Arial"/>
                <a:cs typeface="Arial"/>
                <a:sym typeface="Arial"/>
              </a:rPr>
              <a:t>benzi@tauex.tau.ac.il</a:t>
            </a:r>
            <a:r>
              <a:rPr b="1" i="0" lang="en-US" sz="1600" u="none" cap="none" strike="noStrike">
                <a:solidFill>
                  <a:srgbClr val="0000FF"/>
                </a:solidFill>
                <a:latin typeface="Arial"/>
                <a:ea typeface="Arial"/>
                <a:cs typeface="Arial"/>
                <a:sym typeface="Arial"/>
              </a:rPr>
              <a:t>	</a:t>
            </a:r>
            <a:endParaRPr b="0" i="0" sz="1600" u="none" cap="none" strike="noStrike">
              <a:solidFill>
                <a:schemeClr val="dk1"/>
              </a:solidFill>
              <a:latin typeface="Times New Roman"/>
              <a:ea typeface="Times New Roman"/>
              <a:cs typeface="Times New Roman"/>
              <a:sym typeface="Times New Roman"/>
            </a:endParaRPr>
          </a:p>
        </p:txBody>
      </p:sp>
      <p:sp>
        <p:nvSpPr>
          <p:cNvPr id="91" name="Google Shape;91;p9"/>
          <p:cNvSpPr txBox="1"/>
          <p:nvPr>
            <p:ph type="title"/>
          </p:nvPr>
        </p:nvSpPr>
        <p:spPr>
          <a:xfrm>
            <a:off x="409600" y="346002"/>
            <a:ext cx="9874200" cy="1675843"/>
          </a:xfrm>
          <a:prstGeom prst="rect">
            <a:avLst/>
          </a:prstGeom>
          <a:noFill/>
          <a:ln>
            <a:noFill/>
          </a:ln>
        </p:spPr>
        <p:txBody>
          <a:bodyPr anchorCtr="0" anchor="t" bIns="0" lIns="0" spcFirstLastPara="1" rIns="0" wrap="square" tIns="0">
            <a:spAutoFit/>
          </a:bodyPr>
          <a:lstStyle/>
          <a:p>
            <a:pPr indent="0" lvl="0" marL="14287" marR="5080" rtl="1" algn="ctr">
              <a:lnSpc>
                <a:spcPct val="110000"/>
              </a:lnSpc>
              <a:spcBef>
                <a:spcPts val="0"/>
              </a:spcBef>
              <a:spcAft>
                <a:spcPts val="0"/>
              </a:spcAft>
              <a:buSzPts val="1400"/>
              <a:buNone/>
            </a:pPr>
            <a:r>
              <a:rPr lang="en-US" sz="2700"/>
              <a:t>סכימה לניתוח דיאלוג חינוכי: ערכה למורות ומורים (T-SEDA)</a:t>
            </a:r>
            <a:endParaRPr sz="2700"/>
          </a:p>
          <a:p>
            <a:pPr indent="0" lvl="0" marL="14287" marR="5080" rtl="1" algn="ctr">
              <a:lnSpc>
                <a:spcPct val="110000"/>
              </a:lnSpc>
              <a:spcBef>
                <a:spcPts val="0"/>
              </a:spcBef>
              <a:spcAft>
                <a:spcPts val="0"/>
              </a:spcAft>
              <a:buSzPts val="1400"/>
              <a:buNone/>
            </a:pPr>
            <a:r>
              <a:rPr lang="en-US" sz="2400"/>
              <a:t>פרויקט בהובלת ד"ר בן ציון סלקמון </a:t>
            </a:r>
            <a:endParaRPr sz="2400"/>
          </a:p>
          <a:p>
            <a:pPr indent="0" lvl="0" marL="14287" marR="5080" rtl="1" algn="ctr">
              <a:lnSpc>
                <a:spcPct val="110000"/>
              </a:lnSpc>
              <a:spcBef>
                <a:spcPts val="0"/>
              </a:spcBef>
              <a:spcAft>
                <a:spcPts val="0"/>
              </a:spcAft>
              <a:buSzPts val="1400"/>
              <a:buNone/>
            </a:pPr>
            <a:r>
              <a:rPr lang="en-US" sz="2400"/>
              <a:t>תרגום: אוריאן מנשה; עריכה מדעית: אורלי שפירא</a:t>
            </a:r>
            <a:endParaRPr sz="2400"/>
          </a:p>
          <a:p>
            <a:pPr indent="0" lvl="0" marL="14287" marR="5080" rtl="1" algn="ctr">
              <a:lnSpc>
                <a:spcPct val="110000"/>
              </a:lnSpc>
              <a:spcBef>
                <a:spcPts val="0"/>
              </a:spcBef>
              <a:spcAft>
                <a:spcPts val="0"/>
              </a:spcAft>
              <a:buSzPts val="1400"/>
              <a:buNone/>
            </a:pPr>
            <a:r>
              <a:rPr lang="en-US" sz="2400"/>
              <a:t>בית הספר לחינוך ע"ש חיים וג'ואן קונסטנטינר, אוניברסיטת תל-אביב</a:t>
            </a:r>
            <a:endParaRPr sz="2400"/>
          </a:p>
        </p:txBody>
      </p:sp>
      <p:sp>
        <p:nvSpPr>
          <p:cNvPr id="92" name="Google Shape;92;p9"/>
          <p:cNvSpPr txBox="1"/>
          <p:nvPr/>
        </p:nvSpPr>
        <p:spPr>
          <a:xfrm>
            <a:off x="4247575" y="5096700"/>
            <a:ext cx="249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9"/>
          <p:cNvPicPr preferRelativeResize="0"/>
          <p:nvPr/>
        </p:nvPicPr>
        <p:blipFill rotWithShape="1">
          <a:blip r:embed="rId9">
            <a:alphaModFix/>
          </a:blip>
          <a:srcRect b="0" l="0" r="0" t="0"/>
          <a:stretch/>
        </p:blipFill>
        <p:spPr>
          <a:xfrm>
            <a:off x="3744025" y="5310225"/>
            <a:ext cx="3551950" cy="1639200"/>
          </a:xfrm>
          <a:prstGeom prst="rect">
            <a:avLst/>
          </a:prstGeom>
          <a:noFill/>
          <a:ln>
            <a:noFill/>
          </a:ln>
        </p:spPr>
      </p:pic>
      <p:pic>
        <p:nvPicPr>
          <p:cNvPr descr="A grey and black sign with a person in a circle&#10;&#10;Description automatically generated with low confidence" id="94" name="Google Shape;94;p9"/>
          <p:cNvPicPr preferRelativeResize="0"/>
          <p:nvPr/>
        </p:nvPicPr>
        <p:blipFill rotWithShape="1">
          <a:blip r:embed="rId10">
            <a:alphaModFix/>
          </a:blip>
          <a:srcRect b="0" l="0" r="0" t="0"/>
          <a:stretch/>
        </p:blipFill>
        <p:spPr>
          <a:xfrm>
            <a:off x="8209016" y="6485784"/>
            <a:ext cx="969884" cy="3333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p27"/>
          <p:cNvSpPr txBox="1"/>
          <p:nvPr/>
        </p:nvSpPr>
        <p:spPr>
          <a:xfrm>
            <a:off x="2128500" y="728625"/>
            <a:ext cx="62190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דיאלוג בהשכלה הגבוהה ועם לומדים בוגרים</a:t>
            </a:r>
            <a:endParaRPr b="0" i="0" sz="2400" u="none" cap="none" strike="noStrike">
              <a:solidFill>
                <a:schemeClr val="dk1"/>
              </a:solidFill>
              <a:latin typeface="Calibri"/>
              <a:ea typeface="Calibri"/>
              <a:cs typeface="Calibri"/>
              <a:sym typeface="Calibri"/>
            </a:endParaRPr>
          </a:p>
        </p:txBody>
      </p:sp>
      <p:sp>
        <p:nvSpPr>
          <p:cNvPr id="318" name="Google Shape;318;p27"/>
          <p:cNvSpPr/>
          <p:nvPr/>
        </p:nvSpPr>
        <p:spPr>
          <a:xfrm>
            <a:off x="5499100" y="1190625"/>
            <a:ext cx="4975674" cy="6065159"/>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7"/>
          <p:cNvSpPr txBox="1"/>
          <p:nvPr/>
        </p:nvSpPr>
        <p:spPr>
          <a:xfrm>
            <a:off x="5575300" y="1279378"/>
            <a:ext cx="4794000" cy="55350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לדיאלוג חינוכי תפקיד חשוב גם בהשכלה הגבוהה ובקרב לומדים בוגרים. מרצים במספר מדינות ערכו חקירות מוצלחות של שימוש ב-T-SEDA לניתוח שיח לימודי באוניברסיטאות מתוך אמונה שיותר דיאלוג יהיה בעל ערך ללמידת סטודנטים. הנה דוגמאות מתוך הקשרי השכלה גבוהה:</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סטיבן הוא מרצה למשפטים שהשתמש במשאבי T-SEDA לניתוח שיח לימודי לצורך חקירתו. הוא ציין כי הערך של חינוך דיאלוגי הוא בכך שהוא מסייע לקדם את מיומנויות הלמידה העצמיות, החשובות בהקשרי השכלה גבוהה.</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בנוסף, סטיבן הבין שסוגי סביבות הלמידה השונות בהשכלה הגבוהה יכולים לקדם סוגים שונים של אינטראקציות דיאלוגיות. בסביבות למידה גדולות יותר כדוגמת הרצאה, הוא מצא שבאמצעות שאלות פתוחות ניתן לעודד תלמידים לעסוק באופן פעיל בדיאלוג.</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לדוגמה, כששאל בהרצאה 'האם דיני השקעות בינלאומיים צריכים להיות קשורים בדרך כלשהי במאמצים לאיסור הלבנת הון / מימון טרור, או שהם סותרים זה את זה?', הוא לא ציפה לשמוע תשובה מסוימת. במקום זאת, הוא קיווה שתלמידיו 'יחלו לחקור, לנתח ולהעריך את השאלה באמצעות הדיאלוג הפנימי שלהם', ואז יוכלו לדון בשאלה בקבוצת סמינר קטנה יותר בשלב מאוחר יותר ולשקול כיצד אחרים חשבו על השאלה. </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סטיבן הסיק שניתן להשתמש בפרקטיקות הדיאלוגיות, המוצעות בערכת  T-SEDA, בשילוב עם התוכן שבו עוסק השיעור במסגרת השכלה גבוהה כדי לאפשר לתלמידים לדון בסוגיות בצורה מעמיקה יותר ולפתח חשיבה ביקורתית יותר על הנושא הנלמד.</a:t>
            </a:r>
            <a:endParaRPr b="0" i="0" sz="1300" u="none" cap="none" strike="noStrike">
              <a:solidFill>
                <a:schemeClr val="dk1"/>
              </a:solidFill>
              <a:latin typeface="Calibri"/>
              <a:ea typeface="Calibri"/>
              <a:cs typeface="Calibri"/>
              <a:sym typeface="Calibri"/>
            </a:endParaRPr>
          </a:p>
        </p:txBody>
      </p:sp>
      <p:sp>
        <p:nvSpPr>
          <p:cNvPr id="320" name="Google Shape;320;p27"/>
          <p:cNvSpPr txBox="1"/>
          <p:nvPr/>
        </p:nvSpPr>
        <p:spPr>
          <a:xfrm>
            <a:off x="546100" y="1190625"/>
            <a:ext cx="4718700" cy="22017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קתרין מלמדת לומדים בוגרים אנגלית כשפה שנייה (ESL) . היא ערכה חקירה עם כלי T-SEDA כדי ליצור סביבה כיתתית תומכת יותר במטרה להגביר מעורבות ולאפשר לתלמידים לחקור את התוכן של השיעורים שלהם באופן יותר יצירתי. היא התעניינה במיוחד בשימוש בכללי הבסיס לדיבור.</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קתרין מצאה שהחקירה אפשרה לה להקדיש תשומת לב רבה יותר להיבטים של הוראתה, כמו סוגי השאלות שהייתה שואלת. התלמידים שלה דיברו רבות במהלך השיעורים שלה, אתגרו את הרעיונות אחד של השנייה והעמיקו את דבריהם של אחרים.  </a:t>
            </a:r>
            <a:endParaRPr b="0" i="0" sz="1400" u="none" cap="none" strike="noStrike">
              <a:solidFill>
                <a:schemeClr val="dk1"/>
              </a:solidFill>
              <a:latin typeface="Calibri"/>
              <a:ea typeface="Calibri"/>
              <a:cs typeface="Calibri"/>
              <a:sym typeface="Calibri"/>
            </a:endParaRPr>
          </a:p>
        </p:txBody>
      </p:sp>
      <p:sp>
        <p:nvSpPr>
          <p:cNvPr id="321" name="Google Shape;321;p27"/>
          <p:cNvSpPr/>
          <p:nvPr/>
        </p:nvSpPr>
        <p:spPr>
          <a:xfrm>
            <a:off x="2374900" y="5311776"/>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27"/>
          <p:cNvSpPr/>
          <p:nvPr/>
        </p:nvSpPr>
        <p:spPr>
          <a:xfrm>
            <a:off x="622300" y="3865245"/>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27"/>
          <p:cNvSpPr txBox="1"/>
          <p:nvPr/>
        </p:nvSpPr>
        <p:spPr>
          <a:xfrm>
            <a:off x="774700" y="3933825"/>
            <a:ext cx="2893695" cy="1269515"/>
          </a:xfrm>
          <a:prstGeom prst="rect">
            <a:avLst/>
          </a:prstGeom>
          <a:noFill/>
          <a:ln>
            <a:noFill/>
          </a:ln>
        </p:spPr>
        <p:txBody>
          <a:bodyPr anchorCtr="0" anchor="t" bIns="0" lIns="0" spcFirstLastPara="1" rIns="0" wrap="square" tIns="625">
            <a:spAutoFit/>
          </a:bodyPr>
          <a:lstStyle/>
          <a:p>
            <a:pPr indent="0" lvl="0" marL="12700" marR="5080" rtl="1" algn="r">
              <a:lnSpc>
                <a:spcPct val="120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אני חושבת שהרגע בו מורים ומורות יבינו את הכוח שיש בשינוי הדרך בה אנו שואלים ושואלות שאלות, או שינוי הדרך בה תלמידים שואלים שאלות, יהיה רגע בו הם ממש יגידו "וואו".</a:t>
            </a:r>
            <a:endParaRPr b="0" i="0" sz="1400" u="none" cap="none" strike="noStrike">
              <a:solidFill>
                <a:schemeClr val="dk1"/>
              </a:solidFill>
              <a:latin typeface="Arimo"/>
              <a:ea typeface="Arimo"/>
              <a:cs typeface="Arimo"/>
              <a:sym typeface="Arimo"/>
            </a:endParaRPr>
          </a:p>
        </p:txBody>
      </p:sp>
      <p:sp>
        <p:nvSpPr>
          <p:cNvPr id="324" name="Google Shape;324;p27"/>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11</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9" name="Shape 329"/>
        <p:cNvGrpSpPr/>
        <p:nvPr/>
      </p:nvGrpSpPr>
      <p:grpSpPr>
        <a:xfrm>
          <a:off x="0" y="0"/>
          <a:ext cx="0" cy="0"/>
          <a:chOff x="0" y="0"/>
          <a:chExt cx="0" cy="0"/>
        </a:xfrm>
      </p:grpSpPr>
      <p:sp>
        <p:nvSpPr>
          <p:cNvPr id="330" name="Google Shape;330;p28"/>
          <p:cNvSpPr txBox="1"/>
          <p:nvPr/>
        </p:nvSpPr>
        <p:spPr>
          <a:xfrm>
            <a:off x="5701664" y="1480184"/>
            <a:ext cx="4698900" cy="47121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ניתן לבצע חקירות של דיאלוג חינוכי באמצעות T-SEDA  בכל המקצועות ועם תלמידים בכל גיל. מתן עזרה לתלמידים בשיפור הדיאלוג שלהם יכול לסייע בלמידה החל מהשנים המוקדמות ביותר של היסודי ועד לגילאים בהם מסיימים ללמוד.</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מורים השתמשו בערכת T-SEDA  בדרכים רבות: שיעורי חשבון ביסודי; שיעורי פיזיקה לבני 16; שיעורי פסיכולוגיה לבני 16; שיעורי היסטוריה ואנגלית בחטיבות הביניים. כל אלה הם רק מספר דוגמאות.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תשובה טיפוסית ממורים שכאלה היא שהפרקטיקה הדיאלוגית "מאוד עוזרת לפתח ידע [של תלמידים] בתחום הדעת," וכן ש"כשמאתגרים את הרעיונות שלהם, זה גורם להם לחשוב עליהם מפרספקטיבה שונה" (ג'ייקוב).</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מורים אחרים רצו לצפות בדיאלוג של תלמידיהם ולשפר אותו  כחלק מהתרבות הכיתתית ולא בהכרח בהקשר למקצוע מסוים. לדוגמה, נדיה רצתה לחקור האם ילדים יוכלו לבנות אחת על רעיונות השני במגוון מקצועות כמו אנגלית, מתמטיקה, גיאוגרפיה והיסטוריה. מורה אחרת, לוסי, מצאה שהתלמידים בכיתתה השתמשו בכללי דיבור וברמזי הקשבה כדי לבנות אחת על רעיונות השני במהלך דיון כיתתי. </a:t>
            </a:r>
            <a:endParaRPr b="0" i="0" sz="1400" u="none" cap="none" strike="noStrike">
              <a:solidFill>
                <a:schemeClr val="dk1"/>
              </a:solidFill>
              <a:latin typeface="Calibri"/>
              <a:ea typeface="Calibri"/>
              <a:cs typeface="Calibri"/>
              <a:sym typeface="Calibri"/>
            </a:endParaRPr>
          </a:p>
        </p:txBody>
      </p:sp>
      <p:sp>
        <p:nvSpPr>
          <p:cNvPr id="331" name="Google Shape;331;p28"/>
          <p:cNvSpPr txBox="1"/>
          <p:nvPr/>
        </p:nvSpPr>
        <p:spPr>
          <a:xfrm>
            <a:off x="3325797" y="800500"/>
            <a:ext cx="41544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דיאלוג במקצועות הלימוד</a:t>
            </a:r>
            <a:endParaRPr b="0" i="0" sz="2400" u="none" cap="none" strike="noStrike">
              <a:solidFill>
                <a:schemeClr val="dk1"/>
              </a:solidFill>
              <a:latin typeface="Calibri"/>
              <a:ea typeface="Calibri"/>
              <a:cs typeface="Calibri"/>
              <a:sym typeface="Calibri"/>
            </a:endParaRPr>
          </a:p>
        </p:txBody>
      </p:sp>
      <p:sp>
        <p:nvSpPr>
          <p:cNvPr id="332" name="Google Shape;332;p28"/>
          <p:cNvSpPr txBox="1"/>
          <p:nvPr/>
        </p:nvSpPr>
        <p:spPr>
          <a:xfrm>
            <a:off x="639450" y="6986912"/>
            <a:ext cx="6536100" cy="1539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t>
            </a:r>
            <a:r>
              <a:rPr b="0" i="0" lang="en-US" sz="1000" u="sng" cap="none" strike="noStrike">
                <a:solidFill>
                  <a:srgbClr val="0000FF"/>
                </a:solidFill>
                <a:latin typeface="Arial"/>
                <a:ea typeface="Arial"/>
                <a:cs typeface="Arial"/>
                <a:sym typeface="Arial"/>
              </a:rPr>
              <a:t>https://</a:t>
            </a:r>
            <a:r>
              <a:rPr b="0" i="0" lang="en-US" sz="1000" u="sng" cap="none" strike="noStrike">
                <a:solidFill>
                  <a:schemeClr val="hlink"/>
                </a:solidFill>
                <a:latin typeface="Arial"/>
                <a:ea typeface="Arial"/>
                <a:cs typeface="Arial"/>
                <a:sym typeface="Arial"/>
                <a:hlinkClick r:id="rId3"/>
              </a:rPr>
              <a:t>www.gov.uk/government/publications/national-curriculum-in-england-english-programmes-of-study</a:t>
            </a:r>
            <a:endParaRPr b="0" i="0" sz="1000" u="none" cap="none" strike="noStrike">
              <a:solidFill>
                <a:schemeClr val="dk1"/>
              </a:solidFill>
              <a:latin typeface="Arial"/>
              <a:ea typeface="Arial"/>
              <a:cs typeface="Arial"/>
              <a:sym typeface="Arial"/>
            </a:endParaRPr>
          </a:p>
        </p:txBody>
      </p:sp>
      <p:sp>
        <p:nvSpPr>
          <p:cNvPr id="333" name="Google Shape;333;p28"/>
          <p:cNvSpPr txBox="1"/>
          <p:nvPr/>
        </p:nvSpPr>
        <p:spPr>
          <a:xfrm>
            <a:off x="619126" y="1483994"/>
            <a:ext cx="4698900" cy="4377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באנגליה, תכנית הלימודים הלאומית* לגילאי 5-16  מציינת כי על התלמידים להפוך בקיאים בשפה המדוברת במהלך שהותם בבית הספר:</a:t>
            </a:r>
            <a:endParaRPr b="0" i="0" sz="1400" u="none" cap="none" strike="noStrike">
              <a:solidFill>
                <a:schemeClr val="dk1"/>
              </a:solidFill>
              <a:latin typeface="Calibri"/>
              <a:ea typeface="Calibri"/>
              <a:cs typeface="Calibri"/>
              <a:sym typeface="Calibri"/>
            </a:endParaRPr>
          </a:p>
          <a:p>
            <a:pPr indent="0" lvl="0" marL="4572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 6.2 יש ללמד את התלמידים לדבר באופן ברור </a:t>
            </a:r>
            <a:r>
              <a:rPr b="1" i="0" lang="en-US" sz="1400" u="none" cap="none" strike="noStrike">
                <a:solidFill>
                  <a:schemeClr val="dk1"/>
                </a:solidFill>
                <a:latin typeface="Arimo"/>
                <a:ea typeface="Arimo"/>
                <a:cs typeface="Arimo"/>
                <a:sym typeface="Arimo"/>
              </a:rPr>
              <a:t>ולבטא רעיונות בביטחון</a:t>
            </a:r>
            <a:r>
              <a:rPr b="0" i="0" lang="en-US" sz="1400" u="none" cap="none" strike="noStrike">
                <a:solidFill>
                  <a:schemeClr val="dk1"/>
                </a:solidFill>
                <a:latin typeface="Arimo"/>
                <a:ea typeface="Arimo"/>
                <a:cs typeface="Arimo"/>
                <a:sym typeface="Arimo"/>
              </a:rPr>
              <a:t> תוך שימוש באנגלית סטנדרטית. עליהם ללמוד </a:t>
            </a:r>
            <a:r>
              <a:rPr b="1" i="0" lang="en-US" sz="1400" u="none" cap="none" strike="noStrike">
                <a:solidFill>
                  <a:schemeClr val="dk1"/>
                </a:solidFill>
                <a:latin typeface="Arimo"/>
                <a:ea typeface="Arimo"/>
                <a:cs typeface="Arimo"/>
                <a:sym typeface="Arimo"/>
              </a:rPr>
              <a:t>להשתמש בחשיבה כדי להצדיק את רעיונותיהם</a:t>
            </a:r>
            <a:r>
              <a:rPr b="0" i="0" lang="en-US" sz="1400" u="none" cap="none" strike="noStrike">
                <a:solidFill>
                  <a:schemeClr val="dk1"/>
                </a:solidFill>
                <a:latin typeface="Arimo"/>
                <a:ea typeface="Arimo"/>
                <a:cs typeface="Arimo"/>
                <a:sym typeface="Arimo"/>
              </a:rPr>
              <a:t>; לשאול שאלות כדי לוודא הבנה; לפתח אוצר מילים ולבנות ידע; לשאת ולתת; להעריך </a:t>
            </a:r>
            <a:r>
              <a:rPr b="1" i="0" lang="en-US" sz="1400" u="none" cap="none" strike="noStrike">
                <a:solidFill>
                  <a:schemeClr val="dk1"/>
                </a:solidFill>
                <a:latin typeface="Arimo"/>
                <a:ea typeface="Arimo"/>
                <a:cs typeface="Arimo"/>
                <a:sym typeface="Arimo"/>
              </a:rPr>
              <a:t>ולבנות על רעיונותיהם של אחרים</a:t>
            </a:r>
            <a:r>
              <a:rPr b="0" i="0" lang="en-US" sz="1400" u="none" cap="none" strike="noStrike">
                <a:solidFill>
                  <a:schemeClr val="dk1"/>
                </a:solidFill>
                <a:latin typeface="Arimo"/>
                <a:ea typeface="Arimo"/>
                <a:cs typeface="Arimo"/>
                <a:sym typeface="Arimo"/>
              </a:rPr>
              <a:t>; ולבחור את המשלב הלשוני הראוי לתקשורת יעילה. יש ללמד אותם לתת תיאורים והסברים מוּבנים היטב ולפתח את הבנתם באמצעות השערות, היפותזות וחקר רעיונות. הדבר יאפשר להם להבהיר את חשיבתם ולארגן את רעיונותיהם לכתיבה.</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המשפטים המודגשים בטקסט מעלה מראים את הדמיון בין מטרות השפה המדוברת של תכנית הלימודים הלאומית לבין הדיאלוג, שהינו מרכזי בלמידה, כפי שהודגם בחלק ב'. מה שתשמעו בכיתתכם, כמובן, תלוי בגיל ובשלב ההתפתחותי בו נמצאים תלמידיכם. </a:t>
            </a:r>
            <a:endParaRPr b="0" i="0" sz="1400" u="none" cap="none" strike="noStrike">
              <a:solidFill>
                <a:schemeClr val="dk1"/>
              </a:solidFill>
              <a:latin typeface="Calibri"/>
              <a:ea typeface="Calibri"/>
              <a:cs typeface="Calibri"/>
              <a:sym typeface="Calibri"/>
            </a:endParaRPr>
          </a:p>
        </p:txBody>
      </p:sp>
      <p:sp>
        <p:nvSpPr>
          <p:cNvPr id="334" name="Google Shape;334;p28"/>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12</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8" name="Shape 338"/>
        <p:cNvGrpSpPr/>
        <p:nvPr/>
      </p:nvGrpSpPr>
      <p:grpSpPr>
        <a:xfrm>
          <a:off x="0" y="0"/>
          <a:ext cx="0" cy="0"/>
          <a:chOff x="0" y="0"/>
          <a:chExt cx="0" cy="0"/>
        </a:xfrm>
      </p:grpSpPr>
      <p:sp>
        <p:nvSpPr>
          <p:cNvPr id="339" name="Google Shape;339;p29"/>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340" name="Google Shape;340;p29"/>
          <p:cNvGraphicFramePr/>
          <p:nvPr/>
        </p:nvGraphicFramePr>
        <p:xfrm>
          <a:off x="473429" y="428625"/>
          <a:ext cx="3000000" cy="3000000"/>
        </p:xfrm>
        <a:graphic>
          <a:graphicData uri="http://schemas.openxmlformats.org/drawingml/2006/table">
            <a:tbl>
              <a:tblPr bandRow="1" firstRow="1">
                <a:noFill/>
                <a:tableStyleId>{8F80C370-C423-447A-94FB-4BDD2FD705C0}</a:tableStyleId>
              </a:tblPr>
              <a:tblGrid>
                <a:gridCol w="3261675"/>
                <a:gridCol w="3239450"/>
                <a:gridCol w="3245425"/>
              </a:tblGrid>
              <a:tr h="833425">
                <a:tc gridSpan="3">
                  <a:txBody>
                    <a:bodyPr/>
                    <a:lstStyle/>
                    <a:p>
                      <a:pPr indent="0" lvl="0" marL="0" marR="0" rtl="1" algn="ctr">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Calibri"/>
                          <a:ea typeface="Calibri"/>
                          <a:cs typeface="Calibri"/>
                          <a:sym typeface="Calibri"/>
                        </a:rPr>
                        <a:t>הוגנות והשתתפות של כל הלומדים</a:t>
                      </a:r>
                      <a:endParaRPr sz="1600" u="none" cap="none" strike="noStrike">
                        <a:solidFill>
                          <a:schemeClr val="dk1"/>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1400"/>
                        <a:buFont typeface="Arial"/>
                        <a:buNone/>
                      </a:pPr>
                      <a:r>
                        <a:rPr lang="en-US" sz="1400" u="none" cap="none" strike="noStrike"/>
                        <a:t>דיאלוג </a:t>
                      </a:r>
                      <a:r>
                        <a:rPr lang="en-US" sz="1400" u="none" cap="none" strike="noStrike">
                          <a:solidFill>
                            <a:schemeClr val="dk1"/>
                          </a:solidFill>
                          <a:latin typeface="Calibri"/>
                          <a:ea typeface="Calibri"/>
                          <a:cs typeface="Calibri"/>
                          <a:sym typeface="Calibri"/>
                        </a:rPr>
                        <a:t>חינוכי יכול לעזור ביצירת מרחב </a:t>
                      </a:r>
                      <a:r>
                        <a:rPr lang="en-US" sz="1400" u="none" cap="none" strike="noStrike"/>
                        <a:t>בו ישמעו </a:t>
                      </a:r>
                      <a:r>
                        <a:rPr lang="en-US" sz="1400" u="none" cap="none" strike="noStrike">
                          <a:solidFill>
                            <a:schemeClr val="dk1"/>
                          </a:solidFill>
                          <a:latin typeface="Calibri"/>
                          <a:ea typeface="Calibri"/>
                          <a:cs typeface="Calibri"/>
                          <a:sym typeface="Calibri"/>
                        </a:rPr>
                        <a:t>קולות כלל התלמידים ואתוס כיתתי מכיל יותר.</a:t>
                      </a:r>
                      <a:endParaRPr sz="1400" u="none" cap="none" strike="noStrike">
                        <a:solidFill>
                          <a:schemeClr val="dk1"/>
                        </a:solidFill>
                        <a:latin typeface="Calibri"/>
                        <a:ea typeface="Calibri"/>
                        <a:cs typeface="Calibri"/>
                        <a:sym typeface="Calibri"/>
                      </a:endParaRPr>
                    </a:p>
                  </a:txBody>
                  <a:tcPr marT="74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031000">
                <a:tc>
                  <a:txBody>
                    <a:bodyPr/>
                    <a:lstStyle/>
                    <a:p>
                      <a:pPr indent="0" lvl="0" marL="44450" marR="0" rtl="1" algn="r">
                        <a:lnSpc>
                          <a:spcPct val="100000"/>
                        </a:lnSpc>
                        <a:spcBef>
                          <a:spcPts val="0"/>
                        </a:spcBef>
                        <a:spcAft>
                          <a:spcPts val="0"/>
                        </a:spcAft>
                        <a:buClr>
                          <a:srgbClr val="000000"/>
                        </a:buClr>
                        <a:buSzPts val="1200"/>
                        <a:buFont typeface="Arial"/>
                        <a:buNone/>
                      </a:pPr>
                      <a:r>
                        <a:rPr b="1" lang="en-US" sz="1200" u="sng" cap="none" strike="noStrike">
                          <a:solidFill>
                            <a:schemeClr val="dk1"/>
                          </a:solidFill>
                          <a:latin typeface="Calibri"/>
                          <a:ea typeface="Calibri"/>
                          <a:cs typeface="Calibri"/>
                          <a:sym typeface="Calibri"/>
                        </a:rPr>
                        <a:t>ולכן,</a:t>
                      </a:r>
                      <a:r>
                        <a:rPr b="1" lang="en-US" sz="1200" u="none" cap="none" strike="noStrike">
                          <a:solidFill>
                            <a:schemeClr val="dk1"/>
                          </a:solidFill>
                          <a:latin typeface="Calibri"/>
                          <a:ea typeface="Calibri"/>
                          <a:cs typeface="Calibri"/>
                          <a:sym typeface="Calibri"/>
                        </a:rPr>
                        <a:t> חשוב להתייחס למשתנים הקשורים במשתתפים ובהקשר, כמו:</a:t>
                      </a:r>
                      <a:endParaRPr b="1" sz="1200" u="none" cap="none" strike="noStrike">
                        <a:solidFill>
                          <a:schemeClr val="dk1"/>
                        </a:solidFill>
                        <a:latin typeface="Arimo"/>
                        <a:ea typeface="Arimo"/>
                        <a:cs typeface="Arimo"/>
                        <a:sym typeface="Arimo"/>
                      </a:endParaRPr>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הבדלים אישיים בתקשורת, כולל תקשורת לא-מילולית.</a:t>
                      </a:r>
                      <a:endParaRPr sz="1400" u="none" cap="none" strike="noStrike"/>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הבדלים תרבותיים ונקודות דמיון תרבותיות.</a:t>
                      </a:r>
                      <a:endParaRPr sz="1400" u="none" cap="none" strike="noStrike"/>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מבנים, שגרות, פעילויות וסביבה </a:t>
                      </a:r>
                      <a:r>
                        <a:rPr lang="en-US" sz="1200" u="none" cap="none" strike="noStrike"/>
                        <a:t>כיתתית </a:t>
                      </a:r>
                      <a:r>
                        <a:rPr b="0" lang="en-US" sz="1200" u="none" cap="none" strike="noStrike">
                          <a:solidFill>
                            <a:schemeClr val="dk1"/>
                          </a:solidFill>
                          <a:latin typeface="Calibri"/>
                          <a:ea typeface="Calibri"/>
                          <a:cs typeface="Calibri"/>
                          <a:sym typeface="Calibri"/>
                        </a:rPr>
                        <a:t>(פיזית וחברתית).</a:t>
                      </a:r>
                      <a:endParaRPr sz="1400" u="none" cap="none" strike="noStrike"/>
                    </a:p>
                    <a:p>
                      <a:pPr indent="-95250" lvl="0" marL="215900" marR="0" rtl="1" algn="r">
                        <a:lnSpc>
                          <a:spcPct val="100000"/>
                        </a:lnSpc>
                        <a:spcBef>
                          <a:spcPts val="229"/>
                        </a:spcBef>
                        <a:spcAft>
                          <a:spcPts val="0"/>
                        </a:spcAft>
                        <a:buClr>
                          <a:srgbClr val="000000"/>
                        </a:buClr>
                        <a:buSzPts val="1200"/>
                        <a:buFont typeface="Arial"/>
                        <a:buNone/>
                      </a:pPr>
                      <a:r>
                        <a:t/>
                      </a:r>
                      <a:endParaRPr b="0" sz="1200" u="none" cap="none" strike="noStrike">
                        <a:solidFill>
                          <a:schemeClr val="dk1"/>
                        </a:solidFill>
                        <a:latin typeface="Calibri"/>
                        <a:ea typeface="Calibri"/>
                        <a:cs typeface="Calibri"/>
                        <a:sym typeface="Calibri"/>
                      </a:endParaRPr>
                    </a:p>
                    <a:p>
                      <a:pPr indent="0" lvl="0" marL="44450" marR="0" rtl="1" algn="r">
                        <a:lnSpc>
                          <a:spcPct val="100000"/>
                        </a:lnSpc>
                        <a:spcBef>
                          <a:spcPts val="229"/>
                        </a:spcBef>
                        <a:spcAft>
                          <a:spcPts val="0"/>
                        </a:spcAft>
                        <a:buClr>
                          <a:schemeClr val="dk1"/>
                        </a:buClr>
                        <a:buSzPts val="1200"/>
                        <a:buFont typeface="Arial"/>
                        <a:buNone/>
                      </a:pPr>
                      <a:r>
                        <a:rPr b="1" lang="en-US" sz="1200" u="sng" cap="none" strike="noStrike">
                          <a:solidFill>
                            <a:schemeClr val="dk1"/>
                          </a:solidFill>
                          <a:latin typeface="Calibri"/>
                          <a:ea typeface="Calibri"/>
                          <a:cs typeface="Calibri"/>
                          <a:sym typeface="Calibri"/>
                        </a:rPr>
                        <a:t>אמצעים פרקטיים</a:t>
                      </a:r>
                      <a:r>
                        <a:rPr b="1" lang="en-US" sz="1200" u="none" cap="none" strike="noStrike">
                          <a:solidFill>
                            <a:schemeClr val="dk1"/>
                          </a:solidFill>
                          <a:latin typeface="Calibri"/>
                          <a:ea typeface="Calibri"/>
                          <a:cs typeface="Calibri"/>
                          <a:sym typeface="Calibri"/>
                        </a:rPr>
                        <a:t> יכולים להיות:</a:t>
                      </a:r>
                      <a:endParaRPr sz="1400" u="none" cap="none" strike="noStrike"/>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דיון על הערך של הקשבה לקולות אחרים בסביבתך.</a:t>
                      </a:r>
                      <a:endParaRPr sz="1400" u="none" cap="none" strike="noStrike"/>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אימוץ והרחבה של תבניות התצפית של </a:t>
                      </a:r>
                      <a:r>
                        <a:rPr lang="en-US" sz="1200" u="none" cap="none" strike="noStrike"/>
                        <a:t>ערכת T-SEDA</a:t>
                      </a:r>
                      <a:r>
                        <a:rPr b="0" lang="en-US" sz="1200" u="none" cap="none" strike="noStrike">
                          <a:solidFill>
                            <a:schemeClr val="dk1"/>
                          </a:solidFill>
                          <a:latin typeface="Calibri"/>
                          <a:ea typeface="Calibri"/>
                          <a:cs typeface="Calibri"/>
                          <a:sym typeface="Calibri"/>
                        </a:rPr>
                        <a:t> במטרה לענות על שאלות ספציפיות הנוגעות להכלה.</a:t>
                      </a:r>
                      <a:endParaRPr sz="1400" u="none" cap="none" strike="noStrike"/>
                    </a:p>
                    <a:p>
                      <a:pPr indent="-171450" lvl="0" marL="215900" marR="0" rtl="1" algn="r">
                        <a:lnSpc>
                          <a:spcPct val="100000"/>
                        </a:lnSpc>
                        <a:spcBef>
                          <a:spcPts val="229"/>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פיתוח מבנים חדשים לתמיכה באינטראקציות קבוצתיות ומודעות תרבותית.</a:t>
                      </a:r>
                      <a:endParaRPr sz="1400" u="none" cap="none" strike="noStrike"/>
                    </a:p>
                    <a:p>
                      <a:pPr indent="0" lvl="0" marL="44450" marR="0" rtl="1" algn="r">
                        <a:lnSpc>
                          <a:spcPct val="100000"/>
                        </a:lnSpc>
                        <a:spcBef>
                          <a:spcPts val="229"/>
                        </a:spcBef>
                        <a:spcAft>
                          <a:spcPts val="0"/>
                        </a:spcAft>
                        <a:buClr>
                          <a:srgbClr val="000000"/>
                        </a:buClr>
                        <a:buSzPts val="1200"/>
                        <a:buFont typeface="Arial"/>
                        <a:buNone/>
                      </a:pPr>
                      <a:r>
                        <a:t/>
                      </a:r>
                      <a:endParaRPr b="0" sz="1200" u="none" cap="none" strike="noStrike">
                        <a:solidFill>
                          <a:schemeClr val="dk1"/>
                        </a:solidFill>
                        <a:latin typeface="Calibri"/>
                        <a:ea typeface="Calibri"/>
                        <a:cs typeface="Calibri"/>
                        <a:sym typeface="Calibri"/>
                      </a:endParaRPr>
                    </a:p>
                    <a:p>
                      <a:pPr indent="0" lvl="0" marL="44450" marR="0" rtl="1" algn="r">
                        <a:lnSpc>
                          <a:spcPct val="100000"/>
                        </a:lnSpc>
                        <a:spcBef>
                          <a:spcPts val="229"/>
                        </a:spcBef>
                        <a:spcAft>
                          <a:spcPts val="0"/>
                        </a:spcAft>
                        <a:buClr>
                          <a:srgbClr val="000000"/>
                        </a:buClr>
                        <a:buSzPts val="1200"/>
                        <a:buFont typeface="Arial"/>
                        <a:buNone/>
                      </a:pPr>
                      <a:r>
                        <a:t/>
                      </a:r>
                      <a:endParaRPr b="1" sz="1200" u="none" cap="none" strike="noStrike">
                        <a:solidFill>
                          <a:schemeClr val="dk1"/>
                        </a:solidFill>
                        <a:latin typeface="Calibri"/>
                        <a:ea typeface="Calibri"/>
                        <a:cs typeface="Calibri"/>
                        <a:sym typeface="Calibri"/>
                      </a:endParaRPr>
                    </a:p>
                  </a:txBody>
                  <a:tcPr marT="29200"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4" rtl="1" algn="r">
                        <a:lnSpc>
                          <a:spcPct val="101699"/>
                        </a:lnSpc>
                        <a:spcBef>
                          <a:spcPts val="0"/>
                        </a:spcBef>
                        <a:spcAft>
                          <a:spcPts val="0"/>
                        </a:spcAft>
                        <a:buClr>
                          <a:srgbClr val="000000"/>
                        </a:buClr>
                        <a:buSzPts val="1200"/>
                        <a:buFont typeface="Arial"/>
                        <a:buNone/>
                      </a:pPr>
                      <a:r>
                        <a:rPr b="1" lang="en-US" sz="1200" u="sng" cap="none" strike="noStrike">
                          <a:solidFill>
                            <a:schemeClr val="dk1"/>
                          </a:solidFill>
                          <a:latin typeface="Calibri"/>
                          <a:ea typeface="Calibri"/>
                          <a:cs typeface="Calibri"/>
                          <a:sym typeface="Calibri"/>
                        </a:rPr>
                        <a:t>עם זאת</a:t>
                      </a:r>
                      <a:r>
                        <a:rPr b="1" lang="en-US" sz="1200" u="none" cap="none" strike="noStrike">
                          <a:solidFill>
                            <a:schemeClr val="dk1"/>
                          </a:solidFill>
                          <a:latin typeface="Calibri"/>
                          <a:ea typeface="Calibri"/>
                          <a:cs typeface="Calibri"/>
                          <a:sym typeface="Calibri"/>
                        </a:rPr>
                        <a:t>, מחסומים להשתתפות דיאלוגית </a:t>
                      </a:r>
                      <a:r>
                        <a:rPr b="1" lang="en-US" sz="1200" u="none" cap="none" strike="noStrike"/>
                        <a:t>של </a:t>
                      </a:r>
                      <a:r>
                        <a:rPr b="1" lang="en-US" sz="1200" u="none" cap="none" strike="noStrike">
                          <a:solidFill>
                            <a:schemeClr val="dk1"/>
                          </a:solidFill>
                          <a:latin typeface="Calibri"/>
                          <a:ea typeface="Calibri"/>
                          <a:cs typeface="Calibri"/>
                          <a:sym typeface="Calibri"/>
                        </a:rPr>
                        <a:t>כל הלומדים יכולים להימצא ב:</a:t>
                      </a:r>
                      <a:endParaRPr b="1" sz="1200" u="none" cap="none" strike="noStrike">
                        <a:solidFill>
                          <a:schemeClr val="dk1"/>
                        </a:solidFill>
                        <a:latin typeface="Times New Roman"/>
                        <a:ea typeface="Times New Roman"/>
                        <a:cs typeface="Times New Roman"/>
                        <a:sym typeface="Times New Roman"/>
                      </a:endParaRPr>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צורות תקשורת. </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חוסר ביטחון להשתתף.</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הבנה של השקפות שונות ודרכי חשיבה.</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קבלה והערכה של השקפות מגוונות.</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תפיסות שונות ומניעים שונות להשתתפות.</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3"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דעות קדומות על 'היכולת' והאפשרות להשתתף.</a:t>
                      </a:r>
                      <a:endParaRPr b="0" sz="1200" u="none" cap="none" strike="noStrike">
                        <a:solidFill>
                          <a:schemeClr val="dk1"/>
                        </a:solidFill>
                        <a:latin typeface="Calibri"/>
                        <a:ea typeface="Calibri"/>
                        <a:cs typeface="Calibri"/>
                        <a:sym typeface="Calibri"/>
                      </a:endParaRPr>
                    </a:p>
                    <a:p>
                      <a:pPr indent="0" lvl="0" marL="457200" marR="457834" rtl="1" algn="r">
                        <a:lnSpc>
                          <a:spcPct val="101699"/>
                        </a:lnSpc>
                        <a:spcBef>
                          <a:spcPts val="275"/>
                        </a:spcBef>
                        <a:spcAft>
                          <a:spcPts val="0"/>
                        </a:spcAft>
                        <a:buClr>
                          <a:srgbClr val="000000"/>
                        </a:buClr>
                        <a:buSzPts val="1200"/>
                        <a:buFont typeface="Arial"/>
                        <a:buNone/>
                      </a:pPr>
                      <a:r>
                        <a:t/>
                      </a:r>
                      <a:endParaRPr sz="1200" u="none" cap="none" strike="noStrike"/>
                    </a:p>
                    <a:p>
                      <a:pPr indent="-171450" lvl="0" marL="212725" marR="457834" rtl="1" algn="r">
                        <a:lnSpc>
                          <a:spcPct val="101699"/>
                        </a:lnSpc>
                        <a:spcBef>
                          <a:spcPts val="275"/>
                        </a:spcBef>
                        <a:spcAft>
                          <a:spcPts val="0"/>
                        </a:spcAft>
                        <a:buClr>
                          <a:schemeClr val="dk1"/>
                        </a:buClr>
                        <a:buSzPts val="1200"/>
                        <a:buFont typeface="Arial"/>
                        <a:buChar char="•"/>
                      </a:pPr>
                      <a:r>
                        <a:rPr b="0" lang="en-US" sz="1200" u="none" cap="none" strike="noStrike">
                          <a:solidFill>
                            <a:schemeClr val="dk1"/>
                          </a:solidFill>
                          <a:latin typeface="Calibri"/>
                          <a:ea typeface="Calibri"/>
                          <a:cs typeface="Calibri"/>
                          <a:sym typeface="Calibri"/>
                        </a:rPr>
                        <a:t>אתגרים קוגניטיביים.</a:t>
                      </a:r>
                      <a:endParaRPr sz="1400" u="none" cap="none" strike="noStrike"/>
                    </a:p>
                    <a:p>
                      <a:pPr indent="0" lvl="0" marL="41275" marR="457834" rtl="1" algn="r">
                        <a:lnSpc>
                          <a:spcPct val="101699"/>
                        </a:lnSpc>
                        <a:spcBef>
                          <a:spcPts val="275"/>
                        </a:spcBef>
                        <a:spcAft>
                          <a:spcPts val="0"/>
                        </a:spcAft>
                        <a:buClr>
                          <a:srgbClr val="000000"/>
                        </a:buClr>
                        <a:buSzPts val="1200"/>
                        <a:buFont typeface="Arial"/>
                        <a:buNone/>
                      </a:pPr>
                      <a:r>
                        <a:t/>
                      </a:r>
                      <a:endParaRPr b="1" sz="1200" u="none" cap="none" strike="noStrike">
                        <a:solidFill>
                          <a:schemeClr val="dk1"/>
                        </a:solidFill>
                        <a:latin typeface="Calibri"/>
                        <a:ea typeface="Calibri"/>
                        <a:cs typeface="Calibri"/>
                        <a:sym typeface="Calibri"/>
                      </a:endParaRPr>
                    </a:p>
                  </a:txBody>
                  <a:tcPr marT="3492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1" algn="r">
                        <a:lnSpc>
                          <a:spcPct val="101699"/>
                        </a:lnSpc>
                        <a:spcBef>
                          <a:spcPts val="0"/>
                        </a:spcBef>
                        <a:spcAft>
                          <a:spcPts val="0"/>
                        </a:spcAft>
                        <a:buClr>
                          <a:srgbClr val="000000"/>
                        </a:buClr>
                        <a:buSzPts val="1200"/>
                        <a:buFont typeface="Arial"/>
                        <a:buNone/>
                      </a:pPr>
                      <a:r>
                        <a:rPr b="1" lang="en-US" sz="1200" u="none" cap="none" strike="noStrike">
                          <a:solidFill>
                            <a:schemeClr val="dk1"/>
                          </a:solidFill>
                          <a:latin typeface="Calibri"/>
                          <a:ea typeface="Calibri"/>
                          <a:cs typeface="Calibri"/>
                          <a:sym typeface="Calibri"/>
                        </a:rPr>
                        <a:t>עקרונות דיאלוגיים להשתתפות הוגנת</a:t>
                      </a:r>
                      <a:endParaRPr sz="1200" u="none" cap="none" strike="noStrike">
                        <a:latin typeface="Times New Roman"/>
                        <a:ea typeface="Times New Roman"/>
                        <a:cs typeface="Times New Roman"/>
                        <a:sym typeface="Times New Roman"/>
                      </a:endParaRPr>
                    </a:p>
                    <a:p>
                      <a:pPr indent="-171450" lvl="0" marL="222250" marR="0" rtl="1" algn="r">
                        <a:lnSpc>
                          <a:spcPct val="100000"/>
                        </a:lnSpc>
                        <a:spcBef>
                          <a:spcPts val="5"/>
                        </a:spcBef>
                        <a:spcAft>
                          <a:spcPts val="0"/>
                        </a:spcAft>
                        <a:buClr>
                          <a:srgbClr val="000000"/>
                        </a:buClr>
                        <a:buSzPts val="1200"/>
                        <a:buFont typeface="Arial"/>
                        <a:buChar char="•"/>
                      </a:pPr>
                      <a:r>
                        <a:rPr b="0" lang="en-US" sz="1200" u="none" cap="none" strike="noStrike">
                          <a:latin typeface="Arial"/>
                          <a:ea typeface="Arial"/>
                          <a:cs typeface="Arial"/>
                          <a:sym typeface="Arial"/>
                        </a:rPr>
                        <a:t>הרעיון של דיאלוג, באופן מהותי, </a:t>
                      </a:r>
                      <a:r>
                        <a:rPr lang="en-US" sz="1200" u="none" cap="none" strike="noStrike">
                          <a:latin typeface="Arial"/>
                          <a:ea typeface="Arial"/>
                          <a:cs typeface="Arial"/>
                          <a:sym typeface="Arial"/>
                        </a:rPr>
                        <a:t>מושתת על הכלת</a:t>
                      </a:r>
                      <a:r>
                        <a:rPr b="0" lang="en-US" sz="1200" u="none" cap="none" strike="noStrike">
                          <a:latin typeface="Arial"/>
                          <a:ea typeface="Arial"/>
                          <a:cs typeface="Arial"/>
                          <a:sym typeface="Arial"/>
                        </a:rPr>
                        <a:t> ההשקפות והידע המגוון של אנשים.</a:t>
                      </a:r>
                      <a:endParaRPr b="0" sz="1200" u="none" cap="none" strike="noStrike">
                        <a:latin typeface="Arial"/>
                        <a:ea typeface="Arial"/>
                        <a:cs typeface="Arial"/>
                        <a:sym typeface="Arial"/>
                      </a:endParaRPr>
                    </a:p>
                    <a:p>
                      <a:pPr indent="0" lvl="0" marL="457200" marR="0" rtl="1" algn="r">
                        <a:lnSpc>
                          <a:spcPct val="100000"/>
                        </a:lnSpc>
                        <a:spcBef>
                          <a:spcPts val="5"/>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171450" lvl="0" marL="222250" marR="0" rtl="1" algn="r">
                        <a:lnSpc>
                          <a:spcPct val="100000"/>
                        </a:lnSpc>
                        <a:spcBef>
                          <a:spcPts val="5"/>
                        </a:spcBef>
                        <a:spcAft>
                          <a:spcPts val="0"/>
                        </a:spcAft>
                        <a:buClr>
                          <a:srgbClr val="000000"/>
                        </a:buClr>
                        <a:buSzPts val="1200"/>
                        <a:buFont typeface="Arial"/>
                        <a:buChar char="•"/>
                      </a:pPr>
                      <a:r>
                        <a:rPr b="0" lang="en-US" sz="1200" u="none" cap="none" strike="noStrike">
                          <a:latin typeface="Arial"/>
                          <a:ea typeface="Arial"/>
                          <a:cs typeface="Arial"/>
                          <a:sym typeface="Arial"/>
                        </a:rPr>
                        <a:t>לכולם יש את הזכות להישמע.</a:t>
                      </a:r>
                      <a:endParaRPr b="0" sz="1200" u="none" cap="none" strike="noStrike">
                        <a:latin typeface="Arial"/>
                        <a:ea typeface="Arial"/>
                        <a:cs typeface="Arial"/>
                        <a:sym typeface="Arial"/>
                      </a:endParaRPr>
                    </a:p>
                    <a:p>
                      <a:pPr indent="0" lvl="0" marL="457200" marR="0" rtl="1" algn="r">
                        <a:lnSpc>
                          <a:spcPct val="100000"/>
                        </a:lnSpc>
                        <a:spcBef>
                          <a:spcPts val="5"/>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171450" lvl="0" marL="222250" marR="0" rtl="1" algn="r">
                        <a:lnSpc>
                          <a:spcPct val="100000"/>
                        </a:lnSpc>
                        <a:spcBef>
                          <a:spcPts val="5"/>
                        </a:spcBef>
                        <a:spcAft>
                          <a:spcPts val="0"/>
                        </a:spcAft>
                        <a:buClr>
                          <a:srgbClr val="000000"/>
                        </a:buClr>
                        <a:buSzPts val="1200"/>
                        <a:buFont typeface="Arial"/>
                        <a:buChar char="•"/>
                      </a:pPr>
                      <a:r>
                        <a:rPr b="0" lang="en-US" sz="1200" u="none" cap="none" strike="noStrike">
                          <a:latin typeface="Arial"/>
                          <a:ea typeface="Arial"/>
                          <a:cs typeface="Arial"/>
                          <a:sym typeface="Arial"/>
                        </a:rPr>
                        <a:t>כדי לקדם את הלמידה של כולם, כולם צריכים להשתתף.</a:t>
                      </a:r>
                      <a:endParaRPr b="0" sz="1200" u="none" cap="none" strike="noStrike">
                        <a:latin typeface="Arial"/>
                        <a:ea typeface="Arial"/>
                        <a:cs typeface="Arial"/>
                        <a:sym typeface="Arial"/>
                      </a:endParaRPr>
                    </a:p>
                    <a:p>
                      <a:pPr indent="0" lvl="0" marL="457200" marR="0" rtl="1" algn="r">
                        <a:lnSpc>
                          <a:spcPct val="100000"/>
                        </a:lnSpc>
                        <a:spcBef>
                          <a:spcPts val="5"/>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171450" lvl="0" marL="222250" marR="0" rtl="1" algn="r">
                        <a:lnSpc>
                          <a:spcPct val="100000"/>
                        </a:lnSpc>
                        <a:spcBef>
                          <a:spcPts val="5"/>
                        </a:spcBef>
                        <a:spcAft>
                          <a:spcPts val="0"/>
                        </a:spcAft>
                        <a:buClr>
                          <a:srgbClr val="000000"/>
                        </a:buClr>
                        <a:buSzPts val="1200"/>
                        <a:buFont typeface="Arial"/>
                        <a:buChar char="•"/>
                      </a:pPr>
                      <a:r>
                        <a:rPr b="0" lang="en-US" sz="1200" u="none" cap="none" strike="noStrike">
                          <a:latin typeface="Arial"/>
                          <a:ea typeface="Arial"/>
                          <a:cs typeface="Arial"/>
                          <a:sym typeface="Arial"/>
                        </a:rPr>
                        <a:t>הכלה של קולות והשקפות מגוונות תוסיף להבנה בפועל של מה המשמעות של דיאלוג.</a:t>
                      </a:r>
                      <a:endParaRPr sz="1400" u="none" cap="none" strike="noStrike"/>
                    </a:p>
                    <a:p>
                      <a:pPr indent="0" lvl="0" marL="50800" marR="0" rtl="1" algn="r">
                        <a:lnSpc>
                          <a:spcPct val="100000"/>
                        </a:lnSpc>
                        <a:spcBef>
                          <a:spcPts val="5"/>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34925" marB="0" marR="0" marL="0">
                    <a:lnT cap="flat" cmpd="sng" w="31725">
                      <a:solidFill>
                        <a:srgbClr val="2791A6"/>
                      </a:solidFill>
                      <a:prstDash val="solid"/>
                      <a:round/>
                      <a:headEnd len="sm" w="sm" type="none"/>
                      <a:tailEnd len="sm" w="sm" type="none"/>
                    </a:lnT>
                    <a:solidFill>
                      <a:srgbClr val="D9F1F6"/>
                    </a:solidFill>
                  </a:tcPr>
                </a:tc>
              </a:tr>
              <a:tr h="1821275">
                <a:tc gridSpan="3">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עידוד </a:t>
                      </a:r>
                      <a:r>
                        <a:rPr b="1" lang="en-US" sz="1100" u="none" cap="none" strike="noStrike">
                          <a:solidFill>
                            <a:schemeClr val="dk1"/>
                          </a:solidFill>
                          <a:latin typeface="Calibri"/>
                          <a:ea typeface="Calibri"/>
                          <a:cs typeface="Calibri"/>
                          <a:sym typeface="Calibri"/>
                        </a:rPr>
                        <a:t>תלמידים על הספקטרום האוטיסטי לקחת חלק פעיל בדיאלוג</a:t>
                      </a:r>
                      <a:endParaRPr sz="1100" u="none" cap="none" strike="noStrike">
                        <a:solidFill>
                          <a:schemeClr val="dk1"/>
                        </a:solidFill>
                        <a:latin typeface="Calibri"/>
                        <a:ea typeface="Calibri"/>
                        <a:cs typeface="Calibri"/>
                        <a:sym typeface="Calibri"/>
                      </a:endParaRPr>
                    </a:p>
                    <a:p>
                      <a:pPr indent="0" lvl="0" marL="0" marR="0" rtl="1" algn="l">
                        <a:lnSpc>
                          <a:spcPct val="100000"/>
                        </a:lnSpc>
                        <a:spcBef>
                          <a:spcPts val="20"/>
                        </a:spcBef>
                        <a:spcAft>
                          <a:spcPts val="0"/>
                        </a:spcAft>
                        <a:buClr>
                          <a:srgbClr val="000000"/>
                        </a:buClr>
                        <a:buSzPts val="1000"/>
                        <a:buFont typeface="Arial"/>
                        <a:buNone/>
                      </a:pPr>
                      <a:r>
                        <a:t/>
                      </a:r>
                      <a:endParaRPr sz="1000" u="none" cap="none" strike="noStrike">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למשל, אנה לאורה טריגו קלאפס הגתה דרכים להתאמת סכמת הקידוד של T-SEDA למאפייני התקשורת </a:t>
                      </a:r>
                      <a:r>
                        <a:rPr lang="en-US" sz="1200" u="none" cap="none" strike="noStrike"/>
                        <a:t>הקשורים</a:t>
                      </a:r>
                      <a:r>
                        <a:rPr lang="en-US" sz="1200" u="none" cap="none" strike="noStrike">
                          <a:solidFill>
                            <a:schemeClr val="dk1"/>
                          </a:solidFill>
                          <a:latin typeface="Calibri"/>
                          <a:ea typeface="Calibri"/>
                          <a:cs typeface="Calibri"/>
                          <a:sym typeface="Calibri"/>
                        </a:rPr>
                        <a:t> </a:t>
                      </a:r>
                      <a:r>
                        <a:rPr lang="en-US" sz="1200" u="none" cap="none" strike="noStrike"/>
                        <a:t>בא</a:t>
                      </a:r>
                      <a:r>
                        <a:rPr lang="en-US" sz="1200" u="none" cap="none" strike="noStrike">
                          <a:solidFill>
                            <a:schemeClr val="dk1"/>
                          </a:solidFill>
                          <a:latin typeface="Calibri"/>
                          <a:ea typeface="Calibri"/>
                          <a:cs typeface="Calibri"/>
                          <a:sym typeface="Calibri"/>
                        </a:rPr>
                        <a:t>וטיזם. חלק מהאסטרטגיות הועשרו, ונוספו הצעות לאופן בו ניתן ליישם אותן כדי לתמוך בהבנה של תלמידים את התוכן והמבנה של דיאלוג ושל מה מצופה מהם מבחינת השתתפות. שישה מאפיינים מרכזיים התווספו, </a:t>
                      </a:r>
                      <a:r>
                        <a:rPr lang="en-US" sz="1200" u="none" cap="none" strike="noStrike"/>
                        <a:t>הכוללים </a:t>
                      </a:r>
                      <a:r>
                        <a:rPr lang="en-US" sz="1200" u="none" cap="none" strike="noStrike">
                          <a:solidFill>
                            <a:schemeClr val="dk1"/>
                          </a:solidFill>
                          <a:latin typeface="Calibri"/>
                          <a:ea typeface="Calibri"/>
                          <a:cs typeface="Calibri"/>
                          <a:sym typeface="Calibri"/>
                        </a:rPr>
                        <a:t>שילוב ייצוגים ויזואליים ופיזיים, </a:t>
                      </a:r>
                      <a:r>
                        <a:rPr lang="en-US" sz="1200" u="none" cap="none" strike="noStrike"/>
                        <a:t>הוראה ברורה ו</a:t>
                      </a:r>
                      <a:r>
                        <a:rPr lang="en-US" sz="1200" u="none" cap="none" strike="noStrike">
                          <a:solidFill>
                            <a:schemeClr val="dk1"/>
                          </a:solidFill>
                          <a:latin typeface="Calibri"/>
                          <a:ea typeface="Calibri"/>
                          <a:cs typeface="Calibri"/>
                          <a:sym typeface="Calibri"/>
                        </a:rPr>
                        <a:t>מפורשת, פירוק מידע לצעדים, מתן אפשרויות, תיווך דיאלוג עם חברים ומתן תמיכה פרטנית. אסטרטגיות חדשות נוספות קשורות בהגדרת הסביבה הכיתתית הפיזית ותכנון פעילויות ידידותיות יותר שיתנו הזדמנות לתרומות מסוגים שונים. </a:t>
                      </a:r>
                      <a:r>
                        <a:rPr lang="en-US" sz="1200" u="none" cap="none" strike="noStrike"/>
                        <a:t>לקבלת מידע נוסף על המשאבים הזמינים בחינם </a:t>
                      </a:r>
                      <a:r>
                        <a:rPr lang="en-US" sz="1200" u="none" cap="none" strike="noStrike">
                          <a:solidFill>
                            <a:schemeClr val="dk1"/>
                          </a:solidFill>
                          <a:latin typeface="Calibri"/>
                          <a:ea typeface="Calibri"/>
                          <a:cs typeface="Calibri"/>
                          <a:sym typeface="Calibri"/>
                        </a:rPr>
                        <a:t>ניתן ליצור קשר בכתובת </a:t>
                      </a:r>
                      <a:r>
                        <a:rPr lang="en-US" sz="1200" u="sng" cap="none" strike="noStrike">
                          <a:solidFill>
                            <a:schemeClr val="hlink"/>
                          </a:solidFill>
                          <a:latin typeface="Calibri"/>
                          <a:ea typeface="Calibri"/>
                          <a:cs typeface="Calibri"/>
                          <a:sym typeface="Calibri"/>
                          <a:hlinkClick r:id="rId3"/>
                        </a:rPr>
                        <a:t>t-seda@educ.cam.ac.uk</a:t>
                      </a:r>
                      <a:r>
                        <a:rPr lang="en-US" sz="1200" u="none" cap="none" strike="noStrike">
                          <a:solidFill>
                            <a:schemeClr val="dk1"/>
                          </a:solidFill>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p>
                      <a:pPr indent="0" lvl="0" marL="0" marR="304165" rtl="1" algn="ctr">
                        <a:lnSpc>
                          <a:spcPct val="140000"/>
                        </a:lnSpc>
                        <a:spcBef>
                          <a:spcPts val="0"/>
                        </a:spcBef>
                        <a:spcAft>
                          <a:spcPts val="0"/>
                        </a:spcAft>
                        <a:buClr>
                          <a:srgbClr val="000000"/>
                        </a:buClr>
                        <a:buSzPts val="700"/>
                        <a:buFont typeface="Arial"/>
                        <a:buNone/>
                      </a:pPr>
                      <a:r>
                        <a:rPr lang="en-US" sz="700" u="none" cap="none" strike="noStrike">
                          <a:latin typeface="Arial"/>
                          <a:ea typeface="Arial"/>
                          <a:cs typeface="Arial"/>
                          <a:sym typeface="Arial"/>
                        </a:rPr>
                        <a:t>13</a:t>
                      </a:r>
                      <a:endParaRPr sz="1400" u="none" cap="none" strike="noStrike"/>
                    </a:p>
                  </a:txBody>
                  <a:tcPr marT="107325" marB="0" marR="0" marL="0"/>
                </a:tc>
                <a:tc hMerge="1"/>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4" name="Shape 344"/>
        <p:cNvGrpSpPr/>
        <p:nvPr/>
      </p:nvGrpSpPr>
      <p:grpSpPr>
        <a:xfrm>
          <a:off x="0" y="0"/>
          <a:ext cx="0" cy="0"/>
          <a:chOff x="0" y="0"/>
          <a:chExt cx="0" cy="0"/>
        </a:xfrm>
      </p:grpSpPr>
      <p:sp>
        <p:nvSpPr>
          <p:cNvPr id="345" name="Google Shape;345;p30"/>
          <p:cNvSpPr txBox="1"/>
          <p:nvPr/>
        </p:nvSpPr>
        <p:spPr>
          <a:xfrm>
            <a:off x="7251700" y="614560"/>
            <a:ext cx="3206236" cy="859851"/>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ד</a:t>
            </a:r>
            <a:endParaRPr b="0" i="0" sz="1400" u="none" cap="none" strike="noStrike">
              <a:solidFill>
                <a:srgbClr val="000000"/>
              </a:solidFill>
              <a:latin typeface="Arial"/>
              <a:ea typeface="Arial"/>
              <a:cs typeface="Arial"/>
              <a:sym typeface="Arial"/>
            </a:endParaRPr>
          </a:p>
          <a:p>
            <a:pPr indent="0" lvl="0" marL="26034" marR="0" rtl="1" algn="r">
              <a:lnSpc>
                <a:spcPct val="100000"/>
              </a:lnSpc>
              <a:spcBef>
                <a:spcPts val="12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כמה פורה הדיאלוג בכיתה שלי? בחינה עצמית למורים</a:t>
            </a:r>
            <a:endParaRPr b="0" i="0" sz="1400" u="none" cap="none" strike="noStrike">
              <a:solidFill>
                <a:srgbClr val="000000"/>
              </a:solidFill>
              <a:latin typeface="Arial"/>
              <a:ea typeface="Arial"/>
              <a:cs typeface="Arial"/>
              <a:sym typeface="Arial"/>
            </a:endParaRPr>
          </a:p>
        </p:txBody>
      </p:sp>
      <p:sp>
        <p:nvSpPr>
          <p:cNvPr id="346" name="Google Shape;346;p30"/>
          <p:cNvSpPr txBox="1"/>
          <p:nvPr/>
        </p:nvSpPr>
        <p:spPr>
          <a:xfrm>
            <a:off x="4508500" y="724288"/>
            <a:ext cx="1981200" cy="281424"/>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Arimo"/>
                <a:ea typeface="Arimo"/>
                <a:cs typeface="Arimo"/>
                <a:sym typeface="Arimo"/>
              </a:rPr>
              <a:t>הבחינה העצמית שלך</a:t>
            </a:r>
            <a:endParaRPr b="0" i="0" sz="1800" u="none" cap="none" strike="noStrike">
              <a:solidFill>
                <a:schemeClr val="dk1"/>
              </a:solidFill>
              <a:latin typeface="Calibri"/>
              <a:ea typeface="Calibri"/>
              <a:cs typeface="Calibri"/>
              <a:sym typeface="Calibri"/>
            </a:endParaRPr>
          </a:p>
        </p:txBody>
      </p:sp>
      <p:sp>
        <p:nvSpPr>
          <p:cNvPr id="347" name="Google Shape;347;p30"/>
          <p:cNvSpPr txBox="1"/>
          <p:nvPr/>
        </p:nvSpPr>
        <p:spPr>
          <a:xfrm>
            <a:off x="630555" y="2001410"/>
            <a:ext cx="9746700" cy="4276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יתכן שתהיה העדפה להתחיל בבקרה עצמית*. עם זאת, יש לזכור שלפעמים אנו מבינים הצהרות בקרה בצורה שונה. לכלל יסוד, כמו '</a:t>
            </a:r>
            <a:r>
              <a:rPr b="1" i="0" lang="en-US" sz="1400" u="none" cap="none" strike="noStrike">
                <a:solidFill>
                  <a:schemeClr val="dk1"/>
                </a:solidFill>
                <a:latin typeface="Arimo"/>
                <a:ea typeface="Arimo"/>
                <a:cs typeface="Arimo"/>
                <a:sym typeface="Arimo"/>
              </a:rPr>
              <a:t>כולנו סומכים זה על זו ומקשיבים זה לזו</a:t>
            </a:r>
            <a:r>
              <a:rPr b="0" i="0" lang="en-US" sz="1400" u="none" cap="none" strike="noStrike">
                <a:solidFill>
                  <a:schemeClr val="dk1"/>
                </a:solidFill>
                <a:latin typeface="Arimo"/>
                <a:ea typeface="Arimo"/>
                <a:cs typeface="Arimo"/>
                <a:sym typeface="Arimo"/>
              </a:rPr>
              <a:t>', למשל, יש כמה משמעויות אפשריות, כמו:**</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טיפוח יחסים בין-אישיים</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האזנה לרעיונות של כולם</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למידה מהמחשבות אחד של השנייה</a:t>
            </a:r>
            <a:endParaRPr b="0" i="0" sz="1400" u="none" cap="none" strike="noStrike">
              <a:solidFill>
                <a:srgbClr val="000000"/>
              </a:solidFill>
              <a:latin typeface="Arial"/>
              <a:ea typeface="Arial"/>
              <a:cs typeface="Arial"/>
              <a:sym typeface="Arial"/>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הבקרה העצמית שלך תעזור לך לזהות את המאפיינים של כיתת הלימוד שלך, וגם תעזור לך:</a:t>
            </a:r>
            <a:endParaRPr b="0" i="0" sz="1400" u="none" cap="none" strike="noStrike">
              <a:solidFill>
                <a:srgbClr val="000000"/>
              </a:solidFill>
              <a:latin typeface="Arial"/>
              <a:ea typeface="Arial"/>
              <a:cs typeface="Arial"/>
              <a:sym typeface="Arial"/>
            </a:endParaRPr>
          </a:p>
          <a:p>
            <a:pPr indent="-342900" lvl="0" marL="34290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להתחיל את מחזור החקירה הרפלקטיבי שלך באמצעות מיקוד בתחומי העניין והמטרות שלך כדי שניתן יהיה להתחיל לחשוב על חקירתך</a:t>
            </a:r>
            <a:endParaRPr b="0" i="0" sz="1400" u="none" cap="none" strike="noStrike">
              <a:solidFill>
                <a:srgbClr val="000000"/>
              </a:solidFill>
              <a:latin typeface="Arial"/>
              <a:ea typeface="Arial"/>
              <a:cs typeface="Arial"/>
              <a:sym typeface="Arial"/>
            </a:endParaRPr>
          </a:p>
          <a:p>
            <a:pPr indent="-342900" lvl="0" marL="34290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לבצע רפלקציה ולעקוב אחר מה שקורה עם התקדמות תהליך החקירה</a:t>
            </a:r>
            <a:endParaRPr b="0" i="0" sz="1400" u="none" cap="none" strike="noStrike">
              <a:solidFill>
                <a:srgbClr val="000000"/>
              </a:solidFill>
              <a:latin typeface="Arial"/>
              <a:ea typeface="Arial"/>
              <a:cs typeface="Arial"/>
              <a:sym typeface="Arial"/>
            </a:endParaRPr>
          </a:p>
          <a:p>
            <a:pPr indent="-342900" lvl="0" marL="34290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לראות איך הדיאלוג בכיתתך השתנה על ידי ביצוע בקרה עצמית גם לאחר החקירה שלך</a:t>
            </a:r>
            <a:endParaRPr b="0" i="0" sz="1400" u="none" cap="none" strike="noStrike">
              <a:solidFill>
                <a:schemeClr val="dk1"/>
              </a:solidFill>
              <a:latin typeface="Times New Roman"/>
              <a:ea typeface="Times New Roman"/>
              <a:cs typeface="Times New Roman"/>
              <a:sym typeface="Times New Roman"/>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ניתן למצוא את מסמך הבקרה העצמית בעמוד הבא, ובאתר T-SEDA ניתן למצוא גרסה להורדה שאפשר למלא.</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כלי 2ח, שאלון הוראה דיאלוגי – הערכת הפרקטיקה</a:t>
            </a:r>
            <a:r>
              <a:rPr b="0" i="0" lang="en-US" sz="1400" u="none" cap="none" strike="noStrike">
                <a:solidFill>
                  <a:schemeClr val="dk1"/>
                </a:solidFill>
                <a:latin typeface="Arimo"/>
                <a:ea typeface="Arimo"/>
                <a:cs typeface="Arimo"/>
                <a:sym typeface="Arimo"/>
              </a:rPr>
              <a:t> מציע בנוסף אפשרות לבצע רפלקציה על הפרקטיקה שלך. ניתן לעשות זאת בנקודות שונות לאורך החקירה שלך כדי לתעד כיצד הפרקטיקה שלך משתנה.</a:t>
            </a:r>
            <a:endParaRPr b="0" i="0" sz="1400" u="none" cap="none" strike="noStrike">
              <a:solidFill>
                <a:srgbClr val="000000"/>
              </a:solidFill>
              <a:latin typeface="Arial"/>
              <a:ea typeface="Arial"/>
              <a:cs typeface="Arial"/>
              <a:sym typeface="Arial"/>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           </a:t>
            </a:r>
            <a:r>
              <a:rPr b="0" i="0" lang="en-US" sz="1400" u="sng" cap="none" strike="noStrike">
                <a:solidFill>
                  <a:schemeClr val="hlink"/>
                </a:solidFill>
                <a:latin typeface="Arimo"/>
                <a:ea typeface="Arimo"/>
                <a:cs typeface="Arimo"/>
                <a:sym typeface="Arimo"/>
                <a:hlinkClick r:id="rId3"/>
              </a:rPr>
              <a:t>סרטון 6: השלמת השאלון לבחינה עצמית</a:t>
            </a:r>
            <a:endParaRPr b="0" i="0" sz="1400" u="none" cap="none" strike="noStrike">
              <a:solidFill>
                <a:schemeClr val="dk1"/>
              </a:solidFill>
              <a:latin typeface="Calibri"/>
              <a:ea typeface="Calibri"/>
              <a:cs typeface="Calibri"/>
              <a:sym typeface="Calibri"/>
            </a:endParaRPr>
          </a:p>
        </p:txBody>
      </p:sp>
      <p:sp>
        <p:nvSpPr>
          <p:cNvPr id="348" name="Google Shape;348;p30"/>
          <p:cNvSpPr txBox="1"/>
          <p:nvPr/>
        </p:nvSpPr>
        <p:spPr>
          <a:xfrm>
            <a:off x="1003300" y="472559"/>
            <a:ext cx="1619892"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Arial"/>
                <a:ea typeface="Arial"/>
                <a:cs typeface="Arial"/>
                <a:sym typeface="Arial"/>
              </a:rPr>
              <a:t>החלק במחזור החקירה:</a:t>
            </a:r>
            <a:endParaRPr b="0" i="0" sz="1200" u="none" cap="none" strike="noStrike">
              <a:solidFill>
                <a:schemeClr val="dk1"/>
              </a:solidFill>
              <a:latin typeface="Arial"/>
              <a:ea typeface="Arial"/>
              <a:cs typeface="Arial"/>
              <a:sym typeface="Arial"/>
            </a:endParaRPr>
          </a:p>
        </p:txBody>
      </p:sp>
      <p:sp>
        <p:nvSpPr>
          <p:cNvPr id="349" name="Google Shape;349;p30"/>
          <p:cNvSpPr/>
          <p:nvPr/>
        </p:nvSpPr>
        <p:spPr>
          <a:xfrm>
            <a:off x="9937830" y="5838481"/>
            <a:ext cx="439500" cy="439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30"/>
          <p:cNvSpPr txBox="1"/>
          <p:nvPr/>
        </p:nvSpPr>
        <p:spPr>
          <a:xfrm>
            <a:off x="630555" y="6372225"/>
            <a:ext cx="9593580" cy="50783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בחינה עצמית זו מבוססת על טבלה מקורית שחיברה דיאן רולינס, אחת מהמורות החוקרות השותפות שלנו בקיימברידג' (מענק מחקר כלכלי וחברתי מס</a:t>
            </a:r>
            <a:r>
              <a:rPr b="0" i="0" lang="en-US" sz="1000" u="none" cap="none" strike="noStrike">
                <a:solidFill>
                  <a:schemeClr val="dk1"/>
                </a:solidFill>
                <a:latin typeface="Arial"/>
                <a:ea typeface="Arial"/>
                <a:cs typeface="Arial"/>
                <a:sym typeface="Arial"/>
              </a:rPr>
              <a:t>RES063270081.).</a:t>
            </a:r>
            <a:endParaRPr b="0" i="0" sz="1400" u="none" cap="none" strike="noStrike">
              <a:solidFill>
                <a:srgbClr val="000000"/>
              </a:solidFill>
              <a:latin typeface="Arial"/>
              <a:ea typeface="Arial"/>
              <a:cs typeface="Arial"/>
              <a:sym typeface="Arial"/>
            </a:endParaRPr>
          </a:p>
          <a:p>
            <a:pPr indent="0" lvl="0" marL="12700" marR="0" rtl="1"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הבחנה זו בין שלושת הרבדים והמרכיבים השונים של דיאלוג בכיתה הודגשה במחקר גדול של התערבות בשיטות מעורבות על דיאלוג בכיתה בהוראת מדעים ומתמטיקה (</a:t>
            </a:r>
            <a:r>
              <a:rPr b="0" i="0" lang="en-US" sz="1100" u="sng" cap="none" strike="noStrike">
                <a:solidFill>
                  <a:schemeClr val="hlink"/>
                </a:solidFill>
                <a:latin typeface="Arial"/>
                <a:ea typeface="Arial"/>
                <a:cs typeface="Arial"/>
                <a:sym typeface="Arial"/>
                <a:hlinkClick r:id="rId5"/>
              </a:rPr>
              <a:t>www.educ.cam.ac.uk/research/projects/episteme</a:t>
            </a:r>
            <a:r>
              <a:rPr b="0" i="0" lang="en-US" sz="1100" u="none" cap="none" strike="noStrike">
                <a:solidFill>
                  <a:schemeClr val="dk1"/>
                </a:solidFill>
                <a:latin typeface="Arial"/>
                <a:ea typeface="Arial"/>
                <a:cs typeface="Arial"/>
                <a:sym typeface="Arial"/>
              </a:rPr>
              <a:t>/).</a:t>
            </a:r>
            <a:endParaRPr b="0" baseline="-25000" i="0" sz="1100" u="none" cap="none" strike="noStrike">
              <a:solidFill>
                <a:schemeClr val="dk1"/>
              </a:solidFill>
              <a:latin typeface="Arial"/>
              <a:ea typeface="Arial"/>
              <a:cs typeface="Arial"/>
              <a:sym typeface="Arial"/>
            </a:endParaRPr>
          </a:p>
        </p:txBody>
      </p:sp>
      <p:pic>
        <p:nvPicPr>
          <p:cNvPr descr="A picture containing text, clipart&#10;&#10;Description automatically generated" id="351" name="Google Shape;351;p30"/>
          <p:cNvPicPr preferRelativeResize="0"/>
          <p:nvPr/>
        </p:nvPicPr>
        <p:blipFill rotWithShape="1">
          <a:blip r:embed="rId6">
            <a:alphaModFix/>
          </a:blip>
          <a:srcRect b="0" l="0" r="0" t="0"/>
          <a:stretch/>
        </p:blipFill>
        <p:spPr>
          <a:xfrm>
            <a:off x="850900" y="657225"/>
            <a:ext cx="2133600" cy="1041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5" name="Shape 355"/>
        <p:cNvGrpSpPr/>
        <p:nvPr/>
      </p:nvGrpSpPr>
      <p:grpSpPr>
        <a:xfrm>
          <a:off x="0" y="0"/>
          <a:ext cx="0" cy="0"/>
          <a:chOff x="0" y="0"/>
          <a:chExt cx="0" cy="0"/>
        </a:xfrm>
      </p:grpSpPr>
      <p:sp>
        <p:nvSpPr>
          <p:cNvPr id="356" name="Google Shape;356;p31"/>
          <p:cNvSpPr txBox="1"/>
          <p:nvPr/>
        </p:nvSpPr>
        <p:spPr>
          <a:xfrm>
            <a:off x="546100" y="123825"/>
            <a:ext cx="9799200" cy="954600"/>
          </a:xfrm>
          <a:prstGeom prst="rect">
            <a:avLst/>
          </a:prstGeom>
          <a:solidFill>
            <a:srgbClr val="CCCCFF"/>
          </a:solidFill>
          <a:ln>
            <a:noFill/>
          </a:ln>
        </p:spPr>
        <p:txBody>
          <a:bodyPr anchorCtr="0" anchor="t" bIns="0" lIns="0" spcFirstLastPara="1" rIns="0" wrap="square" tIns="73650">
            <a:spAutoFit/>
          </a:bodyPr>
          <a:lstStyle/>
          <a:p>
            <a:pPr indent="0" lvl="0" marL="0" marR="0" rtl="1" algn="r">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נקודה למחשבה: בעת בחינת הבקרה העצמית, ניתן לשאול את עצמך:</a:t>
            </a:r>
            <a:endParaRPr b="0" i="0" sz="12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200"/>
              <a:buFont typeface="Noto Sans Symbols"/>
              <a:buChar char="∙"/>
            </a:pPr>
            <a:r>
              <a:rPr b="1" i="0" lang="en-US" sz="1200" u="none" cap="none" strike="noStrike">
                <a:solidFill>
                  <a:schemeClr val="dk1"/>
                </a:solidFill>
                <a:latin typeface="Arimo"/>
                <a:ea typeface="Arimo"/>
                <a:cs typeface="Arimo"/>
                <a:sym typeface="Arimo"/>
              </a:rPr>
              <a:t>מה המשמעות של זה בפרקטיקה שלי ואיך אדע שזה באמת מתקיים?</a:t>
            </a:r>
            <a:endParaRPr b="0" i="0" sz="12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200"/>
              <a:buFont typeface="Noto Sans Symbols"/>
              <a:buChar char="∙"/>
            </a:pPr>
            <a:r>
              <a:rPr b="1" i="0" lang="en-US" sz="1200" u="none" cap="none" strike="noStrike">
                <a:solidFill>
                  <a:schemeClr val="dk1"/>
                </a:solidFill>
                <a:latin typeface="Arimo"/>
                <a:ea typeface="Arimo"/>
                <a:cs typeface="Arimo"/>
                <a:sym typeface="Arimo"/>
              </a:rPr>
              <a:t>עד כמה האתוס הכיתתי שלי תומך בדיאלוג ללמידה?</a:t>
            </a:r>
            <a:endParaRPr b="0" i="0" sz="12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200"/>
              <a:buFont typeface="Noto Sans Symbols"/>
              <a:buChar char="∙"/>
            </a:pPr>
            <a:r>
              <a:rPr b="1" i="0" lang="en-US" sz="1200" u="none" cap="none" strike="noStrike">
                <a:solidFill>
                  <a:schemeClr val="dk1"/>
                </a:solidFill>
                <a:latin typeface="Arimo"/>
                <a:ea typeface="Arimo"/>
                <a:cs typeface="Arimo"/>
                <a:sym typeface="Arimo"/>
              </a:rPr>
              <a:t> מה ההבדל בין העמודות של 'אני' לבין 'אנחנו'? האם יש הבדל בין התכנון שלי לבין מה שקורה בפועל?</a:t>
            </a:r>
            <a:endParaRPr b="0" i="0" sz="1200" u="none" cap="none" strike="noStrike">
              <a:solidFill>
                <a:schemeClr val="dk1"/>
              </a:solidFill>
              <a:latin typeface="Calibri"/>
              <a:ea typeface="Calibri"/>
              <a:cs typeface="Calibri"/>
              <a:sym typeface="Calibri"/>
            </a:endParaRPr>
          </a:p>
        </p:txBody>
      </p:sp>
      <p:sp>
        <p:nvSpPr>
          <p:cNvPr id="357" name="Google Shape;357;p3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16</a:t>
            </a:r>
            <a:endParaRPr/>
          </a:p>
        </p:txBody>
      </p:sp>
      <p:graphicFrame>
        <p:nvGraphicFramePr>
          <p:cNvPr id="358" name="Google Shape;358;p31"/>
          <p:cNvGraphicFramePr/>
          <p:nvPr/>
        </p:nvGraphicFramePr>
        <p:xfrm>
          <a:off x="1638300" y="1530567"/>
          <a:ext cx="3000000" cy="3000000"/>
        </p:xfrm>
        <a:graphic>
          <a:graphicData uri="http://schemas.openxmlformats.org/drawingml/2006/table">
            <a:tbl>
              <a:tblPr>
                <a:noFill/>
                <a:tableStyleId>{259E469C-EA80-4586-A29E-9457650D73AF}</a:tableStyleId>
              </a:tblPr>
              <a:tblGrid>
                <a:gridCol w="2895600"/>
                <a:gridCol w="485775"/>
                <a:gridCol w="4410075"/>
                <a:gridCol w="485775"/>
              </a:tblGrid>
              <a:tr h="435400">
                <a:tc gridSpan="4">
                  <a:txBody>
                    <a:bodyPr/>
                    <a:lstStyle/>
                    <a:p>
                      <a:pPr indent="0" lvl="0" marL="0" marR="0" rtl="1" algn="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בקרה עצמית: תמיכה בפיתוח דיאלוג התהליכי הוראה ולמידה </a:t>
                      </a:r>
                      <a:endParaRPr b="0" i="0" sz="1000" u="none" cap="none" strike="noStrike">
                        <a:latin typeface="Arial"/>
                        <a:ea typeface="Arial"/>
                        <a:cs typeface="Arial"/>
                        <a:sym typeface="Arial"/>
                      </a:endParaRPr>
                    </a:p>
                    <a:p>
                      <a:pPr indent="0" lvl="0" marL="0" marR="0" rtl="1" algn="r">
                        <a:lnSpc>
                          <a:spcPct val="100000"/>
                        </a:lnSpc>
                        <a:spcBef>
                          <a:spcPts val="400"/>
                        </a:spcBef>
                        <a:spcAft>
                          <a:spcPts val="0"/>
                        </a:spcAft>
                        <a:buNone/>
                      </a:pPr>
                      <a:r>
                        <a:rPr b="0" i="0" lang="en-US" sz="1000" u="none" cap="none" strike="noStrike">
                          <a:solidFill>
                            <a:srgbClr val="000000"/>
                          </a:solidFill>
                          <a:latin typeface="Arial"/>
                          <a:ea typeface="Arial"/>
                          <a:cs typeface="Arial"/>
                          <a:sym typeface="Arial"/>
                        </a:rPr>
                        <a:t>ערכו מבט רפלקטיבי על תהליכי ההוראה והלמידה במסגרות הרלוונטיות ודרגו כל משפט בהתאם למפרט הבא: (1) לעיתים רחוקות (2) לעיתים (3) לעיתים קרובות</a:t>
                      </a:r>
                      <a:endParaRPr b="0" i="0" sz="1000" u="none" cap="none" strike="noStrike">
                        <a:latin typeface="Arial"/>
                        <a:ea typeface="Arial"/>
                        <a:cs typeface="Arial"/>
                        <a:sym typeface="Arial"/>
                      </a:endParaRPr>
                    </a:p>
                    <a:p>
                      <a:pPr indent="0" lvl="0" marL="0" marR="0" rtl="0" algn="l">
                        <a:lnSpc>
                          <a:spcPct val="100000"/>
                        </a:lnSpc>
                        <a:spcBef>
                          <a:spcPts val="400"/>
                        </a:spcBef>
                        <a:spcAft>
                          <a:spcPts val="0"/>
                        </a:spcAft>
                        <a:buNone/>
                      </a:pPr>
                      <a:r>
                        <a:t/>
                      </a:r>
                      <a:endParaRPr b="0" i="0" sz="1000" u="none" cap="none" strike="noStrike">
                        <a:latin typeface="Arial"/>
                        <a:ea typeface="Arial"/>
                        <a:cs typeface="Arial"/>
                        <a:sym typeface="Arial"/>
                      </a:endParaRPr>
                    </a:p>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hMerge="1"/>
                <a:tc hMerge="1"/>
                <a:tc hMerge="1"/>
              </a:tr>
              <a:tr h="127000">
                <a:tc>
                  <a:txBody>
                    <a:bodyPr/>
                    <a:lstStyle/>
                    <a:p>
                      <a:pPr indent="0" lvl="0" marL="0" marR="0" rtl="1" algn="r">
                        <a:lnSpc>
                          <a:spcPct val="100000"/>
                        </a:lnSpc>
                        <a:spcBef>
                          <a:spcPts val="0"/>
                        </a:spcBef>
                        <a:spcAft>
                          <a:spcPts val="0"/>
                        </a:spcAft>
                        <a:buClr>
                          <a:srgbClr val="000000"/>
                        </a:buClr>
                        <a:buSzPts val="1000"/>
                        <a:buFont typeface="Arial"/>
                        <a:buNone/>
                      </a:pPr>
                      <a:r>
                        <a:rPr lang="en-US" sz="1000" u="none" cap="none" strike="noStrike"/>
                        <a:t>בכיתה שלנו, האם התלמידים ואני?</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rPr lang="en-US" sz="1000" u="none" cap="none" strike="noStrike"/>
                        <a:t>הדירוג שלי</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rPr lang="en-US" sz="1000" u="none" cap="none" strike="noStrike"/>
                        <a:t>במהלך ההוראה שלי, האם אני…?</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rPr lang="en-US" sz="1000" u="none" cap="none" strike="noStrike"/>
                        <a:t>הדירוג שלי</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מייצרים שיח שמזמין השתתפות כוללת של תלמידים ומורה</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מייחס.ת ערך לעובדה שתלמידים מדברים במהלך השיעור, ומתכננ.ת את השיעורים כך שיאפשרו שיח של תלמידים במליאה ובקבוצות קטנות</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סומכים זה על זה ומקשיבים זה לזה</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מוודא.ת שכולם יוכלו לקחת חלק מידי פעם בדיאלוג הכיתתי, כולל אני עצמי</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מציגים מגוון רחב של דעות והשקפות</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לוקח.ת בחשבון צרכים ותחומי עניין של תלמידים שונים כאשר מפתח.ת דיאלוג</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מאתגרים רעיונות או דעות של אחרים בצורה מכבדת</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מעודד.ת תלמידים לקחת אחריות על הלמידה שלהם (על בסיס אישי וקולקטיבי)</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מסבירים בצורה בהירה את הטענות שלנו</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מזמינ.ה תלמידים לבנות על רעיונות של עצמם ושל אחרים</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שואלים שאלות כדי להמשיך ולחקור</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מזמינ.ה תלמידים להצדיק את הרעיונות והדעות שלהם</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מוכנים לפעמים לשנות את דעתינו ועמדתינו</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מזמינ.ה תלמידים לשאול זה את זה שאלות מאתגרות בנוגע לרעיונות שלהם</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לפעמים מגיעים להסכמות משותפות</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מזמינ.ה תלמידים להשוות/ לאחד בין רעיונות שונים</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עוזרים זה לזה להבין דברים / לשפר ולקדם רעיונות יחד</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תומכ.ת בתלמידים במגוון דרכים כדי לאפשר להם לשתף אחרים ברעיונות, בהשקפות, וברגשות שלהם</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מרחיבים ומדייקים דברים שאנחנו כבר יודעים</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בונה על התרומות של תלמידים כדי לקדם דיאלוג, תוך שימוש בידיעותיי והבנתי את תחום הדעת </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ממשיכים דיאלוג לאורך זמן, בין שיעור לשיעור</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לוקח.ת סיכונים ומתנסה בשימוש בכלים דיאלוגיים חדשים במהלך ההוראה</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מתמצתים (מסבירים בקצרה) את מה שלמדנו</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מקשיב.ה לתלמידים, מספק.ת משוב, ומגיב.ה בצורה תומכת, מפרה ומקדמת</a:t>
                      </a:r>
                      <a:endParaRPr sz="1000" u="none" cap="none" strike="noStrike"/>
                    </a:p>
                  </a:txBody>
                  <a:tcPr marT="63500" marB="63500" marR="63500" marL="63500"/>
                </a:tc>
                <a:tc>
                  <a:txBody>
                    <a:bodyPr/>
                    <a:lstStyle/>
                    <a:p>
                      <a:pPr indent="-228600" lvl="0" marL="4572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r h="127000">
                <a:tc>
                  <a:txBody>
                    <a:bodyPr/>
                    <a:lstStyle/>
                    <a:p>
                      <a:pPr indent="-228600" lvl="0" marL="228600" marR="0" rtl="1" algn="r">
                        <a:lnSpc>
                          <a:spcPct val="100000"/>
                        </a:lnSpc>
                        <a:spcBef>
                          <a:spcPts val="0"/>
                        </a:spcBef>
                        <a:spcAft>
                          <a:spcPts val="0"/>
                        </a:spcAft>
                        <a:buClr>
                          <a:srgbClr val="000000"/>
                        </a:buClr>
                        <a:buSzPts val="1000"/>
                        <a:buFont typeface="Arial"/>
                        <a:buChar char="●"/>
                      </a:pPr>
                      <a:r>
                        <a:rPr lang="en-US" sz="1000" u="none" cap="none" strike="noStrike"/>
                        <a:t>מודעים לדברים שאנחנו עוד צריכים או רוצים ללמוד, ולדרכים שבהן נרצה לעשות זאת</a:t>
                      </a:r>
                      <a:endParaRPr sz="10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c>
                  <a:txBody>
                    <a:bodyPr/>
                    <a:lstStyle/>
                    <a:p>
                      <a:pPr indent="-292100" lvl="0" marL="457200" marR="0" rtl="1" algn="r">
                        <a:lnSpc>
                          <a:spcPct val="100000"/>
                        </a:lnSpc>
                        <a:spcBef>
                          <a:spcPts val="0"/>
                        </a:spcBef>
                        <a:spcAft>
                          <a:spcPts val="0"/>
                        </a:spcAft>
                        <a:buClr>
                          <a:srgbClr val="000000"/>
                        </a:buClr>
                        <a:buSzPts val="1000"/>
                        <a:buFont typeface="Arial"/>
                        <a:buChar char="●"/>
                      </a:pPr>
                      <a:r>
                        <a:rPr lang="en-US" sz="1000" u="none" cap="none" strike="noStrike"/>
                        <a:t>עושה שימוש במשאבים המצויים בכיתה כולל כלים טכנולוגיים, באופן דיאלוגי, כדי לסייע לתלמידים לקדם למידה</a:t>
                      </a:r>
                      <a:endParaRPr sz="1000" u="none" cap="none" strike="noStrike"/>
                    </a:p>
                  </a:txBody>
                  <a:tcPr marT="63500" marB="63500" marR="63500" marL="63500"/>
                </a:tc>
                <a:tc>
                  <a:txBody>
                    <a:bodyPr/>
                    <a:lstStyle/>
                    <a:p>
                      <a:pPr indent="-228600" lvl="0" marL="228600" marR="0" rtl="1" algn="r">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3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17</a:t>
            </a:r>
            <a:endParaRPr/>
          </a:p>
        </p:txBody>
      </p:sp>
      <p:sp>
        <p:nvSpPr>
          <p:cNvPr id="364" name="Google Shape;364;p32"/>
          <p:cNvSpPr txBox="1"/>
          <p:nvPr/>
        </p:nvSpPr>
        <p:spPr>
          <a:xfrm>
            <a:off x="7576184" y="556477"/>
            <a:ext cx="2799716" cy="859851"/>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ה</a:t>
            </a:r>
            <a:endParaRPr b="0" i="0" sz="1400" u="none" cap="none" strike="noStrike">
              <a:solidFill>
                <a:srgbClr val="000000"/>
              </a:solidFill>
              <a:latin typeface="Arial"/>
              <a:ea typeface="Arial"/>
              <a:cs typeface="Arial"/>
              <a:sym typeface="Arial"/>
            </a:endParaRPr>
          </a:p>
          <a:p>
            <a:pPr indent="0" lvl="0" marL="26034" marR="0" rtl="1" algn="r">
              <a:lnSpc>
                <a:spcPct val="100000"/>
              </a:lnSpc>
              <a:spcBef>
                <a:spcPts val="12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מחזור החקירה הכיתתי הרפלקטיבי</a:t>
            </a:r>
            <a:endParaRPr b="0" i="0" sz="1400" u="none" cap="none" strike="noStrike">
              <a:solidFill>
                <a:srgbClr val="000000"/>
              </a:solidFill>
              <a:latin typeface="Arial"/>
              <a:ea typeface="Arial"/>
              <a:cs typeface="Arial"/>
              <a:sym typeface="Arial"/>
            </a:endParaRPr>
          </a:p>
        </p:txBody>
      </p:sp>
      <p:sp>
        <p:nvSpPr>
          <p:cNvPr id="365" name="Google Shape;365;p32"/>
          <p:cNvSpPr txBox="1"/>
          <p:nvPr/>
        </p:nvSpPr>
        <p:spPr>
          <a:xfrm>
            <a:off x="5506084" y="1651001"/>
            <a:ext cx="4869900" cy="47064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0" marR="0" rtl="1" algn="r">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Arimo"/>
                <a:ea typeface="Arimo"/>
                <a:cs typeface="Arimo"/>
                <a:sym typeface="Arimo"/>
              </a:rPr>
              <a:t>T-SEDA מותאמת במיוחד למצבים בהם מורים זיהו </a:t>
            </a:r>
            <a:r>
              <a:rPr b="1" i="0" lang="en-US" sz="1600" u="none" cap="none" strike="noStrike">
                <a:solidFill>
                  <a:schemeClr val="dk1"/>
                </a:solidFill>
                <a:latin typeface="Arimo"/>
                <a:ea typeface="Arimo"/>
                <a:cs typeface="Arimo"/>
                <a:sym typeface="Arimo"/>
              </a:rPr>
              <a:t>עניין מסוים</a:t>
            </a:r>
            <a:r>
              <a:rPr b="0" i="0" lang="en-US" sz="1600" u="none" cap="none" strike="noStrike">
                <a:solidFill>
                  <a:schemeClr val="dk1"/>
                </a:solidFill>
                <a:latin typeface="Arimo"/>
                <a:ea typeface="Arimo"/>
                <a:cs typeface="Arimo"/>
                <a:sym typeface="Arimo"/>
              </a:rPr>
              <a:t> או </a:t>
            </a:r>
            <a:r>
              <a:rPr b="1" i="0" lang="en-US" sz="1600" u="none" cap="none" strike="noStrike">
                <a:solidFill>
                  <a:schemeClr val="dk1"/>
                </a:solidFill>
                <a:latin typeface="Arimo"/>
                <a:ea typeface="Arimo"/>
                <a:cs typeface="Arimo"/>
                <a:sym typeface="Arimo"/>
              </a:rPr>
              <a:t>דאגה</a:t>
            </a:r>
            <a:r>
              <a:rPr b="0" i="0" lang="en-US" sz="1600" u="none" cap="none" strike="noStrike">
                <a:solidFill>
                  <a:schemeClr val="dk1"/>
                </a:solidFill>
                <a:latin typeface="Arimo"/>
                <a:ea typeface="Arimo"/>
                <a:cs typeface="Arimo"/>
                <a:sym typeface="Arimo"/>
              </a:rPr>
              <a:t> הקשורה בשיח כיתתי ולמידה. בשלב זה, יתכן שזיהית מתוך הבחינה העצמית שיש לך מטרה מסוימת בסביבה שלך, או שאולי זיהית זאת במהלך שיחות עם עמיתיך או אפילו עם התלמידים שלך.</a:t>
            </a:r>
            <a:endParaRPr b="0" i="0" sz="1600" u="none" cap="none" strike="noStrike">
              <a:solidFill>
                <a:schemeClr val="dk1"/>
              </a:solidFill>
              <a:latin typeface="Times New Roman"/>
              <a:ea typeface="Times New Roman"/>
              <a:cs typeface="Times New Roman"/>
              <a:sym typeface="Times New Roman"/>
            </a:endParaRPr>
          </a:p>
          <a:p>
            <a:pPr indent="0" lvl="0" marL="0" marR="0" rtl="1" algn="r">
              <a:lnSpc>
                <a:spcPct val="107000"/>
              </a:lnSpc>
              <a:spcBef>
                <a:spcPts val="800"/>
              </a:spcBef>
              <a:spcAft>
                <a:spcPts val="0"/>
              </a:spcAft>
              <a:buClr>
                <a:srgbClr val="000000"/>
              </a:buClr>
              <a:buSzPts val="1600"/>
              <a:buFont typeface="Arial"/>
              <a:buNone/>
            </a:pPr>
            <a:r>
              <a:rPr b="0" i="0" lang="en-US" sz="1600" u="none" cap="none" strike="noStrike">
                <a:solidFill>
                  <a:schemeClr val="dk1"/>
                </a:solidFill>
                <a:latin typeface="Arimo"/>
                <a:ea typeface="Arimo"/>
                <a:cs typeface="Arimo"/>
                <a:sym typeface="Arimo"/>
              </a:rPr>
              <a:t> </a:t>
            </a:r>
            <a:endParaRPr b="0" i="0" sz="16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600"/>
              <a:buFont typeface="Arial"/>
              <a:buNone/>
            </a:pPr>
            <a:r>
              <a:rPr b="0" i="0" lang="en-US" sz="1600" u="none" cap="none" strike="noStrike">
                <a:solidFill>
                  <a:schemeClr val="dk1"/>
                </a:solidFill>
                <a:latin typeface="Arimo"/>
                <a:ea typeface="Arimo"/>
                <a:cs typeface="Arimo"/>
                <a:sym typeface="Arimo"/>
              </a:rPr>
              <a:t>הגישות המתוארות בערכת T-SEDA מבוססות על האמונה ש</a:t>
            </a:r>
            <a:r>
              <a:rPr b="1" i="0" lang="en-US" sz="1600" u="none" cap="none" strike="noStrike">
                <a:solidFill>
                  <a:schemeClr val="dk1"/>
                </a:solidFill>
                <a:latin typeface="Arimo"/>
                <a:ea typeface="Arimo"/>
                <a:cs typeface="Arimo"/>
                <a:sym typeface="Arimo"/>
              </a:rPr>
              <a:t>חקירה רפלקטיבית</a:t>
            </a:r>
            <a:r>
              <a:rPr b="0" i="0" lang="en-US" sz="1600" u="none" cap="none" strike="noStrike">
                <a:solidFill>
                  <a:schemeClr val="dk1"/>
                </a:solidFill>
                <a:latin typeface="Arimo"/>
                <a:ea typeface="Arimo"/>
                <a:cs typeface="Arimo"/>
                <a:sym typeface="Arimo"/>
              </a:rPr>
              <a:t> נמצאת בלב ההוראה. מיקוד </a:t>
            </a:r>
            <a:r>
              <a:rPr b="1" i="0" lang="en-US" sz="1600" u="none" cap="none" strike="noStrike">
                <a:solidFill>
                  <a:schemeClr val="dk1"/>
                </a:solidFill>
                <a:latin typeface="Arimo"/>
                <a:ea typeface="Arimo"/>
                <a:cs typeface="Arimo"/>
                <a:sym typeface="Arimo"/>
              </a:rPr>
              <a:t>שאלות חקירה</a:t>
            </a:r>
            <a:r>
              <a:rPr b="0" i="0" lang="en-US" sz="1600" u="none" cap="none" strike="noStrike">
                <a:solidFill>
                  <a:schemeClr val="dk1"/>
                </a:solidFill>
                <a:latin typeface="Arimo"/>
                <a:ea typeface="Arimo"/>
                <a:cs typeface="Arimo"/>
                <a:sym typeface="Arimo"/>
              </a:rPr>
              <a:t> ועריכת </a:t>
            </a:r>
            <a:r>
              <a:rPr b="1" i="0" lang="en-US" sz="1600" u="none" cap="none" strike="noStrike">
                <a:solidFill>
                  <a:schemeClr val="dk1"/>
                </a:solidFill>
                <a:latin typeface="Arimo"/>
                <a:ea typeface="Arimo"/>
                <a:cs typeface="Arimo"/>
                <a:sym typeface="Arimo"/>
              </a:rPr>
              <a:t>חקירה כיתתית קטנה</a:t>
            </a:r>
            <a:r>
              <a:rPr b="0" i="0" lang="en-US" sz="1600" u="none" cap="none" strike="noStrike">
                <a:solidFill>
                  <a:schemeClr val="dk1"/>
                </a:solidFill>
                <a:latin typeface="Arimo"/>
                <a:ea typeface="Arimo"/>
                <a:cs typeface="Arimo"/>
                <a:sym typeface="Arimo"/>
              </a:rPr>
              <a:t> יכולים לעזור למקד את הקשב, לחדד את המודעות ולבנות הבנה של </a:t>
            </a:r>
            <a:r>
              <a:rPr b="1" i="0" lang="en-US" sz="1600" u="none" cap="none" strike="noStrike">
                <a:solidFill>
                  <a:schemeClr val="dk1"/>
                </a:solidFill>
                <a:latin typeface="Arimo"/>
                <a:ea typeface="Arimo"/>
                <a:cs typeface="Arimo"/>
                <a:sym typeface="Arimo"/>
              </a:rPr>
              <a:t>מה באמת קורה</a:t>
            </a:r>
            <a:r>
              <a:rPr b="0" i="0" lang="en-US" sz="1600" u="none" cap="none" strike="noStrike">
                <a:solidFill>
                  <a:schemeClr val="dk1"/>
                </a:solidFill>
                <a:latin typeface="Arimo"/>
                <a:ea typeface="Arimo"/>
                <a:cs typeface="Arimo"/>
                <a:sym typeface="Arimo"/>
              </a:rPr>
              <a:t> בסביבה הכיתתית המתקדמת במהירות. רפלקציה על ראיות תצפיתיות ודיון נוסף עם עמיתים, תומכים בקבלת החלטות הנוגעות לקביעת סדרי עדיפויות, והחלטה האם ומתי להתערב, המתבצעות כתוצאה מכך. תהליך חקירה זה מדמה מחקר פעולה בית ספרי, בו ידע והבנה מתפתחים במחזורים של תכנון, ניסוי בכיתה, תצפית, הערכה, רפלקציה ושינוי.</a:t>
            </a:r>
            <a:endParaRPr b="0" i="0" sz="1600" u="none" cap="none" strike="noStrike">
              <a:solidFill>
                <a:schemeClr val="dk1"/>
              </a:solidFill>
              <a:latin typeface="Calibri"/>
              <a:ea typeface="Calibri"/>
              <a:cs typeface="Calibri"/>
              <a:sym typeface="Calibri"/>
            </a:endParaRPr>
          </a:p>
        </p:txBody>
      </p:sp>
      <p:sp>
        <p:nvSpPr>
          <p:cNvPr id="366" name="Google Shape;366;p32"/>
          <p:cNvSpPr txBox="1"/>
          <p:nvPr/>
        </p:nvSpPr>
        <p:spPr>
          <a:xfrm>
            <a:off x="3060700" y="699904"/>
            <a:ext cx="41313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מיקוד בדיאלוג החינוכי</a:t>
            </a:r>
            <a:endParaRPr b="0" i="0" sz="2400" u="none" cap="none" strike="noStrike">
              <a:solidFill>
                <a:schemeClr val="dk1"/>
              </a:solidFill>
              <a:latin typeface="Calibri"/>
              <a:ea typeface="Calibri"/>
              <a:cs typeface="Calibri"/>
              <a:sym typeface="Calibri"/>
            </a:endParaRPr>
          </a:p>
        </p:txBody>
      </p:sp>
      <p:sp>
        <p:nvSpPr>
          <p:cNvPr id="367" name="Google Shape;367;p32"/>
          <p:cNvSpPr txBox="1"/>
          <p:nvPr/>
        </p:nvSpPr>
        <p:spPr>
          <a:xfrm>
            <a:off x="698500" y="1649610"/>
            <a:ext cx="4640700" cy="4606500"/>
          </a:xfrm>
          <a:prstGeom prst="rect">
            <a:avLst/>
          </a:prstGeom>
          <a:solidFill>
            <a:srgbClr val="D9F1F6"/>
          </a:solidFill>
          <a:ln>
            <a:noFill/>
          </a:ln>
        </p:spPr>
        <p:txBody>
          <a:bodyPr anchorCtr="0" anchor="t" bIns="0" lIns="0" spcFirstLastPara="1" rIns="0" wrap="square" tIns="72375">
            <a:spAutoFit/>
          </a:bodyPr>
          <a:lstStyle/>
          <a:p>
            <a:pPr indent="0" lvl="0" marL="0" marR="0" rtl="1" algn="r">
              <a:lnSpc>
                <a:spcPct val="107000"/>
              </a:lnSpc>
              <a:spcBef>
                <a:spcPts val="0"/>
              </a:spcBef>
              <a:spcAft>
                <a:spcPts val="0"/>
              </a:spcAft>
              <a:buClr>
                <a:srgbClr val="000000"/>
              </a:buClr>
              <a:buSzPts val="1500"/>
              <a:buFont typeface="Arial"/>
              <a:buNone/>
            </a:pPr>
            <a:r>
              <a:rPr b="1" i="0" lang="en-US" sz="1500" u="none" cap="none" strike="noStrike">
                <a:solidFill>
                  <a:schemeClr val="dk1"/>
                </a:solidFill>
                <a:latin typeface="Arimo"/>
                <a:ea typeface="Arimo"/>
                <a:cs typeface="Arimo"/>
                <a:sym typeface="Arimo"/>
              </a:rPr>
              <a:t>נקודות למחשבה:</a:t>
            </a:r>
            <a:endParaRPr b="1" i="0" sz="15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500"/>
              <a:buFont typeface="Calibri"/>
              <a:buAutoNum type="arabicPeriod"/>
            </a:pPr>
            <a:r>
              <a:rPr b="0" i="0" lang="en-US" sz="1500" u="none" cap="none" strike="noStrike">
                <a:solidFill>
                  <a:schemeClr val="dk1"/>
                </a:solidFill>
                <a:latin typeface="Arimo"/>
                <a:ea typeface="Arimo"/>
                <a:cs typeface="Arimo"/>
                <a:sym typeface="Arimo"/>
              </a:rPr>
              <a:t>עכשיו כשהשלמת את שאלון הבקרה העצמית, מהם הדברים שהכי מעניין אותך לחקור? מה היית רוצה לגלות או לשנות בנוגע לדיאלוג בסביבתך? זה הזמן להעלות על הכתב רעיונות לחקירה אפשרית.</a:t>
            </a:r>
            <a:endParaRPr b="0" i="0" sz="15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500"/>
              <a:buFont typeface="Calibri"/>
              <a:buAutoNum type="arabicPeriod"/>
            </a:pPr>
            <a:r>
              <a:rPr b="0" i="0" lang="en-US" sz="1500" u="none" cap="none" strike="noStrike">
                <a:solidFill>
                  <a:schemeClr val="dk1"/>
                </a:solidFill>
                <a:latin typeface="Arimo"/>
                <a:ea typeface="Arimo"/>
                <a:cs typeface="Arimo"/>
                <a:sym typeface="Arimo"/>
              </a:rPr>
              <a:t>כדאי לחזור ולהביט בסכמת הקידוד בחלק ב. אילו מהקודים רלוונטיים אליך ביותר? כדאי לכתוב את הקודים ליד רעיונות לחקירה אפשרית.</a:t>
            </a:r>
            <a:endParaRPr b="0" i="0" sz="15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500"/>
              <a:buFont typeface="Calibri"/>
              <a:buAutoNum type="arabicPeriod"/>
            </a:pPr>
            <a:r>
              <a:rPr b="0" i="0" lang="en-US" sz="1500" u="none" cap="none" strike="noStrike">
                <a:solidFill>
                  <a:schemeClr val="dk1"/>
                </a:solidFill>
                <a:latin typeface="Arimo"/>
                <a:ea typeface="Arimo"/>
                <a:cs typeface="Arimo"/>
                <a:sym typeface="Arimo"/>
              </a:rPr>
              <a:t>אולי יעניינו אותך היבטים אחרים של דיאלוג, כמו כללי היסוד ו/או הרמות הכלליות של השתתפות בשיעור (תבנית 2ו) או הערכה עצמית של תלמידים של איכות עבודה קבוצתית (תבנית 2ז).</a:t>
            </a:r>
            <a:endParaRPr b="0" i="0" sz="15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500"/>
              <a:buFont typeface="Calibri"/>
              <a:buAutoNum type="arabicPeriod"/>
            </a:pPr>
            <a:r>
              <a:rPr b="0" i="0" lang="en-US" sz="1500" u="none" cap="none" strike="noStrike">
                <a:solidFill>
                  <a:schemeClr val="dk1"/>
                </a:solidFill>
                <a:latin typeface="Arimo"/>
                <a:ea typeface="Arimo"/>
                <a:cs typeface="Arimo"/>
                <a:sym typeface="Arimo"/>
              </a:rPr>
              <a:t>עכשיו, ניתן להביט במחזור החקירה בעמוד הבא. כבר עבדת על החלק העליון, וזיהית נקודות עניין ומטרות אפשריות. התחלת גם לחשוב על הקודים הרלוונטיים מסכמת T-SEDA. החלק הבא של הערכה יעזור לך לצמצם את המיקוד שלך כדי שניתן יהיה לתכנן את החקירה שלך.</a:t>
            </a:r>
            <a:endParaRPr b="0" i="0" sz="1500" u="none" cap="none" strike="noStrike">
              <a:solidFill>
                <a:schemeClr val="dk1"/>
              </a:solidFill>
              <a:latin typeface="Calibri"/>
              <a:ea typeface="Calibri"/>
              <a:cs typeface="Calibri"/>
              <a:sym typeface="Calibri"/>
            </a:endParaRPr>
          </a:p>
        </p:txBody>
      </p:sp>
      <p:sp>
        <p:nvSpPr>
          <p:cNvPr id="368" name="Google Shape;368;p32"/>
          <p:cNvSpPr txBox="1"/>
          <p:nvPr/>
        </p:nvSpPr>
        <p:spPr>
          <a:xfrm>
            <a:off x="705584" y="6533610"/>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תבנית ניתנת להורדה מצויה </a:t>
            </a:r>
            <a:r>
              <a:rPr b="0" i="0" lang="en-US" sz="1200" u="sng" cap="none" strike="noStrike">
                <a:solidFill>
                  <a:schemeClr val="hlink"/>
                </a:solidFill>
                <a:latin typeface="Arial"/>
                <a:ea typeface="Arial"/>
                <a:cs typeface="Arial"/>
                <a:sym typeface="Arial"/>
                <a:hlinkClick r:id="rId3"/>
              </a:rPr>
              <a:t>באתר</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p:nvPr/>
        </p:nvSpPr>
        <p:spPr>
          <a:xfrm>
            <a:off x="4468389" y="3059503"/>
            <a:ext cx="1820551" cy="1895885"/>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79" u="none" cap="none" strike="noStrike">
              <a:solidFill>
                <a:schemeClr val="lt1"/>
              </a:solidFill>
              <a:latin typeface="Arial"/>
              <a:ea typeface="Arial"/>
              <a:cs typeface="Arial"/>
              <a:sym typeface="Arial"/>
            </a:endParaRPr>
          </a:p>
        </p:txBody>
      </p:sp>
      <p:sp>
        <p:nvSpPr>
          <p:cNvPr id="374" name="Google Shape;374;p33"/>
          <p:cNvSpPr txBox="1"/>
          <p:nvPr/>
        </p:nvSpPr>
        <p:spPr>
          <a:xfrm>
            <a:off x="7601285" y="3787570"/>
            <a:ext cx="2674704" cy="470257"/>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70413C"/>
                </a:solidFill>
                <a:latin typeface="Arial"/>
                <a:ea typeface="Arial"/>
                <a:cs typeface="Arial"/>
                <a:sym typeface="Arial"/>
              </a:rPr>
              <a:t>תכנון מהלך החקירה ובחירת השיטות והכלים שיתמכו בה</a:t>
            </a:r>
            <a:endParaRPr b="0" i="0" sz="1228" u="none" cap="none" strike="noStrike">
              <a:solidFill>
                <a:srgbClr val="70413C"/>
              </a:solidFill>
              <a:latin typeface="Arial"/>
              <a:ea typeface="Arial"/>
              <a:cs typeface="Arial"/>
              <a:sym typeface="Arial"/>
            </a:endParaRPr>
          </a:p>
        </p:txBody>
      </p:sp>
      <p:sp>
        <p:nvSpPr>
          <p:cNvPr id="375" name="Google Shape;375;p33"/>
          <p:cNvSpPr txBox="1"/>
          <p:nvPr/>
        </p:nvSpPr>
        <p:spPr>
          <a:xfrm>
            <a:off x="6006036" y="1526335"/>
            <a:ext cx="2679426" cy="281295"/>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B38834"/>
                </a:solidFill>
                <a:latin typeface="Arial"/>
                <a:ea typeface="Arial"/>
                <a:cs typeface="Arial"/>
                <a:sym typeface="Arial"/>
              </a:rPr>
              <a:t>זיהוי נקודות עניין ומטרות אפשריות</a:t>
            </a:r>
            <a:endParaRPr b="0" i="0" sz="1228" u="none" cap="none" strike="noStrike">
              <a:solidFill>
                <a:srgbClr val="B38834"/>
              </a:solidFill>
              <a:latin typeface="Arial"/>
              <a:ea typeface="Arial"/>
              <a:cs typeface="Arial"/>
              <a:sym typeface="Arial"/>
            </a:endParaRPr>
          </a:p>
        </p:txBody>
      </p:sp>
      <p:sp>
        <p:nvSpPr>
          <p:cNvPr id="376" name="Google Shape;376;p33"/>
          <p:cNvSpPr txBox="1"/>
          <p:nvPr/>
        </p:nvSpPr>
        <p:spPr>
          <a:xfrm>
            <a:off x="7425197" y="2298947"/>
            <a:ext cx="2674704" cy="470257"/>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en-US" sz="1228" u="none" cap="none" strike="noStrike">
                <a:solidFill>
                  <a:srgbClr val="507696"/>
                </a:solidFill>
                <a:latin typeface="Arial"/>
                <a:ea typeface="Arial"/>
                <a:cs typeface="Arial"/>
                <a:sym typeface="Arial"/>
              </a:rPr>
              <a:t>צמצום, מיקוד, ואיתור שאלות אשר יוצרות חיבורים ל- T-SEDA</a:t>
            </a:r>
            <a:endParaRPr b="0" i="0" sz="1228" u="none" cap="none" strike="noStrike">
              <a:solidFill>
                <a:srgbClr val="507696"/>
              </a:solidFill>
              <a:latin typeface="Arial"/>
              <a:ea typeface="Arial"/>
              <a:cs typeface="Arial"/>
              <a:sym typeface="Arial"/>
            </a:endParaRPr>
          </a:p>
        </p:txBody>
      </p:sp>
      <p:sp>
        <p:nvSpPr>
          <p:cNvPr id="377" name="Google Shape;377;p33"/>
          <p:cNvSpPr txBox="1"/>
          <p:nvPr/>
        </p:nvSpPr>
        <p:spPr>
          <a:xfrm>
            <a:off x="6759349" y="4955388"/>
            <a:ext cx="2683932" cy="281295"/>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812C75"/>
                </a:solidFill>
                <a:latin typeface="Arial"/>
                <a:ea typeface="Arial"/>
                <a:cs typeface="Arial"/>
                <a:sym typeface="Arial"/>
              </a:rPr>
              <a:t>ניהול החקירה ואיסוף נתונים וראיות</a:t>
            </a:r>
            <a:endParaRPr b="0" i="0" sz="1228" u="none" cap="none" strike="noStrike">
              <a:solidFill>
                <a:srgbClr val="812C75"/>
              </a:solidFill>
              <a:latin typeface="Arial"/>
              <a:ea typeface="Arial"/>
              <a:cs typeface="Arial"/>
              <a:sym typeface="Arial"/>
            </a:endParaRPr>
          </a:p>
        </p:txBody>
      </p:sp>
      <p:sp>
        <p:nvSpPr>
          <p:cNvPr id="378" name="Google Shape;378;p33"/>
          <p:cNvSpPr txBox="1"/>
          <p:nvPr/>
        </p:nvSpPr>
        <p:spPr>
          <a:xfrm>
            <a:off x="1222861" y="4955388"/>
            <a:ext cx="2679426" cy="470257"/>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0F857B"/>
                </a:solidFill>
                <a:latin typeface="Arial"/>
                <a:ea typeface="Arial"/>
                <a:cs typeface="Arial"/>
                <a:sym typeface="Arial"/>
              </a:rPr>
              <a:t>הערכת הממצאים, ועריכת רפלקציה על משמעותם</a:t>
            </a:r>
            <a:endParaRPr b="0" i="0" sz="1228" u="none" cap="none" strike="noStrike">
              <a:solidFill>
                <a:srgbClr val="0F857B"/>
              </a:solidFill>
              <a:latin typeface="Arial"/>
              <a:ea typeface="Arial"/>
              <a:cs typeface="Arial"/>
              <a:sym typeface="Arial"/>
            </a:endParaRPr>
          </a:p>
        </p:txBody>
      </p:sp>
      <p:sp>
        <p:nvSpPr>
          <p:cNvPr id="379" name="Google Shape;379;p33"/>
          <p:cNvSpPr txBox="1"/>
          <p:nvPr/>
        </p:nvSpPr>
        <p:spPr>
          <a:xfrm>
            <a:off x="411660" y="3777991"/>
            <a:ext cx="2668402" cy="470257"/>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CE6328"/>
                </a:solidFill>
                <a:latin typeface="Arial"/>
                <a:ea typeface="Arial"/>
                <a:cs typeface="Arial"/>
                <a:sym typeface="Arial"/>
              </a:rPr>
              <a:t>פיתוח פרקטיקות המבוססות על הממצאים</a:t>
            </a:r>
            <a:endParaRPr b="0" i="0" sz="1228" u="none" cap="none" strike="noStrike">
              <a:solidFill>
                <a:srgbClr val="CE6328"/>
              </a:solidFill>
              <a:latin typeface="Arial"/>
              <a:ea typeface="Arial"/>
              <a:cs typeface="Arial"/>
              <a:sym typeface="Arial"/>
            </a:endParaRPr>
          </a:p>
        </p:txBody>
      </p:sp>
      <p:sp>
        <p:nvSpPr>
          <p:cNvPr id="380" name="Google Shape;380;p33"/>
          <p:cNvSpPr txBox="1"/>
          <p:nvPr/>
        </p:nvSpPr>
        <p:spPr>
          <a:xfrm>
            <a:off x="593499" y="2322521"/>
            <a:ext cx="2668402" cy="470257"/>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28" u="none" cap="none" strike="noStrike">
                <a:solidFill>
                  <a:srgbClr val="C61624"/>
                </a:solidFill>
                <a:latin typeface="Arial"/>
                <a:ea typeface="Arial"/>
                <a:cs typeface="Arial"/>
                <a:sym typeface="Arial"/>
              </a:rPr>
              <a:t>בחינת האופן שבו התנהל מהלך החקירה המלא</a:t>
            </a:r>
            <a:endParaRPr b="0" i="0" sz="1228" u="none" cap="none" strike="noStrike">
              <a:solidFill>
                <a:srgbClr val="C61624"/>
              </a:solidFill>
              <a:latin typeface="Arial"/>
              <a:ea typeface="Arial"/>
              <a:cs typeface="Arial"/>
              <a:sym typeface="Arial"/>
            </a:endParaRPr>
          </a:p>
        </p:txBody>
      </p:sp>
      <p:sp>
        <p:nvSpPr>
          <p:cNvPr id="381" name="Google Shape;381;p33"/>
          <p:cNvSpPr/>
          <p:nvPr/>
        </p:nvSpPr>
        <p:spPr>
          <a:xfrm>
            <a:off x="4807267" y="3471807"/>
            <a:ext cx="1052649" cy="615056"/>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3" u="none" cap="none" strike="noStrike">
                <a:solidFill>
                  <a:schemeClr val="lt1"/>
                </a:solidFill>
                <a:latin typeface="Arial"/>
                <a:ea typeface="Arial"/>
                <a:cs typeface="Arial"/>
                <a:sym typeface="Arial"/>
              </a:rPr>
              <a:t>חזרה לפי הצורך</a:t>
            </a:r>
            <a:endParaRPr b="0" i="0" sz="1053" u="none" cap="none" strike="noStrike">
              <a:solidFill>
                <a:schemeClr val="lt1"/>
              </a:solidFill>
              <a:latin typeface="Arial"/>
              <a:ea typeface="Arial"/>
              <a:cs typeface="Arial"/>
              <a:sym typeface="Arial"/>
            </a:endParaRPr>
          </a:p>
        </p:txBody>
      </p:sp>
      <p:sp>
        <p:nvSpPr>
          <p:cNvPr id="382" name="Google Shape;382;p33"/>
          <p:cNvSpPr/>
          <p:nvPr/>
        </p:nvSpPr>
        <p:spPr>
          <a:xfrm>
            <a:off x="2828379" y="1683390"/>
            <a:ext cx="809938" cy="442646"/>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3" u="none" cap="none" strike="noStrike">
                <a:solidFill>
                  <a:schemeClr val="lt1"/>
                </a:solidFill>
                <a:latin typeface="Arial"/>
                <a:ea typeface="Arial"/>
                <a:cs typeface="Arial"/>
                <a:sym typeface="Arial"/>
              </a:rPr>
              <a:t>שיתוף</a:t>
            </a:r>
            <a:endParaRPr b="0" i="0" sz="1053" u="none" cap="none" strike="noStrike">
              <a:solidFill>
                <a:schemeClr val="lt1"/>
              </a:solidFill>
              <a:latin typeface="Arial"/>
              <a:ea typeface="Arial"/>
              <a:cs typeface="Arial"/>
              <a:sym typeface="Arial"/>
            </a:endParaRPr>
          </a:p>
        </p:txBody>
      </p:sp>
      <p:sp>
        <p:nvSpPr>
          <p:cNvPr id="383" name="Google Shape;383;p33"/>
          <p:cNvSpPr/>
          <p:nvPr/>
        </p:nvSpPr>
        <p:spPr>
          <a:xfrm>
            <a:off x="7298371" y="3067707"/>
            <a:ext cx="930660" cy="40151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3" u="none" cap="none" strike="noStrike">
                <a:solidFill>
                  <a:schemeClr val="lt1"/>
                </a:solidFill>
                <a:latin typeface="Arial"/>
                <a:ea typeface="Arial"/>
                <a:cs typeface="Arial"/>
                <a:sym typeface="Arial"/>
              </a:rPr>
              <a:t>סכמת קידוד</a:t>
            </a:r>
            <a:endParaRPr b="0" i="0" sz="1053" u="none" cap="none" strike="noStrike">
              <a:solidFill>
                <a:schemeClr val="lt1"/>
              </a:solidFill>
              <a:latin typeface="Arial"/>
              <a:ea typeface="Arial"/>
              <a:cs typeface="Arial"/>
              <a:sym typeface="Arial"/>
            </a:endParaRPr>
          </a:p>
        </p:txBody>
      </p:sp>
      <p:sp>
        <p:nvSpPr>
          <p:cNvPr id="384" name="Google Shape;384;p33"/>
          <p:cNvSpPr/>
          <p:nvPr/>
        </p:nvSpPr>
        <p:spPr>
          <a:xfrm>
            <a:off x="4135513" y="1181603"/>
            <a:ext cx="753321" cy="4561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3" u="none" cap="none" strike="noStrike">
                <a:solidFill>
                  <a:schemeClr val="lt1"/>
                </a:solidFill>
                <a:latin typeface="Arial"/>
                <a:ea typeface="Arial"/>
                <a:cs typeface="Arial"/>
                <a:sym typeface="Arial"/>
              </a:rPr>
              <a:t>בקרה עצמית</a:t>
            </a:r>
            <a:endParaRPr b="0" i="0" sz="1053" u="none" cap="none" strike="noStrike">
              <a:solidFill>
                <a:schemeClr val="lt1"/>
              </a:solidFill>
              <a:latin typeface="Arial"/>
              <a:ea typeface="Arial"/>
              <a:cs typeface="Arial"/>
              <a:sym typeface="Arial"/>
            </a:endParaRPr>
          </a:p>
        </p:txBody>
      </p:sp>
      <p:sp>
        <p:nvSpPr>
          <p:cNvPr id="385" name="Google Shape;385;p33"/>
          <p:cNvSpPr/>
          <p:nvPr/>
        </p:nvSpPr>
        <p:spPr>
          <a:xfrm>
            <a:off x="3261901" y="5781753"/>
            <a:ext cx="777704" cy="434379"/>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3" u="none" cap="none" strike="noStrike">
                <a:solidFill>
                  <a:schemeClr val="lt1"/>
                </a:solidFill>
                <a:latin typeface="Arial"/>
                <a:ea typeface="Arial"/>
                <a:cs typeface="Arial"/>
                <a:sym typeface="Arial"/>
              </a:rPr>
              <a:t>שיתוף</a:t>
            </a:r>
            <a:endParaRPr b="0" i="0" sz="1053" u="none" cap="none" strike="noStrike">
              <a:solidFill>
                <a:schemeClr val="lt1"/>
              </a:solidFill>
              <a:latin typeface="Arial"/>
              <a:ea typeface="Arial"/>
              <a:cs typeface="Arial"/>
              <a:sym typeface="Arial"/>
            </a:endParaRPr>
          </a:p>
        </p:txBody>
      </p:sp>
      <p:cxnSp>
        <p:nvCxnSpPr>
          <p:cNvPr id="386" name="Google Shape;386;p33"/>
          <p:cNvCxnSpPr>
            <a:stCxn id="384" idx="5"/>
          </p:cNvCxnSpPr>
          <p:nvPr/>
        </p:nvCxnSpPr>
        <p:spPr>
          <a:xfrm>
            <a:off x="4778513" y="1570952"/>
            <a:ext cx="136200" cy="128100"/>
          </a:xfrm>
          <a:prstGeom prst="straightConnector1">
            <a:avLst/>
          </a:prstGeom>
          <a:noFill/>
          <a:ln cap="flat" cmpd="sng" w="9525">
            <a:solidFill>
              <a:srgbClr val="262626"/>
            </a:solidFill>
            <a:prstDash val="solid"/>
            <a:round/>
            <a:headEnd len="sm" w="sm" type="none"/>
            <a:tailEnd len="med" w="med" type="triangle"/>
          </a:ln>
        </p:spPr>
      </p:cxnSp>
      <p:cxnSp>
        <p:nvCxnSpPr>
          <p:cNvPr id="387" name="Google Shape;387;p33"/>
          <p:cNvCxnSpPr>
            <a:stCxn id="382" idx="5"/>
          </p:cNvCxnSpPr>
          <p:nvPr/>
        </p:nvCxnSpPr>
        <p:spPr>
          <a:xfrm>
            <a:off x="3519704" y="2061212"/>
            <a:ext cx="114000" cy="158100"/>
          </a:xfrm>
          <a:prstGeom prst="straightConnector1">
            <a:avLst/>
          </a:prstGeom>
          <a:noFill/>
          <a:ln cap="flat" cmpd="sng" w="9525">
            <a:solidFill>
              <a:srgbClr val="262626"/>
            </a:solidFill>
            <a:prstDash val="solid"/>
            <a:round/>
            <a:headEnd len="sm" w="sm" type="none"/>
            <a:tailEnd len="med" w="med" type="triangle"/>
          </a:ln>
        </p:spPr>
      </p:cxnSp>
      <p:cxnSp>
        <p:nvCxnSpPr>
          <p:cNvPr id="388" name="Google Shape;388;p33"/>
          <p:cNvCxnSpPr>
            <a:stCxn id="385" idx="7"/>
          </p:cNvCxnSpPr>
          <p:nvPr/>
        </p:nvCxnSpPr>
        <p:spPr>
          <a:xfrm flipH="1" rot="10800000">
            <a:off x="3925713" y="5691766"/>
            <a:ext cx="177300" cy="153600"/>
          </a:xfrm>
          <a:prstGeom prst="straightConnector1">
            <a:avLst/>
          </a:prstGeom>
          <a:noFill/>
          <a:ln cap="flat" cmpd="sng" w="9525">
            <a:solidFill>
              <a:srgbClr val="262626"/>
            </a:solidFill>
            <a:prstDash val="solid"/>
            <a:round/>
            <a:headEnd len="sm" w="sm" type="none"/>
            <a:tailEnd len="med" w="med" type="triangle"/>
          </a:ln>
        </p:spPr>
      </p:cxnSp>
      <p:cxnSp>
        <p:nvCxnSpPr>
          <p:cNvPr id="389" name="Google Shape;389;p33"/>
          <p:cNvCxnSpPr/>
          <p:nvPr/>
        </p:nvCxnSpPr>
        <p:spPr>
          <a:xfrm flipH="1">
            <a:off x="7385338" y="3443119"/>
            <a:ext cx="185912" cy="250510"/>
          </a:xfrm>
          <a:prstGeom prst="straightConnector1">
            <a:avLst/>
          </a:prstGeom>
          <a:noFill/>
          <a:ln cap="flat" cmpd="sng" w="9525">
            <a:solidFill>
              <a:srgbClr val="262626"/>
            </a:solidFill>
            <a:prstDash val="solid"/>
            <a:round/>
            <a:headEnd len="sm" w="sm" type="none"/>
            <a:tailEnd len="med" w="med" type="triangle"/>
          </a:ln>
        </p:spPr>
      </p:cxnSp>
      <p:cxnSp>
        <p:nvCxnSpPr>
          <p:cNvPr id="390" name="Google Shape;390;p33"/>
          <p:cNvCxnSpPr/>
          <p:nvPr/>
        </p:nvCxnSpPr>
        <p:spPr>
          <a:xfrm rot="10800000">
            <a:off x="7320689" y="2892242"/>
            <a:ext cx="187427" cy="208400"/>
          </a:xfrm>
          <a:prstGeom prst="straightConnector1">
            <a:avLst/>
          </a:prstGeom>
          <a:noFill/>
          <a:ln cap="flat" cmpd="sng" w="9525">
            <a:solidFill>
              <a:srgbClr val="262626"/>
            </a:solidFill>
            <a:prstDash val="solid"/>
            <a:round/>
            <a:headEnd len="sm" w="sm" type="none"/>
            <a:tailEnd len="med" w="med" type="triangle"/>
          </a:ln>
        </p:spPr>
      </p:cxnSp>
      <p:grpSp>
        <p:nvGrpSpPr>
          <p:cNvPr id="391" name="Google Shape;391;p33"/>
          <p:cNvGrpSpPr/>
          <p:nvPr/>
        </p:nvGrpSpPr>
        <p:grpSpPr>
          <a:xfrm>
            <a:off x="3278027" y="1501728"/>
            <a:ext cx="4137347" cy="4280025"/>
            <a:chOff x="3141759" y="142646"/>
            <a:chExt cx="6298131" cy="6515325"/>
          </a:xfrm>
        </p:grpSpPr>
        <p:pic>
          <p:nvPicPr>
            <p:cNvPr id="392" name="Google Shape;392;p33"/>
            <p:cNvPicPr preferRelativeResize="0"/>
            <p:nvPr/>
          </p:nvPicPr>
          <p:blipFill rotWithShape="1">
            <a:blip r:embed="rId3">
              <a:alphaModFix/>
            </a:blip>
            <a:srcRect b="0" l="0" r="0" t="0"/>
            <a:stretch/>
          </p:blipFill>
          <p:spPr>
            <a:xfrm>
              <a:off x="3526783" y="1075531"/>
              <a:ext cx="1385965" cy="1385965"/>
            </a:xfrm>
            <a:prstGeom prst="rect">
              <a:avLst/>
            </a:prstGeom>
            <a:noFill/>
            <a:ln>
              <a:noFill/>
            </a:ln>
          </p:spPr>
        </p:pic>
        <p:sp>
          <p:nvSpPr>
            <p:cNvPr id="393" name="Google Shape;393;p33"/>
            <p:cNvSpPr/>
            <p:nvPr/>
          </p:nvSpPr>
          <p:spPr>
            <a:xfrm>
              <a:off x="3417185" y="1348415"/>
              <a:ext cx="1576244" cy="1315055"/>
            </a:xfrm>
            <a:prstGeom prst="rect">
              <a:avLst/>
            </a:prstGeom>
          </p:spPr>
          <p:txBody>
            <a:bodyPr>
              <a:prstTxWarp prst="textPlain"/>
            </a:bodyPr>
            <a:lstStyle/>
            <a:p>
              <a:pPr lvl="0" algn="ctr"/>
              <a:r>
                <a:rPr b="0" i="0">
                  <a:ln>
                    <a:noFill/>
                  </a:ln>
                  <a:solidFill>
                    <a:srgbClr val="000000"/>
                  </a:solidFill>
                  <a:latin typeface="Arial"/>
                </a:rPr>
                <a:t>ביקורת ורפלקציה</a:t>
              </a:r>
            </a:p>
          </p:txBody>
        </p:sp>
        <p:pic>
          <p:nvPicPr>
            <p:cNvPr id="394" name="Google Shape;394;p33"/>
            <p:cNvPicPr preferRelativeResize="0"/>
            <p:nvPr/>
          </p:nvPicPr>
          <p:blipFill rotWithShape="1">
            <a:blip r:embed="rId4">
              <a:alphaModFix/>
            </a:blip>
            <a:srcRect b="0" l="0" r="0" t="0"/>
            <a:stretch/>
          </p:blipFill>
          <p:spPr>
            <a:xfrm>
              <a:off x="3141759" y="3224830"/>
              <a:ext cx="1386000" cy="1386000"/>
            </a:xfrm>
            <a:prstGeom prst="rect">
              <a:avLst/>
            </a:prstGeom>
            <a:noFill/>
            <a:ln>
              <a:noFill/>
            </a:ln>
          </p:spPr>
        </p:pic>
        <p:sp>
          <p:nvSpPr>
            <p:cNvPr id="395" name="Google Shape;395;p33"/>
            <p:cNvSpPr/>
            <p:nvPr/>
          </p:nvSpPr>
          <p:spPr>
            <a:xfrm>
              <a:off x="3242485" y="4195542"/>
              <a:ext cx="1204592" cy="613878"/>
            </a:xfrm>
            <a:prstGeom prst="rect">
              <a:avLst/>
            </a:prstGeom>
          </p:spPr>
          <p:txBody>
            <a:bodyPr>
              <a:prstTxWarp prst="textPlain"/>
            </a:bodyPr>
            <a:lstStyle/>
            <a:p>
              <a:pPr lvl="0" algn="ctr"/>
              <a:r>
                <a:rPr b="0" i="0">
                  <a:ln>
                    <a:noFill/>
                  </a:ln>
                  <a:solidFill>
                    <a:srgbClr val="000000"/>
                  </a:solidFill>
                  <a:latin typeface="Arial"/>
                </a:rPr>
                <a:t>תוכנית פעולה</a:t>
              </a:r>
            </a:p>
          </p:txBody>
        </p:sp>
        <p:pic>
          <p:nvPicPr>
            <p:cNvPr id="396" name="Google Shape;396;p33"/>
            <p:cNvPicPr preferRelativeResize="0"/>
            <p:nvPr/>
          </p:nvPicPr>
          <p:blipFill rotWithShape="1">
            <a:blip r:embed="rId5">
              <a:alphaModFix/>
            </a:blip>
            <a:srcRect b="0" l="0" r="0" t="0"/>
            <a:stretch/>
          </p:blipFill>
          <p:spPr>
            <a:xfrm>
              <a:off x="6716958" y="5091357"/>
              <a:ext cx="1385965" cy="1385965"/>
            </a:xfrm>
            <a:prstGeom prst="rect">
              <a:avLst/>
            </a:prstGeom>
            <a:noFill/>
            <a:ln>
              <a:noFill/>
            </a:ln>
          </p:spPr>
        </p:pic>
        <p:sp>
          <p:nvSpPr>
            <p:cNvPr id="397" name="Google Shape;397;p33"/>
            <p:cNvSpPr/>
            <p:nvPr/>
          </p:nvSpPr>
          <p:spPr>
            <a:xfrm>
              <a:off x="6621817" y="5271971"/>
              <a:ext cx="1576245" cy="1367696"/>
            </a:xfrm>
            <a:prstGeom prst="rect">
              <a:avLst/>
            </a:prstGeom>
          </p:spPr>
          <p:txBody>
            <a:bodyPr>
              <a:prstTxWarp prst="textPlain"/>
            </a:bodyPr>
            <a:lstStyle/>
            <a:p>
              <a:pPr lvl="0" algn="ctr"/>
              <a:r>
                <a:rPr b="0" i="0">
                  <a:ln>
                    <a:noFill/>
                  </a:ln>
                  <a:solidFill>
                    <a:srgbClr val="000000"/>
                  </a:solidFill>
                  <a:latin typeface="Arial"/>
                </a:rPr>
                <a:t>עבודה עם נתונים</a:t>
              </a:r>
            </a:p>
          </p:txBody>
        </p:sp>
        <p:pic>
          <p:nvPicPr>
            <p:cNvPr id="398" name="Google Shape;398;p33"/>
            <p:cNvPicPr preferRelativeResize="0"/>
            <p:nvPr/>
          </p:nvPicPr>
          <p:blipFill rotWithShape="1">
            <a:blip r:embed="rId6">
              <a:alphaModFix/>
            </a:blip>
            <a:srcRect b="0" l="0" r="0" t="0"/>
            <a:stretch/>
          </p:blipFill>
          <p:spPr>
            <a:xfrm>
              <a:off x="7730523" y="1093008"/>
              <a:ext cx="1386000" cy="1386000"/>
            </a:xfrm>
            <a:prstGeom prst="rect">
              <a:avLst/>
            </a:prstGeom>
            <a:noFill/>
            <a:ln>
              <a:noFill/>
            </a:ln>
          </p:spPr>
        </p:pic>
        <p:sp>
          <p:nvSpPr>
            <p:cNvPr id="399" name="Google Shape;399;p33"/>
            <p:cNvSpPr/>
            <p:nvPr/>
          </p:nvSpPr>
          <p:spPr>
            <a:xfrm>
              <a:off x="7628255" y="1304293"/>
              <a:ext cx="1625988" cy="1386000"/>
            </a:xfrm>
            <a:prstGeom prst="rect">
              <a:avLst/>
            </a:prstGeom>
          </p:spPr>
          <p:txBody>
            <a:bodyPr>
              <a:prstTxWarp prst="textPlain"/>
            </a:bodyPr>
            <a:lstStyle/>
            <a:p>
              <a:pPr lvl="0" algn="ctr"/>
              <a:r>
                <a:rPr b="0" i="0">
                  <a:ln>
                    <a:noFill/>
                  </a:ln>
                  <a:solidFill>
                    <a:srgbClr val="000000"/>
                  </a:solidFill>
                  <a:latin typeface="Arial"/>
                </a:rPr>
                <a:t>מיקוד ושאלות חקירה</a:t>
              </a:r>
            </a:p>
          </p:txBody>
        </p:sp>
        <p:pic>
          <p:nvPicPr>
            <p:cNvPr id="400" name="Google Shape;400;p33"/>
            <p:cNvPicPr preferRelativeResize="0"/>
            <p:nvPr/>
          </p:nvPicPr>
          <p:blipFill rotWithShape="1">
            <a:blip r:embed="rId7">
              <a:alphaModFix/>
            </a:blip>
            <a:srcRect b="0" l="0" r="0" t="0"/>
            <a:stretch/>
          </p:blipFill>
          <p:spPr>
            <a:xfrm>
              <a:off x="5593833" y="142646"/>
              <a:ext cx="1386000" cy="1386000"/>
            </a:xfrm>
            <a:prstGeom prst="rect">
              <a:avLst/>
            </a:prstGeom>
            <a:noFill/>
            <a:ln>
              <a:noFill/>
            </a:ln>
          </p:spPr>
        </p:pic>
        <p:sp>
          <p:nvSpPr>
            <p:cNvPr id="401" name="Google Shape;401;p33"/>
            <p:cNvSpPr/>
            <p:nvPr/>
          </p:nvSpPr>
          <p:spPr>
            <a:xfrm>
              <a:off x="5545668" y="704088"/>
              <a:ext cx="1449667" cy="1037310"/>
            </a:xfrm>
            <a:prstGeom prst="rect">
              <a:avLst/>
            </a:prstGeom>
          </p:spPr>
          <p:txBody>
            <a:bodyPr>
              <a:prstTxWarp prst="textPlain"/>
            </a:bodyPr>
            <a:lstStyle/>
            <a:p>
              <a:pPr lvl="0" algn="ctr"/>
              <a:r>
                <a:rPr b="0" i="0">
                  <a:ln>
                    <a:noFill/>
                  </a:ln>
                  <a:solidFill>
                    <a:srgbClr val="000000"/>
                  </a:solidFill>
                  <a:latin typeface="Arial"/>
                </a:rPr>
                <a:t>מטרות ויעדים</a:t>
              </a:r>
            </a:p>
          </p:txBody>
        </p:sp>
        <p:pic>
          <p:nvPicPr>
            <p:cNvPr id="402" name="Google Shape;402;p33"/>
            <p:cNvPicPr preferRelativeResize="0"/>
            <p:nvPr/>
          </p:nvPicPr>
          <p:blipFill rotWithShape="1">
            <a:blip r:embed="rId8">
              <a:alphaModFix/>
            </a:blip>
            <a:srcRect b="0" l="0" r="0" t="0"/>
            <a:stretch/>
          </p:blipFill>
          <p:spPr>
            <a:xfrm>
              <a:off x="4431870" y="5062037"/>
              <a:ext cx="1386000" cy="1386000"/>
            </a:xfrm>
            <a:prstGeom prst="rect">
              <a:avLst/>
            </a:prstGeom>
            <a:noFill/>
            <a:ln>
              <a:noFill/>
            </a:ln>
          </p:spPr>
        </p:pic>
        <p:sp>
          <p:nvSpPr>
            <p:cNvPr id="403" name="Google Shape;403;p33"/>
            <p:cNvSpPr/>
            <p:nvPr/>
          </p:nvSpPr>
          <p:spPr>
            <a:xfrm>
              <a:off x="4428508" y="5668707"/>
              <a:ext cx="1360543" cy="989264"/>
            </a:xfrm>
            <a:prstGeom prst="rect">
              <a:avLst/>
            </a:prstGeom>
          </p:spPr>
          <p:txBody>
            <a:bodyPr>
              <a:prstTxWarp prst="textPlain"/>
            </a:bodyPr>
            <a:lstStyle/>
            <a:p>
              <a:pPr lvl="0" algn="ctr"/>
              <a:r>
                <a:rPr b="0" i="0">
                  <a:ln>
                    <a:noFill/>
                  </a:ln>
                  <a:solidFill>
                    <a:srgbClr val="000000"/>
                  </a:solidFill>
                  <a:latin typeface="Arial"/>
                </a:rPr>
                <a:t>פרשנות ומסקנות</a:t>
              </a:r>
            </a:p>
          </p:txBody>
        </p:sp>
        <p:pic>
          <p:nvPicPr>
            <p:cNvPr id="404" name="Google Shape;404;p33"/>
            <p:cNvPicPr preferRelativeResize="0"/>
            <p:nvPr/>
          </p:nvPicPr>
          <p:blipFill rotWithShape="1">
            <a:blip r:embed="rId9">
              <a:alphaModFix/>
            </a:blip>
            <a:srcRect b="0" l="0" r="0" t="0"/>
            <a:stretch/>
          </p:blipFill>
          <p:spPr>
            <a:xfrm>
              <a:off x="8008169" y="3224830"/>
              <a:ext cx="1386000" cy="1386000"/>
            </a:xfrm>
            <a:prstGeom prst="rect">
              <a:avLst/>
            </a:prstGeom>
            <a:noFill/>
            <a:ln>
              <a:noFill/>
            </a:ln>
          </p:spPr>
        </p:pic>
        <p:sp>
          <p:nvSpPr>
            <p:cNvPr id="405" name="Google Shape;405;p33"/>
            <p:cNvSpPr/>
            <p:nvPr/>
          </p:nvSpPr>
          <p:spPr>
            <a:xfrm>
              <a:off x="7957758" y="3694176"/>
              <a:ext cx="1482132" cy="1131533"/>
            </a:xfrm>
            <a:prstGeom prst="rect">
              <a:avLst/>
            </a:prstGeom>
          </p:spPr>
          <p:txBody>
            <a:bodyPr>
              <a:prstTxWarp prst="textPlain"/>
            </a:bodyPr>
            <a:lstStyle/>
            <a:p>
              <a:pPr lvl="0" algn="ctr"/>
              <a:r>
                <a:rPr b="0" i="0">
                  <a:ln>
                    <a:noFill/>
                  </a:ln>
                  <a:solidFill>
                    <a:srgbClr val="000000"/>
                  </a:solidFill>
                  <a:latin typeface="Arial"/>
                </a:rPr>
                <a:t>תוכנית ושיטות חקירה</a:t>
              </a:r>
            </a:p>
          </p:txBody>
        </p:sp>
      </p:grpSp>
      <p:sp>
        <p:nvSpPr>
          <p:cNvPr id="406" name="Google Shape;406;p33"/>
          <p:cNvSpPr txBox="1"/>
          <p:nvPr/>
        </p:nvSpPr>
        <p:spPr>
          <a:xfrm>
            <a:off x="406597" y="302244"/>
            <a:ext cx="3124359" cy="675057"/>
          </a:xfrm>
          <a:prstGeom prst="rect">
            <a:avLst/>
          </a:prstGeom>
          <a:noFill/>
          <a:ln cap="flat" cmpd="sng" w="3175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עמוד זה מציג את מחזור החקירה הרפלקטיבי וכולל מידע נוסף על כל שלב, במטרה לעזור לך למלא את מחזור החקירה האישי שלך.</a:t>
            </a:r>
            <a:endParaRPr b="0" i="0" sz="1200" u="none" cap="none" strike="noStrike">
              <a:solidFill>
                <a:schemeClr val="dk1"/>
              </a:solidFill>
              <a:latin typeface="Calibri"/>
              <a:ea typeface="Calibri"/>
              <a:cs typeface="Calibri"/>
              <a:sym typeface="Calibri"/>
            </a:endParaRPr>
          </a:p>
        </p:txBody>
      </p:sp>
      <p:sp>
        <p:nvSpPr>
          <p:cNvPr id="407" name="Google Shape;407;p33"/>
          <p:cNvSpPr txBox="1"/>
          <p:nvPr/>
        </p:nvSpPr>
        <p:spPr>
          <a:xfrm>
            <a:off x="342045" y="6705763"/>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0" lang="en-US" sz="1400" u="sng" cap="none" strike="noStrike">
                <a:solidFill>
                  <a:schemeClr val="hlink"/>
                </a:solidFill>
                <a:latin typeface="Arial"/>
                <a:ea typeface="Arial"/>
                <a:cs typeface="Arial"/>
                <a:sym typeface="Arial"/>
                <a:hlinkClick r:id="rId10"/>
              </a:rPr>
              <a:t>https://www.camtree.org</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rPr b="1" i="0" lang="en-US" sz="1400" u="sng" cap="none" strike="noStrike">
                <a:solidFill>
                  <a:schemeClr val="hlink"/>
                </a:solidFill>
                <a:latin typeface="Arial"/>
                <a:ea typeface="Arial"/>
                <a:cs typeface="Arial"/>
                <a:sym typeface="Arial"/>
                <a:hlinkClick r:id="rId11"/>
              </a:rPr>
              <a:t>https://library.camtree.org</a:t>
            </a:r>
            <a:endParaRPr b="1" i="0" sz="1400" u="none" cap="none" strike="noStrike">
              <a:solidFill>
                <a:schemeClr val="lt1"/>
              </a:solidFill>
              <a:latin typeface="Arial"/>
              <a:ea typeface="Arial"/>
              <a:cs typeface="Arial"/>
              <a:sym typeface="Arial"/>
            </a:endParaRPr>
          </a:p>
        </p:txBody>
      </p:sp>
      <p:sp>
        <p:nvSpPr>
          <p:cNvPr id="408" name="Google Shape;408;p33"/>
          <p:cNvSpPr/>
          <p:nvPr/>
        </p:nvSpPr>
        <p:spPr>
          <a:xfrm>
            <a:off x="4300406" y="2765116"/>
            <a:ext cx="2051376" cy="2010509"/>
          </a:xfrm>
          <a:prstGeom prst="arc">
            <a:avLst>
              <a:gd fmla="val 15399189" name="adj1"/>
              <a:gd fmla="val 14527644" name="adj2"/>
            </a:avLst>
          </a:prstGeom>
          <a:noFill/>
          <a:ln cap="flat" cmpd="sng" w="19050">
            <a:solidFill>
              <a:srgbClr val="17365D"/>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4"/>
          <p:cNvSpPr txBox="1"/>
          <p:nvPr/>
        </p:nvSpPr>
        <p:spPr>
          <a:xfrm>
            <a:off x="7337129" y="742598"/>
            <a:ext cx="2925050"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en-US" sz="1800" u="none" cap="none" strike="noStrike">
                <a:solidFill>
                  <a:srgbClr val="800000"/>
                </a:solidFill>
                <a:latin typeface="Arial"/>
                <a:ea typeface="Arial"/>
                <a:cs typeface="Arial"/>
                <a:sym typeface="Arial"/>
              </a:rPr>
              <a:t>מחזור חקירה רפלקטיבי</a:t>
            </a:r>
            <a:endParaRPr b="0" i="0" sz="1800" u="none" cap="none" strike="noStrike">
              <a:solidFill>
                <a:srgbClr val="000000"/>
              </a:solidFill>
              <a:latin typeface="Arial"/>
              <a:ea typeface="Arial"/>
              <a:cs typeface="Arial"/>
              <a:sym typeface="Arial"/>
            </a:endParaRPr>
          </a:p>
        </p:txBody>
      </p:sp>
      <p:sp>
        <p:nvSpPr>
          <p:cNvPr id="415" name="Google Shape;415;p34"/>
          <p:cNvSpPr txBox="1"/>
          <p:nvPr/>
        </p:nvSpPr>
        <p:spPr>
          <a:xfrm>
            <a:off x="671960" y="847481"/>
            <a:ext cx="2191943"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en-US" sz="1800" u="none" cap="none" strike="noStrike">
                <a:solidFill>
                  <a:srgbClr val="800000"/>
                </a:solidFill>
                <a:latin typeface="Arial"/>
                <a:ea typeface="Arial"/>
                <a:cs typeface="Arial"/>
                <a:sym typeface="Arial"/>
              </a:rPr>
              <a:t>שם: ג'וליה מונקס</a:t>
            </a:r>
            <a:endParaRPr b="0" i="0" sz="1800" u="none" cap="none" strike="noStrike">
              <a:solidFill>
                <a:srgbClr val="000000"/>
              </a:solidFill>
              <a:latin typeface="Arial"/>
              <a:ea typeface="Arial"/>
              <a:cs typeface="Arial"/>
              <a:sym typeface="Arial"/>
            </a:endParaRPr>
          </a:p>
        </p:txBody>
      </p:sp>
      <p:sp>
        <p:nvSpPr>
          <p:cNvPr id="416" name="Google Shape;416;p34"/>
          <p:cNvSpPr txBox="1"/>
          <p:nvPr/>
        </p:nvSpPr>
        <p:spPr>
          <a:xfrm>
            <a:off x="6698157" y="343845"/>
            <a:ext cx="3498563" cy="2635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228600" marR="0" rtl="1" algn="r">
              <a:lnSpc>
                <a:spcPct val="107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להלן דוגמה למחזור חקירה מלא:</a:t>
            </a:r>
            <a:endParaRPr b="0" i="0" sz="1100" u="none" cap="none" strike="noStrike">
              <a:solidFill>
                <a:schemeClr val="dk1"/>
              </a:solidFill>
              <a:latin typeface="Arimo"/>
              <a:ea typeface="Arimo"/>
              <a:cs typeface="Arimo"/>
              <a:sym typeface="Arimo"/>
            </a:endParaRPr>
          </a:p>
        </p:txBody>
      </p:sp>
      <p:sp>
        <p:nvSpPr>
          <p:cNvPr id="417" name="Google Shape;417;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34"/>
          <p:cNvSpPr/>
          <p:nvPr/>
        </p:nvSpPr>
        <p:spPr>
          <a:xfrm>
            <a:off x="7068965"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34"/>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34"/>
          <p:cNvSpPr txBox="1"/>
          <p:nvPr>
            <p:ph idx="12" type="sldNum"/>
          </p:nvPr>
        </p:nvSpPr>
        <p:spPr>
          <a:xfrm>
            <a:off x="5168690" y="6804034"/>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5"/>
              </a:spcBef>
              <a:spcAft>
                <a:spcPts val="0"/>
              </a:spcAft>
              <a:buSzPts val="1000"/>
              <a:buNone/>
            </a:pPr>
            <a:r>
              <a:rPr lang="en-US"/>
              <a:t>19</a:t>
            </a:r>
            <a:endParaRPr/>
          </a:p>
        </p:txBody>
      </p:sp>
      <p:sp>
        <p:nvSpPr>
          <p:cNvPr id="422" name="Google Shape;422;p34"/>
          <p:cNvSpPr/>
          <p:nvPr/>
        </p:nvSpPr>
        <p:spPr>
          <a:xfrm>
            <a:off x="9849512" y="7201182"/>
            <a:ext cx="232403" cy="2324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23" name="Google Shape;423;p34"/>
          <p:cNvGrpSpPr/>
          <p:nvPr/>
        </p:nvGrpSpPr>
        <p:grpSpPr>
          <a:xfrm>
            <a:off x="724148" y="1577650"/>
            <a:ext cx="9078692" cy="5193310"/>
            <a:chOff x="1569213" y="1027685"/>
            <a:chExt cx="9078692" cy="5193310"/>
          </a:xfrm>
        </p:grpSpPr>
        <p:grpSp>
          <p:nvGrpSpPr>
            <p:cNvPr id="424" name="Google Shape;424;p34"/>
            <p:cNvGrpSpPr/>
            <p:nvPr/>
          </p:nvGrpSpPr>
          <p:grpSpPr>
            <a:xfrm>
              <a:off x="4649872" y="1027685"/>
              <a:ext cx="2917373" cy="1353848"/>
              <a:chOff x="4408711" y="897056"/>
              <a:chExt cx="2917373" cy="1353848"/>
            </a:xfrm>
          </p:grpSpPr>
          <p:sp>
            <p:nvSpPr>
              <p:cNvPr id="425" name="Google Shape;425;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6" name="Google Shape;426;p34"/>
              <p:cNvSpPr txBox="1"/>
              <p:nvPr/>
            </p:nvSpPr>
            <p:spPr>
              <a:xfrm>
                <a:off x="4434405" y="1252426"/>
                <a:ext cx="2667324" cy="998478"/>
              </a:xfrm>
              <a:prstGeom prst="rect">
                <a:avLst/>
              </a:prstGeom>
              <a:noFill/>
              <a:ln>
                <a:noFill/>
              </a:ln>
            </p:spPr>
            <p:txBody>
              <a:bodyPr anchorCtr="0" anchor="t" bIns="45700" lIns="91425" spcFirstLastPara="1" rIns="91425" wrap="square" tIns="45700">
                <a:spAutoFit/>
              </a:bodyPr>
              <a:lstStyle/>
              <a:p>
                <a:pPr indent="69850" lvl="0" marL="12700" marR="5080" rtl="1" algn="ctr">
                  <a:lnSpc>
                    <a:spcPct val="101699"/>
                  </a:lnSpc>
                  <a:spcBef>
                    <a:spcPts val="0"/>
                  </a:spcBef>
                  <a:spcAft>
                    <a:spcPts val="0"/>
                  </a:spcAft>
                  <a:buClr>
                    <a:srgbClr val="000000"/>
                  </a:buClr>
                  <a:buSzPts val="1100"/>
                  <a:buFont typeface="Arial"/>
                  <a:buNone/>
                </a:pPr>
                <a:r>
                  <a:rPr b="0" i="0" lang="en-US" sz="1100" u="none" cap="none" strike="noStrike">
                    <a:solidFill>
                      <a:schemeClr val="dk1"/>
                    </a:solidFill>
                    <a:latin typeface="Arimo"/>
                    <a:ea typeface="Arimo"/>
                    <a:cs typeface="Arimo"/>
                    <a:sym typeface="Arimo"/>
                  </a:rPr>
                  <a:t>כשאני מנסה לעודד תלמידים ברמות שונות לעבוד יחד, התלמידים בעלי ההישגים הגבוהים יותר נוטים לגלות את התשובות לתלמידים מתקשים יותר</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7" name="Google Shape;427;p34"/>
            <p:cNvGrpSpPr/>
            <p:nvPr/>
          </p:nvGrpSpPr>
          <p:grpSpPr>
            <a:xfrm>
              <a:off x="7671489" y="2001602"/>
              <a:ext cx="2976416" cy="1240066"/>
              <a:chOff x="7430328" y="1870973"/>
              <a:chExt cx="2976416" cy="1240066"/>
            </a:xfrm>
          </p:grpSpPr>
          <p:sp>
            <p:nvSpPr>
              <p:cNvPr id="428" name="Google Shape;428;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9" name="Google Shape;429;p34"/>
              <p:cNvSpPr txBox="1"/>
              <p:nvPr/>
            </p:nvSpPr>
            <p:spPr>
              <a:xfrm>
                <a:off x="7430328" y="1979455"/>
                <a:ext cx="2322659" cy="945515"/>
              </a:xfrm>
              <a:prstGeom prst="rect">
                <a:avLst/>
              </a:prstGeom>
              <a:noFill/>
              <a:ln>
                <a:noFill/>
              </a:ln>
            </p:spPr>
            <p:txBody>
              <a:bodyPr anchorCtr="0" anchor="t" bIns="45700" lIns="91425" spcFirstLastPara="1" rIns="91425" wrap="square" tIns="45700">
                <a:spAutoFit/>
              </a:bodyPr>
              <a:lstStyle/>
              <a:p>
                <a:pPr indent="0" lvl="0" marL="381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mo"/>
                    <a:ea typeface="Arimo"/>
                    <a:cs typeface="Arimo"/>
                    <a:sym typeface="Arimo"/>
                  </a:rPr>
                  <a:t>האם תלמידים בונים על רעיונות של אחרים? האם כל התלמידים תורמים לדיון? האם התלמידים השקטים מעורבים בדיון? האם נעשה אתגור של רעיונות באופן מכבד?</a:t>
                </a:r>
                <a:endParaRPr/>
              </a:p>
            </p:txBody>
          </p:sp>
        </p:grpSp>
        <p:grpSp>
          <p:nvGrpSpPr>
            <p:cNvPr id="430" name="Google Shape;430;p34"/>
            <p:cNvGrpSpPr/>
            <p:nvPr/>
          </p:nvGrpSpPr>
          <p:grpSpPr>
            <a:xfrm>
              <a:off x="7730532" y="3528836"/>
              <a:ext cx="2917373" cy="1240067"/>
              <a:chOff x="7650452" y="3389586"/>
              <a:chExt cx="2917373" cy="1240067"/>
            </a:xfrm>
          </p:grpSpPr>
          <p:sp>
            <p:nvSpPr>
              <p:cNvPr id="431" name="Google Shape;431;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2" name="Google Shape;432;p34"/>
              <p:cNvSpPr txBox="1"/>
              <p:nvPr/>
            </p:nvSpPr>
            <p:spPr>
              <a:xfrm>
                <a:off x="7740385" y="3603427"/>
                <a:ext cx="2156051" cy="943720"/>
              </a:xfrm>
              <a:prstGeom prst="rect">
                <a:avLst/>
              </a:prstGeom>
              <a:noFill/>
              <a:ln>
                <a:noFill/>
              </a:ln>
            </p:spPr>
            <p:txBody>
              <a:bodyPr anchorCtr="0" anchor="t" bIns="45700" lIns="91425" spcFirstLastPara="1" rIns="91425" wrap="square" tIns="45700">
                <a:spAutoFit/>
              </a:bodyPr>
              <a:lstStyle/>
              <a:p>
                <a:pPr indent="-635" lvl="0" marL="12065" marR="5080" rtl="1" algn="ctr">
                  <a:lnSpc>
                    <a:spcPct val="101699"/>
                  </a:lnSpc>
                  <a:spcBef>
                    <a:spcPts val="0"/>
                  </a:spcBef>
                  <a:spcAft>
                    <a:spcPts val="0"/>
                  </a:spcAft>
                  <a:buClr>
                    <a:srgbClr val="000000"/>
                  </a:buClr>
                  <a:buSzPts val="1100"/>
                  <a:buFont typeface="Arial"/>
                  <a:buNone/>
                </a:pPr>
                <a:r>
                  <a:rPr b="0" i="0" lang="en-US" sz="1100" u="none" cap="none" strike="noStrike">
                    <a:solidFill>
                      <a:schemeClr val="dk1"/>
                    </a:solidFill>
                    <a:latin typeface="Arimo"/>
                    <a:ea typeface="Arimo"/>
                    <a:cs typeface="Arimo"/>
                    <a:sym typeface="Arimo"/>
                  </a:rPr>
                  <a:t>תצפית בתלמידים שעובדים בזוגות כאשר בני הזוג ברמות שונות של הישגים תוך שימוש בכלים 2א ו-2ג לצורך זיהוי השתתפות ואיכות הדיאלוג</a:t>
                </a:r>
                <a:endParaRPr/>
              </a:p>
            </p:txBody>
          </p:sp>
        </p:grpSp>
        <p:grpSp>
          <p:nvGrpSpPr>
            <p:cNvPr id="433" name="Google Shape;433;p34"/>
            <p:cNvGrpSpPr/>
            <p:nvPr/>
          </p:nvGrpSpPr>
          <p:grpSpPr>
            <a:xfrm>
              <a:off x="3096382" y="4917965"/>
              <a:ext cx="2917373" cy="1245636"/>
              <a:chOff x="2710219" y="4860750"/>
              <a:chExt cx="2917373" cy="1245636"/>
            </a:xfrm>
          </p:grpSpPr>
          <p:sp>
            <p:nvSpPr>
              <p:cNvPr id="434" name="Google Shape;434;p34"/>
              <p:cNvSpPr/>
              <p:nvPr/>
            </p:nvSpPr>
            <p:spPr>
              <a:xfrm>
                <a:off x="2710219" y="4860750"/>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5" name="Google Shape;435;p34"/>
              <p:cNvSpPr txBox="1"/>
              <p:nvPr/>
            </p:nvSpPr>
            <p:spPr>
              <a:xfrm>
                <a:off x="3215757" y="4882974"/>
                <a:ext cx="2365971" cy="1223412"/>
              </a:xfrm>
              <a:prstGeom prst="rect">
                <a:avLst/>
              </a:prstGeom>
              <a:noFill/>
              <a:ln>
                <a:noFill/>
              </a:ln>
            </p:spPr>
            <p:txBody>
              <a:bodyPr anchorCtr="0" anchor="t" bIns="45700" lIns="91425" spcFirstLastPara="1" rIns="91425" wrap="square" tIns="45700">
                <a:spAutoFit/>
              </a:bodyPr>
              <a:lstStyle/>
              <a:p>
                <a:pPr indent="0" lvl="0" marL="0" marR="147408" rtl="1" algn="ctr">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תלמידים בונים על רעיונות לעיתים רחוקות, תלמידי בעלי הישגים גבוהים (ה.ג) מסבירים או מספקים תשובות. מעט מאוד מעורבות בשיח של תלמידים בעלי הישגים נמוכים (ה.נ); כולם מובלים ע"י תלמידי ה.ג והתערבותם וביצועיהם של תלמידי ה.נ מינימליים</a:t>
                </a:r>
                <a:endParaRPr/>
              </a:p>
            </p:txBody>
          </p:sp>
        </p:grpSp>
        <p:grpSp>
          <p:nvGrpSpPr>
            <p:cNvPr id="436" name="Google Shape;436;p34"/>
            <p:cNvGrpSpPr/>
            <p:nvPr/>
          </p:nvGrpSpPr>
          <p:grpSpPr>
            <a:xfrm>
              <a:off x="6232865" y="4980930"/>
              <a:ext cx="2917373" cy="1240065"/>
              <a:chOff x="6125535" y="4971642"/>
              <a:chExt cx="2917373" cy="1240065"/>
            </a:xfrm>
          </p:grpSpPr>
          <p:sp>
            <p:nvSpPr>
              <p:cNvPr id="437" name="Google Shape;437;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8" name="Google Shape;438;p34"/>
              <p:cNvSpPr txBox="1"/>
              <p:nvPr/>
            </p:nvSpPr>
            <p:spPr>
              <a:xfrm>
                <a:off x="6199087" y="5328604"/>
                <a:ext cx="214498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תמלול וקידוד אפיזודות קצרות לזיהוי ומספור דוגמאות לקודים השונים</a:t>
                </a:r>
                <a:endParaRPr b="0" i="0" sz="1100" u="none" cap="none" strike="noStrike">
                  <a:solidFill>
                    <a:srgbClr val="000000"/>
                  </a:solidFill>
                  <a:latin typeface="Arial"/>
                  <a:ea typeface="Arial"/>
                  <a:cs typeface="Arial"/>
                  <a:sym typeface="Arial"/>
                </a:endParaRPr>
              </a:p>
            </p:txBody>
          </p:sp>
        </p:grpSp>
        <p:grpSp>
          <p:nvGrpSpPr>
            <p:cNvPr id="439" name="Google Shape;439;p34"/>
            <p:cNvGrpSpPr/>
            <p:nvPr/>
          </p:nvGrpSpPr>
          <p:grpSpPr>
            <a:xfrm>
              <a:off x="1569213" y="3464076"/>
              <a:ext cx="2917373" cy="1464853"/>
              <a:chOff x="1104897" y="3322834"/>
              <a:chExt cx="2917373" cy="1464853"/>
            </a:xfrm>
          </p:grpSpPr>
          <p:sp>
            <p:nvSpPr>
              <p:cNvPr id="440" name="Google Shape;440;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1" name="Google Shape;441;p34"/>
              <p:cNvSpPr txBox="1"/>
              <p:nvPr/>
            </p:nvSpPr>
            <p:spPr>
              <a:xfrm>
                <a:off x="1491924" y="3482330"/>
                <a:ext cx="2316966" cy="1305357"/>
              </a:xfrm>
              <a:prstGeom prst="rect">
                <a:avLst/>
              </a:prstGeom>
              <a:noFill/>
              <a:ln>
                <a:noFill/>
              </a:ln>
            </p:spPr>
            <p:txBody>
              <a:bodyPr anchorCtr="0" anchor="t" bIns="45700" lIns="91425" spcFirstLastPara="1" rIns="91425" wrap="square" tIns="45700">
                <a:spAutoFit/>
              </a:bodyPr>
              <a:lstStyle/>
              <a:p>
                <a:pPr indent="225425" lvl="0" marL="12700" marR="5080" rtl="1" algn="r">
                  <a:lnSpc>
                    <a:spcPct val="101699"/>
                  </a:lnSpc>
                  <a:spcBef>
                    <a:spcPts val="0"/>
                  </a:spcBef>
                  <a:spcAft>
                    <a:spcPts val="0"/>
                  </a:spcAft>
                  <a:buClr>
                    <a:srgbClr val="000000"/>
                  </a:buClr>
                  <a:buSzPts val="1100"/>
                  <a:buFont typeface="Arial"/>
                  <a:buNone/>
                </a:pPr>
                <a:r>
                  <a:rPr b="0" i="0" lang="en-US" sz="1100" u="none" cap="none" strike="noStrike">
                    <a:solidFill>
                      <a:schemeClr val="dk1"/>
                    </a:solidFill>
                    <a:latin typeface="Arimo"/>
                    <a:ea typeface="Arimo"/>
                    <a:cs typeface="Arimo"/>
                    <a:sym typeface="Arimo"/>
                  </a:rPr>
                  <a:t>לבנות יחד כללי יסוד; לדון באופן שבו דיאלוג יכול לסייע לכל הלומדים; להציג משפטי פתיחה שמעודדים דיאלוג; פיתוח מטא-מודעות ליתרונות הדיאלוג</a:t>
                </a:r>
                <a:endParaRPr/>
              </a:p>
              <a:p>
                <a:pPr indent="0" lvl="0" marL="0" marR="0" rtl="0" algn="ctr">
                  <a:lnSpc>
                    <a:spcPct val="100000"/>
                  </a:lnSpc>
                  <a:spcBef>
                    <a:spcPts val="20"/>
                  </a:spcBef>
                  <a:spcAft>
                    <a:spcPts val="0"/>
                  </a:spcAft>
                  <a:buNone/>
                </a:pPr>
                <a:r>
                  <a:t/>
                </a:r>
                <a:endParaRPr b="0" i="0" sz="1200" u="none" cap="none" strike="noStrike">
                  <a:solidFill>
                    <a:srgbClr val="000000"/>
                  </a:solidFill>
                  <a:latin typeface="Arial"/>
                  <a:ea typeface="Arial"/>
                  <a:cs typeface="Arial"/>
                  <a:sym typeface="Arial"/>
                </a:endParaRPr>
              </a:p>
              <a:p>
                <a:pPr indent="225425" lvl="0" marL="12700" marR="5080" rtl="0" algn="l">
                  <a:lnSpc>
                    <a:spcPct val="101699"/>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grpSp>
          <p:nvGrpSpPr>
            <p:cNvPr id="442" name="Google Shape;442;p34"/>
            <p:cNvGrpSpPr/>
            <p:nvPr/>
          </p:nvGrpSpPr>
          <p:grpSpPr>
            <a:xfrm>
              <a:off x="1569213" y="2001603"/>
              <a:ext cx="2917373" cy="1240065"/>
              <a:chOff x="1328052" y="1870974"/>
              <a:chExt cx="2917373" cy="1240065"/>
            </a:xfrm>
          </p:grpSpPr>
          <p:sp>
            <p:nvSpPr>
              <p:cNvPr id="443" name="Google Shape;443;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4" name="Google Shape;444;p34"/>
              <p:cNvSpPr txBox="1"/>
              <p:nvPr/>
            </p:nvSpPr>
            <p:spPr>
              <a:xfrm>
                <a:off x="1937726" y="1954360"/>
                <a:ext cx="2228058" cy="1107996"/>
              </a:xfrm>
              <a:prstGeom prst="rect">
                <a:avLst/>
              </a:prstGeom>
              <a:noFill/>
              <a:ln>
                <a:noFill/>
              </a:ln>
            </p:spPr>
            <p:txBody>
              <a:bodyPr anchorCtr="0" anchor="t" bIns="45700" lIns="91425" spcFirstLastPara="1" rIns="91425" wrap="square" tIns="45700">
                <a:spAutoFit/>
              </a:bodyPr>
              <a:lstStyle/>
              <a:p>
                <a:pPr indent="634" lvl="0" marL="12700" marR="5080" rtl="1" algn="ctr">
                  <a:lnSpc>
                    <a:spcPct val="100899"/>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שיפור משמעותי בכמות ובאיכות של הדיאלוג - הסבר חשיבה ובניה על רעיונות של אחרים. האם אלה משפיעים על למידה?</a:t>
                </a:r>
                <a:endParaRPr/>
              </a:p>
              <a:p>
                <a:pPr indent="634" lvl="0" marL="12700" marR="5080" rtl="1" algn="ctr">
                  <a:lnSpc>
                    <a:spcPct val="100899"/>
                  </a:lnSpc>
                  <a:spcBef>
                    <a:spcPts val="2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האם התוצאות יהיו זהות במקרים של זוגות בעלי אותה רמת הישגים?</a:t>
                </a:r>
                <a:endParaRPr/>
              </a:p>
            </p:txBody>
          </p:sp>
        </p:grpSp>
        <p:sp>
          <p:nvSpPr>
            <p:cNvPr id="445" name="Google Shape;445;p34"/>
            <p:cNvSpPr/>
            <p:nvPr/>
          </p:nvSpPr>
          <p:spPr>
            <a:xfrm>
              <a:off x="5082870" y="2618317"/>
              <a:ext cx="2051376" cy="2010509"/>
            </a:xfrm>
            <a:prstGeom prst="arc">
              <a:avLst>
                <a:gd fmla="val 15399189" name="adj1"/>
                <a:gd fmla="val 14527644" name="adj2"/>
              </a:avLst>
            </a:prstGeom>
            <a:noFill/>
            <a:ln cap="flat" cmpd="sng" w="19050">
              <a:solidFill>
                <a:srgbClr val="17365D"/>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pic>
        <p:nvPicPr>
          <p:cNvPr id="446" name="Google Shape;446;p34"/>
          <p:cNvPicPr preferRelativeResize="0"/>
          <p:nvPr/>
        </p:nvPicPr>
        <p:blipFill rotWithShape="1">
          <a:blip r:embed="rId8">
            <a:alphaModFix/>
          </a:blip>
          <a:srcRect b="0" l="0" r="0" t="0"/>
          <a:stretch/>
        </p:blipFill>
        <p:spPr>
          <a:xfrm>
            <a:off x="4654698" y="622097"/>
            <a:ext cx="1027984" cy="1027984"/>
          </a:xfrm>
          <a:prstGeom prst="rect">
            <a:avLst/>
          </a:prstGeom>
          <a:noFill/>
          <a:ln>
            <a:noFill/>
          </a:ln>
        </p:spPr>
      </p:pic>
      <p:sp>
        <p:nvSpPr>
          <p:cNvPr id="447" name="Google Shape;447;p34"/>
          <p:cNvSpPr/>
          <p:nvPr/>
        </p:nvSpPr>
        <p:spPr>
          <a:xfrm>
            <a:off x="4606533" y="1206184"/>
            <a:ext cx="1075206" cy="656650"/>
          </a:xfrm>
          <a:prstGeom prst="rect">
            <a:avLst/>
          </a:prstGeom>
        </p:spPr>
        <p:txBody>
          <a:bodyPr>
            <a:prstTxWarp prst="textPlain"/>
          </a:bodyPr>
          <a:lstStyle/>
          <a:p>
            <a:pPr lvl="0" algn="ctr"/>
            <a:r>
              <a:rPr b="0" i="0">
                <a:ln>
                  <a:noFill/>
                </a:ln>
                <a:solidFill>
                  <a:srgbClr val="000000"/>
                </a:solidFill>
                <a:latin typeface="Arial"/>
              </a:rPr>
              <a:t>עניין ומטרות</a:t>
            </a:r>
          </a:p>
        </p:txBody>
      </p:sp>
      <p:pic>
        <p:nvPicPr>
          <p:cNvPr id="448" name="Google Shape;448;p34"/>
          <p:cNvPicPr preferRelativeResize="0"/>
          <p:nvPr/>
        </p:nvPicPr>
        <p:blipFill rotWithShape="1">
          <a:blip r:embed="rId9">
            <a:alphaModFix/>
          </a:blip>
          <a:srcRect b="0" l="0" r="0" t="0"/>
          <a:stretch/>
        </p:blipFill>
        <p:spPr>
          <a:xfrm>
            <a:off x="9168736" y="2203929"/>
            <a:ext cx="1027984" cy="1027984"/>
          </a:xfrm>
          <a:prstGeom prst="rect">
            <a:avLst/>
          </a:prstGeom>
          <a:noFill/>
          <a:ln>
            <a:noFill/>
          </a:ln>
        </p:spPr>
      </p:pic>
      <p:sp>
        <p:nvSpPr>
          <p:cNvPr id="449" name="Google Shape;449;p34"/>
          <p:cNvSpPr/>
          <p:nvPr/>
        </p:nvSpPr>
        <p:spPr>
          <a:xfrm>
            <a:off x="9066468" y="2415214"/>
            <a:ext cx="1169816" cy="1027983"/>
          </a:xfrm>
          <a:prstGeom prst="rect">
            <a:avLst/>
          </a:prstGeom>
        </p:spPr>
        <p:txBody>
          <a:bodyPr>
            <a:prstTxWarp prst="textPlain"/>
          </a:bodyPr>
          <a:lstStyle/>
          <a:p>
            <a:pPr lvl="0" algn="ctr"/>
            <a:r>
              <a:rPr b="0" i="0">
                <a:ln>
                  <a:noFill/>
                </a:ln>
                <a:solidFill>
                  <a:srgbClr val="000000"/>
                </a:solidFill>
                <a:latin typeface="Arial"/>
              </a:rPr>
              <a:t>מיקוד ושאלות חקירה</a:t>
            </a:r>
          </a:p>
        </p:txBody>
      </p:sp>
      <p:pic>
        <p:nvPicPr>
          <p:cNvPr id="450" name="Google Shape;450;p34"/>
          <p:cNvPicPr preferRelativeResize="0"/>
          <p:nvPr/>
        </p:nvPicPr>
        <p:blipFill rotWithShape="1">
          <a:blip r:embed="rId10">
            <a:alphaModFix/>
          </a:blip>
          <a:srcRect b="0" l="0" r="0" t="0"/>
          <a:stretch/>
        </p:blipFill>
        <p:spPr>
          <a:xfrm>
            <a:off x="9234195" y="3866653"/>
            <a:ext cx="1027984" cy="1027984"/>
          </a:xfrm>
          <a:prstGeom prst="rect">
            <a:avLst/>
          </a:prstGeom>
          <a:noFill/>
          <a:ln>
            <a:noFill/>
          </a:ln>
        </p:spPr>
      </p:pic>
      <p:sp>
        <p:nvSpPr>
          <p:cNvPr id="451" name="Google Shape;451;p34"/>
          <p:cNvSpPr/>
          <p:nvPr/>
        </p:nvSpPr>
        <p:spPr>
          <a:xfrm>
            <a:off x="9183784" y="4270268"/>
            <a:ext cx="1098955" cy="839248"/>
          </a:xfrm>
          <a:prstGeom prst="rect">
            <a:avLst/>
          </a:prstGeom>
        </p:spPr>
        <p:txBody>
          <a:bodyPr>
            <a:prstTxWarp prst="textPlain"/>
          </a:bodyPr>
          <a:lstStyle/>
          <a:p>
            <a:pPr lvl="0" algn="ctr"/>
            <a:r>
              <a:rPr b="0" i="0">
                <a:ln>
                  <a:noFill/>
                </a:ln>
                <a:solidFill>
                  <a:srgbClr val="000000"/>
                </a:solidFill>
                <a:latin typeface="Arial"/>
              </a:rPr>
              <a:t>תוכנית ושיטות חקירה</a:t>
            </a:r>
          </a:p>
        </p:txBody>
      </p:sp>
      <p:pic>
        <p:nvPicPr>
          <p:cNvPr id="452" name="Google Shape;452;p34"/>
          <p:cNvPicPr preferRelativeResize="0"/>
          <p:nvPr/>
        </p:nvPicPr>
        <p:blipFill rotWithShape="1">
          <a:blip r:embed="rId11">
            <a:alphaModFix/>
          </a:blip>
          <a:srcRect b="0" l="0" r="0" t="0"/>
          <a:stretch/>
        </p:blipFill>
        <p:spPr>
          <a:xfrm>
            <a:off x="7791181" y="5467930"/>
            <a:ext cx="1027983" cy="1027983"/>
          </a:xfrm>
          <a:prstGeom prst="rect">
            <a:avLst/>
          </a:prstGeom>
          <a:noFill/>
          <a:ln>
            <a:noFill/>
          </a:ln>
        </p:spPr>
      </p:pic>
      <p:sp>
        <p:nvSpPr>
          <p:cNvPr id="453" name="Google Shape;453;p34"/>
          <p:cNvSpPr/>
          <p:nvPr/>
        </p:nvSpPr>
        <p:spPr>
          <a:xfrm>
            <a:off x="7696041" y="5648552"/>
            <a:ext cx="1152718" cy="1028009"/>
          </a:xfrm>
          <a:prstGeom prst="rect">
            <a:avLst/>
          </a:prstGeom>
        </p:spPr>
        <p:txBody>
          <a:bodyPr>
            <a:prstTxWarp prst="textPlain"/>
          </a:bodyPr>
          <a:lstStyle/>
          <a:p>
            <a:pPr lvl="0" algn="ctr"/>
            <a:r>
              <a:rPr b="0" i="0">
                <a:ln>
                  <a:noFill/>
                </a:ln>
                <a:solidFill>
                  <a:srgbClr val="000000"/>
                </a:solidFill>
                <a:latin typeface="Arial"/>
              </a:rPr>
              <a:t>עבודה עם נתונים</a:t>
            </a:r>
          </a:p>
        </p:txBody>
      </p:sp>
      <p:pic>
        <p:nvPicPr>
          <p:cNvPr id="454" name="Google Shape;454;p34"/>
          <p:cNvPicPr preferRelativeResize="0"/>
          <p:nvPr/>
        </p:nvPicPr>
        <p:blipFill rotWithShape="1">
          <a:blip r:embed="rId12">
            <a:alphaModFix/>
          </a:blip>
          <a:srcRect b="0" l="0" r="0" t="0"/>
          <a:stretch/>
        </p:blipFill>
        <p:spPr>
          <a:xfrm>
            <a:off x="1713682" y="5438700"/>
            <a:ext cx="1043173" cy="1043173"/>
          </a:xfrm>
          <a:prstGeom prst="rect">
            <a:avLst/>
          </a:prstGeom>
          <a:noFill/>
          <a:ln>
            <a:noFill/>
          </a:ln>
        </p:spPr>
      </p:pic>
      <p:sp>
        <p:nvSpPr>
          <p:cNvPr id="455" name="Google Shape;455;p34"/>
          <p:cNvSpPr/>
          <p:nvPr/>
        </p:nvSpPr>
        <p:spPr>
          <a:xfrm>
            <a:off x="1710320" y="5958060"/>
            <a:ext cx="1024013" cy="733747"/>
          </a:xfrm>
          <a:prstGeom prst="rect">
            <a:avLst/>
          </a:prstGeom>
        </p:spPr>
        <p:txBody>
          <a:bodyPr>
            <a:prstTxWarp prst="textPlain"/>
          </a:bodyPr>
          <a:lstStyle/>
          <a:p>
            <a:pPr lvl="0" algn="ctr"/>
            <a:r>
              <a:rPr b="0" i="0">
                <a:ln>
                  <a:noFill/>
                </a:ln>
                <a:solidFill>
                  <a:srgbClr val="000000"/>
                </a:solidFill>
                <a:latin typeface="Arial"/>
              </a:rPr>
              <a:t>פרשנות ומקסנות</a:t>
            </a:r>
          </a:p>
        </p:txBody>
      </p:sp>
      <p:pic>
        <p:nvPicPr>
          <p:cNvPr id="456" name="Google Shape;456;p34"/>
          <p:cNvPicPr preferRelativeResize="0"/>
          <p:nvPr/>
        </p:nvPicPr>
        <p:blipFill rotWithShape="1">
          <a:blip r:embed="rId13">
            <a:alphaModFix/>
          </a:blip>
          <a:srcRect b="0" l="0" r="0" t="0"/>
          <a:stretch/>
        </p:blipFill>
        <p:spPr>
          <a:xfrm>
            <a:off x="165505" y="3927761"/>
            <a:ext cx="1036951" cy="1036951"/>
          </a:xfrm>
          <a:prstGeom prst="rect">
            <a:avLst/>
          </a:prstGeom>
          <a:noFill/>
          <a:ln>
            <a:noFill/>
          </a:ln>
        </p:spPr>
      </p:pic>
      <p:sp>
        <p:nvSpPr>
          <p:cNvPr id="457" name="Google Shape;457;p34"/>
          <p:cNvSpPr/>
          <p:nvPr/>
        </p:nvSpPr>
        <p:spPr>
          <a:xfrm>
            <a:off x="266231" y="4707995"/>
            <a:ext cx="901229" cy="455308"/>
          </a:xfrm>
          <a:prstGeom prst="rect">
            <a:avLst/>
          </a:prstGeom>
        </p:spPr>
        <p:txBody>
          <a:bodyPr>
            <a:prstTxWarp prst="textPlain"/>
          </a:bodyPr>
          <a:lstStyle/>
          <a:p>
            <a:pPr lvl="0" algn="ctr"/>
            <a:r>
              <a:rPr b="0" i="0">
                <a:ln>
                  <a:noFill/>
                </a:ln>
                <a:solidFill>
                  <a:srgbClr val="000000"/>
                </a:solidFill>
                <a:latin typeface="Arial"/>
              </a:rPr>
              <a:t>תוכנית פעולה</a:t>
            </a:r>
          </a:p>
        </p:txBody>
      </p:sp>
      <p:pic>
        <p:nvPicPr>
          <p:cNvPr id="458" name="Google Shape;458;p34"/>
          <p:cNvPicPr preferRelativeResize="0"/>
          <p:nvPr/>
        </p:nvPicPr>
        <p:blipFill rotWithShape="1">
          <a:blip r:embed="rId14">
            <a:alphaModFix/>
          </a:blip>
          <a:srcRect b="0" l="0" r="0" t="0"/>
          <a:stretch/>
        </p:blipFill>
        <p:spPr>
          <a:xfrm>
            <a:off x="211008" y="2200916"/>
            <a:ext cx="1043173" cy="1043173"/>
          </a:xfrm>
          <a:prstGeom prst="rect">
            <a:avLst/>
          </a:prstGeom>
          <a:noFill/>
          <a:ln>
            <a:noFill/>
          </a:ln>
        </p:spPr>
      </p:pic>
      <p:sp>
        <p:nvSpPr>
          <p:cNvPr id="459" name="Google Shape;459;p34"/>
          <p:cNvSpPr/>
          <p:nvPr/>
        </p:nvSpPr>
        <p:spPr>
          <a:xfrm>
            <a:off x="101410" y="2459926"/>
            <a:ext cx="1179315" cy="986137"/>
          </a:xfrm>
          <a:prstGeom prst="rect">
            <a:avLst/>
          </a:prstGeom>
        </p:spPr>
        <p:txBody>
          <a:bodyPr>
            <a:prstTxWarp prst="textPlain"/>
          </a:bodyPr>
          <a:lstStyle/>
          <a:p>
            <a:pPr lvl="0" algn="ctr"/>
            <a:r>
              <a:rPr b="0" i="0">
                <a:ln>
                  <a:noFill/>
                </a:ln>
                <a:solidFill>
                  <a:srgbClr val="000000"/>
                </a:solidFill>
                <a:latin typeface="Arial"/>
              </a:rPr>
              <a:t>ביקורת ורפלקציה</a:t>
            </a:r>
          </a:p>
        </p:txBody>
      </p:sp>
      <p:sp>
        <p:nvSpPr>
          <p:cNvPr id="460" name="Google Shape;460;p34"/>
          <p:cNvSpPr txBox="1"/>
          <p:nvPr/>
        </p:nvSpPr>
        <p:spPr>
          <a:xfrm>
            <a:off x="6894315" y="7170395"/>
            <a:ext cx="2821716"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תבנית ניתנת להורדה מצויה </a:t>
            </a:r>
            <a:r>
              <a:rPr b="0" i="0" lang="en-US" sz="1200" u="sng" cap="none" strike="noStrike">
                <a:solidFill>
                  <a:schemeClr val="hlink"/>
                </a:solidFill>
                <a:latin typeface="Arial"/>
                <a:ea typeface="Arial"/>
                <a:cs typeface="Arial"/>
                <a:sym typeface="Arial"/>
                <a:hlinkClick r:id="rId15"/>
              </a:rPr>
              <a:t>באתר</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4" name="Shape 464"/>
        <p:cNvGrpSpPr/>
        <p:nvPr/>
      </p:nvGrpSpPr>
      <p:grpSpPr>
        <a:xfrm>
          <a:off x="0" y="0"/>
          <a:ext cx="0" cy="0"/>
          <a:chOff x="0" y="0"/>
          <a:chExt cx="0" cy="0"/>
        </a:xfrm>
      </p:grpSpPr>
      <p:pic>
        <p:nvPicPr>
          <p:cNvPr descr="A picture containing text&#10;&#10;Description automatically generated" id="465" name="Google Shape;465;p35"/>
          <p:cNvPicPr preferRelativeResize="0"/>
          <p:nvPr/>
        </p:nvPicPr>
        <p:blipFill rotWithShape="1">
          <a:blip r:embed="rId3">
            <a:alphaModFix/>
          </a:blip>
          <a:srcRect b="0" l="0" r="0" t="0"/>
          <a:stretch/>
        </p:blipFill>
        <p:spPr>
          <a:xfrm>
            <a:off x="718549" y="577161"/>
            <a:ext cx="2438400" cy="1005218"/>
          </a:xfrm>
          <a:prstGeom prst="rect">
            <a:avLst/>
          </a:prstGeom>
          <a:noFill/>
          <a:ln>
            <a:noFill/>
          </a:ln>
        </p:spPr>
      </p:pic>
      <p:sp>
        <p:nvSpPr>
          <p:cNvPr id="466" name="Google Shape;466;p35"/>
          <p:cNvSpPr txBox="1"/>
          <p:nvPr/>
        </p:nvSpPr>
        <p:spPr>
          <a:xfrm>
            <a:off x="8089900" y="643135"/>
            <a:ext cx="1877695" cy="581568"/>
          </a:xfrm>
          <a:prstGeom prst="rect">
            <a:avLst/>
          </a:prstGeom>
          <a:solidFill>
            <a:srgbClr val="D9F1F6"/>
          </a:solidFill>
          <a:ln>
            <a:noFill/>
          </a:ln>
        </p:spPr>
        <p:txBody>
          <a:bodyPr anchorCtr="0" anchor="t" bIns="0" lIns="0" spcFirstLastPara="1" rIns="0" wrap="square" tIns="14600">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ו</a:t>
            </a:r>
            <a:endParaRPr b="0" i="0" sz="1400" u="none" cap="none" strike="noStrike">
              <a:solidFill>
                <a:srgbClr val="000000"/>
              </a:solidFill>
              <a:latin typeface="Arial"/>
              <a:ea typeface="Arial"/>
              <a:cs typeface="Arial"/>
              <a:sym typeface="Arial"/>
            </a:endParaRPr>
          </a:p>
          <a:p>
            <a:pPr indent="0" lvl="0" marL="26034" marR="0" rtl="1" algn="r">
              <a:lnSpc>
                <a:spcPct val="100000"/>
              </a:lnSpc>
              <a:spcBef>
                <a:spcPts val="114"/>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בחירת מוקד חקירה</a:t>
            </a:r>
            <a:endParaRPr b="0" i="0" sz="1400" u="none" cap="none" strike="noStrike">
              <a:solidFill>
                <a:srgbClr val="000000"/>
              </a:solidFill>
              <a:latin typeface="Arial"/>
              <a:ea typeface="Arial"/>
              <a:cs typeface="Arial"/>
              <a:sym typeface="Arial"/>
            </a:endParaRPr>
          </a:p>
        </p:txBody>
      </p:sp>
      <p:sp>
        <p:nvSpPr>
          <p:cNvPr id="467" name="Google Shape;467;p35"/>
          <p:cNvSpPr txBox="1"/>
          <p:nvPr/>
        </p:nvSpPr>
        <p:spPr>
          <a:xfrm>
            <a:off x="5563235" y="1962784"/>
            <a:ext cx="4660200" cy="1405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איתור שאלת חקירה עשוי להיות דבר מאתגר, מכיוון שיש כל כך הרבה דברים ש</a:t>
            </a:r>
            <a:r>
              <a:rPr b="0" i="1" lang="en-US" sz="1400" u="none" cap="none" strike="noStrike">
                <a:solidFill>
                  <a:schemeClr val="dk1"/>
                </a:solidFill>
                <a:latin typeface="Arimo"/>
                <a:ea typeface="Arimo"/>
                <a:cs typeface="Arimo"/>
                <a:sym typeface="Arimo"/>
              </a:rPr>
              <a:t>ניתן </a:t>
            </a:r>
            <a:r>
              <a:rPr b="0" i="0" lang="en-US" sz="1400" u="none" cap="none" strike="noStrike">
                <a:solidFill>
                  <a:schemeClr val="dk1"/>
                </a:solidFill>
                <a:latin typeface="Arimo"/>
                <a:ea typeface="Arimo"/>
                <a:cs typeface="Arimo"/>
                <a:sym typeface="Arimo"/>
              </a:rPr>
              <a:t>לעשות: כלל אצבע לשאלות חקירה הוא לצמצם את החשיבה שלך למשהו ש</a:t>
            </a:r>
            <a:r>
              <a:rPr b="0" i="1" lang="en-US" sz="1400" u="none" cap="none" strike="noStrike">
                <a:solidFill>
                  <a:schemeClr val="dk1"/>
                </a:solidFill>
                <a:latin typeface="Arimo"/>
                <a:ea typeface="Arimo"/>
                <a:cs typeface="Arimo"/>
                <a:sym typeface="Arimo"/>
              </a:rPr>
              <a:t>אכן </a:t>
            </a:r>
            <a:r>
              <a:rPr b="0" i="0" lang="en-US" sz="1400" u="none" cap="none" strike="noStrike">
                <a:solidFill>
                  <a:schemeClr val="dk1"/>
                </a:solidFill>
                <a:latin typeface="Arimo"/>
                <a:ea typeface="Arimo"/>
                <a:cs typeface="Arimo"/>
                <a:sym typeface="Arimo"/>
              </a:rPr>
              <a:t>אפשר</a:t>
            </a:r>
            <a:r>
              <a:rPr b="1" i="1" lang="en-US" sz="1400" u="none" cap="none" strike="noStrike">
                <a:solidFill>
                  <a:schemeClr val="dk1"/>
                </a:solidFill>
                <a:latin typeface="Arimo"/>
                <a:ea typeface="Arimo"/>
                <a:cs typeface="Arimo"/>
                <a:sym typeface="Arimo"/>
              </a:rPr>
              <a:t> </a:t>
            </a:r>
            <a:r>
              <a:rPr b="0" i="0" lang="en-US" sz="1400" u="none" cap="none" strike="noStrike">
                <a:solidFill>
                  <a:schemeClr val="dk1"/>
                </a:solidFill>
                <a:latin typeface="Arimo"/>
                <a:ea typeface="Arimo"/>
                <a:cs typeface="Arimo"/>
                <a:sym typeface="Arimo"/>
              </a:rPr>
              <a:t>לעשות. יתכן שהצבת לך מטרה כללית לפיה כל התלמידים בכיתתך ישתתפו, יבנו על רעיונותיהם זה של זו ויאתגרו אחד את השנייה, אך כל אלה הם המון דברים להתמקד בהם!</a:t>
            </a:r>
            <a:endParaRPr b="0" i="0" sz="1400" u="none" cap="none" strike="noStrike">
              <a:solidFill>
                <a:schemeClr val="dk1"/>
              </a:solidFill>
              <a:latin typeface="Calibri"/>
              <a:ea typeface="Calibri"/>
              <a:cs typeface="Calibri"/>
              <a:sym typeface="Calibri"/>
            </a:endParaRPr>
          </a:p>
        </p:txBody>
      </p:sp>
      <p:sp>
        <p:nvSpPr>
          <p:cNvPr id="468" name="Google Shape;468;p35"/>
          <p:cNvSpPr txBox="1"/>
          <p:nvPr/>
        </p:nvSpPr>
        <p:spPr>
          <a:xfrm>
            <a:off x="3776584" y="792897"/>
            <a:ext cx="32466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הגעה לשאלת חקירה</a:t>
            </a:r>
            <a:endParaRPr b="0" i="0" sz="2400" u="none" cap="none" strike="noStrike">
              <a:solidFill>
                <a:schemeClr val="dk1"/>
              </a:solidFill>
              <a:latin typeface="Calibri"/>
              <a:ea typeface="Calibri"/>
              <a:cs typeface="Calibri"/>
              <a:sym typeface="Calibri"/>
            </a:endParaRPr>
          </a:p>
        </p:txBody>
      </p:sp>
      <p:sp>
        <p:nvSpPr>
          <p:cNvPr id="469" name="Google Shape;469;p35"/>
          <p:cNvSpPr txBox="1"/>
          <p:nvPr/>
        </p:nvSpPr>
        <p:spPr>
          <a:xfrm>
            <a:off x="1155700" y="504825"/>
            <a:ext cx="1526801"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החלק במחזור החקירה:</a:t>
            </a:r>
            <a:endParaRPr b="0" i="0" sz="1000" u="none" cap="none" strike="noStrike">
              <a:solidFill>
                <a:schemeClr val="dk1"/>
              </a:solidFill>
              <a:latin typeface="Arial"/>
              <a:ea typeface="Arial"/>
              <a:cs typeface="Arial"/>
              <a:sym typeface="Arial"/>
            </a:endParaRPr>
          </a:p>
        </p:txBody>
      </p:sp>
      <p:sp>
        <p:nvSpPr>
          <p:cNvPr id="470" name="Google Shape;470;p35"/>
          <p:cNvSpPr txBox="1"/>
          <p:nvPr/>
        </p:nvSpPr>
        <p:spPr>
          <a:xfrm>
            <a:off x="5569585" y="3705225"/>
            <a:ext cx="4652100" cy="253126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 במחשבה על מה </a:t>
            </a:r>
            <a:r>
              <a:rPr b="0" i="1" lang="en-US" sz="1400" u="none" cap="none" strike="noStrike">
                <a:solidFill>
                  <a:schemeClr val="dk1"/>
                </a:solidFill>
                <a:latin typeface="Arimo"/>
                <a:ea typeface="Arimo"/>
                <a:cs typeface="Arimo"/>
                <a:sym typeface="Arimo"/>
              </a:rPr>
              <a:t>ניתן </a:t>
            </a:r>
            <a:r>
              <a:rPr b="0" i="0" lang="en-US" sz="1400" u="none" cap="none" strike="noStrike">
                <a:solidFill>
                  <a:schemeClr val="dk1"/>
                </a:solidFill>
                <a:latin typeface="Arimo"/>
                <a:ea typeface="Arimo"/>
                <a:cs typeface="Arimo"/>
                <a:sym typeface="Arimo"/>
              </a:rPr>
              <a:t>לעשות, יעזור לשאול את עצמך 'איך אחקור את שאלת החקירה שלי?' כדי למצוא שאלת חקירה שניתן לקיים ולתפעל. חלקים 1 ו2 של ערכה זו מספקים דוגמאות לקודים של T-SEDA, טכניקות צפייה ותבניות ניתוח: כדאי להסתכל בהם בזמן תכנון החקירה שלך. אפשר גם לצפות בסרטונים הבאים:</a:t>
            </a:r>
            <a:endParaRPr b="1" i="0" sz="1400" u="sng" cap="none" strike="noStrike">
              <a:solidFill>
                <a:schemeClr val="hlink"/>
              </a:solidFill>
              <a:latin typeface="Arimo"/>
              <a:ea typeface="Arimo"/>
              <a:cs typeface="Arimo"/>
              <a:sym typeface="Arimo"/>
              <a:hlinkClick r:id="rId4"/>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rgbClr val="0563C1"/>
                </a:solidFill>
                <a:latin typeface="Arimo"/>
                <a:ea typeface="Arimo"/>
                <a:cs typeface="Arimo"/>
                <a:sym typeface="Arimo"/>
              </a:rPr>
              <a:t>           </a:t>
            </a:r>
            <a:r>
              <a:rPr b="1" i="0" lang="en-US" sz="1400" u="sng" cap="none" strike="noStrike">
                <a:solidFill>
                  <a:schemeClr val="hlink"/>
                </a:solidFill>
                <a:latin typeface="Arimo"/>
                <a:ea typeface="Arimo"/>
                <a:cs typeface="Arimo"/>
                <a:sym typeface="Arimo"/>
                <a:hlinkClick r:id="rId5"/>
              </a:rPr>
              <a:t> סרטון 7: השלמת מעגל החקירה הרפלקטיבי</a:t>
            </a:r>
            <a:endParaRPr b="1" i="0" sz="1400" u="none" cap="none" strike="noStrike">
              <a:solidFill>
                <a:schemeClr val="dk1"/>
              </a:solidFill>
              <a:latin typeface="Calibri"/>
              <a:ea typeface="Calibri"/>
              <a:cs typeface="Calibri"/>
              <a:sym typeface="Calibri"/>
            </a:endParaRPr>
          </a:p>
          <a:p>
            <a:pPr indent="0" lvl="0" marL="585788" marR="95250" rtl="1" algn="just">
              <a:lnSpc>
                <a:spcPct val="121000"/>
              </a:lnSpc>
              <a:spcBef>
                <a:spcPts val="140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6"/>
              </a:rPr>
              <a:t>סרטון 10: שימוש בסכמת הקידוד (חלק 1</a:t>
            </a:r>
            <a:r>
              <a:rPr b="1" i="0" lang="en-US" sz="1400" u="sng" cap="none" strike="noStrike">
                <a:solidFill>
                  <a:srgbClr val="0000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585788" marR="95250" rtl="1" algn="just">
              <a:lnSpc>
                <a:spcPct val="121000"/>
              </a:lnSpc>
              <a:spcBef>
                <a:spcPts val="60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7"/>
              </a:rPr>
              <a:t>סרטון 11: שימוש בסכמת הקידוד (חלק 2</a:t>
            </a:r>
            <a:r>
              <a:rPr b="1" i="0" lang="en-US" sz="1400" u="sng" cap="none" strike="noStrike">
                <a:solidFill>
                  <a:srgbClr val="0000FF"/>
                </a:solidFill>
                <a:latin typeface="Arial"/>
                <a:ea typeface="Arial"/>
                <a:cs typeface="Arial"/>
                <a:sym typeface="Arial"/>
              </a:rPr>
              <a:t>)</a:t>
            </a:r>
            <a:endParaRPr b="0" i="0" sz="1400" u="none" cap="none" strike="noStrike">
              <a:solidFill>
                <a:schemeClr val="dk1"/>
              </a:solidFill>
              <a:latin typeface="Arimo"/>
              <a:ea typeface="Arimo"/>
              <a:cs typeface="Arimo"/>
              <a:sym typeface="Arimo"/>
            </a:endParaRPr>
          </a:p>
        </p:txBody>
      </p:sp>
      <p:sp>
        <p:nvSpPr>
          <p:cNvPr id="471" name="Google Shape;471;p35"/>
          <p:cNvSpPr/>
          <p:nvPr/>
        </p:nvSpPr>
        <p:spPr>
          <a:xfrm>
            <a:off x="317500" y="1955681"/>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2" name="Google Shape;472;p35"/>
          <p:cNvSpPr/>
          <p:nvPr/>
        </p:nvSpPr>
        <p:spPr>
          <a:xfrm>
            <a:off x="317500" y="1968502"/>
            <a:ext cx="4781550" cy="4801452"/>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3" name="Google Shape;473;p35"/>
          <p:cNvSpPr txBox="1"/>
          <p:nvPr/>
        </p:nvSpPr>
        <p:spPr>
          <a:xfrm>
            <a:off x="402979" y="2021740"/>
            <a:ext cx="4589145" cy="910442"/>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העמודים הבאים מציעים הכוונה לדרכים שונות של הגעה לשאלת חקירה, וזהו זמן טוב לזכור שאין דרך אחת נכונה לעשות זאת. עם זאת, ישנם כמה עקרונות שכדאי לזכור כשמנסים למצוא שאלת חקירה:</a:t>
            </a:r>
            <a:endParaRPr b="0" i="0" sz="1400" u="none" cap="none" strike="noStrike">
              <a:solidFill>
                <a:schemeClr val="dk1"/>
              </a:solidFill>
              <a:latin typeface="Calibri"/>
              <a:ea typeface="Calibri"/>
              <a:cs typeface="Calibri"/>
              <a:sym typeface="Calibri"/>
            </a:endParaRPr>
          </a:p>
        </p:txBody>
      </p:sp>
      <p:sp>
        <p:nvSpPr>
          <p:cNvPr id="474" name="Google Shape;474;p35"/>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20</a:t>
            </a:r>
            <a:endParaRPr b="0" i="0" sz="1000" u="none" cap="none" strike="noStrike">
              <a:solidFill>
                <a:schemeClr val="dk1"/>
              </a:solidFill>
              <a:latin typeface="Arial"/>
              <a:ea typeface="Arial"/>
              <a:cs typeface="Arial"/>
              <a:sym typeface="Arial"/>
            </a:endParaRPr>
          </a:p>
        </p:txBody>
      </p:sp>
      <p:sp>
        <p:nvSpPr>
          <p:cNvPr id="475" name="Google Shape;475;p35"/>
          <p:cNvSpPr txBox="1"/>
          <p:nvPr/>
        </p:nvSpPr>
        <p:spPr>
          <a:xfrm>
            <a:off x="402978" y="3032594"/>
            <a:ext cx="4589100" cy="3623400"/>
          </a:xfrm>
          <a:prstGeom prst="rect">
            <a:avLst/>
          </a:prstGeom>
          <a:noFill/>
          <a:ln>
            <a:noFill/>
          </a:ln>
        </p:spPr>
        <p:txBody>
          <a:bodyPr anchorCtr="0" anchor="t" bIns="0" lIns="0" spcFirstLastPara="1" rIns="0" wrap="square" tIns="0">
            <a:spAutoFit/>
          </a:bodyPr>
          <a:lstStyle/>
          <a:p>
            <a:pPr indent="-285750" lvl="0" marL="285750" marR="0" rtl="1" algn="r">
              <a:lnSpc>
                <a:spcPct val="107000"/>
              </a:lnSpc>
              <a:spcBef>
                <a:spcPts val="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כדי שהחקירה תהיה משמעותית עבורך, היא צריכה להתבסס על סוגייה אמיתית שהבחנת בה בכיתתך.</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שיתוף מחשבותיך עם עמיתים אחרים יכול מאוד לעזור למצוא שאלת חקירה – יכול להיות, למשל, שיימצא שכל המורים בצוות שלך הבחינו באותה סוגייה.</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החקירה צריכה להיות אפשרית וניתנת לתפעול עבורך ועבור כיתתך (בהתבסס על הזמן שיש לך ועל נוכחותם של מבוגרים נוספים שיכולים לעזור, למשל).</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החקירה צריכה להוביל להבנת פרקטיקה, לנקיטת פעולה, לניסיון של משהו חדש, ו/או לשיפור מצב הוראה / למידה.</a:t>
            </a:r>
            <a:endParaRPr b="0" i="0" sz="1400" u="none" cap="none" strike="noStrike">
              <a:solidFill>
                <a:schemeClr val="dk1"/>
              </a:solidFill>
              <a:latin typeface="Calibri"/>
              <a:ea typeface="Calibri"/>
              <a:cs typeface="Calibri"/>
              <a:sym typeface="Calibri"/>
            </a:endParaRPr>
          </a:p>
          <a:p>
            <a:pPr indent="-285750" lvl="0" marL="285750" marR="0" rtl="1" algn="r">
              <a:lnSpc>
                <a:spcPct val="107000"/>
              </a:lnSpc>
              <a:spcBef>
                <a:spcPts val="800"/>
              </a:spcBef>
              <a:spcAft>
                <a:spcPts val="0"/>
              </a:spcAft>
              <a:buClr>
                <a:schemeClr val="dk1"/>
              </a:buClr>
              <a:buSzPts val="1400"/>
              <a:buFont typeface="Arial"/>
              <a:buChar char="•"/>
            </a:pPr>
            <a:r>
              <a:rPr b="0" i="0" lang="en-US" sz="1400" u="none" cap="none" strike="noStrike">
                <a:solidFill>
                  <a:schemeClr val="dk1"/>
                </a:solidFill>
                <a:latin typeface="Arimo"/>
                <a:ea typeface="Arimo"/>
                <a:cs typeface="Arimo"/>
                <a:sym typeface="Arimo"/>
              </a:rPr>
              <a:t>החקירה צריכה להוביל לתשובה מורכבת, ולא לתשובה פשוטה של 'כן' או 'לא'. שאלות מחקר טובות תמיד מתחילות בשאלות כמו 'איך...?'; 'מה קורה כש...?'. שאלות כאלה באמת פתוחות לתשובות שונות כשאלה צצות.</a:t>
            </a:r>
            <a:endParaRPr b="0" i="0" sz="1400" u="none" cap="none" strike="noStrike">
              <a:solidFill>
                <a:schemeClr val="dk1"/>
              </a:solidFill>
              <a:latin typeface="Calibri"/>
              <a:ea typeface="Calibri"/>
              <a:cs typeface="Calibri"/>
              <a:sym typeface="Calibri"/>
            </a:endParaRPr>
          </a:p>
        </p:txBody>
      </p:sp>
      <p:sp>
        <p:nvSpPr>
          <p:cNvPr id="476" name="Google Shape;476;p35"/>
          <p:cNvSpPr/>
          <p:nvPr/>
        </p:nvSpPr>
        <p:spPr>
          <a:xfrm>
            <a:off x="9730112" y="5116832"/>
            <a:ext cx="417188" cy="41719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7" name="Google Shape;477;p35"/>
          <p:cNvSpPr/>
          <p:nvPr/>
        </p:nvSpPr>
        <p:spPr>
          <a:xfrm>
            <a:off x="9735825" y="5545252"/>
            <a:ext cx="411475" cy="41147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p35"/>
          <p:cNvSpPr/>
          <p:nvPr/>
        </p:nvSpPr>
        <p:spPr>
          <a:xfrm>
            <a:off x="9730112" y="5878832"/>
            <a:ext cx="417188" cy="41719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aphicFrame>
        <p:nvGraphicFramePr>
          <p:cNvPr id="484" name="Google Shape;484;p36"/>
          <p:cNvGraphicFramePr/>
          <p:nvPr/>
        </p:nvGraphicFramePr>
        <p:xfrm>
          <a:off x="850900" y="1683750"/>
          <a:ext cx="3000000" cy="3000000"/>
        </p:xfrm>
        <a:graphic>
          <a:graphicData uri="http://schemas.openxmlformats.org/drawingml/2006/table">
            <a:tbl>
              <a:tblPr>
                <a:noFill/>
                <a:tableStyleId>{10A05DEE-5175-494A-92B0-239228D98180}</a:tableStyleId>
              </a:tblPr>
              <a:tblGrid>
                <a:gridCol w="4191825"/>
                <a:gridCol w="4495375"/>
              </a:tblGrid>
              <a:tr h="218900">
                <a:tc>
                  <a:txBody>
                    <a:bodyPr/>
                    <a:lstStyle/>
                    <a:p>
                      <a:pPr indent="0" lvl="0" marL="0" marR="0" rtl="1" algn="ctr">
                        <a:lnSpc>
                          <a:spcPct val="115000"/>
                        </a:lnSpc>
                        <a:spcBef>
                          <a:spcPts val="0"/>
                        </a:spcBef>
                        <a:spcAft>
                          <a:spcPts val="0"/>
                        </a:spcAft>
                        <a:buClr>
                          <a:srgbClr val="000000"/>
                        </a:buClr>
                        <a:buSzPts val="1400"/>
                        <a:buFont typeface="Arial"/>
                        <a:buNone/>
                      </a:pPr>
                      <a:r>
                        <a:rPr b="1" lang="en-US" sz="1400" u="none" cap="none" strike="noStrike"/>
                        <a:t>דוגמאות חקירה</a:t>
                      </a:r>
                      <a:endParaRPr b="1" sz="1400" u="none" cap="none" strike="noStrike">
                        <a:latin typeface="Arial"/>
                        <a:ea typeface="Arial"/>
                        <a:cs typeface="Arial"/>
                        <a:sym typeface="Arial"/>
                      </a:endParaRPr>
                    </a:p>
                  </a:txBody>
                  <a:tcPr marT="34550" marB="34550" marR="34550" marL="34550">
                    <a:solidFill>
                      <a:srgbClr val="D8D8D8"/>
                    </a:solidFill>
                  </a:tcPr>
                </a:tc>
                <a:tc>
                  <a:txBody>
                    <a:bodyPr/>
                    <a:lstStyle/>
                    <a:p>
                      <a:pPr indent="0" lvl="0" marL="0" marR="0" rtl="1" algn="ctr">
                        <a:lnSpc>
                          <a:spcPct val="115000"/>
                        </a:lnSpc>
                        <a:spcBef>
                          <a:spcPts val="0"/>
                        </a:spcBef>
                        <a:spcAft>
                          <a:spcPts val="0"/>
                        </a:spcAft>
                        <a:buClr>
                          <a:srgbClr val="000000"/>
                        </a:buClr>
                        <a:buSzPts val="1400"/>
                        <a:buFont typeface="Arial"/>
                        <a:buNone/>
                      </a:pPr>
                      <a:r>
                        <a:rPr b="1" lang="en-US" sz="1400" u="none" cap="none" strike="noStrike"/>
                        <a:t>מטרות חקר</a:t>
                      </a:r>
                      <a:endParaRPr b="1" sz="1400" u="none" cap="none" strike="noStrike">
                        <a:latin typeface="Arial"/>
                        <a:ea typeface="Arial"/>
                        <a:cs typeface="Arial"/>
                        <a:sym typeface="Arial"/>
                      </a:endParaRPr>
                    </a:p>
                  </a:txBody>
                  <a:tcPr marT="34550" marB="34550" marR="34550" marL="34550">
                    <a:solidFill>
                      <a:srgbClr val="D8D8D8"/>
                    </a:solidFill>
                  </a:tcPr>
                </a:tc>
              </a:tr>
              <a:tr h="364975">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תצפית בהשתתפות של תלמידים נבחרים תוך מעורבות המורה, וללא מעורבות המורה</a:t>
                      </a:r>
                      <a:r>
                        <a:rPr lang="en-US" sz="1200" u="none" cap="none" strike="noStrike"/>
                        <a:t> </a:t>
                      </a:r>
                      <a:endParaRPr sz="1200" u="none" cap="none" strike="noStrike">
                        <a:latin typeface="Arial"/>
                        <a:ea typeface="Arial"/>
                        <a:cs typeface="Arial"/>
                        <a:sym typeface="Arial"/>
                      </a:endParaRPr>
                    </a:p>
                    <a:p>
                      <a:pPr indent="-165099" lvl="0" marL="271462" marR="0" rtl="0" algn="l">
                        <a:lnSpc>
                          <a:spcPct val="115000"/>
                        </a:lnSpc>
                        <a:spcBef>
                          <a:spcPts val="0"/>
                        </a:spcBef>
                        <a:spcAft>
                          <a:spcPts val="0"/>
                        </a:spcAft>
                        <a:buClr>
                          <a:srgbClr val="000000"/>
                        </a:buClr>
                        <a:buSzPts val="1200"/>
                        <a:buFont typeface="Arial"/>
                        <a:buNone/>
                      </a:pPr>
                      <a:r>
                        <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בחינת פיתוח עצמאי של כישורי דיאלוג בקרב לומדים</a:t>
                      </a:r>
                      <a:endParaRPr sz="1200" u="none" cap="none" strike="noStrike"/>
                    </a:p>
                    <a:p>
                      <a:pPr indent="-82550" lvl="0" marL="141287" marR="0" rtl="0" algn="l">
                        <a:lnSpc>
                          <a:spcPct val="115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תצפית בקיומן של מיומנויות דיאלוגיות בזמן למידת משחק עצמאית</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בחינת כישורי הדיאלוג של תלמידים במסגרת פעילויות נבחרות</a:t>
                      </a:r>
                      <a:endParaRPr sz="1200" u="none" cap="none" strike="noStrike"/>
                    </a:p>
                    <a:p>
                      <a:pPr indent="-82550" lvl="0" marL="141287" marR="0" rtl="0" algn="l">
                        <a:lnSpc>
                          <a:spcPct val="115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תצפית ביכולת של הלומדים להגיב לשאלות מאתגרות ולהצדיק את תגובתם</a:t>
                      </a:r>
                      <a:endParaRPr sz="1200" u="none" cap="none" strike="noStrike">
                        <a:solidFill>
                          <a:schemeClr val="lt1"/>
                        </a:solidFil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בחינת סוג מסויים של השתתפות בדיאלוג מצד הלומדים</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אחרי זיהוי דרגות השתתפות שונות בדיון, תיעוד התלמידים שהשתתפו ובאיזו תדירות</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0" lvl="0" marL="58736" marR="0" rtl="1" algn="r">
                        <a:lnSpc>
                          <a:spcPct val="115000"/>
                        </a:lnSpc>
                        <a:spcBef>
                          <a:spcPts val="0"/>
                        </a:spcBef>
                        <a:spcAft>
                          <a:spcPts val="0"/>
                        </a:spcAft>
                        <a:buClr>
                          <a:srgbClr val="000000"/>
                        </a:buClr>
                        <a:buSzPts val="1200"/>
                        <a:buFont typeface="Arial"/>
                        <a:buNone/>
                      </a:pPr>
                      <a:r>
                        <a:rPr lang="en-US" sz="1200" u="none" cap="none" strike="noStrike"/>
                        <a:t>תיעוד רמות השתתפות של תלמידים בכיתה או בחינת רמות ההשתתפות של תלמידים שקטים יותר</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תצפית אחר כמות הפעמים שבה תלמידים בנו על רעיונות של אחרים, ועל כמות הפעמים שבה המורה עודד.ה בנייה על רעיונות.</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0" lvl="0" marL="58736" marR="0" rtl="1" algn="r">
                        <a:lnSpc>
                          <a:spcPct val="115000"/>
                        </a:lnSpc>
                        <a:spcBef>
                          <a:spcPts val="0"/>
                        </a:spcBef>
                        <a:spcAft>
                          <a:spcPts val="0"/>
                        </a:spcAft>
                        <a:buClr>
                          <a:srgbClr val="000000"/>
                        </a:buClr>
                        <a:buSzPts val="1200"/>
                        <a:buFont typeface="Arial"/>
                        <a:buNone/>
                      </a:pPr>
                      <a:r>
                        <a:rPr lang="en-US" sz="1200" u="none" cap="none" strike="noStrike"/>
                        <a:t>הערכת איכות הדיאלוג הכיתתי בהקשר לרמות ההשתתפות של המורה ושל התלמידים בדיון</a:t>
                      </a:r>
                      <a:endParaRPr sz="1200" u="none" cap="none" strike="noStrike">
                        <a:latin typeface="Arial"/>
                        <a:ea typeface="Arial"/>
                        <a:cs typeface="Arial"/>
                        <a:sym typeface="Arial"/>
                      </a:endParaRPr>
                    </a:p>
                  </a:txBody>
                  <a:tcPr marT="34550" marB="34550" marR="34550" marL="34550">
                    <a:solidFill>
                      <a:srgbClr val="D9F1F6"/>
                    </a:solidFill>
                  </a:tcPr>
                </a:tc>
              </a:tr>
              <a:tr h="36620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בקשה מהתלמידים לתעד אלמנטים של דיוני מליאה</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מעורבות תלמידים בפיתוח או בהערכת הדיאלוג</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פיתוח הדיבור הדיאלוגי של הלומדים ותצפית בהשפעות של אלה על קריאה וכתיבה בשיעורי שפה</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סיוע לתלמידים לפתח מיומנויות וביצועים שפתיים</a:t>
                      </a:r>
                      <a:endParaRPr sz="1200" u="none" cap="none" strike="noStrike"/>
                    </a:p>
                    <a:p>
                      <a:pPr indent="-82550" lvl="0" marL="141287" marR="0" rtl="0" algn="l">
                        <a:lnSpc>
                          <a:spcPct val="115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המרת הערכה מסכמת במועד מאוחר במשוב מיידי המיישם עקרונות של הוראה דיאלוגית</a:t>
                      </a:r>
                      <a:endParaRPr sz="1200" u="none" cap="none" strike="noStrike">
                        <a:solidFill>
                          <a:schemeClr val="lt1"/>
                        </a:solidFil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פיתוח או ניסוי של חדשנות בפרקטיקות </a:t>
                      </a:r>
                      <a:endParaRPr sz="1200" u="none" cap="none" strike="noStrike"/>
                    </a:p>
                    <a:p>
                      <a:pPr indent="-82550" lvl="0" marL="141287" marR="0" rtl="0" algn="l">
                        <a:lnSpc>
                          <a:spcPct val="115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רכישת אסטרטגיות ומשאבים חדשים שיתמכו בפרקטיקה ובאיכות המפגשים האוריינים</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0" lvl="0" marL="58736" marR="0" rtl="1" algn="r">
                        <a:lnSpc>
                          <a:spcPct val="115000"/>
                        </a:lnSpc>
                        <a:spcBef>
                          <a:spcPts val="0"/>
                        </a:spcBef>
                        <a:spcAft>
                          <a:spcPts val="0"/>
                        </a:spcAft>
                        <a:buClr>
                          <a:srgbClr val="000000"/>
                        </a:buClr>
                        <a:buSzPts val="1200"/>
                        <a:buFont typeface="Arial"/>
                        <a:buNone/>
                      </a:pPr>
                      <a:r>
                        <a:rPr lang="en-US" sz="1200" u="none" cap="none" strike="noStrike"/>
                        <a:t>פיתוח אסטרטגיות ומשאבים חדשים לשיפור איכות הדיאלוג הכיתתי ופרקטיקות ההוראה של המורה</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תמיכה ביכולות ההקשבה והתגובה של תלמידים זה לזה, וביכולת שלהם לבנות על רעיונות של אחרים ולאתגר אותם </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50" lvl="0" marL="141287" marR="0" rtl="1" algn="r">
                        <a:lnSpc>
                          <a:spcPct val="115000"/>
                        </a:lnSpc>
                        <a:spcBef>
                          <a:spcPts val="0"/>
                        </a:spcBef>
                        <a:spcAft>
                          <a:spcPts val="0"/>
                        </a:spcAft>
                        <a:buClr>
                          <a:srgbClr val="000000"/>
                        </a:buClr>
                        <a:buSzPts val="1200"/>
                        <a:buFont typeface="Arial"/>
                        <a:buNone/>
                      </a:pPr>
                      <a:r>
                        <a:rPr lang="en-US" sz="1200" u="none" cap="none" strike="noStrike"/>
                        <a:t>זיהוי דרכים לסיוע בסוגים שונים של השתתפות מצד הלומדים</a:t>
                      </a:r>
                      <a:endParaRPr sz="1200" u="none" cap="none" strike="noStrike"/>
                    </a:p>
                    <a:p>
                      <a:pPr indent="-82550" lvl="0" marL="141287" marR="0" rtl="0" algn="l">
                        <a:lnSpc>
                          <a:spcPct val="115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304800" lvl="0" marL="457200" marR="0" rtl="1" algn="r">
                        <a:lnSpc>
                          <a:spcPct val="115000"/>
                        </a:lnSpc>
                        <a:spcBef>
                          <a:spcPts val="0"/>
                        </a:spcBef>
                        <a:spcAft>
                          <a:spcPts val="0"/>
                        </a:spcAft>
                        <a:buClr>
                          <a:schemeClr val="lt1"/>
                        </a:buClr>
                        <a:buSzPts val="1200"/>
                        <a:buFont typeface="Arial"/>
                        <a:buChar char="-"/>
                      </a:pPr>
                      <a:r>
                        <a:rPr lang="en-US" sz="1200" u="none" cap="none" strike="noStrike">
                          <a:solidFill>
                            <a:schemeClr val="lt1"/>
                          </a:solidFill>
                        </a:rPr>
                        <a:t>הצגת כללי יסוד לשיח שישפרו את הדיאלוג המתקיים בקבוצות</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0" lvl="0" marL="58736" marR="0" rtl="1" algn="r">
                        <a:lnSpc>
                          <a:spcPct val="115000"/>
                        </a:lnSpc>
                        <a:spcBef>
                          <a:spcPts val="0"/>
                        </a:spcBef>
                        <a:spcAft>
                          <a:spcPts val="0"/>
                        </a:spcAft>
                        <a:buClr>
                          <a:srgbClr val="000000"/>
                        </a:buClr>
                        <a:buSzPts val="1200"/>
                        <a:buFont typeface="Arial"/>
                        <a:buNone/>
                      </a:pPr>
                      <a:r>
                        <a:rPr lang="en-US" sz="1200" u="none" cap="none" strike="noStrike"/>
                        <a:t>ניסוי ביישום פרקטיקה דיאלוגית ספציפית</a:t>
                      </a:r>
                      <a:endParaRPr sz="1200" u="none" cap="none" strike="noStrike">
                        <a:latin typeface="Arial"/>
                        <a:ea typeface="Arial"/>
                        <a:cs typeface="Arial"/>
                        <a:sym typeface="Arial"/>
                      </a:endParaRPr>
                    </a:p>
                  </a:txBody>
                  <a:tcPr marT="34550" marB="34550" marR="34550" marL="34550">
                    <a:solidFill>
                      <a:srgbClr val="D9F1F6"/>
                    </a:solidFill>
                  </a:tcPr>
                </a:tc>
              </a:tr>
            </a:tbl>
          </a:graphicData>
        </a:graphic>
      </p:graphicFrame>
      <p:sp>
        <p:nvSpPr>
          <p:cNvPr id="485" name="Google Shape;485;p36"/>
          <p:cNvSpPr txBox="1"/>
          <p:nvPr/>
        </p:nvSpPr>
        <p:spPr>
          <a:xfrm>
            <a:off x="660400" y="325874"/>
            <a:ext cx="9258300" cy="1169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1" i="0" lang="en-US" sz="1400" u="none" cap="none" strike="noStrike">
                <a:solidFill>
                  <a:srgbClr val="000000"/>
                </a:solidFill>
                <a:highlight>
                  <a:schemeClr val="lt1"/>
                </a:highlight>
                <a:latin typeface="Arial"/>
                <a:ea typeface="Arial"/>
                <a:cs typeface="Arial"/>
                <a:sym typeface="Arial"/>
              </a:rPr>
              <a:t>דוגמאות למטרות חקירה באמצעות T-SEDA</a:t>
            </a:r>
            <a:endParaRPr b="1" i="0" sz="1400" u="none" cap="none" strike="noStrike">
              <a:solidFill>
                <a:srgbClr val="000000"/>
              </a:solidFill>
              <a:highlight>
                <a:schemeClr val="lt1"/>
              </a:highlight>
              <a:latin typeface="Arial"/>
              <a:ea typeface="Arial"/>
              <a:cs typeface="Arial"/>
              <a:sym typeface="Arial"/>
            </a:endParaRPr>
          </a:p>
          <a:p>
            <a:pPr indent="0" lvl="0" marL="0" marR="0" rtl="1" algn="r">
              <a:lnSpc>
                <a:spcPct val="100000"/>
              </a:lnSpc>
              <a:spcBef>
                <a:spcPts val="0"/>
              </a:spcBef>
              <a:spcAft>
                <a:spcPts val="0"/>
              </a:spcAft>
              <a:buClr>
                <a:schemeClr val="dk1"/>
              </a:buClr>
              <a:buSzPts val="1400"/>
              <a:buFont typeface="Calibri"/>
              <a:buNone/>
            </a:pPr>
            <a:r>
              <a:rPr b="0" i="0" lang="en-US" sz="1400" u="none" cap="none" strike="noStrike">
                <a:solidFill>
                  <a:schemeClr val="dk1"/>
                </a:solidFill>
                <a:highlight>
                  <a:schemeClr val="lt1"/>
                </a:highlight>
                <a:latin typeface="Arial"/>
                <a:ea typeface="Arial"/>
                <a:cs typeface="Arial"/>
                <a:sym typeface="Arial"/>
              </a:rPr>
              <a:t>בפרויקט בינלאומי שכלל 72 מורות ומורים (לגילאי גן עד השכלה גבוהה) בשש מדינות, התקיימו מהלכי החקירה הבאים. אלה, מציגים חלק מתחומי העניין שאנשי שטח בחנו באמצעות ערכת T-SEDA י(Calcagni et al., 2023).דוחות חקירה מפורטים שנערכו בהקשרים שונים זמינים לצפייה בספריית פורטל </a:t>
            </a:r>
            <a:r>
              <a:rPr b="0" i="0" lang="en-US" sz="1400" u="sng" cap="none" strike="noStrike">
                <a:solidFill>
                  <a:schemeClr val="hlink"/>
                </a:solidFill>
                <a:highlight>
                  <a:schemeClr val="lt1"/>
                </a:highlight>
                <a:latin typeface="Arial"/>
                <a:ea typeface="Arial"/>
                <a:cs typeface="Arial"/>
                <a:sym typeface="Arial"/>
                <a:hlinkClick r:id="rId3"/>
              </a:rPr>
              <a:t>Camtree</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0"/>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
        <p:nvSpPr>
          <p:cNvPr id="101" name="Google Shape;101;p10"/>
          <p:cNvSpPr txBox="1"/>
          <p:nvPr/>
        </p:nvSpPr>
        <p:spPr>
          <a:xfrm>
            <a:off x="348825" y="253950"/>
            <a:ext cx="10226700" cy="7308900"/>
          </a:xfrm>
          <a:prstGeom prst="rect">
            <a:avLst/>
          </a:prstGeom>
          <a:noFill/>
          <a:ln>
            <a:noFill/>
          </a:ln>
        </p:spPr>
        <p:txBody>
          <a:bodyPr anchorCtr="0" anchor="t" bIns="0" lIns="0" spcFirstLastPara="1" rIns="0" wrap="square" tIns="0">
            <a:spAutoFit/>
          </a:bodyPr>
          <a:lstStyle/>
          <a:p>
            <a:pPr indent="0" lvl="0" marL="159385" marR="0" rtl="1" algn="ctr">
              <a:lnSpc>
                <a:spcPct val="100000"/>
              </a:lnSpc>
              <a:spcBef>
                <a:spcPts val="0"/>
              </a:spcBef>
              <a:spcAft>
                <a:spcPts val="0"/>
              </a:spcAft>
              <a:buClr>
                <a:srgbClr val="000000"/>
              </a:buClr>
              <a:buSzPts val="1800"/>
              <a:buFont typeface="Arial"/>
              <a:buNone/>
            </a:pPr>
            <a:r>
              <a:rPr b="0" i="0" lang="en-US" sz="1800" u="none" cap="none" strike="noStrike">
                <a:solidFill>
                  <a:srgbClr val="1A616F"/>
                </a:solidFill>
                <a:latin typeface="Arial"/>
                <a:ea typeface="Arial"/>
                <a:cs typeface="Arial"/>
                <a:sym typeface="Arial"/>
              </a:rPr>
              <a:t>קבוצת T-SEDA</a:t>
            </a:r>
            <a:endParaRPr b="0" i="0" sz="1400" u="none" cap="none" strike="noStrike">
              <a:solidFill>
                <a:srgbClr val="000000"/>
              </a:solidFill>
              <a:latin typeface="Arial"/>
              <a:ea typeface="Arial"/>
              <a:cs typeface="Arial"/>
              <a:sym typeface="Arial"/>
            </a:endParaRPr>
          </a:p>
          <a:p>
            <a:pPr indent="0" lvl="0" marL="159385" marR="0" rtl="1"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פיתוח הסכימה לניתוח דיאלוג חינוכי היה במידה רבה מאמץ קבוצתי שכלל את: רות קירשנר, שרה הנסי, אליסה קלגני, פאראח אחמד, ויקטוריה קוק, לורה קרסלייק, ליסה לי ומריה וריקי מהפקולטה לחינוך באוניברסיטת קיימברידג', ואת ניוב אסטרדה ופלורה הרננדז מהאוניברסיטה האוטונומית הלאומית של מקסיקו. אנו מודים מקרב לב לקולגות הרבים אשר תרמו בדרך זו או אחרת לפיתוח הערכה לניתוח שיח לימודי לאורך השנים האחרונות, ביניהם אלו שעזרו עם התרגום לספרדית, סינית, צרפתית, ערבית, איטלקית, יפנית, עברית והולנדית )אנה לאורה טריגו קלפס, אליסה דה פדואה, אליסה איסקיירדו, קיאן ליו, יון לונג, ג'י יינג, צ'י צ'ינג צ'אנג, דלפין ססטונארו, בן ציון סלקמון, אוריאן מנשה, אורלי שפירא, היידי סבלוס, קייקו אראמאקי, טומונורי איצ'יינאגי, איאנו איקדה, קאורי קנאי, נעמי קאגאווה, קיומי שיג'ו, לו שיאויון, ארווה אל קאסים, קיארה פיצ'יני, פטריסיה ברוקס).</a:t>
            </a:r>
            <a:endParaRPr b="0" i="0" sz="1400" u="none" cap="none" strike="noStrike">
              <a:solidFill>
                <a:srgbClr val="000000"/>
              </a:solidFill>
              <a:latin typeface="Arial"/>
              <a:ea typeface="Arial"/>
              <a:cs typeface="Arial"/>
              <a:sym typeface="Arial"/>
            </a:endParaRPr>
          </a:p>
          <a:p>
            <a:pPr indent="0" lvl="0" marL="159385" marR="0" rtl="1" algn="ctr">
              <a:lnSpc>
                <a:spcPct val="100000"/>
              </a:lnSpc>
              <a:spcBef>
                <a:spcPts val="0"/>
              </a:spcBef>
              <a:spcAft>
                <a:spcPts val="0"/>
              </a:spcAft>
              <a:buClr>
                <a:srgbClr val="000000"/>
              </a:buClr>
              <a:buSzPts val="1800"/>
              <a:buFont typeface="Arial"/>
              <a:buNone/>
            </a:pPr>
            <a:r>
              <a:t/>
            </a:r>
            <a:endParaRPr b="0" i="0" sz="1800" u="none" cap="none" strike="noStrike">
              <a:solidFill>
                <a:srgbClr val="1A616F"/>
              </a:solidFill>
              <a:latin typeface="Arial"/>
              <a:ea typeface="Arial"/>
              <a:cs typeface="Arial"/>
              <a:sym typeface="Arial"/>
            </a:endParaRPr>
          </a:p>
          <a:p>
            <a:pPr indent="0" lvl="0" marL="125095" marR="0" rtl="1" algn="ctr">
              <a:lnSpc>
                <a:spcPct val="100000"/>
              </a:lnSpc>
              <a:spcBef>
                <a:spcPts val="0"/>
              </a:spcBef>
              <a:spcAft>
                <a:spcPts val="0"/>
              </a:spcAft>
              <a:buClr>
                <a:srgbClr val="000000"/>
              </a:buClr>
              <a:buSzPts val="1800"/>
              <a:buFont typeface="Arial"/>
              <a:buNone/>
            </a:pPr>
            <a:r>
              <a:rPr b="0" i="0" lang="en-US" sz="1800" u="none" cap="none" strike="noStrike">
                <a:solidFill>
                  <a:srgbClr val="1A616F"/>
                </a:solidFill>
                <a:latin typeface="Arial"/>
                <a:ea typeface="Arial"/>
                <a:cs typeface="Arial"/>
                <a:sym typeface="Arial"/>
              </a:rPr>
              <a:t>תודות</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10"/>
              </a:spcBef>
              <a:spcAft>
                <a:spcPts val="0"/>
              </a:spcAft>
              <a:buClr>
                <a:srgbClr val="000000"/>
              </a:buClr>
              <a:buSzPts val="900"/>
              <a:buFont typeface="Arial"/>
              <a:buNone/>
            </a:pPr>
            <a:r>
              <a:t/>
            </a:r>
            <a:endParaRPr b="0" i="0" sz="900" u="none" cap="none" strike="noStrike">
              <a:solidFill>
                <a:schemeClr val="dk1"/>
              </a:solidFill>
              <a:latin typeface="Times New Roman"/>
              <a:ea typeface="Times New Roman"/>
              <a:cs typeface="Times New Roman"/>
              <a:sym typeface="Times New Roman"/>
            </a:endParaRPr>
          </a:p>
          <a:p>
            <a:pPr indent="0" lvl="0" marL="92075" marR="5080" rtl="1" algn="just">
              <a:lnSpc>
                <a:spcPct val="1208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העבודה המקורית על הערכה לניתוח שיח לימודי, ועל הערכה שקדמה לה (SEDA), נעשתה בתמיכת האקדמיה הבריטית (תכנית שותפות וניידות בינלאומית) באמצעות פרויקט בן 3 שנים שנקרא "כלי לניתוח אינטראקציות דיאלוגיות בכיתות" (2013-2015) בהובלת שרה הנסי וסילביה רוחאס-דראמונד באוניברסיטת קיימברידג', אנגליה, והאוניברסיטה האוטונומית הלאומית של מקסיקו:  </a:t>
            </a:r>
            <a:r>
              <a:rPr b="0" i="0" lang="en-US" sz="1400" u="sng" cap="none" strike="noStrike">
                <a:solidFill>
                  <a:schemeClr val="hlink"/>
                </a:solidFill>
                <a:latin typeface="Arimo"/>
                <a:ea typeface="Arimo"/>
                <a:cs typeface="Arimo"/>
                <a:sym typeface="Arimo"/>
                <a:hlinkClick r:id="rId3"/>
              </a:rPr>
              <a:t>http://</a:t>
            </a:r>
            <a:r>
              <a:rPr b="0" i="0" lang="en-US" sz="1400" u="sng" cap="none" strike="noStrike">
                <a:solidFill>
                  <a:schemeClr val="hlink"/>
                </a:solidFill>
                <a:latin typeface="Arimo"/>
                <a:ea typeface="Arimo"/>
                <a:cs typeface="Arimo"/>
                <a:sym typeface="Arimo"/>
                <a:hlinkClick r:id="rId4"/>
              </a:rPr>
              <a:t>tinyurl.com/BAdialogue</a:t>
            </a:r>
            <a:r>
              <a:rPr b="0" i="0" lang="en-US" sz="1400" u="none" cap="none" strike="noStrike">
                <a:solidFill>
                  <a:schemeClr val="dk1"/>
                </a:solidFill>
                <a:latin typeface="Arimo"/>
                <a:ea typeface="Arimo"/>
                <a:cs typeface="Arimo"/>
                <a:sym typeface="Arimo"/>
              </a:rPr>
              <a:t>. העבודה במקסיקו נעשתה בתמיכת המנהל הכללי לענייני כוח אדם אקדמי של האוניברסיטה האוטונומית הלאומית של מקסיקו (DGAPA-UNAM)י(APIIT  פרוייקט מספר: IN303313  ו- PAPIME  מספר PE305814 ). אנו מעריכים את תמיכתה של מועצת המחקר הכלכלי והחברתי (RES063270081; RES000230825), נותנת החסות של רוב העבודה הקודמת של הצוות הבריטי בתחום זה. פרויקט מועצת המחקר הכלכלי והחברתי (ES/M007103/1) ESRC האחרון שלנו שנקרא 'שיח כיתתי: האם הוא משפיע על למידה?' (כריסטין האו, שרה הנסי, ניל מרסר, מריה וריקי וליסה וויטלי 2015-17: </a:t>
            </a:r>
            <a:r>
              <a:rPr b="0" i="0" lang="en-US" sz="1400" u="sng" cap="none" strike="noStrike">
                <a:solidFill>
                  <a:schemeClr val="hlink"/>
                </a:solidFill>
                <a:latin typeface="Arimo"/>
                <a:ea typeface="Arimo"/>
                <a:cs typeface="Arimo"/>
                <a:sym typeface="Arimo"/>
                <a:hlinkClick r:id="rId5"/>
              </a:rPr>
              <a:t>http://tinyurl.com/ESRCdialogue</a:t>
            </a:r>
            <a:r>
              <a:rPr b="0" i="0" lang="en-US" sz="1400" u="none" cap="none" strike="noStrike">
                <a:solidFill>
                  <a:schemeClr val="dk1"/>
                </a:solidFill>
                <a:latin typeface="Arimo"/>
                <a:ea typeface="Arimo"/>
                <a:cs typeface="Arimo"/>
                <a:sym typeface="Arimo"/>
              </a:rPr>
              <a:t>) נעזר בערכה לניתוח שיח לימודי כדי לפתח את CDAS, סכמה חדשה של 12  קטגוריות וסולמות דירוג אשר נבדקו באופן מקיף באמצעות מדגם גדול של 72  מורים לילדים בגילאי 10-11. ניתוח סטטיסטי של הקשר בין הוראה דיאלוגית לבין גישות של תלמידים והישגיהם, העלה ממצאים אשר עיצבו את הגרסה הנוכחית של ערכתT-SEDA . מענק האצת השפעה מ - ESRC תמך בפיתוח נוסף של הערכה ובניסויים על פני הקשרים חינוכיים מגוונים בשבע מדינות בשנים 2018-19. </a:t>
            </a:r>
            <a:endParaRPr b="0" i="0" sz="1400" u="none" cap="none" strike="noStrike">
              <a:solidFill>
                <a:srgbClr val="000000"/>
              </a:solidFill>
              <a:latin typeface="Arial"/>
              <a:ea typeface="Arial"/>
              <a:cs typeface="Arial"/>
              <a:sym typeface="Arial"/>
            </a:endParaRPr>
          </a:p>
          <a:p>
            <a:pPr indent="0" lvl="0" marL="92075" marR="5080" rtl="1" algn="just">
              <a:lnSpc>
                <a:spcPct val="1208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הסכימה לניתוח דיאלוג חינוכי משמשת צוותי חינוך והוראה ברחבי העולם לעבודה עם תלמידים החל מגילאי גן ועד להשכלה גבוהה. אנו מודים לכל המנחות/ים, המורות/ים והתלמידות/ים שהשתתפו במחקר ובבדיקות שלנו במספר מדינות אשר מהן ובאישורן הנדיב נלקחו דוגמאות עבור חוברת עבודה זו. חלק מהשמות שונו כאשר מורות/ים ביקשו להישאר אנונימיים. תמונות המופיעות בחוברת העבודה לקוחות מהמחקרים שלנו; התקבלה הרשות להשתמש בהן למטרות חינוכיות.</a:t>
            </a:r>
            <a:endParaRPr b="0" i="0" sz="1400" u="none" cap="none" strike="noStrike">
              <a:solidFill>
                <a:srgbClr val="000000"/>
              </a:solidFill>
              <a:latin typeface="Arial"/>
              <a:ea typeface="Arial"/>
              <a:cs typeface="Arial"/>
              <a:sym typeface="Arial"/>
            </a:endParaRPr>
          </a:p>
          <a:p>
            <a:pPr indent="0" lvl="0" marL="92075" marR="0" rtl="1" algn="r">
              <a:lnSpc>
                <a:spcPct val="100000"/>
              </a:lnSpc>
              <a:spcBef>
                <a:spcPts val="25"/>
              </a:spcBef>
              <a:spcAft>
                <a:spcPts val="0"/>
              </a:spcAft>
              <a:buClr>
                <a:srgbClr val="000000"/>
              </a:buClr>
              <a:buSzPts val="900"/>
              <a:buFont typeface="Arial"/>
              <a:buNone/>
            </a:pPr>
            <a:r>
              <a:t/>
            </a:r>
            <a:endParaRPr b="0" i="0" sz="900" u="none" cap="none" strike="noStrike">
              <a:solidFill>
                <a:schemeClr val="dk1"/>
              </a:solidFill>
              <a:latin typeface="Times New Roman"/>
              <a:ea typeface="Times New Roman"/>
              <a:cs typeface="Times New Roman"/>
              <a:sym typeface="Times New Roman"/>
            </a:endParaRPr>
          </a:p>
          <a:p>
            <a:pPr indent="0" lvl="0" marL="92075" marR="835660" rtl="1" algn="r">
              <a:lnSpc>
                <a:spcPct val="1217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לציטוט הערכה לניתוח דיאלוג חינוכי: </a:t>
            </a:r>
            <a:r>
              <a:rPr b="0" i="0" lang="en-US" sz="1400" u="none" cap="none" strike="noStrike">
                <a:solidFill>
                  <a:srgbClr val="201F1E"/>
                </a:solidFill>
                <a:latin typeface="Arimo"/>
                <a:ea typeface="Arimo"/>
                <a:cs typeface="Arimo"/>
                <a:sym typeface="Arimo"/>
              </a:rPr>
              <a:t>T-SEDA Collective (2023). </a:t>
            </a:r>
            <a:r>
              <a:rPr b="0" i="1" lang="en-US" sz="1400" u="none" cap="none" strike="noStrike">
                <a:solidFill>
                  <a:srgbClr val="201F1E"/>
                </a:solidFill>
                <a:latin typeface="Arial"/>
                <a:ea typeface="Arial"/>
                <a:cs typeface="Arial"/>
                <a:sym typeface="Arial"/>
              </a:rPr>
              <a:t>Toolkit for Systematic Educational Dialogue Analysis (T-SEDA): A resource for inquiry into practice. v.9. </a:t>
            </a:r>
            <a:r>
              <a:rPr b="0" i="0" lang="en-US" sz="1400" u="none" cap="none" strike="noStrike">
                <a:solidFill>
                  <a:srgbClr val="201F1E"/>
                </a:solidFill>
                <a:latin typeface="Arimo"/>
                <a:ea typeface="Arimo"/>
                <a:cs typeface="Arimo"/>
                <a:sym typeface="Arimo"/>
              </a:rPr>
              <a:t>University of Cambridge. </a:t>
            </a:r>
            <a:r>
              <a:rPr b="0" i="0" lang="en-US" sz="1400" u="sng" cap="none" strike="noStrike">
                <a:solidFill>
                  <a:schemeClr val="hlink"/>
                </a:solidFill>
                <a:latin typeface="Arimo"/>
                <a:ea typeface="Arimo"/>
                <a:cs typeface="Arimo"/>
                <a:sym typeface="Arimo"/>
                <a:hlinkClick r:id="rId6"/>
              </a:rPr>
              <a:t>http://bit.ly/T-SEDA.</a:t>
            </a:r>
            <a:endParaRPr b="0" i="0" sz="1400" u="none" cap="none" strike="noStrike">
              <a:solidFill>
                <a:schemeClr val="dk1"/>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9" name="Shape 489"/>
        <p:cNvGrpSpPr/>
        <p:nvPr/>
      </p:nvGrpSpPr>
      <p:grpSpPr>
        <a:xfrm>
          <a:off x="0" y="0"/>
          <a:ext cx="0" cy="0"/>
          <a:chOff x="0" y="0"/>
          <a:chExt cx="0" cy="0"/>
        </a:xfrm>
      </p:grpSpPr>
      <p:sp>
        <p:nvSpPr>
          <p:cNvPr id="490" name="Google Shape;490;p37"/>
          <p:cNvSpPr txBox="1"/>
          <p:nvPr/>
        </p:nvSpPr>
        <p:spPr>
          <a:xfrm>
            <a:off x="584517" y="657225"/>
            <a:ext cx="9524400" cy="11472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מיקוד מחשבות המוביל לשאלת חקירה</a:t>
            </a:r>
            <a:endParaRPr b="0" i="0" sz="2400" u="none" cap="none" strike="noStrike">
              <a:solidFill>
                <a:schemeClr val="dk1"/>
              </a:solidFill>
              <a:latin typeface="Times New Roman"/>
              <a:ea typeface="Times New Roman"/>
              <a:cs typeface="Times New Roman"/>
              <a:sym typeface="Times New Roman"/>
            </a:endParaRPr>
          </a:p>
          <a:p>
            <a:pPr indent="0" lvl="0" marL="12700" marR="5080" rtl="1" algn="r">
              <a:lnSpc>
                <a:spcPct val="120000"/>
              </a:lnSpc>
              <a:spcBef>
                <a:spcPts val="2165"/>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אחת הדרכים להגיע לשאלת חקירה היא לחשוב על החיפוש כתהליך דמוי משפך בו מתחילים עם בעיה ולאט לאט מצמצמים את המיקוד עד לשאלת ספציפית.</a:t>
            </a:r>
            <a:endParaRPr b="0" i="0" sz="1400" u="none" cap="none" strike="noStrike">
              <a:solidFill>
                <a:schemeClr val="dk1"/>
              </a:solidFill>
              <a:latin typeface="Arimo"/>
              <a:ea typeface="Arimo"/>
              <a:cs typeface="Arimo"/>
              <a:sym typeface="Arimo"/>
            </a:endParaRPr>
          </a:p>
        </p:txBody>
      </p:sp>
      <p:sp>
        <p:nvSpPr>
          <p:cNvPr id="491" name="Google Shape;491;p37"/>
          <p:cNvSpPr/>
          <p:nvPr/>
        </p:nvSpPr>
        <p:spPr>
          <a:xfrm>
            <a:off x="5501645"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2" name="Google Shape;492;p37"/>
          <p:cNvSpPr txBox="1"/>
          <p:nvPr/>
        </p:nvSpPr>
        <p:spPr>
          <a:xfrm>
            <a:off x="5979794" y="2718946"/>
            <a:ext cx="4027804" cy="41511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1412240" lvl="0" marL="1576705" marR="173990" rtl="1" algn="r">
              <a:lnSpc>
                <a:spcPct val="115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במה הבחנתי שהיה בעייתי, מעניין או מאתגר בכיתת הלימוד שלי?</a:t>
            </a:r>
            <a:endParaRPr b="0" i="0" sz="1200" u="none" cap="none" strike="noStrike">
              <a:solidFill>
                <a:schemeClr val="dk1"/>
              </a:solidFill>
              <a:latin typeface="Arial"/>
              <a:ea typeface="Arial"/>
              <a:cs typeface="Arial"/>
              <a:sym typeface="Arial"/>
            </a:endParaRPr>
          </a:p>
        </p:txBody>
      </p:sp>
      <p:sp>
        <p:nvSpPr>
          <p:cNvPr id="493" name="Google Shape;493;p37"/>
          <p:cNvSpPr txBox="1"/>
          <p:nvPr/>
        </p:nvSpPr>
        <p:spPr>
          <a:xfrm>
            <a:off x="6743065" y="4223383"/>
            <a:ext cx="2475865" cy="417999"/>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0" lvl="0" marL="0" marR="0" rtl="1" algn="r">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מה אוכל לעשות כדי לגרום לשינויים האלה לקרות?</a:t>
            </a:r>
            <a:endParaRPr b="0" i="0" sz="1200" u="none" cap="none" strike="noStrike">
              <a:solidFill>
                <a:schemeClr val="dk1"/>
              </a:solidFill>
              <a:latin typeface="Calibri"/>
              <a:ea typeface="Calibri"/>
              <a:cs typeface="Calibri"/>
              <a:sym typeface="Calibri"/>
            </a:endParaRPr>
          </a:p>
        </p:txBody>
      </p:sp>
      <p:sp>
        <p:nvSpPr>
          <p:cNvPr id="494" name="Google Shape;494;p37"/>
          <p:cNvSpPr txBox="1"/>
          <p:nvPr/>
        </p:nvSpPr>
        <p:spPr>
          <a:xfrm>
            <a:off x="7195819" y="5113532"/>
            <a:ext cx="1562100" cy="642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1" algn="ctr">
              <a:lnSpc>
                <a:spcPct val="113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באילו היבטים של ערכת T-SEDA  אשתמש?</a:t>
            </a:r>
            <a:endParaRPr b="0" i="0" sz="1200" u="none" cap="none" strike="noStrike">
              <a:solidFill>
                <a:schemeClr val="dk1"/>
              </a:solidFill>
              <a:latin typeface="Arial"/>
              <a:ea typeface="Arial"/>
              <a:cs typeface="Arial"/>
              <a:sym typeface="Arial"/>
            </a:endParaRPr>
          </a:p>
        </p:txBody>
      </p:sp>
      <p:sp>
        <p:nvSpPr>
          <p:cNvPr id="495" name="Google Shape;495;p37"/>
          <p:cNvSpPr txBox="1"/>
          <p:nvPr/>
        </p:nvSpPr>
        <p:spPr>
          <a:xfrm>
            <a:off x="7537450" y="5980307"/>
            <a:ext cx="871855" cy="39754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1"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פרטים נוספים</a:t>
            </a:r>
            <a:endParaRPr b="0" i="0" sz="1200" u="none" cap="none" strike="noStrike">
              <a:solidFill>
                <a:schemeClr val="dk1"/>
              </a:solidFill>
              <a:latin typeface="Arial"/>
              <a:ea typeface="Arial"/>
              <a:cs typeface="Arial"/>
              <a:sym typeface="Arial"/>
            </a:endParaRPr>
          </a:p>
        </p:txBody>
      </p:sp>
      <p:sp>
        <p:nvSpPr>
          <p:cNvPr id="496" name="Google Shape;496;p37"/>
          <p:cNvSpPr txBox="1"/>
          <p:nvPr/>
        </p:nvSpPr>
        <p:spPr>
          <a:xfrm>
            <a:off x="6308725" y="3491107"/>
            <a:ext cx="3336925" cy="199606"/>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522288" lvl="0" marL="849313" marR="342900" rtl="1" algn="ctr">
              <a:lnSpc>
                <a:spcPct val="115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מה אני רוצה שיקרה או ישתנה בכיתה שלי?</a:t>
            </a:r>
            <a:endParaRPr b="0" i="0" sz="1200" u="none" cap="none" strike="noStrike">
              <a:solidFill>
                <a:schemeClr val="dk1"/>
              </a:solidFill>
              <a:latin typeface="Arial"/>
              <a:ea typeface="Arial"/>
              <a:cs typeface="Arial"/>
              <a:sym typeface="Arial"/>
            </a:endParaRPr>
          </a:p>
        </p:txBody>
      </p:sp>
      <p:sp>
        <p:nvSpPr>
          <p:cNvPr id="497" name="Google Shape;497;p37"/>
          <p:cNvSpPr txBox="1"/>
          <p:nvPr/>
        </p:nvSpPr>
        <p:spPr>
          <a:xfrm>
            <a:off x="6063100" y="2028825"/>
            <a:ext cx="3843654" cy="23724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1575">
            <a:spAutoFit/>
          </a:bodyPr>
          <a:lstStyle/>
          <a:p>
            <a:pPr indent="0" lvl="0" marL="788035"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מיקוד בשאלות לשאול את עצמך</a:t>
            </a:r>
            <a:endParaRPr b="1" i="0" sz="1400" u="none" cap="none" strike="noStrike">
              <a:solidFill>
                <a:schemeClr val="dk1"/>
              </a:solidFill>
              <a:latin typeface="Arimo"/>
              <a:ea typeface="Arimo"/>
              <a:cs typeface="Arimo"/>
              <a:sym typeface="Arimo"/>
            </a:endParaRPr>
          </a:p>
        </p:txBody>
      </p:sp>
      <p:sp>
        <p:nvSpPr>
          <p:cNvPr id="498" name="Google Shape;498;p37"/>
          <p:cNvSpPr/>
          <p:nvPr/>
        </p:nvSpPr>
        <p:spPr>
          <a:xfrm>
            <a:off x="721990" y="6634769"/>
            <a:ext cx="3965575"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499" name="Google Shape;499;p37"/>
          <p:cNvSpPr txBox="1"/>
          <p:nvPr/>
        </p:nvSpPr>
        <p:spPr>
          <a:xfrm>
            <a:off x="949345" y="6721884"/>
            <a:ext cx="3616800" cy="365700"/>
          </a:xfrm>
          <a:prstGeom prst="rect">
            <a:avLst/>
          </a:prstGeom>
          <a:noFill/>
          <a:ln>
            <a:noFill/>
          </a:ln>
        </p:spPr>
        <p:txBody>
          <a:bodyPr anchorCtr="0" anchor="t" bIns="0" lIns="0" spcFirstLastPara="1" rIns="0" wrap="square" tIns="0">
            <a:spAutoFit/>
          </a:bodyPr>
          <a:lstStyle/>
          <a:p>
            <a:pPr indent="-168275" lvl="0" marL="179388" marR="5080" rtl="1" algn="r">
              <a:lnSpc>
                <a:spcPct val="115999"/>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דוגמה לשאלת חקירה: האם השימוש בפתיחים דיאלוגיים למשפטים משפר את חשיבת התלמידים המפורשת במתמטיקה? איך?</a:t>
            </a:r>
            <a:endParaRPr b="0" i="0" sz="1100" u="none" cap="none" strike="noStrike">
              <a:solidFill>
                <a:schemeClr val="dk1"/>
              </a:solidFill>
              <a:latin typeface="Arial"/>
              <a:ea typeface="Arial"/>
              <a:cs typeface="Arial"/>
              <a:sym typeface="Arial"/>
            </a:endParaRPr>
          </a:p>
        </p:txBody>
      </p:sp>
      <p:sp>
        <p:nvSpPr>
          <p:cNvPr id="500" name="Google Shape;500;p37"/>
          <p:cNvSpPr/>
          <p:nvPr/>
        </p:nvSpPr>
        <p:spPr>
          <a:xfrm>
            <a:off x="1335400" y="4162080"/>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01" name="Google Shape;501;p37"/>
          <p:cNvSpPr txBox="1"/>
          <p:nvPr/>
        </p:nvSpPr>
        <p:spPr>
          <a:xfrm>
            <a:off x="1467326" y="4288740"/>
            <a:ext cx="2531700" cy="399000"/>
          </a:xfrm>
          <a:prstGeom prst="rect">
            <a:avLst/>
          </a:prstGeom>
          <a:noFill/>
          <a:ln>
            <a:noFill/>
          </a:ln>
        </p:spPr>
        <p:txBody>
          <a:bodyPr anchorCtr="0" anchor="t" bIns="0" lIns="0" spcFirstLastPara="1" rIns="0" wrap="square" tIns="0">
            <a:spAutoFit/>
          </a:bodyPr>
          <a:lstStyle/>
          <a:p>
            <a:pPr indent="-217488" lvl="0" marL="228600" marR="5080" rtl="1" algn="r">
              <a:lnSpc>
                <a:spcPct val="115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אני רוצה לראות מה יקרה כשאשתמש בפתיחים דיאלוגיים למשפטים </a:t>
            </a:r>
            <a:endParaRPr b="0" i="0" sz="1200" u="none" cap="none" strike="noStrike">
              <a:solidFill>
                <a:schemeClr val="dk1"/>
              </a:solidFill>
              <a:latin typeface="Arial"/>
              <a:ea typeface="Arial"/>
              <a:cs typeface="Arial"/>
              <a:sym typeface="Arial"/>
            </a:endParaRPr>
          </a:p>
        </p:txBody>
      </p:sp>
      <p:sp>
        <p:nvSpPr>
          <p:cNvPr id="502" name="Google Shape;502;p37"/>
          <p:cNvSpPr/>
          <p:nvPr/>
        </p:nvSpPr>
        <p:spPr>
          <a:xfrm>
            <a:off x="629281" y="2626015"/>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03" name="Google Shape;503;p37"/>
          <p:cNvSpPr txBox="1"/>
          <p:nvPr/>
        </p:nvSpPr>
        <p:spPr>
          <a:xfrm>
            <a:off x="764836" y="2694375"/>
            <a:ext cx="3858260" cy="403508"/>
          </a:xfrm>
          <a:prstGeom prst="rect">
            <a:avLst/>
          </a:prstGeom>
          <a:noFill/>
          <a:ln>
            <a:noFill/>
          </a:ln>
        </p:spPr>
        <p:txBody>
          <a:bodyPr anchorCtr="0" anchor="t" bIns="0" lIns="0" spcFirstLastPara="1" rIns="0" wrap="square" tIns="0">
            <a:spAutoFit/>
          </a:bodyPr>
          <a:lstStyle/>
          <a:p>
            <a:pPr indent="-1417638" lvl="0" marL="1428750" marR="5080" rtl="1" algn="r">
              <a:lnSpc>
                <a:spcPct val="113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הבחנתי שתלמידים לא נותנים סיבות לתשובות שלהם במהלך דיונים כיתתיים</a:t>
            </a:r>
            <a:endParaRPr b="0" i="0" sz="1200" u="none" cap="none" strike="noStrike">
              <a:solidFill>
                <a:schemeClr val="dk1"/>
              </a:solidFill>
              <a:latin typeface="Arial"/>
              <a:ea typeface="Arial"/>
              <a:cs typeface="Arial"/>
              <a:sym typeface="Arial"/>
            </a:endParaRPr>
          </a:p>
        </p:txBody>
      </p:sp>
      <p:sp>
        <p:nvSpPr>
          <p:cNvPr id="504" name="Google Shape;504;p37"/>
          <p:cNvSpPr/>
          <p:nvPr/>
        </p:nvSpPr>
        <p:spPr>
          <a:xfrm>
            <a:off x="1878950" y="5899452"/>
            <a:ext cx="1741170" cy="566582"/>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05" name="Google Shape;505;p37"/>
          <p:cNvSpPr txBox="1"/>
          <p:nvPr/>
        </p:nvSpPr>
        <p:spPr>
          <a:xfrm>
            <a:off x="1966725" y="5894821"/>
            <a:ext cx="1453500" cy="510900"/>
          </a:xfrm>
          <a:prstGeom prst="rect">
            <a:avLst/>
          </a:prstGeom>
          <a:noFill/>
          <a:ln>
            <a:noFill/>
          </a:ln>
        </p:spPr>
        <p:txBody>
          <a:bodyPr anchorCtr="0" anchor="t" bIns="0" lIns="0" spcFirstLastPara="1" rIns="0" wrap="square" tIns="0">
            <a:spAutoFit/>
          </a:bodyPr>
          <a:lstStyle/>
          <a:p>
            <a:pPr indent="-187960" lvl="0" marL="200025" marR="5080" rtl="1" algn="ctr">
              <a:lnSpc>
                <a:spcPct val="115999"/>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אני רוצה להתמקד בביטוי חשיבה מפורשת במתמטיקה</a:t>
            </a:r>
            <a:endParaRPr b="0" i="0" sz="1000" u="none" cap="none" strike="noStrike">
              <a:solidFill>
                <a:schemeClr val="dk1"/>
              </a:solidFill>
              <a:latin typeface="Arial"/>
              <a:ea typeface="Arial"/>
              <a:cs typeface="Arial"/>
              <a:sym typeface="Arial"/>
            </a:endParaRPr>
          </a:p>
        </p:txBody>
      </p:sp>
      <p:sp>
        <p:nvSpPr>
          <p:cNvPr id="506" name="Google Shape;506;p37"/>
          <p:cNvSpPr/>
          <p:nvPr/>
        </p:nvSpPr>
        <p:spPr>
          <a:xfrm>
            <a:off x="976627" y="3436272"/>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07" name="Google Shape;507;p37"/>
          <p:cNvSpPr txBox="1"/>
          <p:nvPr/>
        </p:nvSpPr>
        <p:spPr>
          <a:xfrm>
            <a:off x="897890" y="3527199"/>
            <a:ext cx="3458100" cy="399000"/>
          </a:xfrm>
          <a:prstGeom prst="rect">
            <a:avLst/>
          </a:prstGeom>
          <a:noFill/>
          <a:ln>
            <a:noFill/>
          </a:ln>
        </p:spPr>
        <p:txBody>
          <a:bodyPr anchorCtr="0" anchor="t" bIns="0" lIns="0" spcFirstLastPara="1" rIns="0" wrap="square" tIns="0">
            <a:spAutoFit/>
          </a:bodyPr>
          <a:lstStyle/>
          <a:p>
            <a:pPr indent="-1209675" lvl="0" marL="1209675" marR="5080" rtl="1" algn="r">
              <a:lnSpc>
                <a:spcPct val="115999"/>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אני רוצה שהלומדים יהיו מסוגלים לתת הסבר כשהם משתפים את דעותיהם</a:t>
            </a:r>
            <a:endParaRPr b="0" i="0" sz="1200" u="none" cap="none" strike="noStrike">
              <a:solidFill>
                <a:schemeClr val="dk1"/>
              </a:solidFill>
              <a:latin typeface="Arial"/>
              <a:ea typeface="Arial"/>
              <a:cs typeface="Arial"/>
              <a:sym typeface="Arial"/>
            </a:endParaRPr>
          </a:p>
        </p:txBody>
      </p:sp>
      <p:sp>
        <p:nvSpPr>
          <p:cNvPr id="508" name="Google Shape;508;p37"/>
          <p:cNvSpPr/>
          <p:nvPr/>
        </p:nvSpPr>
        <p:spPr>
          <a:xfrm>
            <a:off x="1547490" y="5026947"/>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09" name="Google Shape;509;p37"/>
          <p:cNvSpPr txBox="1"/>
          <p:nvPr/>
        </p:nvSpPr>
        <p:spPr>
          <a:xfrm>
            <a:off x="1807272" y="5127399"/>
            <a:ext cx="1772400" cy="3822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בחירה בקוד דיאלוג </a:t>
            </a:r>
            <a:r>
              <a:rPr b="1" i="0" lang="en-US" sz="1200" u="none" cap="none" strike="noStrike">
                <a:solidFill>
                  <a:schemeClr val="dk1"/>
                </a:solidFill>
                <a:latin typeface="Calibri"/>
                <a:ea typeface="Calibri"/>
                <a:cs typeface="Calibri"/>
                <a:sym typeface="Calibri"/>
              </a:rPr>
              <a:t>ביטוי מפורש וגלוי של החשיבה  (R) </a:t>
            </a:r>
            <a:endParaRPr b="0" i="0" sz="1200" u="none" cap="none" strike="noStrike">
              <a:solidFill>
                <a:schemeClr val="dk1"/>
              </a:solidFill>
              <a:latin typeface="Calibri"/>
              <a:ea typeface="Calibri"/>
              <a:cs typeface="Calibri"/>
              <a:sym typeface="Calibri"/>
            </a:endParaRPr>
          </a:p>
        </p:txBody>
      </p:sp>
      <p:sp>
        <p:nvSpPr>
          <p:cNvPr id="510" name="Google Shape;510;p37"/>
          <p:cNvSpPr txBox="1"/>
          <p:nvPr/>
        </p:nvSpPr>
        <p:spPr>
          <a:xfrm>
            <a:off x="560850" y="2012800"/>
            <a:ext cx="4393800" cy="2232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1"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דוגמה לשימוש במשפך כדי להגיע לשאלת חקירה</a:t>
            </a:r>
            <a:endParaRPr b="1" i="0" sz="1300" u="none" cap="none" strike="noStrike">
              <a:solidFill>
                <a:schemeClr val="dk1"/>
              </a:solidFill>
              <a:latin typeface="Arimo"/>
              <a:ea typeface="Arimo"/>
              <a:cs typeface="Arimo"/>
              <a:sym typeface="Arimo"/>
            </a:endParaRPr>
          </a:p>
        </p:txBody>
      </p:sp>
      <p:sp>
        <p:nvSpPr>
          <p:cNvPr id="511" name="Google Shape;511;p37"/>
          <p:cNvSpPr/>
          <p:nvPr/>
        </p:nvSpPr>
        <p:spPr>
          <a:xfrm>
            <a:off x="545377" y="3134105"/>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2" name="Google Shape;512;p37"/>
          <p:cNvSpPr/>
          <p:nvPr/>
        </p:nvSpPr>
        <p:spPr>
          <a:xfrm>
            <a:off x="545377" y="3134105"/>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3" name="Google Shape;513;p37"/>
          <p:cNvSpPr/>
          <p:nvPr/>
        </p:nvSpPr>
        <p:spPr>
          <a:xfrm>
            <a:off x="3410091" y="3115378"/>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4" name="Google Shape;514;p37"/>
          <p:cNvSpPr/>
          <p:nvPr/>
        </p:nvSpPr>
        <p:spPr>
          <a:xfrm>
            <a:off x="3410091" y="3115378"/>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5" name="Google Shape;515;p37"/>
          <p:cNvSpPr txBox="1"/>
          <p:nvPr>
            <p:ph idx="12" type="sldNum"/>
          </p:nvPr>
        </p:nvSpPr>
        <p:spPr>
          <a:xfrm>
            <a:off x="5250497" y="7074824"/>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9" name="Shape 519"/>
        <p:cNvGrpSpPr/>
        <p:nvPr/>
      </p:nvGrpSpPr>
      <p:grpSpPr>
        <a:xfrm>
          <a:off x="0" y="0"/>
          <a:ext cx="0" cy="0"/>
          <a:chOff x="0" y="0"/>
          <a:chExt cx="0" cy="0"/>
        </a:xfrm>
      </p:grpSpPr>
      <p:sp>
        <p:nvSpPr>
          <p:cNvPr id="520" name="Google Shape;520;p38"/>
          <p:cNvSpPr txBox="1"/>
          <p:nvPr/>
        </p:nvSpPr>
        <p:spPr>
          <a:xfrm>
            <a:off x="393700" y="627379"/>
            <a:ext cx="9829800" cy="23660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1"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הדיאגרמות שבעמודים הבאים נועדו לסייע לך ברעיונות למיקוד לשאלת חקירה:</a:t>
            </a:r>
            <a:endParaRPr b="0" i="0" sz="1400" u="none" cap="none" strike="noStrike">
              <a:solidFill>
                <a:schemeClr val="dk1"/>
              </a:solidFill>
              <a:latin typeface="Arimo"/>
              <a:ea typeface="Arimo"/>
              <a:cs typeface="Arimo"/>
              <a:sym typeface="Arimo"/>
            </a:endParaRPr>
          </a:p>
        </p:txBody>
      </p:sp>
      <p:sp>
        <p:nvSpPr>
          <p:cNvPr id="521" name="Google Shape;521;p3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22</a:t>
            </a:r>
            <a:endParaRPr/>
          </a:p>
        </p:txBody>
      </p:sp>
      <p:pic>
        <p:nvPicPr>
          <p:cNvPr descr="Diagram&#10;&#10;Description automatically generated" id="522" name="Google Shape;522;p38"/>
          <p:cNvPicPr preferRelativeResize="0"/>
          <p:nvPr/>
        </p:nvPicPr>
        <p:blipFill rotWithShape="1">
          <a:blip r:embed="rId3">
            <a:alphaModFix/>
          </a:blip>
          <a:srcRect b="0" l="0" r="0" t="0"/>
          <a:stretch/>
        </p:blipFill>
        <p:spPr>
          <a:xfrm>
            <a:off x="653514" y="1088241"/>
            <a:ext cx="9385300" cy="584723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6" name="Shape 526"/>
        <p:cNvGrpSpPr/>
        <p:nvPr/>
      </p:nvGrpSpPr>
      <p:grpSpPr>
        <a:xfrm>
          <a:off x="0" y="0"/>
          <a:ext cx="0" cy="0"/>
          <a:chOff x="0" y="0"/>
          <a:chExt cx="0" cy="0"/>
        </a:xfrm>
      </p:grpSpPr>
      <p:sp>
        <p:nvSpPr>
          <p:cNvPr id="527" name="Google Shape;527;p3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23</a:t>
            </a:r>
            <a:endParaRPr/>
          </a:p>
        </p:txBody>
      </p:sp>
      <p:pic>
        <p:nvPicPr>
          <p:cNvPr descr="Diagram&#10;&#10;Description automatically generated" id="528" name="Google Shape;528;p39"/>
          <p:cNvPicPr preferRelativeResize="0"/>
          <p:nvPr/>
        </p:nvPicPr>
        <p:blipFill rotWithShape="1">
          <a:blip r:embed="rId3">
            <a:alphaModFix/>
          </a:blip>
          <a:srcRect b="0" l="0" r="0" t="0"/>
          <a:stretch/>
        </p:blipFill>
        <p:spPr>
          <a:xfrm>
            <a:off x="104358" y="556608"/>
            <a:ext cx="10483612" cy="6530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3" name="Shape 533"/>
        <p:cNvGrpSpPr/>
        <p:nvPr/>
      </p:nvGrpSpPr>
      <p:grpSpPr>
        <a:xfrm>
          <a:off x="0" y="0"/>
          <a:ext cx="0" cy="0"/>
          <a:chOff x="0" y="0"/>
          <a:chExt cx="0" cy="0"/>
        </a:xfrm>
      </p:grpSpPr>
      <p:pic>
        <p:nvPicPr>
          <p:cNvPr descr="Diagram&#10;&#10;Description automatically generated" id="534" name="Google Shape;534;p40"/>
          <p:cNvPicPr preferRelativeResize="0"/>
          <p:nvPr/>
        </p:nvPicPr>
        <p:blipFill rotWithShape="1">
          <a:blip r:embed="rId3">
            <a:alphaModFix/>
          </a:blip>
          <a:srcRect b="0" l="0" r="0" t="0"/>
          <a:stretch/>
        </p:blipFill>
        <p:spPr>
          <a:xfrm>
            <a:off x="1765973" y="0"/>
            <a:ext cx="7161453" cy="6583399"/>
          </a:xfrm>
          <a:prstGeom prst="rect">
            <a:avLst/>
          </a:prstGeom>
          <a:noFill/>
          <a:ln>
            <a:noFill/>
          </a:ln>
        </p:spPr>
      </p:pic>
      <p:sp>
        <p:nvSpPr>
          <p:cNvPr id="535" name="Google Shape;535;p40"/>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6" name="Google Shape;536;p40"/>
          <p:cNvSpPr txBox="1"/>
          <p:nvPr/>
        </p:nvSpPr>
        <p:spPr>
          <a:xfrm>
            <a:off x="691268" y="6372225"/>
            <a:ext cx="9573260" cy="67993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נקודה למחשבה:</a:t>
            </a:r>
            <a:r>
              <a:rPr b="0" i="0" lang="en-US" sz="1400" u="none" cap="none" strike="noStrike">
                <a:solidFill>
                  <a:schemeClr val="dk1"/>
                </a:solidFill>
                <a:latin typeface="Arimo"/>
                <a:ea typeface="Arimo"/>
                <a:cs typeface="Arimo"/>
                <a:sym typeface="Arimo"/>
              </a:rPr>
              <a:t> בשלב זה כדאי שכבר יהיה לך רעיון לשאלת או שאלות החקירה. אם לא, כדאי להסתכל שוב בשאלון הבחינה העצמית שלך ובהדרכה ליצירת שאלת מחקר. אפשר גם לחפש השראה בחלק ה', שמסביר כיצד לקודד ולנתח דיאלוג בכיתתך. ניתן גם לשוחח על מחשבותיך עם עמית או עמיתה שיעזרו לך לחשוב.</a:t>
            </a:r>
            <a:endParaRPr b="0" i="0" sz="1400" u="none" cap="none" strike="noStrike">
              <a:solidFill>
                <a:schemeClr val="dk1"/>
              </a:solidFill>
              <a:latin typeface="Calibri"/>
              <a:ea typeface="Calibri"/>
              <a:cs typeface="Calibri"/>
              <a:sym typeface="Calibri"/>
            </a:endParaRPr>
          </a:p>
        </p:txBody>
      </p:sp>
      <p:sp>
        <p:nvSpPr>
          <p:cNvPr id="537" name="Google Shape;537;p40"/>
          <p:cNvSpPr txBox="1"/>
          <p:nvPr>
            <p:ph idx="12" type="sldNum"/>
          </p:nvPr>
        </p:nvSpPr>
        <p:spPr>
          <a:xfrm>
            <a:off x="5249962" y="705802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sp>
        <p:nvSpPr>
          <p:cNvPr id="542" name="Google Shape;542;p41"/>
          <p:cNvSpPr txBox="1"/>
          <p:nvPr/>
        </p:nvSpPr>
        <p:spPr>
          <a:xfrm>
            <a:off x="8775700" y="592988"/>
            <a:ext cx="1676400" cy="580287"/>
          </a:xfrm>
          <a:prstGeom prst="rect">
            <a:avLst/>
          </a:prstGeom>
          <a:solidFill>
            <a:srgbClr val="D9F1F6"/>
          </a:solidFill>
          <a:ln>
            <a:noFill/>
          </a:ln>
        </p:spPr>
        <p:txBody>
          <a:bodyPr anchorCtr="0" anchor="t" bIns="0" lIns="0" spcFirstLastPara="1" rIns="0" wrap="square" tIns="13325">
            <a:spAutoFit/>
          </a:bodyPr>
          <a:lstStyle/>
          <a:p>
            <a:pPr indent="0" lvl="0" marL="26034" marR="0" rtl="1"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ז</a:t>
            </a:r>
            <a:endParaRPr b="0" i="0" sz="1400" u="none" cap="none" strike="noStrike">
              <a:solidFill>
                <a:srgbClr val="000000"/>
              </a:solidFill>
              <a:latin typeface="Arial"/>
              <a:ea typeface="Arial"/>
              <a:cs typeface="Arial"/>
              <a:sym typeface="Arial"/>
            </a:endParaRPr>
          </a:p>
          <a:p>
            <a:pPr indent="0" lvl="0" marL="26034" marR="0" rtl="1" algn="r">
              <a:lnSpc>
                <a:spcPct val="100000"/>
              </a:lnSpc>
              <a:spcBef>
                <a:spcPts val="10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אתיקה במחקר</a:t>
            </a:r>
            <a:endParaRPr b="0" i="0" sz="1400" u="none" cap="none" strike="noStrike">
              <a:solidFill>
                <a:srgbClr val="000000"/>
              </a:solidFill>
              <a:latin typeface="Arial"/>
              <a:ea typeface="Arial"/>
              <a:cs typeface="Arial"/>
              <a:sym typeface="Arial"/>
            </a:endParaRPr>
          </a:p>
        </p:txBody>
      </p:sp>
      <p:sp>
        <p:nvSpPr>
          <p:cNvPr id="543" name="Google Shape;543;p41"/>
          <p:cNvSpPr txBox="1"/>
          <p:nvPr/>
        </p:nvSpPr>
        <p:spPr>
          <a:xfrm>
            <a:off x="831450" y="739525"/>
            <a:ext cx="77601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דרכים לוודא שהחקירה שברצונך לבצע היא חקירה אתית</a:t>
            </a:r>
            <a:endParaRPr b="0" i="0" sz="2400" u="none" cap="none" strike="noStrike">
              <a:solidFill>
                <a:schemeClr val="dk1"/>
              </a:solidFill>
              <a:latin typeface="Calibri"/>
              <a:ea typeface="Calibri"/>
              <a:cs typeface="Calibri"/>
              <a:sym typeface="Calibri"/>
            </a:endParaRPr>
          </a:p>
        </p:txBody>
      </p:sp>
      <p:sp>
        <p:nvSpPr>
          <p:cNvPr id="544" name="Google Shape;544;p41"/>
          <p:cNvSpPr txBox="1"/>
          <p:nvPr/>
        </p:nvSpPr>
        <p:spPr>
          <a:xfrm>
            <a:off x="642499" y="1314604"/>
            <a:ext cx="9660900" cy="691536"/>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ערכת T-SEDA מיועדת לתמוך בחקירתם הרפלקטיבית של מורים, במטרה להעצים דיאלוג כיתתי. כמו בכל סוג של פעילות מקצועית, ישנם שיקולים אתיים שיש לקחת בחשבון כאשר משתמשים בערכה זו לצורך חקר דיאלוג. לשימת הלב כי חוקרי חינוך בארץ נדרשים לעמוד </a:t>
            </a:r>
            <a:r>
              <a:rPr b="0" i="0" lang="en-US" sz="1400" u="sng" cap="none" strike="noStrike">
                <a:solidFill>
                  <a:schemeClr val="hlink"/>
                </a:solidFill>
                <a:latin typeface="Arimo"/>
                <a:ea typeface="Arimo"/>
                <a:cs typeface="Arimo"/>
                <a:sym typeface="Arimo"/>
                <a:hlinkClick r:id="rId3"/>
              </a:rPr>
              <a:t>בכללי האתיקה במחקר של המדען הראשי לחינוך </a:t>
            </a:r>
            <a:r>
              <a:rPr b="0" i="0" lang="en-US" sz="1400" u="none" cap="none" strike="noStrike">
                <a:solidFill>
                  <a:schemeClr val="dk1"/>
                </a:solidFill>
                <a:latin typeface="Arimo"/>
                <a:ea typeface="Arimo"/>
                <a:cs typeface="Arimo"/>
                <a:sym typeface="Arimo"/>
              </a:rPr>
              <a:t>ובהתאם לוועדת האתיקה האוניברסיטאית. </a:t>
            </a:r>
            <a:endParaRPr b="0" i="0" sz="1400" u="none" cap="none" strike="noStrike">
              <a:solidFill>
                <a:schemeClr val="dk1"/>
              </a:solidFill>
              <a:latin typeface="Calibri"/>
              <a:ea typeface="Calibri"/>
              <a:cs typeface="Calibri"/>
              <a:sym typeface="Calibri"/>
            </a:endParaRPr>
          </a:p>
        </p:txBody>
      </p:sp>
      <p:sp>
        <p:nvSpPr>
          <p:cNvPr id="545" name="Google Shape;545;p41"/>
          <p:cNvSpPr txBox="1"/>
          <p:nvPr/>
        </p:nvSpPr>
        <p:spPr>
          <a:xfrm>
            <a:off x="628651" y="2282826"/>
            <a:ext cx="4437900" cy="15474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מה הכוונה בסיכון לגרום נזק?</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גרימת נזק או אי נוחות גופנית למשתתפים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גרימת מצוקה או אי נוחות נפשית למשתתפים, כולל תחושת לחץ להשתתף במחקר</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פגיעה חברתית או חינוכית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חוסר פרטיות ואנונימיות</a:t>
            </a:r>
            <a:endParaRPr b="0" i="0" sz="1400" u="none" cap="none" strike="noStrike">
              <a:solidFill>
                <a:schemeClr val="dk1"/>
              </a:solidFill>
              <a:latin typeface="Calibri"/>
              <a:ea typeface="Calibri"/>
              <a:cs typeface="Calibri"/>
              <a:sym typeface="Calibri"/>
            </a:endParaRPr>
          </a:p>
        </p:txBody>
      </p:sp>
      <p:sp>
        <p:nvSpPr>
          <p:cNvPr id="546" name="Google Shape;546;p41"/>
          <p:cNvSpPr txBox="1"/>
          <p:nvPr/>
        </p:nvSpPr>
        <p:spPr>
          <a:xfrm>
            <a:off x="5848351" y="2290444"/>
            <a:ext cx="4528800" cy="1548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עקרונות האתיקה במחקר:</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מזעור הסיכון לגרום נזק ומקסום תועלות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השגת הסכמה מודעת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הגנה על אנונימיות וחיסיון</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הימנעות מעיסוק מטעה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מתן הזכות לסגת ממחקר</a:t>
            </a:r>
            <a:endParaRPr b="0" i="0" sz="1400" u="none" cap="none" strike="noStrike">
              <a:solidFill>
                <a:schemeClr val="dk1"/>
              </a:solidFill>
              <a:latin typeface="Calibri"/>
              <a:ea typeface="Calibri"/>
              <a:cs typeface="Calibri"/>
              <a:sym typeface="Calibri"/>
            </a:endParaRPr>
          </a:p>
        </p:txBody>
      </p:sp>
      <p:sp>
        <p:nvSpPr>
          <p:cNvPr id="547" name="Google Shape;547;p41"/>
          <p:cNvSpPr txBox="1"/>
          <p:nvPr/>
        </p:nvSpPr>
        <p:spPr>
          <a:xfrm>
            <a:off x="723900" y="3933825"/>
            <a:ext cx="9575700" cy="4461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על מנת לעמוד בעקרונות האתיקה במחקר, חשוב לקחת בחשבון את הנקודות הבאות לפני, בזמן ואחרי החקירה שלך. יתכן שכדאי יהיה לדון בסוגיות אלה עם עמיתים או לרשום הערות משלך על כל אחת מנקודות אלה:</a:t>
            </a:r>
            <a:endParaRPr b="0" i="0" sz="1400" u="none" cap="none" strike="noStrike">
              <a:solidFill>
                <a:schemeClr val="dk1"/>
              </a:solidFill>
              <a:latin typeface="Calibri"/>
              <a:ea typeface="Calibri"/>
              <a:cs typeface="Calibri"/>
              <a:sym typeface="Calibri"/>
            </a:endParaRPr>
          </a:p>
        </p:txBody>
      </p:sp>
      <p:sp>
        <p:nvSpPr>
          <p:cNvPr id="548" name="Google Shape;548;p41"/>
          <p:cNvSpPr/>
          <p:nvPr/>
        </p:nvSpPr>
        <p:spPr>
          <a:xfrm>
            <a:off x="9943472" y="6917571"/>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41"/>
          <p:cNvSpPr txBox="1"/>
          <p:nvPr/>
        </p:nvSpPr>
        <p:spPr>
          <a:xfrm>
            <a:off x="7235776" y="7019424"/>
            <a:ext cx="2606724" cy="215444"/>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mo"/>
                <a:ea typeface="Arimo"/>
                <a:cs typeface="Arimo"/>
                <a:sym typeface="Arimo"/>
                <a:hlinkClick r:id="rId5"/>
              </a:rPr>
              <a:t>סרטון 8: אתיקה בחקירה חינוכית</a:t>
            </a:r>
            <a:endParaRPr b="0" i="0" sz="1400" u="none" cap="none" strike="noStrike">
              <a:solidFill>
                <a:schemeClr val="dk1"/>
              </a:solidFill>
              <a:latin typeface="Arial"/>
              <a:ea typeface="Arial"/>
              <a:cs typeface="Arial"/>
              <a:sym typeface="Arial"/>
            </a:endParaRPr>
          </a:p>
        </p:txBody>
      </p:sp>
      <p:sp>
        <p:nvSpPr>
          <p:cNvPr id="550" name="Google Shape;550;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1" name="Google Shape;551;p41"/>
          <p:cNvSpPr txBox="1"/>
          <p:nvPr/>
        </p:nvSpPr>
        <p:spPr>
          <a:xfrm>
            <a:off x="5262662" y="7088779"/>
            <a:ext cx="167005" cy="153888"/>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25</a:t>
            </a:r>
            <a:endParaRPr b="0" i="0" sz="1000" u="none" cap="none" strike="noStrike">
              <a:solidFill>
                <a:schemeClr val="dk1"/>
              </a:solidFill>
              <a:latin typeface="Arial"/>
              <a:ea typeface="Arial"/>
              <a:cs typeface="Arial"/>
              <a:sym typeface="Arial"/>
            </a:endParaRPr>
          </a:p>
        </p:txBody>
      </p:sp>
      <p:graphicFrame>
        <p:nvGraphicFramePr>
          <p:cNvPr id="552" name="Google Shape;552;p41"/>
          <p:cNvGraphicFramePr/>
          <p:nvPr/>
        </p:nvGraphicFramePr>
        <p:xfrm>
          <a:off x="941400" y="4683113"/>
          <a:ext cx="3000000" cy="3000000"/>
        </p:xfrm>
        <a:graphic>
          <a:graphicData uri="http://schemas.openxmlformats.org/drawingml/2006/table">
            <a:tbl>
              <a:tblPr>
                <a:noFill/>
                <a:tableStyleId>{259E469C-EA80-4586-A29E-9457650D73AF}</a:tableStyleId>
              </a:tblPr>
              <a:tblGrid>
                <a:gridCol w="4570350"/>
                <a:gridCol w="4570350"/>
              </a:tblGrid>
              <a:tr h="1397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1. האם דעתם של אחרים (הורים, תלמידים) צריכה להלקח בחשבון?</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6. האם עולה מידע שלילי או מביך מתוך החקירה?</a:t>
                      </a:r>
                      <a:endParaRPr sz="1100" u="none" cap="none" strike="noStrike"/>
                    </a:p>
                  </a:txBody>
                  <a:tcPr marT="63500" marB="63500" marR="63500" marL="63500"/>
                </a:tc>
              </a:tr>
              <a:tr h="1397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2. במה תועיל החקירה שלי? (לעמיתים או לתלמידים למשל)</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7. איך אגן על תלמידיי מפני נזק שעלול להסב להם מידע שלילי?</a:t>
                      </a:r>
                      <a:endParaRPr sz="1100" u="none" cap="none" strike="noStrike"/>
                    </a:p>
                  </a:txBody>
                  <a:tcPr marT="63500" marB="63500" marR="63500" marL="63500"/>
                </a:tc>
              </a:tr>
              <a:tr h="1397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3. איך אגן על חיסיון הפרטים של המשתתפים (כאשר הנתונים מוקלטים או כתובים)</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8. האם אצטרך הסכמה בכתב מתלמידיי או מהוריהם?</a:t>
                      </a:r>
                      <a:endParaRPr sz="1100" u="none" cap="none" strike="noStrike"/>
                    </a:p>
                  </a:txBody>
                  <a:tcPr marT="63500" marB="63500" marR="63500" marL="63500"/>
                </a:tc>
              </a:tr>
              <a:tr h="1397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4. איך אסביר את החקירה לתלמידי ולגורמים אחרים במוסד החינוכי?</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9. איך אגן על פרטיותם של המעורבים בחקירה?</a:t>
                      </a:r>
                      <a:endParaRPr sz="1100" u="none" cap="none" strike="noStrike"/>
                    </a:p>
                  </a:txBody>
                  <a:tcPr marT="63500" marB="63500" marR="63500" marL="63500"/>
                </a:tc>
              </a:tr>
              <a:tr h="13970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5. בעת שיתוף הממצאים, איך אבטיח אנונימיות וחסיון?</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10. האם עלי לתת קרדיט לעמיתים על נתונים בהם השתמשתי?</a:t>
                      </a:r>
                      <a:endParaRPr sz="1100" u="none" cap="none" strike="noStrike"/>
                    </a:p>
                  </a:txBody>
                  <a:tcPr marT="63500" marB="63500" marR="63500" marL="6350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6" name="Shape 556"/>
        <p:cNvGrpSpPr/>
        <p:nvPr/>
      </p:nvGrpSpPr>
      <p:grpSpPr>
        <a:xfrm>
          <a:off x="0" y="0"/>
          <a:ext cx="0" cy="0"/>
          <a:chOff x="0" y="0"/>
          <a:chExt cx="0" cy="0"/>
        </a:xfrm>
      </p:grpSpPr>
      <p:sp>
        <p:nvSpPr>
          <p:cNvPr id="557" name="Google Shape;557;p42"/>
          <p:cNvSpPr txBox="1"/>
          <p:nvPr/>
        </p:nvSpPr>
        <p:spPr>
          <a:xfrm>
            <a:off x="1211936" y="354155"/>
            <a:ext cx="1491608" cy="169277"/>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100"/>
              <a:buFont typeface="Arial"/>
              <a:buNone/>
            </a:pPr>
            <a:r>
              <a:rPr b="0" i="1" lang="en-US" sz="1100" u="none" cap="none" strike="noStrike">
                <a:solidFill>
                  <a:schemeClr val="dk1"/>
                </a:solidFill>
                <a:latin typeface="Arial"/>
                <a:ea typeface="Arial"/>
                <a:cs typeface="Arial"/>
                <a:sym typeface="Arial"/>
              </a:rPr>
              <a:t>חלק במחזור החקירה:</a:t>
            </a:r>
            <a:endParaRPr b="0" i="0" sz="1100" u="none" cap="none" strike="noStrike">
              <a:solidFill>
                <a:schemeClr val="dk1"/>
              </a:solidFill>
              <a:latin typeface="Arial"/>
              <a:ea typeface="Arial"/>
              <a:cs typeface="Arial"/>
              <a:sym typeface="Arial"/>
            </a:endParaRPr>
          </a:p>
        </p:txBody>
      </p:sp>
      <p:sp>
        <p:nvSpPr>
          <p:cNvPr id="558" name="Google Shape;558;p42"/>
          <p:cNvSpPr txBox="1"/>
          <p:nvPr/>
        </p:nvSpPr>
        <p:spPr>
          <a:xfrm>
            <a:off x="4502532" y="739528"/>
            <a:ext cx="23682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על קידוד ודירוג</a:t>
            </a:r>
            <a:endParaRPr b="0" i="0" sz="2400" u="none" cap="none" strike="noStrike">
              <a:solidFill>
                <a:schemeClr val="dk1"/>
              </a:solidFill>
              <a:latin typeface="Calibri"/>
              <a:ea typeface="Calibri"/>
              <a:cs typeface="Calibri"/>
              <a:sym typeface="Calibri"/>
            </a:endParaRPr>
          </a:p>
        </p:txBody>
      </p:sp>
      <p:sp>
        <p:nvSpPr>
          <p:cNvPr id="559" name="Google Shape;559;p42"/>
          <p:cNvSpPr txBox="1"/>
          <p:nvPr/>
        </p:nvSpPr>
        <p:spPr>
          <a:xfrm>
            <a:off x="7625683" y="617837"/>
            <a:ext cx="2769870" cy="849400"/>
          </a:xfrm>
          <a:prstGeom prst="rect">
            <a:avLst/>
          </a:prstGeom>
          <a:solidFill>
            <a:srgbClr val="D9F1F6"/>
          </a:solidFill>
          <a:ln>
            <a:noFill/>
          </a:ln>
        </p:spPr>
        <p:txBody>
          <a:bodyPr anchorCtr="0" anchor="t" bIns="0" lIns="0" spcFirstLastPara="1" rIns="0" wrap="square" tIns="6975">
            <a:spAutoFit/>
          </a:bodyPr>
          <a:lstStyle/>
          <a:p>
            <a:pPr indent="0" lvl="0" marL="26034" marR="189230" rtl="1" algn="r">
              <a:lnSpc>
                <a:spcPct val="1022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ח</a:t>
            </a:r>
            <a:endParaRPr b="0" i="0" sz="1400" u="none" cap="none" strike="noStrike">
              <a:solidFill>
                <a:srgbClr val="000000"/>
              </a:solidFill>
              <a:latin typeface="Arial"/>
              <a:ea typeface="Arial"/>
              <a:cs typeface="Arial"/>
              <a:sym typeface="Arial"/>
            </a:endParaRPr>
          </a:p>
          <a:p>
            <a:pPr indent="0" lvl="0" marL="26034" marR="189230" rtl="1" algn="r">
              <a:lnSpc>
                <a:spcPct val="102200"/>
              </a:lnSpc>
              <a:spcBef>
                <a:spcPts val="5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ניתוח שיח כיתתי: צפייה וקידוד שיטתיים</a:t>
            </a:r>
            <a:endParaRPr b="0" i="0" sz="1400" u="none" cap="none" strike="noStrike">
              <a:solidFill>
                <a:srgbClr val="000000"/>
              </a:solidFill>
              <a:latin typeface="Arial"/>
              <a:ea typeface="Arial"/>
              <a:cs typeface="Arial"/>
              <a:sym typeface="Arial"/>
            </a:endParaRPr>
          </a:p>
        </p:txBody>
      </p:sp>
      <p:sp>
        <p:nvSpPr>
          <p:cNvPr id="560" name="Google Shape;560;p42"/>
          <p:cNvSpPr txBox="1"/>
          <p:nvPr/>
        </p:nvSpPr>
        <p:spPr>
          <a:xfrm>
            <a:off x="5763863" y="1922947"/>
            <a:ext cx="4631700" cy="3213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בעת תכנון החקירה שלך, עליך לחשוב כיצד תתנהל החקירה בפועל בסביבתך על מנת לענות על שאלת המחקר שלך. יש לקחת בחשבון כמה תצפיות ברצונך לערוך ומתי; באיזו מידה  ניתן לחזור על תצפיות לאורך זמן כדי לבחון שינויים? </a:t>
            </a:r>
            <a:endParaRPr b="0" i="0" sz="1400" u="none" cap="none" strike="noStrike">
              <a:solidFill>
                <a:schemeClr val="dk1"/>
              </a:solidFill>
              <a:latin typeface="Arimo"/>
              <a:ea typeface="Arimo"/>
              <a:cs typeface="Arimo"/>
              <a:sym typeface="Arimo"/>
            </a:endParaRPr>
          </a:p>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חלק זה יעניק הנחיות לקידוד בסביבות חינוכיות. מידע נוסף, כמו גם תבניות קידוד, עומדים לרשותך בחלקים אחד ושניים במשאבי התמיכה של ערכה זו. </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ישנם מספר סרטוני הדרכה של T-SEDA שיכולים לעזור בנושא זה כשמתחילה החשיבה על שלב התכנון ושיטות המחקר. הסרטון הבא מספק סקירה כללית על אופן ביצוע הקידוד וההיבטים החיוביים והשליליים של סוגי קידוד שונים:</a:t>
            </a:r>
            <a:endParaRPr b="0" i="0" sz="1400" u="none" cap="none" strike="noStrike">
              <a:solidFill>
                <a:schemeClr val="dk1"/>
              </a:solidFill>
              <a:latin typeface="Times New Roman"/>
              <a:ea typeface="Times New Roman"/>
              <a:cs typeface="Times New Roman"/>
              <a:sym typeface="Times New Roman"/>
            </a:endParaRPr>
          </a:p>
          <a:p>
            <a:pPr indent="0" lvl="0" marL="0" marR="0" rtl="1" algn="r">
              <a:lnSpc>
                <a:spcPct val="100000"/>
              </a:lnSpc>
              <a:spcBef>
                <a:spcPts val="815"/>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635000" marR="0" rtl="1" algn="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mo"/>
                <a:ea typeface="Arimo"/>
                <a:cs typeface="Arimo"/>
                <a:sym typeface="Arimo"/>
                <a:hlinkClick r:id="rId3"/>
              </a:rPr>
              <a:t>סרטון 12: תיעוד וקידוד דיאלוג בכיתת הלימוד</a:t>
            </a:r>
            <a:endParaRPr b="0" i="0" sz="1100" u="none" cap="none" strike="noStrike">
              <a:solidFill>
                <a:schemeClr val="dk1"/>
              </a:solidFill>
              <a:latin typeface="Arial"/>
              <a:ea typeface="Arial"/>
              <a:cs typeface="Arial"/>
              <a:sym typeface="Arial"/>
            </a:endParaRPr>
          </a:p>
        </p:txBody>
      </p:sp>
      <p:sp>
        <p:nvSpPr>
          <p:cNvPr id="561" name="Google Shape;561;p42"/>
          <p:cNvSpPr/>
          <p:nvPr/>
        </p:nvSpPr>
        <p:spPr>
          <a:xfrm>
            <a:off x="373314" y="1876425"/>
            <a:ext cx="4811394"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2" name="Google Shape;562;p42"/>
          <p:cNvSpPr txBox="1"/>
          <p:nvPr/>
        </p:nvSpPr>
        <p:spPr>
          <a:xfrm>
            <a:off x="463166" y="1952625"/>
            <a:ext cx="4631700" cy="47724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מהו קידוד?</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קידוד פירושו פירוק הדיאלוג הכיתתי לגורמים, והכנסת כל גורם כזה לקטגוריה באופן שיטתי. הדבר נעשה לרוב לפי 'תור דיבור' (אדם א... אדם ב... וכן הלאה).</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מדוע חשוב לקודד?</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קל לפספס דיאלוג בכיתה עמוסה או להניח שהדיאלוג מתרחש כשזה לא בהכרח המצב. קידוד הוא דרך להתמקד בסוגים מסוימים של דיאלוג ולתעד אותו בדרך מסוימת. כך מתאפשר לחזור אחורה אל הדיאלוג ולזהות דפוסים או הזדמנויות שהוחמצו לבדוק תלמידים. קידוד עוזר גם להבחין בשינוי לאורך זמן.</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איך אקודד?</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ערכת T-SEDA מציעה מספר משאבים לקידוד: מידע נוסף על כך נמצא בעמוד הבא.</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מהו דירוג?</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בנוסף לקידוד דיאלוג, ניתן גם לדרג השתתפות תלמידים. לדוגמה, ניתן לדרג תלמידים שהשתתפו הרבה כ'1', כאלה שהשתתפו פחות כ'2' וכאלה שכמעט ולא השתתפו כ'3'. ישנם משאבים שיסייעו לך לדרג היבטים של דיאלוג כיתתי (ראו תבניות 2ג ו2ד לעבודה קבוצתית ו2ה ו-2ו להשתתפות כלל-כיתתית).</a:t>
            </a:r>
            <a:endParaRPr b="0" i="0" sz="1300" u="none" cap="none" strike="noStrike">
              <a:solidFill>
                <a:schemeClr val="dk1"/>
              </a:solidFill>
              <a:latin typeface="Calibri"/>
              <a:ea typeface="Calibri"/>
              <a:cs typeface="Calibri"/>
              <a:sym typeface="Calibri"/>
            </a:endParaRPr>
          </a:p>
        </p:txBody>
      </p:sp>
      <p:sp>
        <p:nvSpPr>
          <p:cNvPr id="563" name="Google Shape;563;p42"/>
          <p:cNvSpPr txBox="1"/>
          <p:nvPr/>
        </p:nvSpPr>
        <p:spPr>
          <a:xfrm>
            <a:off x="5176870" y="7126915"/>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26</a:t>
            </a:r>
            <a:endParaRPr b="0" i="0" sz="1000" u="none" cap="none" strike="noStrike">
              <a:solidFill>
                <a:schemeClr val="dk1"/>
              </a:solidFill>
              <a:latin typeface="Arial"/>
              <a:ea typeface="Arial"/>
              <a:cs typeface="Arial"/>
              <a:sym typeface="Arial"/>
            </a:endParaRPr>
          </a:p>
        </p:txBody>
      </p:sp>
      <p:sp>
        <p:nvSpPr>
          <p:cNvPr id="564" name="Google Shape;564;p42"/>
          <p:cNvSpPr/>
          <p:nvPr/>
        </p:nvSpPr>
        <p:spPr>
          <a:xfrm>
            <a:off x="9847653" y="4664120"/>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10;&#10;Description automatically generated with low confidence" id="565" name="Google Shape;565;p42"/>
          <p:cNvPicPr preferRelativeResize="0"/>
          <p:nvPr/>
        </p:nvPicPr>
        <p:blipFill rotWithShape="1">
          <a:blip r:embed="rId5">
            <a:alphaModFix/>
          </a:blip>
          <a:srcRect b="0" l="0" r="0" t="0"/>
          <a:stretch/>
        </p:blipFill>
        <p:spPr>
          <a:xfrm>
            <a:off x="1194156" y="523432"/>
            <a:ext cx="1776444" cy="7305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9" name="Shape 569"/>
        <p:cNvGrpSpPr/>
        <p:nvPr/>
      </p:nvGrpSpPr>
      <p:grpSpPr>
        <a:xfrm>
          <a:off x="0" y="0"/>
          <a:ext cx="0" cy="0"/>
          <a:chOff x="0" y="0"/>
          <a:chExt cx="0" cy="0"/>
        </a:xfrm>
      </p:grpSpPr>
      <p:sp>
        <p:nvSpPr>
          <p:cNvPr id="570" name="Google Shape;570;p43"/>
          <p:cNvSpPr txBox="1"/>
          <p:nvPr/>
        </p:nvSpPr>
        <p:spPr>
          <a:xfrm>
            <a:off x="3429000" y="739525"/>
            <a:ext cx="4275900" cy="369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2400"/>
              <a:buFont typeface="Arial"/>
              <a:buNone/>
            </a:pPr>
            <a:r>
              <a:rPr b="1" i="0" lang="en-US" sz="2400" u="none" cap="none" strike="noStrike">
                <a:solidFill>
                  <a:schemeClr val="dk1"/>
                </a:solidFill>
                <a:latin typeface="Arimo"/>
                <a:ea typeface="Arimo"/>
                <a:cs typeface="Arimo"/>
                <a:sym typeface="Arimo"/>
              </a:rPr>
              <a:t>על קידוד: תכנון החקירה שלך</a:t>
            </a:r>
            <a:endParaRPr b="0" i="0" sz="2400" u="none" cap="none" strike="noStrike">
              <a:solidFill>
                <a:schemeClr val="dk1"/>
              </a:solidFill>
              <a:latin typeface="Calibri"/>
              <a:ea typeface="Calibri"/>
              <a:cs typeface="Calibri"/>
              <a:sym typeface="Calibri"/>
            </a:endParaRPr>
          </a:p>
        </p:txBody>
      </p:sp>
      <p:sp>
        <p:nvSpPr>
          <p:cNvPr id="571" name="Google Shape;571;p43"/>
          <p:cNvSpPr txBox="1"/>
          <p:nvPr/>
        </p:nvSpPr>
        <p:spPr>
          <a:xfrm>
            <a:off x="543977" y="1562072"/>
            <a:ext cx="4706100" cy="4442700"/>
          </a:xfrm>
          <a:prstGeom prst="rect">
            <a:avLst/>
          </a:prstGeom>
          <a:solidFill>
            <a:srgbClr val="D9F1F6"/>
          </a:solidFill>
          <a:ln>
            <a:noFill/>
          </a:ln>
        </p:spPr>
        <p:txBody>
          <a:bodyPr anchorCtr="0" anchor="t" bIns="0" lIns="0" spcFirstLastPara="1" rIns="0" wrap="square" tIns="38100">
            <a:spAutoFit/>
          </a:bodyPr>
          <a:lstStyle/>
          <a:p>
            <a:pPr indent="0" lvl="0" marL="0" marR="0" rtl="1" algn="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mo"/>
                <a:ea typeface="Arimo"/>
                <a:cs typeface="Arimo"/>
                <a:sym typeface="Arimo"/>
              </a:rPr>
              <a:t>נקודה למחשבה:</a:t>
            </a:r>
            <a:r>
              <a:rPr b="0" i="0" lang="en-US" sz="1600" u="none" cap="none" strike="noStrike">
                <a:solidFill>
                  <a:schemeClr val="dk1"/>
                </a:solidFill>
                <a:latin typeface="Arimo"/>
                <a:ea typeface="Arimo"/>
                <a:cs typeface="Arimo"/>
                <a:sym typeface="Arimo"/>
              </a:rPr>
              <a:t> קידוד עשוי להיראות מסובך למי שטרם התנסו בו. הנה מספר עצות שיעזרו לך לתכנן את הקידוד של החקירה שלך:</a:t>
            </a:r>
            <a:endParaRPr b="0" i="0" sz="16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600"/>
              <a:buFont typeface="Noto Sans Symbols"/>
              <a:buChar char="∙"/>
            </a:pPr>
            <a:r>
              <a:rPr b="0" i="0" lang="en-US" sz="1600" u="none" cap="none" strike="noStrike">
                <a:solidFill>
                  <a:schemeClr val="dk1"/>
                </a:solidFill>
                <a:latin typeface="Arimo"/>
                <a:ea typeface="Arimo"/>
                <a:cs typeface="Arimo"/>
                <a:sym typeface="Arimo"/>
              </a:rPr>
              <a:t>כדאי לבחור קוד דיאלוג אחד או שניים שישמש בחקירה כדי שלא לנסות להתמקד ביותר מדי דברים בכיתה בו זמנית.</a:t>
            </a:r>
            <a:endParaRPr b="0" i="0" sz="16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mo"/>
                <a:ea typeface="Arimo"/>
                <a:cs typeface="Arimo"/>
                <a:sym typeface="Arimo"/>
              </a:rPr>
              <a:t>כדאי להסתכל בתבניות בחלק2  ולחשוב איך ניתן להשתמש בהן בכיתה על מנת לתעד דיאלוג?</a:t>
            </a:r>
            <a:endParaRPr b="0" i="0" sz="16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mo"/>
                <a:ea typeface="Arimo"/>
                <a:cs typeface="Arimo"/>
                <a:sym typeface="Arimo"/>
              </a:rPr>
              <a:t>כדאי לחשוב על הדרך בה יתועד הדיאלוג, ובמה זה כרוך. האם יש צורך ברכישת ציוד הקלטה? האם ישנם מבוגרים אחרים בסביבה שיוכלו לעזור בעת קידוד בזמן אמת (קידוד חי)?</a:t>
            </a:r>
            <a:endParaRPr b="0" i="0" sz="16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600"/>
              <a:buFont typeface="Arial"/>
              <a:buNone/>
            </a:pPr>
            <a:r>
              <a:rPr b="0" i="0" lang="en-US" sz="1600" u="none" cap="none" strike="noStrike">
                <a:solidFill>
                  <a:schemeClr val="dk1"/>
                </a:solidFill>
                <a:latin typeface="Arimo"/>
                <a:ea typeface="Arimo"/>
                <a:cs typeface="Arimo"/>
                <a:sym typeface="Arimo"/>
              </a:rPr>
              <a:t>כדאי לעשות שימוש בחלקים 1 ו2  של משאבי התמיכה ובסרטוני ההדרכה כדי לכתוב מחשבות בנוגע לשאלות אלה. רישום שכזה יעזור להחליט איך לתכנן את החקירה בצורה הטובה ביותר.</a:t>
            </a:r>
            <a:endParaRPr b="0" i="0" sz="1600" u="none" cap="none" strike="noStrike">
              <a:solidFill>
                <a:schemeClr val="dk1"/>
              </a:solidFill>
              <a:latin typeface="Calibri"/>
              <a:ea typeface="Calibri"/>
              <a:cs typeface="Calibri"/>
              <a:sym typeface="Calibri"/>
            </a:endParaRPr>
          </a:p>
        </p:txBody>
      </p:sp>
      <p:sp>
        <p:nvSpPr>
          <p:cNvPr id="572" name="Google Shape;572;p43"/>
          <p:cNvSpPr txBox="1"/>
          <p:nvPr/>
        </p:nvSpPr>
        <p:spPr>
          <a:xfrm>
            <a:off x="5722499" y="1564521"/>
            <a:ext cx="4677300" cy="28029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0" marR="0" rtl="1" algn="r">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Arimo"/>
                <a:ea typeface="Arimo"/>
                <a:cs typeface="Arimo"/>
                <a:sym typeface="Arimo"/>
              </a:rPr>
              <a:t>עצה חשובה לקידוד במהלך החקירה שלך היא לתרגל מעט לפני שמתחילים. בסרטונים הבאים נמצאות פעילויות בעזרתן ניתן להתאמן על קידוד דיאלוג מוקלט.</a:t>
            </a:r>
            <a:endParaRPr b="0" i="0" sz="1600" u="none" cap="none" strike="noStrike">
              <a:solidFill>
                <a:schemeClr val="dk1"/>
              </a:solidFill>
              <a:latin typeface="Calibri"/>
              <a:ea typeface="Calibri"/>
              <a:cs typeface="Calibri"/>
              <a:sym typeface="Calibri"/>
            </a:endParaRPr>
          </a:p>
          <a:p>
            <a:pPr indent="0" lvl="0" marL="0" marR="0" rtl="1" algn="r">
              <a:lnSpc>
                <a:spcPct val="100000"/>
              </a:lnSpc>
              <a:spcBef>
                <a:spcPts val="80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1" algn="r">
              <a:lnSpc>
                <a:spcPct val="100000"/>
              </a:lnSpc>
              <a:spcBef>
                <a:spcPts val="50"/>
              </a:spcBef>
              <a:spcAft>
                <a:spcPts val="0"/>
              </a:spcAft>
              <a:buClr>
                <a:srgbClr val="000000"/>
              </a:buClr>
              <a:buSzPts val="1600"/>
              <a:buFont typeface="Arial"/>
              <a:buNone/>
            </a:pPr>
            <a:r>
              <a:t/>
            </a:r>
            <a:endParaRPr b="1" i="0" sz="1600" u="none" cap="none" strike="noStrike">
              <a:solidFill>
                <a:schemeClr val="dk1"/>
              </a:solidFill>
              <a:latin typeface="Times New Roman"/>
              <a:ea typeface="Times New Roman"/>
              <a:cs typeface="Times New Roman"/>
              <a:sym typeface="Times New Roman"/>
            </a:endParaRPr>
          </a:p>
          <a:p>
            <a:pPr indent="0" lvl="0" marL="0" marR="0" rtl="1" algn="r">
              <a:lnSpc>
                <a:spcPct val="107000"/>
              </a:lnSpc>
              <a:spcBef>
                <a:spcPts val="0"/>
              </a:spcBef>
              <a:spcAft>
                <a:spcPts val="0"/>
              </a:spcAft>
              <a:buClr>
                <a:srgbClr val="000000"/>
              </a:buClr>
              <a:buSzPts val="1600"/>
              <a:buFont typeface="Arial"/>
              <a:buNone/>
            </a:pPr>
            <a:r>
              <a:rPr b="0" i="0" lang="en-US" sz="1600" u="none" cap="none" strike="noStrike">
                <a:solidFill>
                  <a:srgbClr val="0563C1"/>
                </a:solidFill>
                <a:latin typeface="Arimo"/>
                <a:ea typeface="Arimo"/>
                <a:cs typeface="Arimo"/>
                <a:sym typeface="Arimo"/>
              </a:rPr>
              <a:t>           </a:t>
            </a:r>
            <a:r>
              <a:rPr b="0" i="0" lang="en-US" sz="1600" u="sng" cap="none" strike="noStrike">
                <a:solidFill>
                  <a:schemeClr val="hlink"/>
                </a:solidFill>
                <a:latin typeface="Arimo"/>
                <a:ea typeface="Arimo"/>
                <a:cs typeface="Arimo"/>
                <a:sym typeface="Arimo"/>
                <a:hlinkClick r:id="rId3"/>
              </a:rPr>
              <a:t>סרטון 13: זיהוי דיאלוג פורה: 'בנייה על' ו'אתגור' רעיונות</a:t>
            </a:r>
            <a:endParaRPr b="0" i="0" sz="1600" u="none" cap="none" strike="noStrike">
              <a:solidFill>
                <a:schemeClr val="dk1"/>
              </a:solidFill>
              <a:latin typeface="Calibri"/>
              <a:ea typeface="Calibri"/>
              <a:cs typeface="Calibri"/>
              <a:sym typeface="Calibri"/>
            </a:endParaRPr>
          </a:p>
          <a:p>
            <a:pPr indent="0" lvl="0" marL="0" marR="0" rtl="1" algn="r">
              <a:lnSpc>
                <a:spcPct val="100000"/>
              </a:lnSpc>
              <a:spcBef>
                <a:spcPts val="835"/>
              </a:spcBef>
              <a:spcAft>
                <a:spcPts val="0"/>
              </a:spcAft>
              <a:buClr>
                <a:srgbClr val="000000"/>
              </a:buClr>
              <a:buSzPts val="1600"/>
              <a:buFont typeface="Arial"/>
              <a:buNone/>
            </a:pPr>
            <a:r>
              <a:rPr b="0" i="0" lang="en-US" sz="1600" u="none" cap="none" strike="noStrike">
                <a:solidFill>
                  <a:srgbClr val="0563C1"/>
                </a:solidFill>
                <a:latin typeface="Arimo"/>
                <a:ea typeface="Arimo"/>
                <a:cs typeface="Arimo"/>
                <a:sym typeface="Arimo"/>
              </a:rPr>
              <a:t>           </a:t>
            </a:r>
            <a:r>
              <a:rPr b="0" i="0" lang="en-US" sz="1600" u="sng" cap="none" strike="noStrike">
                <a:solidFill>
                  <a:schemeClr val="hlink"/>
                </a:solidFill>
                <a:latin typeface="Arimo"/>
                <a:ea typeface="Arimo"/>
                <a:cs typeface="Arimo"/>
                <a:sym typeface="Arimo"/>
                <a:hlinkClick r:id="rId4"/>
              </a:rPr>
              <a:t>סרטון 14: תרגול קידוד: דיאלוג כלל-כיתתי</a:t>
            </a:r>
            <a:endParaRPr b="0" i="0" sz="1600" u="none" cap="none" strike="noStrike">
              <a:solidFill>
                <a:schemeClr val="dk1"/>
              </a:solidFill>
              <a:latin typeface="Times New Roman"/>
              <a:ea typeface="Times New Roman"/>
              <a:cs typeface="Times New Roman"/>
              <a:sym typeface="Times New Roman"/>
            </a:endParaRPr>
          </a:p>
          <a:p>
            <a:pPr indent="0" lvl="0" marL="529590" marR="0" rtl="1" algn="r">
              <a:lnSpc>
                <a:spcPct val="100000"/>
              </a:lnSpc>
              <a:spcBef>
                <a:spcPts val="0"/>
              </a:spcBef>
              <a:spcAft>
                <a:spcPts val="0"/>
              </a:spcAft>
              <a:buClr>
                <a:srgbClr val="000000"/>
              </a:buClr>
              <a:buSzPts val="1600"/>
              <a:buFont typeface="Arial"/>
              <a:buNone/>
            </a:pPr>
            <a:r>
              <a:rPr b="0" i="0" lang="en-US" sz="1600" u="sng" cap="none" strike="noStrike">
                <a:solidFill>
                  <a:schemeClr val="hlink"/>
                </a:solidFill>
                <a:latin typeface="Arimo"/>
                <a:ea typeface="Arimo"/>
                <a:cs typeface="Arimo"/>
                <a:sym typeface="Arimo"/>
                <a:hlinkClick r:id="rId5"/>
              </a:rPr>
              <a:t>סרטון 16: קידוד ודירוג איכותו של דיאלוג בקבוצה קטנה</a:t>
            </a:r>
            <a:endParaRPr b="0" i="0" sz="1600" u="none" cap="none" strike="noStrike">
              <a:solidFill>
                <a:schemeClr val="dk1"/>
              </a:solidFill>
              <a:latin typeface="Arial"/>
              <a:ea typeface="Arial"/>
              <a:cs typeface="Arial"/>
              <a:sym typeface="Arial"/>
            </a:endParaRPr>
          </a:p>
        </p:txBody>
      </p:sp>
      <p:sp>
        <p:nvSpPr>
          <p:cNvPr id="573" name="Google Shape;573;p43"/>
          <p:cNvSpPr/>
          <p:nvPr/>
        </p:nvSpPr>
        <p:spPr>
          <a:xfrm>
            <a:off x="9925049" y="3520843"/>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p43"/>
          <p:cNvSpPr/>
          <p:nvPr/>
        </p:nvSpPr>
        <p:spPr>
          <a:xfrm>
            <a:off x="9935289" y="3871181"/>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5" name="Google Shape;575;p43"/>
          <p:cNvSpPr/>
          <p:nvPr/>
        </p:nvSpPr>
        <p:spPr>
          <a:xfrm>
            <a:off x="9925049" y="2859407"/>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6" name="Google Shape;576;p4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27</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0" name="Shape 580"/>
        <p:cNvGrpSpPr/>
        <p:nvPr/>
      </p:nvGrpSpPr>
      <p:grpSpPr>
        <a:xfrm>
          <a:off x="0" y="0"/>
          <a:ext cx="0" cy="0"/>
          <a:chOff x="0" y="0"/>
          <a:chExt cx="0" cy="0"/>
        </a:xfrm>
      </p:grpSpPr>
      <p:sp>
        <p:nvSpPr>
          <p:cNvPr id="581" name="Google Shape;581;p44"/>
          <p:cNvSpPr txBox="1"/>
          <p:nvPr/>
        </p:nvSpPr>
        <p:spPr>
          <a:xfrm>
            <a:off x="2984500" y="402509"/>
            <a:ext cx="7391400" cy="81995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1" algn="just">
              <a:lnSpc>
                <a:spcPct val="1211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בדוגמה זו ניתן לראות קטע של דיאלוג שקודד לפי 'תור דיבור': בכל פעם שאדם אחר מדבר, כדאי להסתכל על מסגרת הקידוד ולבדוק האם ניתן להחיל את אחד (או יותר) מהקודים על הנאמר. בדוגמה זו, הדיאלוג הוקלט ותומלל לאחר מכן. </a:t>
            </a:r>
            <a:endParaRPr b="0" i="0" sz="1400" u="none" cap="none" strike="noStrike">
              <a:solidFill>
                <a:schemeClr val="dk1"/>
              </a:solidFill>
              <a:latin typeface="Arimo"/>
              <a:ea typeface="Arimo"/>
              <a:cs typeface="Arimo"/>
              <a:sym typeface="Arimo"/>
            </a:endParaRPr>
          </a:p>
        </p:txBody>
      </p:sp>
      <p:pic>
        <p:nvPicPr>
          <p:cNvPr id="582" name="Google Shape;582;p44"/>
          <p:cNvPicPr preferRelativeResize="0"/>
          <p:nvPr/>
        </p:nvPicPr>
        <p:blipFill rotWithShape="1">
          <a:blip r:embed="rId3">
            <a:alphaModFix/>
          </a:blip>
          <a:srcRect b="0" l="0" r="0" t="0"/>
          <a:stretch/>
        </p:blipFill>
        <p:spPr>
          <a:xfrm>
            <a:off x="927101" y="1360537"/>
            <a:ext cx="8305800" cy="6033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6" name="Shape 586"/>
        <p:cNvGrpSpPr/>
        <p:nvPr/>
      </p:nvGrpSpPr>
      <p:grpSpPr>
        <a:xfrm>
          <a:off x="0" y="0"/>
          <a:ext cx="0" cy="0"/>
          <a:chOff x="0" y="0"/>
          <a:chExt cx="0" cy="0"/>
        </a:xfrm>
      </p:grpSpPr>
      <p:sp>
        <p:nvSpPr>
          <p:cNvPr id="587" name="Google Shape;587;p45"/>
          <p:cNvSpPr/>
          <p:nvPr/>
        </p:nvSpPr>
        <p:spPr>
          <a:xfrm>
            <a:off x="6156960" y="594890"/>
            <a:ext cx="4295140" cy="6817995"/>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8" name="Google Shape;588;p45"/>
          <p:cNvSpPr txBox="1"/>
          <p:nvPr/>
        </p:nvSpPr>
        <p:spPr>
          <a:xfrm>
            <a:off x="6309360" y="629800"/>
            <a:ext cx="4036800" cy="63651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איסוף נתונים בחקירתך: נתוני בסיס</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rgbClr val="1A616F"/>
                </a:solidFill>
                <a:latin typeface="Arimo"/>
                <a:ea typeface="Arimo"/>
                <a:cs typeface="Arimo"/>
                <a:sym typeface="Arimo"/>
              </a:rPr>
              <a:t>מהם נתוני בסיס?</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נתוני בסיס פירושם ביצוע תצפיות ואיסוף מידע לפני ביצוע שינויים בסביבת הלמידה שלך.</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למה שאאסוף נתוני בסיס?</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הכרת סוג הדיאלוג המתרחש בכיתתך בתחילת החקירה יכול:</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לתת לך עוד מידע על ההנחות שלך (התלמידים עשויים להיות במצב יותר או פחות טוב משחשבת)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לעזור לך להבין שינויים לאורך זמן. ניתן להשוות את נתוני הבסיס עם הנתונים שיאספו בהמשך כדי לראות אם חלו שינויים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לתת לך אינדיקציה האם התערבויות מסוימות שמתבצעות מביאות לשינוי חיובי</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בשני קטעי הדיאלוג משמאל מופיעה אותה קבוצת ילדים, לפני ואחרי התערבות. הילדים משתתפים בפעילות קבוצתית בה הם פותרים בעיות חשיבה לא מילוליות מרובות בחירה. בדוגמה הראשונה, ניתן לראות שאין הרבה שיח טיעוני: הילדים לא מבלים זמן רב בדיון על הפעילות או במתן צידוקים לאחרים. בדוגמה השנייה, האינטראקציות ארוכות יותר ומתרחש בהן הרבה יותר שיח טיעוני (המילה 'כי' נמצאת בשימוש תדיר). הדבר מצביע על כך שהילדים יותר פעילים בדיאלוג אחרי ההתערבות, במיוחד בכל הנוגע לשימוש במבנים טיעוניים</a:t>
            </a:r>
            <a:endParaRPr b="0" i="0" sz="1400" u="none" cap="none" strike="noStrike">
              <a:solidFill>
                <a:schemeClr val="dk1"/>
              </a:solidFill>
              <a:latin typeface="Calibri"/>
              <a:ea typeface="Calibri"/>
              <a:cs typeface="Calibri"/>
              <a:sym typeface="Calibri"/>
            </a:endParaRPr>
          </a:p>
        </p:txBody>
      </p:sp>
      <p:sp>
        <p:nvSpPr>
          <p:cNvPr id="589" name="Google Shape;589;p45"/>
          <p:cNvSpPr txBox="1"/>
          <p:nvPr/>
        </p:nvSpPr>
        <p:spPr>
          <a:xfrm>
            <a:off x="2280793" y="796237"/>
            <a:ext cx="3637400" cy="218906"/>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דוגמה 1: נתוני בסיס לפני התערבות</a:t>
            </a:r>
            <a:endParaRPr b="0" i="0" sz="1400" u="none" cap="none" strike="noStrike">
              <a:solidFill>
                <a:schemeClr val="dk1"/>
              </a:solidFill>
              <a:latin typeface="Calibri"/>
              <a:ea typeface="Calibri"/>
              <a:cs typeface="Calibri"/>
              <a:sym typeface="Calibri"/>
            </a:endParaRPr>
          </a:p>
        </p:txBody>
      </p:sp>
      <p:sp>
        <p:nvSpPr>
          <p:cNvPr id="590" name="Google Shape;590;p4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29</a:t>
            </a:r>
            <a:endParaRPr/>
          </a:p>
        </p:txBody>
      </p:sp>
      <p:sp>
        <p:nvSpPr>
          <p:cNvPr id="591" name="Google Shape;591;p45"/>
          <p:cNvSpPr txBox="1"/>
          <p:nvPr/>
        </p:nvSpPr>
        <p:spPr>
          <a:xfrm>
            <a:off x="490214" y="3572436"/>
            <a:ext cx="5427979" cy="218906"/>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דוגמה 2: נתונים שנאספו לאחר ההתערבות ומצביעים על שינויים חיוביים</a:t>
            </a:r>
            <a:endParaRPr b="0" i="0" sz="1400" u="none" cap="none" strike="noStrike">
              <a:solidFill>
                <a:schemeClr val="dk1"/>
              </a:solidFill>
              <a:latin typeface="Calibri"/>
              <a:ea typeface="Calibri"/>
              <a:cs typeface="Calibri"/>
              <a:sym typeface="Calibri"/>
            </a:endParaRPr>
          </a:p>
        </p:txBody>
      </p:sp>
      <p:pic>
        <p:nvPicPr>
          <p:cNvPr id="592" name="Google Shape;592;p45"/>
          <p:cNvPicPr preferRelativeResize="0"/>
          <p:nvPr/>
        </p:nvPicPr>
        <p:blipFill rotWithShape="1">
          <a:blip r:embed="rId3">
            <a:alphaModFix/>
          </a:blip>
          <a:srcRect b="0" l="0" r="0" t="0"/>
          <a:stretch/>
        </p:blipFill>
        <p:spPr>
          <a:xfrm>
            <a:off x="183885" y="1063948"/>
            <a:ext cx="5853691" cy="2050100"/>
          </a:xfrm>
          <a:prstGeom prst="rect">
            <a:avLst/>
          </a:prstGeom>
          <a:noFill/>
          <a:ln>
            <a:noFill/>
          </a:ln>
        </p:spPr>
      </p:pic>
      <p:pic>
        <p:nvPicPr>
          <p:cNvPr id="593" name="Google Shape;593;p45"/>
          <p:cNvPicPr preferRelativeResize="0"/>
          <p:nvPr/>
        </p:nvPicPr>
        <p:blipFill rotWithShape="1">
          <a:blip r:embed="rId4">
            <a:alphaModFix/>
          </a:blip>
          <a:srcRect b="0" l="0" r="0" t="0"/>
          <a:stretch/>
        </p:blipFill>
        <p:spPr>
          <a:xfrm>
            <a:off x="499073" y="3921139"/>
            <a:ext cx="4724400" cy="35968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7" name="Shape 597"/>
        <p:cNvGrpSpPr/>
        <p:nvPr/>
      </p:nvGrpSpPr>
      <p:grpSpPr>
        <a:xfrm>
          <a:off x="0" y="0"/>
          <a:ext cx="0" cy="0"/>
          <a:chOff x="0" y="0"/>
          <a:chExt cx="0" cy="0"/>
        </a:xfrm>
      </p:grpSpPr>
      <p:sp>
        <p:nvSpPr>
          <p:cNvPr id="598" name="Google Shape;598;p46"/>
          <p:cNvSpPr txBox="1"/>
          <p:nvPr/>
        </p:nvSpPr>
        <p:spPr>
          <a:xfrm>
            <a:off x="5429675" y="614550"/>
            <a:ext cx="4869600" cy="771000"/>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Clr>
                <a:srgbClr val="000000"/>
              </a:buClr>
              <a:buSzPts val="2400"/>
              <a:buFont typeface="Arial"/>
              <a:buNone/>
            </a:pPr>
            <a:r>
              <a:rPr b="1" i="0" lang="en-US" sz="2400" u="none" cap="none" strike="noStrike">
                <a:solidFill>
                  <a:srgbClr val="1A616F"/>
                </a:solidFill>
                <a:latin typeface="Arial"/>
                <a:ea typeface="Arial"/>
                <a:cs typeface="Arial"/>
                <a:sym typeface="Arial"/>
              </a:rPr>
              <a:t>חלק ט</a:t>
            </a:r>
            <a:endParaRPr b="0" i="0" sz="2400" u="none" cap="none" strike="noStrike">
              <a:solidFill>
                <a:srgbClr val="000000"/>
              </a:solidFill>
              <a:latin typeface="Arial"/>
              <a:ea typeface="Arial"/>
              <a:cs typeface="Arial"/>
              <a:sym typeface="Arial"/>
            </a:endParaRPr>
          </a:p>
          <a:p>
            <a:pPr indent="0" lvl="0" marL="26034" marR="0" rtl="1" algn="r">
              <a:lnSpc>
                <a:spcPct val="100000"/>
              </a:lnSpc>
              <a:spcBef>
                <a:spcPts val="125"/>
              </a:spcBef>
              <a:spcAft>
                <a:spcPts val="0"/>
              </a:spcAft>
              <a:buClr>
                <a:srgbClr val="000000"/>
              </a:buClr>
              <a:buSzPts val="2400"/>
              <a:buFont typeface="Arial"/>
              <a:buNone/>
            </a:pPr>
            <a:r>
              <a:rPr b="1" i="0" lang="en-US" sz="2400" u="none" cap="none" strike="noStrike">
                <a:solidFill>
                  <a:srgbClr val="1A616F"/>
                </a:solidFill>
                <a:latin typeface="Arial"/>
                <a:ea typeface="Arial"/>
                <a:cs typeface="Arial"/>
                <a:sym typeface="Arial"/>
              </a:rPr>
              <a:t>שימושים אפשריים בערכת T-SEDA</a:t>
            </a:r>
            <a:endParaRPr b="0" i="0" sz="2400" u="none" cap="none" strike="noStrike">
              <a:solidFill>
                <a:srgbClr val="000000"/>
              </a:solidFill>
              <a:latin typeface="Arial"/>
              <a:ea typeface="Arial"/>
              <a:cs typeface="Arial"/>
              <a:sym typeface="Arial"/>
            </a:endParaRPr>
          </a:p>
        </p:txBody>
      </p:sp>
      <p:sp>
        <p:nvSpPr>
          <p:cNvPr id="599" name="Google Shape;599;p46"/>
          <p:cNvSpPr txBox="1"/>
          <p:nvPr/>
        </p:nvSpPr>
        <p:spPr>
          <a:xfrm>
            <a:off x="5575300" y="1814830"/>
            <a:ext cx="4735200" cy="49440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0" marR="0" rtl="1" algn="r">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אופן השימוש בערכה תלוי במה שמעניין אותך, אך גם בסוג ההזדמנויות שיש לך. הנה מספר הצעות לדרכים נוספות בהן ניתן להשתמש במשאבי הערכה: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אם יש לך עוזרי הוראה בסביבתך, ניתן לבקש עזרה בצילום או בתצפיות בזמן אמת. לחילופין, ניתן לבקש מהם לצלם אותך, אם המטרה היא להתמקד בהוראתך.</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אם מספר מורים בבית ספרך עורכים חקירות של דיאלוג חינוכי, ניתן לשתף ממצאים ולחשוב יחד כיצד להטמיע שינויים כלל בית-ספריים.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ניתן לבקש מעמיתים לצפות בך, או לצפות בהם בעצמך, ולנהל שיחות לימודיות יחד.</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בהתאם לגיל התלמידים שלך, ניתן לקבל מהם משוב בזמן תכנון החקירה ושיתוף הממצאים, או לערב אותם בגיבוש תכנית הפעולה שלך.</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ניתן לחשוב כיצד לשלב טכנולוגיה בחקירתך ואיך שילובה משפיע על הדיאלוג.</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חלקים 1-5 של הערכה יספקו רעיונות נוספים לגבי אופני פעולה וניהול חקירה</a:t>
            </a:r>
            <a:endParaRPr b="0" i="0" sz="1400" u="none" cap="none" strike="noStrike">
              <a:solidFill>
                <a:schemeClr val="dk1"/>
              </a:solidFill>
              <a:latin typeface="Arimo"/>
              <a:ea typeface="Arimo"/>
              <a:cs typeface="Arimo"/>
              <a:sym typeface="Arimo"/>
            </a:endParaRPr>
          </a:p>
          <a:p>
            <a:pPr indent="0" lvl="0" marL="0" marR="0" rtl="1" algn="r">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              </a:t>
            </a:r>
            <a:r>
              <a:rPr b="0" i="0" lang="en-US" sz="1400" u="sng" cap="none" strike="noStrike">
                <a:solidFill>
                  <a:schemeClr val="hlink"/>
                </a:solidFill>
                <a:latin typeface="Arimo"/>
                <a:ea typeface="Arimo"/>
                <a:cs typeface="Arimo"/>
                <a:sym typeface="Arimo"/>
                <a:hlinkClick r:id="rId3"/>
              </a:rPr>
              <a:t>סרטון 9:השפעתה של חקירת שיח לימודי</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0" name="Google Shape;600;p46"/>
          <p:cNvSpPr/>
          <p:nvPr/>
        </p:nvSpPr>
        <p:spPr>
          <a:xfrm>
            <a:off x="1031875" y="622181"/>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1" name="Google Shape;601;p46"/>
          <p:cNvSpPr/>
          <p:nvPr/>
        </p:nvSpPr>
        <p:spPr>
          <a:xfrm>
            <a:off x="1423670" y="5174496"/>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2" name="Google Shape;602;p46"/>
          <p:cNvSpPr/>
          <p:nvPr/>
        </p:nvSpPr>
        <p:spPr>
          <a:xfrm>
            <a:off x="546100" y="2820550"/>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3" name="Google Shape;603;p4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30</a:t>
            </a:r>
            <a:endParaRPr b="0" i="0" sz="1000" u="none" cap="none" strike="noStrike">
              <a:solidFill>
                <a:schemeClr val="dk1"/>
              </a:solidFill>
              <a:latin typeface="Arial"/>
              <a:ea typeface="Arial"/>
              <a:cs typeface="Arial"/>
              <a:sym typeface="Arial"/>
            </a:endParaRPr>
          </a:p>
        </p:txBody>
      </p:sp>
      <p:sp>
        <p:nvSpPr>
          <p:cNvPr id="604" name="Google Shape;604;p46"/>
          <p:cNvSpPr/>
          <p:nvPr/>
        </p:nvSpPr>
        <p:spPr>
          <a:xfrm>
            <a:off x="9766300" y="6197163"/>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 name="Shape 106"/>
        <p:cNvGrpSpPr/>
        <p:nvPr/>
      </p:nvGrpSpPr>
      <p:grpSpPr>
        <a:xfrm>
          <a:off x="0" y="0"/>
          <a:ext cx="0" cy="0"/>
          <a:chOff x="0" y="0"/>
          <a:chExt cx="0" cy="0"/>
        </a:xfrm>
      </p:grpSpPr>
      <p:sp>
        <p:nvSpPr>
          <p:cNvPr id="107" name="Google Shape;107;p11"/>
          <p:cNvSpPr txBox="1"/>
          <p:nvPr/>
        </p:nvSpPr>
        <p:spPr>
          <a:xfrm>
            <a:off x="621164" y="630816"/>
            <a:ext cx="9513000" cy="6193500"/>
          </a:xfrm>
          <a:prstGeom prst="rect">
            <a:avLst/>
          </a:prstGeom>
          <a:noFill/>
          <a:ln>
            <a:noFill/>
          </a:ln>
        </p:spPr>
        <p:txBody>
          <a:bodyPr anchorCtr="0" anchor="t" bIns="0" lIns="0" spcFirstLastPara="1" rIns="0" wrap="square" tIns="0">
            <a:spAutoFit/>
          </a:bodyPr>
          <a:lstStyle/>
          <a:p>
            <a:pPr indent="0" lvl="0" marL="332740" marR="0" rtl="1"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תוכן העניינים בערכת T-SEDA</a:t>
            </a:r>
            <a:endParaRPr b="0" i="0" sz="2400" u="none" cap="none" strike="noStrike">
              <a:solidFill>
                <a:schemeClr val="dk1"/>
              </a:solidFill>
              <a:latin typeface="Arial"/>
              <a:ea typeface="Arial"/>
              <a:cs typeface="Arial"/>
              <a:sym typeface="Arial"/>
            </a:endParaRPr>
          </a:p>
          <a:p>
            <a:pPr indent="0" lvl="0" marL="18415" marR="0" rtl="1" algn="r">
              <a:lnSpc>
                <a:spcPct val="100000"/>
              </a:lnSpc>
              <a:spcBef>
                <a:spcPts val="855"/>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ערכה זו מכילה מידע ומשאבים באמצעותם מורים יכולים לשלב חקירה ממוקדת דיאלוג בפרקטיקות ההוראה שלהם.</a:t>
            </a:r>
            <a:endParaRPr b="0" i="0" sz="1400" u="none" cap="none" strike="noStrike">
              <a:solidFill>
                <a:srgbClr val="000000"/>
              </a:solidFill>
              <a:latin typeface="Arial"/>
              <a:ea typeface="Arial"/>
              <a:cs typeface="Arial"/>
              <a:sym typeface="Arial"/>
            </a:endParaRPr>
          </a:p>
          <a:p>
            <a:pPr indent="0" lvl="0" marL="18415" marR="0" rtl="1" algn="r">
              <a:lnSpc>
                <a:spcPct val="100000"/>
              </a:lnSpc>
              <a:spcBef>
                <a:spcPts val="855"/>
              </a:spcBef>
              <a:spcAft>
                <a:spcPts val="0"/>
              </a:spcAft>
              <a:buClr>
                <a:srgbClr val="000000"/>
              </a:buClr>
              <a:buSzPts val="1800"/>
              <a:buFont typeface="Arial"/>
              <a:buNone/>
            </a:pPr>
            <a:r>
              <a:rPr b="1" i="0" lang="en-US" sz="1800" u="none" cap="none" strike="noStrike">
                <a:solidFill>
                  <a:srgbClr val="2E6A7B"/>
                </a:solidFill>
                <a:latin typeface="Arial"/>
                <a:ea typeface="Arial"/>
                <a:cs typeface="Arial"/>
                <a:sym typeface="Arial"/>
              </a:rPr>
              <a:t>T-SEDA  מדריך למשתמש: </a:t>
            </a:r>
            <a:endParaRPr b="0" i="0" sz="1400" u="none" cap="none" strike="noStrike">
              <a:solidFill>
                <a:srgbClr val="000000"/>
              </a:solidFill>
              <a:latin typeface="Arial"/>
              <a:ea typeface="Arial"/>
              <a:cs typeface="Arial"/>
              <a:sym typeface="Arial"/>
            </a:endParaRPr>
          </a:p>
          <a:p>
            <a:pPr indent="0" lvl="0" marL="18415" marR="0" rtl="1" algn="r">
              <a:lnSpc>
                <a:spcPct val="100000"/>
              </a:lnSpc>
              <a:spcBef>
                <a:spcPts val="855"/>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מידע אודות דיאלוג חינוכי ומדריך מקיף לתהליך החקירה. מציג את מעגל החקירה הרפלקטיבי אשר נמצא בלב החקר בכיתת הלימוד. בנוסף, מכיל שאלון לבחינה עצמית לצורך ביצוע רפלקציה אישית.</a:t>
            </a:r>
            <a:endParaRPr b="0" i="0" sz="1400" u="none" cap="none" strike="noStrike">
              <a:solidFill>
                <a:srgbClr val="000000"/>
              </a:solidFill>
              <a:latin typeface="Arial"/>
              <a:ea typeface="Arial"/>
              <a:cs typeface="Arial"/>
              <a:sym typeface="Arial"/>
            </a:endParaRPr>
          </a:p>
          <a:p>
            <a:pPr indent="0" lvl="0" marL="18415" marR="0" rtl="1" algn="r">
              <a:lnSpc>
                <a:spcPct val="100000"/>
              </a:lnSpc>
              <a:spcBef>
                <a:spcPts val="855"/>
              </a:spcBef>
              <a:spcAft>
                <a:spcPts val="0"/>
              </a:spcAft>
              <a:buClr>
                <a:srgbClr val="000000"/>
              </a:buClr>
              <a:buSzPts val="2100"/>
              <a:buFont typeface="Arial"/>
              <a:buNone/>
            </a:pPr>
            <a:r>
              <a:t/>
            </a:r>
            <a:endParaRPr b="0" i="0" sz="2100" u="none" cap="none" strike="noStrike">
              <a:solidFill>
                <a:schemeClr val="dk1"/>
              </a:solidFill>
              <a:latin typeface="Times New Roman"/>
              <a:ea typeface="Times New Roman"/>
              <a:cs typeface="Times New Roman"/>
              <a:sym typeface="Times New Roman"/>
            </a:endParaRPr>
          </a:p>
          <a:p>
            <a:pPr indent="0" lvl="0" marL="18415" marR="0" rtl="1" algn="r">
              <a:lnSpc>
                <a:spcPct val="100000"/>
              </a:lnSpc>
              <a:spcBef>
                <a:spcPts val="0"/>
              </a:spcBef>
              <a:spcAft>
                <a:spcPts val="0"/>
              </a:spcAft>
              <a:buClr>
                <a:srgbClr val="000000"/>
              </a:buClr>
              <a:buSzPts val="1800"/>
              <a:buFont typeface="Arial"/>
              <a:buNone/>
            </a:pPr>
            <a:r>
              <a:rPr b="1" i="0" lang="en-US" sz="1800" u="none" cap="none" strike="noStrike">
                <a:solidFill>
                  <a:srgbClr val="2E6A7B"/>
                </a:solidFill>
                <a:latin typeface="Arial"/>
                <a:ea typeface="Arial"/>
                <a:cs typeface="Arial"/>
                <a:sym typeface="Arial"/>
              </a:rPr>
              <a:t>T-SEDA  משאבים מרכזיים:</a:t>
            </a:r>
            <a:endParaRPr b="0" i="0" sz="1400" u="none" cap="none" strike="noStrike">
              <a:solidFill>
                <a:srgbClr val="000000"/>
              </a:solidFill>
              <a:latin typeface="Arial"/>
              <a:ea typeface="Arial"/>
              <a:cs typeface="Arial"/>
              <a:sym typeface="Arial"/>
            </a:endParaRPr>
          </a:p>
          <a:p>
            <a:pPr indent="0" lvl="0" marL="18415" marR="0" rtl="1" algn="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Arial"/>
              <a:ea typeface="Arial"/>
              <a:cs typeface="Arial"/>
              <a:sym typeface="Arial"/>
            </a:endParaRPr>
          </a:p>
          <a:p>
            <a:pPr indent="0" lvl="0" marL="18415" marR="0" rtl="1" algn="r">
              <a:lnSpc>
                <a:spcPct val="100000"/>
              </a:lnSpc>
              <a:spcBef>
                <a:spcPts val="0"/>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חלק ראשון</a:t>
            </a:r>
            <a:r>
              <a:rPr b="1" i="0" lang="en-US" sz="1400" u="none" cap="none" strike="noStrike">
                <a:solidFill>
                  <a:schemeClr val="dk1"/>
                </a:solidFill>
                <a:latin typeface="Arial"/>
                <a:ea typeface="Arial"/>
                <a:cs typeface="Arial"/>
                <a:sym typeface="Arial"/>
              </a:rPr>
              <a:t>: מסגרת קידוד</a:t>
            </a:r>
            <a:r>
              <a:rPr b="0" i="0" lang="en-US" sz="1400" u="none" cap="none" strike="noStrike">
                <a:solidFill>
                  <a:schemeClr val="dk1"/>
                </a:solidFill>
                <a:latin typeface="Arial"/>
                <a:ea typeface="Arial"/>
                <a:cs typeface="Arial"/>
                <a:sym typeface="Arial"/>
              </a:rPr>
              <a:t>. רשימה של קטגוריות לניתוח דיאלוג הכוללת דוגמאות של משפטים שעשויים להשמע או להכתב בסיטואציות שבהן תלמידים לוקחים חלק בדיון דיאלוגי חינוכי.</a:t>
            </a:r>
            <a:endParaRPr b="0" i="0" sz="1400" u="none" cap="none" strike="noStrike">
              <a:solidFill>
                <a:schemeClr val="dk1"/>
              </a:solidFill>
              <a:latin typeface="Arial"/>
              <a:ea typeface="Arial"/>
              <a:cs typeface="Arial"/>
              <a:sym typeface="Arial"/>
            </a:endParaRPr>
          </a:p>
          <a:p>
            <a:pPr indent="0" lvl="0" marL="18415" marR="0" rtl="1"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הערה: "קידוד" משמעו חלוקת הדיאלוג הכיתתי למקבצים בעלי משמעות וקיטלוגם.</a:t>
            </a:r>
            <a:endParaRPr b="0" i="0" sz="1400" u="none" cap="none" strike="noStrike">
              <a:solidFill>
                <a:schemeClr val="dk1"/>
              </a:solidFill>
              <a:latin typeface="Arial"/>
              <a:ea typeface="Arial"/>
              <a:cs typeface="Arial"/>
              <a:sym typeface="Arial"/>
            </a:endParaRPr>
          </a:p>
          <a:p>
            <a:pPr indent="0" lvl="0" marL="18415"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חלק שני: תבניות לצפייה וקידוד דיאלוג. </a:t>
            </a:r>
            <a:r>
              <a:rPr b="0" i="0" lang="en-US" sz="1400" u="none" cap="none" strike="noStrike">
                <a:solidFill>
                  <a:schemeClr val="dk1"/>
                </a:solidFill>
                <a:latin typeface="Arial"/>
                <a:ea typeface="Arial"/>
                <a:cs typeface="Arial"/>
                <a:sym typeface="Arial"/>
              </a:rPr>
              <a:t>דגימת זמן; רשימות תיוג; סולמות דירוג.</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Times New Roman"/>
              <a:ea typeface="Times New Roman"/>
              <a:cs typeface="Times New Roman"/>
              <a:sym typeface="Times New Roman"/>
            </a:endParaRPr>
          </a:p>
          <a:p>
            <a:pPr indent="0" lvl="0" marL="0" marR="0" rtl="1" algn="r">
              <a:lnSpc>
                <a:spcPct val="100000"/>
              </a:lnSpc>
              <a:spcBef>
                <a:spcPts val="10"/>
              </a:spcBef>
              <a:spcAft>
                <a:spcPts val="0"/>
              </a:spcAft>
              <a:buClr>
                <a:srgbClr val="000000"/>
              </a:buClr>
              <a:buSzPts val="1550"/>
              <a:buFont typeface="Arial"/>
              <a:buNone/>
            </a:pPr>
            <a:r>
              <a:t/>
            </a:r>
            <a:endParaRPr b="0" i="0" sz="1550" u="none" cap="none" strike="noStrike">
              <a:solidFill>
                <a:schemeClr val="dk1"/>
              </a:solidFill>
              <a:latin typeface="Times New Roman"/>
              <a:ea typeface="Times New Roman"/>
              <a:cs typeface="Times New Roman"/>
              <a:sym typeface="Times New Roman"/>
            </a:endParaRPr>
          </a:p>
          <a:p>
            <a:pPr indent="0" lvl="0" marL="12700" marR="0" rtl="1" algn="r">
              <a:lnSpc>
                <a:spcPct val="100000"/>
              </a:lnSpc>
              <a:spcBef>
                <a:spcPts val="5"/>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T-SEDA  משאבים תומכים:</a:t>
            </a:r>
            <a:endParaRPr b="0" i="0" sz="1400" u="none" cap="none" strike="noStrike">
              <a:solidFill>
                <a:srgbClr val="000000"/>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משאבים נוספים הזמינים באתר </a:t>
            </a:r>
            <a:r>
              <a:rPr b="1" i="0" lang="en-US" sz="1600" u="sng" cap="none" strike="noStrike">
                <a:solidFill>
                  <a:schemeClr val="hlink"/>
                </a:solidFill>
                <a:latin typeface="Arial"/>
                <a:ea typeface="Arial"/>
                <a:cs typeface="Arial"/>
                <a:sym typeface="Arial"/>
                <a:hlinkClick r:id="rId3"/>
              </a:rPr>
              <a:t>http://bit.ly/T-SEDA</a:t>
            </a:r>
            <a:endParaRPr b="1" i="0" sz="1600" u="none" cap="none" strike="noStrike">
              <a:solidFill>
                <a:schemeClr val="dk1"/>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חלק שלישי</a:t>
            </a:r>
            <a:r>
              <a:rPr b="1" i="0" lang="en-US" sz="1400" u="none" cap="none" strike="noStrike">
                <a:solidFill>
                  <a:schemeClr val="dk1"/>
                </a:solidFill>
                <a:latin typeface="Arial"/>
                <a:ea typeface="Arial"/>
                <a:cs typeface="Arial"/>
                <a:sym typeface="Arial"/>
              </a:rPr>
              <a:t>: הדרכה טכנית לתיעוד ותמלול</a:t>
            </a:r>
            <a:r>
              <a:rPr b="0" i="0" lang="en-US" sz="1400" u="none" cap="none" strike="noStrike">
                <a:solidFill>
                  <a:schemeClr val="dk1"/>
                </a:solidFill>
                <a:latin typeface="Arial"/>
                <a:ea typeface="Arial"/>
                <a:cs typeface="Arial"/>
                <a:sym typeface="Arial"/>
              </a:rPr>
              <a:t> (כוללת מספר כלי תמלול אוטומטיים).</a:t>
            </a:r>
            <a:endParaRPr b="0" i="0" sz="1400" u="none" cap="none" strike="noStrike">
              <a:solidFill>
                <a:srgbClr val="000000"/>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חלק רביעי</a:t>
            </a:r>
            <a:r>
              <a:rPr b="1" i="0" lang="en-US" sz="1400" u="none" cap="none" strike="noStrike">
                <a:solidFill>
                  <a:schemeClr val="dk1"/>
                </a:solidFill>
                <a:latin typeface="Arial"/>
                <a:ea typeface="Arial"/>
                <a:cs typeface="Arial"/>
                <a:sym typeface="Arial"/>
              </a:rPr>
              <a:t>: חקרי מקרה</a:t>
            </a:r>
            <a:r>
              <a:rPr b="0" i="0" lang="en-US" sz="1400" u="none" cap="none" strike="noStrike">
                <a:solidFill>
                  <a:schemeClr val="dk1"/>
                </a:solidFill>
                <a:latin typeface="Arial"/>
                <a:ea typeface="Arial"/>
                <a:cs typeface="Arial"/>
                <a:sym typeface="Arial"/>
              </a:rPr>
              <a:t>, דוגמאות הממחישות את אופן הקידוד והפירוש של מורים לדיאלוג בהקשרים שונים; כולל ממצאי המורים והצעדים הבאים.</a:t>
            </a:r>
            <a:endParaRPr b="0" i="0" sz="1400" u="none" cap="none" strike="noStrike">
              <a:solidFill>
                <a:srgbClr val="000000"/>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חלק חמישי</a:t>
            </a:r>
            <a:r>
              <a:rPr b="1" i="0" lang="en-US" sz="1400" u="none" cap="none" strike="noStrike">
                <a:solidFill>
                  <a:schemeClr val="dk1"/>
                </a:solidFill>
                <a:latin typeface="Arial"/>
                <a:ea typeface="Arial"/>
                <a:cs typeface="Arial"/>
                <a:sym typeface="Arial"/>
              </a:rPr>
              <a:t>: רעיונות להטמעת הדיאלוג בכיתה. </a:t>
            </a:r>
            <a:r>
              <a:rPr b="0" i="0" lang="en-US" sz="1400" u="none" cap="none" strike="noStrike">
                <a:solidFill>
                  <a:schemeClr val="dk1"/>
                </a:solidFill>
                <a:latin typeface="Arial"/>
                <a:ea typeface="Arial"/>
                <a:cs typeface="Arial"/>
                <a:sym typeface="Arial"/>
              </a:rPr>
              <a:t>כולל הפניות למחקרים אחרים על דיאלוג וקישורים למשאבים רלוונטיים.</a:t>
            </a:r>
            <a:endParaRPr b="0" i="0" sz="1400" u="none" cap="none" strike="noStrike">
              <a:solidFill>
                <a:srgbClr val="000000"/>
              </a:solidFill>
              <a:latin typeface="Arial"/>
              <a:ea typeface="Arial"/>
              <a:cs typeface="Arial"/>
              <a:sym typeface="Arial"/>
            </a:endParaRPr>
          </a:p>
          <a:p>
            <a:pPr indent="0" lvl="0" marL="12700" marR="0" rtl="1" algn="r">
              <a:lnSpc>
                <a:spcPct val="100000"/>
              </a:lnSpc>
              <a:spcBef>
                <a:spcPts val="5"/>
              </a:spcBef>
              <a:spcAft>
                <a:spcPts val="0"/>
              </a:spcAft>
              <a:buClr>
                <a:srgbClr val="000000"/>
              </a:buClr>
              <a:buSzPts val="1400"/>
              <a:buFont typeface="Arial"/>
              <a:buNone/>
            </a:pPr>
            <a:r>
              <a:rPr b="1" i="0" lang="en-US" sz="1400" u="sng" cap="none" strike="noStrike">
                <a:solidFill>
                  <a:schemeClr val="dk1"/>
                </a:solidFill>
                <a:latin typeface="Arial"/>
                <a:ea typeface="Arial"/>
                <a:cs typeface="Arial"/>
                <a:sym typeface="Arial"/>
              </a:rPr>
              <a:t>תבניות ריקות</a:t>
            </a:r>
            <a:r>
              <a:rPr b="1" i="0" lang="en-US" sz="1400" u="none" cap="none" strike="noStrike">
                <a:solidFill>
                  <a:schemeClr val="dk1"/>
                </a:solidFill>
                <a:latin typeface="Arial"/>
                <a:ea typeface="Arial"/>
                <a:cs typeface="Arial"/>
                <a:sym typeface="Arial"/>
              </a:rPr>
              <a:t>: מחזור החקירה הרפלקטיבי, תבניות תצפית, רפלקציה אישית, תבנית לתיעוד חקירה.</a:t>
            </a:r>
            <a:endParaRPr b="0" i="0" sz="1400" u="none" cap="none" strike="noStrike">
              <a:solidFill>
                <a:srgbClr val="000000"/>
              </a:solidFill>
              <a:latin typeface="Arial"/>
              <a:ea typeface="Arial"/>
              <a:cs typeface="Arial"/>
              <a:sym typeface="Arial"/>
            </a:endParaRPr>
          </a:p>
          <a:p>
            <a:pPr indent="0" lvl="0" marL="52705" marR="0" rtl="1" algn="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52705"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הערכה המלאה זמינה באופן מקוון, כולל תבניות הניתנות להורדה באופן נפרד וזמינות להדפסה או עריכה; יש לחפש את הסמל:</a:t>
            </a:r>
            <a:endParaRPr b="0" i="0" sz="1400" u="none" cap="none" strike="noStrike">
              <a:solidFill>
                <a:schemeClr val="dk1"/>
              </a:solidFill>
              <a:latin typeface="Arial"/>
              <a:ea typeface="Arial"/>
              <a:cs typeface="Arial"/>
              <a:sym typeface="Arial"/>
            </a:endParaRPr>
          </a:p>
        </p:txBody>
      </p:sp>
      <p:sp>
        <p:nvSpPr>
          <p:cNvPr id="108" name="Google Shape;108;p11"/>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
        <p:nvSpPr>
          <p:cNvPr id="109" name="Google Shape;109;p11"/>
          <p:cNvSpPr/>
          <p:nvPr/>
        </p:nvSpPr>
        <p:spPr>
          <a:xfrm>
            <a:off x="873834" y="6553477"/>
            <a:ext cx="189865" cy="18986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9" name="Shape 609"/>
        <p:cNvGrpSpPr/>
        <p:nvPr/>
      </p:nvGrpSpPr>
      <p:grpSpPr>
        <a:xfrm>
          <a:off x="0" y="0"/>
          <a:ext cx="0" cy="0"/>
          <a:chOff x="0" y="0"/>
          <a:chExt cx="0" cy="0"/>
        </a:xfrm>
      </p:grpSpPr>
      <p:sp>
        <p:nvSpPr>
          <p:cNvPr id="610" name="Google Shape;610;p47"/>
          <p:cNvSpPr txBox="1"/>
          <p:nvPr/>
        </p:nvSpPr>
        <p:spPr>
          <a:xfrm>
            <a:off x="469900" y="2515851"/>
            <a:ext cx="3472500" cy="3336450"/>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המשאבים הבאים זמינים באתר (</a:t>
            </a:r>
            <a:r>
              <a:rPr b="1" i="0" lang="en-US" sz="1400" u="sng" cap="none" strike="noStrike">
                <a:solidFill>
                  <a:schemeClr val="hlink"/>
                </a:solidFill>
                <a:latin typeface="Arimo"/>
                <a:ea typeface="Arimo"/>
                <a:cs typeface="Arimo"/>
                <a:sym typeface="Arimo"/>
                <a:hlinkClick r:id="rId3"/>
              </a:rPr>
              <a:t>http://bit.ly/T-SEDA)</a:t>
            </a:r>
            <a:r>
              <a:rPr b="1" i="0" lang="en-US" sz="1400" u="none" cap="none" strike="noStrike">
                <a:solidFill>
                  <a:schemeClr val="dk1"/>
                </a:solidFill>
                <a:latin typeface="Arimo"/>
                <a:ea typeface="Arimo"/>
                <a:cs typeface="Arimo"/>
                <a:sym typeface="Arimo"/>
              </a:rPr>
              <a:t>, כולל תבניות הניתנות להורדה באופן נפרד וזמינות להדפסה או עריכה; יש לחפש את הסמל     </a:t>
            </a:r>
            <a:endParaRPr b="0" i="0" sz="1400" u="none" cap="none" strike="noStrike">
              <a:solidFill>
                <a:srgbClr val="000000"/>
              </a:solidFill>
              <a:latin typeface="Arial"/>
              <a:ea typeface="Arial"/>
              <a:cs typeface="Arial"/>
              <a:sym typeface="Arial"/>
            </a:endParaRPr>
          </a:p>
          <a:p>
            <a:pPr indent="0" lvl="0" marL="0" marR="0" rtl="1" algn="r">
              <a:lnSpc>
                <a:spcPct val="107000"/>
              </a:lnSpc>
              <a:spcBef>
                <a:spcPts val="0"/>
              </a:spcBef>
              <a:spcAft>
                <a:spcPts val="0"/>
              </a:spcAft>
              <a:buClr>
                <a:srgbClr val="000000"/>
              </a:buClr>
              <a:buSzPts val="1400"/>
              <a:buFont typeface="Arial"/>
              <a:buNone/>
            </a:pPr>
            <a:r>
              <a:t/>
            </a:r>
            <a:endParaRPr b="1" i="0" sz="1400" u="sng" cap="none" strike="noStrike">
              <a:solidFill>
                <a:schemeClr val="dk1"/>
              </a:solidFill>
              <a:latin typeface="Arimo"/>
              <a:ea typeface="Arimo"/>
              <a:cs typeface="Arimo"/>
              <a:sym typeface="Arimo"/>
            </a:endParaRPr>
          </a:p>
          <a:p>
            <a:pPr indent="0" lvl="0" marL="0" marR="0" rtl="1" algn="r">
              <a:lnSpc>
                <a:spcPct val="107000"/>
              </a:lnSpc>
              <a:spcBef>
                <a:spcPts val="800"/>
              </a:spcBef>
              <a:spcAft>
                <a:spcPts val="0"/>
              </a:spcAft>
              <a:buClr>
                <a:srgbClr val="000000"/>
              </a:buClr>
              <a:buSzPts val="1400"/>
              <a:buFont typeface="Arial"/>
              <a:buNone/>
            </a:pPr>
            <a:r>
              <a:rPr b="1" i="0" lang="en-US" sz="1400" u="sng" cap="none" strike="noStrike">
                <a:solidFill>
                  <a:schemeClr val="dk1"/>
                </a:solidFill>
                <a:latin typeface="Arimo"/>
                <a:ea typeface="Arimo"/>
                <a:cs typeface="Arimo"/>
                <a:sym typeface="Arimo"/>
              </a:rPr>
              <a:t>חלק 3: </a:t>
            </a:r>
            <a:r>
              <a:rPr b="1" i="0" lang="en-US" sz="1400" u="none" cap="none" strike="noStrike">
                <a:solidFill>
                  <a:schemeClr val="dk1"/>
                </a:solidFill>
                <a:latin typeface="Arimo"/>
                <a:ea typeface="Arimo"/>
                <a:cs typeface="Arimo"/>
                <a:sym typeface="Arimo"/>
              </a:rPr>
              <a:t>הדרכה טכנית להקלטה ותמלול.</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sng" cap="none" strike="noStrike">
                <a:solidFill>
                  <a:schemeClr val="dk1"/>
                </a:solidFill>
                <a:latin typeface="Arimo"/>
                <a:ea typeface="Arimo"/>
                <a:cs typeface="Arimo"/>
                <a:sym typeface="Arimo"/>
              </a:rPr>
              <a:t>חלק 4: </a:t>
            </a:r>
            <a:r>
              <a:rPr b="1" i="0" lang="en-US" sz="1400" u="none" cap="none" strike="noStrike">
                <a:solidFill>
                  <a:schemeClr val="dk1"/>
                </a:solidFill>
                <a:latin typeface="Arimo"/>
                <a:ea typeface="Arimo"/>
                <a:cs typeface="Arimo"/>
                <a:sym typeface="Arimo"/>
              </a:rPr>
              <a:t>מקרי בוחן:</a:t>
            </a:r>
            <a:r>
              <a:rPr b="0" i="0" lang="en-US" sz="1400" u="none" cap="none" strike="noStrike">
                <a:solidFill>
                  <a:schemeClr val="dk1"/>
                </a:solidFill>
                <a:latin typeface="Arimo"/>
                <a:ea typeface="Arimo"/>
                <a:cs typeface="Arimo"/>
                <a:sym typeface="Arimo"/>
              </a:rPr>
              <a:t> ממחישים את הקידוד והפירוש של מורים לדיאלוגים בהקשרים שונים; כולל ממצאי המורים וצעדיהם הבאים.</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sng" cap="none" strike="noStrike">
                <a:solidFill>
                  <a:schemeClr val="dk1"/>
                </a:solidFill>
                <a:latin typeface="Arimo"/>
                <a:ea typeface="Arimo"/>
                <a:cs typeface="Arimo"/>
                <a:sym typeface="Arimo"/>
              </a:rPr>
              <a:t>חלק 5: </a:t>
            </a:r>
            <a:r>
              <a:rPr b="1" i="0" lang="en-US" sz="1400" u="none" cap="none" strike="noStrike">
                <a:solidFill>
                  <a:schemeClr val="dk1"/>
                </a:solidFill>
                <a:latin typeface="Arimo"/>
                <a:ea typeface="Arimo"/>
                <a:cs typeface="Arimo"/>
                <a:sym typeface="Arimo"/>
              </a:rPr>
              <a:t>משאבים ופעילויות:</a:t>
            </a:r>
            <a:r>
              <a:rPr b="0" i="0" lang="en-US" sz="1400" u="none" cap="none" strike="noStrike">
                <a:solidFill>
                  <a:schemeClr val="dk1"/>
                </a:solidFill>
                <a:latin typeface="Arimo"/>
                <a:ea typeface="Arimo"/>
                <a:cs typeface="Arimo"/>
                <a:sym typeface="Arimo"/>
              </a:rPr>
              <a:t> רעיונות להטמעת דיאלוג בכיתתך, הפניות למחקרים אחרים על דיאלוג וקישורים למשאבים רלוונטיים.</a:t>
            </a:r>
            <a:endParaRPr b="0" i="0" sz="1400" u="none" cap="none" strike="noStrike">
              <a:solidFill>
                <a:schemeClr val="dk1"/>
              </a:solidFill>
              <a:latin typeface="Calibri"/>
              <a:ea typeface="Calibri"/>
              <a:cs typeface="Calibri"/>
              <a:sym typeface="Calibri"/>
            </a:endParaRPr>
          </a:p>
        </p:txBody>
      </p:sp>
      <p:sp>
        <p:nvSpPr>
          <p:cNvPr id="611" name="Google Shape;611;p47"/>
          <p:cNvSpPr txBox="1"/>
          <p:nvPr>
            <p:ph type="title"/>
          </p:nvPr>
        </p:nvSpPr>
        <p:spPr>
          <a:xfrm>
            <a:off x="1079500" y="702263"/>
            <a:ext cx="8686800" cy="738900"/>
          </a:xfrm>
          <a:prstGeom prst="rect">
            <a:avLst/>
          </a:prstGeom>
          <a:noFill/>
          <a:ln>
            <a:noFill/>
          </a:ln>
        </p:spPr>
        <p:txBody>
          <a:bodyPr anchorCtr="0" anchor="t" bIns="0" lIns="0" spcFirstLastPara="1" rIns="0" wrap="square" tIns="0">
            <a:spAutoFit/>
          </a:bodyPr>
          <a:lstStyle/>
          <a:p>
            <a:pPr indent="0" lvl="0" marL="318770" rtl="1" algn="ctr">
              <a:lnSpc>
                <a:spcPct val="100000"/>
              </a:lnSpc>
              <a:spcBef>
                <a:spcPts val="0"/>
              </a:spcBef>
              <a:spcAft>
                <a:spcPts val="0"/>
              </a:spcAft>
              <a:buSzPts val="1400"/>
              <a:buNone/>
            </a:pPr>
            <a:r>
              <a:rPr lang="en-US" sz="2400"/>
              <a:t>סכימה לניתוח דיאלוג חינוכי- ערכה למורות ומורים (T-SEDA): משאבים תומכים</a:t>
            </a:r>
            <a:endParaRPr sz="2400"/>
          </a:p>
        </p:txBody>
      </p:sp>
      <p:sp>
        <p:nvSpPr>
          <p:cNvPr id="612" name="Google Shape;612;p47"/>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SzPts val="1400"/>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SzPts val="1400"/>
              <a:buNone/>
            </a:pPr>
            <a:r>
              <a:t/>
            </a:r>
            <a:endParaRPr sz="1300">
              <a:latin typeface="Times New Roman"/>
              <a:ea typeface="Times New Roman"/>
              <a:cs typeface="Times New Roman"/>
              <a:sym typeface="Times New Roman"/>
            </a:endParaRPr>
          </a:p>
        </p:txBody>
      </p:sp>
      <p:sp>
        <p:nvSpPr>
          <p:cNvPr id="613" name="Google Shape;613;p47"/>
          <p:cNvSpPr/>
          <p:nvPr/>
        </p:nvSpPr>
        <p:spPr>
          <a:xfrm>
            <a:off x="517525" y="3212740"/>
            <a:ext cx="190500" cy="190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4" name="Google Shape;614;p47"/>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31</a:t>
            </a:r>
            <a:endParaRPr b="0" i="0" sz="1000" u="none" cap="none" strike="noStrike">
              <a:solidFill>
                <a:schemeClr val="dk1"/>
              </a:solidFill>
              <a:latin typeface="Arial"/>
              <a:ea typeface="Arial"/>
              <a:cs typeface="Arial"/>
              <a:sym typeface="Arial"/>
            </a:endParaRPr>
          </a:p>
        </p:txBody>
      </p:sp>
      <p:graphicFrame>
        <p:nvGraphicFramePr>
          <p:cNvPr id="615" name="Google Shape;615;p47"/>
          <p:cNvGraphicFramePr/>
          <p:nvPr/>
        </p:nvGraphicFramePr>
        <p:xfrm>
          <a:off x="4315350" y="1779200"/>
          <a:ext cx="3000000" cy="3000000"/>
        </p:xfrm>
        <a:graphic>
          <a:graphicData uri="http://schemas.openxmlformats.org/drawingml/2006/table">
            <a:tbl>
              <a:tblPr>
                <a:noFill/>
                <a:tableStyleId>{259E469C-EA80-4586-A29E-9457650D73AF}</a:tableStyleId>
              </a:tblPr>
              <a:tblGrid>
                <a:gridCol w="661700"/>
                <a:gridCol w="4911875"/>
              </a:tblGrid>
              <a:tr h="404600">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solidFill>
                            <a:srgbClr val="FFFFFF"/>
                          </a:solidFill>
                        </a:rPr>
                        <a:t>עמוד</a:t>
                      </a:r>
                      <a:endParaRPr b="1" sz="1100" u="none" cap="none" strike="noStrike">
                        <a:solidFill>
                          <a:srgbClr val="FFFFFF"/>
                        </a:solidFill>
                      </a:endParaRPr>
                    </a:p>
                  </a:txBody>
                  <a:tcPr marT="63500" marB="63500" marR="63500" marL="63500">
                    <a:solidFill>
                      <a:srgbClr val="45818E"/>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solidFill>
                            <a:srgbClr val="FFFFFF"/>
                          </a:solidFill>
                        </a:rPr>
                        <a:t>חלק</a:t>
                      </a:r>
                      <a:endParaRPr b="1" sz="1100" u="none" cap="none" strike="noStrike">
                        <a:solidFill>
                          <a:srgbClr val="FFFFFF"/>
                        </a:solidFill>
                      </a:endParaRPr>
                    </a:p>
                  </a:txBody>
                  <a:tcPr marT="63500" marB="63500" marR="63500" marL="63500">
                    <a:solidFill>
                      <a:srgbClr val="45818E"/>
                    </a:solidFill>
                  </a:tcPr>
                </a:tc>
              </a:tr>
              <a:tr h="69245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41</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חלק 1: מסגרת קידוד מפורטת.</a:t>
                      </a:r>
                      <a:r>
                        <a:rPr lang="en-US" sz="1100" u="none" cap="none" strike="noStrike"/>
                        <a:t> רשימת קטגוריות דיאלוג והסבר, כולל דוגמאות להנחיות ותרומות דיבור, וכן שיטות כלליות יותר לניהול דיאלוג כיתתי </a:t>
                      </a:r>
                      <a:endParaRPr sz="1100" u="none" cap="none" strike="noStrike"/>
                    </a:p>
                  </a:txBody>
                  <a:tcPr marT="63500" marB="63500" marR="63500" marL="63500"/>
                </a:tc>
              </a:tr>
              <a:tr h="6370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46</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חלק 2:  סוגי תצפיות ותבניות לצפייה וקידוד</a:t>
                      </a:r>
                      <a:r>
                        <a:rPr lang="en-US" sz="1100" u="none" cap="none" strike="noStrike"/>
                        <a:t>. כולל תצפית בשיעור (דגימת זמן, צ'קליסט, סולמות דירוג)</a:t>
                      </a:r>
                      <a:endParaRPr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49</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2א: קידוד תמלול</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51</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2ב: קידוד דגימת זמן לעבודה בקבוצות</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53</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2ג: צ'קליסט לפרטים בקבוצות</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54</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2ד: דירוג דיאלוג קבוצתי באמצעות קודים</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55</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2ה: סולם דירוג השתתפות הכיתה כולה</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56</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2ו: דירוג השתתפות תלמידים וכללי יסוד</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57</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2ז: הערכה עצמית של תלמידים בעבודה קבוצתית</a:t>
                      </a:r>
                      <a:endParaRPr b="1" sz="1100" u="none" cap="none" strike="noStrike"/>
                    </a:p>
                  </a:txBody>
                  <a:tcPr marT="63500" marB="63500" marR="63500" marL="63500"/>
                </a:tc>
              </a:tr>
              <a:tr h="4046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t>58</a:t>
                      </a:r>
                      <a:endParaRPr sz="1100" u="none" cap="none" strike="noStrike"/>
                    </a:p>
                  </a:txBody>
                  <a:tcPr marT="63500" marB="63500" marR="63500" marL="63500">
                    <a:solidFill>
                      <a:srgbClr val="EFEFEF"/>
                    </a:solidFill>
                  </a:tcPr>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תבנית 2ח: שאלון הוראה דיאלוגית (הערכה עצמית של ההוראה)</a:t>
                      </a:r>
                      <a:endParaRPr b="1" sz="1100" u="none" cap="none" strike="noStrike"/>
                    </a:p>
                  </a:txBody>
                  <a:tcPr marT="63500" marB="63500" marR="63500" marL="6350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9" name="Shape 619"/>
        <p:cNvGrpSpPr/>
        <p:nvPr/>
      </p:nvGrpSpPr>
      <p:grpSpPr>
        <a:xfrm>
          <a:off x="0" y="0"/>
          <a:ext cx="0" cy="0"/>
          <a:chOff x="0" y="0"/>
          <a:chExt cx="0" cy="0"/>
        </a:xfrm>
      </p:grpSpPr>
      <p:sp>
        <p:nvSpPr>
          <p:cNvPr id="620" name="Google Shape;620;p48"/>
          <p:cNvSpPr txBox="1"/>
          <p:nvPr/>
        </p:nvSpPr>
        <p:spPr>
          <a:xfrm>
            <a:off x="433069" y="305291"/>
            <a:ext cx="9746700" cy="10323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חלק 1: מסגרת קידוד מפורטת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סכמת הקידוד היא גרסה מפורטת יותר של הסכמה בחלק ב' בחוברת. קודים אלה יעזרו לך לזהות את הדיאלוג המתרחש בסביבת הלימוד שלך. ניתן להחיל קוד דיאלוג לכל 'תור דיבור' של כל משתתף. כאשר מדובר בדיאלוג דבור, ניתן להקליט ולתמלל את הנאמר, או לערוך קידוד חי בזמן שהתלמידים מדברים. ניתן למצוא הדרכה על האופן בו ניתן להשתמש בסכמה בחלקים הבאים של משאב זה.</a:t>
            </a:r>
            <a:endParaRPr b="0" i="0" sz="1400" u="none" cap="none" strike="noStrike">
              <a:solidFill>
                <a:schemeClr val="dk1"/>
              </a:solidFill>
              <a:latin typeface="Calibri"/>
              <a:ea typeface="Calibri"/>
              <a:cs typeface="Calibri"/>
              <a:sym typeface="Calibri"/>
            </a:endParaRPr>
          </a:p>
        </p:txBody>
      </p:sp>
      <p:graphicFrame>
        <p:nvGraphicFramePr>
          <p:cNvPr id="621" name="Google Shape;621;p48"/>
          <p:cNvGraphicFramePr/>
          <p:nvPr/>
        </p:nvGraphicFramePr>
        <p:xfrm>
          <a:off x="537950" y="1771650"/>
          <a:ext cx="3000000" cy="3000000"/>
        </p:xfrm>
        <a:graphic>
          <a:graphicData uri="http://schemas.openxmlformats.org/drawingml/2006/table">
            <a:tbl>
              <a:tblPr bandRow="1">
                <a:noFill/>
                <a:tableStyleId>{5BDE9EEA-47BF-4330-B4A9-837617EC73A0}</a:tableStyleId>
              </a:tblPr>
              <a:tblGrid>
                <a:gridCol w="4630825"/>
                <a:gridCol w="2973475"/>
                <a:gridCol w="2271250"/>
              </a:tblGrid>
              <a:tr h="398550">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המפתח שישמעו במהלך הדיון</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תרומות ואסטרטגיות</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קטגוריית קידוד</a:t>
                      </a:r>
                      <a:endParaRPr b="1" sz="1100" u="none" cap="none" strike="noStrike">
                        <a:latin typeface="Calibri"/>
                        <a:ea typeface="Calibri"/>
                        <a:cs typeface="Calibri"/>
                        <a:sym typeface="Calibri"/>
                      </a:endParaRPr>
                    </a:p>
                  </a:txBody>
                  <a:tcPr marT="0" marB="0" marR="68575" marL="68575"/>
                </a:tc>
              </a:tr>
              <a:tr h="22052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'זה גם...', 'זה גורם לי לחשוב...', 'זה מזכיר לי', 'אני מתכוון'</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הרעיון של מרים גרם לי לשאול למה שהדמות תעשה את 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יש לי רעיון שעוד לא הוזכר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שהתכוונתי קודם לכן…</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הסיפור של אשר כלל תיאורים מאוד מפורטים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הרעיון שלי היה דומה לזה של יוסי, כתבתי שפרחים הם המתנה הטובה ביותר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לבנות על מהלכי הדיבור/חשיבה של אחרים באמצעות הוספת משהו חדש</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להבהיר, לחדד, לדייק, להדגים, לנסח מחדש את מחשבותיי או מחשבותיהם של אחרים</a:t>
                      </a:r>
                      <a:endParaRPr sz="1100" u="none" cap="none" strike="noStrike">
                        <a:latin typeface="Calibri"/>
                        <a:ea typeface="Calibri"/>
                        <a:cs typeface="Calibri"/>
                        <a:sym typeface="Calibri"/>
                      </a:endParaRPr>
                    </a:p>
                    <a:p>
                      <a:pPr indent="-228600" lvl="0" marL="228600" marR="0" rtl="1" algn="r">
                        <a:lnSpc>
                          <a:spcPct val="115000"/>
                        </a:lnSpc>
                        <a:spcBef>
                          <a:spcPts val="100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להגיב על תרומות ורעיונות קודמים</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בנייה על רעיונות </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Build on ideas (B)</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לבנות על, להגיב, להרחיב, או להבהיר רעיון של עצמי או של אחרים בתורות קודמים, או לספק תרומה אחרת לפעילות הלמידה (בע"פ, בכתב, או באופן אחר)</a:t>
                      </a:r>
                      <a:endParaRPr sz="1100" u="none" cap="none" strike="noStrike">
                        <a:latin typeface="Calibri"/>
                        <a:ea typeface="Calibri"/>
                        <a:cs typeface="Calibri"/>
                        <a:sym typeface="Calibri"/>
                      </a:endParaRPr>
                    </a:p>
                  </a:txBody>
                  <a:tcPr marT="0" marB="0" marR="68575" marL="68575"/>
                </a:tc>
              </a:tr>
              <a:tr h="291257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'ספרי לי', 'האם תוכל לנסח את זה אחרת?', 'את חושבת?', ' אתה מסכים?', 'האם תוכלי להוסיף לזה?'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למה התכוונת? ספרי לי עוד…</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למה אתה חושב שהיא התכוונה? על מה היא חשבה?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תרחיב על...</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למישהו יש משהו להוסיף על כך? האם תוכלי לתת דוגמא למה שאמרת?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האם הרעיון שלך דומה לשל יוני? מה דעתך על הרעיון של סנא? האם את מסכימה עם מה שרועי אמר עכשיו?</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איזה עוד מידע נחוץ לנו?</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איך תוכלו לשפר את הפוסטר / מפת המושגים שיצרה הקבוצה של תומר?</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לבנות על רעיונות של הדובר או של אחרים ולפתח אותם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אחרים להבהיר, לנסח מחדש תרומה (כולל לתת דוגמא)</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להגיב על רעיונות או השקפות של אחרים (ובכללן הזמנות להעריך / להסכים / או להביע אי הסכמה)</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לזקק או לשפר רעיון</a:t>
                      </a:r>
                      <a:endParaRPr sz="1100" u="none" cap="none" strike="noStrike"/>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הזמנה לביטוי ולבניה על רעיונות</a:t>
                      </a:r>
                      <a:endParaRPr b="1" sz="1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Invite to build on ideas (IB)</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הזמנה לבנות על, להרחיב, לנסח מחדש, להבהיר או להגיב על רעיון או תרומה של עצמי או של אחרים (בע"פ, בכתב, או באופן אחר)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5" name="Shape 625"/>
        <p:cNvGrpSpPr/>
        <p:nvPr/>
      </p:nvGrpSpPr>
      <p:grpSpPr>
        <a:xfrm>
          <a:off x="0" y="0"/>
          <a:ext cx="0" cy="0"/>
          <a:chOff x="0" y="0"/>
          <a:chExt cx="0" cy="0"/>
        </a:xfrm>
      </p:grpSpPr>
      <p:sp>
        <p:nvSpPr>
          <p:cNvPr id="626" name="Google Shape;626;p49"/>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33</a:t>
            </a:r>
            <a:endParaRPr/>
          </a:p>
        </p:txBody>
      </p:sp>
      <p:graphicFrame>
        <p:nvGraphicFramePr>
          <p:cNvPr id="627" name="Google Shape;627;p49"/>
          <p:cNvGraphicFramePr/>
          <p:nvPr/>
        </p:nvGraphicFramePr>
        <p:xfrm>
          <a:off x="219350" y="263125"/>
          <a:ext cx="3000000" cy="3000000"/>
        </p:xfrm>
        <a:graphic>
          <a:graphicData uri="http://schemas.openxmlformats.org/drawingml/2006/table">
            <a:tbl>
              <a:tblPr bandRow="1">
                <a:noFill/>
                <a:tableStyleId>{5BDE9EEA-47BF-4330-B4A9-837617EC73A0}</a:tableStyleId>
              </a:tblPr>
              <a:tblGrid>
                <a:gridCol w="4786050"/>
                <a:gridCol w="3073150"/>
                <a:gridCol w="2418200"/>
              </a:tblGrid>
              <a:tr h="43677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המפתח שישמעו במהלך הדיון</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תרומות ואסטרטגיות</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קטגוריית קידוד</a:t>
                      </a:r>
                      <a:endParaRPr b="1" sz="1100" u="none" cap="none" strike="noStrike">
                        <a:latin typeface="Calibri"/>
                        <a:ea typeface="Calibri"/>
                        <a:cs typeface="Calibri"/>
                        <a:sym typeface="Calibri"/>
                      </a:endParaRPr>
                    </a:p>
                  </a:txBody>
                  <a:tcPr marT="0" marB="0" marR="68575" marL="68575"/>
                </a:tc>
              </a:tr>
              <a:tr h="312807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r>
                        <a:rPr lang="en-US" sz="1100" u="none" cap="none" strike="noStrike">
                          <a:latin typeface="Calibri"/>
                          <a:ea typeface="Calibri"/>
                          <a:cs typeface="Calibri"/>
                          <a:sym typeface="Calibri"/>
                        </a:rPr>
                        <a:t>: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לא מסכימה', 'לא', 'אבל', 'אתה בטוח?', '...רעיון אחר'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האמת היא שאני לא חושבת שזה יצוף</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לא חושב שזה נכון. אני חושב… או/ יש לי רעיון אחר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את בטוחה שהזוויות האלה שוות?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אבל אז זה לא יקרה אם…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זה נכון באופן חלקי, אבל לא כש…</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לא מסכים עם זה בכלל כי…</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אבל זאת לא העלייה הראשונה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תוהה אם אולי במקום זה יכול להיות…</a:t>
                      </a:r>
                      <a:endParaRPr sz="1100" u="none" cap="none" strike="noStrike">
                        <a:latin typeface="Calibri"/>
                        <a:ea typeface="Calibri"/>
                        <a:cs typeface="Calibri"/>
                        <a:sym typeface="Calibri"/>
                      </a:endParaRPr>
                    </a:p>
                  </a:txBody>
                  <a:tcPr marT="0" marB="0" marR="68575" marL="68575"/>
                </a:tc>
                <a:tc>
                  <a:txBody>
                    <a:bodyPr/>
                    <a:lstStyle/>
                    <a:p>
                      <a:pPr indent="-171450" lvl="0" marL="17145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הבעת אי הסכמה גורפת או חלקית</a:t>
                      </a:r>
                      <a:endParaRPr sz="1100" u="none" cap="none" strike="noStrike">
                        <a:latin typeface="Calibri"/>
                        <a:ea typeface="Calibri"/>
                        <a:cs typeface="Calibri"/>
                        <a:sym typeface="Calibri"/>
                      </a:endParaRPr>
                    </a:p>
                    <a:p>
                      <a:pPr indent="-171450" lvl="0" marL="17145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הטלת ספק או פקפוק ברעיון </a:t>
                      </a:r>
                      <a:endParaRPr sz="1100" u="none" cap="none" strike="noStrike">
                        <a:latin typeface="Calibri"/>
                        <a:ea typeface="Calibri"/>
                        <a:cs typeface="Calibri"/>
                        <a:sym typeface="Calibri"/>
                      </a:endParaRPr>
                    </a:p>
                    <a:p>
                      <a:pPr indent="-171450" lvl="0" marL="17145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אתגור הרעיון</a:t>
                      </a:r>
                      <a:endParaRPr sz="1100" u="none" cap="none" strike="noStrike">
                        <a:latin typeface="Calibri"/>
                        <a:ea typeface="Calibri"/>
                        <a:cs typeface="Calibri"/>
                        <a:sym typeface="Calibri"/>
                      </a:endParaRPr>
                    </a:p>
                    <a:p>
                      <a:pPr indent="-171450" lvl="0" marL="17145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דחיית רעיון</a:t>
                      </a:r>
                      <a:endParaRPr sz="1100" u="none" cap="none" strike="noStrike">
                        <a:latin typeface="Calibri"/>
                        <a:ea typeface="Calibri"/>
                        <a:cs typeface="Calibri"/>
                        <a:sym typeface="Calibri"/>
                      </a:endParaRPr>
                    </a:p>
                    <a:p>
                      <a:pPr indent="-171450" lvl="0" marL="17145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הצבעה על כך ששניים או יותר מן הרעיונות שהובאו לידי ביטוי אינם מתיישבים זה עם זה</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אתגור</a:t>
                      </a: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Challenge (CH)</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לערער, להטיל ספק, לא להסכים, לחקור או לאתגר רעיון  </a:t>
                      </a:r>
                      <a:endParaRPr b="1" sz="1100" u="none" cap="none" strike="noStrike">
                        <a:latin typeface="Calibri"/>
                        <a:ea typeface="Calibri"/>
                        <a:cs typeface="Calibri"/>
                        <a:sym typeface="Calibri"/>
                      </a:endParaRPr>
                    </a:p>
                  </a:txBody>
                  <a:tcPr marT="0" marB="0" marR="68575" marL="68575"/>
                </a:tc>
              </a:tr>
              <a:tr h="34125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חושבת ש...', 'כי', 'לכן', 'אז המסקנה היא',</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'על מנת', 'אם...אז', 'לא...אלא אם...', 'דמיינו ש...' 'אם', 'עשוי להיות', 'יכול היה להיות', 'כשם ש...'</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חושבת שהעץ יצוף אבל המתכת לא</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התגברות התחממות הקרחונים ב10% נוספים תומכת בתיאוריית ההתחממות הגלובלית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אם ילדים לא ילכו לבית הספר הם לא ילמדו מתמטיקה כמו שצריך</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אם אבחר באפשרות הראשונה אהיה בטוחה יותר, אבל אם אבחר בשנייה ארוויח יותר בסופו של דבר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 שכשהסופר כותב על מים, אולי הוא מתכוון לרגשות</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להסביר, להצדיק, להשתמש בראיות והשוואות, לייצר הבחנות והבדלים.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לצפות ולנבא</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לשער, לדמיין ולחקור אפשרויות שונות</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ביטוי מפורש וגלוי של החשיבה </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Make reasoning explicit (R)</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להסביר, להצדיק, ו/או להשתמש בחשיבה על מגוון אפשרויות בנוגע לרעיונות של עצמי ושל אחרים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1" name="Shape 631"/>
        <p:cNvGrpSpPr/>
        <p:nvPr/>
      </p:nvGrpSpPr>
      <p:grpSpPr>
        <a:xfrm>
          <a:off x="0" y="0"/>
          <a:ext cx="0" cy="0"/>
          <a:chOff x="0" y="0"/>
          <a:chExt cx="0" cy="0"/>
        </a:xfrm>
      </p:grpSpPr>
      <p:sp>
        <p:nvSpPr>
          <p:cNvPr id="632" name="Google Shape;632;p50"/>
          <p:cNvSpPr txBox="1"/>
          <p:nvPr>
            <p:ph idx="12" type="sldNum"/>
          </p:nvPr>
        </p:nvSpPr>
        <p:spPr>
          <a:xfrm>
            <a:off x="698500" y="701581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34</a:t>
            </a:r>
            <a:endParaRPr/>
          </a:p>
        </p:txBody>
      </p:sp>
      <p:graphicFrame>
        <p:nvGraphicFramePr>
          <p:cNvPr id="633" name="Google Shape;633;p50"/>
          <p:cNvGraphicFramePr/>
          <p:nvPr/>
        </p:nvGraphicFramePr>
        <p:xfrm>
          <a:off x="152400" y="152400"/>
          <a:ext cx="3000000" cy="3000000"/>
        </p:xfrm>
        <a:graphic>
          <a:graphicData uri="http://schemas.openxmlformats.org/drawingml/2006/table">
            <a:tbl>
              <a:tblPr bandRow="1">
                <a:noFill/>
                <a:tableStyleId>{5BDE9EEA-47BF-4330-B4A9-837617EC73A0}</a:tableStyleId>
              </a:tblPr>
              <a:tblGrid>
                <a:gridCol w="4908800"/>
                <a:gridCol w="3151975"/>
                <a:gridCol w="2480225"/>
              </a:tblGrid>
              <a:tr h="3975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המפתח שישמעו במהלך הדיון</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תרומות ואסטרטגיות</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קטגוריית קידוד</a:t>
                      </a:r>
                      <a:endParaRPr b="1" sz="1100" u="none" cap="none" strike="noStrike">
                        <a:latin typeface="Calibri"/>
                        <a:ea typeface="Calibri"/>
                        <a:cs typeface="Calibri"/>
                        <a:sym typeface="Calibri"/>
                      </a:endParaRPr>
                    </a:p>
                  </a:txBody>
                  <a:tcPr marT="0" marB="0" marR="68575" marL="68575"/>
                </a:tc>
              </a:tr>
              <a:tr h="3186600">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מפתח</a:t>
                      </a: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למה?', 'איך?', 'מה הסיבה ל..?', 'מה גרם לכך?', 'תגיד לי'</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איך הגעת לפתרון הזה / למסקנה הזאת?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לא בטוחה שהבנתי, האם תוכל להמשיך את ההסבר?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אדל / הקבוצה של אדל אומרת שהסיבה היא ש… מה דעתך על מה ההסבר שלה/ שלהם?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יקרה/יכול לקרות/היה קורה אם....?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אילו חפצים אתה חושב שיצופו?</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אתה חושב שזה היה? (בהקשר להצהרה או תצפית)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אתה חושב שזה יכול להיות? (בהקשר להצהרה או תצפית)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למה את חושבת שהוא אמר את 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איך אתה יודע את זה?</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אחרים להסביר, להצדיק, להשתמש בראיות, להשוות וליצור אנלוגיות, לייצר הבחנות והבדלים.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אחרים לצפות ולנבא</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אחרים לשער, לדמיין ולחקור אפשרויות שונות</a:t>
                      </a:r>
                      <a:endParaRPr sz="1100" u="none" cap="none" strike="noStrike">
                        <a:latin typeface="Calibri"/>
                        <a:ea typeface="Calibri"/>
                        <a:cs typeface="Calibri"/>
                        <a:sym typeface="Calibri"/>
                      </a:endParaRPr>
                    </a:p>
                    <a:p>
                      <a:pPr indent="0" lvl="0" marL="0" marR="0" rtl="1" algn="r">
                        <a:lnSpc>
                          <a:spcPct val="115000"/>
                        </a:lnSpc>
                        <a:spcBef>
                          <a:spcPts val="100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הזמנה לביטוי חשיבה גלויה ולפיתוחה</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Invite reasoning (IR)</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t/>
                      </a:r>
                      <a:endParaRPr b="1" sz="14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הזמנה להסביר, להצדיק, ו/או להשתמש בחשיבה על מגוון אפשרויות בנוגע לרעיונות של עצמי ושל אחרים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34317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מסכימה', 'נכון/צודק', 'לסיכום', 'אז כולנו חושבים ש…', 'הדומה והשונה הם','שיניתי את דעתי'.</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כן, לוסי צודקת כי...</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מיכל הציגה יותר ראיות והיתה יותר משכנעת, אבל חשוב שגם ניקח אבחשבון את מה שרותם אמר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 שהגענו להסכמה שגשר תלוי יעבוד הכי טוב</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מבין למה את מתכוונת, כנראה אפשרות ג' היא הנכונה ולא ב'.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הם אומרים בעצם את אותו דבר, כי...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מסכימה עם נסרין ולא עם מוטי כי האבן כבדה מדי כדי לצוף</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אנחנו מסכימים שאי אפשר ליישב בין הדעות הללו</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להגיע לקונצנזוס</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להעריך לפחות שני רעיונות שונים באמצעות השוואתם, עימותם או ביקורת שלהם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לשפוט מהו הערך של רעיון, חפץ או כלי</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לאשש הסכמה / קונצנזוס</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הצעה לפתרון מחלוקות או דרכים להסכים על פתרון</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ליצור סינתזה בין רעיונות והכללה של רעיונות</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להזמין אחרים לסכם, לבקר, או להסיע להסכמה</a:t>
                      </a:r>
                      <a:endParaRPr sz="1100" u="none" cap="none" strike="noStrike">
                        <a:latin typeface="Calibri"/>
                        <a:ea typeface="Calibri"/>
                        <a:cs typeface="Calibri"/>
                        <a:sym typeface="Calibri"/>
                      </a:endParaRPr>
                    </a:p>
                    <a:p>
                      <a:pPr indent="0" lvl="0" marL="22860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תיאום, ארגון, והסכמה עם רעיונות </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Coordination of ideas and agreement (CA)</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br>
                        <a:rPr lang="en-US" sz="1100" u="none" cap="none" strike="noStrike">
                          <a:latin typeface="Calibri"/>
                          <a:ea typeface="Calibri"/>
                          <a:cs typeface="Calibri"/>
                          <a:sym typeface="Calibri"/>
                        </a:rPr>
                      </a:br>
                      <a:r>
                        <a:rPr lang="en-US" sz="1100" u="none" cap="none" strike="noStrike">
                          <a:latin typeface="Calibri"/>
                          <a:ea typeface="Calibri"/>
                          <a:cs typeface="Calibri"/>
                          <a:sym typeface="Calibri"/>
                        </a:rPr>
                        <a:t>להעריך, להשוות, ליצור סינתזה בין רעיונות, לשזור טענות יחד, הביא הסכמה או קונצנזוס או להזמין אחרים לעשות זאת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8" name="Shape 638"/>
        <p:cNvGrpSpPr/>
        <p:nvPr/>
      </p:nvGrpSpPr>
      <p:grpSpPr>
        <a:xfrm>
          <a:off x="0" y="0"/>
          <a:ext cx="0" cy="0"/>
          <a:chOff x="0" y="0"/>
          <a:chExt cx="0" cy="0"/>
        </a:xfrm>
      </p:grpSpPr>
      <p:sp>
        <p:nvSpPr>
          <p:cNvPr id="639" name="Google Shape;639;p51"/>
          <p:cNvSpPr txBox="1"/>
          <p:nvPr>
            <p:ph idx="12" type="sldNum"/>
          </p:nvPr>
        </p:nvSpPr>
        <p:spPr>
          <a:xfrm>
            <a:off x="850900"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35</a:t>
            </a:r>
            <a:endParaRPr/>
          </a:p>
        </p:txBody>
      </p:sp>
      <p:graphicFrame>
        <p:nvGraphicFramePr>
          <p:cNvPr id="640" name="Google Shape;640;p51"/>
          <p:cNvGraphicFramePr/>
          <p:nvPr/>
        </p:nvGraphicFramePr>
        <p:xfrm>
          <a:off x="152400" y="152400"/>
          <a:ext cx="3000000" cy="3000000"/>
        </p:xfrm>
        <a:graphic>
          <a:graphicData uri="http://schemas.openxmlformats.org/drawingml/2006/table">
            <a:tbl>
              <a:tblPr bandRow="1">
                <a:noFill/>
                <a:tableStyleId>{5BDE9EEA-47BF-4330-B4A9-837617EC73A0}</a:tableStyleId>
              </a:tblPr>
              <a:tblGrid>
                <a:gridCol w="4839350"/>
                <a:gridCol w="3107375"/>
                <a:gridCol w="2445150"/>
              </a:tblGrid>
              <a:tr h="4506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המפתח שישמעו במהלך הדיון</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תרומות ואסטרטגיות</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קטגוריית קידוד</a:t>
                      </a:r>
                      <a:endParaRPr b="1" sz="1100" u="none" cap="none" strike="noStrike">
                        <a:latin typeface="Calibri"/>
                        <a:ea typeface="Calibri"/>
                        <a:cs typeface="Calibri"/>
                        <a:sym typeface="Calibri"/>
                      </a:endParaRPr>
                    </a:p>
                  </a:txBody>
                  <a:tcPr marT="0" marB="0" marR="68575" marL="68575"/>
                </a:tc>
              </a:tr>
              <a:tr h="3775300">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'דיאלוג', 'דיבור', 'שיתוף', 'שיתוף פעולה', 'עבודת צוות', 'עמיתים', 'משימה', 'פעילות', 'מה שלמדנו', 'שיניתי את דעתי', 'שינית את דעתך', 'הקשבה', 'כללי יסוד'</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r>
                        <a:rPr lang="en-US" sz="1100" u="none" cap="none" strike="noStrike">
                          <a:latin typeface="Calibri"/>
                          <a:ea typeface="Calibri"/>
                          <a:cs typeface="Calibri"/>
                          <a:sym typeface="Calibri"/>
                        </a:rPr>
                        <a:t>: (</a:t>
                      </a:r>
                      <a:r>
                        <a:rPr i="1" lang="en-US" sz="1100" u="none" cap="none" strike="noStrike">
                          <a:latin typeface="Calibri"/>
                          <a:ea typeface="Calibri"/>
                          <a:cs typeface="Calibri"/>
                          <a:sym typeface="Calibri"/>
                        </a:rPr>
                        <a:t>שימו לב שלעיתים הערה יכולה לכלול רפלקציה על הדיאלוג וגם על הפעילות הלימודית יחד)</a:t>
                      </a:r>
                      <a:endParaRPr i="1"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אוהב שיתוף ברעיונות כי זה עוזר לכולנו לקבל רעיונות חדשים לכתיבה.</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דיבור והקשבה עובדים טוב ביחד, נכון?</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בקבוצה שלכם, האם תוכלו לחשוב מה גרם לדיאלוג להצליח?</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את חושבת שאנחנו צריכים כללי יסוד חדשים בפעם הבאה?</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רואה שהקשבתם אחד לשניה בתשומת לב, האם זה עזר להבנה שלכם בנוגע לדיון בנושאי גזענות ממסדית?</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בתור מי שהיה אחראי לרשום את המסקנות של הקבוצה שלך, הרגשת שהצלחת לקחת חלק בדיאלוג?</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איזה טיעון / הטיעון של מי מהמשתתפים עזר לך לשנות את דעתך, ולמה?</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למדת בשיעור היום? האם שיניתי את דעתך לגבי זה?</a:t>
                      </a:r>
                      <a:endParaRPr sz="1100" u="none" cap="none" strike="noStrike">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הקבוצה שלנו הפיקה פוסטר מאוד משכנע בנושא שינויי האקלים לקהלים שונים.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רפלקציה על הדיאלוג:</a:t>
                      </a:r>
                      <a:endParaRPr b="1"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דיבור על כללי היסוד של השיח</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לערוך רפלקציה (או להזמין אחרים לערוך רפלקציה) על התהליכים / הערך / ההשפעה של הדיאלוג</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רפלקציה על הפעילות הלימודית:</a:t>
                      </a:r>
                      <a:endParaRPr b="1"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לערוך רפלקציה (או להזמין אחרים לערוך רפלקציה) על התוצאות / התהליכים / הערך /  ההשפעה של הפעילות הלימודית </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להכיר באופן מפורש בשינוי חשיבה / עמדה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רפלקציה על הדיאלוג או על הפעילות </a:t>
                      </a:r>
                      <a:endParaRPr b="1" sz="1400" u="none" cap="none" strike="noStrike">
                        <a:latin typeface="Calibri"/>
                        <a:ea typeface="Calibri"/>
                        <a:cs typeface="Calibri"/>
                        <a:sym typeface="Calibri"/>
                      </a:endParaRPr>
                    </a:p>
                    <a:p>
                      <a:pPr indent="0" lvl="0" marL="88265" marR="187325" rtl="0" algn="r">
                        <a:lnSpc>
                          <a:spcPct val="107200"/>
                        </a:lnSpc>
                        <a:spcBef>
                          <a:spcPts val="0"/>
                        </a:spcBef>
                        <a:spcAft>
                          <a:spcPts val="0"/>
                        </a:spcAft>
                        <a:buClr>
                          <a:srgbClr val="000000"/>
                        </a:buClr>
                        <a:buSzPts val="1200"/>
                        <a:buFont typeface="Arial"/>
                        <a:buNone/>
                      </a:pPr>
                      <a:r>
                        <a:rPr b="1" lang="en-US" sz="1200" u="none" cap="none" strike="noStrike"/>
                        <a:t> Reflect on dialogue or activity (RD)</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להעריך או לערוך רפלקציה באופן "מטא-קוגניטיבי" על תהליכים דיאלוגיים או על פעילות למידה, והזמנת אחרים לעשות זאת</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28416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'בשיעור הקודם', 'קודם לכן', 'מזכיר לי את', 'בשיעור הבא', 'קשור ל…', 'בבית שלכם'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זה דומה למה שעשינו ב/כשלמדנו על…</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איך השיעור של היום קשור לשיעור הקודם?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מי זוכר את הניסוי שעשינו על צמחים בחושך?</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בסוף השיעור אבקש מכם לכתוב מה אתם חושבים שקרה ולמה זה קרה.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מי ביקר במוזיאון המדע ויכול לספר לנו מה הוא ראה?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יודע הרבה על רכיבת סוסים כי יש לנו סוס במשק</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אתם חושבים שניתן למצוא יצורים דומים גם באדמה שבחצר שלכם?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האם ראיתם התייחסות כלשהי לאקלים או למזג האוויר בחדשות? </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האם יש מידע בפרקים קודמים שיכול לסייע?</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פנייה לאחור ואזכור תרומות קודמות בשיחה, או  ציון מהלכים עתידיים הצפויים בשיחה/פעילות</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אזכור או ציון פעילויות, חפצים ותוצרים רלוונטיים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התייחסות להקשר רחב יותר, שנמצא מעבר לכיתה או לידע ולהתנסויות הקודמים</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יצירת קשרים וחיבורים</a:t>
                      </a:r>
                      <a:endParaRPr b="1" sz="14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Connect (C)</a:t>
                      </a:r>
                      <a:endParaRPr b="1" sz="14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הנכחת מסלולי הלמידה באמצעות יצירת קשרים והקשרים בין תרומות / ידע / משאבים / חוויות שמעבר לדיאלוג הנוכחי</a:t>
                      </a:r>
                      <a:endParaRPr sz="12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4" name="Shape 644"/>
        <p:cNvGrpSpPr/>
        <p:nvPr/>
      </p:nvGrpSpPr>
      <p:grpSpPr>
        <a:xfrm>
          <a:off x="0" y="0"/>
          <a:ext cx="0" cy="0"/>
          <a:chOff x="0" y="0"/>
          <a:chExt cx="0" cy="0"/>
        </a:xfrm>
      </p:grpSpPr>
      <p:sp>
        <p:nvSpPr>
          <p:cNvPr id="645" name="Google Shape;645;p5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36</a:t>
            </a:r>
            <a:endParaRPr/>
          </a:p>
        </p:txBody>
      </p:sp>
      <p:graphicFrame>
        <p:nvGraphicFramePr>
          <p:cNvPr id="646" name="Google Shape;646;p52"/>
          <p:cNvGraphicFramePr/>
          <p:nvPr/>
        </p:nvGraphicFramePr>
        <p:xfrm>
          <a:off x="152400" y="152400"/>
          <a:ext cx="3000000" cy="3000000"/>
        </p:xfrm>
        <a:graphic>
          <a:graphicData uri="http://schemas.openxmlformats.org/drawingml/2006/table">
            <a:tbl>
              <a:tblPr bandRow="1">
                <a:noFill/>
                <a:tableStyleId>{5BDE9EEA-47BF-4330-B4A9-837617EC73A0}</a:tableStyleId>
              </a:tblPr>
              <a:tblGrid>
                <a:gridCol w="4846800"/>
                <a:gridCol w="3112175"/>
                <a:gridCol w="2448900"/>
              </a:tblGrid>
              <a:tr h="37397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מילות המפתח שישמעו במהלך הדיון</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תרומות ואסטרטגיות</a:t>
                      </a:r>
                      <a:endParaRPr b="1"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קטגוריית קידוד</a:t>
                      </a:r>
                      <a:endParaRPr b="1" sz="1100" u="none" cap="none" strike="noStrike">
                        <a:latin typeface="Calibri"/>
                        <a:ea typeface="Calibri"/>
                        <a:cs typeface="Calibri"/>
                        <a:sym typeface="Calibri"/>
                      </a:endParaRPr>
                    </a:p>
                  </a:txBody>
                  <a:tcPr marT="0" marB="0" marR="68575" marL="68575"/>
                </a:tc>
              </a:tr>
              <a:tr h="31003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בנוגע ל...?', 'להתמקד', להתרכז ב...', בואו ננסה ל.../את...',  'קחו את הזמן'</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אם כך, מה גיליתם כמענה לשאלה? האם אתם חושבים על...?</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אל תדאג, נסה את 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בואו ננסה להוסיף במקום!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קחו את הזמן והודיעו לי כשתחשבו על משהו</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למה שלא תסבירי ליובל מה אנחנו עושים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בזוגות, האם תוכלו לדון מהו המקור המוסר את התיאור האמין ביותר על הקרב?</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ניוטון היה אומר?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עידוד דיאלוג בין הלומדים</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לאפשר זמן לחשיבה</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להציע כיווני פעולה וחקירה אפשריים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מיקוד והנחיה של הדיאלוג או הפעילות </a:t>
                      </a:r>
                      <a:endParaRPr b="1" sz="1400" u="none" cap="none" strike="noStrike">
                        <a:latin typeface="Calibri"/>
                        <a:ea typeface="Calibri"/>
                        <a:cs typeface="Calibri"/>
                        <a:sym typeface="Calibri"/>
                      </a:endParaRPr>
                    </a:p>
                    <a:p>
                      <a:pPr indent="0" lvl="0" marL="88265" marR="324485" rtl="0" algn="r">
                        <a:lnSpc>
                          <a:spcPct val="100800"/>
                        </a:lnSpc>
                        <a:spcBef>
                          <a:spcPts val="0"/>
                        </a:spcBef>
                        <a:spcAft>
                          <a:spcPts val="0"/>
                        </a:spcAft>
                        <a:buClr>
                          <a:srgbClr val="000000"/>
                        </a:buClr>
                        <a:buSzPts val="1200"/>
                        <a:buFont typeface="Arial"/>
                        <a:buNone/>
                      </a:pPr>
                      <a:r>
                        <a:rPr b="1" lang="en-US" sz="1200" u="none" cap="none" strike="noStrike"/>
                        <a:t>Guide direction of dialogue or  activity (G) </a:t>
                      </a:r>
                      <a:endParaRPr b="1" sz="1200" u="none" cap="none" strike="noStrike"/>
                    </a:p>
                    <a:p>
                      <a:pPr indent="0" lvl="0" marL="0" marR="0" rtl="1" algn="r">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לקיחת אחריות על עיצוב הפעילות או מיקוד הדיאלוג בכיוון מסויים או שימוש בפיגומים או אסטרטגיות אחרות כדי לתמוך בדיאלוג או בלמידה</a:t>
                      </a:r>
                      <a:endParaRPr sz="12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200"/>
                        <a:buFont typeface="Arial"/>
                        <a:buNone/>
                      </a:pPr>
                      <a:r>
                        <a:rPr i="1" lang="en-US" sz="1200" u="none" cap="none" strike="noStrike">
                          <a:latin typeface="Calibri"/>
                          <a:ea typeface="Calibri"/>
                          <a:cs typeface="Calibri"/>
                          <a:sym typeface="Calibri"/>
                        </a:rPr>
                        <a:t>(קטגוריה כללית זו מכילה תרומות התומכות ברצף הדיאלוג ויכולה להגביר השתתפות של הלומדים)</a:t>
                      </a:r>
                      <a:endParaRPr b="1" sz="1100" u="none" cap="none" strike="noStrike">
                        <a:latin typeface="Calibri"/>
                        <a:ea typeface="Calibri"/>
                        <a:cs typeface="Calibri"/>
                        <a:sym typeface="Calibri"/>
                      </a:endParaRPr>
                    </a:p>
                  </a:txBody>
                  <a:tcPr marT="0" marB="0" marR="68575" marL="68575">
                    <a:lnB cap="flat" cmpd="sng" w="12700">
                      <a:solidFill>
                        <a:srgbClr val="000000"/>
                      </a:solidFill>
                      <a:prstDash val="solid"/>
                      <a:round/>
                      <a:headEnd len="sm" w="sm" type="none"/>
                      <a:tailEnd len="sm" w="sm" type="none"/>
                    </a:lnB>
                  </a:tcPr>
                </a:tc>
              </a:tr>
              <a:tr h="3430125">
                <a:tc>
                  <a:txBody>
                    <a:bodyPr/>
                    <a:lstStyle/>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נחפש את מילות המפתח הבאות: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אתה חושב על…?', 'ספרי לי' 'מחשבותייך?', 'הדעה שלי היא, 'הרעיונות שלך'</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דוגמאות:</a:t>
                      </a:r>
                      <a:endParaRPr b="1"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את חושבת יסמין?</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 שצריכים להיות חוקי אכיפה יותר משמעותיים על נשיאת נשק</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לדעתך מאוד חשוב בטקסט הזה?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אתה יכול לזהות כמה מילות מפתח ולסמן אותן על הלוח?</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יש למישהו עוד מחשבות בנושא הזה?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כמה בעלי חיים בעלי ארבע רגליים תוכלו לשיים?</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אני חושבת שסוסים הם בעל החיים הטוב ביותר</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נראה שהגרף הזה מציג נתונים לפיהם עוני ומצב בריאותי קשורים זה בזה</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מה ידוע לכם על האופן שבו חשמל פועל?</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בואו נעשה סיעור מוחין…</a:t>
                      </a:r>
                      <a:endParaRPr sz="11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אמא שלי התחשמלה לפני כמה ימים!</a:t>
                      </a:r>
                      <a:endParaRPr sz="1100" u="none" cap="none" strike="noStrike">
                        <a:latin typeface="Calibri"/>
                        <a:ea typeface="Calibri"/>
                        <a:cs typeface="Calibri"/>
                        <a:sym typeface="Calibri"/>
                      </a:endParaRPr>
                    </a:p>
                  </a:txBody>
                  <a:tcPr marT="0" marB="0" marR="68575" marL="68575"/>
                </a:tc>
                <a:tc>
                  <a:txBody>
                    <a:bodyPr/>
                    <a:lstStyle/>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הזמנה להבעת דעות, רעיונות, אמונות, השקפות ודוגמאות, שאינן מתייחסות לתרומות קודמות, לרוב באמצעות שאלות פתוחות וכלליות, או הזמנת משתתפים נוספים לקחת חלק בשיחה בלי לבקש התייחסות ספציפית לנאמר בה.</a:t>
                      </a:r>
                      <a:endParaRPr sz="1100" u="none" cap="none" strike="noStrike">
                        <a:latin typeface="Calibri"/>
                        <a:ea typeface="Calibri"/>
                        <a:cs typeface="Calibri"/>
                        <a:sym typeface="Calibri"/>
                      </a:endParaRPr>
                    </a:p>
                    <a:p>
                      <a:pPr indent="-228600" lvl="0" marL="228600" marR="0" rtl="1" algn="r">
                        <a:lnSpc>
                          <a:spcPct val="115000"/>
                        </a:lnSpc>
                        <a:spcBef>
                          <a:spcPts val="0"/>
                        </a:spcBef>
                        <a:spcAft>
                          <a:spcPts val="0"/>
                        </a:spcAft>
                        <a:buClr>
                          <a:srgbClr val="000000"/>
                        </a:buClr>
                        <a:buSzPts val="1100"/>
                        <a:buFont typeface="Calibri"/>
                        <a:buChar char="●"/>
                      </a:pPr>
                      <a:r>
                        <a:rPr lang="en-US" sz="1100" u="none" cap="none" strike="noStrike">
                          <a:latin typeface="Calibri"/>
                          <a:ea typeface="Calibri"/>
                          <a:cs typeface="Calibri"/>
                          <a:sym typeface="Calibri"/>
                        </a:rPr>
                        <a:t>הפקת תרומה רלוונטית, כולל תגובה קצרה לשאלה סגורה, דיווח על מהלכי תכנון, רעיונות רלוונטיים שאינם קשורים במפורש לתרומות הקודמות, והצגת דעה מתגרה (פרובוקטיבית)</a:t>
                      </a:r>
                      <a:endParaRPr sz="1100" u="none" cap="none" strike="noStrike">
                        <a:latin typeface="Calibri"/>
                        <a:ea typeface="Calibri"/>
                        <a:cs typeface="Calibri"/>
                        <a:sym typeface="Calibri"/>
                      </a:endParaRPr>
                    </a:p>
                  </a:txBody>
                  <a:tcPr marT="0" marB="0" marR="68575" marL="68575">
                    <a:lnR cap="flat" cmpd="sng" w="12700">
                      <a:solidFill>
                        <a:srgbClr val="000000"/>
                      </a:solidFill>
                      <a:prstDash val="solid"/>
                      <a:round/>
                      <a:headEnd len="sm" w="sm" type="none"/>
                      <a:tailEnd len="sm" w="sm" type="none"/>
                    </a:lnR>
                  </a:tcPr>
                </a:tc>
                <a:tc>
                  <a:txBody>
                    <a:bodyPr/>
                    <a:lstStyle/>
                    <a:p>
                      <a:pPr indent="0" lvl="0" marL="0" marR="0" rtl="1" algn="r">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ביטוי או הזמנה לביטוי רעיונות, דעות, אמונות</a:t>
                      </a:r>
                      <a:endParaRPr b="1" sz="1200" u="none" cap="none" strike="noStrike">
                        <a:latin typeface="Arimo"/>
                        <a:ea typeface="Arimo"/>
                        <a:cs typeface="Arimo"/>
                        <a:sym typeface="Arimo"/>
                      </a:endParaRPr>
                    </a:p>
                    <a:p>
                      <a:pPr indent="0" lvl="0" marL="0" marR="0" rtl="1" algn="just">
                        <a:lnSpc>
                          <a:spcPct val="107000"/>
                        </a:lnSpc>
                        <a:spcBef>
                          <a:spcPts val="0"/>
                        </a:spcBef>
                        <a:spcAft>
                          <a:spcPts val="0"/>
                        </a:spcAft>
                        <a:buClr>
                          <a:srgbClr val="000000"/>
                        </a:buClr>
                        <a:buSzPts val="1200"/>
                        <a:buFont typeface="Arial"/>
                        <a:buNone/>
                      </a:pPr>
                      <a:r>
                        <a:rPr b="1" lang="en-US" sz="1200" u="none" cap="none" strike="noStrike">
                          <a:latin typeface="Arimo"/>
                          <a:ea typeface="Arimo"/>
                          <a:cs typeface="Arimo"/>
                          <a:sym typeface="Arimo"/>
                        </a:rPr>
                        <a:t>Express or invite ideas  (E)</a:t>
                      </a:r>
                      <a:endParaRPr b="1" sz="1200" u="none" cap="none" strike="noStrike">
                        <a:latin typeface="Arimo"/>
                        <a:ea typeface="Arimo"/>
                        <a:cs typeface="Arimo"/>
                        <a:sym typeface="Arimo"/>
                      </a:endParaRPr>
                    </a:p>
                    <a:p>
                      <a:pPr indent="0" lvl="0" marL="0" marR="0" rtl="1" algn="r">
                        <a:lnSpc>
                          <a:spcPct val="107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p>
                      <a:pPr indent="0" lvl="0" marL="0" marR="0" rtl="1" algn="r">
                        <a:lnSpc>
                          <a:spcPct val="107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להציע או להזמין אחרים להציע תרומות רלוונטיות כדי לפתוח דיון, להגביר השתתפות, ליזום או להרחיב דיאלוג</a:t>
                      </a:r>
                      <a:endParaRPr sz="1200" u="none" cap="none" strike="noStrike">
                        <a:latin typeface="Calibri"/>
                        <a:ea typeface="Calibri"/>
                        <a:cs typeface="Calibri"/>
                        <a:sym typeface="Calibri"/>
                      </a:endParaRPr>
                    </a:p>
                    <a:p>
                      <a:pPr indent="0" lvl="0" marL="0" marR="0" rtl="1" algn="r">
                        <a:lnSpc>
                          <a:spcPct val="115000"/>
                        </a:lnSpc>
                        <a:spcBef>
                          <a:spcPts val="0"/>
                        </a:spcBef>
                        <a:spcAft>
                          <a:spcPts val="0"/>
                        </a:spcAft>
                        <a:buClr>
                          <a:srgbClr val="000000"/>
                        </a:buClr>
                        <a:buSzPts val="1200"/>
                        <a:buFont typeface="Arial"/>
                        <a:buNone/>
                      </a:pPr>
                      <a:r>
                        <a:rPr i="1" lang="en-US" sz="1200" u="none" cap="none" strike="noStrike">
                          <a:latin typeface="Calibri"/>
                          <a:ea typeface="Calibri"/>
                          <a:cs typeface="Calibri"/>
                          <a:sym typeface="Calibri"/>
                        </a:rPr>
                        <a:t>(קטגוריה כללית זו מכילה תרומות ויוזמות שלא נכללו בקטגוריות האחרות, שקשורות ומערבות תלמידים בפעילות הלימודית. תרומות אלה אינן דיאלוגיות במהותן אך הן תומכות בדיון)</a:t>
                      </a:r>
                      <a:endParaRPr b="1" sz="1100" u="none" cap="none" strike="noStrike">
                        <a:latin typeface="Calibri"/>
                        <a:ea typeface="Calibri"/>
                        <a:cs typeface="Calibri"/>
                        <a:sym typeface="Calibri"/>
                      </a:endParaRPr>
                    </a:p>
                    <a:p>
                      <a:pPr indent="0" lvl="0" marL="0" marR="0" rtl="1" algn="r">
                        <a:lnSpc>
                          <a:spcPct val="107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0" name="Shape 650"/>
        <p:cNvGrpSpPr/>
        <p:nvPr/>
      </p:nvGrpSpPr>
      <p:grpSpPr>
        <a:xfrm>
          <a:off x="0" y="0"/>
          <a:ext cx="0" cy="0"/>
          <a:chOff x="0" y="0"/>
          <a:chExt cx="0" cy="0"/>
        </a:xfrm>
      </p:grpSpPr>
      <p:sp>
        <p:nvSpPr>
          <p:cNvPr id="651" name="Google Shape;651;p53"/>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2" name="Google Shape;652;p53"/>
          <p:cNvSpPr txBox="1"/>
          <p:nvPr/>
        </p:nvSpPr>
        <p:spPr>
          <a:xfrm>
            <a:off x="706500" y="669425"/>
            <a:ext cx="9551400" cy="7920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2100"/>
              <a:buFont typeface="Arial"/>
              <a:buNone/>
            </a:pPr>
            <a:r>
              <a:rPr b="1" i="0" lang="en-US" sz="2100" u="none" cap="none" strike="noStrike">
                <a:solidFill>
                  <a:schemeClr val="dk1"/>
                </a:solidFill>
                <a:latin typeface="Arimo"/>
                <a:ea typeface="Arimo"/>
                <a:cs typeface="Arimo"/>
                <a:sym typeface="Arimo"/>
              </a:rPr>
              <a:t>חלק 2: תצפית וקידוד דיאלוג באופן שיטתי</a:t>
            </a:r>
            <a:endParaRPr b="0" i="0" sz="2100" u="none" cap="none" strike="noStrike">
              <a:solidFill>
                <a:schemeClr val="dk1"/>
              </a:solidFill>
              <a:latin typeface="Calibri"/>
              <a:ea typeface="Calibri"/>
              <a:cs typeface="Calibri"/>
              <a:sym typeface="Calibri"/>
            </a:endParaRPr>
          </a:p>
          <a:p>
            <a:pPr indent="0" lvl="0" marL="0" marR="0" rtl="1" algn="r">
              <a:lnSpc>
                <a:spcPct val="107000"/>
              </a:lnSpc>
              <a:spcBef>
                <a:spcPts val="0"/>
              </a:spcBef>
              <a:spcAft>
                <a:spcPts val="0"/>
              </a:spcAft>
              <a:buClr>
                <a:srgbClr val="000000"/>
              </a:buClr>
              <a:buSzPts val="2100"/>
              <a:buFont typeface="Arial"/>
              <a:buNone/>
            </a:pPr>
            <a:r>
              <a:rPr b="0" i="0" lang="en-US" sz="1400" u="none" cap="none" strike="noStrike">
                <a:solidFill>
                  <a:schemeClr val="dk1"/>
                </a:solidFill>
                <a:latin typeface="Arimo"/>
                <a:ea typeface="Arimo"/>
                <a:cs typeface="Arimo"/>
                <a:sym typeface="Arimo"/>
              </a:rPr>
              <a:t>חלק זה עובר על שני היבטים חשובים בעריכת החקירה שלך: אילו סוגי תצפית יבוצעו ובאיזו תבנית ייעשה שימוש כדי לתעד את תצפיותיך. קבצי עובדות תצפית אלה מספקים מידע נוסף על סוגי התצפיות השונים</a:t>
            </a:r>
            <a:endParaRPr b="0" i="0" sz="1400" u="none" cap="none" strike="noStrike">
              <a:solidFill>
                <a:schemeClr val="dk1"/>
              </a:solidFill>
              <a:latin typeface="Arimo"/>
              <a:ea typeface="Arimo"/>
              <a:cs typeface="Arimo"/>
              <a:sym typeface="Arimo"/>
            </a:endParaRPr>
          </a:p>
        </p:txBody>
      </p:sp>
      <p:sp>
        <p:nvSpPr>
          <p:cNvPr id="653" name="Google Shape;653;p53"/>
          <p:cNvSpPr/>
          <p:nvPr/>
        </p:nvSpPr>
        <p:spPr>
          <a:xfrm>
            <a:off x="633094"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p53"/>
          <p:cNvSpPr txBox="1"/>
          <p:nvPr/>
        </p:nvSpPr>
        <p:spPr>
          <a:xfrm>
            <a:off x="718699" y="1728096"/>
            <a:ext cx="4461600" cy="23679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סוג תצפית:</a:t>
            </a:r>
            <a:r>
              <a:rPr b="0" i="0" lang="en-US" sz="1400" u="none" cap="none" strike="noStrike">
                <a:solidFill>
                  <a:schemeClr val="dk1"/>
                </a:solidFill>
                <a:latin typeface="Calibri"/>
                <a:ea typeface="Calibri"/>
                <a:cs typeface="Calibri"/>
                <a:sym typeface="Calibri"/>
              </a:rPr>
              <a:t> הקלטת שמע ותמלול</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מהי?</a:t>
            </a:r>
            <a:r>
              <a:rPr b="0" i="0" lang="en-US" sz="1400" u="none" cap="none" strike="noStrike">
                <a:solidFill>
                  <a:schemeClr val="dk1"/>
                </a:solidFill>
                <a:latin typeface="Calibri"/>
                <a:ea typeface="Calibri"/>
                <a:cs typeface="Calibri"/>
                <a:sym typeface="Calibri"/>
              </a:rPr>
              <a:t> הקלטה של הנאמר בסביבת הלימוד (שמע בלבד) ותמלול לאחר מכן, לצורך קידוד. ראו דוגמה לקידוד תמלול בחלק ח'.</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יתרונותיה?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לקודד בפירוט ודיוק רבים יותר</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לבצע יותר קישורים בין ה'תורות' בדיאלוג כי ניתן לחזור לתמלול ולהקלטה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מאפשר יותר זמן לחשוב</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זוהי דרך תיעוד עדינה יותר מאשר הקלטה מצולמת</a:t>
            </a:r>
            <a:endParaRPr b="0" i="0" sz="1400" u="none" cap="none" strike="noStrike">
              <a:solidFill>
                <a:schemeClr val="dk1"/>
              </a:solidFill>
              <a:latin typeface="Calibri"/>
              <a:ea typeface="Calibri"/>
              <a:cs typeface="Calibri"/>
              <a:sym typeface="Calibri"/>
            </a:endParaRPr>
          </a:p>
        </p:txBody>
      </p:sp>
      <p:sp>
        <p:nvSpPr>
          <p:cNvPr id="655" name="Google Shape;655;p53"/>
          <p:cNvSpPr txBox="1"/>
          <p:nvPr/>
        </p:nvSpPr>
        <p:spPr>
          <a:xfrm>
            <a:off x="718653" y="4224486"/>
            <a:ext cx="4466700" cy="14709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חסרונותיה?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גוזלת זמן רב יותר מכיוון שיש להקדיש זמן גם לתמלול ההקלטה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אין תצפית חזותית כך שלא ניתן להבחין בהיבטים לא מילוליים של דיאלוג ואינטראקציה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עלייך לקבל הסכמה מאפוטרופוסים כדי להקליט, ולכן יש לתכנן זאת מראש</a:t>
            </a:r>
            <a:endParaRPr b="0" i="0" sz="1400" u="none" cap="none" strike="noStrike">
              <a:solidFill>
                <a:schemeClr val="dk1"/>
              </a:solidFill>
              <a:latin typeface="Calibri"/>
              <a:ea typeface="Calibri"/>
              <a:cs typeface="Calibri"/>
              <a:sym typeface="Calibri"/>
            </a:endParaRPr>
          </a:p>
        </p:txBody>
      </p:sp>
      <p:sp>
        <p:nvSpPr>
          <p:cNvPr id="656" name="Google Shape;656;p53"/>
          <p:cNvSpPr txBox="1"/>
          <p:nvPr/>
        </p:nvSpPr>
        <p:spPr>
          <a:xfrm>
            <a:off x="718653" y="6037907"/>
            <a:ext cx="4556400" cy="4461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מתאימה בעיקר אם:</a:t>
            </a:r>
            <a:r>
              <a:rPr b="0" i="0" lang="en-US" sz="1400" u="none" cap="none" strike="noStrike">
                <a:solidFill>
                  <a:schemeClr val="dk1"/>
                </a:solidFill>
                <a:latin typeface="Calibri"/>
                <a:ea typeface="Calibri"/>
                <a:cs typeface="Calibri"/>
                <a:sym typeface="Calibri"/>
              </a:rPr>
              <a:t> ברצונך לבחון מקרה אחד של דיאלוג מקרוב יותר; אם ברצונך לבחון יותר מקוד אחד בו זמנית</a:t>
            </a:r>
            <a:endParaRPr b="0" i="0" sz="1400" u="none" cap="none" strike="noStrike">
              <a:solidFill>
                <a:schemeClr val="dk1"/>
              </a:solidFill>
              <a:latin typeface="Calibri"/>
              <a:ea typeface="Calibri"/>
              <a:cs typeface="Calibri"/>
              <a:sym typeface="Calibri"/>
            </a:endParaRPr>
          </a:p>
        </p:txBody>
      </p:sp>
      <p:sp>
        <p:nvSpPr>
          <p:cNvPr id="657" name="Google Shape;657;p53"/>
          <p:cNvSpPr txBox="1"/>
          <p:nvPr/>
        </p:nvSpPr>
        <p:spPr>
          <a:xfrm>
            <a:off x="1689100" y="6600825"/>
            <a:ext cx="3561247" cy="218906"/>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ניתן להשתמש בתבניות: </a:t>
            </a:r>
            <a:r>
              <a:rPr b="0" i="0" lang="en-US" sz="1400" u="none" cap="none" strike="noStrike">
                <a:solidFill>
                  <a:schemeClr val="dk1"/>
                </a:solidFill>
                <a:latin typeface="Calibri"/>
                <a:ea typeface="Calibri"/>
                <a:cs typeface="Calibri"/>
                <a:sym typeface="Calibri"/>
              </a:rPr>
              <a:t>2א; 2ג; 2ה</a:t>
            </a:r>
            <a:endParaRPr b="0" i="0" sz="1400" u="none" cap="none" strike="noStrike">
              <a:solidFill>
                <a:schemeClr val="dk1"/>
              </a:solidFill>
              <a:latin typeface="Calibri"/>
              <a:ea typeface="Calibri"/>
              <a:cs typeface="Calibri"/>
              <a:sym typeface="Calibri"/>
            </a:endParaRPr>
          </a:p>
        </p:txBody>
      </p:sp>
      <p:sp>
        <p:nvSpPr>
          <p:cNvPr id="658" name="Google Shape;658;p53"/>
          <p:cNvSpPr/>
          <p:nvPr/>
        </p:nvSpPr>
        <p:spPr>
          <a:xfrm>
            <a:off x="5459731"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9" name="Google Shape;659;p53"/>
          <p:cNvSpPr txBox="1"/>
          <p:nvPr/>
        </p:nvSpPr>
        <p:spPr>
          <a:xfrm>
            <a:off x="5546732" y="1743336"/>
            <a:ext cx="4711200" cy="23679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סוג תצפית:</a:t>
            </a:r>
            <a:r>
              <a:rPr b="0" i="0" lang="en-US" sz="1400" u="none" cap="none" strike="noStrike">
                <a:solidFill>
                  <a:schemeClr val="dk1"/>
                </a:solidFill>
                <a:latin typeface="Calibri"/>
                <a:ea typeface="Calibri"/>
                <a:cs typeface="Calibri"/>
                <a:sym typeface="Calibri"/>
              </a:rPr>
              <a:t> קידוד חי</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מהי?</a:t>
            </a:r>
            <a:r>
              <a:rPr b="0" i="0" lang="en-US" sz="1400" u="none" cap="none" strike="noStrike">
                <a:solidFill>
                  <a:schemeClr val="dk1"/>
                </a:solidFill>
                <a:latin typeface="Calibri"/>
                <a:ea typeface="Calibri"/>
                <a:cs typeface="Calibri"/>
                <a:sym typeface="Calibri"/>
              </a:rPr>
              <a:t> קידוד בזמן אמת בסביבת הלימוד שלך, למשל על ידי ישיבה עם קבוצה ותיעוד הדיאלוג שלהם באחת מתבניות הקידוד.</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יתרונותיה?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לראות כיצד הקבוצה מתקשרת ולהבחין ברמזים לא מילוליים כמו שפת גוף.</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קידוד חי קל יותר ליישום ולא מצריך ציוד מיוחד, כך שניתן להשתמש בו לעיתים קרובות יותר</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קל יותר לתעד התנהגות רגילה כי לא מעורב צילום של התלמידים</a:t>
            </a:r>
            <a:endParaRPr b="0" i="0" sz="1400" u="none" cap="none" strike="noStrike">
              <a:solidFill>
                <a:schemeClr val="dk1"/>
              </a:solidFill>
              <a:latin typeface="Calibri"/>
              <a:ea typeface="Calibri"/>
              <a:cs typeface="Calibri"/>
              <a:sym typeface="Calibri"/>
            </a:endParaRPr>
          </a:p>
        </p:txBody>
      </p:sp>
      <p:sp>
        <p:nvSpPr>
          <p:cNvPr id="660" name="Google Shape;660;p53"/>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37</a:t>
            </a:r>
            <a:endParaRPr/>
          </a:p>
        </p:txBody>
      </p:sp>
      <p:sp>
        <p:nvSpPr>
          <p:cNvPr id="661" name="Google Shape;661;p53"/>
          <p:cNvSpPr txBox="1"/>
          <p:nvPr/>
        </p:nvSpPr>
        <p:spPr>
          <a:xfrm>
            <a:off x="5546687" y="4346328"/>
            <a:ext cx="4650600" cy="23679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חסרונותיה?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ללא הקלטה של הדיאלוג, לא ניתן לחזור אחורה ולבדוק את הנאמר וייתכן שדברים מסוימים יפוספסו.</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הדבר עשוי להיות מורכב מכיוון שצריך להקשיב, לחשוב ולקודד בו זמנית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המיקוד שלך חייב להיות בקוד אחד או שניים כדי שהקידוד יהיה ישים</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מתאימה בעיקר ל:</a:t>
            </a:r>
            <a:r>
              <a:rPr b="0" i="0" lang="en-US" sz="1400" u="none" cap="none" strike="noStrike">
                <a:solidFill>
                  <a:schemeClr val="dk1"/>
                </a:solidFill>
                <a:latin typeface="Calibri"/>
                <a:ea typeface="Calibri"/>
                <a:cs typeface="Calibri"/>
                <a:sym typeface="Calibri"/>
              </a:rPr>
              <a:t> תיעוד דיאלוג בעבודה קבוצתית; דירוג השתתפות או דיאלוג תלמידים; תקופות קצרות / מרובות של תצפית.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ניתן להשתמש בתבניות: </a:t>
            </a:r>
            <a:r>
              <a:rPr b="0" i="0" lang="en-US" sz="1400" u="none" cap="none" strike="noStrike">
                <a:solidFill>
                  <a:schemeClr val="dk1"/>
                </a:solidFill>
                <a:latin typeface="Calibri"/>
                <a:ea typeface="Calibri"/>
                <a:cs typeface="Calibri"/>
                <a:sym typeface="Calibri"/>
              </a:rPr>
              <a:t>2ב; 2ג; 2ד</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5" name="Shape 665"/>
        <p:cNvGrpSpPr/>
        <p:nvPr/>
      </p:nvGrpSpPr>
      <p:grpSpPr>
        <a:xfrm>
          <a:off x="0" y="0"/>
          <a:ext cx="0" cy="0"/>
          <a:chOff x="0" y="0"/>
          <a:chExt cx="0" cy="0"/>
        </a:xfrm>
      </p:grpSpPr>
      <p:sp>
        <p:nvSpPr>
          <p:cNvPr id="666" name="Google Shape;666;p54"/>
          <p:cNvSpPr/>
          <p:nvPr/>
        </p:nvSpPr>
        <p:spPr>
          <a:xfrm>
            <a:off x="5727700" y="637541"/>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p54"/>
          <p:cNvSpPr txBox="1"/>
          <p:nvPr/>
        </p:nvSpPr>
        <p:spPr>
          <a:xfrm>
            <a:off x="5860415" y="731400"/>
            <a:ext cx="4515600" cy="53148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סוג תצפית:</a:t>
            </a:r>
            <a:r>
              <a:rPr b="0" i="0" lang="en-US" sz="1400" u="none" cap="none" strike="noStrike">
                <a:solidFill>
                  <a:schemeClr val="dk1"/>
                </a:solidFill>
                <a:latin typeface="Calibri"/>
                <a:ea typeface="Calibri"/>
                <a:cs typeface="Calibri"/>
                <a:sym typeface="Calibri"/>
              </a:rPr>
              <a:t> הקלטת וידאו ותמלול</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מהי?</a:t>
            </a:r>
            <a:r>
              <a:rPr b="0" i="0" lang="en-US" sz="1400" u="none" cap="none" strike="noStrike">
                <a:solidFill>
                  <a:schemeClr val="dk1"/>
                </a:solidFill>
                <a:latin typeface="Calibri"/>
                <a:ea typeface="Calibri"/>
                <a:cs typeface="Calibri"/>
                <a:sym typeface="Calibri"/>
              </a:rPr>
              <a:t> הקלטה של הנאמר בסביבת הלימוד ותמלול לאחר מכן. </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יתרונותיה?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לקודד בפירוט ודיוק רבים יותר</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מתקבל ייצוג מדויק יותר של אירועי הכיתה מכיוון שבידיך שמע ונתונים חזותיים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לבצע יותר קישורים בין ה'תורות' בדיאלוג כי ניתן לעיין מחדש בנתונים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ניתן לתעד אינטראקציות תלמידים ודיאלוג לא מילולי</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מה חסרונותיה?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ייתכן שלתלמידים יקח זמן להתרגל להיותם מצולמים, וההתנהגות שלהם עשויה להשתנות בנוכחות מצלמה</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עלייך לקבל הסכמה מאפוטרופוסים כדי להקליט, ולכן יש לתכנן זאת מראש</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תמלול לוקח זמן רב, לכן חשוב להיות בטוחים שאכן ניתן לתמלל את כמות הדיאלוג שיוקלט</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מתאימה בעיקר אם:</a:t>
            </a:r>
            <a:r>
              <a:rPr b="0" i="0" lang="en-US" sz="1400" u="none" cap="none" strike="noStrike">
                <a:solidFill>
                  <a:schemeClr val="dk1"/>
                </a:solidFill>
                <a:latin typeface="Calibri"/>
                <a:ea typeface="Calibri"/>
                <a:cs typeface="Calibri"/>
                <a:sym typeface="Calibri"/>
              </a:rPr>
              <a:t> ברצונך לבחון מקרוב יותר מקרה אחד, ארוך יותר, של דיאלוג; אם ברצונך לבחון תקשורת לא מילולית; אם ברצונך לבחון יותר מקוד אחד בו זמנית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ניתן להשתמש בתבניות: </a:t>
            </a:r>
            <a:r>
              <a:rPr b="0" i="0" lang="en-US" sz="1400" u="none" cap="none" strike="noStrike">
                <a:solidFill>
                  <a:schemeClr val="dk1"/>
                </a:solidFill>
                <a:latin typeface="Calibri"/>
                <a:ea typeface="Calibri"/>
                <a:cs typeface="Calibri"/>
                <a:sym typeface="Calibri"/>
              </a:rPr>
              <a:t>2א; 2ג; 2ה</a:t>
            </a:r>
            <a:endParaRPr b="0" i="0" sz="1400" u="none" cap="none" strike="noStrike">
              <a:solidFill>
                <a:schemeClr val="dk1"/>
              </a:solidFill>
              <a:latin typeface="Calibri"/>
              <a:ea typeface="Calibri"/>
              <a:cs typeface="Calibri"/>
              <a:sym typeface="Calibri"/>
            </a:endParaRPr>
          </a:p>
        </p:txBody>
      </p:sp>
      <p:sp>
        <p:nvSpPr>
          <p:cNvPr id="668" name="Google Shape;668;p54"/>
          <p:cNvSpPr/>
          <p:nvPr/>
        </p:nvSpPr>
        <p:spPr>
          <a:xfrm>
            <a:off x="465455" y="581025"/>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p54"/>
          <p:cNvSpPr/>
          <p:nvPr/>
        </p:nvSpPr>
        <p:spPr>
          <a:xfrm>
            <a:off x="463550" y="2645410"/>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0" name="Google Shape;670;p54"/>
          <p:cNvSpPr/>
          <p:nvPr/>
        </p:nvSpPr>
        <p:spPr>
          <a:xfrm>
            <a:off x="393700" y="5073650"/>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1" name="Google Shape;671;p54"/>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38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5"/>
          <p:cNvSpPr txBox="1"/>
          <p:nvPr/>
        </p:nvSpPr>
        <p:spPr>
          <a:xfrm>
            <a:off x="7655550" y="637552"/>
            <a:ext cx="2492100" cy="37617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750">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מתי להשתמש בתבניות הקידוד והדירוג השונות</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הדיאגרמה הבאה מראה מתי תבניות מסוימות, אותן ניתן למצוא בעמודים הבאים, יהיו שימושיות ביותר.</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כלים מסוימים מתאימים יותר ללימוד בכיתה השלמה, בעוד אחרים מתאימים יותר לעבודה בקבוצות קטנות. ניתן להשתמש בכלים מסוימים כאשר המיקוד הוא על תורות בדיאלוג, ובאחרים כאשר המיקוד הוא בפרקטיקות נרחבות יותר, כמו השתתפות ותרבות כיתתית של דיאלוג.</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ניתן להיעזר בתבניות אלה כדי להחליט איך לבצע את החקירה שלך.</a:t>
            </a:r>
            <a:endParaRPr b="0" i="0" sz="1300" u="none" cap="none" strike="noStrike">
              <a:solidFill>
                <a:schemeClr val="dk1"/>
              </a:solidFill>
              <a:latin typeface="Calibri"/>
              <a:ea typeface="Calibri"/>
              <a:cs typeface="Calibri"/>
              <a:sym typeface="Calibri"/>
            </a:endParaRPr>
          </a:p>
        </p:txBody>
      </p:sp>
      <p:sp>
        <p:nvSpPr>
          <p:cNvPr id="677" name="Google Shape;677;p55"/>
          <p:cNvSpPr/>
          <p:nvPr/>
        </p:nvSpPr>
        <p:spPr>
          <a:xfrm>
            <a:off x="3280025" y="343625"/>
            <a:ext cx="1182000" cy="6306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הוראה במליאה</a:t>
            </a:r>
            <a:endParaRPr b="1" i="0" sz="1000" u="none" cap="none" strike="noStrike">
              <a:solidFill>
                <a:srgbClr val="000000"/>
              </a:solidFill>
              <a:latin typeface="Arial"/>
              <a:ea typeface="Arial"/>
              <a:cs typeface="Arial"/>
              <a:sym typeface="Arial"/>
            </a:endParaRPr>
          </a:p>
        </p:txBody>
      </p:sp>
      <p:sp>
        <p:nvSpPr>
          <p:cNvPr id="678" name="Google Shape;678;p55"/>
          <p:cNvSpPr/>
          <p:nvPr/>
        </p:nvSpPr>
        <p:spPr>
          <a:xfrm>
            <a:off x="6171075" y="3179424"/>
            <a:ext cx="1182000" cy="6690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דיאלוג לפי תורות דיבור</a:t>
            </a:r>
            <a:endParaRPr b="1" i="0" sz="1000" u="none" cap="none" strike="noStrike">
              <a:solidFill>
                <a:srgbClr val="000000"/>
              </a:solidFill>
              <a:latin typeface="Arial"/>
              <a:ea typeface="Arial"/>
              <a:cs typeface="Arial"/>
              <a:sym typeface="Arial"/>
            </a:endParaRPr>
          </a:p>
        </p:txBody>
      </p:sp>
      <p:sp>
        <p:nvSpPr>
          <p:cNvPr id="679" name="Google Shape;679;p55"/>
          <p:cNvSpPr/>
          <p:nvPr/>
        </p:nvSpPr>
        <p:spPr>
          <a:xfrm>
            <a:off x="323025" y="3179425"/>
            <a:ext cx="1091700" cy="6690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פרקטיקות דיאלוג נרחבות יותר</a:t>
            </a:r>
            <a:endParaRPr b="1" i="0" sz="1000" u="none" cap="none" strike="noStrike">
              <a:solidFill>
                <a:srgbClr val="000000"/>
              </a:solidFill>
              <a:latin typeface="Arial"/>
              <a:ea typeface="Arial"/>
              <a:cs typeface="Arial"/>
              <a:sym typeface="Arial"/>
            </a:endParaRPr>
          </a:p>
        </p:txBody>
      </p:sp>
      <p:sp>
        <p:nvSpPr>
          <p:cNvPr id="680" name="Google Shape;680;p55"/>
          <p:cNvSpPr/>
          <p:nvPr/>
        </p:nvSpPr>
        <p:spPr>
          <a:xfrm>
            <a:off x="3280025" y="6218348"/>
            <a:ext cx="1182000" cy="598500"/>
          </a:xfrm>
          <a:prstGeom prst="ellipse">
            <a:avLst/>
          </a:prstGeom>
          <a:solidFill>
            <a:srgbClr val="A2C4C9"/>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עבודה בקבוצות קטנות</a:t>
            </a:r>
            <a:endParaRPr b="1" i="0" sz="1000" u="none" cap="none" strike="noStrike">
              <a:solidFill>
                <a:srgbClr val="000000"/>
              </a:solidFill>
              <a:latin typeface="Arial"/>
              <a:ea typeface="Arial"/>
              <a:cs typeface="Arial"/>
              <a:sym typeface="Arial"/>
            </a:endParaRPr>
          </a:p>
        </p:txBody>
      </p:sp>
      <p:cxnSp>
        <p:nvCxnSpPr>
          <p:cNvPr id="681" name="Google Shape;681;p55"/>
          <p:cNvCxnSpPr>
            <a:stCxn id="677" idx="4"/>
            <a:endCxn id="680" idx="0"/>
          </p:cNvCxnSpPr>
          <p:nvPr/>
        </p:nvCxnSpPr>
        <p:spPr>
          <a:xfrm>
            <a:off x="3871025" y="974225"/>
            <a:ext cx="0" cy="5244000"/>
          </a:xfrm>
          <a:prstGeom prst="straightConnector1">
            <a:avLst/>
          </a:prstGeom>
          <a:noFill/>
          <a:ln cap="flat" cmpd="sng" w="9525">
            <a:solidFill>
              <a:schemeClr val="dk2"/>
            </a:solidFill>
            <a:prstDash val="solid"/>
            <a:round/>
            <a:headEnd len="sm" w="sm" type="none"/>
            <a:tailEnd len="med" w="med" type="triangle"/>
          </a:ln>
        </p:spPr>
      </p:cxnSp>
      <p:cxnSp>
        <p:nvCxnSpPr>
          <p:cNvPr id="682" name="Google Shape;682;p55"/>
          <p:cNvCxnSpPr>
            <a:stCxn id="680" idx="0"/>
            <a:endCxn id="677" idx="4"/>
          </p:cNvCxnSpPr>
          <p:nvPr/>
        </p:nvCxnSpPr>
        <p:spPr>
          <a:xfrm rot="10800000">
            <a:off x="3871025" y="974348"/>
            <a:ext cx="0" cy="5244000"/>
          </a:xfrm>
          <a:prstGeom prst="straightConnector1">
            <a:avLst/>
          </a:prstGeom>
          <a:noFill/>
          <a:ln cap="flat" cmpd="sng" w="9525">
            <a:solidFill>
              <a:schemeClr val="dk2"/>
            </a:solidFill>
            <a:prstDash val="solid"/>
            <a:round/>
            <a:headEnd len="sm" w="sm" type="none"/>
            <a:tailEnd len="med" w="med" type="triangle"/>
          </a:ln>
        </p:spPr>
      </p:cxnSp>
      <p:cxnSp>
        <p:nvCxnSpPr>
          <p:cNvPr id="683" name="Google Shape;683;p55"/>
          <p:cNvCxnSpPr>
            <a:stCxn id="679" idx="6"/>
            <a:endCxn id="678" idx="2"/>
          </p:cNvCxnSpPr>
          <p:nvPr/>
        </p:nvCxnSpPr>
        <p:spPr>
          <a:xfrm>
            <a:off x="1414725" y="3513925"/>
            <a:ext cx="4756500" cy="0"/>
          </a:xfrm>
          <a:prstGeom prst="straightConnector1">
            <a:avLst/>
          </a:prstGeom>
          <a:noFill/>
          <a:ln cap="flat" cmpd="sng" w="9525">
            <a:solidFill>
              <a:schemeClr val="dk2"/>
            </a:solidFill>
            <a:prstDash val="solid"/>
            <a:round/>
            <a:headEnd len="sm" w="sm" type="none"/>
            <a:tailEnd len="med" w="med" type="triangle"/>
          </a:ln>
        </p:spPr>
      </p:cxnSp>
      <p:cxnSp>
        <p:nvCxnSpPr>
          <p:cNvPr id="684" name="Google Shape;684;p55"/>
          <p:cNvCxnSpPr>
            <a:stCxn id="678" idx="2"/>
            <a:endCxn id="679" idx="6"/>
          </p:cNvCxnSpPr>
          <p:nvPr/>
        </p:nvCxnSpPr>
        <p:spPr>
          <a:xfrm rot="10800000">
            <a:off x="1414875" y="3513924"/>
            <a:ext cx="4756200" cy="0"/>
          </a:xfrm>
          <a:prstGeom prst="straightConnector1">
            <a:avLst/>
          </a:prstGeom>
          <a:noFill/>
          <a:ln cap="flat" cmpd="sng" w="9525">
            <a:solidFill>
              <a:schemeClr val="dk2"/>
            </a:solidFill>
            <a:prstDash val="solid"/>
            <a:round/>
            <a:headEnd len="sm" w="sm" type="none"/>
            <a:tailEnd len="med" w="med" type="triangle"/>
          </a:ln>
        </p:spPr>
      </p:cxnSp>
      <p:sp>
        <p:nvSpPr>
          <p:cNvPr id="685" name="Google Shape;685;p55"/>
          <p:cNvSpPr/>
          <p:nvPr/>
        </p:nvSpPr>
        <p:spPr>
          <a:xfrm>
            <a:off x="4511275" y="1590674"/>
            <a:ext cx="946800" cy="50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א) קידוד תמלול שמע / סרטון</a:t>
            </a:r>
            <a:endParaRPr b="0" i="0" sz="1000" u="none" cap="none" strike="noStrike">
              <a:solidFill>
                <a:srgbClr val="000000"/>
              </a:solidFill>
              <a:latin typeface="Arial"/>
              <a:ea typeface="Arial"/>
              <a:cs typeface="Arial"/>
              <a:sym typeface="Arial"/>
            </a:endParaRPr>
          </a:p>
        </p:txBody>
      </p:sp>
      <p:sp>
        <p:nvSpPr>
          <p:cNvPr id="686" name="Google Shape;686;p55"/>
          <p:cNvSpPr/>
          <p:nvPr/>
        </p:nvSpPr>
        <p:spPr>
          <a:xfrm>
            <a:off x="2378200" y="2353250"/>
            <a:ext cx="946800" cy="63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ח) הערכה עצמית של ההוראה</a:t>
            </a:r>
            <a:endParaRPr b="0" i="0" sz="1000" u="none" cap="none" strike="noStrike">
              <a:solidFill>
                <a:srgbClr val="000000"/>
              </a:solidFill>
              <a:latin typeface="Arial"/>
              <a:ea typeface="Arial"/>
              <a:cs typeface="Arial"/>
              <a:sym typeface="Arial"/>
            </a:endParaRPr>
          </a:p>
        </p:txBody>
      </p:sp>
      <p:sp>
        <p:nvSpPr>
          <p:cNvPr id="687" name="Google Shape;687;p55"/>
          <p:cNvSpPr/>
          <p:nvPr/>
        </p:nvSpPr>
        <p:spPr>
          <a:xfrm>
            <a:off x="2378200" y="1638299"/>
            <a:ext cx="946800" cy="63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ו) מדרגי השתתפות תלמידים וכללי דיבור</a:t>
            </a:r>
            <a:endParaRPr b="0" i="0" sz="1000" u="none" cap="none" strike="noStrike">
              <a:solidFill>
                <a:srgbClr val="000000"/>
              </a:solidFill>
              <a:latin typeface="Arial"/>
              <a:ea typeface="Arial"/>
              <a:cs typeface="Arial"/>
              <a:sym typeface="Arial"/>
            </a:endParaRPr>
          </a:p>
        </p:txBody>
      </p:sp>
      <p:sp>
        <p:nvSpPr>
          <p:cNvPr id="688" name="Google Shape;688;p55"/>
          <p:cNvSpPr/>
          <p:nvPr/>
        </p:nvSpPr>
        <p:spPr>
          <a:xfrm>
            <a:off x="4511275" y="2178978"/>
            <a:ext cx="946800" cy="66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ה) סקירת השתתפות הכיתה כולה</a:t>
            </a:r>
            <a:endParaRPr b="0" i="0" sz="1000" u="none" cap="none" strike="noStrike">
              <a:solidFill>
                <a:srgbClr val="000000"/>
              </a:solidFill>
              <a:latin typeface="Arial"/>
              <a:ea typeface="Arial"/>
              <a:cs typeface="Arial"/>
              <a:sym typeface="Arial"/>
            </a:endParaRPr>
          </a:p>
        </p:txBody>
      </p:sp>
      <p:sp>
        <p:nvSpPr>
          <p:cNvPr id="689" name="Google Shape;689;p55"/>
          <p:cNvSpPr/>
          <p:nvPr/>
        </p:nvSpPr>
        <p:spPr>
          <a:xfrm>
            <a:off x="5086700" y="3667125"/>
            <a:ext cx="824100" cy="66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ג) צ'קליסט פרטני לכל תלמיד</a:t>
            </a:r>
            <a:endParaRPr b="0" i="0" sz="1000" u="none" cap="none" strike="noStrike">
              <a:solidFill>
                <a:srgbClr val="000000"/>
              </a:solidFill>
              <a:latin typeface="Arial"/>
              <a:ea typeface="Arial"/>
              <a:cs typeface="Arial"/>
              <a:sym typeface="Arial"/>
            </a:endParaRPr>
          </a:p>
        </p:txBody>
      </p:sp>
      <p:sp>
        <p:nvSpPr>
          <p:cNvPr id="690" name="Google Shape;690;p55"/>
          <p:cNvSpPr/>
          <p:nvPr/>
        </p:nvSpPr>
        <p:spPr>
          <a:xfrm>
            <a:off x="4061738" y="3667125"/>
            <a:ext cx="946800" cy="66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ב) קידוד דגימת זמן לעבודה קבוצתית</a:t>
            </a:r>
            <a:endParaRPr b="0" i="0" sz="1000" u="none" cap="none" strike="noStrike">
              <a:solidFill>
                <a:srgbClr val="000000"/>
              </a:solidFill>
              <a:latin typeface="Arial"/>
              <a:ea typeface="Arial"/>
              <a:cs typeface="Arial"/>
              <a:sym typeface="Arial"/>
            </a:endParaRPr>
          </a:p>
        </p:txBody>
      </p:sp>
      <p:sp>
        <p:nvSpPr>
          <p:cNvPr id="691" name="Google Shape;691;p55"/>
          <p:cNvSpPr/>
          <p:nvPr/>
        </p:nvSpPr>
        <p:spPr>
          <a:xfrm>
            <a:off x="4916375" y="4427500"/>
            <a:ext cx="946800" cy="598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ד) דירוג דיאלוג קבוצתי</a:t>
            </a:r>
            <a:endParaRPr b="0" i="0" sz="1000" u="none" cap="none" strike="noStrike">
              <a:solidFill>
                <a:srgbClr val="000000"/>
              </a:solidFill>
              <a:latin typeface="Arial"/>
              <a:ea typeface="Arial"/>
              <a:cs typeface="Arial"/>
              <a:sym typeface="Arial"/>
            </a:endParaRPr>
          </a:p>
        </p:txBody>
      </p:sp>
      <p:sp>
        <p:nvSpPr>
          <p:cNvPr id="692" name="Google Shape;692;p55"/>
          <p:cNvSpPr/>
          <p:nvPr/>
        </p:nvSpPr>
        <p:spPr>
          <a:xfrm>
            <a:off x="2438700" y="3928325"/>
            <a:ext cx="990300" cy="63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16075" lIns="116075" spcFirstLastPara="1" rIns="116075" wrap="square" tIns="116075">
            <a:noAutofit/>
          </a:bodyPr>
          <a:lstStyle/>
          <a:p>
            <a:pPr indent="0" lvl="0" marL="0" marR="0" rtl="1"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ז) הערכה עצמית בעבודה קבוצתית</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6" name="Shape 696"/>
        <p:cNvGrpSpPr/>
        <p:nvPr/>
      </p:nvGrpSpPr>
      <p:grpSpPr>
        <a:xfrm>
          <a:off x="0" y="0"/>
          <a:ext cx="0" cy="0"/>
          <a:chOff x="0" y="0"/>
          <a:chExt cx="0" cy="0"/>
        </a:xfrm>
      </p:grpSpPr>
      <p:sp>
        <p:nvSpPr>
          <p:cNvPr id="697" name="Google Shape;697;p56"/>
          <p:cNvSpPr txBox="1"/>
          <p:nvPr/>
        </p:nvSpPr>
        <p:spPr>
          <a:xfrm>
            <a:off x="5880100" y="637541"/>
            <a:ext cx="4473600" cy="4956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2א: תבנית לקידוד תמלול שמע/סרטון</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ניתן להשתמש בתבנית זו כדי להחיל את הקידוד של T-SEDA על כל מדבר בתורו.</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הנחיות: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ניתן ליצור את התמלול שלך בטבלה כמו זו, ולהוסיף שורות לפי הצורך.</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מספור תורות הדיבור מקל על זיהויים.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כתלות במיקוד של החקירה שלך, ניתן לחפש קוד או שניים או להשתמש בקטגוריות רבות.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במידה ותור מסוים לא משתייך לשום קטגוריית קידוד, ניתן להותירו ללא קידוד</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לחילופין, ייתכן שניתן יהיה לקודד תורות מסוימים באמצעות יותר מקוד אחד</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Arimo"/>
                <a:ea typeface="Arimo"/>
                <a:cs typeface="Arimo"/>
                <a:sym typeface="Arimo"/>
              </a:rPr>
              <a:t>ניתן להוסיף קטגוריית הערות בכל שורה כדי לתעד את מחשבותייך בנוגע לאופן בו הדיאלוג מתנהל</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     גרסה ניתנת להורדה של התבנית לקידוד תמלול</a:t>
            </a:r>
            <a:r>
              <a:rPr b="0" i="0" lang="en-US" sz="1400" u="none" cap="none" strike="noStrike">
                <a:solidFill>
                  <a:schemeClr val="dk1"/>
                </a:solidFill>
                <a:latin typeface="Arimo"/>
                <a:ea typeface="Arimo"/>
                <a:cs typeface="Arimo"/>
                <a:sym typeface="Arimo"/>
              </a:rPr>
              <a:t> זמינה באתר האינטרנט של T-SEDA, וסיוע בתמלול נמצא ב"משאבים נוספים".</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בעמוד הבא ניתן לראות דוגמה לתבנית מלאה.</a:t>
            </a:r>
            <a:endParaRPr b="0" i="0" sz="1400" u="none" cap="none" strike="noStrike">
              <a:solidFill>
                <a:schemeClr val="dk1"/>
              </a:solidFill>
              <a:latin typeface="Calibri"/>
              <a:ea typeface="Calibri"/>
              <a:cs typeface="Calibri"/>
              <a:sym typeface="Calibri"/>
            </a:endParaRPr>
          </a:p>
        </p:txBody>
      </p:sp>
      <p:sp>
        <p:nvSpPr>
          <p:cNvPr id="698" name="Google Shape;698;p56"/>
          <p:cNvSpPr/>
          <p:nvPr/>
        </p:nvSpPr>
        <p:spPr>
          <a:xfrm>
            <a:off x="10131822" y="4543425"/>
            <a:ext cx="232403" cy="23240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9" name="Google Shape;699;p56"/>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40</a:t>
            </a:r>
            <a:endParaRPr/>
          </a:p>
        </p:txBody>
      </p:sp>
      <p:graphicFrame>
        <p:nvGraphicFramePr>
          <p:cNvPr id="700" name="Google Shape;700;p56"/>
          <p:cNvGraphicFramePr/>
          <p:nvPr/>
        </p:nvGraphicFramePr>
        <p:xfrm>
          <a:off x="339700" y="1822768"/>
          <a:ext cx="3000000" cy="3000000"/>
        </p:xfrm>
        <a:graphic>
          <a:graphicData uri="http://schemas.openxmlformats.org/drawingml/2006/table">
            <a:tbl>
              <a:tblPr bandRow="1" firstRow="1">
                <a:noFill/>
                <a:tableStyleId>{6AA1CC0B-0B36-4471-B9FF-65AEF0EB2918}</a:tableStyleId>
              </a:tblPr>
              <a:tblGrid>
                <a:gridCol w="728225"/>
                <a:gridCol w="1113175"/>
                <a:gridCol w="2483325"/>
                <a:gridCol w="881275"/>
              </a:tblGrid>
              <a:tr h="554725">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Times New Roman"/>
                          <a:ea typeface="Times New Roman"/>
                          <a:cs typeface="Times New Roman"/>
                          <a:sym typeface="Times New Roman"/>
                        </a:rPr>
                        <a:t>קוד</a:t>
                      </a:r>
                      <a:endParaRPr sz="1200" u="none" cap="none" strike="noStrike">
                        <a:solidFill>
                          <a:srgbClr val="000000"/>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Times New Roman"/>
                          <a:ea typeface="Times New Roman"/>
                          <a:cs typeface="Times New Roman"/>
                          <a:sym typeface="Times New Roman"/>
                        </a:rPr>
                        <a:t>תור</a:t>
                      </a:r>
                      <a:endParaRPr sz="1200" u="none" cap="none" strike="noStrike">
                        <a:solidFill>
                          <a:srgbClr val="000000"/>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Times New Roman"/>
                          <a:ea typeface="Times New Roman"/>
                          <a:cs typeface="Times New Roman"/>
                          <a:sym typeface="Times New Roman"/>
                        </a:rPr>
                        <a:t>המדבר</a:t>
                      </a:r>
                      <a:endParaRPr sz="1200" u="none" cap="none" strike="noStrike">
                        <a:solidFill>
                          <a:srgbClr val="000000"/>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Times New Roman"/>
                          <a:ea typeface="Times New Roman"/>
                          <a:cs typeface="Times New Roman"/>
                          <a:sym typeface="Times New Roman"/>
                        </a:rPr>
                        <a:t>מס. שורה</a:t>
                      </a:r>
                      <a:endParaRPr sz="1200" u="none" cap="none" strike="noStrike">
                        <a:solidFill>
                          <a:srgbClr val="000000"/>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775">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4725">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775">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solidFill>
                          <a:srgbClr val="000000"/>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graphicFrame>
        <p:nvGraphicFramePr>
          <p:cNvPr id="115" name="Google Shape;115;p12"/>
          <p:cNvGraphicFramePr/>
          <p:nvPr/>
        </p:nvGraphicFramePr>
        <p:xfrm>
          <a:off x="368688" y="1970919"/>
          <a:ext cx="3000000" cy="3000000"/>
        </p:xfrm>
        <a:graphic>
          <a:graphicData uri="http://schemas.openxmlformats.org/drawingml/2006/table">
            <a:tbl>
              <a:tblPr bandRow="1" firstRow="1">
                <a:noFill/>
                <a:tableStyleId>{8F80C370-C423-447A-94FB-4BDD2FD705C0}</a:tableStyleId>
              </a:tblPr>
              <a:tblGrid>
                <a:gridCol w="4672575"/>
                <a:gridCol w="5105400"/>
              </a:tblGrid>
              <a:tr h="56692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10: שימוש בסכמת הקידוד (חלק 1)</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 : מהו </a:t>
                      </a:r>
                      <a:r>
                        <a:rPr lang="en-US" sz="1400" u="none" cap="none" strike="noStrike"/>
                        <a:t>דיאלוג </a:t>
                      </a:r>
                      <a:r>
                        <a:rPr lang="en-US" sz="1400" u="none" cap="none" strike="noStrike">
                          <a:latin typeface="Calibri"/>
                          <a:ea typeface="Calibri"/>
                          <a:cs typeface="Calibri"/>
                          <a:sym typeface="Calibri"/>
                        </a:rPr>
                        <a:t>חינוכי?</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11:  שימוש בסכמת הקידוד (חלק 2)</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2 : איך </a:t>
                      </a:r>
                      <a:r>
                        <a:rPr lang="en-US" sz="1400" u="none" cap="none" strike="noStrike"/>
                        <a:t>הדיאלוג</a:t>
                      </a:r>
                      <a:r>
                        <a:rPr lang="en-US" sz="1400" u="none" cap="none" strike="noStrike">
                          <a:latin typeface="Calibri"/>
                          <a:ea typeface="Calibri"/>
                          <a:cs typeface="Calibri"/>
                          <a:sym typeface="Calibri"/>
                        </a:rPr>
                        <a:t> תומך בלמידה?</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12:  תיעוד וקידוד דיאלוג בכיתת הלימוד</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3 : עצות </a:t>
                      </a:r>
                      <a:r>
                        <a:rPr lang="en-US" sz="1400" u="none" cap="none" strike="noStrike"/>
                        <a:t>יישומיות </a:t>
                      </a:r>
                      <a:r>
                        <a:rPr lang="en-US" sz="1400" u="none" cap="none" strike="noStrike">
                          <a:latin typeface="Calibri"/>
                          <a:ea typeface="Calibri"/>
                          <a:cs typeface="Calibri"/>
                          <a:sym typeface="Calibri"/>
                        </a:rPr>
                        <a:t>לתמיכה </a:t>
                      </a:r>
                      <a:r>
                        <a:rPr lang="en-US" sz="1400" u="none" cap="none" strike="noStrike"/>
                        <a:t>בדיאלוג </a:t>
                      </a:r>
                      <a:r>
                        <a:rPr lang="en-US" sz="1400" u="none" cap="none" strike="noStrike">
                          <a:latin typeface="Calibri"/>
                          <a:ea typeface="Calibri"/>
                          <a:cs typeface="Calibri"/>
                          <a:sym typeface="Calibri"/>
                        </a:rPr>
                        <a:t>כיתתי: כללי בסיס</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13:  זיהוי דיאלוג פורה: 'בנייה על' ו'אתגור' רעיונות</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4 : עצות </a:t>
                      </a:r>
                      <a:r>
                        <a:rPr lang="en-US" sz="1400" u="none" cap="none" strike="noStrike"/>
                        <a:t>יישומיות </a:t>
                      </a:r>
                      <a:r>
                        <a:rPr lang="en-US" sz="1400" u="none" cap="none" strike="noStrike">
                          <a:latin typeface="Calibri"/>
                          <a:ea typeface="Calibri"/>
                          <a:cs typeface="Calibri"/>
                          <a:sym typeface="Calibri"/>
                        </a:rPr>
                        <a:t>לתמיכה </a:t>
                      </a:r>
                      <a:r>
                        <a:rPr lang="en-US" sz="1400" u="none" cap="none" strike="noStrike"/>
                        <a:t>בדיאלוג </a:t>
                      </a:r>
                      <a:r>
                        <a:rPr lang="en-US" sz="1400" u="none" cap="none" strike="noStrike">
                          <a:latin typeface="Calibri"/>
                          <a:ea typeface="Calibri"/>
                          <a:cs typeface="Calibri"/>
                          <a:sym typeface="Calibri"/>
                        </a:rPr>
                        <a:t>כיתתי: נקודות לדיבור</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92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14:  תרגול קידוד: דיאלוג כלל-כיתתי</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5 : מדריך קבלת הפנים של </a:t>
                      </a:r>
                      <a:r>
                        <a:rPr lang="en-US" sz="1400" u="none" cap="none" strike="noStrike"/>
                        <a:t>ערכת T-SEDA</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15:  הערך של דיאלוג קבוצתי</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6 : השלמת השאלון לבחינה עצמית</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16:  קידוד ודירוג איכותו של דיאלוג בקבוצה קטנה</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7 : השלמת מעגל החקירה הרפלקטיבי</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17:  עידוד השתתפות תלמידים בדיאלוג</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סרטון 8 : אתיקה </a:t>
                      </a:r>
                      <a:r>
                        <a:rPr lang="en-US" sz="1400" u="none" cap="none" strike="noStrike"/>
                        <a:t>בחקר </a:t>
                      </a:r>
                      <a:r>
                        <a:rPr lang="en-US" sz="1400" u="none" cap="none" strike="noStrike">
                          <a:latin typeface="Calibri"/>
                          <a:ea typeface="Calibri"/>
                          <a:cs typeface="Calibri"/>
                          <a:sym typeface="Calibri"/>
                        </a:rPr>
                        <a:t>חינוכי</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1" algn="r">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400"/>
                        <a:buFont typeface="Arial"/>
                        <a:buNone/>
                      </a:pPr>
                      <a:r>
                        <a:rPr lang="en-US" sz="1400" u="none" cap="none" strike="noStrike"/>
                        <a:t> </a:t>
                      </a:r>
                      <a:r>
                        <a:rPr lang="en-US" sz="1400" u="none" cap="none" strike="noStrike">
                          <a:latin typeface="Calibri"/>
                          <a:ea typeface="Calibri"/>
                          <a:cs typeface="Calibri"/>
                          <a:sym typeface="Calibri"/>
                        </a:rPr>
                        <a:t>סרטון 9 : השפעת</a:t>
                      </a:r>
                      <a:r>
                        <a:rPr lang="en-US" sz="1400" u="none" cap="none" strike="noStrike"/>
                        <a:t> השימוש ב-T-SEDA לצורך חקירה חינוכית</a:t>
                      </a:r>
                      <a:endParaRPr sz="1400" u="none" cap="none" strike="noStrike">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16" name="Google Shape;116;p12"/>
          <p:cNvSpPr txBox="1"/>
          <p:nvPr/>
        </p:nvSpPr>
        <p:spPr>
          <a:xfrm>
            <a:off x="395128" y="603576"/>
            <a:ext cx="9725100" cy="1262100"/>
          </a:xfrm>
          <a:prstGeom prst="rect">
            <a:avLst/>
          </a:prstGeom>
          <a:noFill/>
          <a:ln>
            <a:noFill/>
          </a:ln>
        </p:spPr>
        <p:txBody>
          <a:bodyPr anchorCtr="0" anchor="t" bIns="0" lIns="0" spcFirstLastPara="1" rIns="0" wrap="square" tIns="0">
            <a:spAutoFit/>
          </a:bodyPr>
          <a:lstStyle/>
          <a:p>
            <a:pPr indent="0" lvl="0" marL="375920" marR="0" rtl="1"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סרטוני ההדרכה של הערכה לניתוח שיח לימודי</a:t>
            </a:r>
            <a:endParaRPr b="1" i="0" sz="2200" u="none" cap="none" strike="noStrike">
              <a:solidFill>
                <a:schemeClr val="dk1"/>
              </a:solidFill>
              <a:latin typeface="Arial"/>
              <a:ea typeface="Arial"/>
              <a:cs typeface="Arial"/>
              <a:sym typeface="Arial"/>
            </a:endParaRPr>
          </a:p>
          <a:p>
            <a:pPr indent="0" lvl="0" marL="375920" marR="0" rtl="1"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את המדריך למשתמש והמשאבים המרכזיים של הסכימה לניתוח שיח דיאלוגי המתוארים בעמוד הקודם, מלווים סרטוני הדרכה. סרטונים אלה מספקים הוראות קצרות לשימוש בערכת T-SEDA, וכן פעילויות נוספות לתרגול קידוד דיאלוג.</a:t>
            </a:r>
            <a:endParaRPr b="0" i="0" sz="1400" u="none" cap="none" strike="noStrike">
              <a:solidFill>
                <a:srgbClr val="000000"/>
              </a:solidFill>
              <a:latin typeface="Arial"/>
              <a:ea typeface="Arial"/>
              <a:cs typeface="Arial"/>
              <a:sym typeface="Arial"/>
            </a:endParaRPr>
          </a:p>
          <a:p>
            <a:pPr indent="0" lvl="0" marL="375920" marR="0" rtl="1"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mo"/>
              <a:ea typeface="Arimo"/>
              <a:cs typeface="Arimo"/>
              <a:sym typeface="Arimo"/>
            </a:endParaRPr>
          </a:p>
          <a:p>
            <a:pPr indent="0" lvl="0" marL="375920" marR="0" rtl="1"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לאורך הערכה יופיע הסמל         לצד הסרטון הרלוונטי. כל הסרטונים זמינים בקישור: </a:t>
            </a:r>
            <a:r>
              <a:rPr b="0" i="0" lang="en-US" sz="1200" u="sng" cap="none" strike="noStrike">
                <a:solidFill>
                  <a:schemeClr val="hlink"/>
                </a:solidFill>
                <a:latin typeface="Arimo"/>
                <a:ea typeface="Arimo"/>
                <a:cs typeface="Arimo"/>
                <a:sym typeface="Arimo"/>
                <a:hlinkClick r:id="rId3"/>
              </a:rPr>
              <a:t>https://www.edudialogue.org/tools-resources/introductory-video-series/</a:t>
            </a:r>
            <a:endParaRPr b="0" i="0" sz="1200" u="none" cap="none" strike="noStrike">
              <a:solidFill>
                <a:schemeClr val="dk1"/>
              </a:solidFill>
              <a:latin typeface="Arimo"/>
              <a:ea typeface="Arimo"/>
              <a:cs typeface="Arimo"/>
              <a:sym typeface="Arimo"/>
            </a:endParaRPr>
          </a:p>
        </p:txBody>
      </p:sp>
      <p:sp>
        <p:nvSpPr>
          <p:cNvPr id="117" name="Google Shape;117;p12"/>
          <p:cNvSpPr/>
          <p:nvPr/>
        </p:nvSpPr>
        <p:spPr>
          <a:xfrm>
            <a:off x="7670593" y="1398098"/>
            <a:ext cx="346800" cy="346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12"/>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4" name="Shape 704"/>
        <p:cNvGrpSpPr/>
        <p:nvPr/>
      </p:nvGrpSpPr>
      <p:grpSpPr>
        <a:xfrm>
          <a:off x="0" y="0"/>
          <a:ext cx="0" cy="0"/>
          <a:chOff x="0" y="0"/>
          <a:chExt cx="0" cy="0"/>
        </a:xfrm>
      </p:grpSpPr>
      <p:sp>
        <p:nvSpPr>
          <p:cNvPr id="705" name="Google Shape;705;p57"/>
          <p:cNvSpPr txBox="1"/>
          <p:nvPr/>
        </p:nvSpPr>
        <p:spPr>
          <a:xfrm>
            <a:off x="7182484" y="845819"/>
            <a:ext cx="3041100" cy="18432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לפניך דוגמה לחלק מתמלול מלא מחקירתה של לוסי בבית ספר יסודי.</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כפי שניתן לראות, היא החליטה להתמקד בשלושה קודים: בנייה על רעיונות, אתגור והזמנה לבנייה על רעיונות. </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בנוסף, היא הוסיפה טור להערות כדי לתעד נקודות חשובות בדיאלוג.</a:t>
            </a:r>
            <a:endParaRPr b="0" i="0" sz="1400" u="none" cap="none" strike="noStrike">
              <a:solidFill>
                <a:schemeClr val="dk1"/>
              </a:solidFill>
              <a:latin typeface="Calibri"/>
              <a:ea typeface="Calibri"/>
              <a:cs typeface="Calibri"/>
              <a:sym typeface="Calibri"/>
            </a:endParaRPr>
          </a:p>
        </p:txBody>
      </p:sp>
      <p:sp>
        <p:nvSpPr>
          <p:cNvPr id="706" name="Google Shape;706;p57"/>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41</a:t>
            </a:r>
            <a:endParaRPr/>
          </a:p>
        </p:txBody>
      </p:sp>
      <p:pic>
        <p:nvPicPr>
          <p:cNvPr id="707" name="Google Shape;707;p57"/>
          <p:cNvPicPr preferRelativeResize="0"/>
          <p:nvPr/>
        </p:nvPicPr>
        <p:blipFill rotWithShape="1">
          <a:blip r:embed="rId3">
            <a:alphaModFix/>
          </a:blip>
          <a:srcRect b="0" l="0" r="0" t="0"/>
          <a:stretch/>
        </p:blipFill>
        <p:spPr>
          <a:xfrm>
            <a:off x="1308100" y="295647"/>
            <a:ext cx="4755497" cy="6656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1" name="Shape 711"/>
        <p:cNvGrpSpPr/>
        <p:nvPr/>
      </p:nvGrpSpPr>
      <p:grpSpPr>
        <a:xfrm>
          <a:off x="0" y="0"/>
          <a:ext cx="0" cy="0"/>
          <a:chOff x="0" y="0"/>
          <a:chExt cx="0" cy="0"/>
        </a:xfrm>
      </p:grpSpPr>
      <p:pic>
        <p:nvPicPr>
          <p:cNvPr id="712" name="Google Shape;712;p58"/>
          <p:cNvPicPr preferRelativeResize="0"/>
          <p:nvPr/>
        </p:nvPicPr>
        <p:blipFill rotWithShape="1">
          <a:blip r:embed="rId3">
            <a:alphaModFix/>
          </a:blip>
          <a:srcRect b="0" l="0" r="0" t="0"/>
          <a:stretch/>
        </p:blipFill>
        <p:spPr>
          <a:xfrm>
            <a:off x="168910" y="1566759"/>
            <a:ext cx="5428092" cy="4700064"/>
          </a:xfrm>
          <a:prstGeom prst="rect">
            <a:avLst/>
          </a:prstGeom>
          <a:noFill/>
          <a:ln>
            <a:noFill/>
          </a:ln>
        </p:spPr>
      </p:pic>
      <p:sp>
        <p:nvSpPr>
          <p:cNvPr id="713" name="Google Shape;713;p58"/>
          <p:cNvSpPr/>
          <p:nvPr/>
        </p:nvSpPr>
        <p:spPr>
          <a:xfrm>
            <a:off x="5829300" y="581025"/>
            <a:ext cx="4699000" cy="640345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4" name="Google Shape;714;p58"/>
          <p:cNvSpPr txBox="1"/>
          <p:nvPr/>
        </p:nvSpPr>
        <p:spPr>
          <a:xfrm>
            <a:off x="5956300" y="739525"/>
            <a:ext cx="4490700" cy="47613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2ב: קידוד דגימת זמן לעבודה קבוצתית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'דגימת זמן' היא טכניקה נפוצה בה משתמשים חוקרים. משמעותה היא דגימת אירועים במרווחי זמנים קבועים במהלך מקרה אחד או שיעור שלם, בשונה מתיעוד רצוף. דגימת זמן נותנת לך תמונה כללית של המתרחש ללא רישום של כל האירועים. היא גם מפחיתה את הנדרש ממך בקידוד חי, משום שחלונות התצפית שלך קצרים. </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הנחיות: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לתצפית יש שלבים 'פעילים' ושלבי 'מנוחה'. כל שלב פעיל הוא החלון בו מתועדים הקודים שנשמעים.</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ניתן לקבוע את אורך חלונות התצפית, אך עליהם להיות קצרים כדי לוודא שהתצפית לא תובענית מידי </a:t>
            </a:r>
            <a:endParaRPr b="0" i="0" sz="1400" u="none" cap="none" strike="noStrike">
              <a:solidFill>
                <a:schemeClr val="dk1"/>
              </a:solidFill>
              <a:latin typeface="Arimo"/>
              <a:ea typeface="Arimo"/>
              <a:cs typeface="Arimo"/>
              <a:sym typeface="Arimo"/>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ניתן לסמן את תיבת הקידוד הרלוונטית אם התלמיד משתמש בקוד מסוים במהלך חלון התצפית.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במקום לסמן, ניתן גם לסכום את </a:t>
            </a:r>
            <a:r>
              <a:rPr b="0" i="1" lang="en-US" sz="1400" u="none" cap="none" strike="noStrike">
                <a:solidFill>
                  <a:schemeClr val="dk1"/>
                </a:solidFill>
                <a:latin typeface="Arimo"/>
                <a:ea typeface="Arimo"/>
                <a:cs typeface="Arimo"/>
                <a:sym typeface="Arimo"/>
              </a:rPr>
              <a:t>כמות הפעמים</a:t>
            </a:r>
            <a:r>
              <a:rPr b="0" i="0" lang="en-US" sz="1400" u="none" cap="none" strike="noStrike">
                <a:solidFill>
                  <a:schemeClr val="dk1"/>
                </a:solidFill>
                <a:latin typeface="Arimo"/>
                <a:ea typeface="Arimo"/>
                <a:cs typeface="Arimo"/>
                <a:sym typeface="Arimo"/>
              </a:rPr>
              <a:t> שבה התלמיד השתמש בקוד, אך יש לקחת בחשבון שזה יותר קשה לביצוע</a:t>
            </a:r>
            <a:endParaRPr b="0" i="0" sz="1400" u="none" cap="none" strike="noStrike">
              <a:solidFill>
                <a:schemeClr val="dk1"/>
              </a:solidFill>
              <a:latin typeface="Calibri"/>
              <a:ea typeface="Calibri"/>
              <a:cs typeface="Calibri"/>
              <a:sym typeface="Calibri"/>
            </a:endParaRPr>
          </a:p>
          <a:p>
            <a:pPr indent="0" lvl="0" marL="0" marR="0" rtl="1" algn="r">
              <a:lnSpc>
                <a:spcPct val="100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ניתן לבחור לצלם את האינטראקציה 'כגיבוי' בו ניתן יהיה לצפות מאוחר יותר</a:t>
            </a:r>
            <a:endParaRPr b="0" i="0" sz="1400" u="none" cap="none" strike="noStrike">
              <a:solidFill>
                <a:schemeClr val="dk1"/>
              </a:solidFill>
              <a:latin typeface="Arimo"/>
              <a:ea typeface="Arimo"/>
              <a:cs typeface="Arimo"/>
              <a:sym typeface="Arimo"/>
            </a:endParaRPr>
          </a:p>
        </p:txBody>
      </p:sp>
      <p:sp>
        <p:nvSpPr>
          <p:cNvPr id="715" name="Google Shape;715;p58"/>
          <p:cNvSpPr txBox="1"/>
          <p:nvPr/>
        </p:nvSpPr>
        <p:spPr>
          <a:xfrm>
            <a:off x="5849000" y="6034315"/>
            <a:ext cx="4659600" cy="11124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      גרסה ניתנת להורדה של התבנית לדגימת זמן</a:t>
            </a:r>
            <a:r>
              <a:rPr b="0" i="0" lang="en-US" sz="1400" u="none" cap="none" strike="noStrike">
                <a:solidFill>
                  <a:schemeClr val="dk1"/>
                </a:solidFill>
                <a:latin typeface="Arimo"/>
                <a:ea typeface="Arimo"/>
                <a:cs typeface="Arimo"/>
                <a:sym typeface="Arimo"/>
              </a:rPr>
              <a:t> זמינה באתר האינטרנט של </a:t>
            </a:r>
            <a:r>
              <a:rPr b="0" i="0" lang="en-US" sz="1400" u="sng" cap="none" strike="noStrike">
                <a:solidFill>
                  <a:schemeClr val="hlink"/>
                </a:solidFill>
                <a:latin typeface="Arimo"/>
                <a:ea typeface="Arimo"/>
                <a:cs typeface="Arimo"/>
                <a:sym typeface="Arimo"/>
                <a:hlinkClick r:id="rId4"/>
              </a:rPr>
              <a:t>T-SEDA</a:t>
            </a:r>
            <a:r>
              <a:rPr b="0" i="0" lang="en-US" sz="1400" u="none" cap="none" strike="noStrike">
                <a:solidFill>
                  <a:schemeClr val="dk1"/>
                </a:solidFill>
                <a:latin typeface="Arimo"/>
                <a:ea typeface="Arimo"/>
                <a:cs typeface="Arimo"/>
                <a:sym typeface="Arimo"/>
              </a:rPr>
              <a:t>.</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בעמוד הבא ניתן לראות דוגמה לתבנית מלאה.</a:t>
            </a:r>
            <a:endParaRPr b="0" i="0" sz="1400" u="none" cap="none" strike="noStrike">
              <a:solidFill>
                <a:schemeClr val="dk1"/>
              </a:solidFill>
              <a:latin typeface="Calibri"/>
              <a:ea typeface="Calibri"/>
              <a:cs typeface="Calibri"/>
              <a:sym typeface="Calibri"/>
            </a:endParaRPr>
          </a:p>
          <a:p>
            <a:pPr indent="379095" lvl="0" marL="12700" marR="5080" rtl="0" algn="l">
              <a:lnSpc>
                <a:spcPct val="101699"/>
              </a:lnSpc>
              <a:spcBef>
                <a:spcPts val="800"/>
              </a:spcBef>
              <a:spcAft>
                <a:spcPts val="0"/>
              </a:spcAft>
              <a:buClr>
                <a:srgbClr val="000000"/>
              </a:buClr>
              <a:buSzPts val="1400"/>
              <a:buFont typeface="Arial"/>
              <a:buNone/>
            </a:pPr>
            <a:r>
              <a:t/>
            </a:r>
            <a:endParaRPr b="0" i="0" sz="1400" u="none" cap="none" strike="noStrike">
              <a:solidFill>
                <a:schemeClr val="dk1"/>
              </a:solidFill>
              <a:latin typeface="Arimo"/>
              <a:ea typeface="Arimo"/>
              <a:cs typeface="Arimo"/>
              <a:sym typeface="Arimo"/>
            </a:endParaRPr>
          </a:p>
        </p:txBody>
      </p:sp>
      <p:sp>
        <p:nvSpPr>
          <p:cNvPr id="716" name="Google Shape;716;p58"/>
          <p:cNvSpPr/>
          <p:nvPr/>
        </p:nvSpPr>
        <p:spPr>
          <a:xfrm>
            <a:off x="10275510" y="6034323"/>
            <a:ext cx="233100" cy="2325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7" name="Google Shape;717;p58"/>
          <p:cNvSpPr txBox="1"/>
          <p:nvPr>
            <p:ph idx="12" type="sldNum"/>
          </p:nvPr>
        </p:nvSpPr>
        <p:spPr>
          <a:xfrm>
            <a:off x="5249962" y="7155017"/>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1" name="Shape 721"/>
        <p:cNvGrpSpPr/>
        <p:nvPr/>
      </p:nvGrpSpPr>
      <p:grpSpPr>
        <a:xfrm>
          <a:off x="0" y="0"/>
          <a:ext cx="0" cy="0"/>
          <a:chOff x="0" y="0"/>
          <a:chExt cx="0" cy="0"/>
        </a:xfrm>
      </p:grpSpPr>
      <p:sp>
        <p:nvSpPr>
          <p:cNvPr id="722" name="Google Shape;722;p59"/>
          <p:cNvSpPr txBox="1"/>
          <p:nvPr/>
        </p:nvSpPr>
        <p:spPr>
          <a:xfrm>
            <a:off x="4038600" y="581025"/>
            <a:ext cx="6108900" cy="15468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דוגמא לתבנית דגימת זמן מלאה</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המורה חוסיין צפה וקידד בזמן אמת קבוצה של ארבעה תלמידים. הוא חיפש את הקודים של ביטוי מפורש וגלוי של החשיבה (R) והזמנה לביטוי חשיבה גלויה ולפיתוחה (IRE). הוא צפה במשך דקה אחת בכל פעם ונח למשך 30 שניות, ותיעד כאשר שמע את שני הקודים שחיפש. בנוסף הוא תיעד הערות קצרות בנוגע להיבטים של הדיאלוג שנראו חשובים.</a:t>
            </a:r>
            <a:endParaRPr b="0" i="0" sz="1400" u="none" cap="none" strike="noStrike">
              <a:solidFill>
                <a:schemeClr val="dk1"/>
              </a:solidFill>
              <a:latin typeface="Calibri"/>
              <a:ea typeface="Calibri"/>
              <a:cs typeface="Calibri"/>
              <a:sym typeface="Calibri"/>
            </a:endParaRPr>
          </a:p>
        </p:txBody>
      </p:sp>
      <p:sp>
        <p:nvSpPr>
          <p:cNvPr id="723" name="Google Shape;723;p59"/>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43</a:t>
            </a:r>
            <a:endParaRPr/>
          </a:p>
        </p:txBody>
      </p:sp>
      <p:sp>
        <p:nvSpPr>
          <p:cNvPr id="724" name="Google Shape;724;p59"/>
          <p:cNvSpPr/>
          <p:nvPr/>
        </p:nvSpPr>
        <p:spPr>
          <a:xfrm>
            <a:off x="2410026" y="6002094"/>
            <a:ext cx="5679874" cy="598731"/>
          </a:xfrm>
          <a:prstGeom prst="rect">
            <a:avLst/>
          </a:prstGeom>
          <a:noFill/>
          <a:ln cap="flat" cmpd="sng" w="9525">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הערות: רורי טוב בחשיבה – ביטא חשיבה על רעיונות פעמים רבות אך לא שאל אף אחד. רורי דומיננטי, לא משאיר הרבה מקום לאחרים להכניס מילה. לוקה שאל "למה?" בתגובה למשהו שטני אמרה אבל לא פירט. טני הגיבה ונתנה סיבה.</a:t>
            </a: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725" name="Google Shape;725;p59"/>
          <p:cNvPicPr preferRelativeResize="0"/>
          <p:nvPr/>
        </p:nvPicPr>
        <p:blipFill rotWithShape="1">
          <a:blip r:embed="rId3">
            <a:alphaModFix/>
          </a:blip>
          <a:srcRect b="0" l="0" r="0" t="0"/>
          <a:stretch/>
        </p:blipFill>
        <p:spPr>
          <a:xfrm>
            <a:off x="2343072" y="2187834"/>
            <a:ext cx="5813780" cy="376314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9" name="Shape 729"/>
        <p:cNvGrpSpPr/>
        <p:nvPr/>
      </p:nvGrpSpPr>
      <p:grpSpPr>
        <a:xfrm>
          <a:off x="0" y="0"/>
          <a:ext cx="0" cy="0"/>
          <a:chOff x="0" y="0"/>
          <a:chExt cx="0" cy="0"/>
        </a:xfrm>
      </p:grpSpPr>
      <p:sp>
        <p:nvSpPr>
          <p:cNvPr id="730" name="Google Shape;730;p60"/>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1" name="Google Shape;731;p60"/>
          <p:cNvSpPr/>
          <p:nvPr/>
        </p:nvSpPr>
        <p:spPr>
          <a:xfrm>
            <a:off x="5798820" y="770240"/>
            <a:ext cx="4653280" cy="5931154"/>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2" name="Google Shape;732;p60"/>
          <p:cNvSpPr txBox="1"/>
          <p:nvPr/>
        </p:nvSpPr>
        <p:spPr>
          <a:xfrm>
            <a:off x="5880100" y="861448"/>
            <a:ext cx="4461000" cy="567330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2ג: צ'קליסט פרטני לכל תלמיד (בעבודה קבוצתית)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ניתן להשתמש בצ'קליסט זה בשתי דרכים. ראשית, ניתן להשתמש ברשימה כסיכום של 2ב: ניתן לתעד את התוצאות של תלמידים מקבוצות שונות בצ'קליסט זה ולהוסיף דירוג של ההשתתפות הכוללת.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שנית, אם לא ניתן לבצע דגימת זמן, אפשר להשתמש בצ'קליסט כחלופה: לצפות בדיאלוג ולסמן בטבלה ברגע שנשמעים תורות דיבור המתוייגים תחת הקטגוריה הרלוונטית. גם כאן, ניתן לתת לכל תלמיד דירוג כולל.</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צ'קליסטים מסוג זה לא מסוגלים לתעד הכל, אך הם גם לא מתוכננים לשם כך. עם זאת, זו דרך נוחה לשים לב מקרוב לדיאלוג של תלמידים ולזהות מגמות לאורך זמן.</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הנחיות:</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ניתן לבחור קטגוריה אחת או שתיים שמעניינות אותך</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סימון התיבה הרלוונטית בכל שלב שבו נשמע הקוד במהלך הדיאלוג במסגרת התרומות של התלמידים הנצפים לדיון</a:t>
            </a:r>
            <a:endParaRPr b="0" i="0" sz="14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השתתפות מרובה בדיון תזכה את התלמידים הנצפים בציון כולל של (3), השתתפות בינונית תקבל ציון (2) והשתתפות נמוכה תדורג בציון (1).</a:t>
            </a:r>
            <a:endParaRPr b="0" i="0" sz="1400" u="none" cap="none" strike="noStrike">
              <a:solidFill>
                <a:srgbClr val="000000"/>
              </a:solidFill>
              <a:latin typeface="Arial"/>
              <a:ea typeface="Arial"/>
              <a:cs typeface="Arial"/>
              <a:sym typeface="Arial"/>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            </a:t>
            </a:r>
            <a:r>
              <a:rPr b="1" i="0" lang="en-US" sz="1400" u="none" cap="none" strike="noStrike">
                <a:solidFill>
                  <a:schemeClr val="dk1"/>
                </a:solidFill>
                <a:latin typeface="Arimo"/>
                <a:ea typeface="Arimo"/>
                <a:cs typeface="Arimo"/>
                <a:sym typeface="Arimo"/>
              </a:rPr>
              <a:t>גרסה ניתנת להורדה של התבנית </a:t>
            </a:r>
            <a:r>
              <a:rPr b="0" i="0" lang="en-US" sz="1400" u="none" cap="none" strike="noStrike">
                <a:solidFill>
                  <a:schemeClr val="dk1"/>
                </a:solidFill>
                <a:latin typeface="Arimo"/>
                <a:ea typeface="Arimo"/>
                <a:cs typeface="Arimo"/>
                <a:sym typeface="Arimo"/>
              </a:rPr>
              <a:t>זמינה באתר האינטרנט של </a:t>
            </a:r>
            <a:r>
              <a:rPr b="0" i="0" lang="en-US" sz="1400" u="sng" cap="none" strike="noStrike">
                <a:solidFill>
                  <a:schemeClr val="hlink"/>
                </a:solidFill>
                <a:latin typeface="Arimo"/>
                <a:ea typeface="Arimo"/>
                <a:cs typeface="Arimo"/>
                <a:sym typeface="Arimo"/>
                <a:hlinkClick r:id="rId3"/>
              </a:rPr>
              <a:t>T-SEDA.</a:t>
            </a:r>
            <a:endParaRPr b="0" i="0" sz="1400" u="none" cap="none" strike="noStrike">
              <a:solidFill>
                <a:schemeClr val="dk1"/>
              </a:solidFill>
              <a:latin typeface="Calibri"/>
              <a:ea typeface="Calibri"/>
              <a:cs typeface="Calibri"/>
              <a:sym typeface="Calibri"/>
            </a:endParaRPr>
          </a:p>
        </p:txBody>
      </p:sp>
      <p:sp>
        <p:nvSpPr>
          <p:cNvPr id="733" name="Google Shape;733;p60"/>
          <p:cNvSpPr/>
          <p:nvPr/>
        </p:nvSpPr>
        <p:spPr>
          <a:xfrm>
            <a:off x="10064755" y="6036562"/>
            <a:ext cx="276220" cy="27622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4" name="Google Shape;734;p60"/>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44</a:t>
            </a:r>
            <a:endParaRPr/>
          </a:p>
        </p:txBody>
      </p:sp>
      <p:pic>
        <p:nvPicPr>
          <p:cNvPr id="735" name="Google Shape;735;p60"/>
          <p:cNvPicPr preferRelativeResize="0"/>
          <p:nvPr/>
        </p:nvPicPr>
        <p:blipFill rotWithShape="1">
          <a:blip r:embed="rId5">
            <a:alphaModFix/>
          </a:blip>
          <a:srcRect b="0" l="0" r="0" t="0"/>
          <a:stretch/>
        </p:blipFill>
        <p:spPr>
          <a:xfrm>
            <a:off x="11714" y="1724025"/>
            <a:ext cx="5685740" cy="431253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9" name="Shape 739"/>
        <p:cNvGrpSpPr/>
        <p:nvPr/>
      </p:nvGrpSpPr>
      <p:grpSpPr>
        <a:xfrm>
          <a:off x="0" y="0"/>
          <a:ext cx="0" cy="0"/>
          <a:chOff x="0" y="0"/>
          <a:chExt cx="0" cy="0"/>
        </a:xfrm>
      </p:grpSpPr>
      <p:sp>
        <p:nvSpPr>
          <p:cNvPr id="740" name="Google Shape;740;p61"/>
          <p:cNvSpPr/>
          <p:nvPr/>
        </p:nvSpPr>
        <p:spPr>
          <a:xfrm>
            <a:off x="5798820" y="846440"/>
            <a:ext cx="4653280" cy="528129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1" name="Google Shape;741;p61"/>
          <p:cNvSpPr txBox="1"/>
          <p:nvPr/>
        </p:nvSpPr>
        <p:spPr>
          <a:xfrm>
            <a:off x="5885695" y="937648"/>
            <a:ext cx="4459500" cy="4160370"/>
          </a:xfrm>
          <a:prstGeom prst="rect">
            <a:avLst/>
          </a:prstGeom>
          <a:noFill/>
          <a:ln>
            <a:noFill/>
          </a:ln>
        </p:spPr>
        <p:txBody>
          <a:bodyPr anchorCtr="0" anchor="t" bIns="0" lIns="0" spcFirstLastPara="1" rIns="0" wrap="square" tIns="0">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2ד: דירוג דיאלוג קבוצתי </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כלי זה המשמש לדירוג קבוצות הינו מעט שונה מ2ב ו2ג, מכיוון שהוא אינו מדרג את תרומתו של כל תלמיד בנפרד, אלא את תרומת הקבוצה השלמה. ניתן לבחור להתמקד בקטגוריות דיאלוג שונות – בדוגמה מטה מופיעות הקטגוריות תיאום ארגון והסכמה עם רעיונות (CA), ויצירת קשרים וחיבורים (C).</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הנחיות:</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80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יש להשתמש בסולם בעל שלוש דרגות למדידת התדירות של כל קטגוריה בשיחה כולה: 1 = תדירות נמוכה, 2 = תדירות בינונית ו-3 = תדירות גבוהה. זהו לא קנה מידה מוחלט, הוא תלוי בשיפוט שלך בנוגע למה שאופייני לסביבה שלך</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יש להשתמש בטור "הערות" כדי להוסיף מידע רלוונטי לדירוג, כמו האם התוצאות היו אופייניות, או אם הן מציגות התקדמות </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ניתן לחזור על השימוש בטבלה כדי לראות האם קבוצות משנות את דפוסי או סוגי הדיאלוג שלהן לאורך זמן</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לחקירה שיטתית יותר, לאחר השימוש בכלי זה ניתן להשתמש בכלי אחר (כמו 2ב או 2ג)</a:t>
            </a:r>
            <a:endParaRPr b="0" i="0" sz="1300" u="none" cap="none" strike="noStrike">
              <a:solidFill>
                <a:schemeClr val="dk1"/>
              </a:solidFill>
              <a:latin typeface="Calibri"/>
              <a:ea typeface="Calibri"/>
              <a:cs typeface="Calibri"/>
              <a:sym typeface="Calibri"/>
            </a:endParaRPr>
          </a:p>
        </p:txBody>
      </p:sp>
      <p:sp>
        <p:nvSpPr>
          <p:cNvPr id="742" name="Google Shape;742;p61"/>
          <p:cNvSpPr txBox="1"/>
          <p:nvPr/>
        </p:nvSpPr>
        <p:spPr>
          <a:xfrm>
            <a:off x="5860599" y="5651143"/>
            <a:ext cx="3980400" cy="431100"/>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גרסה ניתנת להורדה של התבנית </a:t>
            </a:r>
            <a:r>
              <a:rPr b="0" i="0" lang="en-US" sz="1400" u="none" cap="none" strike="noStrike">
                <a:solidFill>
                  <a:schemeClr val="dk1"/>
                </a:solidFill>
                <a:latin typeface="Arimo"/>
                <a:ea typeface="Arimo"/>
                <a:cs typeface="Arimo"/>
                <a:sym typeface="Arimo"/>
              </a:rPr>
              <a:t>זמינה באתר האינטרנט של </a:t>
            </a:r>
            <a:r>
              <a:rPr b="0" i="0" lang="en-US" sz="1400" u="sng" cap="none" strike="noStrike">
                <a:solidFill>
                  <a:schemeClr val="hlink"/>
                </a:solidFill>
                <a:latin typeface="Arimo"/>
                <a:ea typeface="Arimo"/>
                <a:cs typeface="Arimo"/>
                <a:sym typeface="Arimo"/>
                <a:hlinkClick r:id="rId4"/>
              </a:rPr>
              <a:t>T-SEDA.</a:t>
            </a:r>
            <a:endParaRPr b="0" i="0" sz="1400" u="none" cap="none" strike="noStrike">
              <a:solidFill>
                <a:schemeClr val="dk1"/>
              </a:solidFill>
              <a:latin typeface="Arial"/>
              <a:ea typeface="Arial"/>
              <a:cs typeface="Arial"/>
              <a:sym typeface="Arial"/>
            </a:endParaRPr>
          </a:p>
        </p:txBody>
      </p:sp>
      <p:sp>
        <p:nvSpPr>
          <p:cNvPr id="743" name="Google Shape;743;p61"/>
          <p:cNvSpPr/>
          <p:nvPr/>
        </p:nvSpPr>
        <p:spPr>
          <a:xfrm>
            <a:off x="9902920" y="5614547"/>
            <a:ext cx="276218" cy="27622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4" name="Google Shape;744;p61"/>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45</a:t>
            </a:r>
            <a:endParaRPr/>
          </a:p>
        </p:txBody>
      </p:sp>
      <p:graphicFrame>
        <p:nvGraphicFramePr>
          <p:cNvPr id="745" name="Google Shape;745;p61"/>
          <p:cNvGraphicFramePr/>
          <p:nvPr/>
        </p:nvGraphicFramePr>
        <p:xfrm>
          <a:off x="719303" y="2368471"/>
          <a:ext cx="3000000" cy="3000000"/>
        </p:xfrm>
        <a:graphic>
          <a:graphicData uri="http://schemas.openxmlformats.org/drawingml/2006/table">
            <a:tbl>
              <a:tblPr bandRow="1" firstRow="1">
                <a:noFill/>
                <a:tableStyleId>{6AA1CC0B-0B36-4471-B9FF-65AEF0EB2918}</a:tableStyleId>
              </a:tblPr>
              <a:tblGrid>
                <a:gridCol w="1021075"/>
                <a:gridCol w="1225300"/>
                <a:gridCol w="2380475"/>
              </a:tblGrid>
              <a:tr h="746750">
                <a:tc>
                  <a:txBody>
                    <a:bodyPr/>
                    <a:lstStyle/>
                    <a:p>
                      <a:pPr indent="0" lvl="0" marL="0" marR="0" rtl="1"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הערות</a:t>
                      </a:r>
                      <a:r>
                        <a:rPr lang="en-US" sz="1200" u="none" cap="none" strike="noStrike"/>
                        <a:t>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en-US" sz="1200" u="none" cap="none" strike="noStrike">
                          <a:latin typeface="Times New Roman"/>
                          <a:ea typeface="Times New Roman"/>
                          <a:cs typeface="Times New Roman"/>
                          <a:sym typeface="Times New Roman"/>
                        </a:rPr>
                        <a:t>דירוג (1-3)</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קוד דיאלוג</a:t>
                      </a:r>
                      <a:r>
                        <a:rPr lang="en-US" sz="1200" u="none" cap="none" strike="noStrike"/>
                        <a:t>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7650">
                <a:tc>
                  <a:txBody>
                    <a:bodyPr/>
                    <a:lstStyle/>
                    <a:p>
                      <a:pPr indent="0" lvl="0" marL="0" marR="0" rtl="1" algn="r">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 </a:t>
                      </a:r>
                      <a:r>
                        <a:rPr b="1" lang="en-US" sz="1200" u="none" cap="none" strike="noStrike">
                          <a:latin typeface="Times New Roman"/>
                          <a:ea typeface="Times New Roman"/>
                          <a:cs typeface="Times New Roman"/>
                          <a:sym typeface="Times New Roman"/>
                        </a:rPr>
                        <a:t>תיאום רעיונות והסכמה</a:t>
                      </a:r>
                      <a:endParaRPr sz="1200" u="none" cap="none" strike="noStrike">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1" algn="r">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200"/>
                        <a:buFont typeface="Arial"/>
                        <a:buNone/>
                      </a:pPr>
                      <a:r>
                        <a:rPr lang="en-US" sz="1200" u="none" cap="none" strike="noStrike">
                          <a:latin typeface="Times New Roman"/>
                          <a:ea typeface="Times New Roman"/>
                          <a:cs typeface="Times New Roman"/>
                          <a:sym typeface="Times New Roman"/>
                        </a:rPr>
                        <a:t> </a:t>
                      </a:r>
                      <a:r>
                        <a:rPr b="1" lang="en-US" sz="1200" u="none" cap="none" strike="noStrike">
                          <a:latin typeface="Times New Roman"/>
                          <a:ea typeface="Times New Roman"/>
                          <a:cs typeface="Times New Roman"/>
                          <a:sym typeface="Times New Roman"/>
                        </a:rPr>
                        <a:t>חיבור וקישור</a:t>
                      </a:r>
                      <a:endParaRPr sz="1200" u="none" cap="none" strike="noStrike">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9" name="Shape 749"/>
        <p:cNvGrpSpPr/>
        <p:nvPr/>
      </p:nvGrpSpPr>
      <p:grpSpPr>
        <a:xfrm>
          <a:off x="0" y="0"/>
          <a:ext cx="0" cy="0"/>
          <a:chOff x="0" y="0"/>
          <a:chExt cx="0" cy="0"/>
        </a:xfrm>
      </p:grpSpPr>
      <p:sp>
        <p:nvSpPr>
          <p:cNvPr id="750" name="Google Shape;750;p62"/>
          <p:cNvSpPr txBox="1"/>
          <p:nvPr/>
        </p:nvSpPr>
        <p:spPr>
          <a:xfrm>
            <a:off x="5422900" y="653222"/>
            <a:ext cx="4788600" cy="29388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2ה: סקירת השתתפות הכיתה כולה (סולם דירוג)</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כלי זה לדירוג הכיתה כולה מרחיב את כלי 2ד ומתמקד בשיח בכיתה כולה. הכלי יאפשר לך להבין יותר איך תלמידים לוקחים חלק בדיאלוג. ניתן להתמקד בהיבטים שונים של השתתפות תלמידים כגון אורך התרומות ובאיזו תדירות תלמידים לוקחים חלק. ניתן לעשות זאת במהלך סוגים שונים של פעילויות כלל כיתתיות כדי לבנות תמונה רחבה יותר של דיאלוג בסביבת הלמידה.</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הנחיות:</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80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יש לבחור קטגוריה אחת או שתיים בהן רוצים להתמקד</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יש להחליט באילו סוגי פעילות ושלבי שיעור רוצים למקד את התצפיות. דוגמת פתיח השיעור, דיונים במליאה, או רפלקציה ומסקנות מהשיעור</a:t>
            </a:r>
            <a:endParaRPr b="0" i="0" sz="1300" u="none" cap="none" strike="noStrike">
              <a:solidFill>
                <a:schemeClr val="dk1"/>
              </a:solidFill>
              <a:latin typeface="Calibri"/>
              <a:ea typeface="Calibri"/>
              <a:cs typeface="Calibri"/>
              <a:sym typeface="Calibri"/>
            </a:endParaRPr>
          </a:p>
        </p:txBody>
      </p:sp>
      <p:sp>
        <p:nvSpPr>
          <p:cNvPr id="751" name="Google Shape;751;p62"/>
          <p:cNvSpPr txBox="1"/>
          <p:nvPr/>
        </p:nvSpPr>
        <p:spPr>
          <a:xfrm>
            <a:off x="622300" y="653222"/>
            <a:ext cx="4435800" cy="3073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342900" lvl="0" marL="342900" marR="0" rtl="1" algn="r">
              <a:lnSpc>
                <a:spcPct val="107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יש להשתמש בסולם הדירוג הבא:</a:t>
            </a:r>
            <a:endParaRPr b="0" i="0" sz="1400" u="none" cap="none" strike="noStrike">
              <a:solidFill>
                <a:schemeClr val="dk1"/>
              </a:solidFill>
              <a:latin typeface="Calibri"/>
              <a:ea typeface="Calibri"/>
              <a:cs typeface="Calibri"/>
              <a:sym typeface="Calibri"/>
            </a:endParaRPr>
          </a:p>
          <a:p>
            <a:pPr indent="0" lvl="0" marL="2286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5 = כל הזמן / תלמידים רבים ככל הניתן</a:t>
            </a:r>
            <a:endParaRPr b="0" i="0" sz="1400" u="none" cap="none" strike="noStrike">
              <a:solidFill>
                <a:schemeClr val="dk1"/>
              </a:solidFill>
              <a:latin typeface="Calibri"/>
              <a:ea typeface="Calibri"/>
              <a:cs typeface="Calibri"/>
              <a:sym typeface="Calibri"/>
            </a:endParaRPr>
          </a:p>
          <a:p>
            <a:pPr indent="0" lvl="0" marL="2286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4 = רוב הזמן / רוב התלמידים</a:t>
            </a:r>
            <a:endParaRPr b="0" i="0" sz="1400" u="none" cap="none" strike="noStrike">
              <a:solidFill>
                <a:schemeClr val="dk1"/>
              </a:solidFill>
              <a:latin typeface="Calibri"/>
              <a:ea typeface="Calibri"/>
              <a:cs typeface="Calibri"/>
              <a:sym typeface="Calibri"/>
            </a:endParaRPr>
          </a:p>
          <a:p>
            <a:pPr indent="0" lvl="0" marL="2286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3 =  חלק מהזמן / חלק מהתלמידים</a:t>
            </a:r>
            <a:endParaRPr b="0" i="0" sz="1400" u="none" cap="none" strike="noStrike">
              <a:solidFill>
                <a:schemeClr val="dk1"/>
              </a:solidFill>
              <a:latin typeface="Calibri"/>
              <a:ea typeface="Calibri"/>
              <a:cs typeface="Calibri"/>
              <a:sym typeface="Calibri"/>
            </a:endParaRPr>
          </a:p>
          <a:p>
            <a:pPr indent="0" lvl="0" marL="2286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2 = לעיתים רחוקות / מעט מהתלמידים</a:t>
            </a:r>
            <a:endParaRPr b="0" i="0" sz="1400" u="none" cap="none" strike="noStrike">
              <a:solidFill>
                <a:schemeClr val="dk1"/>
              </a:solidFill>
              <a:latin typeface="Calibri"/>
              <a:ea typeface="Calibri"/>
              <a:cs typeface="Calibri"/>
              <a:sym typeface="Calibri"/>
            </a:endParaRPr>
          </a:p>
          <a:p>
            <a:pPr indent="0" lvl="0" marL="22860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1 =  אף פעם / אף תלמיד</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825"/>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       גרסה ניתנת להורדה של התבנית </a:t>
            </a:r>
            <a:r>
              <a:rPr b="0" i="0" lang="en-US" sz="1400" u="sng" cap="none" strike="noStrike">
                <a:solidFill>
                  <a:schemeClr val="hlink"/>
                </a:solidFill>
                <a:latin typeface="Arimo"/>
                <a:ea typeface="Arimo"/>
                <a:cs typeface="Arimo"/>
                <a:sym typeface="Arimo"/>
                <a:hlinkClick r:id="rId3"/>
              </a:rPr>
              <a:t>זמינה באתר </a:t>
            </a:r>
            <a:r>
              <a:rPr b="0" i="0" lang="en-US" sz="1400" u="none" cap="none" strike="noStrike">
                <a:solidFill>
                  <a:schemeClr val="dk1"/>
                </a:solidFill>
                <a:latin typeface="Arimo"/>
                <a:ea typeface="Arimo"/>
                <a:cs typeface="Arimo"/>
                <a:sym typeface="Arimo"/>
              </a:rPr>
              <a:t>האינטרנט של הערכה.</a:t>
            </a:r>
            <a:endParaRPr b="0" i="0" sz="1400" u="none" cap="none" strike="noStrike">
              <a:solidFill>
                <a:schemeClr val="dk1"/>
              </a:solidFill>
              <a:latin typeface="Calibri"/>
              <a:ea typeface="Calibri"/>
              <a:cs typeface="Calibri"/>
              <a:sym typeface="Calibri"/>
            </a:endParaRPr>
          </a:p>
          <a:p>
            <a:pPr indent="0" lvl="0" marL="394970" marR="0" rtl="0" algn="l">
              <a:lnSpc>
                <a:spcPct val="100000"/>
              </a:lnSpc>
              <a:spcBef>
                <a:spcPts val="8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52" name="Google Shape;752;p62"/>
          <p:cNvSpPr/>
          <p:nvPr/>
        </p:nvSpPr>
        <p:spPr>
          <a:xfrm>
            <a:off x="4762357" y="286702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3" name="Google Shape;753;p62"/>
          <p:cNvSpPr txBox="1"/>
          <p:nvPr>
            <p:ph idx="12" type="sldNum"/>
          </p:nvPr>
        </p:nvSpPr>
        <p:spPr>
          <a:xfrm>
            <a:off x="5249961" y="7249990"/>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46</a:t>
            </a:r>
            <a:endParaRPr/>
          </a:p>
        </p:txBody>
      </p:sp>
      <p:graphicFrame>
        <p:nvGraphicFramePr>
          <p:cNvPr id="754" name="Google Shape;754;p62"/>
          <p:cNvGraphicFramePr/>
          <p:nvPr/>
        </p:nvGraphicFramePr>
        <p:xfrm>
          <a:off x="622300" y="4227443"/>
          <a:ext cx="3000000" cy="3000000"/>
        </p:xfrm>
        <a:graphic>
          <a:graphicData uri="http://schemas.openxmlformats.org/drawingml/2006/table">
            <a:tbl>
              <a:tblPr bandRow="1" firstRow="1">
                <a:noFill/>
                <a:tableStyleId>{6AA1CC0B-0B36-4471-B9FF-65AEF0EB2918}</a:tableStyleId>
              </a:tblPr>
              <a:tblGrid>
                <a:gridCol w="2047575"/>
                <a:gridCol w="1213600"/>
                <a:gridCol w="2278800"/>
                <a:gridCol w="1431225"/>
                <a:gridCol w="2618000"/>
              </a:tblGrid>
              <a:tr h="783325">
                <a:tc>
                  <a:txBody>
                    <a:bodyPr/>
                    <a:lstStyle/>
                    <a:p>
                      <a:pPr indent="0" lvl="0" marL="0" marR="0" rtl="1" algn="ctr">
                        <a:lnSpc>
                          <a:spcPct val="107000"/>
                        </a:lnSpc>
                        <a:spcBef>
                          <a:spcPts val="0"/>
                        </a:spcBef>
                        <a:spcAft>
                          <a:spcPts val="0"/>
                        </a:spcAft>
                        <a:buClr>
                          <a:srgbClr val="000000"/>
                        </a:buClr>
                        <a:buSzPts val="1200"/>
                        <a:buFont typeface="Arial"/>
                        <a:buNone/>
                      </a:pPr>
                      <a:r>
                        <a:rPr b="1" lang="en-US" sz="1200" u="none" cap="none" strike="noStrike">
                          <a:latin typeface="Times New Roman"/>
                          <a:ea typeface="Times New Roman"/>
                          <a:cs typeface="Times New Roman"/>
                          <a:sym typeface="Times New Roman"/>
                        </a:rPr>
                        <a:t>האם התרומות נרחבות או קצרות?</a:t>
                      </a:r>
                      <a:endParaRPr b="1" sz="1200" u="none" cap="none" strike="noStrike">
                        <a:latin typeface="Times New Roman"/>
                        <a:ea typeface="Times New Roman"/>
                        <a:cs typeface="Times New Roman"/>
                        <a:sym typeface="Times New Roman"/>
                      </a:endParaRPr>
                    </a:p>
                    <a:p>
                      <a:pPr indent="0" lvl="0" marL="0" marR="0" rtl="1" algn="ctr">
                        <a:lnSpc>
                          <a:spcPct val="107000"/>
                        </a:lnSpc>
                        <a:spcBef>
                          <a:spcPts val="800"/>
                        </a:spcBef>
                        <a:spcAft>
                          <a:spcPts val="0"/>
                        </a:spcAft>
                        <a:buNone/>
                      </a:pPr>
                      <a:r>
                        <a:t/>
                      </a:r>
                      <a:endParaRPr b="1"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Clr>
                          <a:srgbClr val="000000"/>
                        </a:buClr>
                        <a:buSzPts val="1200"/>
                        <a:buFont typeface="Arial"/>
                        <a:buNone/>
                      </a:pPr>
                      <a:r>
                        <a:rPr b="1" lang="en-US" sz="1200" u="none" cap="none" strike="noStrike">
                          <a:latin typeface="Times New Roman"/>
                          <a:ea typeface="Times New Roman"/>
                          <a:cs typeface="Times New Roman"/>
                          <a:sym typeface="Times New Roman"/>
                        </a:rPr>
                        <a:t>כמה תלמידים משתתפים בזה?</a:t>
                      </a:r>
                      <a:endParaRPr b="1" sz="1200" u="none" cap="none" strike="noStrike">
                        <a:latin typeface="Times New Roman"/>
                        <a:ea typeface="Times New Roman"/>
                        <a:cs typeface="Times New Roman"/>
                        <a:sym typeface="Times New Roman"/>
                      </a:endParaRPr>
                    </a:p>
                    <a:p>
                      <a:pPr indent="0" lvl="0" marL="0" marR="0" rtl="1" algn="ctr">
                        <a:lnSpc>
                          <a:spcPct val="107000"/>
                        </a:lnSpc>
                        <a:spcBef>
                          <a:spcPts val="800"/>
                        </a:spcBef>
                        <a:spcAft>
                          <a:spcPts val="0"/>
                        </a:spcAft>
                        <a:buNone/>
                      </a:pPr>
                      <a:r>
                        <a:t/>
                      </a:r>
                      <a:endParaRPr b="1"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Clr>
                          <a:srgbClr val="000000"/>
                        </a:buClr>
                        <a:buSzPts val="1200"/>
                        <a:buFont typeface="Arial"/>
                        <a:buNone/>
                      </a:pPr>
                      <a:r>
                        <a:rPr b="1" lang="en-US" sz="1200" u="none" cap="none" strike="noStrike">
                          <a:latin typeface="Times New Roman"/>
                          <a:ea typeface="Times New Roman"/>
                          <a:cs typeface="Times New Roman"/>
                          <a:sym typeface="Times New Roman"/>
                        </a:rPr>
                        <a:t>באיזו תדירות תלמידים עושים זאת?</a:t>
                      </a:r>
                      <a:endParaRPr b="1" sz="1200" u="none" cap="none" strike="noStrike">
                        <a:latin typeface="Times New Roman"/>
                        <a:ea typeface="Times New Roman"/>
                        <a:cs typeface="Times New Roman"/>
                        <a:sym typeface="Times New Roman"/>
                      </a:endParaRPr>
                    </a:p>
                    <a:p>
                      <a:pPr indent="0" lvl="0" marL="0" marR="0" rtl="1" algn="ctr">
                        <a:lnSpc>
                          <a:spcPct val="107000"/>
                        </a:lnSpc>
                        <a:spcBef>
                          <a:spcPts val="800"/>
                        </a:spcBef>
                        <a:spcAft>
                          <a:spcPts val="0"/>
                        </a:spcAft>
                        <a:buNone/>
                      </a:pPr>
                      <a:r>
                        <a:t/>
                      </a:r>
                      <a:endParaRPr b="1"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None/>
                      </a:pPr>
                      <a:r>
                        <a:rPr b="1" lang="en-US" sz="1200" u="none" cap="none" strike="noStrike">
                          <a:latin typeface="Times New Roman"/>
                          <a:ea typeface="Times New Roman"/>
                          <a:cs typeface="Times New Roman"/>
                          <a:sym typeface="Times New Roman"/>
                        </a:rPr>
                        <a:t>קטגוריה</a:t>
                      </a:r>
                      <a:endParaRPr b="1"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Clr>
                          <a:srgbClr val="000000"/>
                        </a:buClr>
                        <a:buSzPts val="1200"/>
                        <a:buFont typeface="Arial"/>
                        <a:buNone/>
                      </a:pPr>
                      <a:r>
                        <a:rPr b="1" lang="en-US" sz="1200" u="none" cap="none" strike="noStrike">
                          <a:latin typeface="Times New Roman"/>
                          <a:ea typeface="Times New Roman"/>
                          <a:cs typeface="Times New Roman"/>
                          <a:sym typeface="Times New Roman"/>
                        </a:rPr>
                        <a:t>סוג הפעילות</a:t>
                      </a:r>
                      <a:endParaRPr b="1" sz="1200" u="none" cap="none" strike="noStrike">
                        <a:latin typeface="Times New Roman"/>
                        <a:ea typeface="Times New Roman"/>
                        <a:cs typeface="Times New Roman"/>
                        <a:sym typeface="Times New Roman"/>
                      </a:endParaRPr>
                    </a:p>
                    <a:p>
                      <a:pPr indent="0" lvl="0" marL="0" marR="0" rtl="1" algn="ctr">
                        <a:lnSpc>
                          <a:spcPct val="107000"/>
                        </a:lnSpc>
                        <a:spcBef>
                          <a:spcPts val="800"/>
                        </a:spcBef>
                        <a:spcAft>
                          <a:spcPts val="0"/>
                        </a:spcAft>
                        <a:buNone/>
                      </a:pPr>
                      <a:r>
                        <a:t/>
                      </a:r>
                      <a:endParaRPr b="1"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בנייה על רעיונות</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1)</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אתגור</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 </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בנייה על רעיונות</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2)</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u="none" cap="none" strike="noStrike">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אתגור</a:t>
                      </a:r>
                      <a:endParaRPr sz="1200" u="none" cap="none" strike="noStrike">
                        <a:latin typeface="Times New Roman"/>
                        <a:ea typeface="Times New Roman"/>
                        <a:cs typeface="Times New Roman"/>
                        <a:sym typeface="Times New Roma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8" name="Shape 758"/>
        <p:cNvGrpSpPr/>
        <p:nvPr/>
      </p:nvGrpSpPr>
      <p:grpSpPr>
        <a:xfrm>
          <a:off x="0" y="0"/>
          <a:ext cx="0" cy="0"/>
          <a:chOff x="0" y="0"/>
          <a:chExt cx="0" cy="0"/>
        </a:xfrm>
      </p:grpSpPr>
      <p:sp>
        <p:nvSpPr>
          <p:cNvPr id="759" name="Google Shape;759;p63"/>
          <p:cNvSpPr txBox="1"/>
          <p:nvPr/>
        </p:nvSpPr>
        <p:spPr>
          <a:xfrm>
            <a:off x="317500" y="504825"/>
            <a:ext cx="4830300" cy="14508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הנחיות:</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80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ניתן להשתמש בכלי זה לאורך שיעורים שלמים או בפעילויות שונות במסגרתם</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ניתן להשתמש בו בכיתתך האישית או במסגרת צפייה בעמיתים</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כדאי לקרוא את התיאור של כל קטגוריה ולהחליט איזו מתאימה ביותר לשיעור הנצפה</a:t>
            </a:r>
            <a:endParaRPr b="0" i="0" sz="1300" u="none" cap="none" strike="noStrike">
              <a:solidFill>
                <a:schemeClr val="dk1"/>
              </a:solidFill>
              <a:latin typeface="Calibri"/>
              <a:ea typeface="Calibri"/>
              <a:cs typeface="Calibri"/>
              <a:sym typeface="Calibri"/>
            </a:endParaRPr>
          </a:p>
        </p:txBody>
      </p:sp>
      <p:sp>
        <p:nvSpPr>
          <p:cNvPr id="760" name="Google Shape;760;p63"/>
          <p:cNvSpPr txBox="1"/>
          <p:nvPr/>
        </p:nvSpPr>
        <p:spPr>
          <a:xfrm>
            <a:off x="5660390" y="581025"/>
            <a:ext cx="4639200" cy="14031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תבנית 2ו: מדרגי השתתפות תלמידים וכללי יסוד</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זהו כלי נוסף באמצעותו ניתן למדוד השתתפות תלמידים. זוהי גם דרך להעריך האם כללי היסוד נמצאים בשימוש.</a:t>
            </a:r>
            <a:endParaRPr b="0" i="0" sz="1400" u="none" cap="none" strike="noStrike">
              <a:solidFill>
                <a:schemeClr val="dk1"/>
              </a:solidFill>
              <a:latin typeface="Calibri"/>
              <a:ea typeface="Calibri"/>
              <a:cs typeface="Calibri"/>
              <a:sym typeface="Calibri"/>
            </a:endParaRPr>
          </a:p>
          <a:p>
            <a:pPr indent="0" lvl="0" marL="0" marR="0" rtl="1" algn="r">
              <a:lnSpc>
                <a:spcPct val="100000"/>
              </a:lnSpc>
              <a:spcBef>
                <a:spcPts val="80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        גרסה ניתנת להורדה של התבנית </a:t>
            </a:r>
            <a:r>
              <a:rPr b="0" i="0" lang="en-US" sz="1400" u="sng" cap="none" strike="noStrike">
                <a:solidFill>
                  <a:schemeClr val="hlink"/>
                </a:solidFill>
                <a:latin typeface="Arimo"/>
                <a:ea typeface="Arimo"/>
                <a:cs typeface="Arimo"/>
                <a:sym typeface="Arimo"/>
                <a:hlinkClick r:id="rId3"/>
              </a:rPr>
              <a:t>זמינה באתר </a:t>
            </a:r>
            <a:r>
              <a:rPr b="0" i="0" lang="en-US" sz="1400" u="none" cap="none" strike="noStrike">
                <a:solidFill>
                  <a:schemeClr val="dk1"/>
                </a:solidFill>
                <a:latin typeface="Arimo"/>
                <a:ea typeface="Arimo"/>
                <a:cs typeface="Arimo"/>
                <a:sym typeface="Arimo"/>
              </a:rPr>
              <a:t>האינטרנט של הערכה.</a:t>
            </a:r>
            <a:endParaRPr b="0" i="0" sz="1400" u="none" cap="none" strike="noStrike">
              <a:solidFill>
                <a:schemeClr val="dk1"/>
              </a:solidFill>
              <a:latin typeface="Arial"/>
              <a:ea typeface="Arial"/>
              <a:cs typeface="Arial"/>
              <a:sym typeface="Arial"/>
            </a:endParaRPr>
          </a:p>
        </p:txBody>
      </p:sp>
      <p:sp>
        <p:nvSpPr>
          <p:cNvPr id="761" name="Google Shape;761;p63"/>
          <p:cNvSpPr/>
          <p:nvPr/>
        </p:nvSpPr>
        <p:spPr>
          <a:xfrm>
            <a:off x="9946515" y="14954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2" name="Google Shape;762;p63"/>
          <p:cNvSpPr txBox="1"/>
          <p:nvPr>
            <p:ph idx="12" type="sldNum"/>
          </p:nvPr>
        </p:nvSpPr>
        <p:spPr>
          <a:xfrm>
            <a:off x="850900" y="7134225"/>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47</a:t>
            </a:r>
            <a:endParaRPr/>
          </a:p>
        </p:txBody>
      </p:sp>
      <p:graphicFrame>
        <p:nvGraphicFramePr>
          <p:cNvPr id="763" name="Google Shape;763;p63"/>
          <p:cNvGraphicFramePr/>
          <p:nvPr/>
        </p:nvGraphicFramePr>
        <p:xfrm>
          <a:off x="1155700" y="2504025"/>
          <a:ext cx="3000000" cy="3000000"/>
        </p:xfrm>
        <a:graphic>
          <a:graphicData uri="http://schemas.openxmlformats.org/drawingml/2006/table">
            <a:tbl>
              <a:tblPr>
                <a:noFill/>
                <a:tableStyleId>{259E469C-EA80-4586-A29E-9457650D73AF}</a:tableStyleId>
              </a:tblPr>
              <a:tblGrid>
                <a:gridCol w="3269925"/>
                <a:gridCol w="2012250"/>
                <a:gridCol w="1900450"/>
                <a:gridCol w="1732775"/>
              </a:tblGrid>
              <a:tr h="456950">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2:  מובל ע"י מורה עם מעורבות תלמידים</a:t>
                      </a:r>
                      <a:endParaRPr b="1"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1:  מובל ע"י מורה</a:t>
                      </a:r>
                      <a:endParaRPr b="1"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0: לא ניכר</a:t>
                      </a:r>
                      <a:endParaRPr b="1"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היבט</a:t>
                      </a:r>
                      <a:endParaRPr b="1" sz="1100" u="none" cap="none" strike="noStrike"/>
                    </a:p>
                  </a:txBody>
                  <a:tcPr marT="63500" marB="63500" marR="63500" marL="63500"/>
                </a:tc>
              </a:tr>
              <a:tr h="2457625">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תלמידים רבים מביעים את רעיונותיהם באופן פומבי באריכות בדיוני מליאה ובעבודות קבוצתיות</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rPr lang="en-US" sz="1100" u="none" cap="none" strike="noStrike"/>
                        <a:t>וגם</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rPr lang="en-US" sz="1100" u="none" cap="none" strike="noStrike"/>
                        <a:t>עושים זאת תוך שהם מעורבים ברעיונות של אחרים, למשל ע"י התייחסות לתרומות קודמות, אתגור או בנייה על רעיונות (למשל: 'זה קצת כמו מה ששאדי אמר אבל…', 'למאיה היה רעיון מעולה, תראו [מצביע]). אלה כוללים השתתפות ספונטנית או השתתפות ביוזמת המורה.</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תלמידים מביעים את רעיונותיהם באופן פומבי באריכות בדיוני מליאה ובעבודות קבוצתיות, אך </a:t>
                      </a:r>
                      <a:r>
                        <a:rPr b="1" lang="en-US" sz="1100" u="none" cap="none" strike="noStrike"/>
                        <a:t>אינם מעורבים</a:t>
                      </a:r>
                      <a:r>
                        <a:rPr lang="en-US" sz="1100" u="none" cap="none" strike="noStrike"/>
                        <a:t> ברעיונות של אחרים</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חילופי הדברים בדיוני מליאה  או בעבודה קבוצתית מורכבים מהמורה המתשאל ומתרומה תמציתית של התלמידים</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rPr lang="en-US" sz="1100" u="none" cap="none" strike="noStrike"/>
                        <a:t>או</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rPr lang="en-US" sz="1100" u="none" cap="none" strike="noStrike"/>
                        <a:t>לתלמידים אין הזדמנות לדון ברעיונותיהם באופן פומבי</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השתתפות תלמידים</a:t>
                      </a:r>
                      <a:endParaRPr b="1" sz="1100" u="none" cap="none" strike="noStrike"/>
                    </a:p>
                  </a:txBody>
                  <a:tcPr marT="63500" marB="63500" marR="63500" marL="63500"/>
                </a:tc>
              </a:tr>
              <a:tr h="1790750">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המורה והתלמידים, או התלמידים בכוחות עצמם, מנהלים משא ומתן על הפרקטיקות הדיאלוגיות הייעודיות כמו כללי היסוד. זה עשוי לכלול תזכורת או הצגה שלהם.</a:t>
                      </a:r>
                      <a:endParaRPr sz="1100" u="none" cap="none" strike="noStrike"/>
                    </a:p>
                    <a:p>
                      <a:pPr indent="0" lvl="0" marL="0" marR="0" rtl="1" algn="r">
                        <a:lnSpc>
                          <a:spcPct val="100000"/>
                        </a:lnSpc>
                        <a:spcBef>
                          <a:spcPts val="0"/>
                        </a:spcBef>
                        <a:spcAft>
                          <a:spcPts val="0"/>
                        </a:spcAft>
                        <a:buClr>
                          <a:srgbClr val="000000"/>
                        </a:buClr>
                        <a:buSzPts val="1100"/>
                        <a:buFont typeface="Arial"/>
                        <a:buNone/>
                      </a:pPr>
                      <a:r>
                        <a:rPr lang="en-US" sz="1100" u="none" cap="none" strike="noStrike"/>
                        <a:t>זה יכול להתקיים ע"י תלמידים שלוקחים אחריות, או כאלה שניתנת להם האחריות על ניהול הדיאלוג, כמו גם תלמידים שלוקחים חלק בהערכת היעילות של הפרקטיקות הדיאלוגיות</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המורה מציגה או מזכירה לתלמידים את הפרקטיקות הדיאלוגיות הייעודיות. למשל, יש לעמוד בכללי היסוד, יש לשתף את כולם בשיח</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lang="en-US" sz="1100" u="none" cap="none" strike="noStrike"/>
                        <a:t>לא ניכר מיקוד מפורש בכללי היסוד של דיאלוג, או קיום של פרקטיקות דיאלוגיות </a:t>
                      </a:r>
                      <a:endParaRPr sz="1100" u="none" cap="none" strike="noStrike"/>
                    </a:p>
                  </a:txBody>
                  <a:tcPr marT="63500" marB="63500" marR="63500" marL="63500"/>
                </a:tc>
                <a:tc>
                  <a:txBody>
                    <a:bodyPr/>
                    <a:lstStyle/>
                    <a:p>
                      <a:pPr indent="0" lvl="0" marL="0" marR="0" rtl="1" algn="r">
                        <a:lnSpc>
                          <a:spcPct val="100000"/>
                        </a:lnSpc>
                        <a:spcBef>
                          <a:spcPts val="0"/>
                        </a:spcBef>
                        <a:spcAft>
                          <a:spcPts val="0"/>
                        </a:spcAft>
                        <a:buClr>
                          <a:srgbClr val="000000"/>
                        </a:buClr>
                        <a:buSzPts val="1100"/>
                        <a:buFont typeface="Arial"/>
                        <a:buNone/>
                      </a:pPr>
                      <a:r>
                        <a:rPr b="1" lang="en-US" sz="1100" u="none" cap="none" strike="noStrike"/>
                        <a:t>כללי יסוד</a:t>
                      </a:r>
                      <a:endParaRPr b="1" sz="1100" u="none" cap="none" strike="noStrike"/>
                    </a:p>
                  </a:txBody>
                  <a:tcPr marT="63500" marB="63500" marR="63500" marL="6350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7" name="Shape 767"/>
        <p:cNvGrpSpPr/>
        <p:nvPr/>
      </p:nvGrpSpPr>
      <p:grpSpPr>
        <a:xfrm>
          <a:off x="0" y="0"/>
          <a:ext cx="0" cy="0"/>
          <a:chOff x="0" y="0"/>
          <a:chExt cx="0" cy="0"/>
        </a:xfrm>
      </p:grpSpPr>
      <p:sp>
        <p:nvSpPr>
          <p:cNvPr id="768" name="Google Shape;768;p64"/>
          <p:cNvSpPr txBox="1"/>
          <p:nvPr/>
        </p:nvSpPr>
        <p:spPr>
          <a:xfrm>
            <a:off x="4919958" y="272827"/>
            <a:ext cx="5379757" cy="2494584"/>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תבנית 2ז: הערכה עצמית בעבודה קבוצתית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תבנית זו מיועדת לקבוצת לומדים על מנת שידרגו את הדיאלוג של עצמם. התבנית תוכל לעזור להם להבין טוב יותר את השתתפותם בדיאלוג, וחזרה על תהליך הדרוג וההערכה יוכל לסייע להם להפוך את העבודה הקבוצתית ליעילה יותר לאורך זמן. בנוסף התבנית יכולה לסייע לך להבין מה הלומדים חושבים על הדיאלוג של עצמם. יתכן שיתגלה שההשקפות שלך על הדיאלוג ועל העבודה הקבוצתית שלהם שונות מהשקפותיהם.</a:t>
            </a:r>
            <a:endParaRPr b="0" i="0" sz="1400" u="none" cap="none" strike="noStrike">
              <a:solidFill>
                <a:schemeClr val="dk1"/>
              </a:solidFill>
              <a:latin typeface="Calibri"/>
              <a:ea typeface="Calibri"/>
              <a:cs typeface="Calibri"/>
              <a:sym typeface="Calibri"/>
            </a:endParaRPr>
          </a:p>
          <a:p>
            <a:pPr indent="0" lvl="0" marL="0" marR="0" rtl="1" algn="r">
              <a:lnSpc>
                <a:spcPct val="100000"/>
              </a:lnSpc>
              <a:spcBef>
                <a:spcPts val="8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395605" marR="0" rtl="1"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גרסה ניתנת להורדה של התבנית </a:t>
            </a:r>
            <a:r>
              <a:rPr b="0" i="0" lang="en-US" sz="1400" u="sng" cap="none" strike="noStrike">
                <a:solidFill>
                  <a:schemeClr val="hlink"/>
                </a:solidFill>
                <a:latin typeface="Arimo"/>
                <a:ea typeface="Arimo"/>
                <a:cs typeface="Arimo"/>
                <a:sym typeface="Arimo"/>
                <a:hlinkClick r:id="rId3"/>
              </a:rPr>
              <a:t>זמינה באתר </a:t>
            </a:r>
            <a:r>
              <a:rPr b="0" i="0" lang="en-US" sz="1400" u="none" cap="none" strike="noStrike">
                <a:solidFill>
                  <a:schemeClr val="dk1"/>
                </a:solidFill>
                <a:latin typeface="Arimo"/>
                <a:ea typeface="Arimo"/>
                <a:cs typeface="Arimo"/>
                <a:sym typeface="Arimo"/>
              </a:rPr>
              <a:t>האינטרנט של הערכה.</a:t>
            </a:r>
            <a:endParaRPr b="0" i="0" sz="1400" u="none" cap="none" strike="noStrike">
              <a:solidFill>
                <a:schemeClr val="dk1"/>
              </a:solidFill>
              <a:latin typeface="Arial"/>
              <a:ea typeface="Arial"/>
              <a:cs typeface="Arial"/>
              <a:sym typeface="Arial"/>
            </a:endParaRPr>
          </a:p>
        </p:txBody>
      </p:sp>
      <p:sp>
        <p:nvSpPr>
          <p:cNvPr id="769" name="Google Shape;769;p64"/>
          <p:cNvSpPr txBox="1"/>
          <p:nvPr/>
        </p:nvSpPr>
        <p:spPr>
          <a:xfrm>
            <a:off x="0" y="299571"/>
            <a:ext cx="4626000" cy="2092500"/>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הנחיות:</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80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סולם הדירוג הוא: 1 = לא נכון; 2= נכון חלקית; 3= נכון מאוד</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הלומדים יכולים למלא טבלה אחת לקבוצה השלמה או לכל חבר קבוצה בנפרד. זו עשויה להיות פעילות מעניינת משום שלחברי קבוצה שונים עשויה להיות השקפה שונה, מה שיכול להביא לדיון טוב</a:t>
            </a:r>
            <a:endParaRPr b="0" i="0" sz="1300" u="none" cap="none" strike="noStrike">
              <a:solidFill>
                <a:schemeClr val="dk1"/>
              </a:solidFill>
              <a:latin typeface="Calibri"/>
              <a:ea typeface="Calibri"/>
              <a:cs typeface="Calibri"/>
              <a:sym typeface="Calibri"/>
            </a:endParaRPr>
          </a:p>
          <a:p>
            <a:pPr indent="-336550" lvl="0" marL="342900" marR="0" rtl="1" algn="r">
              <a:lnSpc>
                <a:spcPct val="107000"/>
              </a:lnSpc>
              <a:spcBef>
                <a:spcPts val="0"/>
              </a:spcBef>
              <a:spcAft>
                <a:spcPts val="0"/>
              </a:spcAft>
              <a:buClr>
                <a:schemeClr val="dk1"/>
              </a:buClr>
              <a:buSzPts val="1300"/>
              <a:buFont typeface="Noto Sans Symbols"/>
              <a:buChar char="∙"/>
            </a:pPr>
            <a:r>
              <a:rPr b="0" i="0" lang="en-US" sz="1300" u="none" cap="none" strike="noStrike">
                <a:solidFill>
                  <a:schemeClr val="dk1"/>
                </a:solidFill>
                <a:latin typeface="Arimo"/>
                <a:ea typeface="Arimo"/>
                <a:cs typeface="Arimo"/>
                <a:sym typeface="Arimo"/>
              </a:rPr>
              <a:t> זוהי דוגמה להערכה עצמית של לומדים בוגרים, כולל מבוגרים. בגרסאות הניתנות להורדה של התבניות ישנה גרסה נוספת המיועדת לילדים צעירים יותר.</a:t>
            </a:r>
            <a:endParaRPr b="0" i="0" sz="1300" u="none" cap="none" strike="noStrike">
              <a:solidFill>
                <a:schemeClr val="dk1"/>
              </a:solidFill>
              <a:latin typeface="Calibri"/>
              <a:ea typeface="Calibri"/>
              <a:cs typeface="Calibri"/>
              <a:sym typeface="Calibri"/>
            </a:endParaRPr>
          </a:p>
        </p:txBody>
      </p:sp>
      <p:sp>
        <p:nvSpPr>
          <p:cNvPr id="770" name="Google Shape;770;p64"/>
          <p:cNvSpPr/>
          <p:nvPr/>
        </p:nvSpPr>
        <p:spPr>
          <a:xfrm>
            <a:off x="10023495" y="2448262"/>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1" name="Google Shape;771;p64"/>
          <p:cNvSpPr txBox="1"/>
          <p:nvPr>
            <p:ph idx="12" type="sldNum"/>
          </p:nvPr>
        </p:nvSpPr>
        <p:spPr>
          <a:xfrm>
            <a:off x="850900" y="7134225"/>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48</a:t>
            </a:r>
            <a:endParaRPr/>
          </a:p>
        </p:txBody>
      </p:sp>
      <p:graphicFrame>
        <p:nvGraphicFramePr>
          <p:cNvPr id="772" name="Google Shape;772;p64"/>
          <p:cNvGraphicFramePr/>
          <p:nvPr/>
        </p:nvGraphicFramePr>
        <p:xfrm>
          <a:off x="2400300" y="2947990"/>
          <a:ext cx="3000000" cy="3000000"/>
        </p:xfrm>
        <a:graphic>
          <a:graphicData uri="http://schemas.openxmlformats.org/drawingml/2006/table">
            <a:tbl>
              <a:tblPr bandRow="1" firstRow="1">
                <a:noFill/>
                <a:tableStyleId>{22DA570D-59E3-420D-BB3B-248455A22848}</a:tableStyleId>
              </a:tblPr>
              <a:tblGrid>
                <a:gridCol w="823775"/>
                <a:gridCol w="5572775"/>
              </a:tblGrid>
              <a:tr h="370850">
                <a:tc>
                  <a:txBody>
                    <a:bodyPr/>
                    <a:lstStyle/>
                    <a:p>
                      <a:pPr indent="0" lvl="0" marL="0" marR="0" rtl="0" algn="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דירוג</a:t>
                      </a:r>
                      <a:r>
                        <a:rPr b="1" lang="en-US" sz="1400" u="none" cap="none" strike="noStrike"/>
                        <a:t> </a:t>
                      </a:r>
                      <a:endParaRPr b="1" sz="1400" u="none" cap="none" strike="noStrike"/>
                    </a:p>
                  </a:txBody>
                  <a:tcPr marT="45725" marB="45725" marR="91450" marL="91450"/>
                </a:tc>
                <a:tc>
                  <a:txBody>
                    <a:bodyPr/>
                    <a:lstStyle/>
                    <a:p>
                      <a:pPr indent="0" lvl="0" marL="0" marR="0" rtl="1" algn="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קריטריון</a:t>
                      </a:r>
                      <a:endParaRPr b="1"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1 – כל חברי הקבוצה השתתפו </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2 – עבדנו יחד כקבוצה אחת ולא התפצלנו</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3 – רוב או כל השיח שלנו נגע במטלה שביצענו</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4 – חלקנו רעיונות שלנו ובנינו אחד על השני</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5 – הקשבנו בתשומת לב כשאחרים דיברו וקלטנו את מה שאמרו</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6 – נהנינו לעבוד יחד בקבוצה</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7 – כשהצענו דברים או הסכמנו/לא הסכמנו, השתמשנו בחשיבה</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8 – אתגרנו את, או הגבנו על, הרעיונות השונים בצורה מכבדת ובונה</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9 – אם הייתה מחלוקת, ניסינו להגיע להסכמה או למצוא פשרה</a:t>
                      </a:r>
                      <a:endParaRPr b="0" sz="1400" u="none" cap="none" strike="noStrike">
                        <a:latin typeface="Times New Roman"/>
                        <a:ea typeface="Times New Roman"/>
                        <a:cs typeface="Times New Roman"/>
                        <a:sym typeface="Times New Roman"/>
                      </a:endParaRPr>
                    </a:p>
                  </a:txBody>
                  <a:tcPr marT="0" marB="0" marR="68575" marL="68575"/>
                </a:tc>
              </a:tr>
              <a:tr h="370850">
                <a:tc>
                  <a:txBody>
                    <a:bodyPr/>
                    <a:lstStyle/>
                    <a:p>
                      <a:pPr indent="0" lvl="0" marL="0" marR="0" rtl="0" algn="l">
                        <a:lnSpc>
                          <a:spcPct val="100000"/>
                        </a:lnSpc>
                        <a:spcBef>
                          <a:spcPts val="0"/>
                        </a:spcBef>
                        <a:spcAft>
                          <a:spcPts val="0"/>
                        </a:spcAft>
                        <a:buNone/>
                      </a:pPr>
                      <a:r>
                        <a:t/>
                      </a:r>
                      <a:endParaRPr b="0" sz="1400" u="none" cap="none" strike="noStrike"/>
                    </a:p>
                  </a:txBody>
                  <a:tcPr marT="45725" marB="45725" marR="91450" marL="91450"/>
                </a:tc>
                <a:tc>
                  <a:txBody>
                    <a:bodyPr/>
                    <a:lstStyle/>
                    <a:p>
                      <a:pPr indent="0" lvl="0" marL="0" marR="0" rtl="1" algn="r">
                        <a:lnSpc>
                          <a:spcPct val="107000"/>
                        </a:lnSpc>
                        <a:spcBef>
                          <a:spcPts val="0"/>
                        </a:spcBef>
                        <a:spcAft>
                          <a:spcPts val="0"/>
                        </a:spcAft>
                        <a:buNone/>
                      </a:pPr>
                      <a:r>
                        <a:rPr b="0" lang="en-US" sz="1400" u="none" cap="none" strike="noStrike">
                          <a:latin typeface="Times New Roman"/>
                          <a:ea typeface="Times New Roman"/>
                          <a:cs typeface="Times New Roman"/>
                          <a:sym typeface="Times New Roman"/>
                        </a:rPr>
                        <a:t>10 – הדיון והמחלוקות שלנו עזרו לנו ללמוד זה מזה</a:t>
                      </a:r>
                      <a:endParaRPr b="0" sz="1400" u="none" cap="none" strike="noStrike">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6" name="Shape 776"/>
        <p:cNvGrpSpPr/>
        <p:nvPr/>
      </p:nvGrpSpPr>
      <p:grpSpPr>
        <a:xfrm>
          <a:off x="0" y="0"/>
          <a:ext cx="0" cy="0"/>
          <a:chOff x="0" y="0"/>
          <a:chExt cx="0" cy="0"/>
        </a:xfrm>
      </p:grpSpPr>
      <p:sp>
        <p:nvSpPr>
          <p:cNvPr id="777" name="Google Shape;777;p65"/>
          <p:cNvSpPr txBox="1"/>
          <p:nvPr/>
        </p:nvSpPr>
        <p:spPr>
          <a:xfrm>
            <a:off x="5726597" y="300843"/>
            <a:ext cx="4639200" cy="17511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0" rtl="1" algn="r">
              <a:lnSpc>
                <a:spcPct val="107000"/>
              </a:lnSpc>
              <a:spcBef>
                <a:spcPts val="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תבנית 2ח: שאלון הוראה דיאלוגית: הערכה עצמית של ההוראה באופן כללי</a:t>
            </a:r>
            <a:endParaRPr b="0" i="0" sz="13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300"/>
              <a:buFont typeface="Arial"/>
              <a:buNone/>
            </a:pPr>
            <a:r>
              <a:rPr b="0" i="0" lang="en-US" sz="1300" u="none" cap="none" strike="noStrike">
                <a:solidFill>
                  <a:schemeClr val="dk1"/>
                </a:solidFill>
                <a:latin typeface="Arimo"/>
                <a:ea typeface="Arimo"/>
                <a:cs typeface="Arimo"/>
                <a:sym typeface="Arimo"/>
              </a:rPr>
              <a:t>תבנית זו נועדה לצורך הערכה עצמית של ההוראה. ניתן להשתמש בה בשלבים שונים לאורך תהליך החקירה כדי לזהות כיצד הוראתך השתנתה.</a:t>
            </a:r>
            <a:endParaRPr b="0" i="0" sz="1300" u="none" cap="none" strike="noStrike">
              <a:solidFill>
                <a:schemeClr val="dk1"/>
              </a:solidFill>
              <a:latin typeface="Calibri"/>
              <a:ea typeface="Calibri"/>
              <a:cs typeface="Calibri"/>
              <a:sym typeface="Calibri"/>
            </a:endParaRPr>
          </a:p>
          <a:p>
            <a:pPr indent="0" lvl="0" marL="0" marR="0" rtl="1" algn="r">
              <a:lnSpc>
                <a:spcPct val="100000"/>
              </a:lnSpc>
              <a:spcBef>
                <a:spcPts val="800"/>
              </a:spcBef>
              <a:spcAft>
                <a:spcPts val="0"/>
              </a:spcAft>
              <a:buClr>
                <a:srgbClr val="000000"/>
              </a:buClr>
              <a:buSzPts val="1300"/>
              <a:buFont typeface="Arial"/>
              <a:buNone/>
            </a:pPr>
            <a:r>
              <a:rPr b="1" i="0" lang="en-US" sz="1300" u="none" cap="none" strike="noStrike">
                <a:solidFill>
                  <a:schemeClr val="dk1"/>
                </a:solidFill>
                <a:latin typeface="Arimo"/>
                <a:ea typeface="Arimo"/>
                <a:cs typeface="Arimo"/>
                <a:sym typeface="Arimo"/>
              </a:rPr>
              <a:t>        גרסה ניתנת להורדה של התבנית </a:t>
            </a:r>
            <a:r>
              <a:rPr b="0" i="0" lang="en-US" sz="1300" u="sng" cap="none" strike="noStrike">
                <a:solidFill>
                  <a:schemeClr val="hlink"/>
                </a:solidFill>
                <a:latin typeface="Arimo"/>
                <a:ea typeface="Arimo"/>
                <a:cs typeface="Arimo"/>
                <a:sym typeface="Arimo"/>
                <a:hlinkClick r:id="rId3"/>
              </a:rPr>
              <a:t>זמינה באתר </a:t>
            </a:r>
            <a:r>
              <a:rPr b="0" i="0" lang="en-US" sz="1300" u="none" cap="none" strike="noStrike">
                <a:solidFill>
                  <a:schemeClr val="dk1"/>
                </a:solidFill>
                <a:latin typeface="Arimo"/>
                <a:ea typeface="Arimo"/>
                <a:cs typeface="Arimo"/>
                <a:sym typeface="Arimo"/>
              </a:rPr>
              <a:t>האינטרנט של הערכה.</a:t>
            </a:r>
            <a:endParaRPr b="0" i="0" sz="1300" u="none" cap="none" strike="noStrike">
              <a:solidFill>
                <a:schemeClr val="dk1"/>
              </a:solidFill>
              <a:latin typeface="Arial"/>
              <a:ea typeface="Arial"/>
              <a:cs typeface="Arial"/>
              <a:sym typeface="Arial"/>
            </a:endParaRPr>
          </a:p>
        </p:txBody>
      </p:sp>
      <p:sp>
        <p:nvSpPr>
          <p:cNvPr id="778" name="Google Shape;778;p65"/>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9" name="Google Shape;779;p65"/>
          <p:cNvSpPr/>
          <p:nvPr/>
        </p:nvSpPr>
        <p:spPr>
          <a:xfrm>
            <a:off x="10071100" y="1495425"/>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0" name="Google Shape;780;p65"/>
          <p:cNvSpPr txBox="1"/>
          <p:nvPr/>
        </p:nvSpPr>
        <p:spPr>
          <a:xfrm>
            <a:off x="327493" y="276225"/>
            <a:ext cx="4830300" cy="1984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r">
              <a:lnSpc>
                <a:spcPct val="107000"/>
              </a:lnSpc>
              <a:spcBef>
                <a:spcPts val="0"/>
              </a:spcBef>
              <a:spcAft>
                <a:spcPts val="0"/>
              </a:spcAft>
              <a:buClr>
                <a:srgbClr val="000000"/>
              </a:buClr>
              <a:buSzPts val="1400"/>
              <a:buFont typeface="Arial"/>
              <a:buNone/>
            </a:pPr>
            <a:r>
              <a:rPr b="1" i="0" lang="en-US" sz="1400" u="none" cap="none" strike="noStrike">
                <a:solidFill>
                  <a:schemeClr val="dk1"/>
                </a:solidFill>
                <a:latin typeface="Arimo"/>
                <a:ea typeface="Arimo"/>
                <a:cs typeface="Arimo"/>
                <a:sym typeface="Arimo"/>
              </a:rPr>
              <a:t>הנחיות:</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None/>
            </a:pPr>
            <a:r>
              <a:rPr b="0" i="0" lang="en-US" sz="1400" u="none" cap="none" strike="noStrike">
                <a:solidFill>
                  <a:schemeClr val="dk1"/>
                </a:solidFill>
                <a:latin typeface="Arimo"/>
                <a:ea typeface="Arimo"/>
                <a:cs typeface="Arimo"/>
                <a:sym typeface="Arimo"/>
              </a:rPr>
              <a:t>ישנם 3 חלקים: יצירת </a:t>
            </a:r>
            <a:r>
              <a:rPr b="1" i="0" lang="en-US" sz="1400" u="none" cap="none" strike="noStrike">
                <a:solidFill>
                  <a:schemeClr val="dk1"/>
                </a:solidFill>
                <a:latin typeface="Arimo"/>
                <a:ea typeface="Arimo"/>
                <a:cs typeface="Arimo"/>
                <a:sym typeface="Arimo"/>
              </a:rPr>
              <a:t>פתיחות לדיאלוג </a:t>
            </a:r>
            <a:r>
              <a:rPr b="0" i="0" lang="en-US" sz="1400" u="none" cap="none" strike="noStrike">
                <a:solidFill>
                  <a:schemeClr val="dk1"/>
                </a:solidFill>
                <a:latin typeface="Arimo"/>
                <a:ea typeface="Arimo"/>
                <a:cs typeface="Arimo"/>
                <a:sym typeface="Arimo"/>
              </a:rPr>
              <a:t>(א–  שאלות 1-5), הזמנת </a:t>
            </a:r>
            <a:r>
              <a:rPr b="1" i="0" lang="en-US" sz="1400" u="none" cap="none" strike="noStrike">
                <a:solidFill>
                  <a:schemeClr val="dk1"/>
                </a:solidFill>
                <a:latin typeface="Arimo"/>
                <a:ea typeface="Arimo"/>
                <a:cs typeface="Arimo"/>
                <a:sym typeface="Arimo"/>
              </a:rPr>
              <a:t>תרומות של תלמידים</a:t>
            </a:r>
            <a:r>
              <a:rPr b="0" i="0" lang="en-US" sz="1400" u="none" cap="none" strike="noStrike">
                <a:solidFill>
                  <a:schemeClr val="dk1"/>
                </a:solidFill>
                <a:latin typeface="Arimo"/>
                <a:ea typeface="Arimo"/>
                <a:cs typeface="Arimo"/>
                <a:sym typeface="Arimo"/>
              </a:rPr>
              <a:t> (ב – שאלות  6-9), וטיפוח </a:t>
            </a:r>
            <a:r>
              <a:rPr b="1" i="0" lang="en-US" sz="1400" u="none" cap="none" strike="noStrike">
                <a:solidFill>
                  <a:schemeClr val="dk1"/>
                </a:solidFill>
                <a:latin typeface="Arimo"/>
                <a:ea typeface="Arimo"/>
                <a:cs typeface="Arimo"/>
                <a:sym typeface="Arimo"/>
              </a:rPr>
              <a:t>השתתפות דיאלוגית</a:t>
            </a:r>
            <a:r>
              <a:rPr b="0" i="0" lang="en-US" sz="1400" u="none" cap="none" strike="noStrike">
                <a:solidFill>
                  <a:schemeClr val="dk1"/>
                </a:solidFill>
                <a:latin typeface="Arimo"/>
                <a:ea typeface="Arimo"/>
                <a:cs typeface="Arimo"/>
                <a:sym typeface="Arimo"/>
              </a:rPr>
              <a:t> (ג – שאלות 10-18).</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עבור כל שאלה, יש לסמן את התיבה המתאימה ביותר ולדרג.</a:t>
            </a:r>
            <a:endParaRPr b="0" i="0" sz="14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400" u="none" cap="none" strike="noStrike">
                <a:solidFill>
                  <a:schemeClr val="dk1"/>
                </a:solidFill>
                <a:latin typeface="Arimo"/>
                <a:ea typeface="Arimo"/>
                <a:cs typeface="Arimo"/>
                <a:sym typeface="Arimo"/>
              </a:rPr>
              <a:t> מטעמי נוחות הטבלה מנוסחת בלשון זכר אך מתייחסת לכלל המשתמשים בה.</a:t>
            </a:r>
            <a:endParaRPr b="0" i="0" sz="1400" u="none" cap="none" strike="noStrike">
              <a:solidFill>
                <a:schemeClr val="dk1"/>
              </a:solidFill>
              <a:latin typeface="Calibri"/>
              <a:ea typeface="Calibri"/>
              <a:cs typeface="Calibri"/>
              <a:sym typeface="Calibri"/>
            </a:endParaRPr>
          </a:p>
        </p:txBody>
      </p:sp>
      <p:sp>
        <p:nvSpPr>
          <p:cNvPr id="781" name="Google Shape;781;p65"/>
          <p:cNvSpPr txBox="1"/>
          <p:nvPr>
            <p:ph idx="12" type="sldNum"/>
          </p:nvPr>
        </p:nvSpPr>
        <p:spPr>
          <a:xfrm>
            <a:off x="327493" y="7209360"/>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SzPts val="1000"/>
              <a:buNone/>
            </a:pPr>
            <a:r>
              <a:rPr lang="en-US"/>
              <a:t>49</a:t>
            </a:r>
            <a:endParaRPr/>
          </a:p>
        </p:txBody>
      </p:sp>
      <p:graphicFrame>
        <p:nvGraphicFramePr>
          <p:cNvPr id="782" name="Google Shape;782;p65"/>
          <p:cNvGraphicFramePr/>
          <p:nvPr/>
        </p:nvGraphicFramePr>
        <p:xfrm>
          <a:off x="1142953" y="2392529"/>
          <a:ext cx="3000000" cy="3000000"/>
        </p:xfrm>
        <a:graphic>
          <a:graphicData uri="http://schemas.openxmlformats.org/drawingml/2006/table">
            <a:tbl>
              <a:tblPr bandRow="1" firstRow="1">
                <a:noFill/>
                <a:tableStyleId>{22DA570D-59E3-420D-BB3B-248455A22848}</a:tableStyleId>
              </a:tblPr>
              <a:tblGrid>
                <a:gridCol w="838000"/>
                <a:gridCol w="734475"/>
                <a:gridCol w="871875"/>
                <a:gridCol w="781475"/>
                <a:gridCol w="818150"/>
                <a:gridCol w="740500"/>
                <a:gridCol w="3622975"/>
              </a:tblGrid>
              <a:tr h="323875">
                <a:tc>
                  <a:txBody>
                    <a:bodyPr/>
                    <a:lstStyle/>
                    <a:p>
                      <a:pPr indent="0" lvl="0" marL="0" marR="0" rtl="1" algn="r">
                        <a:lnSpc>
                          <a:spcPct val="100000"/>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כלל לא מסכים</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(2)</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(5)</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(6)</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ביחס להוראתך, חשוב על המשפטים הבאים וסמן את מידת הסכמתך מ</a:t>
                      </a:r>
                      <a:r>
                        <a:rPr b="1" i="0" lang="en-US" sz="1200" u="none" cap="none" strike="noStrike">
                          <a:solidFill>
                            <a:srgbClr val="000000"/>
                          </a:solidFill>
                          <a:latin typeface="Arial"/>
                          <a:ea typeface="Arial"/>
                          <a:cs typeface="Arial"/>
                          <a:sym typeface="Arial"/>
                        </a:rPr>
                        <a:t>(1) "כלל לא מסכים"</a:t>
                      </a:r>
                      <a:r>
                        <a:rPr b="0" i="0" lang="en-US" sz="1200" u="none" cap="none" strike="noStrike">
                          <a:solidFill>
                            <a:srgbClr val="000000"/>
                          </a:solidFill>
                          <a:latin typeface="Arial"/>
                          <a:ea typeface="Arial"/>
                          <a:cs typeface="Arial"/>
                          <a:sym typeface="Arial"/>
                        </a:rPr>
                        <a:t> ועד </a:t>
                      </a:r>
                      <a:r>
                        <a:rPr b="1" i="0" lang="en-US" sz="1200" u="none" cap="none" strike="noStrike">
                          <a:solidFill>
                            <a:srgbClr val="000000"/>
                          </a:solidFill>
                          <a:latin typeface="Arial"/>
                          <a:ea typeface="Arial"/>
                          <a:cs typeface="Arial"/>
                          <a:sym typeface="Arial"/>
                        </a:rPr>
                        <a:t>(6) "מסכים לגמרי"</a:t>
                      </a:r>
                      <a:r>
                        <a:rPr b="0" i="0" lang="en-US"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בהוראה שלי, אני...</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39450" marB="39450" marR="78925" marL="78925"/>
                </a:tc>
              </a:tr>
              <a:tr h="320075">
                <a:tc gridSpan="7">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פתיחות לדיאלוג</a:t>
                      </a:r>
                      <a:r>
                        <a:rPr lang="en-US" sz="1200" u="none" cap="none" strike="noStrike">
                          <a:latin typeface="Arial"/>
                          <a:ea typeface="Arial"/>
                          <a:cs typeface="Arial"/>
                          <a:sym typeface="Arial"/>
                        </a:rPr>
                        <a:t> א.</a:t>
                      </a:r>
                      <a:endParaRPr sz="1200" u="none" cap="none" strike="noStrike">
                        <a:latin typeface="Arial"/>
                        <a:ea typeface="Arial"/>
                        <a:cs typeface="Arial"/>
                        <a:sym typeface="Arial"/>
                      </a:endParaRPr>
                    </a:p>
                  </a:txBody>
                  <a:tcPr marT="39450" marB="39450" marR="78925" marL="79200">
                    <a:solidFill>
                      <a:srgbClr val="D8D8D8"/>
                    </a:solidFill>
                  </a:tcPr>
                </a:tc>
                <a:tc hMerge="1"/>
                <a:tc hMerge="1"/>
                <a:tc hMerge="1"/>
                <a:tc hMerge="1"/>
                <a:tc hMerge="1"/>
                <a:tc hMerge="1"/>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בונה שיחות משמעותיות כחלק מהשיעורים שלי בזמן שאני מתכנן שיעור</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נותן זמן לשאלות כדי שתלמידים יוכלו להבין את מטרת (או מטרות) הלמידה</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נותן מספיק זמן לתלמידים לתרום בהרחבה</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שואל שאלות פתוחות ומחכה שתלמידים יענו</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מקשיב בהערכה לתלמידים ומשיב באופן בונה, כולל מתן משוב מעצב</a:t>
                      </a:r>
                      <a:endParaRPr sz="1200" u="none" cap="none" strike="noStrike">
                        <a:latin typeface="Arial"/>
                        <a:ea typeface="Arial"/>
                        <a:cs typeface="Arial"/>
                        <a:sym typeface="Arial"/>
                      </a:endParaRPr>
                    </a:p>
                  </a:txBody>
                  <a:tcPr marT="0" marB="0" marR="68575" marL="68575"/>
                </a:tc>
              </a:tr>
              <a:tr h="320075">
                <a:tc gridSpan="6">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/30</a:t>
                      </a:r>
                      <a:endParaRPr/>
                    </a:p>
                  </a:txBody>
                  <a:tcPr marT="39450" marB="39450" marR="78925" marL="78925">
                    <a:solidFill>
                      <a:srgbClr val="F2F2F2"/>
                    </a:solidFill>
                  </a:tcPr>
                </a:tc>
                <a:tc hMerge="1"/>
                <a:tc hMerge="1"/>
                <a:tc hMerge="1"/>
                <a:tc hMerge="1"/>
                <a:tc hMerge="1"/>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Arial"/>
                          <a:ea typeface="Arial"/>
                          <a:cs typeface="Arial"/>
                          <a:sym typeface="Arial"/>
                        </a:rPr>
                        <a:t>דירוג מצטבר מחלק א': פתיחות לדיאלוג </a:t>
                      </a:r>
                      <a:endParaRPr sz="1200" u="none" cap="none" strike="noStrike">
                        <a:latin typeface="Arial"/>
                        <a:ea typeface="Arial"/>
                        <a:cs typeface="Arial"/>
                        <a:sym typeface="Arial"/>
                      </a:endParaRPr>
                    </a:p>
                  </a:txBody>
                  <a:tcPr marT="0" marB="0" marR="68575" marL="68575">
                    <a:solidFill>
                      <a:srgbClr val="F2F2F2"/>
                    </a:solidFill>
                  </a:tcPr>
                </a:tc>
              </a:tr>
              <a:tr h="320075">
                <a:tc gridSpan="7">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הזמנת תרומות של תלמידים</a:t>
                      </a:r>
                      <a:r>
                        <a:rPr lang="en-US" sz="1200" u="none" cap="none" strike="noStrike">
                          <a:latin typeface="Arial"/>
                          <a:ea typeface="Arial"/>
                          <a:cs typeface="Arial"/>
                          <a:sym typeface="Arial"/>
                        </a:rPr>
                        <a:t> ב.</a:t>
                      </a:r>
                      <a:endParaRPr sz="1200" u="none" cap="none" strike="noStrike">
                        <a:latin typeface="Arial"/>
                        <a:ea typeface="Arial"/>
                        <a:cs typeface="Arial"/>
                        <a:sym typeface="Arial"/>
                      </a:endParaRPr>
                    </a:p>
                  </a:txBody>
                  <a:tcPr marT="39450" marB="39450" marR="78925" marL="78925">
                    <a:solidFill>
                      <a:srgbClr val="D8D8D8"/>
                    </a:solidFill>
                  </a:tcPr>
                </a:tc>
                <a:tc hMerge="1"/>
                <a:tc hMerge="1"/>
                <a:tc hMerge="1"/>
                <a:tc hMerge="1"/>
                <a:tc hMerge="1"/>
                <a:tc hMerge="1"/>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מזמין תלמידים לשתף ברעיונותיהם, דעותיהם, מחשבותיהם, תחומי עניינם ורגשותיהם</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מזמין תלמידים להרחיב ולבנות על רעיונות שלהם ושל אחרים</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מזמין תלמידים להצדיק את רעיונותיהם ודעותיהם באופן מפורש, כולל מתן הסברים מורחבים, הצעת טענות, טענות נגד ו/או ראיות</a:t>
                      </a:r>
                      <a:endParaRPr sz="1200" u="none" cap="none" strike="noStrike">
                        <a:latin typeface="Arial"/>
                        <a:ea typeface="Arial"/>
                        <a:cs typeface="Arial"/>
                        <a:sym typeface="Arial"/>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מזמין תלמידים לאתגר, לערער ולבקר באופן מכבד את רעיונות האחר</a:t>
                      </a:r>
                      <a:endParaRPr sz="1200" u="none" cap="none" strike="noStrike">
                        <a:latin typeface="Arial"/>
                        <a:ea typeface="Arial"/>
                        <a:cs typeface="Arial"/>
                        <a:sym typeface="Arial"/>
                      </a:endParaRPr>
                    </a:p>
                  </a:txBody>
                  <a:tcPr marT="0" marB="0" marR="68575" marL="68575"/>
                </a:tc>
              </a:tr>
              <a:tr h="320075">
                <a:tc gridSpan="6">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/24</a:t>
                      </a:r>
                      <a:endParaRPr/>
                    </a:p>
                  </a:txBody>
                  <a:tcPr marT="39450" marB="39450" marR="78925" marL="78925">
                    <a:solidFill>
                      <a:srgbClr val="F2F2F2"/>
                    </a:solidFill>
                  </a:tcPr>
                </a:tc>
                <a:tc hMerge="1"/>
                <a:tc hMerge="1"/>
                <a:tc hMerge="1"/>
                <a:tc hMerge="1"/>
                <a:tc hMerge="1"/>
                <a:tc>
                  <a:txBody>
                    <a:bodyPr/>
                    <a:lstStyle/>
                    <a:p>
                      <a:pPr indent="0" lvl="0" marL="0" marR="0" rtl="0" algn="r">
                        <a:lnSpc>
                          <a:spcPct val="100000"/>
                        </a:lnSpc>
                        <a:spcBef>
                          <a:spcPts val="0"/>
                        </a:spcBef>
                        <a:spcAft>
                          <a:spcPts val="0"/>
                        </a:spcAft>
                        <a:buNone/>
                      </a:pPr>
                      <a:r>
                        <a:rPr lang="en-US" sz="1200" u="none" cap="none" strike="noStrike">
                          <a:solidFill>
                            <a:srgbClr val="000000"/>
                          </a:solidFill>
                          <a:latin typeface="Arial"/>
                          <a:ea typeface="Arial"/>
                          <a:cs typeface="Arial"/>
                          <a:sym typeface="Arial"/>
                        </a:rPr>
                        <a:t>דירוג מצטבר מחלק ב': הזמנת תרומות תלמידים </a:t>
                      </a:r>
                      <a:endParaRPr sz="1200" u="none" cap="none" strike="noStrike">
                        <a:latin typeface="Arial"/>
                        <a:ea typeface="Arial"/>
                        <a:cs typeface="Arial"/>
                        <a:sym typeface="Arial"/>
                      </a:endParaRPr>
                    </a:p>
                  </a:txBody>
                  <a:tcPr marT="0" marB="0" marR="68575" marL="68575">
                    <a:solidFill>
                      <a:srgbClr val="F2F2F2"/>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6" name="Shape 786"/>
        <p:cNvGrpSpPr/>
        <p:nvPr/>
      </p:nvGrpSpPr>
      <p:grpSpPr>
        <a:xfrm>
          <a:off x="0" y="0"/>
          <a:ext cx="0" cy="0"/>
          <a:chOff x="0" y="0"/>
          <a:chExt cx="0" cy="0"/>
        </a:xfrm>
      </p:grpSpPr>
      <p:sp>
        <p:nvSpPr>
          <p:cNvPr id="787" name="Google Shape;787;p66"/>
          <p:cNvSpPr txBox="1"/>
          <p:nvPr/>
        </p:nvSpPr>
        <p:spPr>
          <a:xfrm>
            <a:off x="393072" y="5901219"/>
            <a:ext cx="9907256" cy="137344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0" marR="0" rtl="1" algn="r">
              <a:lnSpc>
                <a:spcPct val="107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ישנם שני </a:t>
            </a:r>
            <a:r>
              <a:rPr b="1" i="0" lang="en-US" sz="1200" u="none" cap="none" strike="noStrike">
                <a:solidFill>
                  <a:schemeClr val="dk1"/>
                </a:solidFill>
                <a:latin typeface="Arimo"/>
                <a:ea typeface="Arimo"/>
                <a:cs typeface="Arimo"/>
                <a:sym typeface="Arimo"/>
              </a:rPr>
              <a:t>שאלוני הוראה דיאלוגית</a:t>
            </a:r>
            <a:r>
              <a:rPr b="0" i="0" lang="en-US" sz="1200" u="none" cap="none" strike="noStrike">
                <a:solidFill>
                  <a:schemeClr val="dk1"/>
                </a:solidFill>
                <a:latin typeface="Arimo"/>
                <a:ea typeface="Arimo"/>
                <a:cs typeface="Arimo"/>
                <a:sym typeface="Arimo"/>
              </a:rPr>
              <a:t> נוספים, אשר מתמקדים בהשקפה שלך ושל תלמידיך על שיעור מסוים:</a:t>
            </a:r>
            <a:endParaRPr b="0" i="0" sz="1200" u="none" cap="none" strike="noStrike">
              <a:solidFill>
                <a:schemeClr val="dk1"/>
              </a:solidFill>
              <a:latin typeface="Calibri"/>
              <a:ea typeface="Calibri"/>
              <a:cs typeface="Calibri"/>
              <a:sym typeface="Calibri"/>
            </a:endParaRPr>
          </a:p>
          <a:p>
            <a:pPr indent="-342900" lvl="0" marL="342900" marR="0" rtl="1" algn="r">
              <a:lnSpc>
                <a:spcPct val="107000"/>
              </a:lnSpc>
              <a:spcBef>
                <a:spcPts val="800"/>
              </a:spcBef>
              <a:spcAft>
                <a:spcPts val="0"/>
              </a:spcAft>
              <a:buClr>
                <a:schemeClr val="dk1"/>
              </a:buClr>
              <a:buSzPts val="1400"/>
              <a:buFont typeface="Noto Sans Symbols"/>
              <a:buChar char="∙"/>
            </a:pPr>
            <a:r>
              <a:rPr b="1" i="0" lang="en-US" sz="1200" u="none" cap="none" strike="noStrike">
                <a:solidFill>
                  <a:schemeClr val="dk1"/>
                </a:solidFill>
                <a:latin typeface="Arimo"/>
                <a:ea typeface="Arimo"/>
                <a:cs typeface="Arimo"/>
                <a:sym typeface="Arimo"/>
              </a:rPr>
              <a:t>שאלון הערכה עצמית של הוראה דיאלוגית בשיעור</a:t>
            </a:r>
            <a:endParaRPr b="0" i="0" sz="1200" u="none" cap="none" strike="noStrike">
              <a:solidFill>
                <a:schemeClr val="dk1"/>
              </a:solidFill>
              <a:latin typeface="Calibri"/>
              <a:ea typeface="Calibri"/>
              <a:cs typeface="Calibri"/>
              <a:sym typeface="Calibri"/>
            </a:endParaRPr>
          </a:p>
          <a:p>
            <a:pPr indent="-342900" lvl="0" marL="342900" marR="0" rtl="1" algn="r">
              <a:lnSpc>
                <a:spcPct val="107000"/>
              </a:lnSpc>
              <a:spcBef>
                <a:spcPts val="0"/>
              </a:spcBef>
              <a:spcAft>
                <a:spcPts val="0"/>
              </a:spcAft>
              <a:buClr>
                <a:schemeClr val="dk1"/>
              </a:buClr>
              <a:buSzPts val="1400"/>
              <a:buFont typeface="Noto Sans Symbols"/>
              <a:buChar char="∙"/>
            </a:pPr>
            <a:r>
              <a:rPr b="1" i="0" lang="en-US" sz="1200" u="none" cap="none" strike="noStrike">
                <a:solidFill>
                  <a:schemeClr val="dk1"/>
                </a:solidFill>
                <a:latin typeface="Arimo"/>
                <a:ea typeface="Arimo"/>
                <a:cs typeface="Arimo"/>
                <a:sym typeface="Arimo"/>
              </a:rPr>
              <a:t>שאלון הערכת תלמידים של הוראה דיאלוגית בשיעור</a:t>
            </a:r>
            <a:r>
              <a:rPr b="0" i="0" lang="en-US" sz="1200" u="none" cap="none" strike="noStrike">
                <a:solidFill>
                  <a:schemeClr val="dk1"/>
                </a:solidFill>
                <a:latin typeface="Arimo"/>
                <a:ea typeface="Arimo"/>
                <a:cs typeface="Arimo"/>
                <a:sym typeface="Arimo"/>
              </a:rPr>
              <a:t> (לתלמידים בגילאי 13-18)</a:t>
            </a:r>
            <a:endParaRPr b="0" i="0" sz="1200" u="none" cap="none" strike="noStrike">
              <a:solidFill>
                <a:schemeClr val="dk1"/>
              </a:solidFill>
              <a:latin typeface="Calibri"/>
              <a:ea typeface="Calibri"/>
              <a:cs typeface="Calibri"/>
              <a:sym typeface="Calibri"/>
            </a:endParaRPr>
          </a:p>
          <a:p>
            <a:pPr indent="0" lvl="0" marL="0" marR="0" rtl="1" algn="r">
              <a:lnSpc>
                <a:spcPct val="107000"/>
              </a:lnSpc>
              <a:spcBef>
                <a:spcPts val="80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שאלונים אלה זמינים כתבניות ניתנות להורדה</a:t>
            </a:r>
            <a:r>
              <a:rPr b="0" i="0" lang="en-US" sz="1200" u="sng" cap="none" strike="noStrike">
                <a:solidFill>
                  <a:schemeClr val="hlink"/>
                </a:solidFill>
                <a:latin typeface="Arimo"/>
                <a:ea typeface="Arimo"/>
                <a:cs typeface="Arimo"/>
                <a:sym typeface="Arimo"/>
                <a:hlinkClick r:id="rId3"/>
              </a:rPr>
              <a:t> באתר האינטרנט של T-SEDA</a:t>
            </a:r>
            <a:r>
              <a:rPr b="0" i="0" lang="en-US" sz="1200" u="none" cap="none" strike="noStrike">
                <a:solidFill>
                  <a:schemeClr val="dk1"/>
                </a:solidFill>
                <a:latin typeface="Arimo"/>
                <a:ea typeface="Arimo"/>
                <a:cs typeface="Arimo"/>
                <a:sym typeface="Arimo"/>
              </a:rPr>
              <a:t>.</a:t>
            </a:r>
            <a:endParaRPr b="0" i="0" sz="1200" u="none" cap="none" strike="noStrike">
              <a:solidFill>
                <a:schemeClr val="dk1"/>
              </a:solidFill>
              <a:latin typeface="Arimo"/>
              <a:ea typeface="Arimo"/>
              <a:cs typeface="Arimo"/>
              <a:sym typeface="Arimo"/>
            </a:endParaRPr>
          </a:p>
          <a:p>
            <a:pPr indent="0" lvl="0" marL="0" marR="0" rtl="1" algn="r">
              <a:lnSpc>
                <a:spcPct val="107000"/>
              </a:lnSpc>
              <a:spcBef>
                <a:spcPts val="8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88" name="Google Shape;788;p66"/>
          <p:cNvSpPr txBox="1"/>
          <p:nvPr/>
        </p:nvSpPr>
        <p:spPr>
          <a:xfrm>
            <a:off x="5041270" y="7237871"/>
            <a:ext cx="457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50</a:t>
            </a:r>
            <a:endParaRPr b="0" i="0" sz="1400" u="none" cap="none" strike="noStrike">
              <a:solidFill>
                <a:srgbClr val="000000"/>
              </a:solidFill>
              <a:latin typeface="Arial"/>
              <a:ea typeface="Arial"/>
              <a:cs typeface="Arial"/>
              <a:sym typeface="Arial"/>
            </a:endParaRPr>
          </a:p>
        </p:txBody>
      </p:sp>
      <p:graphicFrame>
        <p:nvGraphicFramePr>
          <p:cNvPr id="789" name="Google Shape;789;p66"/>
          <p:cNvGraphicFramePr/>
          <p:nvPr/>
        </p:nvGraphicFramePr>
        <p:xfrm>
          <a:off x="1066123" y="592757"/>
          <a:ext cx="3000000" cy="3000000"/>
        </p:xfrm>
        <a:graphic>
          <a:graphicData uri="http://schemas.openxmlformats.org/drawingml/2006/table">
            <a:tbl>
              <a:tblPr bandRow="1" firstRow="1">
                <a:noFill/>
                <a:tableStyleId>{22DA570D-59E3-420D-BB3B-248455A22848}</a:tableStyleId>
              </a:tblPr>
              <a:tblGrid>
                <a:gridCol w="838000"/>
                <a:gridCol w="734475"/>
                <a:gridCol w="871875"/>
                <a:gridCol w="781475"/>
                <a:gridCol w="818150"/>
                <a:gridCol w="740500"/>
                <a:gridCol w="3622975"/>
              </a:tblGrid>
              <a:tr h="323875">
                <a:tc>
                  <a:txBody>
                    <a:bodyPr/>
                    <a:lstStyle/>
                    <a:p>
                      <a:pPr indent="0" lvl="0" marL="0" marR="0" rtl="1" algn="r">
                        <a:lnSpc>
                          <a:spcPct val="100000"/>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כלל לא מסכים</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(2)</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(5)</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rPr lang="en-US" sz="1200" u="none" cap="none" strike="noStrike">
                          <a:latin typeface="Arial"/>
                          <a:ea typeface="Arial"/>
                          <a:cs typeface="Arial"/>
                          <a:sym typeface="Arial"/>
                        </a:rPr>
                        <a:t>(6)</a:t>
                      </a:r>
                      <a:endParaRPr sz="1200" u="none" cap="none" strike="noStrike">
                        <a:latin typeface="Arial"/>
                        <a:ea typeface="Arial"/>
                        <a:cs typeface="Arial"/>
                        <a:sym typeface="Arial"/>
                      </a:endParaRPr>
                    </a:p>
                  </a:txBody>
                  <a:tcPr marT="0" marB="0" marR="68575" marL="68575"/>
                </a:tc>
                <a:tc>
                  <a:txBody>
                    <a:bodyPr/>
                    <a:lstStyle/>
                    <a:p>
                      <a:pPr indent="0" lvl="0" marL="0" marR="0" rtl="0" algn="r">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r>
              <a:tr h="320075">
                <a:tc gridSpan="7">
                  <a:txBody>
                    <a:bodyPr/>
                    <a:lstStyle/>
                    <a:p>
                      <a:pPr indent="0" lvl="0" marL="0" marR="0" rtl="0" algn="ctr">
                        <a:lnSpc>
                          <a:spcPct val="100000"/>
                        </a:lnSpc>
                        <a:spcBef>
                          <a:spcPts val="0"/>
                        </a:spcBef>
                        <a:spcAft>
                          <a:spcPts val="0"/>
                        </a:spcAft>
                        <a:buNone/>
                      </a:pPr>
                      <a:r>
                        <a:rPr lang="en-US" sz="1200" u="none" cap="none" strike="noStrike"/>
                        <a:t>ג: השתתפות דיאלוגית</a:t>
                      </a:r>
                      <a:endParaRPr sz="1200" u="none" cap="none" strike="noStrike">
                        <a:latin typeface="Arial"/>
                        <a:ea typeface="Arial"/>
                        <a:cs typeface="Arial"/>
                        <a:sym typeface="Arial"/>
                      </a:endParaRPr>
                    </a:p>
                  </a:txBody>
                  <a:tcPr marT="39450" marB="39450" marR="78925" marL="79200">
                    <a:solidFill>
                      <a:srgbClr val="D8D8D8"/>
                    </a:solidFill>
                  </a:tcPr>
                </a:tc>
                <a:tc hMerge="1"/>
                <a:tc hMerge="1"/>
                <a:tc hMerge="1"/>
                <a:tc hMerge="1"/>
                <a:tc hMerge="1"/>
                <a:tc hMerge="1"/>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מדגיש את החשיבות של דיאלוג משמעותי ללמידה של תלמידיי (למשל מסביר להם איך יוכלו לפתור בעיה בשיתוף פעולה על ידי שיח פורה, או באמצעות רפלקציה על הדיאלוג בסוף השיעור)</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מדגים מוכנות לשנות את דעתי כשתלמידים מביעים רעיון חדש או טענה חדשה</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יוצר סביבה של אמון כדי שתלמידים ירגישו בנוח לקחת סיכונים או לנסות משהו חדש</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מערב תלמידים ביצירה משותפת של כללי הדיבור ובשימוש בהם</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משלב דיאלוג פורה בשלבים שונים של השיעור</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מפתח דיאלוג מצטבר לאורך זמן (בין השיעורים)</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מזמין תלמידים לבצע רפלקציה על האיכות וההצלחה של הדיאלוג</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מזמין תלמידים להראות כיצד הם מקשיבים בתשומת לב לתרומות של אחרים</a:t>
                      </a:r>
                      <a:endParaRPr sz="1200" u="none" cap="none" strike="noStrike">
                        <a:latin typeface="Times New Roman"/>
                        <a:ea typeface="Times New Roman"/>
                        <a:cs typeface="Times New Roman"/>
                        <a:sym typeface="Times New Roman"/>
                      </a:endParaRPr>
                    </a:p>
                  </a:txBody>
                  <a:tcPr marT="0" marB="0" marR="68575" marL="68575"/>
                </a:tc>
              </a:tr>
              <a:tr h="32007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39450" marB="39450" marR="78925" marL="78925"/>
                </a:tc>
                <a:tc>
                  <a:txBody>
                    <a:bodyPr/>
                    <a:lstStyle/>
                    <a:p>
                      <a:pPr indent="0" lvl="0" marL="0" marR="0" rtl="0" algn="r">
                        <a:lnSpc>
                          <a:spcPct val="100000"/>
                        </a:lnSpc>
                        <a:spcBef>
                          <a:spcPts val="0"/>
                        </a:spcBef>
                        <a:spcAft>
                          <a:spcPts val="0"/>
                        </a:spcAft>
                        <a:buNone/>
                      </a:pPr>
                      <a:r>
                        <a:rPr lang="en-US" sz="1200" u="none" cap="none" strike="noStrike">
                          <a:latin typeface="Times New Roman"/>
                          <a:ea typeface="Times New Roman"/>
                          <a:cs typeface="Times New Roman"/>
                          <a:sym typeface="Times New Roman"/>
                        </a:rPr>
                        <a:t>מעודד תלמידים באופן מפורש לשאלות שאלות בעצמם</a:t>
                      </a:r>
                      <a:endParaRPr sz="1200" u="none" cap="none" strike="noStrike">
                        <a:latin typeface="Times New Roman"/>
                        <a:ea typeface="Times New Roman"/>
                        <a:cs typeface="Times New Roman"/>
                        <a:sym typeface="Times New Roman"/>
                      </a:endParaRPr>
                    </a:p>
                  </a:txBody>
                  <a:tcPr marT="0" marB="0" marR="68575" marL="68575"/>
                </a:tc>
              </a:tr>
              <a:tr h="320075">
                <a:tc gridSpan="6">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/54</a:t>
                      </a:r>
                      <a:endParaRPr/>
                    </a:p>
                  </a:txBody>
                  <a:tcPr marT="39450" marB="39450" marR="78925" marL="78925">
                    <a:solidFill>
                      <a:srgbClr val="F2F2F2"/>
                    </a:solidFill>
                  </a:tcPr>
                </a:tc>
                <a:tc hMerge="1"/>
                <a:tc hMerge="1"/>
                <a:tc hMerge="1"/>
                <a:tc hMerge="1"/>
                <a:tc hMerge="1"/>
                <a:tc>
                  <a:txBody>
                    <a:bodyPr/>
                    <a:lstStyle/>
                    <a:p>
                      <a:pPr indent="0" lvl="0" marL="0" marR="0" rtl="0" algn="ctr">
                        <a:lnSpc>
                          <a:spcPct val="100000"/>
                        </a:lnSpc>
                        <a:spcBef>
                          <a:spcPts val="0"/>
                        </a:spcBef>
                        <a:spcAft>
                          <a:spcPts val="0"/>
                        </a:spcAft>
                        <a:buNone/>
                      </a:pPr>
                      <a:r>
                        <a:rPr lang="en-US" sz="1200" u="none" cap="none" strike="noStrike">
                          <a:solidFill>
                            <a:srgbClr val="000000"/>
                          </a:solidFill>
                          <a:latin typeface="Times New Roman"/>
                          <a:ea typeface="Times New Roman"/>
                          <a:cs typeface="Times New Roman"/>
                          <a:sym typeface="Times New Roman"/>
                        </a:rPr>
                        <a:t>דירוג מצטבר מחלק ג': טיפוח השתתפות דיאלוגית</a:t>
                      </a:r>
                      <a:endParaRPr sz="1200" u="none" cap="none" strike="noStrike">
                        <a:latin typeface="Times New Roman"/>
                        <a:ea typeface="Times New Roman"/>
                        <a:cs typeface="Times New Roman"/>
                        <a:sym typeface="Times New Roman"/>
                      </a:endParaRPr>
                    </a:p>
                  </a:txBody>
                  <a:tcPr marT="0" marB="0" marR="68575" marL="68575">
                    <a:solidFill>
                      <a:srgbClr val="F2F2F2"/>
                    </a:solidFill>
                  </a:tcPr>
                </a:tc>
              </a:tr>
            </a:tbl>
          </a:graphicData>
        </a:graphic>
      </p:graphicFrame>
      <p:sp>
        <p:nvSpPr>
          <p:cNvPr id="790" name="Google Shape;790;p66"/>
          <p:cNvSpPr txBox="1"/>
          <p:nvPr/>
        </p:nvSpPr>
        <p:spPr>
          <a:xfrm>
            <a:off x="393072" y="6625325"/>
            <a:ext cx="430030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3B4043"/>
                </a:solidFill>
                <a:latin typeface="Arial"/>
                <a:ea typeface="Arial"/>
                <a:cs typeface="Arial"/>
                <a:sym typeface="Arial"/>
              </a:rPr>
              <a:t>Gröschner, A., Hennessy, S., Kershner, R., Dehne, M. &amp; Calcagni, E. (2021). Dialogic Teaching Questionnaire (DTQ). Teacher and Student Versions. Universities of Jena and Cambridge.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3"/>
          <p:cNvSpPr txBox="1"/>
          <p:nvPr>
            <p:ph type="title"/>
          </p:nvPr>
        </p:nvSpPr>
        <p:spPr>
          <a:xfrm>
            <a:off x="2607425" y="276225"/>
            <a:ext cx="5407800" cy="646500"/>
          </a:xfrm>
          <a:prstGeom prst="rect">
            <a:avLst/>
          </a:prstGeom>
          <a:noFill/>
          <a:ln>
            <a:noFill/>
          </a:ln>
        </p:spPr>
        <p:txBody>
          <a:bodyPr anchorCtr="0" anchor="t" bIns="0" lIns="0" spcFirstLastPara="1" rIns="0" wrap="square" tIns="0">
            <a:spAutoFit/>
          </a:bodyPr>
          <a:lstStyle/>
          <a:p>
            <a:pPr indent="0" lvl="0" marL="12700" rtl="1" algn="ctr">
              <a:lnSpc>
                <a:spcPct val="100000"/>
              </a:lnSpc>
              <a:spcBef>
                <a:spcPts val="0"/>
              </a:spcBef>
              <a:spcAft>
                <a:spcPts val="0"/>
              </a:spcAft>
              <a:buSzPts val="1400"/>
              <a:buNone/>
            </a:pPr>
            <a:r>
              <a:rPr lang="en-US" sz="2300"/>
              <a:t>הערכה לניתוח שיח לימודי:מדריך למשתמש</a:t>
            </a:r>
            <a:br>
              <a:rPr lang="en-US" sz="1900"/>
            </a:br>
            <a:r>
              <a:rPr lang="en-US" sz="1900">
                <a:solidFill>
                  <a:schemeClr val="dk1"/>
                </a:solidFill>
              </a:rPr>
              <a:t>תוכן עניינים</a:t>
            </a:r>
            <a:endParaRPr sz="2300">
              <a:solidFill>
                <a:schemeClr val="dk1"/>
              </a:solidFill>
            </a:endParaRPr>
          </a:p>
        </p:txBody>
      </p:sp>
      <p:graphicFrame>
        <p:nvGraphicFramePr>
          <p:cNvPr id="125" name="Google Shape;125;p13"/>
          <p:cNvGraphicFramePr/>
          <p:nvPr/>
        </p:nvGraphicFramePr>
        <p:xfrm>
          <a:off x="2332228" y="1109352"/>
          <a:ext cx="3000000" cy="3000000"/>
        </p:xfrm>
        <a:graphic>
          <a:graphicData uri="http://schemas.openxmlformats.org/drawingml/2006/table">
            <a:tbl>
              <a:tblPr bandRow="1" firstRow="1">
                <a:noFill/>
                <a:tableStyleId>{8F80C370-C423-447A-94FB-4BDD2FD705C0}</a:tableStyleId>
              </a:tblPr>
              <a:tblGrid>
                <a:gridCol w="7205475"/>
              </a:tblGrid>
              <a:tr h="423675">
                <a:tc>
                  <a:txBody>
                    <a:bodyPr/>
                    <a:lstStyle/>
                    <a:p>
                      <a:pPr indent="0" lvl="0" marL="294005"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א. </a:t>
                      </a:r>
                      <a:r>
                        <a:rPr b="1" lang="en-US" sz="1300" u="none" cap="none" strike="noStrike">
                          <a:solidFill>
                            <a:schemeClr val="dk1"/>
                          </a:solidFill>
                          <a:latin typeface="Arial"/>
                          <a:ea typeface="Arial"/>
                          <a:cs typeface="Arial"/>
                          <a:sym typeface="Arial"/>
                        </a:rPr>
                        <a:t>מבוא ל- T-SEDA</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ב. </a:t>
                      </a:r>
                      <a:r>
                        <a:rPr b="1" lang="en-US" sz="1300" u="none" cap="none" strike="noStrike">
                          <a:solidFill>
                            <a:schemeClr val="dk1"/>
                          </a:solidFill>
                          <a:latin typeface="Arial"/>
                          <a:ea typeface="Arial"/>
                          <a:cs typeface="Arial"/>
                          <a:sym typeface="Arial"/>
                        </a:rPr>
                        <a:t>מהו</a:t>
                      </a:r>
                      <a:r>
                        <a:rPr b="1" lang="en-US" sz="1300" u="none" cap="none" strike="noStrike">
                          <a:solidFill>
                            <a:srgbClr val="1A616F"/>
                          </a:solidFill>
                          <a:latin typeface="Arial"/>
                          <a:ea typeface="Arial"/>
                          <a:cs typeface="Arial"/>
                          <a:sym typeface="Arial"/>
                        </a:rPr>
                        <a:t> </a:t>
                      </a:r>
                      <a:r>
                        <a:rPr b="1" lang="en-US" sz="1300" u="none" cap="none" strike="noStrike">
                          <a:solidFill>
                            <a:schemeClr val="dk1"/>
                          </a:solidFill>
                          <a:latin typeface="Arial"/>
                          <a:ea typeface="Arial"/>
                          <a:cs typeface="Arial"/>
                          <a:sym typeface="Arial"/>
                        </a:rPr>
                        <a:t>דיאלוג חינוכי?</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ג. </a:t>
                      </a:r>
                      <a:r>
                        <a:rPr b="1" lang="en-US" sz="1300" u="none" cap="none" strike="noStrike">
                          <a:solidFill>
                            <a:schemeClr val="dk1"/>
                          </a:solidFill>
                          <a:latin typeface="Arial"/>
                          <a:ea typeface="Arial"/>
                          <a:cs typeface="Arial"/>
                          <a:sym typeface="Arial"/>
                        </a:rPr>
                        <a:t>הדיאלוג</a:t>
                      </a:r>
                      <a:r>
                        <a:rPr b="1" lang="en-US" sz="1300" u="none" cap="none" strike="noStrike">
                          <a:solidFill>
                            <a:srgbClr val="1A616F"/>
                          </a:solidFill>
                          <a:latin typeface="Arial"/>
                          <a:ea typeface="Arial"/>
                          <a:cs typeface="Arial"/>
                          <a:sym typeface="Arial"/>
                        </a:rPr>
                        <a:t> </a:t>
                      </a:r>
                      <a:r>
                        <a:rPr b="1" lang="en-US" sz="1300" u="none" cap="none" strike="noStrike">
                          <a:solidFill>
                            <a:schemeClr val="dk1"/>
                          </a:solidFill>
                          <a:latin typeface="Arial"/>
                          <a:ea typeface="Arial"/>
                          <a:cs typeface="Arial"/>
                          <a:sym typeface="Arial"/>
                        </a:rPr>
                        <a:t>החינוכי ולמידה בהקשרים מגוונים</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ראיה לכך שדיאלוג מורה-תלמיד מעודד למידה</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דיאלוג בקבוצת עמיתים</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דיאלוג בהקשרים שונים</a:t>
                      </a:r>
                      <a:endParaRPr sz="1200" u="none" cap="none" strike="noStrike">
                        <a:latin typeface="Arimo"/>
                        <a:ea typeface="Arimo"/>
                        <a:cs typeface="Arimo"/>
                        <a:sym typeface="Arimo"/>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דיאלוג עם ילדים צעירים</a:t>
                      </a:r>
                      <a:endParaRPr sz="12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השכלה גבוהה ולומדים בוגרים</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דיאלוג במקצועות הלימוד</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הוגנות והשתתפות של כלל הלומדים</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1" algn="r">
                        <a:lnSpc>
                          <a:spcPct val="100000"/>
                        </a:lnSpc>
                        <a:spcBef>
                          <a:spcPts val="0"/>
                        </a:spcBef>
                        <a:spcAft>
                          <a:spcPts val="0"/>
                        </a:spcAft>
                        <a:buClr>
                          <a:srgbClr val="000000"/>
                        </a:buClr>
                        <a:buSzPts val="1200"/>
                        <a:buFont typeface="Arial"/>
                        <a:buNone/>
                      </a:pPr>
                      <a:r>
                        <a:rPr lang="en-US" sz="1200" u="none" cap="none" strike="noStrike">
                          <a:latin typeface="Arimo"/>
                          <a:ea typeface="Arimo"/>
                          <a:cs typeface="Arimo"/>
                          <a:sym typeface="Arimo"/>
                        </a:rPr>
                        <a:t>עידוד תרבות כיתתית חיובית לצורך דיאלוג חינוכי</a:t>
                      </a:r>
                      <a:endParaRPr sz="1200" u="none" cap="none" strike="noStrike">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ד. </a:t>
                      </a:r>
                      <a:r>
                        <a:rPr b="1" lang="en-US" sz="1300" u="none" cap="none" strike="noStrike">
                          <a:solidFill>
                            <a:schemeClr val="dk1"/>
                          </a:solidFill>
                          <a:latin typeface="Arial"/>
                          <a:ea typeface="Arial"/>
                          <a:cs typeface="Arial"/>
                          <a:sym typeface="Arial"/>
                        </a:rPr>
                        <a:t>כמה פורה הדיאלוג בכיתה שלי? בחינה עצמית למורים</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ה. </a:t>
                      </a:r>
                      <a:r>
                        <a:rPr b="1" lang="en-US" sz="1300" u="none" cap="none" strike="noStrike">
                          <a:solidFill>
                            <a:schemeClr val="dk1"/>
                          </a:solidFill>
                          <a:latin typeface="Arial"/>
                          <a:ea typeface="Arial"/>
                          <a:cs typeface="Arial"/>
                          <a:sym typeface="Arial"/>
                        </a:rPr>
                        <a:t>מחזור החקירה הכיתתי הרפלקטיבי</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ו. </a:t>
                      </a:r>
                      <a:r>
                        <a:rPr b="1" lang="en-US" sz="1300" u="none" cap="none" strike="noStrike">
                          <a:solidFill>
                            <a:schemeClr val="dk1"/>
                          </a:solidFill>
                          <a:latin typeface="Arial"/>
                          <a:ea typeface="Arial"/>
                          <a:cs typeface="Arial"/>
                          <a:sym typeface="Arial"/>
                        </a:rPr>
                        <a:t>בחירת מוקד חקירה</a:t>
                      </a:r>
                      <a:endParaRPr sz="1300" u="none" cap="none" strike="noStrike">
                        <a:solidFill>
                          <a:schemeClr val="dk1"/>
                        </a:solidFill>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29337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ז. </a:t>
                      </a:r>
                      <a:r>
                        <a:rPr b="1" lang="en-US" sz="1300" u="none" cap="none" strike="noStrike">
                          <a:solidFill>
                            <a:schemeClr val="dk1"/>
                          </a:solidFill>
                          <a:latin typeface="Arial"/>
                          <a:ea typeface="Arial"/>
                          <a:cs typeface="Arial"/>
                          <a:sym typeface="Arial"/>
                        </a:rPr>
                        <a:t>אתיקות מחקר</a:t>
                      </a:r>
                      <a:endParaRPr sz="1300" u="none" cap="none" strike="noStrike">
                        <a:solidFill>
                          <a:schemeClr val="dk1"/>
                        </a:solidFill>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256540" marR="0" rtl="1" algn="r">
                        <a:lnSpc>
                          <a:spcPct val="100000"/>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ח. </a:t>
                      </a:r>
                      <a:r>
                        <a:rPr b="1" lang="en-US" sz="1300" u="none" cap="none" strike="noStrike">
                          <a:solidFill>
                            <a:schemeClr val="dk1"/>
                          </a:solidFill>
                          <a:latin typeface="Arial"/>
                          <a:ea typeface="Arial"/>
                          <a:cs typeface="Arial"/>
                          <a:sym typeface="Arial"/>
                        </a:rPr>
                        <a:t>ניתוח שיח כיתתי: צפייה וקידוד שיטתיים</a:t>
                      </a:r>
                      <a:endParaRPr sz="1300" u="none" cap="none" strike="noStrike">
                        <a:solidFill>
                          <a:schemeClr val="dk1"/>
                        </a:solidFill>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0" marR="2203450" rtl="1" algn="r">
                        <a:lnSpc>
                          <a:spcPct val="69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5</a:t>
                      </a:r>
                      <a:endParaRPr sz="1400" u="none" cap="none" strike="noStrike"/>
                    </a:p>
                    <a:p>
                      <a:pPr indent="0" lvl="0" marL="280670" marR="0" rtl="1" algn="r">
                        <a:lnSpc>
                          <a:spcPct val="101538"/>
                        </a:lnSpc>
                        <a:spcBef>
                          <a:spcPts val="0"/>
                        </a:spcBef>
                        <a:spcAft>
                          <a:spcPts val="0"/>
                        </a:spcAft>
                        <a:buClr>
                          <a:srgbClr val="000000"/>
                        </a:buClr>
                        <a:buSzPts val="1300"/>
                        <a:buFont typeface="Arial"/>
                        <a:buNone/>
                      </a:pPr>
                      <a:r>
                        <a:rPr b="1" lang="en-US" sz="1300" u="none" cap="none" strike="noStrike">
                          <a:solidFill>
                            <a:srgbClr val="1A616F"/>
                          </a:solidFill>
                          <a:latin typeface="Arial"/>
                          <a:ea typeface="Arial"/>
                          <a:cs typeface="Arial"/>
                          <a:sym typeface="Arial"/>
                        </a:rPr>
                        <a:t>ט. </a:t>
                      </a:r>
                      <a:r>
                        <a:rPr b="1" lang="en-US" sz="1300" u="none" cap="none" strike="noStrike">
                          <a:latin typeface="Arial"/>
                          <a:ea typeface="Arial"/>
                          <a:cs typeface="Arial"/>
                          <a:sym typeface="Arial"/>
                        </a:rPr>
                        <a:t>שימושים</a:t>
                      </a:r>
                      <a:r>
                        <a:rPr b="1" lang="en-US" sz="1300" u="none" cap="none" strike="noStrike">
                          <a:solidFill>
                            <a:schemeClr val="dk1"/>
                          </a:solidFill>
                          <a:latin typeface="Arial"/>
                          <a:ea typeface="Arial"/>
                          <a:cs typeface="Arial"/>
                          <a:sym typeface="Arial"/>
                        </a:rPr>
                        <a:t> אפשריים בערכ</a:t>
                      </a:r>
                      <a:r>
                        <a:rPr b="1" lang="en-US" sz="1300" u="none" cap="none" strike="noStrike">
                          <a:latin typeface="Arial"/>
                          <a:ea typeface="Arial"/>
                          <a:cs typeface="Arial"/>
                          <a:sym typeface="Arial"/>
                        </a:rPr>
                        <a:t>ת T-SEDA</a:t>
                      </a:r>
                      <a:endParaRPr sz="1300" u="none" cap="none" strike="noStrike">
                        <a:solidFill>
                          <a:schemeClr val="dk1"/>
                        </a:solidFill>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26" name="Google Shape;126;p13"/>
          <p:cNvGraphicFramePr/>
          <p:nvPr/>
        </p:nvGraphicFramePr>
        <p:xfrm>
          <a:off x="1460500" y="1114425"/>
          <a:ext cx="3000000" cy="3000000"/>
        </p:xfrm>
        <a:graphic>
          <a:graphicData uri="http://schemas.openxmlformats.org/drawingml/2006/table">
            <a:tbl>
              <a:tblPr bandRow="1" firstRow="1">
                <a:noFill/>
                <a:tableStyleId>{8F80C370-C423-447A-94FB-4BDD2FD705C0}</a:tableStyleId>
              </a:tblPr>
              <a:tblGrid>
                <a:gridCol w="893050"/>
              </a:tblGrid>
              <a:tr h="423675">
                <a:tc>
                  <a:txBody>
                    <a:bodyPr/>
                    <a:lstStyle/>
                    <a:p>
                      <a:pPr indent="0" lvl="0" marL="0" marR="39687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a:t>
                      </a:r>
                      <a:endParaRPr sz="1200" u="none" cap="none" strike="noStrike">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0" marR="4044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5</a:t>
                      </a:r>
                      <a:endParaRPr sz="1200" u="none" cap="none" strike="noStrike">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0" marR="4044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7</a:t>
                      </a:r>
                      <a:endParaRPr sz="1200" u="none" cap="none" strike="noStrike">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0" marR="4044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7</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0" marR="4044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8</a:t>
                      </a:r>
                      <a:endParaRPr sz="1200" u="none" cap="none" strike="noStrike">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0" marR="4044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9</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10</a:t>
                      </a:r>
                      <a:endParaRPr sz="1200" u="none" cap="none" strike="noStrike">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11</a:t>
                      </a:r>
                      <a:endParaRPr sz="1200" u="none" cap="none" strike="noStrike">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12</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13</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14</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15</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17</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20</a:t>
                      </a:r>
                      <a:endParaRPr sz="1200" u="none" cap="none" strike="noStrike">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0" marR="361950"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25</a:t>
                      </a:r>
                      <a:endParaRPr sz="1200" u="none" cap="none" strike="noStrike">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0" marR="37909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26</a:t>
                      </a:r>
                      <a:endParaRPr sz="1200" u="none" cap="none" strike="noStrike">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0" marR="389255" rtl="1" algn="ctr">
                        <a:lnSpc>
                          <a:spcPct val="100000"/>
                        </a:lnSpc>
                        <a:spcBef>
                          <a:spcPts val="0"/>
                        </a:spcBef>
                        <a:spcAft>
                          <a:spcPts val="0"/>
                        </a:spcAft>
                        <a:buClr>
                          <a:srgbClr val="000000"/>
                        </a:buClr>
                        <a:buSzPts val="1200"/>
                        <a:buFont typeface="Arial"/>
                        <a:buNone/>
                      </a:pPr>
                      <a:r>
                        <a:rPr b="1" lang="en-US" sz="1200" u="none" cap="none" strike="noStrike">
                          <a:solidFill>
                            <a:srgbClr val="1A616F"/>
                          </a:solidFill>
                          <a:latin typeface="Arial"/>
                          <a:ea typeface="Arial"/>
                          <a:cs typeface="Arial"/>
                          <a:sym typeface="Arial"/>
                        </a:rPr>
                        <a:t>30</a:t>
                      </a:r>
                      <a:endParaRPr sz="1200" u="none" cap="none" strike="noStrike">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nvSpPr>
        <p:spPr>
          <a:xfrm>
            <a:off x="1162151" y="651125"/>
            <a:ext cx="8439300" cy="246300"/>
          </a:xfrm>
          <a:prstGeom prst="rect">
            <a:avLst/>
          </a:prstGeom>
          <a:noFill/>
          <a:ln>
            <a:noFill/>
          </a:ln>
        </p:spPr>
        <p:txBody>
          <a:bodyPr anchorCtr="0" anchor="t" bIns="0" lIns="0" spcFirstLastPara="1" rIns="0" wrap="square" tIns="0">
            <a:spAutoFit/>
          </a:bodyPr>
          <a:lstStyle/>
          <a:p>
            <a:pPr indent="0" lvl="0" marL="0" marR="0" rtl="1" algn="ct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mo"/>
                <a:ea typeface="Arimo"/>
                <a:cs typeface="Arimo"/>
                <a:sym typeface="Arimo"/>
              </a:rPr>
              <a:t>תרגום T-SEDA ושימוש בערכה בהקשרים תרבותיים שונים</a:t>
            </a:r>
            <a:endParaRPr b="0" i="0" sz="1600" u="none" cap="none" strike="noStrike">
              <a:solidFill>
                <a:schemeClr val="dk1"/>
              </a:solidFill>
              <a:latin typeface="Calibri"/>
              <a:ea typeface="Calibri"/>
              <a:cs typeface="Calibri"/>
              <a:sym typeface="Calibri"/>
            </a:endParaRPr>
          </a:p>
        </p:txBody>
      </p:sp>
      <p:sp>
        <p:nvSpPr>
          <p:cNvPr id="133" name="Google Shape;133;p14"/>
          <p:cNvSpPr txBox="1"/>
          <p:nvPr/>
        </p:nvSpPr>
        <p:spPr>
          <a:xfrm>
            <a:off x="634375" y="1104901"/>
            <a:ext cx="4639800" cy="330153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149225" lvl="0" marL="269875" marR="0" rtl="1" algn="r">
              <a:lnSpc>
                <a:spcPct val="100000"/>
              </a:lnSpc>
              <a:spcBef>
                <a:spcPts val="700"/>
              </a:spcBef>
              <a:spcAft>
                <a:spcPts val="0"/>
              </a:spcAft>
              <a:buClr>
                <a:schemeClr val="dk1"/>
              </a:buClr>
              <a:buSzPts val="1000"/>
              <a:buFont typeface="Arial"/>
              <a:buChar char="•"/>
            </a:pPr>
            <a:r>
              <a:rPr b="0" i="0" lang="en-US" sz="1200" u="none" cap="none" strike="noStrike">
                <a:solidFill>
                  <a:schemeClr val="dk1"/>
                </a:solidFill>
                <a:latin typeface="Arial"/>
                <a:ea typeface="Arial"/>
                <a:cs typeface="Arial"/>
                <a:sym typeface="Arial"/>
              </a:rPr>
              <a:t>צוותי התרגום האירו מספר סוגיות לשוניות ותרבותיות אשר יש לתת עליהן את הדעת, דוגמת השימוש בדימויים (כמו "בנייה"), קונוטציות חיוביות ושליליות של מילים כמו "אתגר", מידת הפורמליות הנאותה בפנייה לקהלים מסוגים שונים, והרצף הטבעי שמאפשר לשפה שטף קריאה. דרוש איזון בין שימוש שיטתי במושגים טכניים המשמשים בשדה המחקרי (למשל המילה "קוד") וההתאמה של המונחים הללו למילים בעלות משמעות עבור אנשי שטח.</a:t>
            </a:r>
            <a:endParaRPr b="0" i="0" sz="1200" u="none" cap="none" strike="noStrike">
              <a:solidFill>
                <a:schemeClr val="dk1"/>
              </a:solidFill>
              <a:latin typeface="Arial"/>
              <a:ea typeface="Arial"/>
              <a:cs typeface="Arial"/>
              <a:sym typeface="Arial"/>
            </a:endParaRPr>
          </a:p>
          <a:p>
            <a:pPr indent="-161925" lvl="0" marL="269875" marR="0" rtl="1" algn="r">
              <a:lnSpc>
                <a:spcPct val="100000"/>
              </a:lnSpc>
              <a:spcBef>
                <a:spcPts val="7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התחום של "הוראה ולמידה דיאלוגית" הוא תחום מגוון מאוד ולכן המודל המוצג בערכת T-SEDA עשוי לעורר שאלות. אמונות תרבותיות רחבות, נורמות חברתיות, ומערכות חינוך שונות רלוונטיות כולן לפיתוח פרקטיקות דיאלוגיות. גורמים נוספים שיש לשקול כוללים: תחומי דעת, גילאי לומדים, שונות לומדים, וסגנונות הוראה. הבהרת המטרות של השימוש ב-T-SEDA יכולה לסייע לייצר התאמות ולהכניס דברים להקשרם באופן יעיל, תוך דגש על הנושאים הרלוונטים ביותר. למשל, האם העניין הוא בפיתוח פרקטיקה? מחקר אקדמי? פיתוח אישי?</a:t>
            </a:r>
            <a:endParaRPr b="0" i="0" sz="1200" u="none" cap="none" strike="noStrike">
              <a:solidFill>
                <a:schemeClr val="dk1"/>
              </a:solidFill>
              <a:latin typeface="Arial"/>
              <a:ea typeface="Arial"/>
              <a:cs typeface="Arial"/>
              <a:sym typeface="Arial"/>
            </a:endParaRPr>
          </a:p>
          <a:p>
            <a:pPr indent="-85725" lvl="0" marL="269875" marR="0" rtl="1" algn="r">
              <a:lnSpc>
                <a:spcPct val="100000"/>
              </a:lnSpc>
              <a:spcBef>
                <a:spcPts val="70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34" name="Google Shape;134;p14"/>
          <p:cNvSpPr txBox="1"/>
          <p:nvPr/>
        </p:nvSpPr>
        <p:spPr>
          <a:xfrm>
            <a:off x="5499100" y="1104875"/>
            <a:ext cx="4984200" cy="503058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0" rtl="1" algn="r">
              <a:lnSpc>
                <a:spcPct val="107000"/>
              </a:lnSpc>
              <a:spcBef>
                <a:spcPts val="800"/>
              </a:spcBef>
              <a:spcAft>
                <a:spcPts val="0"/>
              </a:spcAft>
              <a:buClr>
                <a:srgbClr val="000000"/>
              </a:buClr>
              <a:buSzPts val="1200"/>
              <a:buFont typeface="Arial"/>
              <a:buNone/>
            </a:pPr>
            <a:r>
              <a:rPr b="0" i="0" lang="en-US" sz="1200" u="none" cap="none" strike="noStrike">
                <a:solidFill>
                  <a:schemeClr val="dk1"/>
                </a:solidFill>
                <a:latin typeface="Arimo"/>
                <a:ea typeface="Arimo"/>
                <a:cs typeface="Arimo"/>
                <a:sym typeface="Arimo"/>
              </a:rPr>
              <a:t>ראשית,T-SEDA  זמינה ליצירת התאמות בהלימה לצרכים, למטרות ולהקשרים הספציפיים של המשתמשים. ניתן לערוך, להשתמש בחלקים נבחרים, ולהוסיף תכנים ככל הנראה לנכון. אנא שתפו את ההתאמות, והמשובים העולים מהן עם צוות T-SEDA בכתו</a:t>
            </a:r>
            <a:r>
              <a:rPr b="0" i="0" lang="en-US" sz="1200" u="none" cap="none" strike="noStrike">
                <a:solidFill>
                  <a:schemeClr val="dk1"/>
                </a:solidFill>
                <a:highlight>
                  <a:schemeClr val="lt1"/>
                </a:highlight>
                <a:latin typeface="Arimo"/>
                <a:ea typeface="Arimo"/>
                <a:cs typeface="Arimo"/>
                <a:sym typeface="Arimo"/>
              </a:rPr>
              <a:t>בת: </a:t>
            </a:r>
            <a:r>
              <a:rPr b="0" i="0" lang="en-US" sz="1200" u="sng" cap="none" strike="noStrike">
                <a:solidFill>
                  <a:schemeClr val="hlink"/>
                </a:solidFill>
                <a:highlight>
                  <a:schemeClr val="lt1"/>
                </a:highlight>
                <a:latin typeface="Arial"/>
                <a:ea typeface="Arial"/>
                <a:cs typeface="Arial"/>
                <a:sym typeface="Arial"/>
                <a:hlinkClick r:id="rId3"/>
              </a:rPr>
              <a:t>t-seda@educ.cam.ac.uk</a:t>
            </a:r>
            <a:r>
              <a:rPr b="0" i="0" lang="en-US" sz="1200" u="none" cap="none" strike="noStrike">
                <a:solidFill>
                  <a:schemeClr val="dk1"/>
                </a:solidFill>
                <a:highlight>
                  <a:schemeClr val="lt1"/>
                </a:highlight>
                <a:latin typeface="Arial"/>
                <a:ea typeface="Arial"/>
                <a:cs typeface="Arial"/>
                <a:sym typeface="Arial"/>
              </a:rPr>
              <a:t>. </a:t>
            </a:r>
            <a:endParaRPr b="0" i="0" sz="1200" u="none" cap="none" strike="noStrike">
              <a:solidFill>
                <a:schemeClr val="dk1"/>
              </a:solidFill>
              <a:highlight>
                <a:schemeClr val="lt1"/>
              </a:highlight>
              <a:latin typeface="Arial"/>
              <a:ea typeface="Arial"/>
              <a:cs typeface="Arial"/>
              <a:sym typeface="Arial"/>
            </a:endParaRPr>
          </a:p>
          <a:p>
            <a:pPr indent="0" lvl="0" marL="0" marR="0" rtl="1" algn="r">
              <a:lnSpc>
                <a:spcPct val="107000"/>
              </a:lnSpc>
              <a:spcBef>
                <a:spcPts val="800"/>
              </a:spcBef>
              <a:spcAft>
                <a:spcPts val="0"/>
              </a:spcAft>
              <a:buClr>
                <a:srgbClr val="000000"/>
              </a:buClr>
              <a:buSzPts val="1200"/>
              <a:buFont typeface="Arial"/>
              <a:buNone/>
            </a:pPr>
            <a:r>
              <a:rPr b="0" i="0" lang="en-US" sz="1200" u="none" cap="none" strike="noStrike">
                <a:solidFill>
                  <a:schemeClr val="dk1"/>
                </a:solidFill>
                <a:highlight>
                  <a:schemeClr val="lt1"/>
                </a:highlight>
                <a:latin typeface="Arial"/>
                <a:ea typeface="Arial"/>
                <a:cs typeface="Arial"/>
                <a:sym typeface="Arial"/>
              </a:rPr>
              <a:t>שנית, גרסה זו של T-SEDA מבוססת על משובים וייעוץ של משתמשים קיימים אשר עבדו איתה בהקשרים בינלאומיים שונים- בדגש על עמיתים אשר תרגמו את הערכה לשפות שונות: ספרדית, סינית, צרפתית, איטלקית, יפנית, ערבית, הולנדית ועברית. התרגומים הללו זמינים </a:t>
            </a:r>
            <a:r>
              <a:rPr b="0" i="0" lang="en-US" sz="1200" u="sng" cap="none" strike="noStrike">
                <a:solidFill>
                  <a:schemeClr val="hlink"/>
                </a:solidFill>
                <a:highlight>
                  <a:schemeClr val="lt1"/>
                </a:highlight>
                <a:latin typeface="Arial"/>
                <a:ea typeface="Arial"/>
                <a:cs typeface="Arial"/>
                <a:sym typeface="Arial"/>
                <a:hlinkClick r:id="rId4"/>
              </a:rPr>
              <a:t>באתר T-SEDA</a:t>
            </a:r>
            <a:r>
              <a:rPr b="0" i="0" lang="en-US" sz="1200" u="sng" cap="none" strike="noStrike">
                <a:solidFill>
                  <a:schemeClr val="hlink"/>
                </a:solidFill>
                <a:highlight>
                  <a:schemeClr val="lt1"/>
                </a:highlight>
                <a:latin typeface="Arial"/>
                <a:ea typeface="Arial"/>
                <a:cs typeface="Arial"/>
                <a:sym typeface="Arial"/>
              </a:rPr>
              <a:t>.</a:t>
            </a:r>
            <a:endParaRPr b="0" i="0" sz="1200" u="none" cap="none" strike="noStrike">
              <a:solidFill>
                <a:schemeClr val="dk1"/>
              </a:solidFill>
              <a:highlight>
                <a:schemeClr val="lt1"/>
              </a:highlight>
              <a:latin typeface="Arial"/>
              <a:ea typeface="Arial"/>
              <a:cs typeface="Arial"/>
              <a:sym typeface="Arial"/>
            </a:endParaRPr>
          </a:p>
          <a:p>
            <a:pPr indent="0" lvl="0" marL="0" marR="0" rtl="1" algn="r">
              <a:lnSpc>
                <a:spcPct val="107000"/>
              </a:lnSpc>
              <a:spcBef>
                <a:spcPts val="800"/>
              </a:spcBef>
              <a:spcAft>
                <a:spcPts val="0"/>
              </a:spcAft>
              <a:buClr>
                <a:srgbClr val="000000"/>
              </a:buClr>
              <a:buSzPts val="1200"/>
              <a:buFont typeface="Arial"/>
              <a:buNone/>
            </a:pPr>
            <a:r>
              <a:rPr b="0" i="0" lang="en-US" sz="1200" u="none" cap="none" strike="noStrike">
                <a:solidFill>
                  <a:schemeClr val="dk1"/>
                </a:solidFill>
                <a:highlight>
                  <a:schemeClr val="lt1"/>
                </a:highlight>
                <a:latin typeface="Arial"/>
                <a:ea typeface="Arial"/>
                <a:cs typeface="Arial"/>
                <a:sym typeface="Arial"/>
              </a:rPr>
              <a:t>דיונים בנוגע לתרגום סייעו לאתגר ולהרחיב את הערכה שפותחה בעיקרה בהקשרים של תרבות דוברת אנגלית ע"י צוות מאוניברסיטת קיימברידג', בעקבות עבודה ראשונית שנעשתה יחד עם עמיתים מקסיקנים. מספר סוגיות פרקטיות, לשוניות, תרבותיות ומקצועיות ראיות לציון עלו מהעבודה הזו:</a:t>
            </a:r>
            <a:endParaRPr b="0" i="0" sz="1200" u="none" cap="none" strike="noStrike">
              <a:solidFill>
                <a:schemeClr val="dk1"/>
              </a:solidFill>
              <a:highlight>
                <a:schemeClr val="lt1"/>
              </a:highlight>
              <a:latin typeface="Arial"/>
              <a:ea typeface="Arial"/>
              <a:cs typeface="Arial"/>
              <a:sym typeface="Arial"/>
            </a:endParaRPr>
          </a:p>
          <a:p>
            <a:pPr indent="-304800" lvl="0" marL="457200" marR="0" rtl="1" algn="r">
              <a:lnSpc>
                <a:spcPct val="107000"/>
              </a:lnSpc>
              <a:spcBef>
                <a:spcPts val="800"/>
              </a:spcBef>
              <a:spcAft>
                <a:spcPts val="0"/>
              </a:spcAft>
              <a:buClr>
                <a:schemeClr val="dk1"/>
              </a:buClr>
              <a:buSzPts val="1200"/>
              <a:buFont typeface="Arial"/>
              <a:buChar char="●"/>
            </a:pPr>
            <a:r>
              <a:rPr b="0" i="0" lang="en-US" sz="1200" u="none" cap="none" strike="noStrike">
                <a:solidFill>
                  <a:schemeClr val="dk1"/>
                </a:solidFill>
                <a:highlight>
                  <a:schemeClr val="lt1"/>
                </a:highlight>
                <a:latin typeface="Arial"/>
                <a:ea typeface="Arial"/>
                <a:cs typeface="Arial"/>
                <a:sym typeface="Arial"/>
              </a:rPr>
              <a:t>תרגום עשוי לכלול סדרת שלבים עד ליצירת הגרסה הסופית. אלה יכולים לכלול שימוש בתוכנות תרגום, או שירותי תרגום מקצועיים, בדיקות / עריכת ניסיונות שימוש ראשוניים עם אנשי שטח, מקצה שיפורים ודיוקים. נקודות המפתח העיקריות בתהליך הזה הן הבנה של הפרקטיקות הדיאלוגיות וצרכים מקומיים בכל הנוגע לשימוש ב-T-SEDA לצורך חקר.</a:t>
            </a:r>
            <a:endParaRPr b="0" i="0" sz="1200" u="none" cap="none" strike="noStrike">
              <a:solidFill>
                <a:schemeClr val="dk1"/>
              </a:solidFill>
              <a:highlight>
                <a:schemeClr val="lt1"/>
              </a:highlight>
              <a:latin typeface="Arial"/>
              <a:ea typeface="Arial"/>
              <a:cs typeface="Arial"/>
              <a:sym typeface="Arial"/>
            </a:endParaRPr>
          </a:p>
          <a:p>
            <a:pPr indent="-304800" lvl="0" marL="457200" marR="0" rtl="1" algn="r">
              <a:lnSpc>
                <a:spcPct val="107000"/>
              </a:lnSpc>
              <a:spcBef>
                <a:spcPts val="0"/>
              </a:spcBef>
              <a:spcAft>
                <a:spcPts val="0"/>
              </a:spcAft>
              <a:buClr>
                <a:schemeClr val="dk1"/>
              </a:buClr>
              <a:buSzPts val="1200"/>
              <a:buFont typeface="Arial"/>
              <a:buChar char="●"/>
            </a:pPr>
            <a:r>
              <a:rPr b="0" i="0" lang="en-US" sz="1200" u="none" cap="none" strike="noStrike">
                <a:solidFill>
                  <a:schemeClr val="dk1"/>
                </a:solidFill>
                <a:highlight>
                  <a:schemeClr val="lt1"/>
                </a:highlight>
                <a:latin typeface="Arial"/>
                <a:ea typeface="Arial"/>
                <a:cs typeface="Arial"/>
                <a:sym typeface="Arial"/>
              </a:rPr>
              <a:t>על צוותי התרגום לקבל החלטות מושכלות ולערוך שיפוט מותאם על מנת שלתכנים תהיה משמעות מקומית בשפת היעד. ישנם הבדלים המתקיימים </a:t>
            </a:r>
            <a:r>
              <a:rPr b="0" i="1" lang="en-US" sz="1200" u="none" cap="none" strike="noStrike">
                <a:solidFill>
                  <a:schemeClr val="dk1"/>
                </a:solidFill>
                <a:highlight>
                  <a:schemeClr val="lt1"/>
                </a:highlight>
                <a:latin typeface="Arial"/>
                <a:ea typeface="Arial"/>
                <a:cs typeface="Arial"/>
                <a:sym typeface="Arial"/>
              </a:rPr>
              <a:t>בתוך </a:t>
            </a:r>
            <a:r>
              <a:rPr b="0" i="0" lang="en-US" sz="1200" u="none" cap="none" strike="noStrike">
                <a:solidFill>
                  <a:schemeClr val="dk1"/>
                </a:solidFill>
                <a:highlight>
                  <a:schemeClr val="lt1"/>
                </a:highlight>
                <a:latin typeface="Arial"/>
                <a:ea typeface="Arial"/>
                <a:cs typeface="Arial"/>
                <a:sym typeface="Arial"/>
              </a:rPr>
              <a:t>כל שפה (כולל בשפה האנגלית) באופן שבו היא משמשת בארצות שונות, כך שישנה חשיבות ליצירת התאמות בהתאם לתרבות המקומית. כך למשל, צוותי התרגום עשויים לבחור לתת כותרות שונות לתבניות הקידוד המופיעות בערכה על מנת שישאו משמעות מדויקת יותר בשפת היעד.</a:t>
            </a:r>
            <a:endParaRPr b="0" i="0" sz="1200" u="none" cap="none" strike="noStrike">
              <a:solidFill>
                <a:schemeClr val="dk1"/>
              </a:solidFill>
              <a:highlight>
                <a:schemeClr val="lt1"/>
              </a:highlight>
              <a:latin typeface="Arial"/>
              <a:ea typeface="Arial"/>
              <a:cs typeface="Arial"/>
              <a:sym typeface="Arial"/>
            </a:endParaRPr>
          </a:p>
        </p:txBody>
      </p:sp>
      <p:sp>
        <p:nvSpPr>
          <p:cNvPr id="135" name="Google Shape;135;p14"/>
          <p:cNvSpPr txBox="1"/>
          <p:nvPr/>
        </p:nvSpPr>
        <p:spPr>
          <a:xfrm>
            <a:off x="5285281" y="7088109"/>
            <a:ext cx="121800" cy="15450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8</a:t>
            </a:r>
            <a:endParaRPr b="0" i="0" sz="1000" u="none" cap="none" strike="noStrike">
              <a:solidFill>
                <a:schemeClr val="dk1"/>
              </a:solidFill>
              <a:latin typeface="Arial"/>
              <a:ea typeface="Arial"/>
              <a:cs typeface="Arial"/>
              <a:sym typeface="Arial"/>
            </a:endParaRPr>
          </a:p>
        </p:txBody>
      </p:sp>
      <p:sp>
        <p:nvSpPr>
          <p:cNvPr id="136" name="Google Shape;136;p14"/>
          <p:cNvSpPr txBox="1"/>
          <p:nvPr/>
        </p:nvSpPr>
        <p:spPr>
          <a:xfrm>
            <a:off x="634375" y="4544469"/>
            <a:ext cx="4639800" cy="16629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93662" lvl="0" marL="93662" marR="0" rtl="1" algn="r">
              <a:lnSpc>
                <a:spcPct val="100000"/>
              </a:lnSpc>
              <a:spcBef>
                <a:spcPts val="0"/>
              </a:spcBef>
              <a:spcAft>
                <a:spcPts val="0"/>
              </a:spcAft>
              <a:buClr>
                <a:schemeClr val="dk1"/>
              </a:buClr>
              <a:buSzPts val="1200"/>
              <a:buFont typeface="Arial"/>
              <a:buNone/>
            </a:pPr>
            <a:r>
              <a:rPr b="1" i="0" lang="en-US" sz="1200" u="none" cap="none" strike="noStrike">
                <a:solidFill>
                  <a:schemeClr val="dk1"/>
                </a:solidFill>
                <a:highlight>
                  <a:schemeClr val="lt1"/>
                </a:highlight>
                <a:latin typeface="Arial"/>
                <a:ea typeface="Arial"/>
                <a:cs typeface="Arial"/>
                <a:sym typeface="Arial"/>
              </a:rPr>
              <a:t> 	באופן בלתי נמנע, ישנן החלטות שיש לקבל ועשויות לגרור מתחים שכן תרגום הינו לא מדויק מהותית. </a:t>
            </a:r>
            <a:r>
              <a:rPr b="0" i="1" lang="en-US" sz="1200" u="none" cap="none" strike="noStrike">
                <a:solidFill>
                  <a:schemeClr val="dk1"/>
                </a:solidFill>
                <a:highlight>
                  <a:schemeClr val="lt1"/>
                </a:highlight>
                <a:latin typeface="Arial"/>
                <a:ea typeface="Arial"/>
                <a:cs typeface="Arial"/>
                <a:sym typeface="Arial"/>
              </a:rPr>
              <a:t>כך למשל, האם ניתן להמיר שימוש מקומי עם מונחים של סטנדרטיזציה רחבת היקף? עד כמה התרגום צריך להיות "מדויק" לשונית?</a:t>
            </a:r>
            <a:endParaRPr b="0" i="1" sz="1200" u="none" cap="none" strike="noStrike">
              <a:solidFill>
                <a:schemeClr val="dk1"/>
              </a:solidFill>
              <a:highlight>
                <a:schemeClr val="lt1"/>
              </a:highlight>
              <a:latin typeface="Arial"/>
              <a:ea typeface="Arial"/>
              <a:cs typeface="Arial"/>
              <a:sym typeface="Arial"/>
            </a:endParaRPr>
          </a:p>
          <a:p>
            <a:pPr indent="0" lvl="0" marL="0" marR="0" rtl="1" algn="r">
              <a:lnSpc>
                <a:spcPct val="100000"/>
              </a:lnSpc>
              <a:spcBef>
                <a:spcPts val="0"/>
              </a:spcBef>
              <a:spcAft>
                <a:spcPts val="0"/>
              </a:spcAft>
              <a:buClr>
                <a:schemeClr val="dk1"/>
              </a:buClr>
              <a:buSzPts val="1200"/>
              <a:buFont typeface="Arial"/>
              <a:buNone/>
            </a:pPr>
            <a:r>
              <a:rPr b="1" i="0" lang="en-US" sz="1200" u="none" cap="none" strike="noStrike">
                <a:solidFill>
                  <a:schemeClr val="dk1"/>
                </a:solidFill>
                <a:highlight>
                  <a:schemeClr val="lt1"/>
                </a:highlight>
                <a:latin typeface="Arial"/>
                <a:ea typeface="Arial"/>
                <a:cs typeface="Arial"/>
                <a:sym typeface="Arial"/>
              </a:rPr>
              <a:t>  התקווה היא שT-SEDA תמשיך לשמש בהקשרים בינלאומיים שונים, </a:t>
            </a:r>
            <a:endParaRPr b="1" i="0" sz="1200" u="none" cap="none" strike="noStrike">
              <a:solidFill>
                <a:schemeClr val="dk1"/>
              </a:solidFill>
              <a:highlight>
                <a:schemeClr val="lt1"/>
              </a:highlight>
              <a:latin typeface="Arial"/>
              <a:ea typeface="Arial"/>
              <a:cs typeface="Arial"/>
              <a:sym typeface="Arial"/>
            </a:endParaRPr>
          </a:p>
          <a:p>
            <a:pPr indent="0" lvl="0" marL="0" marR="0" rtl="1" algn="r">
              <a:lnSpc>
                <a:spcPct val="100000"/>
              </a:lnSpc>
              <a:spcBef>
                <a:spcPts val="0"/>
              </a:spcBef>
              <a:spcAft>
                <a:spcPts val="0"/>
              </a:spcAft>
              <a:buClr>
                <a:schemeClr val="dk1"/>
              </a:buClr>
              <a:buSzPts val="1200"/>
              <a:buFont typeface="Arial"/>
              <a:buNone/>
            </a:pPr>
            <a:r>
              <a:rPr b="1" i="0" lang="en-US" sz="1200" u="none" cap="none" strike="noStrike">
                <a:solidFill>
                  <a:schemeClr val="dk1"/>
                </a:solidFill>
                <a:highlight>
                  <a:schemeClr val="lt1"/>
                </a:highlight>
                <a:latin typeface="Arial"/>
                <a:ea typeface="Arial"/>
                <a:cs typeface="Arial"/>
                <a:sym typeface="Arial"/>
              </a:rPr>
              <a:t>  ושמשתמשיה ימשיכו לשתף בחוויות השימוש ולהוסיף לפתחה יחד.</a:t>
            </a:r>
            <a:endParaRPr b="0" i="0" sz="1200" u="none" cap="none" strike="noStrike">
              <a:solidFill>
                <a:schemeClr val="dk1"/>
              </a:solidFill>
              <a:highlight>
                <a:srgbClr val="00FF00"/>
              </a:highlight>
              <a:latin typeface="Arial"/>
              <a:ea typeface="Arial"/>
              <a:cs typeface="Arial"/>
              <a:sym typeface="Arial"/>
            </a:endParaRPr>
          </a:p>
          <a:p>
            <a:pPr indent="-93662" lvl="0" marL="93662" marR="0" rtl="0" algn="l">
              <a:lnSpc>
                <a:spcPct val="100000"/>
              </a:lnSpc>
              <a:spcBef>
                <a:spcPts val="600"/>
              </a:spcBef>
              <a:spcAft>
                <a:spcPts val="0"/>
              </a:spcAft>
              <a:buClr>
                <a:schemeClr val="dk1"/>
              </a:buClr>
              <a:buSzPts val="1200"/>
              <a:buFont typeface="Arial"/>
              <a:buNone/>
            </a:pPr>
            <a:r>
              <a:t/>
            </a:r>
            <a:endParaRPr b="0" i="0" sz="1200" u="none" cap="none" strike="noStrike">
              <a:solidFill>
                <a:schemeClr val="dk1"/>
              </a:solidFill>
              <a:highlight>
                <a:srgbClr val="00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p:nvPr/>
        </p:nvSpPr>
        <p:spPr>
          <a:xfrm>
            <a:off x="469900" y="218122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15"/>
          <p:cNvSpPr txBox="1"/>
          <p:nvPr/>
        </p:nvSpPr>
        <p:spPr>
          <a:xfrm>
            <a:off x="850900" y="2567754"/>
            <a:ext cx="5029200" cy="1851789"/>
          </a:xfrm>
          <a:prstGeom prst="rect">
            <a:avLst/>
          </a:prstGeom>
          <a:noFill/>
          <a:ln>
            <a:noFill/>
          </a:ln>
        </p:spPr>
        <p:txBody>
          <a:bodyPr anchorCtr="0" anchor="t" bIns="0" lIns="0" spcFirstLastPara="1" rIns="0" wrap="square" tIns="0">
            <a:spAutoFit/>
          </a:bodyPr>
          <a:lstStyle/>
          <a:p>
            <a:pPr indent="-635" lvl="0" marL="12700" marR="5080" rtl="1" algn="just">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mo"/>
                <a:ea typeface="Arimo"/>
                <a:cs typeface="Arimo"/>
                <a:sym typeface="Arimo"/>
              </a:rPr>
              <a:t>בדיאלוג, המשתתפים מאזינים זה לזה, תורמים אחד לשני על ידי שיתוף רעיונותיהם, מספקים צידוקים  לתרומות שלהם ועוסקים בדעותיהם של אחרים. </a:t>
            </a:r>
            <a:endParaRPr b="0" i="0" sz="1400" u="none" cap="none" strike="noStrike">
              <a:solidFill>
                <a:srgbClr val="000000"/>
              </a:solidFill>
              <a:latin typeface="Arial"/>
              <a:ea typeface="Arial"/>
              <a:cs typeface="Arial"/>
              <a:sym typeface="Arial"/>
            </a:endParaRPr>
          </a:p>
          <a:p>
            <a:pPr indent="-635" lvl="0" marL="12700" marR="5080" rtl="1" algn="just">
              <a:lnSpc>
                <a:spcPct val="100000"/>
              </a:lnSpc>
              <a:spcBef>
                <a:spcPts val="980"/>
              </a:spcBef>
              <a:spcAft>
                <a:spcPts val="0"/>
              </a:spcAft>
              <a:buClr>
                <a:srgbClr val="000000"/>
              </a:buClr>
              <a:buSzPts val="1600"/>
              <a:buFont typeface="Arial"/>
              <a:buNone/>
            </a:pPr>
            <a:r>
              <a:rPr b="1" i="0" lang="en-US" sz="1600" u="none" cap="none" strike="noStrike">
                <a:solidFill>
                  <a:schemeClr val="lt1"/>
                </a:solidFill>
                <a:latin typeface="Arimo"/>
                <a:ea typeface="Arimo"/>
                <a:cs typeface="Arimo"/>
                <a:sym typeface="Arimo"/>
              </a:rPr>
              <a:t>באופן ספציפי, הם חוקרים ומעריכים פרספקטיבות ודרכי חשיבה שונות. שאלות רלוונטיות ותרומות מקושרות אל הדוברים, וכך ידע נבנה באופן קולקטיבי לאורך השיעור או לאורך סדרת שיעורים.</a:t>
            </a:r>
            <a:endParaRPr b="0" i="0" sz="1400" u="none" cap="none" strike="noStrike">
              <a:solidFill>
                <a:srgbClr val="000000"/>
              </a:solidFill>
              <a:latin typeface="Arial"/>
              <a:ea typeface="Arial"/>
              <a:cs typeface="Arial"/>
              <a:sym typeface="Arial"/>
            </a:endParaRPr>
          </a:p>
        </p:txBody>
      </p:sp>
      <p:sp>
        <p:nvSpPr>
          <p:cNvPr id="144" name="Google Shape;144;p15"/>
          <p:cNvSpPr/>
          <p:nvPr/>
        </p:nvSpPr>
        <p:spPr>
          <a:xfrm>
            <a:off x="5994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15"/>
          <p:cNvSpPr txBox="1"/>
          <p:nvPr/>
        </p:nvSpPr>
        <p:spPr>
          <a:xfrm>
            <a:off x="6108700" y="1038225"/>
            <a:ext cx="3200400" cy="24622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מהו דיאלוג חינוכי?</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0" name="Shape 150"/>
        <p:cNvGrpSpPr/>
        <p:nvPr/>
      </p:nvGrpSpPr>
      <p:grpSpPr>
        <a:xfrm>
          <a:off x="0" y="0"/>
          <a:ext cx="0" cy="0"/>
          <a:chOff x="0" y="0"/>
          <a:chExt cx="0" cy="0"/>
        </a:xfrm>
      </p:grpSpPr>
      <p:sp>
        <p:nvSpPr>
          <p:cNvPr id="151" name="Google Shape;151;p16"/>
          <p:cNvSpPr txBox="1"/>
          <p:nvPr/>
        </p:nvSpPr>
        <p:spPr>
          <a:xfrm>
            <a:off x="8394700" y="614560"/>
            <a:ext cx="1965325" cy="293029"/>
          </a:xfrm>
          <a:prstGeom prst="rect">
            <a:avLst/>
          </a:prstGeom>
          <a:solidFill>
            <a:srgbClr val="D9F1F6"/>
          </a:solidFill>
          <a:ln>
            <a:noFill/>
          </a:ln>
        </p:spPr>
        <p:txBody>
          <a:bodyPr anchorCtr="0" anchor="t" bIns="0" lIns="0" spcFirstLastPara="1" rIns="0" wrap="square" tIns="15875">
            <a:spAutoFit/>
          </a:bodyPr>
          <a:lstStyle/>
          <a:p>
            <a:pPr indent="0" lvl="0" marL="46990" marR="0" rtl="0" algn="r">
              <a:lnSpc>
                <a:spcPct val="100000"/>
              </a:lnSpc>
              <a:spcBef>
                <a:spcPts val="0"/>
              </a:spcBef>
              <a:spcAft>
                <a:spcPts val="0"/>
              </a:spcAft>
              <a:buClr>
                <a:srgbClr val="000000"/>
              </a:buClr>
              <a:buSzPts val="1800"/>
              <a:buFont typeface="Arial"/>
              <a:buNone/>
            </a:pPr>
            <a:r>
              <a:rPr b="1" i="0" lang="en-US" sz="1800" u="none" cap="none" strike="noStrike">
                <a:solidFill>
                  <a:srgbClr val="1A616F"/>
                </a:solidFill>
                <a:latin typeface="Arial"/>
                <a:ea typeface="Arial"/>
                <a:cs typeface="Arial"/>
                <a:sym typeface="Arial"/>
              </a:rPr>
              <a:t>חלק א. מבוא</a:t>
            </a:r>
            <a:endParaRPr b="0" i="0" sz="1800" u="none" cap="none" strike="noStrike">
              <a:solidFill>
                <a:schemeClr val="dk1"/>
              </a:solidFill>
              <a:latin typeface="Arial"/>
              <a:ea typeface="Arial"/>
              <a:cs typeface="Arial"/>
              <a:sym typeface="Arial"/>
            </a:endParaRPr>
          </a:p>
        </p:txBody>
      </p:sp>
      <p:sp>
        <p:nvSpPr>
          <p:cNvPr id="152" name="Google Shape;152;p16"/>
          <p:cNvSpPr txBox="1"/>
          <p:nvPr/>
        </p:nvSpPr>
        <p:spPr>
          <a:xfrm>
            <a:off x="3525350" y="742575"/>
            <a:ext cx="3641700" cy="384900"/>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Arial"/>
                <a:ea typeface="Arial"/>
                <a:cs typeface="Arial"/>
                <a:sym typeface="Arial"/>
              </a:rPr>
              <a:t>מבוא: אודות T-SEDA</a:t>
            </a:r>
            <a:endParaRPr b="0" i="0" sz="2300" u="none" cap="none" strike="noStrike">
              <a:solidFill>
                <a:schemeClr val="dk1"/>
              </a:solidFill>
              <a:latin typeface="Arial"/>
              <a:ea typeface="Arial"/>
              <a:cs typeface="Arial"/>
              <a:sym typeface="Arial"/>
            </a:endParaRPr>
          </a:p>
        </p:txBody>
      </p:sp>
      <p:sp>
        <p:nvSpPr>
          <p:cNvPr id="153" name="Google Shape;153;p16"/>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1</a:t>
            </a:r>
            <a:endParaRPr b="0" i="0" sz="1000" u="none" cap="none" strike="noStrike">
              <a:solidFill>
                <a:schemeClr val="dk1"/>
              </a:solidFill>
              <a:latin typeface="Arial"/>
              <a:ea typeface="Arial"/>
              <a:cs typeface="Arial"/>
              <a:sym typeface="Arial"/>
            </a:endParaRPr>
          </a:p>
        </p:txBody>
      </p:sp>
      <p:sp>
        <p:nvSpPr>
          <p:cNvPr id="154" name="Google Shape;154;p16"/>
          <p:cNvSpPr/>
          <p:nvPr/>
        </p:nvSpPr>
        <p:spPr>
          <a:xfrm>
            <a:off x="5624975" y="1223000"/>
            <a:ext cx="4714200" cy="1367700"/>
          </a:xfrm>
          <a:prstGeom prst="rect">
            <a:avLst/>
          </a:prstGeom>
          <a:noFill/>
          <a:ln cap="flat" cmpd="sng" w="25400">
            <a:solidFill>
              <a:srgbClr val="2791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16"/>
          <p:cNvSpPr/>
          <p:nvPr/>
        </p:nvSpPr>
        <p:spPr>
          <a:xfrm>
            <a:off x="5624975" y="2686225"/>
            <a:ext cx="4745700" cy="1763100"/>
          </a:xfrm>
          <a:prstGeom prst="rect">
            <a:avLst/>
          </a:prstGeom>
          <a:noFill/>
          <a:ln cap="flat" cmpd="sng" w="25400">
            <a:solidFill>
              <a:srgbClr val="2791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16"/>
          <p:cNvSpPr/>
          <p:nvPr/>
        </p:nvSpPr>
        <p:spPr>
          <a:xfrm>
            <a:off x="5624975" y="4544850"/>
            <a:ext cx="4745700" cy="1911600"/>
          </a:xfrm>
          <a:prstGeom prst="rect">
            <a:avLst/>
          </a:prstGeom>
          <a:noFill/>
          <a:ln cap="flat" cmpd="sng" w="25400">
            <a:solidFill>
              <a:srgbClr val="2791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16"/>
          <p:cNvSpPr txBox="1"/>
          <p:nvPr/>
        </p:nvSpPr>
        <p:spPr>
          <a:xfrm>
            <a:off x="5694275" y="4634600"/>
            <a:ext cx="4607100" cy="1565400"/>
          </a:xfrm>
          <a:prstGeom prst="rect">
            <a:avLst/>
          </a:prstGeom>
          <a:noFill/>
          <a:ln>
            <a:noFill/>
          </a:ln>
        </p:spPr>
        <p:txBody>
          <a:bodyPr anchorCtr="0" anchor="t" bIns="45700" lIns="91425" spcFirstLastPara="1" rIns="91425" wrap="square" tIns="45700">
            <a:spAutoFit/>
          </a:bodyPr>
          <a:lstStyle/>
          <a:p>
            <a:pPr indent="0" lvl="0" marL="0" marR="0" rtl="1" algn="just">
              <a:lnSpc>
                <a:spcPct val="107000"/>
              </a:lnSpc>
              <a:spcBef>
                <a:spcPts val="0"/>
              </a:spcBef>
              <a:spcAft>
                <a:spcPts val="0"/>
              </a:spcAft>
              <a:buClr>
                <a:srgbClr val="000000"/>
              </a:buClr>
              <a:buSzPts val="1400"/>
              <a:buFont typeface="Arial"/>
              <a:buNone/>
            </a:pPr>
            <a:r>
              <a:rPr b="1" i="0" lang="en-US" sz="1200" u="none" cap="none" strike="noStrike">
                <a:solidFill>
                  <a:schemeClr val="dk1"/>
                </a:solidFill>
                <a:latin typeface="Arimo"/>
                <a:ea typeface="Arimo"/>
                <a:cs typeface="Arimo"/>
                <a:sym typeface="Arimo"/>
              </a:rPr>
              <a:t>למי מיועדת T-SEDA?</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T-SEDA יכולה לשמש מורים לתלמידים מכל שכבות הגיל, מלומדים צעירים ועד לבוגרים. ניתן להשתמש בה בלמידה פורמלית, פנים אל פנים, או בסביבות למידה מקוונות, כמו כיתות למידה וסמינרים אוניברסיטאיים, או בסביבות למידה בלתי פורמליות כמו חוגים וצהרונים. היא יכולה לשמש לדיאלוג בין בוגרים ובכללם, מורים. לאורך הערכה יופיעו דוגמאות לאופן השימוש ב- T-SEDA.</a:t>
            </a:r>
            <a:endParaRPr b="0" i="0" sz="1200" u="none" cap="none" strike="noStrike">
              <a:solidFill>
                <a:schemeClr val="dk1"/>
              </a:solidFill>
              <a:latin typeface="Calibri"/>
              <a:ea typeface="Calibri"/>
              <a:cs typeface="Calibri"/>
              <a:sym typeface="Calibri"/>
            </a:endParaRPr>
          </a:p>
        </p:txBody>
      </p:sp>
      <p:sp>
        <p:nvSpPr>
          <p:cNvPr id="158" name="Google Shape;158;p16"/>
          <p:cNvSpPr txBox="1"/>
          <p:nvPr/>
        </p:nvSpPr>
        <p:spPr>
          <a:xfrm>
            <a:off x="5624975" y="2686225"/>
            <a:ext cx="4745700" cy="1763100"/>
          </a:xfrm>
          <a:prstGeom prst="rect">
            <a:avLst/>
          </a:prstGeom>
          <a:noFill/>
          <a:ln>
            <a:noFill/>
          </a:ln>
        </p:spPr>
        <p:txBody>
          <a:bodyPr anchorCtr="0" anchor="t" bIns="45700" lIns="91425" spcFirstLastPara="1" rIns="91425" wrap="square" tIns="45700">
            <a:spAutoFit/>
          </a:bodyPr>
          <a:lstStyle/>
          <a:p>
            <a:pPr indent="0" lvl="0" marL="0" marR="0" rtl="1" algn="just">
              <a:lnSpc>
                <a:spcPct val="107000"/>
              </a:lnSpc>
              <a:spcBef>
                <a:spcPts val="0"/>
              </a:spcBef>
              <a:spcAft>
                <a:spcPts val="0"/>
              </a:spcAft>
              <a:buClr>
                <a:srgbClr val="000000"/>
              </a:buClr>
              <a:buSzPts val="1300"/>
              <a:buFont typeface="Arial"/>
              <a:buNone/>
            </a:pPr>
            <a:r>
              <a:rPr b="1" i="0" lang="en-US" sz="1200" u="none" cap="none" strike="noStrike">
                <a:solidFill>
                  <a:schemeClr val="dk1"/>
                </a:solidFill>
                <a:latin typeface="Arimo"/>
                <a:ea typeface="Arimo"/>
                <a:cs typeface="Arimo"/>
                <a:sym typeface="Arimo"/>
              </a:rPr>
              <a:t>איך עובדת סכימת T-SEDA?</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300"/>
              <a:buFont typeface="Arial"/>
              <a:buNone/>
            </a:pPr>
            <a:r>
              <a:rPr b="0" i="0" lang="en-US" sz="1200" u="none" cap="none" strike="noStrike">
                <a:solidFill>
                  <a:schemeClr val="dk1"/>
                </a:solidFill>
                <a:latin typeface="Arimo"/>
                <a:ea typeface="Arimo"/>
                <a:cs typeface="Arimo"/>
                <a:sym typeface="Arimo"/>
              </a:rPr>
              <a:t>ניתן להשתמש ב- T-SEDA על מנת לבצע חקר דיאלוג בסביבת הלימוד של המורה. דבר זה יכול לסייע להגביר את המודעות לאופי הדיאלוג ברגע הנתון, תגלו מהו דיאלוג איכותי וכיצד להקשיב לו, ותוכלו להחליט מה ברצונכם לברר בנוגע לדיאלוג בהקשר שבו הוא משמש. ערכת T-SEDA תוכננה להיות </a:t>
            </a:r>
            <a:r>
              <a:rPr b="1" i="0" lang="en-US" sz="1200" u="none" cap="none" strike="noStrike">
                <a:solidFill>
                  <a:schemeClr val="dk1"/>
                </a:solidFill>
                <a:latin typeface="Arimo"/>
                <a:ea typeface="Arimo"/>
                <a:cs typeface="Arimo"/>
                <a:sym typeface="Arimo"/>
              </a:rPr>
              <a:t>תומכת וגמישה </a:t>
            </a:r>
            <a:r>
              <a:rPr b="0" i="0" lang="en-US" sz="1200" u="none" cap="none" strike="noStrike">
                <a:solidFill>
                  <a:schemeClr val="dk1"/>
                </a:solidFill>
                <a:latin typeface="Arimo"/>
                <a:ea typeface="Arimo"/>
                <a:cs typeface="Arimo"/>
                <a:sym typeface="Arimo"/>
              </a:rPr>
              <a:t>בו זמנית. היא משמשת כמדריך מפורט שלב-אחר-שלב, אשר ניתן לשנותו, להתאימו,  ולהוסיף אליו חומרים שונים בהתאם לצרכים ולרצונות אישיים.</a:t>
            </a:r>
            <a:endParaRPr b="0" i="0" sz="1200" u="none" cap="none" strike="noStrike">
              <a:solidFill>
                <a:schemeClr val="dk1"/>
              </a:solidFill>
              <a:latin typeface="Calibri"/>
              <a:ea typeface="Calibri"/>
              <a:cs typeface="Calibri"/>
              <a:sym typeface="Calibri"/>
            </a:endParaRPr>
          </a:p>
        </p:txBody>
      </p:sp>
      <p:sp>
        <p:nvSpPr>
          <p:cNvPr id="159" name="Google Shape;159;p16"/>
          <p:cNvSpPr/>
          <p:nvPr/>
        </p:nvSpPr>
        <p:spPr>
          <a:xfrm>
            <a:off x="4960034" y="5780882"/>
            <a:ext cx="290700" cy="290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16"/>
          <p:cNvSpPr txBox="1"/>
          <p:nvPr/>
        </p:nvSpPr>
        <p:spPr>
          <a:xfrm>
            <a:off x="578875" y="4730400"/>
            <a:ext cx="4706400" cy="1540500"/>
          </a:xfrm>
          <a:prstGeom prst="rect">
            <a:avLst/>
          </a:prstGeom>
          <a:noFill/>
          <a:ln>
            <a:noFill/>
          </a:ln>
        </p:spPr>
        <p:txBody>
          <a:bodyPr anchorCtr="0" anchor="t" bIns="45700" lIns="91425" spcFirstLastPara="1" rIns="91425" wrap="square" tIns="45700">
            <a:spAutoFit/>
          </a:bodyPr>
          <a:lstStyle/>
          <a:p>
            <a:pPr indent="0" lvl="0" marL="82550" marR="0" rtl="1" algn="r">
              <a:lnSpc>
                <a:spcPct val="100000"/>
              </a:lnSpc>
              <a:spcBef>
                <a:spcPts val="0"/>
              </a:spcBef>
              <a:spcAft>
                <a:spcPts val="0"/>
              </a:spcAft>
              <a:buClr>
                <a:srgbClr val="000000"/>
              </a:buClr>
              <a:buSzPts val="1500"/>
              <a:buFont typeface="Arial"/>
              <a:buNone/>
            </a:pPr>
            <a:r>
              <a:rPr b="1" i="0" lang="en-US" sz="1200" u="none" cap="none" strike="noStrike">
                <a:solidFill>
                  <a:schemeClr val="dk1"/>
                </a:solidFill>
                <a:latin typeface="Arial"/>
                <a:ea typeface="Arial"/>
                <a:cs typeface="Arial"/>
                <a:sym typeface="Arial"/>
              </a:rPr>
              <a:t>מה עליי לדעת?</a:t>
            </a:r>
            <a:endParaRPr b="0" i="0" sz="1200" u="none" cap="none" strike="noStrike">
              <a:solidFill>
                <a:srgbClr val="000000"/>
              </a:solidFill>
              <a:latin typeface="Arial"/>
              <a:ea typeface="Arial"/>
              <a:cs typeface="Arial"/>
              <a:sym typeface="Arial"/>
            </a:endParaRPr>
          </a:p>
          <a:p>
            <a:pPr indent="0" lvl="0" marL="82550" marR="0" rtl="1" algn="r">
              <a:lnSpc>
                <a:spcPct val="100000"/>
              </a:lnSpc>
              <a:spcBef>
                <a:spcPts val="605"/>
              </a:spcBef>
              <a:spcAft>
                <a:spcPts val="0"/>
              </a:spcAft>
              <a:buClr>
                <a:srgbClr val="000000"/>
              </a:buClr>
              <a:buSzPts val="1500"/>
              <a:buFont typeface="Arial"/>
              <a:buNone/>
            </a:pPr>
            <a:r>
              <a:rPr b="0" i="0" lang="en-US" sz="1200" u="none" cap="none" strike="noStrike">
                <a:solidFill>
                  <a:schemeClr val="dk1"/>
                </a:solidFill>
                <a:latin typeface="Arial"/>
                <a:ea typeface="Arial"/>
                <a:cs typeface="Arial"/>
                <a:sym typeface="Arial"/>
              </a:rPr>
              <a:t>כל שעליך לדעת נמצא בחוברת עבודה זו </a:t>
            </a:r>
            <a:r>
              <a:rPr b="0" i="0" lang="en-US" sz="1200" u="sng" cap="none" strike="noStrike">
                <a:solidFill>
                  <a:schemeClr val="hlink"/>
                </a:solidFill>
                <a:latin typeface="Arial"/>
                <a:ea typeface="Arial"/>
                <a:cs typeface="Arial"/>
                <a:sym typeface="Arial"/>
                <a:hlinkClick r:id="rId4"/>
              </a:rPr>
              <a:t>ובאתר</a:t>
            </a:r>
            <a:r>
              <a:rPr b="0" i="0" lang="en-US" sz="1200" u="none" cap="none" strike="noStrike">
                <a:solidFill>
                  <a:schemeClr val="dk1"/>
                </a:solidFill>
                <a:latin typeface="Arial"/>
                <a:ea typeface="Arial"/>
                <a:cs typeface="Arial"/>
                <a:sym typeface="Arial"/>
              </a:rPr>
              <a:t>  T-SEDA בכתובת: </a:t>
            </a:r>
            <a:r>
              <a:rPr b="1" i="0" lang="en-US" sz="1200" u="sng" cap="none" strike="noStrike">
                <a:solidFill>
                  <a:schemeClr val="hlink"/>
                </a:solidFill>
                <a:latin typeface="Arial"/>
                <a:ea typeface="Arial"/>
                <a:cs typeface="Arial"/>
                <a:sym typeface="Arial"/>
                <a:hlinkClick r:id="rId5"/>
              </a:rPr>
              <a:t>http://bit.ly/T-SEDA</a:t>
            </a:r>
            <a:r>
              <a:rPr b="0" i="0" lang="en-US" sz="1200" u="sng" cap="none" strike="noStrike">
                <a:solidFill>
                  <a:schemeClr val="hlink"/>
                </a:solidFill>
                <a:latin typeface="Arial"/>
                <a:ea typeface="Arial"/>
                <a:cs typeface="Arial"/>
                <a:sym typeface="Arial"/>
                <a:hlinkClick r:id="rId6"/>
              </a:rPr>
              <a:t>.</a:t>
            </a:r>
            <a:r>
              <a:rPr b="0" i="0" lang="en-US" sz="1200" u="none" cap="none" strike="noStrike">
                <a:solidFill>
                  <a:schemeClr val="dk1"/>
                </a:solidFill>
                <a:latin typeface="Arial"/>
                <a:ea typeface="Arial"/>
                <a:cs typeface="Arial"/>
                <a:sym typeface="Arial"/>
              </a:rPr>
              <a:t> משאבים רבים נוספים נמצאים גם באתר  </a:t>
            </a:r>
            <a:r>
              <a:rPr b="0" i="0" lang="en-US" sz="1200" u="sng" cap="none" strike="noStrike">
                <a:solidFill>
                  <a:schemeClr val="hlink"/>
                </a:solidFill>
                <a:latin typeface="Arial"/>
                <a:ea typeface="Arial"/>
                <a:cs typeface="Arial"/>
                <a:sym typeface="Arial"/>
                <a:hlinkClick r:id="rId7"/>
              </a:rPr>
              <a:t>www.edudialogue.org.</a:t>
            </a:r>
            <a:r>
              <a:rPr b="0" i="0" lang="en-US" sz="1200" u="none" cap="none" strike="noStrike">
                <a:solidFill>
                  <a:schemeClr val="dk1"/>
                </a:solidFill>
                <a:latin typeface="Arial"/>
                <a:ea typeface="Arial"/>
                <a:cs typeface="Arial"/>
                <a:sym typeface="Arial"/>
              </a:rPr>
              <a:t>.לאורך הערכה יינתנו נקודות ציון למקומות שבהם תוכלו למצוא את המידע אותו אתם מחפשים.</a:t>
            </a:r>
            <a:endParaRPr b="0" i="0" sz="1200" u="none" cap="none" strike="noStrike">
              <a:solidFill>
                <a:srgbClr val="000000"/>
              </a:solidFill>
              <a:latin typeface="Arial"/>
              <a:ea typeface="Arial"/>
              <a:cs typeface="Arial"/>
              <a:sym typeface="Arial"/>
            </a:endParaRPr>
          </a:p>
          <a:p>
            <a:pPr indent="0" lvl="0" marL="82550" marR="0" rtl="1" algn="r">
              <a:lnSpc>
                <a:spcPct val="100000"/>
              </a:lnSpc>
              <a:spcBef>
                <a:spcPts val="605"/>
              </a:spcBef>
              <a:spcAft>
                <a:spcPts val="0"/>
              </a:spcAft>
              <a:buClr>
                <a:srgbClr val="000000"/>
              </a:buClr>
              <a:buSzPts val="1500"/>
              <a:buFont typeface="Arial"/>
              <a:buNone/>
            </a:pPr>
            <a:r>
              <a:rPr b="0" i="0" lang="en-US" sz="1200" u="none" cap="none" strike="noStrike">
                <a:solidFill>
                  <a:schemeClr val="dk1"/>
                </a:solidFill>
                <a:latin typeface="Arial"/>
                <a:ea typeface="Arial"/>
                <a:cs typeface="Arial"/>
                <a:sym typeface="Arial"/>
              </a:rPr>
              <a:t>    </a:t>
            </a:r>
            <a:r>
              <a:rPr b="0" i="0" lang="en-US" sz="1200" u="sng" cap="none" strike="noStrike">
                <a:solidFill>
                  <a:schemeClr val="hlink"/>
                </a:solidFill>
                <a:latin typeface="Arial"/>
                <a:ea typeface="Arial"/>
                <a:cs typeface="Arial"/>
                <a:sym typeface="Arial"/>
                <a:hlinkClick r:id="rId8"/>
              </a:rPr>
              <a:t>סרטון 5: מדריך קבלת הפנים של T-SEDA </a:t>
            </a:r>
            <a:r>
              <a:rPr b="0" i="0" lang="en-US" sz="1200" u="none" cap="none" strike="noStrike">
                <a:solidFill>
                  <a:schemeClr val="dk1"/>
                </a:solidFill>
                <a:latin typeface="Arial"/>
                <a:ea typeface="Arial"/>
                <a:cs typeface="Arial"/>
                <a:sym typeface="Arial"/>
              </a:rPr>
              <a:t>מכיל סקירה שימושית על אופן השימוש בערכה.</a:t>
            </a:r>
            <a:endParaRPr b="0" i="0" sz="1200" u="none" cap="none" strike="noStrike">
              <a:solidFill>
                <a:srgbClr val="000000"/>
              </a:solidFill>
              <a:latin typeface="Arial"/>
              <a:ea typeface="Arial"/>
              <a:cs typeface="Arial"/>
              <a:sym typeface="Arial"/>
            </a:endParaRPr>
          </a:p>
        </p:txBody>
      </p:sp>
      <p:sp>
        <p:nvSpPr>
          <p:cNvPr id="161" name="Google Shape;161;p16"/>
          <p:cNvSpPr/>
          <p:nvPr/>
        </p:nvSpPr>
        <p:spPr>
          <a:xfrm>
            <a:off x="578875" y="4544850"/>
            <a:ext cx="4828200" cy="1911600"/>
          </a:xfrm>
          <a:prstGeom prst="rect">
            <a:avLst/>
          </a:prstGeom>
          <a:noFill/>
          <a:ln cap="flat" cmpd="sng" w="25400">
            <a:solidFill>
              <a:srgbClr val="2791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16"/>
          <p:cNvSpPr txBox="1"/>
          <p:nvPr/>
        </p:nvSpPr>
        <p:spPr>
          <a:xfrm>
            <a:off x="5559500" y="1223000"/>
            <a:ext cx="4764000" cy="1367700"/>
          </a:xfrm>
          <a:prstGeom prst="rect">
            <a:avLst/>
          </a:prstGeom>
          <a:noFill/>
          <a:ln>
            <a:noFill/>
          </a:ln>
        </p:spPr>
        <p:txBody>
          <a:bodyPr anchorCtr="0" anchor="t" bIns="45700" lIns="91425" spcFirstLastPara="1" rIns="91425" wrap="square" tIns="45700">
            <a:spAutoFit/>
          </a:bodyPr>
          <a:lstStyle/>
          <a:p>
            <a:pPr indent="0" lvl="0" marL="0" marR="0" rtl="1" algn="just">
              <a:lnSpc>
                <a:spcPct val="107000"/>
              </a:lnSpc>
              <a:spcBef>
                <a:spcPts val="0"/>
              </a:spcBef>
              <a:spcAft>
                <a:spcPts val="0"/>
              </a:spcAft>
              <a:buClr>
                <a:srgbClr val="000000"/>
              </a:buClr>
              <a:buSzPts val="1400"/>
              <a:buFont typeface="Arial"/>
              <a:buNone/>
            </a:pPr>
            <a:r>
              <a:rPr b="1" i="0" lang="en-US" sz="1200" u="none" cap="none" strike="noStrike">
                <a:solidFill>
                  <a:schemeClr val="dk1"/>
                </a:solidFill>
                <a:latin typeface="Arimo"/>
                <a:ea typeface="Arimo"/>
                <a:cs typeface="Arimo"/>
                <a:sym typeface="Arimo"/>
              </a:rPr>
              <a:t>מהי T-SEDA?</a:t>
            </a:r>
            <a:endParaRPr b="0" i="0" sz="1200" u="none" cap="none" strike="noStrike">
              <a:solidFill>
                <a:schemeClr val="dk1"/>
              </a:solidFill>
              <a:latin typeface="Calibri"/>
              <a:ea typeface="Calibri"/>
              <a:cs typeface="Calibri"/>
              <a:sym typeface="Calibri"/>
            </a:endParaRPr>
          </a:p>
          <a:p>
            <a:pPr indent="0" lvl="0" marL="0" marR="0" rtl="1" algn="just">
              <a:lnSpc>
                <a:spcPct val="107000"/>
              </a:lnSpc>
              <a:spcBef>
                <a:spcPts val="80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T-SEDA היא הסכימה לניתוח דיאלוג חינוכי המיועדת עבור מורים. היא מכילה אוסף של כלים ומשאבים אשר יסייעו לך בקידום רמה גבוהה של דיאלוג בסביבת הלימוד. היא נועדה כדי לסייע לך לבצע תהליך חקירה במטרה להבין טוב יותר את הדיאלוג בסביבתך, ולעזור לך לחולל את השינויים שבכוונתך לחולל. </a:t>
            </a:r>
            <a:endParaRPr b="0" i="0" sz="1200" u="none" cap="none" strike="noStrike">
              <a:solidFill>
                <a:schemeClr val="dk1"/>
              </a:solidFill>
              <a:latin typeface="Arimo"/>
              <a:ea typeface="Arimo"/>
              <a:cs typeface="Arimo"/>
              <a:sym typeface="Arimo"/>
            </a:endParaRPr>
          </a:p>
        </p:txBody>
      </p:sp>
      <p:sp>
        <p:nvSpPr>
          <p:cNvPr id="163" name="Google Shape;163;p16"/>
          <p:cNvSpPr/>
          <p:nvPr/>
        </p:nvSpPr>
        <p:spPr>
          <a:xfrm>
            <a:off x="643200" y="1223000"/>
            <a:ext cx="4764000" cy="3226200"/>
          </a:xfrm>
          <a:prstGeom prst="rect">
            <a:avLst/>
          </a:prstGeom>
          <a:noFill/>
          <a:ln cap="flat" cmpd="sng" w="25400">
            <a:solidFill>
              <a:srgbClr val="2791A6"/>
            </a:solidFill>
            <a:prstDash val="solid"/>
            <a:round/>
            <a:headEnd len="sm" w="sm" type="none"/>
            <a:tailEnd len="sm" w="sm" type="none"/>
          </a:ln>
        </p:spPr>
        <p:txBody>
          <a:bodyPr anchorCtr="0" anchor="ctr" bIns="45700" lIns="91425" spcFirstLastPara="1" rIns="91425" wrap="square" tIns="45700">
            <a:noAutofit/>
          </a:bodyPr>
          <a:lstStyle/>
          <a:p>
            <a:pPr indent="0" lvl="0" marL="74853" marR="86944" rtl="0" algn="l">
              <a:lnSpc>
                <a:spcPct val="120000"/>
              </a:lnSpc>
              <a:spcBef>
                <a:spcPts val="0"/>
              </a:spcBef>
              <a:spcAft>
                <a:spcPts val="0"/>
              </a:spcAft>
              <a:buClr>
                <a:schemeClr val="dk1"/>
              </a:buClr>
              <a:buSzPts val="1300"/>
              <a:buFont typeface="Arial"/>
              <a:buNone/>
            </a:pPr>
            <a:r>
              <a:t/>
            </a:r>
            <a:endParaRPr b="1" i="0" sz="1300" u="none" cap="none" strike="noStrike">
              <a:solidFill>
                <a:schemeClr val="dk1"/>
              </a:solidFill>
              <a:highlight>
                <a:srgbClr val="00FF00"/>
              </a:highlight>
              <a:latin typeface="Arial"/>
              <a:ea typeface="Arial"/>
              <a:cs typeface="Arial"/>
              <a:sym typeface="Arial"/>
            </a:endParaRPr>
          </a:p>
          <a:p>
            <a:pPr indent="0" lvl="0" marL="74853" marR="86944" rtl="0" algn="l">
              <a:lnSpc>
                <a:spcPct val="120000"/>
              </a:lnSpc>
              <a:spcBef>
                <a:spcPts val="0"/>
              </a:spcBef>
              <a:spcAft>
                <a:spcPts val="0"/>
              </a:spcAft>
              <a:buClr>
                <a:schemeClr val="dk1"/>
              </a:buClr>
              <a:buSzPts val="1300"/>
              <a:buFont typeface="Arial"/>
              <a:buNone/>
            </a:pPr>
            <a:r>
              <a:t/>
            </a:r>
            <a:endParaRPr b="1" i="0" sz="1300" u="none" cap="none" strike="noStrike">
              <a:solidFill>
                <a:schemeClr val="dk1"/>
              </a:solidFill>
              <a:highlight>
                <a:srgbClr val="00FF00"/>
              </a:highlight>
              <a:latin typeface="Arial"/>
              <a:ea typeface="Arial"/>
              <a:cs typeface="Arial"/>
              <a:sym typeface="Arial"/>
            </a:endParaRPr>
          </a:p>
          <a:p>
            <a:pPr indent="0" lvl="0" marL="74853" marR="86944" rtl="1" algn="r">
              <a:lnSpc>
                <a:spcPct val="120000"/>
              </a:lnSpc>
              <a:spcBef>
                <a:spcPts val="0"/>
              </a:spcBef>
              <a:spcAft>
                <a:spcPts val="0"/>
              </a:spcAft>
              <a:buClr>
                <a:schemeClr val="dk1"/>
              </a:buClr>
              <a:buSzPts val="1300"/>
              <a:buFont typeface="Arial"/>
              <a:buNone/>
            </a:pPr>
            <a:r>
              <a:rPr b="1" i="0" lang="en-US" sz="1300" u="none" cap="none" strike="noStrike">
                <a:solidFill>
                  <a:schemeClr val="dk1"/>
                </a:solidFill>
                <a:highlight>
                  <a:schemeClr val="lt1"/>
                </a:highlight>
                <a:latin typeface="Arial"/>
                <a:ea typeface="Arial"/>
                <a:cs typeface="Arial"/>
                <a:sym typeface="Arial"/>
              </a:rPr>
              <a:t>עבודה עם עמיתים</a:t>
            </a:r>
            <a:endParaRPr b="1" i="0" sz="1300" u="none" cap="none" strike="noStrike">
              <a:solidFill>
                <a:schemeClr val="dk1"/>
              </a:solidFill>
              <a:highlight>
                <a:schemeClr val="lt1"/>
              </a:highlight>
              <a:latin typeface="Arial"/>
              <a:ea typeface="Arial"/>
              <a:cs typeface="Arial"/>
              <a:sym typeface="Arial"/>
            </a:endParaRPr>
          </a:p>
          <a:p>
            <a:pPr indent="0" lvl="0" marL="0" marR="86944" rtl="1" algn="r">
              <a:lnSpc>
                <a:spcPct val="120000"/>
              </a:lnSpc>
              <a:spcBef>
                <a:spcPts val="0"/>
              </a:spcBef>
              <a:spcAft>
                <a:spcPts val="0"/>
              </a:spcAft>
              <a:buClr>
                <a:schemeClr val="dk1"/>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ניתן להשתמש בערכה כדי לבחון את הפרקטיקה האישית של המורה, אך </a:t>
            </a:r>
            <a:r>
              <a:rPr b="1" i="0" lang="en-US" sz="1300" u="none" cap="none" strike="noStrike">
                <a:solidFill>
                  <a:schemeClr val="dk1"/>
                </a:solidFill>
                <a:highlight>
                  <a:schemeClr val="lt1"/>
                </a:highlight>
                <a:latin typeface="Arial"/>
                <a:ea typeface="Arial"/>
                <a:cs typeface="Arial"/>
                <a:sym typeface="Arial"/>
              </a:rPr>
              <a:t>יעיל מאוד לערוך תהליך חקירה בצד או במשותף עם אחרים </a:t>
            </a:r>
            <a:r>
              <a:rPr b="0" i="0" lang="en-US" sz="1300" u="none" cap="none" strike="noStrike">
                <a:solidFill>
                  <a:schemeClr val="dk1"/>
                </a:solidFill>
                <a:highlight>
                  <a:schemeClr val="lt1"/>
                </a:highlight>
                <a:latin typeface="Arial"/>
                <a:ea typeface="Arial"/>
                <a:cs typeface="Arial"/>
                <a:sym typeface="Arial"/>
              </a:rPr>
              <a:t>ששותפים לרצון לפתח דיאלוג. דרך עבודה זו מוצעת, מתי שמתאפשרת, כאמצעי התומך בבחינה ביקורתית של התהליך עם עמיתים. החקירה שמציעה T-SEDA יכולה אף לשמש כמוקד לחקר כלל בית ספרי או מוסדי. </a:t>
            </a:r>
            <a:endParaRPr b="0" i="0" sz="1300" u="none" cap="none" strike="noStrike">
              <a:solidFill>
                <a:schemeClr val="dk1"/>
              </a:solidFill>
              <a:highlight>
                <a:schemeClr val="lt1"/>
              </a:highlight>
              <a:latin typeface="Arial"/>
              <a:ea typeface="Arial"/>
              <a:cs typeface="Arial"/>
              <a:sym typeface="Arial"/>
            </a:endParaRPr>
          </a:p>
          <a:p>
            <a:pPr indent="0" lvl="0" marL="0" marR="86944" rtl="1" algn="r">
              <a:lnSpc>
                <a:spcPct val="120000"/>
              </a:lnSpc>
              <a:spcBef>
                <a:spcPts val="0"/>
              </a:spcBef>
              <a:spcAft>
                <a:spcPts val="0"/>
              </a:spcAft>
              <a:buClr>
                <a:schemeClr val="dk1"/>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אמצעי עזר משמעותי במהלך שכזה יכול לספק </a:t>
            </a:r>
            <a:r>
              <a:rPr b="1" i="0" lang="en-US" sz="1300" u="none" cap="none" strike="noStrike">
                <a:solidFill>
                  <a:schemeClr val="dk1"/>
                </a:solidFill>
                <a:highlight>
                  <a:schemeClr val="lt1"/>
                </a:highlight>
                <a:latin typeface="Arial"/>
                <a:ea typeface="Arial"/>
                <a:cs typeface="Arial"/>
                <a:sym typeface="Arial"/>
              </a:rPr>
              <a:t>גורם מקומי </a:t>
            </a:r>
            <a:r>
              <a:rPr b="0" i="0" lang="en-US" sz="1300" u="none" cap="none" strike="noStrike">
                <a:solidFill>
                  <a:schemeClr val="dk1"/>
                </a:solidFill>
                <a:highlight>
                  <a:schemeClr val="lt1"/>
                </a:highlight>
                <a:latin typeface="Arial"/>
                <a:ea typeface="Arial"/>
                <a:cs typeface="Arial"/>
                <a:sym typeface="Arial"/>
              </a:rPr>
              <a:t>שיהיה אמון על תיאום ואירוח מפגשים בין עמיתים, ויוכל לספק תמיכה בתהליך החקר. מאמר המתאר כיצד ליווי מסוג זה עובד ניתן למצוא </a:t>
            </a:r>
            <a:r>
              <a:rPr b="0" i="0" lang="en-US" sz="1300" u="sng" cap="none" strike="noStrike">
                <a:solidFill>
                  <a:schemeClr val="hlink"/>
                </a:solidFill>
                <a:highlight>
                  <a:schemeClr val="lt1"/>
                </a:highlight>
                <a:latin typeface="Arial"/>
                <a:ea typeface="Arial"/>
                <a:cs typeface="Arial"/>
                <a:sym typeface="Arial"/>
                <a:hlinkClick r:id="rId9"/>
              </a:rPr>
              <a:t>כאן</a:t>
            </a:r>
            <a:r>
              <a:rPr b="0" i="0" lang="en-US" sz="1300" u="none" cap="none" strike="noStrike">
                <a:solidFill>
                  <a:schemeClr val="dk1"/>
                </a:solidFill>
                <a:highlight>
                  <a:schemeClr val="lt1"/>
                </a:highlight>
                <a:latin typeface="Arial"/>
                <a:ea typeface="Arial"/>
                <a:cs typeface="Arial"/>
                <a:sym typeface="Arial"/>
              </a:rPr>
              <a:t>, וכן קורס להכשרת מלווים זמין בפורטל </a:t>
            </a:r>
            <a:r>
              <a:rPr b="0" i="0" lang="en-US" sz="1300" u="sng" cap="none" strike="noStrike">
                <a:solidFill>
                  <a:schemeClr val="hlink"/>
                </a:solidFill>
                <a:highlight>
                  <a:schemeClr val="lt1"/>
                </a:highlight>
                <a:latin typeface="Arimo"/>
                <a:ea typeface="Arimo"/>
                <a:cs typeface="Arimo"/>
                <a:sym typeface="Arimo"/>
                <a:hlinkClick r:id="rId10"/>
              </a:rPr>
              <a:t>Camtree</a:t>
            </a:r>
            <a:r>
              <a:rPr b="0" i="0" lang="en-US" sz="1300" u="none" cap="none" strike="noStrike">
                <a:solidFill>
                  <a:schemeClr val="dk1"/>
                </a:solidFill>
                <a:highlight>
                  <a:schemeClr val="lt1"/>
                </a:highlight>
                <a:latin typeface="Arial"/>
                <a:ea typeface="Arial"/>
                <a:cs typeface="Arial"/>
                <a:sym typeface="Arial"/>
              </a:rPr>
              <a:t>. </a:t>
            </a:r>
            <a:endParaRPr b="0" i="0" sz="1300" u="none" cap="none" strike="noStrike">
              <a:solidFill>
                <a:schemeClr val="dk1"/>
              </a:solidFill>
              <a:highlight>
                <a:schemeClr val="lt1"/>
              </a:highlight>
              <a:latin typeface="Arial"/>
              <a:ea typeface="Arial"/>
              <a:cs typeface="Arial"/>
              <a:sym typeface="Arial"/>
            </a:endParaRPr>
          </a:p>
          <a:p>
            <a:pPr indent="0" lvl="0" marL="74853" marR="86944" rtl="0" algn="l">
              <a:lnSpc>
                <a:spcPct val="120000"/>
              </a:lnSpc>
              <a:spcBef>
                <a:spcPts val="0"/>
              </a:spcBef>
              <a:spcAft>
                <a:spcPts val="0"/>
              </a:spcAft>
              <a:buClr>
                <a:schemeClr val="dk1"/>
              </a:buClr>
              <a:buSzPts val="1300"/>
              <a:buFont typeface="Arial"/>
              <a:buNone/>
            </a:pPr>
            <a:r>
              <a:t/>
            </a:r>
            <a:endParaRPr b="1" i="0" sz="1300" u="none" cap="none" strike="noStrike">
              <a:solidFill>
                <a:schemeClr val="dk1"/>
              </a:solidFill>
              <a:highlight>
                <a:srgbClr val="00FF00"/>
              </a:highlight>
              <a:latin typeface="Arial"/>
              <a:ea typeface="Arial"/>
              <a:cs typeface="Arial"/>
              <a:sym typeface="Arial"/>
            </a:endParaRPr>
          </a:p>
          <a:p>
            <a:pPr indent="0" lvl="0" marL="96837" marR="0" rtl="0" algn="l">
              <a:lnSpc>
                <a:spcPct val="120000"/>
              </a:lnSpc>
              <a:spcBef>
                <a:spcPts val="0"/>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a:p>
            <a:pPr indent="0" lvl="0" marL="96837" marR="0" rtl="0" algn="l">
              <a:lnSpc>
                <a:spcPct val="120000"/>
              </a:lnSpc>
              <a:spcBef>
                <a:spcPts val="0"/>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