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7562850" cx="10464800"/>
  <p:notesSz cx="6858000" cy="9144000"/>
  <p:embeddedFontLst>
    <p:embeddedFont>
      <p:font typeface="Arimo"/>
      <p:regular r:id="rId67"/>
      <p:bold r:id="rId68"/>
      <p:italic r:id="rId69"/>
      <p:boldItalic r:id="rId70"/>
    </p:embeddedFont>
    <p:embeddedFont>
      <p:font typeface="Helvetica Neue"/>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6A23C0-F539-4CD3-95C4-5D0A637AA335}">
  <a:tblStyle styleId="{186A23C0-F539-4CD3-95C4-5D0A637AA33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0894BF3-99CF-4E9F-BE77-B33D854FD6F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F4294B4-DFD6-4322-8D24-19755955C21A}"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HelveticaNeue-italic.fntdata"/><Relationship Id="rId72" Type="http://schemas.openxmlformats.org/officeDocument/2006/relationships/font" Target="fonts/HelveticaNeue-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HelveticaNeue-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HelveticaNeue-regular.fntdata"/><Relationship Id="rId70" Type="http://schemas.openxmlformats.org/officeDocument/2006/relationships/font" Target="fonts/Arimo-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Arimo-bold.fntdata"/><Relationship Id="rId23" Type="http://schemas.openxmlformats.org/officeDocument/2006/relationships/slide" Target="slides/slide18.xml"/><Relationship Id="rId67" Type="http://schemas.openxmlformats.org/officeDocument/2006/relationships/font" Target="fonts/Arimo-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Arimo-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52"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NEW CC license</a:t>
            </a:r>
            <a:endParaRPr/>
          </a:p>
          <a:p>
            <a:pPr indent="0" lvl="0" marL="0" rtl="0" algn="l">
              <a:spcBef>
                <a:spcPts val="0"/>
              </a:spcBef>
              <a:spcAft>
                <a:spcPts val="0"/>
              </a:spcAft>
              <a:buNone/>
            </a:pPr>
            <a:r>
              <a:rPr lang="de-DE"/>
              <a:t>New diagrams on slides 12 &amp; 27</a:t>
            </a:r>
            <a:endParaRPr/>
          </a:p>
          <a:p>
            <a:pPr indent="0" lvl="0" marL="0" rtl="0" algn="l">
              <a:spcBef>
                <a:spcPts val="0"/>
              </a:spcBef>
              <a:spcAft>
                <a:spcPts val="0"/>
              </a:spcAft>
              <a:buNone/>
            </a:pPr>
            <a:r>
              <a:rPr lang="de-DE"/>
              <a:t>NEW SLIDES 8 &amp; 30</a:t>
            </a:r>
            <a:endParaRPr/>
          </a:p>
          <a:p>
            <a:pPr indent="0" lvl="0" marL="0" rtl="0" algn="l">
              <a:spcBef>
                <a:spcPts val="0"/>
              </a:spcBef>
              <a:spcAft>
                <a:spcPts val="0"/>
              </a:spcAft>
              <a:buNone/>
            </a:pPr>
            <a:r>
              <a:rPr b="0" i="0" lang="de-DE" u="none" strike="noStrike">
                <a:solidFill>
                  <a:srgbClr val="000000"/>
                </a:solidFill>
                <a:latin typeface="Helvetica Neue"/>
                <a:ea typeface="Helvetica Neue"/>
                <a:cs typeface="Helvetica Neue"/>
                <a:sym typeface="Helvetica Neue"/>
              </a:rPr>
              <a:t>New editable tables on Slides 35 and 38</a:t>
            </a:r>
            <a:endParaRPr/>
          </a:p>
          <a:p>
            <a:pPr indent="0" lvl="0" marL="0" rtl="0" algn="l">
              <a:spcBef>
                <a:spcPts val="0"/>
              </a:spcBef>
              <a:spcAft>
                <a:spcPts val="0"/>
              </a:spcAft>
              <a:buNone/>
            </a:pPr>
            <a:r>
              <a:rPr b="0" i="0" lang="de-DE" u="none" strike="noStrike">
                <a:solidFill>
                  <a:srgbClr val="000000"/>
                </a:solidFill>
                <a:latin typeface="Helvetica Neue"/>
                <a:ea typeface="Helvetica Neue"/>
                <a:cs typeface="Helvetica Neue"/>
                <a:sym typeface="Helvetica Neue"/>
              </a:rPr>
              <a:t>New editable figures on Slides 32 &amp; 50</a:t>
            </a:r>
            <a:endParaRPr/>
          </a:p>
          <a:p>
            <a:pPr indent="0" lvl="0" marL="0" rtl="0" algn="l">
              <a:spcBef>
                <a:spcPts val="0"/>
              </a:spcBef>
              <a:spcAft>
                <a:spcPts val="0"/>
              </a:spcAft>
              <a:buNone/>
            </a:pPr>
            <a:r>
              <a:rPr lang="de-DE"/>
              <a:t>SLIDE 16 is moved up from the bottom of Part c</a:t>
            </a:r>
            <a:endParaRPr/>
          </a:p>
          <a:p>
            <a:pPr indent="0" lvl="0" marL="0" rtl="0" algn="l">
              <a:spcBef>
                <a:spcPts val="0"/>
              </a:spcBef>
              <a:spcAft>
                <a:spcPts val="0"/>
              </a:spcAft>
              <a:buNone/>
            </a:pPr>
            <a:r>
              <a:t/>
            </a:r>
            <a:endParaRPr/>
          </a:p>
        </p:txBody>
      </p:sp>
      <p:sp>
        <p:nvSpPr>
          <p:cNvPr id="46" name="Google Shape;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NOTE: This slide is moved up from the bottom of Part c as it introduces ground rules and these are referred to on the following slides. Also it is not really about dialogue in different contexts, so it fits better here.</a:t>
            </a:r>
            <a:endParaRPr/>
          </a:p>
        </p:txBody>
      </p:sp>
      <p:sp>
        <p:nvSpPr>
          <p:cNvPr id="240" name="Google Shape;24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This is a new slide.</a:t>
            </a:r>
            <a:endParaRPr/>
          </a:p>
        </p:txBody>
      </p:sp>
      <p:sp>
        <p:nvSpPr>
          <p:cNvPr id="294" name="Google Shape;29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NEW SLIDE</a:t>
            </a:r>
            <a:endParaRPr/>
          </a:p>
        </p:txBody>
      </p:sp>
      <p:sp>
        <p:nvSpPr>
          <p:cNvPr id="495" name="Google Shape;49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3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3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3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4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4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4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Check content of CA bullet points – there are seven in this ppt but only six in the Hebrew translation</a:t>
            </a:r>
            <a:endParaRPr/>
          </a:p>
        </p:txBody>
      </p:sp>
      <p:sp>
        <p:nvSpPr>
          <p:cNvPr id="761" name="Google Shape;76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This is a new slide</a:t>
            </a:r>
            <a:endParaRPr/>
          </a:p>
        </p:txBody>
      </p:sp>
      <p:sp>
        <p:nvSpPr>
          <p:cNvPr id="768" name="Google Shape;76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4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4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4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4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5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5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52: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53: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54: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55: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5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5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5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5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 name="Google Shape;988;p60: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61: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NEW SLIDE</a:t>
            </a:r>
            <a:endParaRPr/>
          </a:p>
        </p:txBody>
      </p:sp>
      <p:sp>
        <p:nvSpPr>
          <p:cNvPr id="110" name="Google Shape;1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1295400" y="1143000"/>
            <a:ext cx="4267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de-DE"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72890" y="648088"/>
            <a:ext cx="8119022" cy="36285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358">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16300" y="2086805"/>
            <a:ext cx="9832200" cy="195438"/>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27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algn="l">
              <a:spcBef>
                <a:spcPts val="0"/>
              </a:spcBef>
              <a:buNone/>
              <a:defRPr b="0" i="0" sz="907" u="none" cap="none" strike="noStrike">
                <a:solidFill>
                  <a:schemeClr val="dk1"/>
                </a:solidFill>
                <a:latin typeface="Arial"/>
                <a:ea typeface="Arial"/>
                <a:cs typeface="Arial"/>
                <a:sym typeface="Arial"/>
              </a:defRPr>
            </a:lvl1pPr>
            <a:lvl2pPr indent="0" lvl="1" marL="23033" marR="0" algn="l">
              <a:spcBef>
                <a:spcPts val="0"/>
              </a:spcBef>
              <a:buNone/>
              <a:defRPr b="0" i="0" sz="907" u="none" cap="none" strike="noStrike">
                <a:solidFill>
                  <a:schemeClr val="dk1"/>
                </a:solidFill>
                <a:latin typeface="Arial"/>
                <a:ea typeface="Arial"/>
                <a:cs typeface="Arial"/>
                <a:sym typeface="Arial"/>
              </a:defRPr>
            </a:lvl2pPr>
            <a:lvl3pPr indent="0" lvl="2" marL="23033" marR="0" algn="l">
              <a:spcBef>
                <a:spcPts val="0"/>
              </a:spcBef>
              <a:buNone/>
              <a:defRPr b="0" i="0" sz="907" u="none" cap="none" strike="noStrike">
                <a:solidFill>
                  <a:schemeClr val="dk1"/>
                </a:solidFill>
                <a:latin typeface="Arial"/>
                <a:ea typeface="Arial"/>
                <a:cs typeface="Arial"/>
                <a:sym typeface="Arial"/>
              </a:defRPr>
            </a:lvl3pPr>
            <a:lvl4pPr indent="0" lvl="3" marL="23033" marR="0" algn="l">
              <a:spcBef>
                <a:spcPts val="0"/>
              </a:spcBef>
              <a:buNone/>
              <a:defRPr b="0" i="0" sz="907" u="none" cap="none" strike="noStrike">
                <a:solidFill>
                  <a:schemeClr val="dk1"/>
                </a:solidFill>
                <a:latin typeface="Arial"/>
                <a:ea typeface="Arial"/>
                <a:cs typeface="Arial"/>
                <a:sym typeface="Arial"/>
              </a:defRPr>
            </a:lvl4pPr>
            <a:lvl5pPr indent="0" lvl="4" marL="23033" marR="0" algn="l">
              <a:spcBef>
                <a:spcPts val="0"/>
              </a:spcBef>
              <a:buNone/>
              <a:defRPr b="0" i="0" sz="907" u="none" cap="none" strike="noStrike">
                <a:solidFill>
                  <a:schemeClr val="dk1"/>
                </a:solidFill>
                <a:latin typeface="Arial"/>
                <a:ea typeface="Arial"/>
                <a:cs typeface="Arial"/>
                <a:sym typeface="Arial"/>
              </a:defRPr>
            </a:lvl5pPr>
            <a:lvl6pPr indent="0" lvl="5" marL="23033" marR="0" algn="l">
              <a:spcBef>
                <a:spcPts val="0"/>
              </a:spcBef>
              <a:buNone/>
              <a:defRPr b="0" i="0" sz="907" u="none" cap="none" strike="noStrike">
                <a:solidFill>
                  <a:schemeClr val="dk1"/>
                </a:solidFill>
                <a:latin typeface="Arial"/>
                <a:ea typeface="Arial"/>
                <a:cs typeface="Arial"/>
                <a:sym typeface="Arial"/>
              </a:defRPr>
            </a:lvl6pPr>
            <a:lvl7pPr indent="0" lvl="6" marL="23033" marR="0" algn="l">
              <a:spcBef>
                <a:spcPts val="0"/>
              </a:spcBef>
              <a:buNone/>
              <a:defRPr b="0" i="0" sz="907" u="none" cap="none" strike="noStrike">
                <a:solidFill>
                  <a:schemeClr val="dk1"/>
                </a:solidFill>
                <a:latin typeface="Arial"/>
                <a:ea typeface="Arial"/>
                <a:cs typeface="Arial"/>
                <a:sym typeface="Arial"/>
              </a:defRPr>
            </a:lvl7pPr>
            <a:lvl8pPr indent="0" lvl="7" marL="23033" marR="0" algn="l">
              <a:spcBef>
                <a:spcPts val="0"/>
              </a:spcBef>
              <a:buNone/>
              <a:defRPr b="0" i="0" sz="907" u="none" cap="none" strike="noStrike">
                <a:solidFill>
                  <a:schemeClr val="dk1"/>
                </a:solidFill>
                <a:latin typeface="Arial"/>
                <a:ea typeface="Arial"/>
                <a:cs typeface="Arial"/>
                <a:sym typeface="Arial"/>
              </a:defRPr>
            </a:lvl8pPr>
            <a:lvl9pPr indent="0" lvl="8" marL="23033" marR="0" algn="l">
              <a:spcBef>
                <a:spcPts val="0"/>
              </a:spcBef>
              <a:buNone/>
              <a:defRPr b="0" i="0" sz="907" u="none" cap="none" strike="noStrike">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algn="l">
              <a:spcBef>
                <a:spcPts val="0"/>
              </a:spcBef>
              <a:buNone/>
              <a:defRPr b="0" i="0" sz="907" u="none" cap="none" strike="noStrike">
                <a:solidFill>
                  <a:schemeClr val="dk1"/>
                </a:solidFill>
                <a:latin typeface="Arial"/>
                <a:ea typeface="Arial"/>
                <a:cs typeface="Arial"/>
                <a:sym typeface="Arial"/>
              </a:defRPr>
            </a:lvl1pPr>
            <a:lvl2pPr indent="0" lvl="1" marL="23033" marR="0" algn="l">
              <a:spcBef>
                <a:spcPts val="0"/>
              </a:spcBef>
              <a:buNone/>
              <a:defRPr b="0" i="0" sz="907" u="none" cap="none" strike="noStrike">
                <a:solidFill>
                  <a:schemeClr val="dk1"/>
                </a:solidFill>
                <a:latin typeface="Arial"/>
                <a:ea typeface="Arial"/>
                <a:cs typeface="Arial"/>
                <a:sym typeface="Arial"/>
              </a:defRPr>
            </a:lvl2pPr>
            <a:lvl3pPr indent="0" lvl="2" marL="23033" marR="0" algn="l">
              <a:spcBef>
                <a:spcPts val="0"/>
              </a:spcBef>
              <a:buNone/>
              <a:defRPr b="0" i="0" sz="907" u="none" cap="none" strike="noStrike">
                <a:solidFill>
                  <a:schemeClr val="dk1"/>
                </a:solidFill>
                <a:latin typeface="Arial"/>
                <a:ea typeface="Arial"/>
                <a:cs typeface="Arial"/>
                <a:sym typeface="Arial"/>
              </a:defRPr>
            </a:lvl3pPr>
            <a:lvl4pPr indent="0" lvl="3" marL="23033" marR="0" algn="l">
              <a:spcBef>
                <a:spcPts val="0"/>
              </a:spcBef>
              <a:buNone/>
              <a:defRPr b="0" i="0" sz="907" u="none" cap="none" strike="noStrike">
                <a:solidFill>
                  <a:schemeClr val="dk1"/>
                </a:solidFill>
                <a:latin typeface="Arial"/>
                <a:ea typeface="Arial"/>
                <a:cs typeface="Arial"/>
                <a:sym typeface="Arial"/>
              </a:defRPr>
            </a:lvl4pPr>
            <a:lvl5pPr indent="0" lvl="4" marL="23033" marR="0" algn="l">
              <a:spcBef>
                <a:spcPts val="0"/>
              </a:spcBef>
              <a:buNone/>
              <a:defRPr b="0" i="0" sz="907" u="none" cap="none" strike="noStrike">
                <a:solidFill>
                  <a:schemeClr val="dk1"/>
                </a:solidFill>
                <a:latin typeface="Arial"/>
                <a:ea typeface="Arial"/>
                <a:cs typeface="Arial"/>
                <a:sym typeface="Arial"/>
              </a:defRPr>
            </a:lvl5pPr>
            <a:lvl6pPr indent="0" lvl="5" marL="23033" marR="0" algn="l">
              <a:spcBef>
                <a:spcPts val="0"/>
              </a:spcBef>
              <a:buNone/>
              <a:defRPr b="0" i="0" sz="907" u="none" cap="none" strike="noStrike">
                <a:solidFill>
                  <a:schemeClr val="dk1"/>
                </a:solidFill>
                <a:latin typeface="Arial"/>
                <a:ea typeface="Arial"/>
                <a:cs typeface="Arial"/>
                <a:sym typeface="Arial"/>
              </a:defRPr>
            </a:lvl6pPr>
            <a:lvl7pPr indent="0" lvl="6" marL="23033" marR="0" algn="l">
              <a:spcBef>
                <a:spcPts val="0"/>
              </a:spcBef>
              <a:buNone/>
              <a:defRPr b="0" i="0" sz="907" u="none" cap="none" strike="noStrike">
                <a:solidFill>
                  <a:schemeClr val="dk1"/>
                </a:solidFill>
                <a:latin typeface="Arial"/>
                <a:ea typeface="Arial"/>
                <a:cs typeface="Arial"/>
                <a:sym typeface="Arial"/>
              </a:defRPr>
            </a:lvl7pPr>
            <a:lvl8pPr indent="0" lvl="7" marL="23033" marR="0" algn="l">
              <a:spcBef>
                <a:spcPts val="0"/>
              </a:spcBef>
              <a:buNone/>
              <a:defRPr b="0" i="0" sz="907" u="none" cap="none" strike="noStrike">
                <a:solidFill>
                  <a:schemeClr val="dk1"/>
                </a:solidFill>
                <a:latin typeface="Arial"/>
                <a:ea typeface="Arial"/>
                <a:cs typeface="Arial"/>
                <a:sym typeface="Arial"/>
              </a:defRPr>
            </a:lvl8pPr>
            <a:lvl9pPr indent="0" lvl="8" marL="23033" marR="0" algn="l">
              <a:spcBef>
                <a:spcPts val="0"/>
              </a:spcBef>
              <a:buNone/>
              <a:defRPr b="0" i="0" sz="907" u="none" cap="none" strike="noStrike">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784860" y="2344483"/>
            <a:ext cx="8895080" cy="40011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569720" y="4235196"/>
            <a:ext cx="7325360" cy="2154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algn="l">
              <a:spcBef>
                <a:spcPts val="0"/>
              </a:spcBef>
              <a:buNone/>
              <a:defRPr b="0" i="0" sz="907">
                <a:solidFill>
                  <a:schemeClr val="dk1"/>
                </a:solidFill>
                <a:latin typeface="Arial"/>
                <a:ea typeface="Arial"/>
                <a:cs typeface="Arial"/>
                <a:sym typeface="Arial"/>
              </a:defRPr>
            </a:lvl1pPr>
            <a:lvl2pPr indent="0" lvl="1" marL="23033" marR="0" algn="l">
              <a:spcBef>
                <a:spcPts val="0"/>
              </a:spcBef>
              <a:buNone/>
              <a:defRPr b="0" i="0" sz="907">
                <a:solidFill>
                  <a:schemeClr val="dk1"/>
                </a:solidFill>
                <a:latin typeface="Arial"/>
                <a:ea typeface="Arial"/>
                <a:cs typeface="Arial"/>
                <a:sym typeface="Arial"/>
              </a:defRPr>
            </a:lvl2pPr>
            <a:lvl3pPr indent="0" lvl="2" marL="23033" marR="0" algn="l">
              <a:spcBef>
                <a:spcPts val="0"/>
              </a:spcBef>
              <a:buNone/>
              <a:defRPr b="0" i="0" sz="907">
                <a:solidFill>
                  <a:schemeClr val="dk1"/>
                </a:solidFill>
                <a:latin typeface="Arial"/>
                <a:ea typeface="Arial"/>
                <a:cs typeface="Arial"/>
                <a:sym typeface="Arial"/>
              </a:defRPr>
            </a:lvl3pPr>
            <a:lvl4pPr indent="0" lvl="3" marL="23033" marR="0" algn="l">
              <a:spcBef>
                <a:spcPts val="0"/>
              </a:spcBef>
              <a:buNone/>
              <a:defRPr b="0" i="0" sz="907">
                <a:solidFill>
                  <a:schemeClr val="dk1"/>
                </a:solidFill>
                <a:latin typeface="Arial"/>
                <a:ea typeface="Arial"/>
                <a:cs typeface="Arial"/>
                <a:sym typeface="Arial"/>
              </a:defRPr>
            </a:lvl4pPr>
            <a:lvl5pPr indent="0" lvl="4" marL="23033" marR="0" algn="l">
              <a:spcBef>
                <a:spcPts val="0"/>
              </a:spcBef>
              <a:buNone/>
              <a:defRPr b="0" i="0" sz="907">
                <a:solidFill>
                  <a:schemeClr val="dk1"/>
                </a:solidFill>
                <a:latin typeface="Arial"/>
                <a:ea typeface="Arial"/>
                <a:cs typeface="Arial"/>
                <a:sym typeface="Arial"/>
              </a:defRPr>
            </a:lvl5pPr>
            <a:lvl6pPr indent="0" lvl="5" marL="23033" marR="0" algn="l">
              <a:spcBef>
                <a:spcPts val="0"/>
              </a:spcBef>
              <a:buNone/>
              <a:defRPr b="0" i="0" sz="907">
                <a:solidFill>
                  <a:schemeClr val="dk1"/>
                </a:solidFill>
                <a:latin typeface="Arial"/>
                <a:ea typeface="Arial"/>
                <a:cs typeface="Arial"/>
                <a:sym typeface="Arial"/>
              </a:defRPr>
            </a:lvl6pPr>
            <a:lvl7pPr indent="0" lvl="6" marL="23033" marR="0" algn="l">
              <a:spcBef>
                <a:spcPts val="0"/>
              </a:spcBef>
              <a:buNone/>
              <a:defRPr b="0" i="0" sz="907">
                <a:solidFill>
                  <a:schemeClr val="dk1"/>
                </a:solidFill>
                <a:latin typeface="Arial"/>
                <a:ea typeface="Arial"/>
                <a:cs typeface="Arial"/>
                <a:sym typeface="Arial"/>
              </a:defRPr>
            </a:lvl7pPr>
            <a:lvl8pPr indent="0" lvl="7" marL="23033" marR="0" algn="l">
              <a:spcBef>
                <a:spcPts val="0"/>
              </a:spcBef>
              <a:buNone/>
              <a:defRPr b="0" i="0" sz="907">
                <a:solidFill>
                  <a:schemeClr val="dk1"/>
                </a:solidFill>
                <a:latin typeface="Arial"/>
                <a:ea typeface="Arial"/>
                <a:cs typeface="Arial"/>
                <a:sym typeface="Arial"/>
              </a:defRPr>
            </a:lvl8pPr>
            <a:lvl9pPr indent="0" lvl="8" marL="23033" marR="0" algn="l">
              <a:spcBef>
                <a:spcPts val="0"/>
              </a:spcBef>
              <a:buNone/>
              <a:defRPr b="0" i="0" sz="907">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72890" y="648088"/>
            <a:ext cx="8119022" cy="36285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358">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23241" y="1739455"/>
            <a:ext cx="4552188" cy="2154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389373" y="1739455"/>
            <a:ext cx="4552188" cy="2154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algn="l">
              <a:spcBef>
                <a:spcPts val="0"/>
              </a:spcBef>
              <a:buNone/>
              <a:defRPr b="0" i="0" sz="907">
                <a:solidFill>
                  <a:schemeClr val="dk1"/>
                </a:solidFill>
                <a:latin typeface="Arial"/>
                <a:ea typeface="Arial"/>
                <a:cs typeface="Arial"/>
                <a:sym typeface="Arial"/>
              </a:defRPr>
            </a:lvl1pPr>
            <a:lvl2pPr indent="0" lvl="1" marL="23033" marR="0" algn="l">
              <a:spcBef>
                <a:spcPts val="0"/>
              </a:spcBef>
              <a:buNone/>
              <a:defRPr b="0" i="0" sz="907">
                <a:solidFill>
                  <a:schemeClr val="dk1"/>
                </a:solidFill>
                <a:latin typeface="Arial"/>
                <a:ea typeface="Arial"/>
                <a:cs typeface="Arial"/>
                <a:sym typeface="Arial"/>
              </a:defRPr>
            </a:lvl2pPr>
            <a:lvl3pPr indent="0" lvl="2" marL="23033" marR="0" algn="l">
              <a:spcBef>
                <a:spcPts val="0"/>
              </a:spcBef>
              <a:buNone/>
              <a:defRPr b="0" i="0" sz="907">
                <a:solidFill>
                  <a:schemeClr val="dk1"/>
                </a:solidFill>
                <a:latin typeface="Arial"/>
                <a:ea typeface="Arial"/>
                <a:cs typeface="Arial"/>
                <a:sym typeface="Arial"/>
              </a:defRPr>
            </a:lvl3pPr>
            <a:lvl4pPr indent="0" lvl="3" marL="23033" marR="0" algn="l">
              <a:spcBef>
                <a:spcPts val="0"/>
              </a:spcBef>
              <a:buNone/>
              <a:defRPr b="0" i="0" sz="907">
                <a:solidFill>
                  <a:schemeClr val="dk1"/>
                </a:solidFill>
                <a:latin typeface="Arial"/>
                <a:ea typeface="Arial"/>
                <a:cs typeface="Arial"/>
                <a:sym typeface="Arial"/>
              </a:defRPr>
            </a:lvl4pPr>
            <a:lvl5pPr indent="0" lvl="4" marL="23033" marR="0" algn="l">
              <a:spcBef>
                <a:spcPts val="0"/>
              </a:spcBef>
              <a:buNone/>
              <a:defRPr b="0" i="0" sz="907">
                <a:solidFill>
                  <a:schemeClr val="dk1"/>
                </a:solidFill>
                <a:latin typeface="Arial"/>
                <a:ea typeface="Arial"/>
                <a:cs typeface="Arial"/>
                <a:sym typeface="Arial"/>
              </a:defRPr>
            </a:lvl5pPr>
            <a:lvl6pPr indent="0" lvl="5" marL="23033" marR="0" algn="l">
              <a:spcBef>
                <a:spcPts val="0"/>
              </a:spcBef>
              <a:buNone/>
              <a:defRPr b="0" i="0" sz="907">
                <a:solidFill>
                  <a:schemeClr val="dk1"/>
                </a:solidFill>
                <a:latin typeface="Arial"/>
                <a:ea typeface="Arial"/>
                <a:cs typeface="Arial"/>
                <a:sym typeface="Arial"/>
              </a:defRPr>
            </a:lvl6pPr>
            <a:lvl7pPr indent="0" lvl="6" marL="23033" marR="0" algn="l">
              <a:spcBef>
                <a:spcPts val="0"/>
              </a:spcBef>
              <a:buNone/>
              <a:defRPr b="0" i="0" sz="907">
                <a:solidFill>
                  <a:schemeClr val="dk1"/>
                </a:solidFill>
                <a:latin typeface="Arial"/>
                <a:ea typeface="Arial"/>
                <a:cs typeface="Arial"/>
                <a:sym typeface="Arial"/>
              </a:defRPr>
            </a:lvl7pPr>
            <a:lvl8pPr indent="0" lvl="7" marL="23033" marR="0" algn="l">
              <a:spcBef>
                <a:spcPts val="0"/>
              </a:spcBef>
              <a:buNone/>
              <a:defRPr b="0" i="0" sz="907">
                <a:solidFill>
                  <a:schemeClr val="dk1"/>
                </a:solidFill>
                <a:latin typeface="Arial"/>
                <a:ea typeface="Arial"/>
                <a:cs typeface="Arial"/>
                <a:sym typeface="Arial"/>
              </a:defRPr>
            </a:lvl8pPr>
            <a:lvl9pPr indent="0" lvl="8" marL="23033" marR="0" algn="l">
              <a:spcBef>
                <a:spcPts val="0"/>
              </a:spcBef>
              <a:buNone/>
              <a:defRPr b="0" i="0" sz="907">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72890" y="648088"/>
            <a:ext cx="8119022" cy="36285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358">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algn="l">
              <a:spcBef>
                <a:spcPts val="0"/>
              </a:spcBef>
              <a:buNone/>
              <a:defRPr b="0" i="0" sz="907">
                <a:solidFill>
                  <a:schemeClr val="dk1"/>
                </a:solidFill>
                <a:latin typeface="Arial"/>
                <a:ea typeface="Arial"/>
                <a:cs typeface="Arial"/>
                <a:sym typeface="Arial"/>
              </a:defRPr>
            </a:lvl1pPr>
            <a:lvl2pPr indent="0" lvl="1" marL="23033" marR="0" algn="l">
              <a:spcBef>
                <a:spcPts val="0"/>
              </a:spcBef>
              <a:buNone/>
              <a:defRPr b="0" i="0" sz="907">
                <a:solidFill>
                  <a:schemeClr val="dk1"/>
                </a:solidFill>
                <a:latin typeface="Arial"/>
                <a:ea typeface="Arial"/>
                <a:cs typeface="Arial"/>
                <a:sym typeface="Arial"/>
              </a:defRPr>
            </a:lvl2pPr>
            <a:lvl3pPr indent="0" lvl="2" marL="23033" marR="0" algn="l">
              <a:spcBef>
                <a:spcPts val="0"/>
              </a:spcBef>
              <a:buNone/>
              <a:defRPr b="0" i="0" sz="907">
                <a:solidFill>
                  <a:schemeClr val="dk1"/>
                </a:solidFill>
                <a:latin typeface="Arial"/>
                <a:ea typeface="Arial"/>
                <a:cs typeface="Arial"/>
                <a:sym typeface="Arial"/>
              </a:defRPr>
            </a:lvl3pPr>
            <a:lvl4pPr indent="0" lvl="3" marL="23033" marR="0" algn="l">
              <a:spcBef>
                <a:spcPts val="0"/>
              </a:spcBef>
              <a:buNone/>
              <a:defRPr b="0" i="0" sz="907">
                <a:solidFill>
                  <a:schemeClr val="dk1"/>
                </a:solidFill>
                <a:latin typeface="Arial"/>
                <a:ea typeface="Arial"/>
                <a:cs typeface="Arial"/>
                <a:sym typeface="Arial"/>
              </a:defRPr>
            </a:lvl4pPr>
            <a:lvl5pPr indent="0" lvl="4" marL="23033" marR="0" algn="l">
              <a:spcBef>
                <a:spcPts val="0"/>
              </a:spcBef>
              <a:buNone/>
              <a:defRPr b="0" i="0" sz="907">
                <a:solidFill>
                  <a:schemeClr val="dk1"/>
                </a:solidFill>
                <a:latin typeface="Arial"/>
                <a:ea typeface="Arial"/>
                <a:cs typeface="Arial"/>
                <a:sym typeface="Arial"/>
              </a:defRPr>
            </a:lvl5pPr>
            <a:lvl6pPr indent="0" lvl="5" marL="23033" marR="0" algn="l">
              <a:spcBef>
                <a:spcPts val="0"/>
              </a:spcBef>
              <a:buNone/>
              <a:defRPr b="0" i="0" sz="907">
                <a:solidFill>
                  <a:schemeClr val="dk1"/>
                </a:solidFill>
                <a:latin typeface="Arial"/>
                <a:ea typeface="Arial"/>
                <a:cs typeface="Arial"/>
                <a:sym typeface="Arial"/>
              </a:defRPr>
            </a:lvl6pPr>
            <a:lvl7pPr indent="0" lvl="6" marL="23033" marR="0" algn="l">
              <a:spcBef>
                <a:spcPts val="0"/>
              </a:spcBef>
              <a:buNone/>
              <a:defRPr b="0" i="0" sz="907">
                <a:solidFill>
                  <a:schemeClr val="dk1"/>
                </a:solidFill>
                <a:latin typeface="Arial"/>
                <a:ea typeface="Arial"/>
                <a:cs typeface="Arial"/>
                <a:sym typeface="Arial"/>
              </a:defRPr>
            </a:lvl7pPr>
            <a:lvl8pPr indent="0" lvl="7" marL="23033" marR="0" algn="l">
              <a:spcBef>
                <a:spcPts val="0"/>
              </a:spcBef>
              <a:buNone/>
              <a:defRPr b="0" i="0" sz="907">
                <a:solidFill>
                  <a:schemeClr val="dk1"/>
                </a:solidFill>
                <a:latin typeface="Arial"/>
                <a:ea typeface="Arial"/>
                <a:cs typeface="Arial"/>
                <a:sym typeface="Arial"/>
              </a:defRPr>
            </a:lvl8pPr>
            <a:lvl9pPr indent="0" lvl="8" marL="23033" marR="0" algn="l">
              <a:spcBef>
                <a:spcPts val="0"/>
              </a:spcBef>
              <a:buNone/>
              <a:defRPr b="0" i="0" sz="907">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72890" y="648088"/>
            <a:ext cx="8119022" cy="40011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16300" y="2086805"/>
            <a:ext cx="9832200" cy="21544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558032" y="7033451"/>
            <a:ext cx="3348736" cy="312073"/>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2028"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23240" y="7033451"/>
            <a:ext cx="2406904" cy="31207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028"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28"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137730" y="7088110"/>
            <a:ext cx="188291" cy="139590"/>
          </a:xfrm>
          <a:prstGeom prst="rect">
            <a:avLst/>
          </a:prstGeom>
          <a:noFill/>
          <a:ln>
            <a:noFill/>
          </a:ln>
        </p:spPr>
        <p:txBody>
          <a:bodyPr anchorCtr="0" anchor="t" bIns="0" lIns="0" spcFirstLastPara="1" rIns="0" wrap="square" tIns="0">
            <a:spAutoFit/>
          </a:bodyPr>
          <a:lstStyle>
            <a:lvl1pPr indent="0" lvl="0" marL="23033" marR="0" rtl="0" algn="l">
              <a:spcBef>
                <a:spcPts val="0"/>
              </a:spcBef>
              <a:buNone/>
              <a:defRPr b="0" i="0" sz="907" u="none" cap="none" strike="noStrike">
                <a:solidFill>
                  <a:schemeClr val="dk1"/>
                </a:solidFill>
                <a:latin typeface="Arial"/>
                <a:ea typeface="Arial"/>
                <a:cs typeface="Arial"/>
                <a:sym typeface="Arial"/>
              </a:defRPr>
            </a:lvl1pPr>
            <a:lvl2pPr indent="0" lvl="1" marL="23033" marR="0" rtl="0" algn="l">
              <a:spcBef>
                <a:spcPts val="0"/>
              </a:spcBef>
              <a:buNone/>
              <a:defRPr b="0" i="0" sz="907" u="none" cap="none" strike="noStrike">
                <a:solidFill>
                  <a:schemeClr val="dk1"/>
                </a:solidFill>
                <a:latin typeface="Arial"/>
                <a:ea typeface="Arial"/>
                <a:cs typeface="Arial"/>
                <a:sym typeface="Arial"/>
              </a:defRPr>
            </a:lvl2pPr>
            <a:lvl3pPr indent="0" lvl="2" marL="23033" marR="0" rtl="0" algn="l">
              <a:spcBef>
                <a:spcPts val="0"/>
              </a:spcBef>
              <a:buNone/>
              <a:defRPr b="0" i="0" sz="907" u="none" cap="none" strike="noStrike">
                <a:solidFill>
                  <a:schemeClr val="dk1"/>
                </a:solidFill>
                <a:latin typeface="Arial"/>
                <a:ea typeface="Arial"/>
                <a:cs typeface="Arial"/>
                <a:sym typeface="Arial"/>
              </a:defRPr>
            </a:lvl3pPr>
            <a:lvl4pPr indent="0" lvl="3" marL="23033" marR="0" rtl="0" algn="l">
              <a:spcBef>
                <a:spcPts val="0"/>
              </a:spcBef>
              <a:buNone/>
              <a:defRPr b="0" i="0" sz="907" u="none" cap="none" strike="noStrike">
                <a:solidFill>
                  <a:schemeClr val="dk1"/>
                </a:solidFill>
                <a:latin typeface="Arial"/>
                <a:ea typeface="Arial"/>
                <a:cs typeface="Arial"/>
                <a:sym typeface="Arial"/>
              </a:defRPr>
            </a:lvl4pPr>
            <a:lvl5pPr indent="0" lvl="4" marL="23033" marR="0" rtl="0" algn="l">
              <a:spcBef>
                <a:spcPts val="0"/>
              </a:spcBef>
              <a:buNone/>
              <a:defRPr b="0" i="0" sz="907" u="none" cap="none" strike="noStrike">
                <a:solidFill>
                  <a:schemeClr val="dk1"/>
                </a:solidFill>
                <a:latin typeface="Arial"/>
                <a:ea typeface="Arial"/>
                <a:cs typeface="Arial"/>
                <a:sym typeface="Arial"/>
              </a:defRPr>
            </a:lvl5pPr>
            <a:lvl6pPr indent="0" lvl="5" marL="23033" marR="0" rtl="0" algn="l">
              <a:spcBef>
                <a:spcPts val="0"/>
              </a:spcBef>
              <a:buNone/>
              <a:defRPr b="0" i="0" sz="907" u="none" cap="none" strike="noStrike">
                <a:solidFill>
                  <a:schemeClr val="dk1"/>
                </a:solidFill>
                <a:latin typeface="Arial"/>
                <a:ea typeface="Arial"/>
                <a:cs typeface="Arial"/>
                <a:sym typeface="Arial"/>
              </a:defRPr>
            </a:lvl6pPr>
            <a:lvl7pPr indent="0" lvl="6" marL="23033" marR="0" rtl="0" algn="l">
              <a:spcBef>
                <a:spcPts val="0"/>
              </a:spcBef>
              <a:buNone/>
              <a:defRPr b="0" i="0" sz="907" u="none" cap="none" strike="noStrike">
                <a:solidFill>
                  <a:schemeClr val="dk1"/>
                </a:solidFill>
                <a:latin typeface="Arial"/>
                <a:ea typeface="Arial"/>
                <a:cs typeface="Arial"/>
                <a:sym typeface="Arial"/>
              </a:defRPr>
            </a:lvl7pPr>
            <a:lvl8pPr indent="0" lvl="7" marL="23033" marR="0" rtl="0" algn="l">
              <a:spcBef>
                <a:spcPts val="0"/>
              </a:spcBef>
              <a:buNone/>
              <a:defRPr b="0" i="0" sz="907" u="none" cap="none" strike="noStrike">
                <a:solidFill>
                  <a:schemeClr val="dk1"/>
                </a:solidFill>
                <a:latin typeface="Arial"/>
                <a:ea typeface="Arial"/>
                <a:cs typeface="Arial"/>
                <a:sym typeface="Arial"/>
              </a:defRPr>
            </a:lvl8pPr>
            <a:lvl9pPr indent="0" lvl="8" marL="23033" marR="0" rtl="0" algn="l">
              <a:spcBef>
                <a:spcPts val="0"/>
              </a:spcBef>
              <a:buNone/>
              <a:defRPr b="0" i="0" sz="907" u="none" cap="none" strike="noStrike">
                <a:solidFill>
                  <a:schemeClr val="dk1"/>
                </a:solidFill>
                <a:latin typeface="Arial"/>
                <a:ea typeface="Arial"/>
                <a:cs typeface="Arial"/>
                <a:sym typeface="Arial"/>
              </a:defRPr>
            </a:lvl9pPr>
          </a:lstStyle>
          <a:p>
            <a:pPr indent="0" lvl="0" marL="23033" rtl="0" algn="l">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0.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jpg"/><Relationship Id="rId9" Type="http://schemas.openxmlformats.org/officeDocument/2006/relationships/image" Target="../media/image6.jpg"/><Relationship Id="rId15" Type="http://schemas.openxmlformats.org/officeDocument/2006/relationships/image" Target="../media/image11.png"/><Relationship Id="rId14" Type="http://schemas.openxmlformats.org/officeDocument/2006/relationships/image" Target="../media/image20.png"/><Relationship Id="rId5" Type="http://schemas.openxmlformats.org/officeDocument/2006/relationships/image" Target="../media/image2.jpg"/><Relationship Id="rId6" Type="http://schemas.openxmlformats.org/officeDocument/2006/relationships/image" Target="../media/image19.jpg"/><Relationship Id="rId7" Type="http://schemas.openxmlformats.org/officeDocument/2006/relationships/image" Target="../media/image9.jpg"/><Relationship Id="rId8"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13.png"/><Relationship Id="rId7" Type="http://schemas.openxmlformats.org/officeDocument/2006/relationships/hyperlink" Target="http://dx.doi.org/10.1002/rev3.3269" TargetMode="External"/><Relationship Id="rId8" Type="http://schemas.openxmlformats.org/officeDocument/2006/relationships/hyperlink" Target="http://www.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4.png"/><Relationship Id="rId13" Type="http://schemas.openxmlformats.org/officeDocument/2006/relationships/image" Target="../media/image34.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15.png"/><Relationship Id="rId14" Type="http://schemas.openxmlformats.org/officeDocument/2006/relationships/image" Target="../media/image32.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5.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33.png"/><Relationship Id="rId5" Type="http://schemas.openxmlformats.org/officeDocument/2006/relationships/hyperlink" Target="https://vimeopro.com/camtree/cedi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9.jpg"/><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thinkingtogether.educ.cam.ac.uk/resources/"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hyperlink" Target="http://tiich/" TargetMode="External"/><Relationship Id="rId13" Type="http://schemas.openxmlformats.org/officeDocument/2006/relationships/hyperlink" Target="https://www.edudialogue.org/resources/introductory-video-series/" TargetMode="External"/><Relationship Id="rId12" Type="http://schemas.openxmlformats.org/officeDocument/2006/relationships/hyperlink" Target="http://tinyurl.com/ESRCdialogue"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 Id="rId14" Type="http://schemas.openxmlformats.org/officeDocument/2006/relationships/image" Target="../media/image21.png"/><Relationship Id="rId5" Type="http://schemas.openxmlformats.org/officeDocument/2006/relationships/hyperlink" Target="https://www.sciencedirect.com/science/article/pii/S0959475218303839?via=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7.jp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1.png"/><Relationship Id="rId5" Type="http://schemas.openxmlformats.org/officeDocument/2006/relationships/hyperlink" Target="http://www.educ.cam.ac.uk/research/projects/episteme/)" TargetMode="External"/><Relationship Id="rId6"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hyperlink" Target="https://www.camtree.org/" TargetMode="External"/><Relationship Id="rId10" Type="http://schemas.openxmlformats.org/officeDocument/2006/relationships/image" Target="../media/image32.png"/><Relationship Id="rId12" Type="http://schemas.openxmlformats.org/officeDocument/2006/relationships/hyperlink" Target="https://library.camtree.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28.png"/><Relationship Id="rId8" Type="http://schemas.openxmlformats.org/officeDocument/2006/relationships/image" Target="../media/image25.png"/></Relationships>
</file>

<file path=ppt/slides/_rels/slide28.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4.png"/><Relationship Id="rId13" Type="http://schemas.openxmlformats.org/officeDocument/2006/relationships/image" Target="../media/image5.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15.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3.png"/><Relationship Id="rId8"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3/" TargetMode="External"/><Relationship Id="rId6" Type="http://schemas.openxmlformats.org/officeDocument/2006/relationships/image" Target="../media/image46.png"/><Relationship Id="rId7" Type="http://schemas.openxmlformats.org/officeDocument/2006/relationships/image" Target="../media/image49.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9.png"/><Relationship Id="rId5" Type="http://schemas.openxmlformats.org/officeDocument/2006/relationships/hyperlink" Target="https://www.edudialogue.org/resources/introductory-video-series/collection-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4/" TargetMode="External"/><Relationship Id="rId4" Type="http://schemas.openxmlformats.org/officeDocument/2006/relationships/hyperlink" Target="https://camtree.org/courses/" TargetMode="External"/><Relationship Id="rId5" Type="http://schemas.openxmlformats.org/officeDocument/2006/relationships/image" Target="../media/image57.png"/><Relationship Id="rId6"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62.png"/><Relationship Id="rId5" Type="http://schemas.openxmlformats.org/officeDocument/2006/relationships/image" Target="../media/image54.png"/><Relationship Id="rId6" Type="http://schemas.openxmlformats.org/officeDocument/2006/relationships/image" Target="../media/image51.png"/><Relationship Id="rId7" Type="http://schemas.openxmlformats.org/officeDocument/2006/relationships/image" Target="../media/image53.png"/><Relationship Id="rId8"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21.png"/><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63.jpg"/><Relationship Id="rId7" Type="http://schemas.openxmlformats.org/officeDocument/2006/relationships/image" Target="../media/image58.png"/><Relationship Id="rId8" Type="http://schemas.openxmlformats.org/officeDocument/2006/relationships/image" Target="../media/image6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bit.ly/T-SEDA" TargetMode="External"/><Relationship Id="rId4" Type="http://schemas.openxmlformats.org/officeDocument/2006/relationships/hyperlink" Target="https://camtree.org/learn/t-seda/" TargetMode="External"/><Relationship Id="rId5"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4.jpg"/><Relationship Id="rId4" Type="http://schemas.openxmlformats.org/officeDocument/2006/relationships/image" Target="../media/image61.jpg"/><Relationship Id="rId5" Type="http://schemas.openxmlformats.org/officeDocument/2006/relationships/image" Target="../media/image7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amtree.learnworlds.com/t-seda" TargetMode="Externa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6.png"/><Relationship Id="rId4" Type="http://schemas.openxmlformats.org/officeDocument/2006/relationships/image" Target="../media/image72.png"/><Relationship Id="rId5" Type="http://schemas.openxmlformats.org/officeDocument/2006/relationships/image" Target="../media/image68.png"/><Relationship Id="rId6" Type="http://schemas.openxmlformats.org/officeDocument/2006/relationships/image" Target="../media/image77.png"/><Relationship Id="rId7" Type="http://schemas.openxmlformats.org/officeDocument/2006/relationships/image" Target="../media/image76.png"/><Relationship Id="rId8"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camtree.org/learn/t-seda/" TargetMode="External"/><Relationship Id="rId4" Type="http://schemas.openxmlformats.org/officeDocument/2006/relationships/image" Target="../media/image16.png"/><Relationship Id="rId5" Type="http://schemas.openxmlformats.org/officeDocument/2006/relationships/image" Target="../media/image68.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camtree.org/learn/t-seda/" TargetMode="Externa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camtree.org/learn/t-seda/" TargetMode="Externa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camtree.org/learn/t-seda/" TargetMode="Externa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camtree.org/learn/t-seda/" TargetMode="External"/><Relationship Id="rId4" Type="http://schemas.openxmlformats.org/officeDocument/2006/relationships/hyperlink" Target="https://camtree.org/learn/t-seda/" TargetMode="External"/><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edudialogue.org/tools-resources/introductory-video-series/" TargetMode="External"/><Relationship Id="rId4" Type="http://schemas.openxmlformats.org/officeDocument/2006/relationships/hyperlink" Target="http://www.edudialogue.org/tools-resources/introductory-video-series/" TargetMode="External"/><Relationship Id="rId5" Type="http://schemas.openxmlformats.org/officeDocument/2006/relationships/hyperlink" Target="http://www.edudialogue.org/tools-resources/introductory-video-series/" TargetMode="External"/><Relationship Id="rId6"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camtree.org/learn/t-seda/" TargetMode="Externa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camtree.org/learn/t-seda/" TargetMode="External"/><Relationship Id="rId4" Type="http://schemas.openxmlformats.org/officeDocument/2006/relationships/hyperlink" Target="https://doi.org/10.1007/s42278-023-00177-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t-seda@educ.cam.ac.uk" TargetMode="External"/><Relationship Id="rId4" Type="http://schemas.openxmlformats.org/officeDocument/2006/relationships/hyperlink" Target="https://camtree.org/learn/t-seda/" TargetMode="External"/><Relationship Id="rId5" Type="http://schemas.openxmlformats.org/officeDocument/2006/relationships/hyperlink" Target="https://doi.org/10.1080/09500782.2025.247504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p:nvPr/>
        </p:nvSpPr>
        <p:spPr>
          <a:xfrm>
            <a:off x="3968947" y="2316436"/>
            <a:ext cx="2841083" cy="140038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49" name="Google Shape;49;p7"/>
          <p:cNvSpPr/>
          <p:nvPr/>
        </p:nvSpPr>
        <p:spPr>
          <a:xfrm>
            <a:off x="3964630" y="2312116"/>
            <a:ext cx="2848575" cy="1408452"/>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0" name="Google Shape;50;p7"/>
          <p:cNvSpPr/>
          <p:nvPr/>
        </p:nvSpPr>
        <p:spPr>
          <a:xfrm>
            <a:off x="6814070" y="2312982"/>
            <a:ext cx="1855276" cy="141478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1" name="Google Shape;51;p7"/>
          <p:cNvSpPr/>
          <p:nvPr/>
        </p:nvSpPr>
        <p:spPr>
          <a:xfrm>
            <a:off x="6809750" y="2308664"/>
            <a:ext cx="1863349" cy="1422848"/>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2" name="Google Shape;52;p7"/>
          <p:cNvSpPr/>
          <p:nvPr/>
        </p:nvSpPr>
        <p:spPr>
          <a:xfrm>
            <a:off x="4841891" y="3718552"/>
            <a:ext cx="3295398" cy="125182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3" name="Google Shape;53;p7"/>
          <p:cNvSpPr/>
          <p:nvPr/>
        </p:nvSpPr>
        <p:spPr>
          <a:xfrm>
            <a:off x="4837569" y="3714237"/>
            <a:ext cx="3302896" cy="1259891"/>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4" name="Google Shape;54;p7"/>
          <p:cNvSpPr/>
          <p:nvPr/>
        </p:nvSpPr>
        <p:spPr>
          <a:xfrm>
            <a:off x="2583530" y="3709917"/>
            <a:ext cx="2250870" cy="125989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5" name="Google Shape;55;p7"/>
          <p:cNvSpPr/>
          <p:nvPr/>
        </p:nvSpPr>
        <p:spPr>
          <a:xfrm>
            <a:off x="2579211" y="3705599"/>
            <a:ext cx="2258361" cy="1267953"/>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6" name="Google Shape;56;p7"/>
          <p:cNvSpPr/>
          <p:nvPr/>
        </p:nvSpPr>
        <p:spPr>
          <a:xfrm>
            <a:off x="2077958" y="2312980"/>
            <a:ext cx="1888103" cy="140902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7" name="Google Shape;57;p7"/>
          <p:cNvSpPr/>
          <p:nvPr/>
        </p:nvSpPr>
        <p:spPr>
          <a:xfrm>
            <a:off x="2073642" y="2308663"/>
            <a:ext cx="1896171" cy="1417090"/>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8" name="Google Shape;58;p7"/>
          <p:cNvSpPr/>
          <p:nvPr/>
        </p:nvSpPr>
        <p:spPr>
          <a:xfrm>
            <a:off x="6337974" y="6338062"/>
            <a:ext cx="1447815" cy="41690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59" name="Google Shape;59;p7"/>
          <p:cNvSpPr/>
          <p:nvPr/>
        </p:nvSpPr>
        <p:spPr>
          <a:xfrm>
            <a:off x="3228551" y="6352239"/>
            <a:ext cx="1312866" cy="38854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60" name="Google Shape;60;p7"/>
          <p:cNvSpPr/>
          <p:nvPr/>
        </p:nvSpPr>
        <p:spPr>
          <a:xfrm>
            <a:off x="4748715" y="6352239"/>
            <a:ext cx="1489995" cy="37911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61" name="Google Shape;61;p7"/>
          <p:cNvSpPr/>
          <p:nvPr/>
        </p:nvSpPr>
        <p:spPr>
          <a:xfrm>
            <a:off x="879211" y="5508883"/>
            <a:ext cx="2089420" cy="894083"/>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62" name="Google Shape;62;p7"/>
          <p:cNvSpPr/>
          <p:nvPr/>
        </p:nvSpPr>
        <p:spPr>
          <a:xfrm>
            <a:off x="700815" y="793929"/>
            <a:ext cx="9109810" cy="6148059"/>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63" name="Google Shape;63;p7"/>
          <p:cNvSpPr txBox="1"/>
          <p:nvPr/>
        </p:nvSpPr>
        <p:spPr>
          <a:xfrm>
            <a:off x="7963300" y="6470858"/>
            <a:ext cx="1974950" cy="56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1632" u="sng" cap="none" strike="noStrike">
                <a:solidFill>
                  <a:schemeClr val="hlink"/>
                </a:solidFill>
                <a:latin typeface="Arial"/>
                <a:ea typeface="Arial"/>
                <a:cs typeface="Arial"/>
                <a:sym typeface="Arial"/>
                <a:hlinkClick r:id="rId12"/>
              </a:rPr>
              <a:t>http://bit.ly/T-SEDA</a:t>
            </a:r>
            <a:endParaRPr b="0" i="0" sz="1632"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451" u="none" cap="none" strike="noStrike">
              <a:solidFill>
                <a:srgbClr val="000000"/>
              </a:solidFill>
              <a:latin typeface="Calibri"/>
              <a:ea typeface="Calibri"/>
              <a:cs typeface="Calibri"/>
              <a:sym typeface="Calibri"/>
            </a:endParaRPr>
          </a:p>
        </p:txBody>
      </p:sp>
      <p:sp>
        <p:nvSpPr>
          <p:cNvPr id="64" name="Google Shape;64;p7"/>
          <p:cNvSpPr txBox="1"/>
          <p:nvPr/>
        </p:nvSpPr>
        <p:spPr>
          <a:xfrm>
            <a:off x="527714" y="6517762"/>
            <a:ext cx="3316715" cy="251159"/>
          </a:xfrm>
          <a:prstGeom prst="rect">
            <a:avLst/>
          </a:prstGeom>
          <a:noFill/>
          <a:ln>
            <a:noFill/>
          </a:ln>
        </p:spPr>
        <p:txBody>
          <a:bodyPr anchorCtr="0" anchor="t" bIns="0" lIns="0" spcFirstLastPara="1" rIns="0" wrap="square" tIns="0">
            <a:spAutoFit/>
          </a:bodyPr>
          <a:lstStyle/>
          <a:p>
            <a:pPr indent="0" lvl="0" marL="335126" marR="0" rtl="0" algn="l">
              <a:spcBef>
                <a:spcPts val="0"/>
              </a:spcBef>
              <a:spcAft>
                <a:spcPts val="0"/>
              </a:spcAft>
              <a:buNone/>
            </a:pPr>
            <a:r>
              <a:rPr b="1" i="0" lang="de-DE" sz="1632" u="sng" cap="none" strike="noStrike">
                <a:solidFill>
                  <a:schemeClr val="hlink"/>
                </a:solidFill>
                <a:latin typeface="Arial"/>
                <a:ea typeface="Arial"/>
                <a:cs typeface="Arial"/>
                <a:sym typeface="Arial"/>
                <a:hlinkClick r:id="rId13"/>
              </a:rPr>
              <a:t>T-SEDA@educ.cam.ac.uk</a:t>
            </a:r>
            <a:r>
              <a:rPr b="1" i="0" lang="de-DE" sz="1451" u="none" cap="none" strike="noStrike">
                <a:solidFill>
                  <a:srgbClr val="0000FF"/>
                </a:solidFill>
                <a:latin typeface="Arial"/>
                <a:ea typeface="Arial"/>
                <a:cs typeface="Arial"/>
                <a:sym typeface="Arial"/>
              </a:rPr>
              <a:t>	</a:t>
            </a:r>
            <a:endParaRPr b="0" i="0" sz="1451" u="none" cap="none" strike="noStrike">
              <a:solidFill>
                <a:srgbClr val="000000"/>
              </a:solidFill>
              <a:latin typeface="Times New Roman"/>
              <a:ea typeface="Times New Roman"/>
              <a:cs typeface="Times New Roman"/>
              <a:sym typeface="Times New Roman"/>
            </a:endParaRPr>
          </a:p>
        </p:txBody>
      </p:sp>
      <p:sp>
        <p:nvSpPr>
          <p:cNvPr id="65" name="Google Shape;65;p7"/>
          <p:cNvSpPr txBox="1"/>
          <p:nvPr/>
        </p:nvSpPr>
        <p:spPr>
          <a:xfrm>
            <a:off x="3435848" y="5163392"/>
            <a:ext cx="3458761" cy="544123"/>
          </a:xfrm>
          <a:prstGeom prst="rect">
            <a:avLst/>
          </a:prstGeom>
          <a:noFill/>
          <a:ln>
            <a:noFill/>
          </a:ln>
        </p:spPr>
        <p:txBody>
          <a:bodyPr anchorCtr="0" anchor="t" bIns="0" lIns="0" spcFirstLastPara="1" rIns="0" wrap="square" tIns="0">
            <a:spAutoFit/>
          </a:bodyPr>
          <a:lstStyle/>
          <a:p>
            <a:pPr indent="0" lvl="0" marL="335126" marR="0" rtl="0" algn="l">
              <a:spcBef>
                <a:spcPts val="0"/>
              </a:spcBef>
              <a:spcAft>
                <a:spcPts val="0"/>
              </a:spcAft>
              <a:buNone/>
            </a:pPr>
            <a:r>
              <a:rPr b="1" i="0" lang="de-DE" sz="1360" u="none" cap="none" strike="noStrike">
                <a:solidFill>
                  <a:srgbClr val="0000FF"/>
                </a:solidFill>
                <a:latin typeface="Arial"/>
                <a:ea typeface="Arial"/>
                <a:cs typeface="Arial"/>
                <a:sym typeface="Arial"/>
              </a:rPr>
              <a:t>	</a:t>
            </a:r>
            <a:endParaRPr b="0" i="0" sz="1542" u="none" cap="none" strike="noStrike">
              <a:solidFill>
                <a:srgbClr val="000000"/>
              </a:solidFill>
              <a:latin typeface="Times New Roman"/>
              <a:ea typeface="Times New Roman"/>
              <a:cs typeface="Times New Roman"/>
              <a:sym typeface="Times New Roman"/>
            </a:endParaRPr>
          </a:p>
          <a:p>
            <a:pPr indent="0" lvl="0" marL="11516" marR="0" rtl="0" algn="l">
              <a:spcBef>
                <a:spcPts val="0"/>
              </a:spcBef>
              <a:spcAft>
                <a:spcPts val="0"/>
              </a:spcAft>
              <a:buNone/>
            </a:pPr>
            <a:r>
              <a:rPr b="1" i="0" lang="de-DE" sz="2176" u="none" cap="none" strike="noStrike">
                <a:solidFill>
                  <a:srgbClr val="2E6A7B"/>
                </a:solidFill>
                <a:latin typeface="Calibri"/>
                <a:ea typeface="Calibri"/>
                <a:cs typeface="Calibri"/>
                <a:sym typeface="Calibri"/>
              </a:rPr>
              <a:t> </a:t>
            </a:r>
            <a:r>
              <a:rPr b="1" i="1" lang="de-DE" sz="2176" u="none" cap="none" strike="noStrike">
                <a:solidFill>
                  <a:srgbClr val="1A616F"/>
                </a:solidFill>
                <a:latin typeface="Arial"/>
                <a:ea typeface="Arial"/>
                <a:cs typeface="Arial"/>
                <a:sym typeface="Arial"/>
              </a:rPr>
              <a:t>v.9   </a:t>
            </a:r>
            <a:r>
              <a:rPr b="1" i="0" lang="de-DE" sz="1995" u="none" cap="none" strike="noStrike">
                <a:solidFill>
                  <a:srgbClr val="2E6A7B"/>
                </a:solidFill>
                <a:latin typeface="Calibri"/>
                <a:ea typeface="Calibri"/>
                <a:cs typeface="Calibri"/>
                <a:sym typeface="Calibri"/>
              </a:rPr>
              <a:t>©</a:t>
            </a:r>
            <a:r>
              <a:rPr b="1" i="1" lang="de-DE" sz="1995" u="none" cap="none" strike="noStrike">
                <a:solidFill>
                  <a:srgbClr val="1A616F"/>
                </a:solidFill>
                <a:latin typeface="Arial"/>
                <a:ea typeface="Arial"/>
                <a:cs typeface="Arial"/>
                <a:sym typeface="Arial"/>
              </a:rPr>
              <a:t>The T-SEDA Collective</a:t>
            </a:r>
            <a:endParaRPr b="0" i="0" sz="2176" u="none" cap="none" strike="noStrike">
              <a:solidFill>
                <a:srgbClr val="000000"/>
              </a:solidFill>
              <a:latin typeface="Arial"/>
              <a:ea typeface="Arial"/>
              <a:cs typeface="Arial"/>
              <a:sym typeface="Arial"/>
            </a:endParaRPr>
          </a:p>
        </p:txBody>
      </p:sp>
      <p:sp>
        <p:nvSpPr>
          <p:cNvPr id="66" name="Google Shape;66;p7"/>
          <p:cNvSpPr txBox="1"/>
          <p:nvPr>
            <p:ph type="title"/>
          </p:nvPr>
        </p:nvSpPr>
        <p:spPr>
          <a:xfrm>
            <a:off x="766667" y="1044473"/>
            <a:ext cx="8953872" cy="1135760"/>
          </a:xfrm>
          <a:prstGeom prst="rect">
            <a:avLst/>
          </a:prstGeom>
          <a:noFill/>
          <a:ln>
            <a:noFill/>
          </a:ln>
        </p:spPr>
        <p:txBody>
          <a:bodyPr anchorCtr="0" anchor="t" bIns="0" lIns="0" spcFirstLastPara="1" rIns="0" wrap="square" tIns="0">
            <a:spAutoFit/>
          </a:bodyPr>
          <a:lstStyle/>
          <a:p>
            <a:pPr indent="0" lvl="0" marL="12956" marR="4607" rtl="0" algn="ctr">
              <a:lnSpc>
                <a:spcPct val="110000"/>
              </a:lnSpc>
              <a:spcBef>
                <a:spcPts val="0"/>
              </a:spcBef>
              <a:spcAft>
                <a:spcPts val="0"/>
              </a:spcAft>
              <a:buNone/>
            </a:pPr>
            <a:r>
              <a:rPr lang="de-DE" sz="2176">
                <a:solidFill>
                  <a:srgbClr val="2E6A7B"/>
                </a:solidFill>
              </a:rPr>
              <a:t>TOOLKIT für DIE SYSTEMATISCHE ANALYSE DIALOGISCHER UNTERRICHSGESPRÄCHE</a:t>
            </a:r>
            <a:r>
              <a:rPr lang="de-DE">
                <a:solidFill>
                  <a:srgbClr val="2E6A7B"/>
                </a:solidFill>
              </a:rPr>
              <a:t> </a:t>
            </a:r>
            <a:r>
              <a:rPr lang="de-DE" sz="2176">
                <a:solidFill>
                  <a:srgbClr val="2E6A7B"/>
                </a:solidFill>
              </a:rPr>
              <a:t>(T-SEDA): </a:t>
            </a:r>
            <a:br>
              <a:rPr lang="de-DE" sz="2176">
                <a:solidFill>
                  <a:srgbClr val="2E6A7B"/>
                </a:solidFill>
              </a:rPr>
            </a:br>
            <a:r>
              <a:rPr lang="de-DE" sz="2176">
                <a:solidFill>
                  <a:srgbClr val="2E6A7B"/>
                </a:solidFill>
              </a:rPr>
              <a:t>Eine Resource für die Untersuchung der Praxis</a:t>
            </a:r>
            <a:endParaRPr sz="2176">
              <a:solidFill>
                <a:srgbClr val="2E6A7B"/>
              </a:solidFill>
            </a:endParaRPr>
          </a:p>
        </p:txBody>
      </p:sp>
      <p:pic>
        <p:nvPicPr>
          <p:cNvPr descr="Logo&#10;&#10;Description automatically generated" id="67" name="Google Shape;67;p7"/>
          <p:cNvPicPr preferRelativeResize="0"/>
          <p:nvPr/>
        </p:nvPicPr>
        <p:blipFill rotWithShape="1">
          <a:blip r:embed="rId14">
            <a:alphaModFix/>
          </a:blip>
          <a:srcRect b="0" l="0" r="0" t="0"/>
          <a:stretch/>
        </p:blipFill>
        <p:spPr>
          <a:xfrm>
            <a:off x="8272724" y="5235738"/>
            <a:ext cx="1447815" cy="1447815"/>
          </a:xfrm>
          <a:prstGeom prst="rect">
            <a:avLst/>
          </a:prstGeom>
          <a:noFill/>
          <a:ln>
            <a:noFill/>
          </a:ln>
        </p:spPr>
      </p:pic>
      <p:pic>
        <p:nvPicPr>
          <p:cNvPr descr="A grey and black sign with a person in a circle&#10;&#10;Description automatically generated with low confidence" id="68" name="Google Shape;68;p7"/>
          <p:cNvPicPr preferRelativeResize="0"/>
          <p:nvPr/>
        </p:nvPicPr>
        <p:blipFill rotWithShape="1">
          <a:blip r:embed="rId15">
            <a:alphaModFix/>
          </a:blip>
          <a:srcRect b="0" l="0" r="0" t="0"/>
          <a:stretch/>
        </p:blipFill>
        <p:spPr>
          <a:xfrm>
            <a:off x="6752561" y="5370684"/>
            <a:ext cx="879492" cy="302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9" name="Shape 129"/>
        <p:cNvGrpSpPr/>
        <p:nvPr/>
      </p:nvGrpSpPr>
      <p:grpSpPr>
        <a:xfrm>
          <a:off x="0" y="0"/>
          <a:ext cx="0" cy="0"/>
          <a:chOff x="0" y="0"/>
          <a:chExt cx="0" cy="0"/>
        </a:xfrm>
      </p:grpSpPr>
      <p:sp>
        <p:nvSpPr>
          <p:cNvPr id="130" name="Google Shape;130;p16"/>
          <p:cNvSpPr txBox="1"/>
          <p:nvPr/>
        </p:nvSpPr>
        <p:spPr>
          <a:xfrm>
            <a:off x="881408" y="909711"/>
            <a:ext cx="1782159" cy="265695"/>
          </a:xfrm>
          <a:prstGeom prst="rect">
            <a:avLst/>
          </a:prstGeom>
          <a:solidFill>
            <a:srgbClr val="D9F1F6"/>
          </a:solidFill>
          <a:ln>
            <a:noFill/>
          </a:ln>
        </p:spPr>
        <p:txBody>
          <a:bodyPr anchorCtr="0" anchor="t" bIns="0" lIns="0" spcFirstLastPara="1" rIns="0" wrap="square" tIns="14375">
            <a:spAutoFit/>
          </a:bodyPr>
          <a:lstStyle/>
          <a:p>
            <a:pPr indent="0" lvl="0" marL="42611" marR="0" rtl="0" algn="l">
              <a:spcBef>
                <a:spcPts val="0"/>
              </a:spcBef>
              <a:spcAft>
                <a:spcPts val="0"/>
              </a:spcAft>
              <a:buNone/>
            </a:pPr>
            <a:r>
              <a:rPr b="1" i="0" lang="de-DE" sz="1632" u="none" cap="none" strike="noStrike">
                <a:solidFill>
                  <a:srgbClr val="1A616F"/>
                </a:solidFill>
                <a:latin typeface="Arial"/>
                <a:ea typeface="Arial"/>
                <a:cs typeface="Arial"/>
                <a:sym typeface="Arial"/>
              </a:rPr>
              <a:t>Part a. Einleitung</a:t>
            </a:r>
            <a:endParaRPr b="0" i="0" sz="1632" u="none" cap="none" strike="noStrike">
              <a:solidFill>
                <a:srgbClr val="000000"/>
              </a:solidFill>
              <a:latin typeface="Arial"/>
              <a:ea typeface="Arial"/>
              <a:cs typeface="Arial"/>
              <a:sym typeface="Arial"/>
            </a:endParaRPr>
          </a:p>
        </p:txBody>
      </p:sp>
      <p:sp>
        <p:nvSpPr>
          <p:cNvPr id="131" name="Google Shape;131;p16"/>
          <p:cNvSpPr txBox="1"/>
          <p:nvPr/>
        </p:nvSpPr>
        <p:spPr>
          <a:xfrm>
            <a:off x="4493969" y="937249"/>
            <a:ext cx="2479938"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i="0" lang="de-DE" sz="1451" u="none" cap="none" strike="noStrike">
                <a:solidFill>
                  <a:srgbClr val="000000"/>
                </a:solidFill>
                <a:latin typeface="Arial"/>
                <a:ea typeface="Arial"/>
                <a:cs typeface="Arial"/>
                <a:sym typeface="Arial"/>
              </a:rPr>
              <a:t>Einleitung</a:t>
            </a:r>
            <a:r>
              <a:rPr b="1" i="0" lang="de-DE" sz="1270" u="none" cap="none" strike="noStrike">
                <a:solidFill>
                  <a:srgbClr val="000000"/>
                </a:solidFill>
                <a:latin typeface="Arial"/>
                <a:ea typeface="Arial"/>
                <a:cs typeface="Arial"/>
                <a:sym typeface="Arial"/>
              </a:rPr>
              <a:t>: Über T-SEDA</a:t>
            </a:r>
            <a:endParaRPr b="0" i="0" sz="1270" u="none" cap="none" strike="noStrike">
              <a:solidFill>
                <a:srgbClr val="000000"/>
              </a:solidFill>
              <a:latin typeface="Arial"/>
              <a:ea typeface="Arial"/>
              <a:cs typeface="Arial"/>
              <a:sym typeface="Arial"/>
            </a:endParaRPr>
          </a:p>
        </p:txBody>
      </p:sp>
      <p:sp>
        <p:nvSpPr>
          <p:cNvPr id="132" name="Google Shape;132;p16"/>
          <p:cNvSpPr txBox="1"/>
          <p:nvPr/>
        </p:nvSpPr>
        <p:spPr>
          <a:xfrm>
            <a:off x="762915" y="1298434"/>
            <a:ext cx="4452860" cy="171978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4856" marR="0" rtl="0" algn="just">
              <a:spcBef>
                <a:spcPts val="0"/>
              </a:spcBef>
              <a:spcAft>
                <a:spcPts val="0"/>
              </a:spcAft>
              <a:buNone/>
            </a:pPr>
            <a:r>
              <a:rPr b="1" i="0" lang="de-DE" sz="1088" u="none" cap="none" strike="noStrike">
                <a:solidFill>
                  <a:srgbClr val="000000"/>
                </a:solidFill>
                <a:latin typeface="Arial"/>
                <a:ea typeface="Arial"/>
                <a:cs typeface="Arial"/>
                <a:sym typeface="Arial"/>
              </a:rPr>
              <a:t>Was ist T-SEDA?</a:t>
            </a:r>
            <a:endParaRPr b="0" i="0" sz="1088" u="none" cap="none" strike="noStrike">
              <a:solidFill>
                <a:srgbClr val="000000"/>
              </a:solidFill>
              <a:latin typeface="Arial"/>
              <a:ea typeface="Arial"/>
              <a:cs typeface="Arial"/>
              <a:sym typeface="Arial"/>
            </a:endParaRPr>
          </a:p>
          <a:p>
            <a:pPr indent="0" lvl="0" marL="74856" marR="87524" rtl="0" algn="l">
              <a:lnSpc>
                <a:spcPct val="120800"/>
              </a:lnSpc>
              <a:spcBef>
                <a:spcPts val="526"/>
              </a:spcBef>
              <a:spcAft>
                <a:spcPts val="0"/>
              </a:spcAft>
              <a:buNone/>
            </a:pPr>
            <a:r>
              <a:rPr b="0" i="0" lang="de-DE" sz="1088" u="none" cap="none" strike="noStrike">
                <a:solidFill>
                  <a:srgbClr val="000000"/>
                </a:solidFill>
                <a:latin typeface="Arimo"/>
                <a:ea typeface="Arimo"/>
                <a:cs typeface="Arimo"/>
                <a:sym typeface="Arimo"/>
              </a:rPr>
              <a:t>T-SEDA steht für "Toolkit for Systematic Educational Dialogue Analysis". Es ist eine Sammlung von Werkzeugen und Ressourcen, die Sie bei der Förderung eines qualitativ hochwertigen Dialogs in Ihrem Lernumfeld unterstützen. Es wird Ihnen helfen, eine Untersuchung durchzuführen, um mehr über den dortigen Dialog herauszufinden und die von Ihnen gewünschten Veränderungen vorzunehmen.</a:t>
            </a:r>
            <a:endParaRPr b="0" i="0" sz="1088" u="none" cap="none" strike="noStrike">
              <a:solidFill>
                <a:srgbClr val="000000"/>
              </a:solidFill>
              <a:latin typeface="Arimo"/>
              <a:ea typeface="Arimo"/>
              <a:cs typeface="Arimo"/>
              <a:sym typeface="Arimo"/>
            </a:endParaRPr>
          </a:p>
        </p:txBody>
      </p:sp>
      <p:sp>
        <p:nvSpPr>
          <p:cNvPr id="133" name="Google Shape;133;p16"/>
          <p:cNvSpPr txBox="1"/>
          <p:nvPr/>
        </p:nvSpPr>
        <p:spPr>
          <a:xfrm>
            <a:off x="749936" y="5388409"/>
            <a:ext cx="4454418" cy="170188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8500">
            <a:spAutoFit/>
          </a:bodyPr>
          <a:lstStyle/>
          <a:p>
            <a:pPr indent="0" lvl="0" marL="73705" marR="0" rtl="0" algn="just">
              <a:spcBef>
                <a:spcPts val="0"/>
              </a:spcBef>
              <a:spcAft>
                <a:spcPts val="0"/>
              </a:spcAft>
              <a:buNone/>
            </a:pPr>
            <a:r>
              <a:rPr b="1" i="0" lang="de-DE" sz="1088" u="none" cap="none" strike="noStrike">
                <a:solidFill>
                  <a:srgbClr val="000000"/>
                </a:solidFill>
                <a:latin typeface="Arial"/>
                <a:ea typeface="Arial"/>
                <a:cs typeface="Arial"/>
                <a:sym typeface="Arial"/>
              </a:rPr>
              <a:t>Für wen ist T-SEDA?</a:t>
            </a:r>
            <a:endParaRPr b="0" i="0" sz="1088" u="none" cap="none" strike="noStrike">
              <a:solidFill>
                <a:srgbClr val="000000"/>
              </a:solidFill>
              <a:latin typeface="Arial"/>
              <a:ea typeface="Arial"/>
              <a:cs typeface="Arial"/>
              <a:sym typeface="Arial"/>
            </a:endParaRPr>
          </a:p>
          <a:p>
            <a:pPr indent="0" lvl="0" marL="73705" marR="87524" rtl="0" algn="l">
              <a:lnSpc>
                <a:spcPct val="121000"/>
              </a:lnSpc>
              <a:spcBef>
                <a:spcPts val="526"/>
              </a:spcBef>
              <a:spcAft>
                <a:spcPts val="0"/>
              </a:spcAft>
              <a:buNone/>
            </a:pPr>
            <a:r>
              <a:rPr b="0" i="0" lang="de-DE" sz="1088" u="none" cap="none" strike="noStrike">
                <a:solidFill>
                  <a:srgbClr val="000000"/>
                </a:solidFill>
                <a:latin typeface="Arimo"/>
                <a:ea typeface="Arimo"/>
                <a:cs typeface="Arimo"/>
                <a:sym typeface="Arimo"/>
              </a:rPr>
              <a:t>T-SEDA kann von Lehrpersonen für Lernende aller Altersgruppen verwendet werden, von den ersten Jahren bis zu erwachsenen Lernenden. Es kann in formellen Lernumgebungen wie Schulklassen und Universitätsseminaren oder in informellen Umgebungen wie Vereine eingesetzt werden. Es kann für den Dialog zwischen Erwachsenen, einschließlich Lehrpersonen, verwendet werden. Im Toolkit finden Sie zahlreiche Beispiele für den Einsatz von T-SEDA. </a:t>
            </a:r>
            <a:endParaRPr/>
          </a:p>
        </p:txBody>
      </p:sp>
      <p:sp>
        <p:nvSpPr>
          <p:cNvPr id="134" name="Google Shape;134;p16"/>
          <p:cNvSpPr txBox="1"/>
          <p:nvPr/>
        </p:nvSpPr>
        <p:spPr>
          <a:xfrm>
            <a:off x="761871" y="3055828"/>
            <a:ext cx="4453371" cy="23274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4856" marR="0" rtl="0" algn="just">
              <a:spcBef>
                <a:spcPts val="0"/>
              </a:spcBef>
              <a:spcAft>
                <a:spcPts val="0"/>
              </a:spcAft>
              <a:buNone/>
            </a:pPr>
            <a:r>
              <a:rPr b="1" i="0" lang="de-DE" sz="1088" u="none" cap="none" strike="noStrike">
                <a:solidFill>
                  <a:srgbClr val="000000"/>
                </a:solidFill>
                <a:latin typeface="Arial"/>
                <a:ea typeface="Arial"/>
                <a:cs typeface="Arial"/>
                <a:sym typeface="Arial"/>
              </a:rPr>
              <a:t>Wie funktioniert T-SEDA?</a:t>
            </a:r>
            <a:endParaRPr b="0" i="0" sz="1088" u="none" cap="none" strike="noStrike">
              <a:solidFill>
                <a:srgbClr val="000000"/>
              </a:solidFill>
              <a:latin typeface="Arial"/>
              <a:ea typeface="Arial"/>
              <a:cs typeface="Arial"/>
              <a:sym typeface="Arial"/>
            </a:endParaRPr>
          </a:p>
          <a:p>
            <a:pPr indent="0" lvl="0" marL="74856" marR="86949" rtl="0" algn="l">
              <a:lnSpc>
                <a:spcPct val="121000"/>
              </a:lnSpc>
              <a:spcBef>
                <a:spcPts val="526"/>
              </a:spcBef>
              <a:spcAft>
                <a:spcPts val="0"/>
              </a:spcAft>
              <a:buNone/>
            </a:pPr>
            <a:r>
              <a:rPr b="0" i="0" lang="de-DE" sz="1088" u="none" cap="none" strike="noStrike">
                <a:solidFill>
                  <a:srgbClr val="000000"/>
                </a:solidFill>
                <a:latin typeface="Arimo"/>
                <a:ea typeface="Arimo"/>
                <a:cs typeface="Arimo"/>
                <a:sym typeface="Arimo"/>
              </a:rPr>
              <a:t>Sie können T-SEDA nutzen, um eine Untersuchung des Dialogs in Ihrem Lernumfeld durchzuführen. Dies wird Ihnen helfen, sich bewusster zu machen, wie der Stand des Dialogs ist, herauszufinden, was ein guter Dialog ist und wie man ihn beim Zuhören erkennen kann, und zu entscheiden, was Sie über den Dialog in Ihrem Umfeld herausfinden wollen. Das T-SEDA-Toolkit ist so konzipiert, dass es sowohl </a:t>
            </a:r>
            <a:r>
              <a:rPr b="1" i="0" lang="de-DE" sz="1088" u="none" cap="none" strike="noStrike">
                <a:solidFill>
                  <a:srgbClr val="000000"/>
                </a:solidFill>
                <a:latin typeface="Arimo"/>
                <a:ea typeface="Arimo"/>
                <a:cs typeface="Arimo"/>
                <a:sym typeface="Arimo"/>
              </a:rPr>
              <a:t>unterstützend</a:t>
            </a:r>
            <a:r>
              <a:rPr b="0" i="0" lang="de-DE" sz="1088" u="none" cap="none" strike="noStrike">
                <a:solidFill>
                  <a:srgbClr val="000000"/>
                </a:solidFill>
                <a:latin typeface="Arimo"/>
                <a:ea typeface="Arimo"/>
                <a:cs typeface="Arimo"/>
                <a:sym typeface="Arimo"/>
              </a:rPr>
              <a:t> als auch </a:t>
            </a:r>
            <a:r>
              <a:rPr b="1" i="0" lang="de-DE" sz="1088" u="none" cap="none" strike="noStrike">
                <a:solidFill>
                  <a:srgbClr val="000000"/>
                </a:solidFill>
                <a:latin typeface="Arimo"/>
                <a:ea typeface="Arimo"/>
                <a:cs typeface="Arimo"/>
                <a:sym typeface="Arimo"/>
              </a:rPr>
              <a:t>flexibel</a:t>
            </a:r>
            <a:r>
              <a:rPr b="0" i="0" lang="de-DE" sz="1088" u="none" cap="none" strike="noStrike">
                <a:solidFill>
                  <a:srgbClr val="000000"/>
                </a:solidFill>
                <a:latin typeface="Arimo"/>
                <a:ea typeface="Arimo"/>
                <a:cs typeface="Arimo"/>
                <a:sym typeface="Arimo"/>
              </a:rPr>
              <a:t> ist. Es ist eine Schritt-für-Schritt-Anleitung, aber Sie können auch jedes der Materialien entsprechend Ihren eigenen Bedürfnissen und Interessen anpassen und ergänzen.</a:t>
            </a:r>
            <a:endParaRPr b="0" i="0" sz="1088" u="none" cap="none" strike="noStrike">
              <a:solidFill>
                <a:srgbClr val="000000"/>
              </a:solidFill>
              <a:latin typeface="Arimo"/>
              <a:ea typeface="Arimo"/>
              <a:cs typeface="Arimo"/>
              <a:sym typeface="Arimo"/>
            </a:endParaRPr>
          </a:p>
        </p:txBody>
      </p:sp>
      <p:sp>
        <p:nvSpPr>
          <p:cNvPr id="135" name="Google Shape;135;p16"/>
          <p:cNvSpPr txBox="1"/>
          <p:nvPr/>
        </p:nvSpPr>
        <p:spPr>
          <a:xfrm>
            <a:off x="5744450" y="4581311"/>
            <a:ext cx="4043886" cy="249763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0825">
            <a:spAutoFit/>
          </a:bodyPr>
          <a:lstStyle/>
          <a:p>
            <a:pPr indent="0" lvl="0" marL="75432" marR="0" rtl="0" algn="l">
              <a:spcBef>
                <a:spcPts val="0"/>
              </a:spcBef>
              <a:spcAft>
                <a:spcPts val="0"/>
              </a:spcAft>
              <a:buNone/>
            </a:pPr>
            <a:r>
              <a:rPr b="1" i="0" lang="de-DE" sz="1088" u="none" cap="none" strike="noStrike">
                <a:solidFill>
                  <a:srgbClr val="000000"/>
                </a:solidFill>
                <a:latin typeface="Arial"/>
                <a:ea typeface="Arial"/>
                <a:cs typeface="Arial"/>
                <a:sym typeface="Arial"/>
              </a:rPr>
              <a:t>Was muss ich wissen?</a:t>
            </a:r>
            <a:endParaRPr b="0" i="0" sz="1088" u="none" cap="none" strike="noStrike">
              <a:solidFill>
                <a:srgbClr val="000000"/>
              </a:solidFill>
              <a:latin typeface="Arial"/>
              <a:ea typeface="Arial"/>
              <a:cs typeface="Arial"/>
              <a:sym typeface="Arial"/>
            </a:endParaRPr>
          </a:p>
          <a:p>
            <a:pPr indent="0" lvl="0" marL="75432" marR="143955" rtl="0" algn="l">
              <a:lnSpc>
                <a:spcPct val="120800"/>
              </a:lnSpc>
              <a:spcBef>
                <a:spcPts val="526"/>
              </a:spcBef>
              <a:spcAft>
                <a:spcPts val="0"/>
              </a:spcAft>
              <a:buNone/>
            </a:pPr>
            <a:r>
              <a:rPr b="0" i="0" lang="de-DE" sz="1088" u="none" cap="none" strike="noStrike">
                <a:solidFill>
                  <a:srgbClr val="000000"/>
                </a:solidFill>
                <a:latin typeface="Arimo"/>
                <a:ea typeface="Arimo"/>
                <a:cs typeface="Arimo"/>
                <a:sym typeface="Arimo"/>
              </a:rPr>
              <a:t>Alles, was Sie brauchen, finden Sie in diesem Toolkit und auf der T-SEDA-Website: </a:t>
            </a:r>
            <a:r>
              <a:rPr b="1" i="0" lang="de-DE" sz="1088" u="sng" cap="none" strike="noStrike">
                <a:solidFill>
                  <a:schemeClr val="hlink"/>
                </a:solidFill>
                <a:latin typeface="Arial"/>
                <a:ea typeface="Arial"/>
                <a:cs typeface="Arial"/>
                <a:sym typeface="Arial"/>
                <a:hlinkClick r:id="rId3"/>
              </a:rPr>
              <a:t>http://bit.ly/T-SEDA</a:t>
            </a:r>
            <a:r>
              <a:rPr b="1" i="0" lang="de-DE" sz="1088" u="sng" cap="none" strike="noStrike">
                <a:solidFill>
                  <a:srgbClr val="0000FF"/>
                </a:solidFill>
                <a:latin typeface="Arial"/>
                <a:ea typeface="Arial"/>
                <a:cs typeface="Arial"/>
                <a:sym typeface="Arial"/>
              </a:rPr>
              <a:t> </a:t>
            </a:r>
            <a:r>
              <a:rPr b="0" i="0" lang="de-DE" sz="1088" u="none" cap="none" strike="noStrike">
                <a:solidFill>
                  <a:srgbClr val="000000"/>
                </a:solidFill>
                <a:latin typeface="Arimo"/>
                <a:ea typeface="Arimo"/>
                <a:cs typeface="Arimo"/>
                <a:sym typeface="Arimo"/>
              </a:rPr>
              <a:t>Auf dieser Website finden Sie eine Fülle weiterer Ressourcen, die Sie unterstützen können: </a:t>
            </a:r>
            <a:r>
              <a:rPr b="0" i="0" lang="de-DE" sz="1088" u="sng" cap="none" strike="noStrike">
                <a:solidFill>
                  <a:schemeClr val="hlink"/>
                </a:solidFill>
                <a:latin typeface="Arimo"/>
                <a:ea typeface="Arimo"/>
                <a:cs typeface="Arimo"/>
                <a:sym typeface="Arimo"/>
                <a:hlinkClick r:id="rId4"/>
              </a:rPr>
              <a:t>www.edudialogue.org</a:t>
            </a:r>
            <a:endParaRPr b="0" i="0" sz="1088" u="sng" cap="none" strike="noStrike">
              <a:solidFill>
                <a:srgbClr val="0000FF"/>
              </a:solidFill>
              <a:latin typeface="Arimo"/>
              <a:ea typeface="Arimo"/>
              <a:cs typeface="Arimo"/>
              <a:sym typeface="Arimo"/>
            </a:endParaRPr>
          </a:p>
          <a:p>
            <a:pPr indent="0" lvl="0" marL="75432" marR="143955" rtl="0" algn="l">
              <a:lnSpc>
                <a:spcPct val="120800"/>
              </a:lnSpc>
              <a:spcBef>
                <a:spcPts val="526"/>
              </a:spcBef>
              <a:spcAft>
                <a:spcPts val="0"/>
              </a:spcAft>
              <a:buNone/>
            </a:pPr>
            <a:r>
              <a:rPr b="0" i="0" lang="de-DE" sz="1088" u="none" cap="none" strike="noStrike">
                <a:solidFill>
                  <a:srgbClr val="000000"/>
                </a:solidFill>
                <a:latin typeface="Arimo"/>
                <a:ea typeface="Arimo"/>
                <a:cs typeface="Arimo"/>
                <a:sym typeface="Arimo"/>
              </a:rPr>
              <a:t>Im gesamten Toolkit finden Sie Hinweise darauf, wo Sie die von Ihnen benötigten Informationen finden können.</a:t>
            </a:r>
            <a:endParaRPr b="0" i="0" sz="1088" u="none" cap="none" strike="noStrike">
              <a:solidFill>
                <a:srgbClr val="000000"/>
              </a:solidFill>
              <a:latin typeface="Arimo"/>
              <a:ea typeface="Arimo"/>
              <a:cs typeface="Arimo"/>
              <a:sym typeface="Arimo"/>
            </a:endParaRPr>
          </a:p>
          <a:p>
            <a:pPr indent="0" lvl="0" marL="0" marR="0" rtl="0" algn="l">
              <a:spcBef>
                <a:spcPts val="41"/>
              </a:spcBef>
              <a:spcAft>
                <a:spcPts val="0"/>
              </a:spcAft>
              <a:buNone/>
            </a:pPr>
            <a:r>
              <a:t/>
            </a:r>
            <a:endParaRPr b="0" i="0" sz="725" u="none" cap="none" strike="noStrike">
              <a:solidFill>
                <a:srgbClr val="000000"/>
              </a:solidFill>
              <a:latin typeface="Times New Roman"/>
              <a:ea typeface="Times New Roman"/>
              <a:cs typeface="Times New Roman"/>
              <a:sym typeface="Times New Roman"/>
            </a:endParaRPr>
          </a:p>
          <a:p>
            <a:pPr indent="62187" lvl="0" marL="490021" marR="644916" rtl="0" algn="l">
              <a:lnSpc>
                <a:spcPct val="120000"/>
              </a:lnSpc>
              <a:spcBef>
                <a:spcPts val="0"/>
              </a:spcBef>
              <a:spcAft>
                <a:spcPts val="0"/>
              </a:spcAft>
              <a:buNone/>
            </a:pPr>
            <a:r>
              <a:rPr b="1" i="0" lang="de-DE" sz="1088" u="sng" cap="none" strike="noStrike">
                <a:solidFill>
                  <a:schemeClr val="hlink"/>
                </a:solidFill>
                <a:latin typeface="Arial"/>
                <a:ea typeface="Arial"/>
                <a:cs typeface="Arial"/>
                <a:sym typeface="Arial"/>
                <a:hlinkClick r:id="rId5"/>
              </a:rPr>
              <a:t>Video 5: </a:t>
            </a:r>
            <a:r>
              <a:rPr b="1" i="0" lang="de-DE" sz="1088" u="sng" cap="none" strike="noStrike">
                <a:solidFill>
                  <a:srgbClr val="0000FF"/>
                </a:solidFill>
                <a:latin typeface="Arial"/>
                <a:ea typeface="Arial"/>
                <a:cs typeface="Arial"/>
                <a:sym typeface="Arial"/>
              </a:rPr>
              <a:t>Das T-SEDA-Paket – Willkommensleitfaden</a:t>
            </a:r>
            <a:endParaRPr/>
          </a:p>
          <a:p>
            <a:pPr indent="69850" lvl="0" marL="139700" marR="644916" rtl="0" algn="l">
              <a:lnSpc>
                <a:spcPct val="120000"/>
              </a:lnSpc>
              <a:spcBef>
                <a:spcPts val="0"/>
              </a:spcBef>
              <a:spcAft>
                <a:spcPts val="0"/>
              </a:spcAft>
              <a:buNone/>
            </a:pPr>
            <a:r>
              <a:rPr b="0" i="0" lang="de-DE" sz="1088" u="none" cap="none" strike="noStrike">
                <a:solidFill>
                  <a:srgbClr val="000000"/>
                </a:solidFill>
                <a:latin typeface="Arimo"/>
                <a:ea typeface="Arimo"/>
                <a:cs typeface="Arimo"/>
                <a:sym typeface="Arimo"/>
              </a:rPr>
              <a:t>ist ein nützlicher Überblick über die Verwendung des Toolkits</a:t>
            </a:r>
            <a:endParaRPr b="0" i="0" sz="1088" u="none" cap="none" strike="noStrike">
              <a:solidFill>
                <a:srgbClr val="000000"/>
              </a:solidFill>
              <a:latin typeface="Arimo"/>
              <a:ea typeface="Arimo"/>
              <a:cs typeface="Arimo"/>
              <a:sym typeface="Arimo"/>
            </a:endParaRPr>
          </a:p>
        </p:txBody>
      </p:sp>
      <p:sp>
        <p:nvSpPr>
          <p:cNvPr id="136" name="Google Shape;136;p16"/>
          <p:cNvSpPr/>
          <p:nvPr/>
        </p:nvSpPr>
        <p:spPr>
          <a:xfrm>
            <a:off x="5705969" y="6407158"/>
            <a:ext cx="312094" cy="31266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
        <p:nvSpPr>
          <p:cNvPr id="137" name="Google Shape;137;p16"/>
          <p:cNvSpPr txBox="1"/>
          <p:nvPr/>
        </p:nvSpPr>
        <p:spPr>
          <a:xfrm>
            <a:off x="5733938" y="1329072"/>
            <a:ext cx="4043886" cy="308368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67878" marR="78841" rtl="0" algn="l">
              <a:lnSpc>
                <a:spcPct val="120000"/>
              </a:lnSpc>
              <a:spcBef>
                <a:spcPts val="0"/>
              </a:spcBef>
              <a:spcAft>
                <a:spcPts val="0"/>
              </a:spcAft>
              <a:buNone/>
            </a:pPr>
            <a:r>
              <a:rPr b="1" i="0" lang="de-DE" sz="1088" u="none" cap="none" strike="noStrike">
                <a:solidFill>
                  <a:srgbClr val="000000"/>
                </a:solidFill>
                <a:latin typeface="Arial"/>
                <a:ea typeface="Arial"/>
                <a:cs typeface="Arial"/>
                <a:sym typeface="Arial"/>
              </a:rPr>
              <a:t>Zusammenarbeit mit Kolleg*innen</a:t>
            </a:r>
            <a:endParaRPr b="0" i="0" sz="1088" u="none" cap="none" strike="noStrike">
              <a:solidFill>
                <a:srgbClr val="000000"/>
              </a:solidFill>
              <a:latin typeface="Arial"/>
              <a:ea typeface="Arial"/>
              <a:cs typeface="Arial"/>
              <a:sym typeface="Arial"/>
            </a:endParaRPr>
          </a:p>
          <a:p>
            <a:pPr indent="0" lvl="0" marL="87813" marR="0" rtl="0" algn="l">
              <a:lnSpc>
                <a:spcPct val="120000"/>
              </a:lnSpc>
              <a:spcBef>
                <a:spcPts val="0"/>
              </a:spcBef>
              <a:spcAft>
                <a:spcPts val="0"/>
              </a:spcAft>
              <a:buNone/>
            </a:pPr>
            <a:r>
              <a:rPr b="0" i="0" lang="de-DE" sz="1088" u="none" cap="none" strike="noStrike">
                <a:solidFill>
                  <a:srgbClr val="000000"/>
                </a:solidFill>
                <a:latin typeface="Arial"/>
                <a:ea typeface="Arial"/>
                <a:cs typeface="Arial"/>
                <a:sym typeface="Arial"/>
              </a:rPr>
              <a:t>Sie können nur Ihre eigene Praxis betrachten, aber es ist besonders effektiv</a:t>
            </a:r>
            <a:r>
              <a:rPr b="1" i="0" lang="de-DE" sz="1088" u="none" cap="none" strike="noStrike">
                <a:solidFill>
                  <a:srgbClr val="000000"/>
                </a:solidFill>
                <a:latin typeface="Arial"/>
                <a:ea typeface="Arial"/>
                <a:cs typeface="Arial"/>
                <a:sym typeface="Arial"/>
              </a:rPr>
              <a:t>, Untersuchungen zusammen mit oder in Zusammenarbeit mit anderen durchzuführen</a:t>
            </a:r>
            <a:r>
              <a:rPr b="0" i="0" lang="de-DE" sz="1088" u="none" cap="none" strike="noStrike">
                <a:solidFill>
                  <a:srgbClr val="000000"/>
                </a:solidFill>
                <a:latin typeface="Arial"/>
                <a:ea typeface="Arial"/>
                <a:cs typeface="Arial"/>
                <a:sym typeface="Arial"/>
              </a:rPr>
              <a:t>, die ein Interesse an der Entwicklung des Dialogs teilen. Wir empfehlen diese Arbeitsweise, wenn möglich, um die kritische Reflexion mit Kolleg*innen zu unterstützen. Die T-SEDA-Untersuchung kann sogar ein Schwerpunkt für eine ganze Schule oder Institution sein. </a:t>
            </a:r>
            <a:endParaRPr b="0" i="0" sz="1088" u="none" cap="none" strike="noStrike">
              <a:solidFill>
                <a:srgbClr val="000000"/>
              </a:solidFill>
              <a:latin typeface="Arimo"/>
              <a:ea typeface="Arimo"/>
              <a:cs typeface="Arimo"/>
              <a:sym typeface="Arimo"/>
            </a:endParaRPr>
          </a:p>
          <a:p>
            <a:pPr indent="0" lvl="0" marL="87813" marR="0" rtl="0" algn="l">
              <a:lnSpc>
                <a:spcPct val="120000"/>
              </a:lnSpc>
              <a:spcBef>
                <a:spcPts val="0"/>
              </a:spcBef>
              <a:spcAft>
                <a:spcPts val="0"/>
              </a:spcAft>
              <a:buNone/>
            </a:pPr>
            <a:r>
              <a:rPr b="0" i="0" lang="de-DE" sz="1088" u="none" cap="none" strike="noStrike">
                <a:solidFill>
                  <a:srgbClr val="000000"/>
                </a:solidFill>
                <a:latin typeface="Arimo"/>
                <a:ea typeface="Arimo"/>
                <a:cs typeface="Arimo"/>
                <a:sym typeface="Arimo"/>
              </a:rPr>
              <a:t>Wir haben die Erfahrung gemacht, dass es sehr gut funktioniert, einen lokalen Moderator zu haben, der Treffen zwischen Kollegen einberufen und Unterstützung anbieten kann. Ein veröffentlichter Artikel darüber, wie dies funktioniert, kann </a:t>
            </a:r>
            <a:r>
              <a:rPr b="0" i="0" lang="de-DE" sz="1088" u="sng" cap="none" strike="noStrike">
                <a:solidFill>
                  <a:schemeClr val="hlink"/>
                </a:solidFill>
                <a:latin typeface="Arimo"/>
                <a:ea typeface="Arimo"/>
                <a:cs typeface="Arimo"/>
                <a:sym typeface="Arimo"/>
                <a:hlinkClick r:id="rId7"/>
              </a:rPr>
              <a:t>hie</a:t>
            </a:r>
            <a:r>
              <a:rPr b="0" i="0" lang="de-DE" sz="1088" u="none" cap="none" strike="noStrike">
                <a:solidFill>
                  <a:srgbClr val="000000"/>
                </a:solidFill>
                <a:latin typeface="Arimo"/>
                <a:ea typeface="Arimo"/>
                <a:cs typeface="Arimo"/>
                <a:sym typeface="Arimo"/>
              </a:rPr>
              <a:t>r hier gelesen werden, und ein Kurs für Moderator*innen ist über </a:t>
            </a:r>
            <a:r>
              <a:rPr b="0" i="0" lang="de-DE" sz="1088" u="sng" cap="none" strike="noStrike">
                <a:solidFill>
                  <a:schemeClr val="hlink"/>
                </a:solidFill>
                <a:latin typeface="Arimo"/>
                <a:ea typeface="Arimo"/>
                <a:cs typeface="Arimo"/>
                <a:sym typeface="Arimo"/>
                <a:hlinkClick r:id="rId8"/>
              </a:rPr>
              <a:t>Camtree</a:t>
            </a:r>
            <a:r>
              <a:rPr b="0" i="0" lang="de-DE" sz="1088" u="none" cap="none" strike="noStrike">
                <a:solidFill>
                  <a:srgbClr val="000000"/>
                </a:solidFill>
                <a:latin typeface="Arimo"/>
                <a:ea typeface="Arimo"/>
                <a:cs typeface="Arimo"/>
                <a:sym typeface="Arimo"/>
              </a:rPr>
              <a:t> erhältlich.</a:t>
            </a:r>
            <a:endParaRPr/>
          </a:p>
        </p:txBody>
      </p:sp>
      <p:sp>
        <p:nvSpPr>
          <p:cNvPr id="138" name="Google Shape;138;p16"/>
          <p:cNvSpPr txBox="1"/>
          <p:nvPr/>
        </p:nvSpPr>
        <p:spPr>
          <a:xfrm>
            <a:off x="11640457" y="6905625"/>
            <a:ext cx="239486" cy="4044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2028" u="none" cap="none" strike="noStrike">
                <a:solidFill>
                  <a:schemeClr val="dk1"/>
                </a:solidFill>
                <a:latin typeface="Calibri"/>
                <a:ea typeface="Calibri"/>
                <a:cs typeface="Calibri"/>
                <a:sym typeface="Calibri"/>
              </a:rPr>
              <a:t>1</a:t>
            </a:r>
            <a:endParaRPr/>
          </a:p>
        </p:txBody>
      </p:sp>
      <p:sp>
        <p:nvSpPr>
          <p:cNvPr id="139" name="Google Shape;139;p16"/>
          <p:cNvSpPr txBox="1"/>
          <p:nvPr/>
        </p:nvSpPr>
        <p:spPr>
          <a:xfrm>
            <a:off x="5413442" y="6828362"/>
            <a:ext cx="121920" cy="154529"/>
          </a:xfrm>
          <a:prstGeom prst="rect">
            <a:avLst/>
          </a:prstGeom>
          <a:noFill/>
          <a:ln>
            <a:noFill/>
          </a:ln>
        </p:spPr>
        <p:txBody>
          <a:bodyPr anchorCtr="0" anchor="t" bIns="0" lIns="0" spcFirstLastPara="1" rIns="0" wrap="square" tIns="625">
            <a:spAutoFit/>
          </a:bodyPr>
          <a:lstStyle/>
          <a:p>
            <a:pPr indent="0" lvl="0" marL="25400" marR="0" rtl="0" algn="l">
              <a:spcBef>
                <a:spcPts val="0"/>
              </a:spcBef>
              <a:spcAft>
                <a:spcPts val="0"/>
              </a:spcAft>
              <a:buNone/>
            </a:pPr>
            <a:r>
              <a:rPr lang="de-DE" sz="1000">
                <a:solidFill>
                  <a:schemeClr val="dk1"/>
                </a:solidFill>
                <a:latin typeface="Arial"/>
                <a:ea typeface="Arial"/>
                <a:cs typeface="Arial"/>
                <a:sym typeface="Arial"/>
              </a:rPr>
              <a:t>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txBox="1"/>
          <p:nvPr/>
        </p:nvSpPr>
        <p:spPr>
          <a:xfrm>
            <a:off x="6114264" y="3694058"/>
            <a:ext cx="3363932" cy="123348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4525">
            <a:spAutoFit/>
          </a:bodyPr>
          <a:lstStyle/>
          <a:p>
            <a:pPr indent="0" lvl="0" marL="75432" marR="86373" rtl="0" algn="l">
              <a:lnSpc>
                <a:spcPct val="121100"/>
              </a:lnSpc>
              <a:spcBef>
                <a:spcPts val="0"/>
              </a:spcBef>
              <a:spcAft>
                <a:spcPts val="0"/>
              </a:spcAft>
              <a:buNone/>
            </a:pPr>
            <a:r>
              <a:rPr lang="de-DE" sz="1088">
                <a:solidFill>
                  <a:srgbClr val="000000"/>
                </a:solidFill>
                <a:latin typeface="Arimo"/>
                <a:ea typeface="Arimo"/>
                <a:cs typeface="Arimo"/>
                <a:sym typeface="Arimo"/>
              </a:rPr>
              <a:t>Gute Untersuchungen beginnen mit der Identifizierung problematischer, rätselhafter oder interessanter Aspekte der Praxis in Ihrem Umfeld. Ihre Selbsteinschätzung wird Ihnen dabei helfen, herauszufinden, worauf Sie Ihre Untersuchung fokussieren wollen.</a:t>
            </a:r>
            <a:endParaRPr/>
          </a:p>
        </p:txBody>
      </p:sp>
      <p:sp>
        <p:nvSpPr>
          <p:cNvPr id="146" name="Google Shape;146;p17"/>
          <p:cNvSpPr txBox="1"/>
          <p:nvPr/>
        </p:nvSpPr>
        <p:spPr>
          <a:xfrm>
            <a:off x="6112249" y="5168307"/>
            <a:ext cx="3350112" cy="64639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5432" marR="87524" rtl="0" algn="l">
              <a:lnSpc>
                <a:spcPct val="121700"/>
              </a:lnSpc>
              <a:spcBef>
                <a:spcPts val="0"/>
              </a:spcBef>
              <a:spcAft>
                <a:spcPts val="0"/>
              </a:spcAft>
              <a:buNone/>
            </a:pPr>
            <a:r>
              <a:rPr lang="de-DE" sz="1088">
                <a:solidFill>
                  <a:srgbClr val="000000"/>
                </a:solidFill>
                <a:latin typeface="Arimo"/>
                <a:ea typeface="Arimo"/>
                <a:cs typeface="Arimo"/>
                <a:sym typeface="Arimo"/>
              </a:rPr>
              <a:t>Dieser Leitfaden führt Sie durch den Prozess der Durchführung einer Dialoguntersuchung in Ihrem Umfeld.</a:t>
            </a:r>
            <a:endParaRPr sz="1088">
              <a:solidFill>
                <a:srgbClr val="000000"/>
              </a:solidFill>
              <a:latin typeface="Arimo"/>
              <a:ea typeface="Arimo"/>
              <a:cs typeface="Arimo"/>
              <a:sym typeface="Arimo"/>
            </a:endParaRPr>
          </a:p>
        </p:txBody>
      </p:sp>
      <p:sp>
        <p:nvSpPr>
          <p:cNvPr id="147" name="Google Shape;147;p17"/>
          <p:cNvSpPr txBox="1"/>
          <p:nvPr/>
        </p:nvSpPr>
        <p:spPr>
          <a:xfrm>
            <a:off x="6116279" y="6070125"/>
            <a:ext cx="3359902" cy="103092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4525">
            <a:spAutoFit/>
          </a:bodyPr>
          <a:lstStyle/>
          <a:p>
            <a:pPr indent="0" lvl="0" marL="74281" marR="88100" rtl="0" algn="l">
              <a:lnSpc>
                <a:spcPct val="121100"/>
              </a:lnSpc>
              <a:spcBef>
                <a:spcPts val="0"/>
              </a:spcBef>
              <a:spcAft>
                <a:spcPts val="0"/>
              </a:spcAft>
              <a:buNone/>
            </a:pPr>
            <a:r>
              <a:rPr lang="de-DE" sz="1088">
                <a:solidFill>
                  <a:srgbClr val="000000"/>
                </a:solidFill>
                <a:latin typeface="Arimo"/>
                <a:ea typeface="Arimo"/>
                <a:cs typeface="Arimo"/>
                <a:sym typeface="Arimo"/>
              </a:rPr>
              <a:t>Das Kodierungsschema zeigt auf, welche Redebeiträge Sie hören könnten, die Beispiele für einen qualitativ hochwertigen Dialog sind. Diese werden den Fokus für Ihre Untersuchung im Klassenzimmer bilden.</a:t>
            </a:r>
            <a:endParaRPr sz="1088">
              <a:solidFill>
                <a:srgbClr val="000000"/>
              </a:solidFill>
              <a:latin typeface="Arimo"/>
              <a:ea typeface="Arimo"/>
              <a:cs typeface="Arimo"/>
              <a:sym typeface="Arimo"/>
            </a:endParaRPr>
          </a:p>
        </p:txBody>
      </p:sp>
      <p:sp>
        <p:nvSpPr>
          <p:cNvPr id="148" name="Google Shape;148;p17"/>
          <p:cNvSpPr txBox="1"/>
          <p:nvPr/>
        </p:nvSpPr>
        <p:spPr>
          <a:xfrm>
            <a:off x="890313" y="485947"/>
            <a:ext cx="4341673" cy="324744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1403268" marR="0" rtl="0" algn="l">
              <a:spcBef>
                <a:spcPts val="0"/>
              </a:spcBef>
              <a:spcAft>
                <a:spcPts val="0"/>
              </a:spcAft>
              <a:buNone/>
            </a:pPr>
            <a:r>
              <a:rPr b="1" lang="de-DE" sz="1451">
                <a:solidFill>
                  <a:srgbClr val="000000"/>
                </a:solidFill>
                <a:latin typeface="Arial"/>
                <a:ea typeface="Arial"/>
                <a:cs typeface="Arial"/>
                <a:sym typeface="Arial"/>
              </a:rPr>
              <a:t>Die T-SEDA Kernwerkzeuge</a:t>
            </a:r>
            <a:endParaRPr sz="1451">
              <a:solidFill>
                <a:srgbClr val="000000"/>
              </a:solidFill>
              <a:latin typeface="Arial"/>
              <a:ea typeface="Arial"/>
              <a:cs typeface="Arial"/>
              <a:sym typeface="Arial"/>
            </a:endParaRPr>
          </a:p>
          <a:p>
            <a:pPr indent="0" lvl="0" marL="76008" marR="86373" rtl="0" algn="l">
              <a:lnSpc>
                <a:spcPct val="120800"/>
              </a:lnSpc>
              <a:spcBef>
                <a:spcPts val="526"/>
              </a:spcBef>
              <a:spcAft>
                <a:spcPts val="0"/>
              </a:spcAft>
              <a:buNone/>
            </a:pPr>
            <a:r>
              <a:rPr lang="de-DE" sz="1088">
                <a:solidFill>
                  <a:srgbClr val="000000"/>
                </a:solidFill>
                <a:latin typeface="Arimo"/>
                <a:ea typeface="Arimo"/>
                <a:cs typeface="Arimo"/>
                <a:sym typeface="Arimo"/>
              </a:rPr>
              <a:t>Es gibt drei Werkzeuge, die es Ihnen ermöglichen, Ihre Untersuchung durchzuführen, so dass Sie systematisch feststellen können </a:t>
            </a:r>
            <a:endParaRPr/>
          </a:p>
          <a:p>
            <a:pPr indent="-155470" lvl="0" marL="231478" marR="86373" rtl="0" algn="l">
              <a:lnSpc>
                <a:spcPct val="120800"/>
              </a:lnSpc>
              <a:spcBef>
                <a:spcPts val="526"/>
              </a:spcBef>
              <a:spcAft>
                <a:spcPts val="0"/>
              </a:spcAft>
              <a:buClr>
                <a:srgbClr val="000000"/>
              </a:buClr>
              <a:buSzPts val="1088"/>
              <a:buFont typeface="Arial"/>
              <a:buChar char="•"/>
            </a:pPr>
            <a:r>
              <a:rPr lang="de-DE" sz="1088">
                <a:solidFill>
                  <a:srgbClr val="000000"/>
                </a:solidFill>
                <a:latin typeface="Arimo"/>
                <a:ea typeface="Arimo"/>
                <a:cs typeface="Arimo"/>
                <a:sym typeface="Arimo"/>
              </a:rPr>
              <a:t>wie der Dialog mit Ihren Lernenden und Ihre eigene Praxis derzeit aussehen;</a:t>
            </a:r>
            <a:endParaRPr/>
          </a:p>
          <a:p>
            <a:pPr indent="-155470" lvl="0" marL="231478" marR="86373" rtl="0" algn="l">
              <a:lnSpc>
                <a:spcPct val="120800"/>
              </a:lnSpc>
              <a:spcBef>
                <a:spcPts val="526"/>
              </a:spcBef>
              <a:spcAft>
                <a:spcPts val="0"/>
              </a:spcAft>
              <a:buClr>
                <a:srgbClr val="000000"/>
              </a:buClr>
              <a:buSzPts val="1088"/>
              <a:buFont typeface="Arial"/>
              <a:buChar char="•"/>
            </a:pPr>
            <a:r>
              <a:rPr lang="de-DE" sz="1088">
                <a:solidFill>
                  <a:srgbClr val="000000"/>
                </a:solidFill>
                <a:latin typeface="Arimo"/>
                <a:ea typeface="Arimo"/>
                <a:cs typeface="Arimo"/>
                <a:sym typeface="Arimo"/>
              </a:rPr>
              <a:t>wie Sie dies als Ausgangspunkt für die Entwicklung einer Untersuchung nutzen können; </a:t>
            </a:r>
            <a:endParaRPr sz="1088">
              <a:solidFill>
                <a:srgbClr val="000000"/>
              </a:solidFill>
              <a:latin typeface="Arimo"/>
              <a:ea typeface="Arimo"/>
              <a:cs typeface="Arimo"/>
              <a:sym typeface="Arimo"/>
            </a:endParaRPr>
          </a:p>
          <a:p>
            <a:pPr indent="-155470" lvl="0" marL="231478" marR="86373" rtl="0" algn="l">
              <a:lnSpc>
                <a:spcPct val="120800"/>
              </a:lnSpc>
              <a:spcBef>
                <a:spcPts val="526"/>
              </a:spcBef>
              <a:spcAft>
                <a:spcPts val="0"/>
              </a:spcAft>
              <a:buClr>
                <a:srgbClr val="000000"/>
              </a:buClr>
              <a:buSzPts val="1088"/>
              <a:buFont typeface="Arial"/>
              <a:buChar char="•"/>
            </a:pPr>
            <a:r>
              <a:rPr lang="de-DE" sz="1088">
                <a:solidFill>
                  <a:srgbClr val="000000"/>
                </a:solidFill>
                <a:latin typeface="Arimo"/>
                <a:ea typeface="Arimo"/>
                <a:cs typeface="Arimo"/>
                <a:sym typeface="Arimo"/>
              </a:rPr>
              <a:t>ein Kodierungsschema für Dialoge, das Ihnen bei der Durchführung einer Untersuchung hilft.</a:t>
            </a:r>
            <a:endParaRPr sz="1088">
              <a:solidFill>
                <a:srgbClr val="000000"/>
              </a:solidFill>
              <a:latin typeface="Arimo"/>
              <a:ea typeface="Arimo"/>
              <a:cs typeface="Arimo"/>
              <a:sym typeface="Arimo"/>
            </a:endParaRPr>
          </a:p>
          <a:p>
            <a:pPr indent="0" lvl="0" marL="76008" marR="86373" rtl="0" algn="l">
              <a:lnSpc>
                <a:spcPct val="120800"/>
              </a:lnSpc>
              <a:spcBef>
                <a:spcPts val="526"/>
              </a:spcBef>
              <a:spcAft>
                <a:spcPts val="0"/>
              </a:spcAft>
              <a:buNone/>
            </a:pPr>
            <a:r>
              <a:rPr lang="de-DE" sz="1088">
                <a:solidFill>
                  <a:srgbClr val="000000"/>
                </a:solidFill>
                <a:latin typeface="Arimo"/>
                <a:ea typeface="Arimo"/>
                <a:cs typeface="Arimo"/>
                <a:sym typeface="Arimo"/>
              </a:rPr>
              <a:t>Das Toolkit erklärt, wie Sie jedes dieser Instrumente verwenden können. In den Abschnitten 2-5 finden Sie eine Reihe von Beobachtungsinstrumenten und Tipps, die Sie bei Ihrer Untersuchung unterstützen</a:t>
            </a:r>
            <a:endParaRPr sz="1088">
              <a:solidFill>
                <a:srgbClr val="000000"/>
              </a:solidFill>
              <a:latin typeface="Arimo"/>
              <a:ea typeface="Arimo"/>
              <a:cs typeface="Arimo"/>
              <a:sym typeface="Arimo"/>
            </a:endParaRPr>
          </a:p>
        </p:txBody>
      </p:sp>
      <p:sp>
        <p:nvSpPr>
          <p:cNvPr id="149" name="Google Shape;149;p17"/>
          <p:cNvSpPr/>
          <p:nvPr/>
        </p:nvSpPr>
        <p:spPr>
          <a:xfrm>
            <a:off x="6750260" y="741105"/>
            <a:ext cx="2725922" cy="1810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pSp>
        <p:nvGrpSpPr>
          <p:cNvPr id="150" name="Google Shape;150;p17"/>
          <p:cNvGrpSpPr/>
          <p:nvPr/>
        </p:nvGrpSpPr>
        <p:grpSpPr>
          <a:xfrm>
            <a:off x="367047" y="3884573"/>
            <a:ext cx="5144207" cy="2918513"/>
            <a:chOff x="400995" y="0"/>
            <a:chExt cx="5144207" cy="2918513"/>
          </a:xfrm>
        </p:grpSpPr>
        <p:sp>
          <p:nvSpPr>
            <p:cNvPr id="151" name="Google Shape;151;p17"/>
            <p:cNvSpPr/>
            <p:nvPr/>
          </p:nvSpPr>
          <p:spPr>
            <a:xfrm>
              <a:off x="400995" y="0"/>
              <a:ext cx="2785272" cy="889657"/>
            </a:xfrm>
            <a:prstGeom prst="chevron">
              <a:avLst>
                <a:gd fmla="val 50000" name="adj"/>
              </a:avLst>
            </a:prstGeom>
            <a:solidFill>
              <a:srgbClr val="1A616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845824" y="0"/>
              <a:ext cx="1895615" cy="889657"/>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FFFFFF"/>
                </a:buClr>
                <a:buSzPts val="1600"/>
                <a:buFont typeface="Calibri"/>
                <a:buNone/>
              </a:pPr>
              <a:r>
                <a:rPr lang="de-DE" sz="1600">
                  <a:solidFill>
                    <a:srgbClr val="FFFFFF"/>
                  </a:solidFill>
                  <a:latin typeface="Calibri"/>
                  <a:ea typeface="Calibri"/>
                  <a:cs typeface="Calibri"/>
                  <a:sym typeface="Calibri"/>
                </a:rPr>
                <a:t>Tool 1 </a:t>
              </a:r>
              <a:endParaRPr/>
            </a:p>
            <a:p>
              <a:pPr indent="0" lvl="0" marL="0" marR="0" rtl="0" algn="ctr">
                <a:lnSpc>
                  <a:spcPct val="90000"/>
                </a:lnSpc>
                <a:spcBef>
                  <a:spcPts val="520"/>
                </a:spcBef>
                <a:spcAft>
                  <a:spcPts val="0"/>
                </a:spcAft>
                <a:buClr>
                  <a:srgbClr val="FFFFFF"/>
                </a:buClr>
                <a:buSzPts val="1300"/>
                <a:buFont typeface="Calibri"/>
                <a:buNone/>
              </a:pPr>
              <a:r>
                <a:rPr lang="de-DE" sz="1300">
                  <a:solidFill>
                    <a:srgbClr val="FFFFFF"/>
                  </a:solidFill>
                  <a:latin typeface="Calibri"/>
                  <a:ea typeface="Calibri"/>
                  <a:cs typeface="Calibri"/>
                  <a:sym typeface="Calibri"/>
                </a:rPr>
                <a:t>Selbsteinschätzungsraster</a:t>
              </a:r>
              <a:endParaRPr sz="1300">
                <a:solidFill>
                  <a:srgbClr val="FFFFFF"/>
                </a:solidFill>
                <a:latin typeface="Calibri"/>
                <a:ea typeface="Calibri"/>
                <a:cs typeface="Calibri"/>
                <a:sym typeface="Calibri"/>
              </a:endParaRPr>
            </a:p>
          </p:txBody>
        </p:sp>
        <p:sp>
          <p:nvSpPr>
            <p:cNvPr id="153" name="Google Shape;153;p17"/>
            <p:cNvSpPr/>
            <p:nvPr/>
          </p:nvSpPr>
          <p:spPr>
            <a:xfrm>
              <a:off x="2897464" y="76058"/>
              <a:ext cx="2611129" cy="738415"/>
            </a:xfrm>
            <a:prstGeom prst="chevron">
              <a:avLst>
                <a:gd fmla="val 50000" name="adj"/>
              </a:avLst>
            </a:prstGeom>
            <a:solidFill>
              <a:srgbClr val="2791A6">
                <a:alpha val="74901"/>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3266672" y="76058"/>
              <a:ext cx="1872714" cy="738415"/>
            </a:xfrm>
            <a:prstGeom prst="rect">
              <a:avLst/>
            </a:prstGeom>
            <a:noFill/>
            <a:ln>
              <a:noFill/>
            </a:ln>
          </p:spPr>
          <p:txBody>
            <a:bodyPr anchorCtr="0" anchor="ctr" bIns="6350" lIns="12700" spcFirstLastPara="1" rIns="0" wrap="square" tIns="6350">
              <a:noAutofit/>
            </a:bodyPr>
            <a:lstStyle/>
            <a:p>
              <a:pPr indent="0" lvl="0" marL="0" marR="0" rtl="0" algn="ctr">
                <a:lnSpc>
                  <a:spcPct val="90000"/>
                </a:lnSpc>
                <a:spcBef>
                  <a:spcPts val="0"/>
                </a:spcBef>
                <a:spcAft>
                  <a:spcPts val="0"/>
                </a:spcAft>
                <a:buClr>
                  <a:srgbClr val="000000"/>
                </a:buClr>
                <a:buSzPts val="1000"/>
                <a:buFont typeface="Calibri"/>
                <a:buNone/>
              </a:pPr>
              <a:r>
                <a:rPr lang="de-DE" sz="1000">
                  <a:solidFill>
                    <a:srgbClr val="000000"/>
                  </a:solidFill>
                  <a:latin typeface="Calibri"/>
                  <a:ea typeface="Calibri"/>
                  <a:cs typeface="Calibri"/>
                  <a:sym typeface="Calibri"/>
                </a:rPr>
                <a:t>Beginnen Sie Ihre T-SEDA-Reise mit einer systematischen Reflexion Ihrer derzeitigen Praxis</a:t>
              </a:r>
              <a:endParaRPr sz="1000">
                <a:solidFill>
                  <a:srgbClr val="000000"/>
                </a:solidFill>
                <a:latin typeface="Calibri"/>
                <a:ea typeface="Calibri"/>
                <a:cs typeface="Calibri"/>
                <a:sym typeface="Calibri"/>
              </a:endParaRPr>
            </a:p>
          </p:txBody>
        </p:sp>
        <p:sp>
          <p:nvSpPr>
            <p:cNvPr id="155" name="Google Shape;155;p17"/>
            <p:cNvSpPr/>
            <p:nvPr/>
          </p:nvSpPr>
          <p:spPr>
            <a:xfrm>
              <a:off x="401330" y="1014647"/>
              <a:ext cx="2821881" cy="889657"/>
            </a:xfrm>
            <a:prstGeom prst="chevron">
              <a:avLst>
                <a:gd fmla="val 50000" name="adj"/>
              </a:avLst>
            </a:prstGeom>
            <a:solidFill>
              <a:srgbClr val="1A616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846159" y="1014647"/>
              <a:ext cx="1932224" cy="889657"/>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rgbClr val="FFFFFF"/>
                </a:buClr>
                <a:buSzPts val="1400"/>
                <a:buFont typeface="Calibri"/>
                <a:buNone/>
              </a:pPr>
              <a:r>
                <a:rPr lang="de-DE" sz="1400">
                  <a:solidFill>
                    <a:srgbClr val="FFFFFF"/>
                  </a:solidFill>
                  <a:latin typeface="Calibri"/>
                  <a:ea typeface="Calibri"/>
                  <a:cs typeface="Calibri"/>
                  <a:sym typeface="Calibri"/>
                </a:rPr>
                <a:t>Tool 2</a:t>
              </a:r>
              <a:endParaRPr/>
            </a:p>
            <a:p>
              <a:pPr indent="0" lvl="0" marL="0" marR="0" rtl="0" algn="ctr">
                <a:lnSpc>
                  <a:spcPct val="90000"/>
                </a:lnSpc>
                <a:spcBef>
                  <a:spcPts val="520"/>
                </a:spcBef>
                <a:spcAft>
                  <a:spcPts val="0"/>
                </a:spcAft>
                <a:buClr>
                  <a:srgbClr val="FFFFFF"/>
                </a:buClr>
                <a:buSzPts val="1300"/>
                <a:buFont typeface="Calibri"/>
                <a:buNone/>
              </a:pPr>
              <a:r>
                <a:rPr lang="de-DE" sz="1300">
                  <a:solidFill>
                    <a:srgbClr val="FFFFFF"/>
                  </a:solidFill>
                  <a:latin typeface="Calibri"/>
                  <a:ea typeface="Calibri"/>
                  <a:cs typeface="Calibri"/>
                  <a:sym typeface="Calibri"/>
                </a:rPr>
                <a:t>Reflexionszyklus für die Untersuchung im Klassenzimmer</a:t>
              </a:r>
              <a:endParaRPr sz="1300">
                <a:solidFill>
                  <a:srgbClr val="FFFFFF"/>
                </a:solidFill>
                <a:latin typeface="Calibri"/>
                <a:ea typeface="Calibri"/>
                <a:cs typeface="Calibri"/>
                <a:sym typeface="Calibri"/>
              </a:endParaRPr>
            </a:p>
          </p:txBody>
        </p:sp>
        <p:sp>
          <p:nvSpPr>
            <p:cNvPr id="157" name="Google Shape;157;p17"/>
            <p:cNvSpPr/>
            <p:nvPr/>
          </p:nvSpPr>
          <p:spPr>
            <a:xfrm>
              <a:off x="2934073" y="1090268"/>
              <a:ext cx="2611129" cy="738415"/>
            </a:xfrm>
            <a:prstGeom prst="chevron">
              <a:avLst>
                <a:gd fmla="val 50000" name="adj"/>
              </a:avLst>
            </a:prstGeom>
            <a:solidFill>
              <a:srgbClr val="2791A6">
                <a:alpha val="74901"/>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3303281" y="1090268"/>
              <a:ext cx="1872714" cy="738415"/>
            </a:xfrm>
            <a:prstGeom prst="rect">
              <a:avLst/>
            </a:prstGeom>
            <a:noFill/>
            <a:ln>
              <a:noFill/>
            </a:ln>
          </p:spPr>
          <p:txBody>
            <a:bodyPr anchorCtr="0" anchor="ctr" bIns="6350" lIns="12700" spcFirstLastPara="1" rIns="0" wrap="square" tIns="6350">
              <a:noAutofit/>
            </a:bodyPr>
            <a:lstStyle/>
            <a:p>
              <a:pPr indent="0" lvl="0" marL="0" marR="0" rtl="0" algn="ctr">
                <a:lnSpc>
                  <a:spcPct val="90000"/>
                </a:lnSpc>
                <a:spcBef>
                  <a:spcPts val="0"/>
                </a:spcBef>
                <a:spcAft>
                  <a:spcPts val="0"/>
                </a:spcAft>
                <a:buClr>
                  <a:srgbClr val="000000"/>
                </a:buClr>
                <a:buSzPts val="950"/>
                <a:buFont typeface="Calibri"/>
                <a:buNone/>
              </a:pPr>
              <a:r>
                <a:rPr lang="de-DE" sz="950">
                  <a:solidFill>
                    <a:srgbClr val="000000"/>
                  </a:solidFill>
                  <a:latin typeface="Calibri"/>
                  <a:ea typeface="Calibri"/>
                  <a:cs typeface="Calibri"/>
                  <a:sym typeface="Calibri"/>
                </a:rPr>
                <a:t>Verwenden Sie einen Schritt-für-Schritt-Reflexionszyklus, um Ihre Praxis zu verändern, und halten Sie fest, wie dies geschieht</a:t>
              </a:r>
              <a:endParaRPr sz="950">
                <a:solidFill>
                  <a:srgbClr val="000000"/>
                </a:solidFill>
                <a:latin typeface="Calibri"/>
                <a:ea typeface="Calibri"/>
                <a:cs typeface="Calibri"/>
                <a:sym typeface="Calibri"/>
              </a:endParaRPr>
            </a:p>
          </p:txBody>
        </p:sp>
        <p:sp>
          <p:nvSpPr>
            <p:cNvPr id="159" name="Google Shape;159;p17"/>
            <p:cNvSpPr/>
            <p:nvPr/>
          </p:nvSpPr>
          <p:spPr>
            <a:xfrm>
              <a:off x="401330" y="2028856"/>
              <a:ext cx="2768124" cy="889657"/>
            </a:xfrm>
            <a:prstGeom prst="chevron">
              <a:avLst>
                <a:gd fmla="val 50000" name="adj"/>
              </a:avLst>
            </a:prstGeom>
            <a:solidFill>
              <a:srgbClr val="1A616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846159" y="2028856"/>
              <a:ext cx="1878467" cy="889657"/>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rgbClr val="FFFFFF"/>
                </a:buClr>
                <a:buSzPts val="1400"/>
                <a:buFont typeface="Calibri"/>
                <a:buNone/>
              </a:pPr>
              <a:r>
                <a:rPr lang="de-DE" sz="1400">
                  <a:solidFill>
                    <a:srgbClr val="FFFFFF"/>
                  </a:solidFill>
                  <a:latin typeface="Calibri"/>
                  <a:ea typeface="Calibri"/>
                  <a:cs typeface="Calibri"/>
                  <a:sym typeface="Calibri"/>
                </a:rPr>
                <a:t>Tool 3 </a:t>
              </a:r>
              <a:endParaRPr/>
            </a:p>
            <a:p>
              <a:pPr indent="0" lvl="0" marL="0" marR="0" rtl="0" algn="ctr">
                <a:lnSpc>
                  <a:spcPct val="90000"/>
                </a:lnSpc>
                <a:spcBef>
                  <a:spcPts val="520"/>
                </a:spcBef>
                <a:spcAft>
                  <a:spcPts val="0"/>
                </a:spcAft>
                <a:buClr>
                  <a:srgbClr val="FFFFFF"/>
                </a:buClr>
                <a:buSzPts val="1300"/>
                <a:buFont typeface="Calibri"/>
                <a:buNone/>
              </a:pPr>
              <a:r>
                <a:rPr lang="de-DE" sz="1300">
                  <a:solidFill>
                    <a:srgbClr val="FFFFFF"/>
                  </a:solidFill>
                  <a:latin typeface="Calibri"/>
                  <a:ea typeface="Calibri"/>
                  <a:cs typeface="Calibri"/>
                  <a:sym typeface="Calibri"/>
                </a:rPr>
                <a:t>Kodierungsschema zur Identifizierung dialogischer Schlüsselmerkmale</a:t>
              </a:r>
              <a:endParaRPr sz="1300">
                <a:solidFill>
                  <a:srgbClr val="FFFFFF"/>
                </a:solidFill>
                <a:latin typeface="Calibri"/>
                <a:ea typeface="Calibri"/>
                <a:cs typeface="Calibri"/>
                <a:sym typeface="Calibri"/>
              </a:endParaRPr>
            </a:p>
          </p:txBody>
        </p:sp>
        <p:sp>
          <p:nvSpPr>
            <p:cNvPr id="161" name="Google Shape;161;p17"/>
            <p:cNvSpPr/>
            <p:nvPr/>
          </p:nvSpPr>
          <p:spPr>
            <a:xfrm>
              <a:off x="2880316" y="2104477"/>
              <a:ext cx="2611129" cy="738415"/>
            </a:xfrm>
            <a:prstGeom prst="chevron">
              <a:avLst>
                <a:gd fmla="val 50000" name="adj"/>
              </a:avLst>
            </a:prstGeom>
            <a:solidFill>
              <a:srgbClr val="2791A6">
                <a:alpha val="74901"/>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3249524" y="2104477"/>
              <a:ext cx="1872714" cy="738415"/>
            </a:xfrm>
            <a:prstGeom prst="rect">
              <a:avLst/>
            </a:prstGeom>
            <a:noFill/>
            <a:ln>
              <a:noFill/>
            </a:ln>
          </p:spPr>
          <p:txBody>
            <a:bodyPr anchorCtr="0" anchor="ctr" bIns="6350" lIns="12700" spcFirstLastPara="1" rIns="0" wrap="square" tIns="6350">
              <a:noAutofit/>
            </a:bodyPr>
            <a:lstStyle/>
            <a:p>
              <a:pPr indent="0" lvl="0" marL="0" marR="0" rtl="0" algn="ctr">
                <a:lnSpc>
                  <a:spcPct val="90000"/>
                </a:lnSpc>
                <a:spcBef>
                  <a:spcPts val="0"/>
                </a:spcBef>
                <a:spcAft>
                  <a:spcPts val="0"/>
                </a:spcAft>
                <a:buClr>
                  <a:srgbClr val="000000"/>
                </a:buClr>
                <a:buSzPts val="1000"/>
                <a:buFont typeface="Calibri"/>
                <a:buNone/>
              </a:pPr>
              <a:r>
                <a:rPr lang="de-DE" sz="1000">
                  <a:solidFill>
                    <a:srgbClr val="000000"/>
                  </a:solidFill>
                  <a:latin typeface="Calibri"/>
                  <a:ea typeface="Calibri"/>
                  <a:cs typeface="Calibri"/>
                  <a:sym typeface="Calibri"/>
                </a:rPr>
                <a:t>Identifizieren Sie Momente eines qualitativ hochwertigen Dialogs in Ihrem Klassenzimmer und die Bedingungen, die diese hervorrufen</a:t>
              </a:r>
              <a:endParaRPr sz="1000">
                <a:solidFill>
                  <a:srgbClr val="000000"/>
                </a:solidFill>
                <a:latin typeface="Calibri"/>
                <a:ea typeface="Calibri"/>
                <a:cs typeface="Calibri"/>
                <a:sym typeface="Calibri"/>
              </a:endParaRPr>
            </a:p>
          </p:txBody>
        </p:sp>
      </p:grpSp>
      <p:sp>
        <p:nvSpPr>
          <p:cNvPr id="163" name="Google Shape;163;p17"/>
          <p:cNvSpPr txBox="1"/>
          <p:nvPr/>
        </p:nvSpPr>
        <p:spPr>
          <a:xfrm>
            <a:off x="5413442" y="6828362"/>
            <a:ext cx="121920" cy="154529"/>
          </a:xfrm>
          <a:prstGeom prst="rect">
            <a:avLst/>
          </a:prstGeom>
          <a:noFill/>
          <a:ln>
            <a:noFill/>
          </a:ln>
        </p:spPr>
        <p:txBody>
          <a:bodyPr anchorCtr="0" anchor="t" bIns="0" lIns="0" spcFirstLastPara="1" rIns="0" wrap="square" tIns="625">
            <a:spAutoFit/>
          </a:bodyPr>
          <a:lstStyle/>
          <a:p>
            <a:pPr indent="0" lvl="0" marL="25400" marR="0" rtl="0" algn="l">
              <a:spcBef>
                <a:spcPts val="0"/>
              </a:spcBef>
              <a:spcAft>
                <a:spcPts val="0"/>
              </a:spcAft>
              <a:buNone/>
            </a:pPr>
            <a:r>
              <a:rPr lang="de-DE" sz="1000">
                <a:solidFill>
                  <a:schemeClr val="dk1"/>
                </a:solidFill>
                <a:latin typeface="Arial"/>
                <a:ea typeface="Arial"/>
                <a:cs typeface="Arial"/>
                <a:sym typeface="Arial"/>
              </a:rPr>
              <a:t>2</a:t>
            </a:r>
            <a:endParaRPr sz="10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8" name="Shape 168"/>
        <p:cNvGrpSpPr/>
        <p:nvPr/>
      </p:nvGrpSpPr>
      <p:grpSpPr>
        <a:xfrm>
          <a:off x="0" y="0"/>
          <a:ext cx="0" cy="0"/>
          <a:chOff x="0" y="0"/>
          <a:chExt cx="0" cy="0"/>
        </a:xfrm>
      </p:grpSpPr>
      <p:sp>
        <p:nvSpPr>
          <p:cNvPr id="169" name="Google Shape;169;p18"/>
          <p:cNvSpPr txBox="1"/>
          <p:nvPr/>
        </p:nvSpPr>
        <p:spPr>
          <a:xfrm>
            <a:off x="1583599" y="672007"/>
            <a:ext cx="7186217" cy="135318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350">
            <a:spAutoFit/>
          </a:bodyPr>
          <a:lstStyle/>
          <a:p>
            <a:pPr indent="0" lvl="0" marL="0" marR="10365" rtl="0" algn="ctr">
              <a:spcBef>
                <a:spcPts val="0"/>
              </a:spcBef>
              <a:spcAft>
                <a:spcPts val="0"/>
              </a:spcAft>
              <a:buNone/>
            </a:pPr>
            <a:r>
              <a:rPr b="1" lang="de-DE" sz="1270">
                <a:solidFill>
                  <a:srgbClr val="000000"/>
                </a:solidFill>
                <a:latin typeface="Arial"/>
                <a:ea typeface="Arial"/>
                <a:cs typeface="Arial"/>
                <a:sym typeface="Arial"/>
              </a:rPr>
              <a:t>Der Zyklus der reflektierten Untersuchung</a:t>
            </a:r>
            <a:endParaRPr sz="1270">
              <a:solidFill>
                <a:srgbClr val="000000"/>
              </a:solidFill>
              <a:latin typeface="Arial"/>
              <a:ea typeface="Arial"/>
              <a:cs typeface="Arial"/>
              <a:sym typeface="Arial"/>
            </a:endParaRPr>
          </a:p>
          <a:p>
            <a:pPr indent="0" lvl="0" marL="76008" marR="85797" rtl="0" algn="just">
              <a:lnSpc>
                <a:spcPct val="120800"/>
              </a:lnSpc>
              <a:spcBef>
                <a:spcPts val="603"/>
              </a:spcBef>
              <a:spcAft>
                <a:spcPts val="0"/>
              </a:spcAft>
              <a:buNone/>
            </a:pPr>
            <a:r>
              <a:rPr lang="de-DE" sz="1088">
                <a:solidFill>
                  <a:srgbClr val="000000"/>
                </a:solidFill>
                <a:latin typeface="Arimo"/>
                <a:ea typeface="Arimo"/>
                <a:cs typeface="Arimo"/>
                <a:sym typeface="Arimo"/>
              </a:rPr>
              <a:t>Der Untersuchungszyklus ist das Herzstück von T-SEDA. Jeder Abschnitt des Benutzerhandbuchs hilft Ihnen dabei, die Phasen des Erhebungszyklus zu durchlaufen und liefert Ihnen nützliche Informationen über den Dialog im Klassenzimmer. Es kann sein, dass Sie Ihre Untersuchung mehrmals wiederholen, um zu sehen, was passiert und Ihren Ansatz zu verfeinern. Sie können sogar beschließen, weitere vollständige Zyklen mit neuen Untersuchungsfragen durchzuführen.</a:t>
            </a:r>
            <a:endParaRPr sz="181">
              <a:solidFill>
                <a:srgbClr val="000000"/>
              </a:solidFill>
              <a:latin typeface="Arimo"/>
              <a:ea typeface="Arimo"/>
              <a:cs typeface="Arimo"/>
              <a:sym typeface="Arimo"/>
            </a:endParaRPr>
          </a:p>
        </p:txBody>
      </p:sp>
      <p:sp>
        <p:nvSpPr>
          <p:cNvPr id="170" name="Google Shape;170;p18"/>
          <p:cNvSpPr/>
          <p:nvPr/>
        </p:nvSpPr>
        <p:spPr>
          <a:xfrm>
            <a:off x="7265878" y="5858515"/>
            <a:ext cx="462953" cy="46295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171" name="Google Shape;171;p18"/>
          <p:cNvSpPr txBox="1"/>
          <p:nvPr/>
        </p:nvSpPr>
        <p:spPr>
          <a:xfrm>
            <a:off x="7781754" y="5969559"/>
            <a:ext cx="2222084" cy="837089"/>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lang="de-DE" sz="1088" u="sng">
                <a:solidFill>
                  <a:schemeClr val="hlink"/>
                </a:solidFill>
                <a:latin typeface="Arial"/>
                <a:ea typeface="Arial"/>
                <a:cs typeface="Arial"/>
                <a:sym typeface="Arial"/>
                <a:hlinkClick r:id="rId4"/>
              </a:rPr>
              <a:t>Video 7: Der Abschluss Ihres Reflexionszyklus </a:t>
            </a:r>
            <a:r>
              <a:rPr lang="de-DE" sz="1088">
                <a:solidFill>
                  <a:srgbClr val="000000"/>
                </a:solidFill>
                <a:latin typeface="Arimo"/>
                <a:ea typeface="Arimo"/>
                <a:cs typeface="Arimo"/>
                <a:sym typeface="Arimo"/>
              </a:rPr>
              <a:t>gibt weitere Informationen über den Reflexionszyklus und wie man ihn abschließt</a:t>
            </a:r>
            <a:endParaRPr sz="1088">
              <a:solidFill>
                <a:srgbClr val="000000"/>
              </a:solidFill>
              <a:latin typeface="Arimo"/>
              <a:ea typeface="Arimo"/>
              <a:cs typeface="Arimo"/>
              <a:sym typeface="Arimo"/>
            </a:endParaRPr>
          </a:p>
        </p:txBody>
      </p:sp>
      <p:sp>
        <p:nvSpPr>
          <p:cNvPr id="172" name="Google Shape;172;p18"/>
          <p:cNvSpPr txBox="1"/>
          <p:nvPr/>
        </p:nvSpPr>
        <p:spPr>
          <a:xfrm>
            <a:off x="689152" y="6466815"/>
            <a:ext cx="2583325" cy="48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270" u="sng">
                <a:solidFill>
                  <a:schemeClr val="hlink"/>
                </a:solidFill>
                <a:latin typeface="Calibri"/>
                <a:ea typeface="Calibri"/>
                <a:cs typeface="Calibri"/>
                <a:sym typeface="Calibri"/>
                <a:hlinkClick r:id="rId5"/>
              </a:rPr>
              <a:t>https://www.camtree.org</a:t>
            </a:r>
            <a:endParaRPr b="1" sz="1270">
              <a:solidFill>
                <a:srgbClr val="000000"/>
              </a:solidFill>
              <a:latin typeface="Calibri"/>
              <a:ea typeface="Calibri"/>
              <a:cs typeface="Calibri"/>
              <a:sym typeface="Calibri"/>
            </a:endParaRPr>
          </a:p>
          <a:p>
            <a:pPr indent="0" lvl="0" marL="0" marR="0" rtl="0" algn="l">
              <a:spcBef>
                <a:spcPts val="0"/>
              </a:spcBef>
              <a:spcAft>
                <a:spcPts val="0"/>
              </a:spcAft>
              <a:buNone/>
            </a:pPr>
            <a:r>
              <a:rPr b="1" lang="de-DE" sz="1270" u="sng">
                <a:solidFill>
                  <a:schemeClr val="hlink"/>
                </a:solidFill>
                <a:latin typeface="Calibri"/>
                <a:ea typeface="Calibri"/>
                <a:cs typeface="Calibri"/>
                <a:sym typeface="Calibri"/>
                <a:hlinkClick r:id="rId6"/>
              </a:rPr>
              <a:t>https://library.camtree.org</a:t>
            </a:r>
            <a:endParaRPr b="1" sz="1270">
              <a:solidFill>
                <a:srgbClr val="FFFFFF"/>
              </a:solidFill>
              <a:latin typeface="Calibri"/>
              <a:ea typeface="Calibri"/>
              <a:cs typeface="Calibri"/>
              <a:sym typeface="Calibri"/>
            </a:endParaRPr>
          </a:p>
        </p:txBody>
      </p:sp>
      <p:grpSp>
        <p:nvGrpSpPr>
          <p:cNvPr id="173" name="Google Shape;173;p18"/>
          <p:cNvGrpSpPr/>
          <p:nvPr/>
        </p:nvGrpSpPr>
        <p:grpSpPr>
          <a:xfrm>
            <a:off x="3020951" y="2358745"/>
            <a:ext cx="4277530" cy="4421184"/>
            <a:chOff x="2720984" y="1758952"/>
            <a:chExt cx="4717165" cy="4875584"/>
          </a:xfrm>
        </p:grpSpPr>
        <p:pic>
          <p:nvPicPr>
            <p:cNvPr id="174" name="Google Shape;174;p18"/>
            <p:cNvPicPr preferRelativeResize="0"/>
            <p:nvPr/>
          </p:nvPicPr>
          <p:blipFill rotWithShape="1">
            <a:blip r:embed="rId7">
              <a:alphaModFix/>
            </a:blip>
            <a:srcRect b="0" l="0" r="0" t="0"/>
            <a:stretch/>
          </p:blipFill>
          <p:spPr>
            <a:xfrm>
              <a:off x="3009359" y="2453408"/>
              <a:ext cx="1038058" cy="1038058"/>
            </a:xfrm>
            <a:prstGeom prst="rect">
              <a:avLst/>
            </a:prstGeom>
            <a:noFill/>
            <a:ln>
              <a:noFill/>
            </a:ln>
          </p:spPr>
        </p:pic>
        <p:sp>
          <p:nvSpPr>
            <p:cNvPr id="175" name="Google Shape;175;p18"/>
            <p:cNvSpPr/>
            <p:nvPr/>
          </p:nvSpPr>
          <p:spPr>
            <a:xfrm>
              <a:off x="2927272" y="2657792"/>
              <a:ext cx="1180573" cy="984948"/>
            </a:xfrm>
            <a:prstGeom prst="rect">
              <a:avLst/>
            </a:prstGeom>
          </p:spPr>
          <p:txBody>
            <a:bodyPr>
              <a:prstTxWarp prst="textPlain"/>
            </a:bodyPr>
            <a:lstStyle/>
            <a:p>
              <a:pPr lvl="0" algn="ctr"/>
              <a:r>
                <a:rPr b="0" i="0">
                  <a:ln>
                    <a:noFill/>
                  </a:ln>
                  <a:solidFill>
                    <a:srgbClr val="000000"/>
                  </a:solidFill>
                  <a:latin typeface="Calibri"/>
                </a:rPr>
                <a:t>Prüfung &amp; Reflexion</a:t>
              </a:r>
            </a:p>
          </p:txBody>
        </p:sp>
        <p:pic>
          <p:nvPicPr>
            <p:cNvPr id="176" name="Google Shape;176;p18"/>
            <p:cNvPicPr preferRelativeResize="0"/>
            <p:nvPr/>
          </p:nvPicPr>
          <p:blipFill rotWithShape="1">
            <a:blip r:embed="rId8">
              <a:alphaModFix/>
            </a:blip>
            <a:srcRect b="0" l="0" r="0" t="0"/>
            <a:stretch/>
          </p:blipFill>
          <p:spPr>
            <a:xfrm>
              <a:off x="2720984" y="4063187"/>
              <a:ext cx="1038084" cy="1038084"/>
            </a:xfrm>
            <a:prstGeom prst="rect">
              <a:avLst/>
            </a:prstGeom>
            <a:noFill/>
            <a:ln>
              <a:noFill/>
            </a:ln>
          </p:spPr>
        </p:pic>
        <p:sp>
          <p:nvSpPr>
            <p:cNvPr id="177" name="Google Shape;177;p18"/>
            <p:cNvSpPr/>
            <p:nvPr/>
          </p:nvSpPr>
          <p:spPr>
            <a:xfrm>
              <a:off x="2796426" y="4790229"/>
              <a:ext cx="902214" cy="459781"/>
            </a:xfrm>
            <a:prstGeom prst="rect">
              <a:avLst/>
            </a:prstGeom>
          </p:spPr>
          <p:txBody>
            <a:bodyPr>
              <a:prstTxWarp prst="textPlain"/>
            </a:bodyPr>
            <a:lstStyle/>
            <a:p>
              <a:pPr lvl="0" algn="ctr"/>
              <a:r>
                <a:rPr b="0" i="0">
                  <a:ln>
                    <a:noFill/>
                  </a:ln>
                  <a:solidFill>
                    <a:srgbClr val="000000"/>
                  </a:solidFill>
                  <a:latin typeface="Calibri"/>
                </a:rPr>
                <a:t>Handlungsplan</a:t>
              </a:r>
            </a:p>
          </p:txBody>
        </p:sp>
        <p:pic>
          <p:nvPicPr>
            <p:cNvPr id="178" name="Google Shape;178;p18"/>
            <p:cNvPicPr preferRelativeResize="0"/>
            <p:nvPr/>
          </p:nvPicPr>
          <p:blipFill rotWithShape="1">
            <a:blip r:embed="rId9">
              <a:alphaModFix/>
            </a:blip>
            <a:srcRect b="0" l="0" r="0" t="0"/>
            <a:stretch/>
          </p:blipFill>
          <p:spPr>
            <a:xfrm>
              <a:off x="5398731" y="5461176"/>
              <a:ext cx="1038058" cy="1038058"/>
            </a:xfrm>
            <a:prstGeom prst="rect">
              <a:avLst/>
            </a:prstGeom>
            <a:noFill/>
            <a:ln>
              <a:noFill/>
            </a:ln>
          </p:spPr>
        </p:pic>
        <p:sp>
          <p:nvSpPr>
            <p:cNvPr id="179" name="Google Shape;179;p18"/>
            <p:cNvSpPr/>
            <p:nvPr/>
          </p:nvSpPr>
          <p:spPr>
            <a:xfrm>
              <a:off x="5327473" y="5596452"/>
              <a:ext cx="1180574" cy="1038084"/>
            </a:xfrm>
            <a:prstGeom prst="rect">
              <a:avLst/>
            </a:prstGeom>
          </p:spPr>
          <p:txBody>
            <a:bodyPr>
              <a:prstTxWarp prst="textPlain"/>
            </a:bodyPr>
            <a:lstStyle/>
            <a:p>
              <a:pPr lvl="0" algn="ctr"/>
              <a:r>
                <a:rPr b="0" i="0">
                  <a:ln>
                    <a:noFill/>
                  </a:ln>
                  <a:solidFill>
                    <a:srgbClr val="000000"/>
                  </a:solidFill>
                  <a:latin typeface="Calibri"/>
                </a:rPr>
                <a:t>Datenübernahme</a:t>
              </a:r>
            </a:p>
          </p:txBody>
        </p:sp>
        <p:pic>
          <p:nvPicPr>
            <p:cNvPr id="180" name="Google Shape;180;p18"/>
            <p:cNvPicPr preferRelativeResize="0"/>
            <p:nvPr/>
          </p:nvPicPr>
          <p:blipFill rotWithShape="1">
            <a:blip r:embed="rId10">
              <a:alphaModFix/>
            </a:blip>
            <a:srcRect b="0" l="0" r="0" t="0"/>
            <a:stretch/>
          </p:blipFill>
          <p:spPr>
            <a:xfrm>
              <a:off x="6157870" y="2466498"/>
              <a:ext cx="1038084" cy="1038084"/>
            </a:xfrm>
            <a:prstGeom prst="rect">
              <a:avLst/>
            </a:prstGeom>
            <a:noFill/>
            <a:ln>
              <a:noFill/>
            </a:ln>
          </p:spPr>
        </p:pic>
        <p:sp>
          <p:nvSpPr>
            <p:cNvPr id="181" name="Google Shape;181;p18"/>
            <p:cNvSpPr/>
            <p:nvPr/>
          </p:nvSpPr>
          <p:spPr>
            <a:xfrm>
              <a:off x="6081273" y="2624746"/>
              <a:ext cx="1217830" cy="1038084"/>
            </a:xfrm>
            <a:prstGeom prst="rect">
              <a:avLst/>
            </a:prstGeom>
          </p:spPr>
          <p:txBody>
            <a:bodyPr>
              <a:prstTxWarp prst="textPlain"/>
            </a:bodyPr>
            <a:lstStyle/>
            <a:p>
              <a:pPr lvl="0" algn="ctr"/>
              <a:r>
                <a:rPr b="0" i="0">
                  <a:ln>
                    <a:noFill/>
                  </a:ln>
                  <a:solidFill>
                    <a:srgbClr val="000000"/>
                  </a:solidFill>
                  <a:latin typeface="Calibri"/>
                </a:rPr>
                <a:t>Fokus &amp; Fragen</a:t>
              </a:r>
            </a:p>
          </p:txBody>
        </p:sp>
        <p:pic>
          <p:nvPicPr>
            <p:cNvPr id="182" name="Google Shape;182;p18"/>
            <p:cNvPicPr preferRelativeResize="0"/>
            <p:nvPr/>
          </p:nvPicPr>
          <p:blipFill rotWithShape="1">
            <a:blip r:embed="rId11">
              <a:alphaModFix/>
            </a:blip>
            <a:srcRect b="0" l="0" r="0" t="0"/>
            <a:stretch/>
          </p:blipFill>
          <p:spPr>
            <a:xfrm>
              <a:off x="4612029" y="1758952"/>
              <a:ext cx="1038084" cy="1038084"/>
            </a:xfrm>
            <a:prstGeom prst="rect">
              <a:avLst/>
            </a:prstGeom>
            <a:noFill/>
            <a:ln>
              <a:noFill/>
            </a:ln>
          </p:spPr>
        </p:pic>
        <p:sp>
          <p:nvSpPr>
            <p:cNvPr id="183" name="Google Shape;183;p18"/>
            <p:cNvSpPr/>
            <p:nvPr/>
          </p:nvSpPr>
          <p:spPr>
            <a:xfrm>
              <a:off x="4587023" y="2175204"/>
              <a:ext cx="1085769" cy="776923"/>
            </a:xfrm>
            <a:prstGeom prst="rect">
              <a:avLst/>
            </a:prstGeom>
          </p:spPr>
          <p:txBody>
            <a:bodyPr>
              <a:prstTxWarp prst="textPlain"/>
            </a:bodyPr>
            <a:lstStyle/>
            <a:p>
              <a:pPr lvl="0" algn="ctr"/>
              <a:r>
                <a:rPr b="0" i="0">
                  <a:ln>
                    <a:noFill/>
                  </a:ln>
                  <a:solidFill>
                    <a:srgbClr val="000000"/>
                  </a:solidFill>
                  <a:latin typeface="Calibri"/>
                </a:rPr>
                <a:t> INTERESSEN &amp; ZIELE</a:t>
              </a:r>
            </a:p>
          </p:txBody>
        </p:sp>
        <p:pic>
          <p:nvPicPr>
            <p:cNvPr id="184" name="Google Shape;184;p18"/>
            <p:cNvPicPr preferRelativeResize="0"/>
            <p:nvPr/>
          </p:nvPicPr>
          <p:blipFill rotWithShape="1">
            <a:blip r:embed="rId12">
              <a:alphaModFix/>
            </a:blip>
            <a:srcRect b="0" l="0" r="0" t="0"/>
            <a:stretch/>
          </p:blipFill>
          <p:spPr>
            <a:xfrm>
              <a:off x="3687249" y="5439216"/>
              <a:ext cx="1038084" cy="1038084"/>
            </a:xfrm>
            <a:prstGeom prst="rect">
              <a:avLst/>
            </a:prstGeom>
            <a:noFill/>
            <a:ln>
              <a:noFill/>
            </a:ln>
          </p:spPr>
        </p:pic>
        <p:sp>
          <p:nvSpPr>
            <p:cNvPr id="185" name="Google Shape;185;p18"/>
            <p:cNvSpPr/>
            <p:nvPr/>
          </p:nvSpPr>
          <p:spPr>
            <a:xfrm>
              <a:off x="3684731" y="5893598"/>
              <a:ext cx="1019018" cy="740938"/>
            </a:xfrm>
            <a:prstGeom prst="rect">
              <a:avLst/>
            </a:prstGeom>
          </p:spPr>
          <p:txBody>
            <a:bodyPr>
              <a:prstTxWarp prst="textPlain"/>
            </a:bodyPr>
            <a:lstStyle/>
            <a:p>
              <a:pPr lvl="0" algn="ctr"/>
              <a:r>
                <a:rPr b="0" i="0">
                  <a:ln>
                    <a:noFill/>
                  </a:ln>
                  <a:solidFill>
                    <a:srgbClr val="000000"/>
                  </a:solidFill>
                  <a:latin typeface="Calibri"/>
                </a:rPr>
                <a:t>Interpretation</a:t>
              </a:r>
            </a:p>
          </p:txBody>
        </p:sp>
        <p:pic>
          <p:nvPicPr>
            <p:cNvPr id="186" name="Google Shape;186;p18"/>
            <p:cNvPicPr preferRelativeResize="0"/>
            <p:nvPr/>
          </p:nvPicPr>
          <p:blipFill rotWithShape="1">
            <a:blip r:embed="rId13">
              <a:alphaModFix/>
            </a:blip>
            <a:srcRect b="0" l="0" r="0" t="0"/>
            <a:stretch/>
          </p:blipFill>
          <p:spPr>
            <a:xfrm>
              <a:off x="6365821" y="4063187"/>
              <a:ext cx="1038084" cy="1038084"/>
            </a:xfrm>
            <a:prstGeom prst="rect">
              <a:avLst/>
            </a:prstGeom>
            <a:noFill/>
            <a:ln>
              <a:noFill/>
            </a:ln>
          </p:spPr>
        </p:pic>
        <p:sp>
          <p:nvSpPr>
            <p:cNvPr id="187" name="Google Shape;187;p18"/>
            <p:cNvSpPr/>
            <p:nvPr/>
          </p:nvSpPr>
          <p:spPr>
            <a:xfrm>
              <a:off x="6328064" y="4414717"/>
              <a:ext cx="1110085" cy="847494"/>
            </a:xfrm>
            <a:prstGeom prst="rect">
              <a:avLst/>
            </a:prstGeom>
          </p:spPr>
          <p:txBody>
            <a:bodyPr>
              <a:prstTxWarp prst="textPlain"/>
            </a:bodyPr>
            <a:lstStyle/>
            <a:p>
              <a:pPr lvl="0" algn="ctr"/>
              <a:r>
                <a:rPr b="0" i="0">
                  <a:ln>
                    <a:noFill/>
                  </a:ln>
                  <a:solidFill>
                    <a:srgbClr val="000000"/>
                  </a:solidFill>
                  <a:latin typeface="Calibri"/>
                </a:rPr>
                <a:t>Pläne &amp; Methoden</a:t>
              </a:r>
            </a:p>
          </p:txBody>
        </p:sp>
        <p:pic>
          <p:nvPicPr>
            <p:cNvPr id="188" name="Google Shape;188;p18"/>
            <p:cNvPicPr preferRelativeResize="0"/>
            <p:nvPr/>
          </p:nvPicPr>
          <p:blipFill rotWithShape="1">
            <a:blip r:embed="rId14">
              <a:alphaModFix/>
            </a:blip>
            <a:srcRect b="0" l="0" r="0" t="0"/>
            <a:stretch/>
          </p:blipFill>
          <p:spPr>
            <a:xfrm>
              <a:off x="4085174" y="3340081"/>
              <a:ext cx="2041604" cy="2041604"/>
            </a:xfrm>
            <a:prstGeom prst="rect">
              <a:avLst/>
            </a:prstGeom>
            <a:noFill/>
            <a:ln>
              <a:noFill/>
            </a:ln>
          </p:spPr>
        </p:pic>
      </p:grpSp>
      <p:sp>
        <p:nvSpPr>
          <p:cNvPr id="189" name="Google Shape;189;p18"/>
          <p:cNvSpPr/>
          <p:nvPr/>
        </p:nvSpPr>
        <p:spPr>
          <a:xfrm>
            <a:off x="2344721" y="2738365"/>
            <a:ext cx="962721"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Mit anderen teilen</a:t>
            </a:r>
            <a:endParaRPr sz="1088">
              <a:solidFill>
                <a:srgbClr val="FFFFFF"/>
              </a:solidFill>
              <a:latin typeface="Calibri"/>
              <a:ea typeface="Calibri"/>
              <a:cs typeface="Calibri"/>
              <a:sym typeface="Calibri"/>
            </a:endParaRPr>
          </a:p>
        </p:txBody>
      </p:sp>
      <p:cxnSp>
        <p:nvCxnSpPr>
          <p:cNvPr id="190" name="Google Shape;190;p18"/>
          <p:cNvCxnSpPr/>
          <p:nvPr/>
        </p:nvCxnSpPr>
        <p:spPr>
          <a:xfrm>
            <a:off x="3271689" y="3173814"/>
            <a:ext cx="82148" cy="24048"/>
          </a:xfrm>
          <a:prstGeom prst="straightConnector1">
            <a:avLst/>
          </a:prstGeom>
          <a:noFill/>
          <a:ln cap="flat" cmpd="sng" w="9525">
            <a:solidFill>
              <a:srgbClr val="262626"/>
            </a:solidFill>
            <a:prstDash val="solid"/>
            <a:round/>
            <a:headEnd len="sm" w="sm" type="none"/>
            <a:tailEnd len="med" w="med" type="triangle"/>
          </a:ln>
        </p:spPr>
      </p:cxnSp>
      <p:sp>
        <p:nvSpPr>
          <p:cNvPr id="191" name="Google Shape;191;p18"/>
          <p:cNvSpPr/>
          <p:nvPr/>
        </p:nvSpPr>
        <p:spPr>
          <a:xfrm>
            <a:off x="3353837" y="2103689"/>
            <a:ext cx="1385524"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Selbst-einschätzung</a:t>
            </a:r>
            <a:endParaRPr sz="1088">
              <a:solidFill>
                <a:srgbClr val="FFFFFF"/>
              </a:solidFill>
              <a:latin typeface="Calibri"/>
              <a:ea typeface="Calibri"/>
              <a:cs typeface="Calibri"/>
              <a:sym typeface="Calibri"/>
            </a:endParaRPr>
          </a:p>
        </p:txBody>
      </p:sp>
      <p:cxnSp>
        <p:nvCxnSpPr>
          <p:cNvPr id="192" name="Google Shape;192;p18"/>
          <p:cNvCxnSpPr/>
          <p:nvPr/>
        </p:nvCxnSpPr>
        <p:spPr>
          <a:xfrm>
            <a:off x="4713077" y="2534304"/>
            <a:ext cx="82148" cy="24048"/>
          </a:xfrm>
          <a:prstGeom prst="straightConnector1">
            <a:avLst/>
          </a:prstGeom>
          <a:noFill/>
          <a:ln cap="flat" cmpd="sng" w="9525">
            <a:solidFill>
              <a:srgbClr val="262626"/>
            </a:solidFill>
            <a:prstDash val="solid"/>
            <a:round/>
            <a:headEnd len="sm" w="sm" type="none"/>
            <a:tailEnd len="med" w="med" type="triangle"/>
          </a:ln>
        </p:spPr>
      </p:cxnSp>
      <p:sp>
        <p:nvSpPr>
          <p:cNvPr id="193" name="Google Shape;193;p18"/>
          <p:cNvSpPr/>
          <p:nvPr/>
        </p:nvSpPr>
        <p:spPr>
          <a:xfrm>
            <a:off x="2789686" y="6212681"/>
            <a:ext cx="1055709" cy="58972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Mit anderen teilen</a:t>
            </a:r>
            <a:endParaRPr sz="1088">
              <a:solidFill>
                <a:srgbClr val="FFFFFF"/>
              </a:solidFill>
              <a:latin typeface="Calibri"/>
              <a:ea typeface="Calibri"/>
              <a:cs typeface="Calibri"/>
              <a:sym typeface="Calibri"/>
            </a:endParaRPr>
          </a:p>
        </p:txBody>
      </p:sp>
      <p:cxnSp>
        <p:nvCxnSpPr>
          <p:cNvPr id="194" name="Google Shape;194;p18"/>
          <p:cNvCxnSpPr/>
          <p:nvPr/>
        </p:nvCxnSpPr>
        <p:spPr>
          <a:xfrm flipH="1" rot="10800000">
            <a:off x="3836518" y="6340178"/>
            <a:ext cx="77574" cy="69098"/>
          </a:xfrm>
          <a:prstGeom prst="straightConnector1">
            <a:avLst/>
          </a:prstGeom>
          <a:noFill/>
          <a:ln cap="flat" cmpd="sng" w="9525">
            <a:solidFill>
              <a:srgbClr val="262626"/>
            </a:solidFill>
            <a:prstDash val="solid"/>
            <a:round/>
            <a:headEnd len="sm" w="sm" type="none"/>
            <a:tailEnd len="med" w="med" type="triangle"/>
          </a:ln>
        </p:spPr>
      </p:cxnSp>
      <p:sp>
        <p:nvSpPr>
          <p:cNvPr id="195" name="Google Shape;195;p18"/>
          <p:cNvSpPr/>
          <p:nvPr/>
        </p:nvSpPr>
        <p:spPr>
          <a:xfrm>
            <a:off x="7417740" y="3941684"/>
            <a:ext cx="962193" cy="4151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Kodier-schema</a:t>
            </a:r>
            <a:endParaRPr sz="1088">
              <a:solidFill>
                <a:srgbClr val="FFFFFF"/>
              </a:solidFill>
              <a:latin typeface="Calibri"/>
              <a:ea typeface="Calibri"/>
              <a:cs typeface="Calibri"/>
              <a:sym typeface="Calibri"/>
            </a:endParaRPr>
          </a:p>
        </p:txBody>
      </p:sp>
      <p:cxnSp>
        <p:nvCxnSpPr>
          <p:cNvPr id="196" name="Google Shape;196;p18"/>
          <p:cNvCxnSpPr/>
          <p:nvPr/>
        </p:nvCxnSpPr>
        <p:spPr>
          <a:xfrm flipH="1">
            <a:off x="7321634" y="4318729"/>
            <a:ext cx="192211" cy="258998"/>
          </a:xfrm>
          <a:prstGeom prst="straightConnector1">
            <a:avLst/>
          </a:prstGeom>
          <a:noFill/>
          <a:ln cap="flat" cmpd="sng" w="9525">
            <a:solidFill>
              <a:srgbClr val="262626"/>
            </a:solidFill>
            <a:prstDash val="solid"/>
            <a:round/>
            <a:headEnd len="sm" w="sm" type="none"/>
            <a:tailEnd len="med" w="med" type="triangle"/>
          </a:ln>
        </p:spPr>
      </p:cxnSp>
      <p:cxnSp>
        <p:nvCxnSpPr>
          <p:cNvPr id="197" name="Google Shape;197;p18"/>
          <p:cNvCxnSpPr/>
          <p:nvPr/>
        </p:nvCxnSpPr>
        <p:spPr>
          <a:xfrm rot="10800000">
            <a:off x="7265876" y="3780258"/>
            <a:ext cx="193778" cy="215461"/>
          </a:xfrm>
          <a:prstGeom prst="straightConnector1">
            <a:avLst/>
          </a:prstGeom>
          <a:noFill/>
          <a:ln cap="flat" cmpd="sng" w="9525">
            <a:solidFill>
              <a:srgbClr val="262626"/>
            </a:solidFill>
            <a:prstDash val="solid"/>
            <a:round/>
            <a:headEnd len="sm" w="sm" type="none"/>
            <a:tailEnd len="med" w="med" type="triangle"/>
          </a:ln>
        </p:spPr>
      </p:cxnSp>
      <p:sp>
        <p:nvSpPr>
          <p:cNvPr id="198" name="Google Shape;198;p18"/>
          <p:cNvSpPr/>
          <p:nvPr/>
        </p:nvSpPr>
        <p:spPr>
          <a:xfrm>
            <a:off x="4693232" y="4461572"/>
            <a:ext cx="962721"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ggf. Wieder-holen</a:t>
            </a:r>
            <a:endParaRPr sz="1088">
              <a:solidFill>
                <a:srgbClr val="FFFFFF"/>
              </a:solidFill>
              <a:latin typeface="Calibri"/>
              <a:ea typeface="Calibri"/>
              <a:cs typeface="Calibri"/>
              <a:sym typeface="Calibri"/>
            </a:endParaRPr>
          </a:p>
        </p:txBody>
      </p:sp>
      <p:sp>
        <p:nvSpPr>
          <p:cNvPr id="199" name="Google Shape;199;p18"/>
          <p:cNvSpPr txBox="1"/>
          <p:nvPr/>
        </p:nvSpPr>
        <p:spPr>
          <a:xfrm>
            <a:off x="5413442" y="6828362"/>
            <a:ext cx="121920" cy="154529"/>
          </a:xfrm>
          <a:prstGeom prst="rect">
            <a:avLst/>
          </a:prstGeom>
          <a:noFill/>
          <a:ln>
            <a:noFill/>
          </a:ln>
        </p:spPr>
        <p:txBody>
          <a:bodyPr anchorCtr="0" anchor="t" bIns="0" lIns="0" spcFirstLastPara="1" rIns="0" wrap="square" tIns="625">
            <a:spAutoFit/>
          </a:bodyPr>
          <a:lstStyle/>
          <a:p>
            <a:pPr indent="0" lvl="0" marL="25400" marR="0" rtl="0" algn="l">
              <a:spcBef>
                <a:spcPts val="0"/>
              </a:spcBef>
              <a:spcAft>
                <a:spcPts val="0"/>
              </a:spcAft>
              <a:buNone/>
            </a:pPr>
            <a:r>
              <a:rPr lang="de-DE" sz="1000">
                <a:solidFill>
                  <a:schemeClr val="dk1"/>
                </a:solidFill>
                <a:latin typeface="Arial"/>
                <a:ea typeface="Arial"/>
                <a:cs typeface="Arial"/>
                <a:sym typeface="Arial"/>
              </a:rPr>
              <a:t>3</a:t>
            </a:r>
            <a:endParaRPr sz="1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4" name="Shape 204"/>
        <p:cNvGrpSpPr/>
        <p:nvPr/>
      </p:nvGrpSpPr>
      <p:grpSpPr>
        <a:xfrm>
          <a:off x="0" y="0"/>
          <a:ext cx="0" cy="0"/>
          <a:chOff x="0" y="0"/>
          <a:chExt cx="0" cy="0"/>
        </a:xfrm>
      </p:grpSpPr>
      <p:sp>
        <p:nvSpPr>
          <p:cNvPr id="205" name="Google Shape;205;p19"/>
          <p:cNvSpPr txBox="1"/>
          <p:nvPr/>
        </p:nvSpPr>
        <p:spPr>
          <a:xfrm>
            <a:off x="5176707" y="7002354"/>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a:t>
            </a:r>
            <a:endParaRPr/>
          </a:p>
        </p:txBody>
      </p:sp>
      <p:sp>
        <p:nvSpPr>
          <p:cNvPr id="206" name="Google Shape;206;p19"/>
          <p:cNvSpPr txBox="1"/>
          <p:nvPr/>
        </p:nvSpPr>
        <p:spPr>
          <a:xfrm>
            <a:off x="880081" y="533810"/>
            <a:ext cx="3494067" cy="134839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686951" marR="0" rtl="0" algn="l">
              <a:spcBef>
                <a:spcPts val="0"/>
              </a:spcBef>
              <a:spcAft>
                <a:spcPts val="0"/>
              </a:spcAft>
              <a:buNone/>
            </a:pPr>
            <a:r>
              <a:rPr b="1" lang="de-DE" sz="1270">
                <a:solidFill>
                  <a:srgbClr val="000000"/>
                </a:solidFill>
                <a:latin typeface="Arial"/>
                <a:ea typeface="Arial"/>
                <a:cs typeface="Arial"/>
                <a:sym typeface="Arial"/>
              </a:rPr>
              <a:t>Beispiele für Untersuchungen von Lehrpersonen</a:t>
            </a:r>
            <a:endParaRPr sz="1270">
              <a:solidFill>
                <a:srgbClr val="000000"/>
              </a:solidFill>
              <a:latin typeface="Arial"/>
              <a:ea typeface="Arial"/>
              <a:cs typeface="Arial"/>
              <a:sym typeface="Arial"/>
            </a:endParaRPr>
          </a:p>
          <a:p>
            <a:pPr indent="0" lvl="0" marL="74856" marR="301729" rtl="0" algn="l">
              <a:lnSpc>
                <a:spcPct val="120800"/>
              </a:lnSpc>
              <a:spcBef>
                <a:spcPts val="585"/>
              </a:spcBef>
              <a:spcAft>
                <a:spcPts val="0"/>
              </a:spcAft>
              <a:buNone/>
            </a:pPr>
            <a:r>
              <a:rPr lang="de-DE" sz="1088">
                <a:solidFill>
                  <a:srgbClr val="000000"/>
                </a:solidFill>
                <a:latin typeface="Arimo"/>
                <a:ea typeface="Arimo"/>
                <a:cs typeface="Arimo"/>
                <a:sym typeface="Arimo"/>
              </a:rPr>
              <a:t>Im Folgenden finden Sie einige Beispiele dafür, wie Lehrerinnen und Lehrer das T-SEDA-Toolkit für ihre eigenen Untersuchungen im Unterricht verwendet haben.</a:t>
            </a:r>
            <a:endParaRPr sz="1088">
              <a:solidFill>
                <a:srgbClr val="000000"/>
              </a:solidFill>
              <a:latin typeface="Arimo"/>
              <a:ea typeface="Arimo"/>
              <a:cs typeface="Arimo"/>
              <a:sym typeface="Arimo"/>
            </a:endParaRPr>
          </a:p>
        </p:txBody>
      </p:sp>
      <p:sp>
        <p:nvSpPr>
          <p:cNvPr id="207" name="Google Shape;207;p19"/>
          <p:cNvSpPr txBox="1"/>
          <p:nvPr/>
        </p:nvSpPr>
        <p:spPr>
          <a:xfrm>
            <a:off x="1045914" y="1976772"/>
            <a:ext cx="3162396" cy="5244216"/>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0825">
            <a:spAutoFit/>
          </a:bodyPr>
          <a:lstStyle/>
          <a:p>
            <a:pPr indent="0" lvl="0" marL="1216703" marR="0" rtl="0" algn="l">
              <a:spcBef>
                <a:spcPts val="0"/>
              </a:spcBef>
              <a:spcAft>
                <a:spcPts val="0"/>
              </a:spcAft>
              <a:buNone/>
            </a:pPr>
            <a:r>
              <a:rPr b="1" lang="de-DE" sz="907">
                <a:solidFill>
                  <a:srgbClr val="000000"/>
                </a:solidFill>
                <a:latin typeface="Arial"/>
                <a:ea typeface="Arial"/>
                <a:cs typeface="Arial"/>
                <a:sym typeface="Arial"/>
              </a:rPr>
              <a:t>Garys Untersuchung:</a:t>
            </a:r>
            <a:endParaRPr sz="907">
              <a:solidFill>
                <a:srgbClr val="000000"/>
              </a:solidFill>
              <a:latin typeface="Arial"/>
              <a:ea typeface="Arial"/>
              <a:cs typeface="Arial"/>
              <a:sym typeface="Arial"/>
            </a:endParaRPr>
          </a:p>
          <a:p>
            <a:pPr indent="0" lvl="0" marL="872940" marR="0" rtl="0" algn="l">
              <a:spcBef>
                <a:spcPts val="757"/>
              </a:spcBef>
              <a:spcAft>
                <a:spcPts val="0"/>
              </a:spcAft>
              <a:buNone/>
            </a:pPr>
            <a:r>
              <a:rPr b="1" lang="de-DE" sz="907">
                <a:solidFill>
                  <a:srgbClr val="000000"/>
                </a:solidFill>
                <a:latin typeface="Arial"/>
                <a:ea typeface="Arial"/>
                <a:cs typeface="Arial"/>
                <a:sym typeface="Arial"/>
              </a:rPr>
              <a:t>Aufbau eines Dialogs im Rollenspiel</a:t>
            </a:r>
            <a:endParaRPr sz="907">
              <a:solidFill>
                <a:srgbClr val="000000"/>
              </a:solidFill>
              <a:latin typeface="Arial"/>
              <a:ea typeface="Arial"/>
              <a:cs typeface="Arial"/>
              <a:sym typeface="Arial"/>
            </a:endParaRPr>
          </a:p>
          <a:p>
            <a:pPr indent="0" lvl="0" marL="74281" marR="116891" rtl="0" algn="l">
              <a:lnSpc>
                <a:spcPct val="121000"/>
              </a:lnSpc>
              <a:spcBef>
                <a:spcPts val="558"/>
              </a:spcBef>
              <a:spcAft>
                <a:spcPts val="0"/>
              </a:spcAft>
              <a:buNone/>
            </a:pPr>
            <a:r>
              <a:rPr lang="de-DE" sz="907">
                <a:solidFill>
                  <a:srgbClr val="000000"/>
                </a:solidFill>
                <a:latin typeface="Arial"/>
                <a:ea typeface="Arial"/>
                <a:cs typeface="Arial"/>
                <a:sym typeface="Arial"/>
              </a:rPr>
              <a:t>Ich unterrichte vier- bis fünfjährige Kinder, und der Rollenspielbereich ist ein wichtiger Teil des Unterrichts im Kindergartenalter (Early Years Foundation Stage - EYFS, Alter 0-5),</a:t>
            </a:r>
            <a:r>
              <a:rPr lang="de-DE" sz="907">
                <a:solidFill>
                  <a:srgbClr val="00B0F0"/>
                </a:solidFill>
                <a:latin typeface="Arial"/>
                <a:ea typeface="Arial"/>
                <a:cs typeface="Arial"/>
                <a:sym typeface="Arial"/>
              </a:rPr>
              <a:t> </a:t>
            </a:r>
            <a:r>
              <a:rPr lang="de-DE" sz="907">
                <a:solidFill>
                  <a:srgbClr val="000000"/>
                </a:solidFill>
                <a:latin typeface="Arial"/>
                <a:ea typeface="Arial"/>
                <a:cs typeface="Arial"/>
                <a:sym typeface="Arial"/>
              </a:rPr>
              <a:t>weil wir die Aktivitäten im Rollenspielbereich immer mit dem EYFS-Entwicklungsstandards verknüpfen. Als ich das Selbstbeobachtungsinstrument einsetzte, wurde mir klar, dass ich genau herausfinden musste, wie die Kinder den Bereich nutzten und vor allem, wie sie aufeinander reagierten, da die Klasse im freien Spiel ist.</a:t>
            </a:r>
            <a:endParaRPr/>
          </a:p>
          <a:p>
            <a:pPr indent="0" lvl="0" marL="74281" marR="116891" rtl="0" algn="l">
              <a:lnSpc>
                <a:spcPct val="121000"/>
              </a:lnSpc>
              <a:spcBef>
                <a:spcPts val="558"/>
              </a:spcBef>
              <a:spcAft>
                <a:spcPts val="0"/>
              </a:spcAft>
              <a:buNone/>
            </a:pPr>
            <a:r>
              <a:rPr lang="de-DE" sz="907">
                <a:solidFill>
                  <a:srgbClr val="000000"/>
                </a:solidFill>
                <a:latin typeface="Arial"/>
                <a:ea typeface="Arial"/>
                <a:cs typeface="Arial"/>
                <a:sym typeface="Arial"/>
              </a:rPr>
              <a:t>Ich beschloss, die Kinder bei ihren Rollenspielen zu beobachten, um zu sehen, wie sie auf den Ideen der anderen aufbauen, um einen Dialog zwischen ihnen aufzubauen. Ich verwendete die Vorlagen 2C und 2D, um live zu kodieren, und entdeckte, dass einige Kinder ihren kreativen Ausdruck im Gespräch mit anderen entwickelten und neue Ideen in ihr Spiel einbrachten. Andere Kinder hingegen spielten hauptsächlich für sich allein und hörten anderen Kindern nicht zu oder reagierten nicht auf sie.</a:t>
            </a:r>
            <a:endParaRPr/>
          </a:p>
          <a:p>
            <a:pPr indent="0" lvl="0" marL="74281" marR="116891" rtl="0" algn="l">
              <a:lnSpc>
                <a:spcPct val="121000"/>
              </a:lnSpc>
              <a:spcBef>
                <a:spcPts val="558"/>
              </a:spcBef>
              <a:spcAft>
                <a:spcPts val="0"/>
              </a:spcAft>
              <a:buNone/>
            </a:pPr>
            <a:r>
              <a:rPr lang="de-DE" sz="907">
                <a:solidFill>
                  <a:srgbClr val="000000"/>
                </a:solidFill>
                <a:latin typeface="Arial"/>
                <a:ea typeface="Arial"/>
                <a:cs typeface="Arial"/>
                <a:sym typeface="Arial"/>
              </a:rPr>
              <a:t>Daraufhin beschloss ich, die Kinder zu fragen, ob sie im Rollenspielbereich zu zweit spielen und sich über ihre Spielideen austauschen wollten. Ich stellte fest, dass die Kinder nur dann auf die Ideen der anderen Kinder eingingen, wenn sie von ihnen begeistert waren - aber auch, dass die Kinder einen größeren Kreis von Spielpartnern wahrnahmen als ihre üblichen wenigen Freunde. Das bedeutete, dass sie eine Reihe von unterschiedlichen Ideen hörten.</a:t>
            </a:r>
            <a:endParaRPr/>
          </a:p>
        </p:txBody>
      </p:sp>
      <p:sp>
        <p:nvSpPr>
          <p:cNvPr id="208" name="Google Shape;208;p19"/>
          <p:cNvSpPr txBox="1"/>
          <p:nvPr/>
        </p:nvSpPr>
        <p:spPr>
          <a:xfrm>
            <a:off x="4735187" y="873107"/>
            <a:ext cx="5046475" cy="2803360"/>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1400">
            <a:spAutoFit/>
          </a:bodyPr>
          <a:lstStyle/>
          <a:p>
            <a:pPr indent="0" lvl="0" marL="2146074" marR="0" rtl="0" algn="l">
              <a:spcBef>
                <a:spcPts val="0"/>
              </a:spcBef>
              <a:spcAft>
                <a:spcPts val="0"/>
              </a:spcAft>
              <a:buNone/>
            </a:pPr>
            <a:r>
              <a:rPr b="1" lang="de-DE" sz="907">
                <a:solidFill>
                  <a:srgbClr val="000000"/>
                </a:solidFill>
                <a:latin typeface="Arial"/>
                <a:ea typeface="Arial"/>
                <a:cs typeface="Arial"/>
                <a:sym typeface="Arial"/>
              </a:rPr>
              <a:t>Kirans Untersuchung:</a:t>
            </a:r>
            <a:endParaRPr sz="907">
              <a:solidFill>
                <a:srgbClr val="000000"/>
              </a:solidFill>
              <a:latin typeface="Arial"/>
              <a:ea typeface="Arial"/>
              <a:cs typeface="Arial"/>
              <a:sym typeface="Arial"/>
            </a:endParaRPr>
          </a:p>
          <a:p>
            <a:pPr indent="0" lvl="0" marL="1509219" marR="0" rtl="0" algn="l">
              <a:spcBef>
                <a:spcPts val="762"/>
              </a:spcBef>
              <a:spcAft>
                <a:spcPts val="0"/>
              </a:spcAft>
              <a:buNone/>
            </a:pPr>
            <a:r>
              <a:rPr b="1" lang="de-DE" sz="907">
                <a:solidFill>
                  <a:srgbClr val="000000"/>
                </a:solidFill>
                <a:latin typeface="Arial"/>
                <a:ea typeface="Arial"/>
                <a:cs typeface="Arial"/>
                <a:sym typeface="Arial"/>
              </a:rPr>
              <a:t>Gegenseitiges Hinterfragen von Ideen in Geschichte</a:t>
            </a:r>
            <a:endParaRPr sz="907">
              <a:solidFill>
                <a:srgbClr val="000000"/>
              </a:solidFill>
              <a:latin typeface="Arial"/>
              <a:ea typeface="Arial"/>
              <a:cs typeface="Arial"/>
              <a:sym typeface="Arial"/>
            </a:endParaRPr>
          </a:p>
          <a:p>
            <a:pPr indent="-575" lvl="0" marL="73705" marR="86949" rtl="0" algn="l">
              <a:lnSpc>
                <a:spcPct val="120500"/>
              </a:lnSpc>
              <a:spcBef>
                <a:spcPts val="558"/>
              </a:spcBef>
              <a:spcAft>
                <a:spcPts val="0"/>
              </a:spcAft>
              <a:buNone/>
            </a:pPr>
            <a:r>
              <a:rPr lang="de-DE" sz="907">
                <a:solidFill>
                  <a:srgbClr val="000000"/>
                </a:solidFill>
                <a:latin typeface="Arial"/>
                <a:ea typeface="Arial"/>
                <a:cs typeface="Arial"/>
                <a:sym typeface="Arial"/>
              </a:rPr>
              <a:t>Ich bin Geschichtslehrerin in der Sekundarstufe (für Kinder im Alter von 11 bis 16 Jahren) und fragte mich, ob meine Schüler*innen verstehen, wie man die Ideen der anderen über Quellen hinterfragt. Ich beschloss, zu beobachten, inwieweit die Schüler*innen die Ideen der anderen hinterfragten, wenn sie sich die Quellen zu zweit ansahen. Und nicht nur das: Ich wollte, dass sich die Schüler*innen selbst bewusst werden, wie wichtig es ist, die Ideen der anderen zu hinterfragen - denn manche Quellen können absichtlich irreführend sein.</a:t>
            </a:r>
            <a:endParaRPr/>
          </a:p>
          <a:p>
            <a:pPr indent="-575" lvl="0" marL="73705" marR="86949" rtl="0" algn="l">
              <a:lnSpc>
                <a:spcPct val="120500"/>
              </a:lnSpc>
              <a:spcBef>
                <a:spcPts val="558"/>
              </a:spcBef>
              <a:spcAft>
                <a:spcPts val="0"/>
              </a:spcAft>
              <a:buNone/>
            </a:pPr>
            <a:r>
              <a:rPr lang="de-DE" sz="907">
                <a:solidFill>
                  <a:srgbClr val="000000"/>
                </a:solidFill>
                <a:latin typeface="Arial"/>
                <a:ea typeface="Arial"/>
                <a:cs typeface="Arial"/>
                <a:sym typeface="Arial"/>
              </a:rPr>
              <a:t>Während einige Schüler*innen in Paaren arbeiteten, bat ich die anderen, zu notieren, wie oft jede/r Schüler/in des Paares über einen Zeitraum von 10 Minuten nachgefragt oder in Frage gestellt hat. Anschließend gaben diese Schüler*innen der Klasse ein Feedback über ihre Beobachtungen. Dies führte zu einer wirklich produktiven Klassendiskussion über das Hinterfragen der Ideen der anderen und der Quelle selbst, so dass die Schüler*innen über ihr Lernen nachdachten und ein tieferes Verständnis für die Verwendung von Quellen in der Geschichte erlangten.</a:t>
            </a:r>
            <a:endParaRPr sz="907">
              <a:solidFill>
                <a:srgbClr val="000000"/>
              </a:solidFill>
              <a:latin typeface="Arial"/>
              <a:ea typeface="Arial"/>
              <a:cs typeface="Arial"/>
              <a:sym typeface="Arial"/>
            </a:endParaRPr>
          </a:p>
        </p:txBody>
      </p:sp>
      <p:sp>
        <p:nvSpPr>
          <p:cNvPr id="209" name="Google Shape;209;p19"/>
          <p:cNvSpPr txBox="1"/>
          <p:nvPr/>
        </p:nvSpPr>
        <p:spPr>
          <a:xfrm>
            <a:off x="4735185" y="3739469"/>
            <a:ext cx="5053384" cy="3047451"/>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69650">
            <a:spAutoFit/>
          </a:bodyPr>
          <a:lstStyle/>
          <a:p>
            <a:pPr indent="0" lvl="0" marL="0" marR="8637" rtl="0" algn="ctr">
              <a:spcBef>
                <a:spcPts val="0"/>
              </a:spcBef>
              <a:spcAft>
                <a:spcPts val="0"/>
              </a:spcAft>
              <a:buNone/>
            </a:pPr>
            <a:r>
              <a:rPr b="1" lang="de-DE" sz="907">
                <a:solidFill>
                  <a:srgbClr val="000000"/>
                </a:solidFill>
                <a:latin typeface="Arial"/>
                <a:ea typeface="Arial"/>
                <a:cs typeface="Arial"/>
                <a:sym typeface="Arial"/>
              </a:rPr>
              <a:t>Lilys Untersuchung:</a:t>
            </a:r>
            <a:endParaRPr sz="907">
              <a:solidFill>
                <a:srgbClr val="000000"/>
              </a:solidFill>
              <a:latin typeface="Arial"/>
              <a:ea typeface="Arial"/>
              <a:cs typeface="Arial"/>
              <a:sym typeface="Arial"/>
            </a:endParaRPr>
          </a:p>
          <a:p>
            <a:pPr indent="0" lvl="0" marL="0" marR="8637" rtl="0" algn="ctr">
              <a:spcBef>
                <a:spcPts val="780"/>
              </a:spcBef>
              <a:spcAft>
                <a:spcPts val="0"/>
              </a:spcAft>
              <a:buNone/>
            </a:pPr>
            <a:r>
              <a:rPr b="1" lang="de-DE" sz="907">
                <a:solidFill>
                  <a:srgbClr val="000000"/>
                </a:solidFill>
                <a:latin typeface="Arial"/>
                <a:ea typeface="Arial"/>
                <a:cs typeface="Arial"/>
                <a:sym typeface="Arial"/>
              </a:rPr>
              <a:t>Entwicklung des logischen Denkens in der wissenschaftlichen Gruppenarbeit</a:t>
            </a:r>
            <a:endParaRPr sz="907">
              <a:solidFill>
                <a:srgbClr val="000000"/>
              </a:solidFill>
              <a:latin typeface="Arial"/>
              <a:ea typeface="Arial"/>
              <a:cs typeface="Arial"/>
              <a:sym typeface="Arial"/>
            </a:endParaRPr>
          </a:p>
          <a:p>
            <a:pPr indent="-576" lvl="0" marL="75083" marR="84645" rtl="0" algn="l">
              <a:lnSpc>
                <a:spcPct val="121000"/>
              </a:lnSpc>
              <a:spcBef>
                <a:spcPts val="558"/>
              </a:spcBef>
              <a:spcAft>
                <a:spcPts val="0"/>
              </a:spcAft>
              <a:buNone/>
            </a:pPr>
            <a:r>
              <a:rPr lang="de-DE" sz="907">
                <a:solidFill>
                  <a:srgbClr val="000000"/>
                </a:solidFill>
                <a:latin typeface="Arial"/>
                <a:ea typeface="Arial"/>
                <a:cs typeface="Arial"/>
                <a:sym typeface="Arial"/>
              </a:rPr>
              <a:t>Ich unterrichte Kinder im Alter von 9 bis 10 Jahren und war besorgt darüber, dass in meinem Klassenzimmer nicht genug logisches Denken stattfindet, nachdem ich das Selbstüberprüfungsinstrument verwendet hatte. Ich hatte das Gefühl, dass dies vor allem in den Naturwissenschaften der Fall war, wo nicht alle Kinder ihr logisches Denken unter Beweis stellten, indem sie zum Beispiel ihr Wissen anwandten, um Vorhersagen zu treffen usw.</a:t>
            </a:r>
            <a:endParaRPr/>
          </a:p>
          <a:p>
            <a:pPr indent="-576" lvl="0" marL="75083" marR="84645" rtl="0" algn="l">
              <a:lnSpc>
                <a:spcPct val="121000"/>
              </a:lnSpc>
              <a:spcBef>
                <a:spcPts val="558"/>
              </a:spcBef>
              <a:spcAft>
                <a:spcPts val="0"/>
              </a:spcAft>
              <a:buNone/>
            </a:pPr>
            <a:r>
              <a:rPr lang="de-DE" sz="907">
                <a:solidFill>
                  <a:srgbClr val="000000"/>
                </a:solidFill>
                <a:latin typeface="Arial"/>
                <a:ea typeface="Arial"/>
                <a:cs typeface="Arial"/>
                <a:sym typeface="Arial"/>
              </a:rPr>
              <a:t>Ich beschloss, das T-SEDA-Kodierungsschema zu verwenden, um herauszufinden, wie oft die Kinder während einer Unterrichtseinheit in den Naturwissenschaften in Gruppenarbeit argumentierten. Ich beobachtete bestimmte Gruppen mit Hilfe des Zeitfenstermethoden-Tools, Vorlage 2B, und zeichnete die Fälle von logischem Denken auf. Ich stellte fest, dass einige Kinder ihre Überlegungen recht häufig vortrugen, während andere überhaupt nicht argumentierten (zumindest nicht verbal).</a:t>
            </a:r>
            <a:endParaRPr/>
          </a:p>
          <a:p>
            <a:pPr indent="-576" lvl="0" marL="75083" marR="84645" rtl="0" algn="l">
              <a:lnSpc>
                <a:spcPct val="121000"/>
              </a:lnSpc>
              <a:spcBef>
                <a:spcPts val="558"/>
              </a:spcBef>
              <a:spcAft>
                <a:spcPts val="0"/>
              </a:spcAft>
              <a:buNone/>
            </a:pPr>
            <a:r>
              <a:rPr lang="de-DE" sz="907">
                <a:solidFill>
                  <a:srgbClr val="000000"/>
                </a:solidFill>
                <a:latin typeface="Arial"/>
                <a:ea typeface="Arial"/>
                <a:cs typeface="Arial"/>
                <a:sym typeface="Arial"/>
              </a:rPr>
              <a:t>Nach diesen Beobachtungen wurde mir klar, dass ich die Gruppenarbeit so strukturieren musste, dass alle Kinder ermutigt wurden und die Möglichkeit bekamen, ihre Argumente innerhalb der Gruppe zu teilen.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sp>
        <p:nvSpPr>
          <p:cNvPr id="215" name="Google Shape;215;p20"/>
          <p:cNvSpPr/>
          <p:nvPr/>
        </p:nvSpPr>
        <p:spPr>
          <a:xfrm>
            <a:off x="762184" y="1441660"/>
            <a:ext cx="4326701" cy="566605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16" name="Google Shape;216;p20"/>
          <p:cNvSpPr txBox="1"/>
          <p:nvPr/>
        </p:nvSpPr>
        <p:spPr>
          <a:xfrm>
            <a:off x="860789" y="1483193"/>
            <a:ext cx="4151652" cy="2129942"/>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1270">
                <a:solidFill>
                  <a:srgbClr val="1A616F"/>
                </a:solidFill>
                <a:latin typeface="Arial"/>
                <a:ea typeface="Arial"/>
                <a:cs typeface="Arial"/>
                <a:sym typeface="Arial"/>
              </a:rPr>
              <a:t>Was sind dialogische Unterrichtsgespräche?</a:t>
            </a:r>
            <a:endParaRPr sz="1270">
              <a:solidFill>
                <a:srgbClr val="000000"/>
              </a:solidFill>
              <a:latin typeface="Arial"/>
              <a:ea typeface="Arial"/>
              <a:cs typeface="Arial"/>
              <a:sym typeface="Arial"/>
            </a:endParaRPr>
          </a:p>
          <a:p>
            <a:pPr indent="-576" lvl="0" marL="75083" marR="4607" rtl="0" algn="l">
              <a:lnSpc>
                <a:spcPct val="121000"/>
              </a:lnSpc>
              <a:spcBef>
                <a:spcPts val="526"/>
              </a:spcBef>
              <a:spcAft>
                <a:spcPts val="0"/>
              </a:spcAft>
              <a:buNone/>
            </a:pPr>
            <a:r>
              <a:rPr lang="de-DE" sz="1088">
                <a:solidFill>
                  <a:srgbClr val="000000"/>
                </a:solidFill>
                <a:latin typeface="Arimo"/>
                <a:ea typeface="Arimo"/>
                <a:cs typeface="Arimo"/>
                <a:sym typeface="Arimo"/>
              </a:rPr>
              <a:t>Im Dialog hören die Teilnehmenden einander zu, sie tragen dazu bei, indem sie ihre Ideen mitteilen, ihre Beiträge begründen und sich auf die Ansichten der anderen einlassen.</a:t>
            </a:r>
            <a:endParaRPr/>
          </a:p>
          <a:p>
            <a:pPr indent="-576" lvl="0" marL="75083" marR="4607" rtl="0" algn="l">
              <a:lnSpc>
                <a:spcPct val="121000"/>
              </a:lnSpc>
              <a:spcBef>
                <a:spcPts val="526"/>
              </a:spcBef>
              <a:spcAft>
                <a:spcPts val="0"/>
              </a:spcAft>
              <a:buNone/>
            </a:pPr>
            <a:r>
              <a:rPr lang="de-DE" sz="1088">
                <a:solidFill>
                  <a:srgbClr val="000000"/>
                </a:solidFill>
                <a:latin typeface="Arimo"/>
                <a:ea typeface="Arimo"/>
                <a:cs typeface="Arimo"/>
                <a:sym typeface="Arimo"/>
              </a:rPr>
              <a:t>Insbesondere erkunden und bewerten sie unterschiedliche Perspektiven und Gründe. Relevante Fragen und Beiträge werden von den Sprechenden miteinander verknüpft, so dass das Wissen innerhalb einer Unterrichtsstunde oder über eine Reihe miteinander verbundener Unterrichtsstunden kollektiv aufgebaut werden kann.</a:t>
            </a:r>
            <a:endParaRPr/>
          </a:p>
        </p:txBody>
      </p:sp>
      <p:sp>
        <p:nvSpPr>
          <p:cNvPr id="217" name="Google Shape;217;p20"/>
          <p:cNvSpPr txBox="1"/>
          <p:nvPr/>
        </p:nvSpPr>
        <p:spPr>
          <a:xfrm>
            <a:off x="860789" y="3632205"/>
            <a:ext cx="4152228" cy="1654748"/>
          </a:xfrm>
          <a:prstGeom prst="rect">
            <a:avLst/>
          </a:prstGeom>
          <a:noFill/>
          <a:ln>
            <a:noFill/>
          </a:ln>
        </p:spPr>
        <p:txBody>
          <a:bodyPr anchorCtr="0" anchor="t" bIns="0" lIns="0" spcFirstLastPara="1" rIns="0" wrap="square" tIns="33950">
            <a:spAutoFit/>
          </a:bodyPr>
          <a:lstStyle/>
          <a:p>
            <a:pPr indent="0" lvl="0" marL="75083" marR="0" rtl="0" algn="l">
              <a:lnSpc>
                <a:spcPct val="121000"/>
              </a:lnSpc>
              <a:spcBef>
                <a:spcPts val="0"/>
              </a:spcBef>
              <a:spcAft>
                <a:spcPts val="0"/>
              </a:spcAft>
              <a:buNone/>
            </a:pPr>
            <a:r>
              <a:rPr lang="de-DE" sz="1088">
                <a:solidFill>
                  <a:srgbClr val="000000"/>
                </a:solidFill>
                <a:latin typeface="Arimo"/>
                <a:ea typeface="Arimo"/>
                <a:cs typeface="Arimo"/>
                <a:sym typeface="Arimo"/>
              </a:rPr>
              <a:t>Obwohl verbale Interaktionen von zentraler Bedeutung sind, kann der Dialog durch nonverbale Kommunikation (z. B. Gestik, Mimik und Blickkontakt) und durch den Einsatz visueller oder technischer Hilfsmittel unterstützt werden. Stille, körperliche Bewegung, Routinen im Klassenzimmer und Kultur (</a:t>
            </a:r>
            <a:r>
              <a:rPr i="1" lang="de-DE" sz="1088">
                <a:solidFill>
                  <a:srgbClr val="000000"/>
                </a:solidFill>
                <a:latin typeface="Arimo"/>
                <a:ea typeface="Arimo"/>
                <a:cs typeface="Arimo"/>
                <a:sym typeface="Arimo"/>
              </a:rPr>
              <a:t>ethos</a:t>
            </a:r>
            <a:r>
              <a:rPr lang="de-DE" sz="1088">
                <a:solidFill>
                  <a:srgbClr val="000000"/>
                </a:solidFill>
                <a:latin typeface="Arimo"/>
                <a:ea typeface="Arimo"/>
                <a:cs typeface="Arimo"/>
                <a:sym typeface="Arimo"/>
              </a:rPr>
              <a:t>)</a:t>
            </a:r>
            <a:r>
              <a:rPr lang="de-DE" sz="1088">
                <a:solidFill>
                  <a:srgbClr val="00B0F0"/>
                </a:solidFill>
                <a:latin typeface="Arimo"/>
                <a:ea typeface="Arimo"/>
                <a:cs typeface="Arimo"/>
                <a:sym typeface="Arimo"/>
              </a:rPr>
              <a:t> </a:t>
            </a:r>
            <a:r>
              <a:rPr lang="de-DE" sz="1088">
                <a:solidFill>
                  <a:srgbClr val="000000"/>
                </a:solidFill>
                <a:latin typeface="Arimo"/>
                <a:ea typeface="Arimo"/>
                <a:cs typeface="Arimo"/>
                <a:sym typeface="Arimo"/>
              </a:rPr>
              <a:t>können ebenfalls wichtige Aspekte des Dialogs sein und das verbale Gespräch, das im Mittelpunkt dieses Toolkits steht, einrahmen und unterstützen (oder manchmal auch behindern).</a:t>
            </a:r>
            <a:endParaRPr sz="1088">
              <a:solidFill>
                <a:srgbClr val="000000"/>
              </a:solidFill>
              <a:latin typeface="Arimo"/>
              <a:ea typeface="Arimo"/>
              <a:cs typeface="Arimo"/>
              <a:sym typeface="Arimo"/>
            </a:endParaRPr>
          </a:p>
        </p:txBody>
      </p:sp>
      <p:sp>
        <p:nvSpPr>
          <p:cNvPr id="218" name="Google Shape;218;p20"/>
          <p:cNvSpPr txBox="1"/>
          <p:nvPr/>
        </p:nvSpPr>
        <p:spPr>
          <a:xfrm>
            <a:off x="901606" y="5299658"/>
            <a:ext cx="4151077" cy="1215914"/>
          </a:xfrm>
          <a:prstGeom prst="rect">
            <a:avLst/>
          </a:prstGeom>
          <a:noFill/>
          <a:ln>
            <a:noFill/>
          </a:ln>
        </p:spPr>
        <p:txBody>
          <a:bodyPr anchorCtr="0" anchor="t" bIns="0" lIns="0" spcFirstLastPara="1" rIns="0" wrap="square" tIns="575">
            <a:spAutoFit/>
          </a:bodyPr>
          <a:lstStyle/>
          <a:p>
            <a:pPr indent="0" lvl="0" marL="75083" marR="4607" rtl="0" algn="l">
              <a:lnSpc>
                <a:spcPct val="121000"/>
              </a:lnSpc>
              <a:spcBef>
                <a:spcPts val="0"/>
              </a:spcBef>
              <a:spcAft>
                <a:spcPts val="0"/>
              </a:spcAft>
              <a:buNone/>
            </a:pPr>
            <a:r>
              <a:rPr lang="de-DE" sz="1088">
                <a:solidFill>
                  <a:srgbClr val="000000"/>
                </a:solidFill>
                <a:latin typeface="Arial"/>
                <a:ea typeface="Arial"/>
                <a:cs typeface="Arial"/>
                <a:sym typeface="Arial"/>
              </a:rPr>
              <a:t>Einige Merkmale des Dialogs sind bereits in vielen Bildungseinrichtungen anzutreffen, doch die Aufrechterhaltung eines für das Lernen produktiven Dialogs erfordert Zeit. Er kann auch eine Herausforderung für die Teilnehmenden bedeuten, vor allem wenn sie es nicht gewohnt sind, ihre Ansichten ausführlich zu äußern oder sie öffentlich prüfen zu lassen.</a:t>
            </a:r>
            <a:endParaRPr sz="1088">
              <a:solidFill>
                <a:srgbClr val="000000"/>
              </a:solidFill>
              <a:latin typeface="Arimo"/>
              <a:ea typeface="Arimo"/>
              <a:cs typeface="Arimo"/>
              <a:sym typeface="Arimo"/>
            </a:endParaRPr>
          </a:p>
        </p:txBody>
      </p:sp>
      <p:sp>
        <p:nvSpPr>
          <p:cNvPr id="219" name="Google Shape;219;p20"/>
          <p:cNvSpPr txBox="1"/>
          <p:nvPr/>
        </p:nvSpPr>
        <p:spPr>
          <a:xfrm>
            <a:off x="1466335" y="6528277"/>
            <a:ext cx="3693409" cy="60484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u="sng">
                <a:solidFill>
                  <a:schemeClr val="hlink"/>
                </a:solidFill>
                <a:latin typeface="Arial"/>
                <a:ea typeface="Arial"/>
                <a:cs typeface="Arial"/>
                <a:sym typeface="Arial"/>
                <a:hlinkClick r:id="rId3"/>
              </a:rPr>
              <a:t>Video 1: Was ist dialogische Unterrichtsgesprächsführung?</a:t>
            </a:r>
            <a:endParaRPr sz="1088">
              <a:solidFill>
                <a:srgbClr val="000000"/>
              </a:solidFill>
              <a:latin typeface="Arial"/>
              <a:ea typeface="Arial"/>
              <a:cs typeface="Arial"/>
              <a:sym typeface="Arial"/>
            </a:endParaRPr>
          </a:p>
          <a:p>
            <a:pPr indent="0" lvl="0" marL="11516" marR="0" rtl="0" algn="l">
              <a:spcBef>
                <a:spcPts val="803"/>
              </a:spcBef>
              <a:spcAft>
                <a:spcPts val="0"/>
              </a:spcAft>
              <a:buNone/>
            </a:pPr>
            <a:r>
              <a:rPr lang="de-DE" sz="1088">
                <a:solidFill>
                  <a:srgbClr val="000000"/>
                </a:solidFill>
                <a:latin typeface="Arimo"/>
                <a:ea typeface="Arimo"/>
                <a:cs typeface="Arimo"/>
                <a:sym typeface="Arimo"/>
              </a:rPr>
              <a:t>Bietet weitere Informationen über dialogische Unterrichtsgesprächsführung</a:t>
            </a:r>
            <a:endParaRPr sz="1088">
              <a:solidFill>
                <a:srgbClr val="000000"/>
              </a:solidFill>
              <a:latin typeface="Arimo"/>
              <a:ea typeface="Arimo"/>
              <a:cs typeface="Arimo"/>
              <a:sym typeface="Arimo"/>
            </a:endParaRPr>
          </a:p>
        </p:txBody>
      </p:sp>
      <p:sp>
        <p:nvSpPr>
          <p:cNvPr id="220" name="Google Shape;220;p20"/>
          <p:cNvSpPr txBox="1"/>
          <p:nvPr/>
        </p:nvSpPr>
        <p:spPr>
          <a:xfrm>
            <a:off x="955219" y="793100"/>
            <a:ext cx="3793494" cy="515689"/>
          </a:xfrm>
          <a:prstGeom prst="rect">
            <a:avLst/>
          </a:prstGeom>
          <a:solidFill>
            <a:srgbClr val="D9F1F6"/>
          </a:solidFill>
          <a:ln>
            <a:noFill/>
          </a:ln>
        </p:spPr>
        <p:txBody>
          <a:bodyPr anchorCtr="0" anchor="t" bIns="0" lIns="0" spcFirstLastPara="1" rIns="0" wrap="square" tIns="1322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Part b. Was sind dialogische Unterrichtsgespräche?</a:t>
            </a:r>
            <a:endParaRPr sz="1632">
              <a:solidFill>
                <a:srgbClr val="000000"/>
              </a:solidFill>
              <a:latin typeface="Arial"/>
              <a:ea typeface="Arial"/>
              <a:cs typeface="Arial"/>
              <a:sym typeface="Arial"/>
            </a:endParaRPr>
          </a:p>
        </p:txBody>
      </p:sp>
      <p:sp>
        <p:nvSpPr>
          <p:cNvPr id="221" name="Google Shape;221;p20"/>
          <p:cNvSpPr/>
          <p:nvPr/>
        </p:nvSpPr>
        <p:spPr>
          <a:xfrm>
            <a:off x="5447687" y="790520"/>
            <a:ext cx="4300214" cy="631719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22" name="Google Shape;222;p20"/>
          <p:cNvSpPr txBox="1"/>
          <p:nvPr/>
        </p:nvSpPr>
        <p:spPr>
          <a:xfrm>
            <a:off x="5488366" y="750617"/>
            <a:ext cx="4125165" cy="2277996"/>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1270">
                <a:solidFill>
                  <a:srgbClr val="1A616F"/>
                </a:solidFill>
                <a:latin typeface="Arial"/>
                <a:ea typeface="Arial"/>
                <a:cs typeface="Arial"/>
                <a:sym typeface="Arial"/>
              </a:rPr>
              <a:t>Was ist der Unterschied zwischen Dialog und Gespräch?</a:t>
            </a:r>
            <a:endParaRPr sz="1270">
              <a:solidFill>
                <a:srgbClr val="000000"/>
              </a:solidFill>
              <a:latin typeface="Arial"/>
              <a:ea typeface="Arial"/>
              <a:cs typeface="Arial"/>
              <a:sym typeface="Arial"/>
            </a:endParaRPr>
          </a:p>
          <a:p>
            <a:pPr indent="31093" lvl="0" marL="75083" marR="4607" rtl="0" algn="l">
              <a:lnSpc>
                <a:spcPct val="121000"/>
              </a:lnSpc>
              <a:spcBef>
                <a:spcPts val="526"/>
              </a:spcBef>
              <a:spcAft>
                <a:spcPts val="0"/>
              </a:spcAft>
              <a:buNone/>
            </a:pPr>
            <a:r>
              <a:rPr lang="de-DE" sz="1088">
                <a:solidFill>
                  <a:srgbClr val="000000"/>
                </a:solidFill>
                <a:latin typeface="Arimo"/>
                <a:ea typeface="Arimo"/>
                <a:cs typeface="Arimo"/>
                <a:sym typeface="Arimo"/>
              </a:rPr>
              <a:t>Lernende und Lehrpersonen reden im Laufe des Tages natürlich sehr viel. Dieses Gespräch kann vielen Zwecken dienen: der Erteilung von Anweisungen, der Unterhaltung zwischen den Schülern oder dem Austausch von Informationen. Diese Beispiele sind jedoch nicht das, was wir unter einem pädagogischen Dialog verstehen. Selbst wenn Lernende in Lernsituationen miteinander sprechen, handelt es sich dabei nicht unbedingt um einen pädagogischen Dialog. Nehmen Sie dieses Beispiel eines Lehrers, der die T-SEDA-Ressourcen verwendet hat:</a:t>
            </a:r>
            <a:endParaRPr sz="1088">
              <a:solidFill>
                <a:srgbClr val="000000"/>
              </a:solidFill>
              <a:latin typeface="Arimo"/>
              <a:ea typeface="Arimo"/>
              <a:cs typeface="Arimo"/>
              <a:sym typeface="Arimo"/>
            </a:endParaRPr>
          </a:p>
        </p:txBody>
      </p:sp>
      <p:sp>
        <p:nvSpPr>
          <p:cNvPr id="223" name="Google Shape;223;p20"/>
          <p:cNvSpPr txBox="1"/>
          <p:nvPr/>
        </p:nvSpPr>
        <p:spPr>
          <a:xfrm>
            <a:off x="5713145" y="3079422"/>
            <a:ext cx="3776939" cy="1195264"/>
          </a:xfrm>
          <a:prstGeom prst="rect">
            <a:avLst/>
          </a:prstGeom>
          <a:noFill/>
          <a:ln>
            <a:noFill/>
          </a:ln>
        </p:spPr>
        <p:txBody>
          <a:bodyPr anchorCtr="0" anchor="t" bIns="0" lIns="0" spcFirstLastPara="1" rIns="0" wrap="square" tIns="0">
            <a:spAutoFit/>
          </a:bodyPr>
          <a:lstStyle/>
          <a:p>
            <a:pPr indent="0" lvl="0" marL="11516" marR="4607" rtl="0" algn="just">
              <a:lnSpc>
                <a:spcPct val="102099"/>
              </a:lnSpc>
              <a:spcBef>
                <a:spcPts val="0"/>
              </a:spcBef>
              <a:spcAft>
                <a:spcPts val="0"/>
              </a:spcAft>
              <a:buNone/>
            </a:pPr>
            <a:r>
              <a:rPr i="1" lang="de-DE" sz="1088">
                <a:solidFill>
                  <a:srgbClr val="000000"/>
                </a:solidFill>
                <a:latin typeface="Arial"/>
                <a:ea typeface="Arial"/>
                <a:cs typeface="Arial"/>
                <a:sym typeface="Arial"/>
              </a:rPr>
              <a:t>Einige Schüler*innen überließen ihrem Lernpartner*innen das Reden, oder sie trugen ihre Gedanken vor, ohne auf die Worte ihrer/s Lernpartnerin/s zu hören. Einige Paare sprachen entweder gar nicht oder ihr Gespräch war themenfremd. Die Kinder waren nicht in der Lage, ihre Diskussionen zu strukturieren, und sie verstanden den Zweck ihres Gesprächs nicht (Natalie)</a:t>
            </a:r>
            <a:endParaRPr sz="1088">
              <a:solidFill>
                <a:srgbClr val="000000"/>
              </a:solidFill>
              <a:latin typeface="Arial"/>
              <a:ea typeface="Arial"/>
              <a:cs typeface="Arial"/>
              <a:sym typeface="Arial"/>
            </a:endParaRPr>
          </a:p>
        </p:txBody>
      </p:sp>
      <p:sp>
        <p:nvSpPr>
          <p:cNvPr id="224" name="Google Shape;224;p20"/>
          <p:cNvSpPr txBox="1"/>
          <p:nvPr/>
        </p:nvSpPr>
        <p:spPr>
          <a:xfrm>
            <a:off x="5493273" y="4283826"/>
            <a:ext cx="4125165" cy="607667"/>
          </a:xfrm>
          <a:prstGeom prst="rect">
            <a:avLst/>
          </a:prstGeom>
          <a:noFill/>
          <a:ln>
            <a:noFill/>
          </a:ln>
        </p:spPr>
        <p:txBody>
          <a:bodyPr anchorCtr="0" anchor="t" bIns="0" lIns="0" spcFirstLastPara="1" rIns="0" wrap="square" tIns="0">
            <a:spAutoFit/>
          </a:bodyPr>
          <a:lstStyle/>
          <a:p>
            <a:pPr indent="0" lvl="0" marL="75083" marR="4607" rtl="0" algn="l">
              <a:lnSpc>
                <a:spcPct val="121000"/>
              </a:lnSpc>
              <a:spcBef>
                <a:spcPts val="0"/>
              </a:spcBef>
              <a:spcAft>
                <a:spcPts val="0"/>
              </a:spcAft>
              <a:buNone/>
            </a:pPr>
            <a:r>
              <a:rPr lang="de-DE" sz="1088">
                <a:solidFill>
                  <a:srgbClr val="000000"/>
                </a:solidFill>
                <a:latin typeface="Arimo"/>
                <a:ea typeface="Arimo"/>
                <a:cs typeface="Arimo"/>
                <a:sym typeface="Arimo"/>
              </a:rPr>
              <a:t>Obwohl die Lernenden miteinander sprachen, nahmen sie nicht am Dialog teil, weil sie sich nicht aufeinander einließen, einander nicht zuhörten und ihr Gespräch nicht Teil ihres Lernens war.</a:t>
            </a:r>
            <a:endParaRPr sz="1088">
              <a:solidFill>
                <a:srgbClr val="000000"/>
              </a:solidFill>
              <a:latin typeface="Arimo"/>
              <a:ea typeface="Arimo"/>
              <a:cs typeface="Arimo"/>
              <a:sym typeface="Arimo"/>
            </a:endParaRPr>
          </a:p>
        </p:txBody>
      </p:sp>
      <p:sp>
        <p:nvSpPr>
          <p:cNvPr id="225" name="Google Shape;225;p20"/>
          <p:cNvSpPr txBox="1"/>
          <p:nvPr/>
        </p:nvSpPr>
        <p:spPr>
          <a:xfrm>
            <a:off x="5580832" y="6322053"/>
            <a:ext cx="3982362" cy="598049"/>
          </a:xfrm>
          <a:prstGeom prst="rect">
            <a:avLst/>
          </a:prstGeom>
          <a:noFill/>
          <a:ln>
            <a:noFill/>
          </a:ln>
        </p:spPr>
        <p:txBody>
          <a:bodyPr anchorCtr="0" anchor="t" bIns="0" lIns="0" spcFirstLastPara="1" rIns="0" wrap="square" tIns="0">
            <a:spAutoFit/>
          </a:bodyPr>
          <a:lstStyle/>
          <a:p>
            <a:pPr indent="0" lvl="0" marL="11516" marR="4607" rtl="0" algn="l">
              <a:lnSpc>
                <a:spcPct val="102499"/>
              </a:lnSpc>
              <a:spcBef>
                <a:spcPts val="0"/>
              </a:spcBef>
              <a:spcAft>
                <a:spcPts val="0"/>
              </a:spcAft>
              <a:buNone/>
            </a:pPr>
            <a:r>
              <a:rPr b="1" lang="de-DE" sz="1270">
                <a:solidFill>
                  <a:srgbClr val="000000"/>
                </a:solidFill>
                <a:latin typeface="Arial"/>
                <a:ea typeface="Arial"/>
                <a:cs typeface="Arial"/>
                <a:sym typeface="Arial"/>
              </a:rPr>
              <a:t>Die folgende Tabelle enthält Beispiele dafür, was Sie hören oder lesen könnten, wenn Lernende an einem Bildungsdialog teilnehmen.</a:t>
            </a:r>
            <a:endParaRPr sz="1270">
              <a:solidFill>
                <a:srgbClr val="00B0F0"/>
              </a:solidFill>
              <a:latin typeface="Arial"/>
              <a:ea typeface="Arial"/>
              <a:cs typeface="Arial"/>
              <a:sym typeface="Arial"/>
            </a:endParaRPr>
          </a:p>
        </p:txBody>
      </p:sp>
      <p:sp>
        <p:nvSpPr>
          <p:cNvPr id="226" name="Google Shape;226;p20"/>
          <p:cNvSpPr/>
          <p:nvPr/>
        </p:nvSpPr>
        <p:spPr>
          <a:xfrm>
            <a:off x="1071331" y="6650615"/>
            <a:ext cx="407675" cy="4076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27" name="Google Shape;227;p20"/>
          <p:cNvSpPr txBox="1"/>
          <p:nvPr/>
        </p:nvSpPr>
        <p:spPr>
          <a:xfrm>
            <a:off x="5488942" y="5048007"/>
            <a:ext cx="4124589" cy="116564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de-DE" sz="1088">
                <a:solidFill>
                  <a:srgbClr val="000000"/>
                </a:solidFill>
                <a:latin typeface="Arimo"/>
                <a:ea typeface="Arimo"/>
                <a:cs typeface="Arimo"/>
                <a:sym typeface="Arimo"/>
              </a:rPr>
              <a:t>Video clips: </a:t>
            </a:r>
            <a:r>
              <a:rPr lang="de-DE" sz="1088">
                <a:solidFill>
                  <a:srgbClr val="000000"/>
                </a:solidFill>
                <a:latin typeface="Arimo"/>
                <a:ea typeface="Arimo"/>
                <a:cs typeface="Arimo"/>
                <a:sym typeface="Arimo"/>
              </a:rPr>
              <a:t>Herunterladbare Videoclips von dialogischem Unterricht in britischen Klassenzimmern (Primar-, Mittel- und Sekundarstufe), die im Rahmen mehrerer Forschungsprojekte gefilmt wurden, sind verfügbar unter:</a:t>
            </a:r>
            <a:endParaRPr/>
          </a:p>
          <a:p>
            <a:pPr indent="0" lvl="0" marL="0" marR="0" rtl="0" algn="just">
              <a:spcBef>
                <a:spcPts val="0"/>
              </a:spcBef>
              <a:spcAft>
                <a:spcPts val="0"/>
              </a:spcAft>
              <a:buNone/>
            </a:pPr>
            <a:r>
              <a:rPr lang="de-DE" sz="1100" u="sng">
                <a:solidFill>
                  <a:schemeClr val="hlink"/>
                </a:solidFill>
                <a:latin typeface="Arial"/>
                <a:ea typeface="Arial"/>
                <a:cs typeface="Arial"/>
                <a:sym typeface="Arial"/>
                <a:hlinkClick r:id="rId5"/>
              </a:rPr>
              <a:t>https://vimeopro.com/camtree/cedir/</a:t>
            </a:r>
            <a:endParaRPr sz="1088">
              <a:solidFill>
                <a:srgbClr val="000000"/>
              </a:solidFill>
              <a:latin typeface="Arimo"/>
              <a:ea typeface="Arimo"/>
              <a:cs typeface="Arimo"/>
              <a:sym typeface="Arimo"/>
            </a:endParaRPr>
          </a:p>
          <a:p>
            <a:pPr indent="0" lvl="0" marL="0" marR="0" rtl="0" algn="just">
              <a:spcBef>
                <a:spcPts val="0"/>
              </a:spcBef>
              <a:spcAft>
                <a:spcPts val="0"/>
              </a:spcAft>
              <a:buNone/>
            </a:pPr>
            <a:r>
              <a:rPr lang="de-DE" sz="1088">
                <a:solidFill>
                  <a:srgbClr val="000000"/>
                </a:solidFill>
                <a:latin typeface="Arimo"/>
                <a:ea typeface="Arimo"/>
                <a:cs typeface="Arimo"/>
                <a:sym typeface="Arimo"/>
              </a:rPr>
              <a:t>Diskussionsanregungen sind enthalten.) </a:t>
            </a:r>
            <a:endParaRPr/>
          </a:p>
        </p:txBody>
      </p:sp>
      <p:sp>
        <p:nvSpPr>
          <p:cNvPr id="228" name="Google Shape;228;p20"/>
          <p:cNvSpPr txBox="1"/>
          <p:nvPr/>
        </p:nvSpPr>
        <p:spPr>
          <a:xfrm>
            <a:off x="5176707" y="6779930"/>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5</a:t>
            </a:r>
            <a:endParaRPr sz="907">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3" name="Shape 233"/>
        <p:cNvGrpSpPr/>
        <p:nvPr/>
      </p:nvGrpSpPr>
      <p:grpSpPr>
        <a:xfrm>
          <a:off x="0" y="0"/>
          <a:ext cx="0" cy="0"/>
          <a:chOff x="0" y="0"/>
          <a:chExt cx="0" cy="0"/>
        </a:xfrm>
      </p:grpSpPr>
      <p:sp>
        <p:nvSpPr>
          <p:cNvPr id="234" name="Google Shape;234;p21"/>
          <p:cNvSpPr txBox="1"/>
          <p:nvPr/>
        </p:nvSpPr>
        <p:spPr>
          <a:xfrm>
            <a:off x="3307389" y="552712"/>
            <a:ext cx="3849188"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Das Dialogkodierungsschema von T-SEDA</a:t>
            </a:r>
            <a:endParaRPr sz="1451">
              <a:solidFill>
                <a:srgbClr val="000000"/>
              </a:solidFill>
              <a:latin typeface="Arial"/>
              <a:ea typeface="Arial"/>
              <a:cs typeface="Arial"/>
              <a:sym typeface="Arial"/>
            </a:endParaRPr>
          </a:p>
        </p:txBody>
      </p:sp>
      <p:sp>
        <p:nvSpPr>
          <p:cNvPr id="235" name="Google Shape;235;p21"/>
          <p:cNvSpPr txBox="1"/>
          <p:nvPr/>
        </p:nvSpPr>
        <p:spPr>
          <a:xfrm>
            <a:off x="5176706" y="6869966"/>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6</a:t>
            </a:r>
            <a:endParaRPr/>
          </a:p>
        </p:txBody>
      </p:sp>
      <p:graphicFrame>
        <p:nvGraphicFramePr>
          <p:cNvPr id="236" name="Google Shape;236;p21"/>
          <p:cNvGraphicFramePr/>
          <p:nvPr/>
        </p:nvGraphicFramePr>
        <p:xfrm>
          <a:off x="1162926" y="838198"/>
          <a:ext cx="3000000" cy="3000000"/>
        </p:xfrm>
        <a:graphic>
          <a:graphicData uri="http://schemas.openxmlformats.org/drawingml/2006/table">
            <a:tbl>
              <a:tblPr>
                <a:noFill/>
                <a:tableStyleId>{B0894BF3-99CF-4E9F-BE77-B33D854FD6F0}</a:tableStyleId>
              </a:tblPr>
              <a:tblGrid>
                <a:gridCol w="1980700"/>
                <a:gridCol w="2995150"/>
                <a:gridCol w="3162250"/>
              </a:tblGrid>
              <a:tr h="279200">
                <a:tc>
                  <a:txBody>
                    <a:bodyPr/>
                    <a:lstStyle/>
                    <a:p>
                      <a:pPr indent="0" lvl="0" marL="0" marR="0" rtl="0" algn="ctr">
                        <a:spcBef>
                          <a:spcPts val="0"/>
                        </a:spcBef>
                        <a:spcAft>
                          <a:spcPts val="0"/>
                        </a:spcAft>
                        <a:buNone/>
                      </a:pPr>
                      <a:r>
                        <a:rPr b="1" i="0" lang="de-DE" sz="1000" u="none" strike="noStrike">
                          <a:latin typeface="Arial"/>
                          <a:ea typeface="Arial"/>
                          <a:cs typeface="Arial"/>
                          <a:sym typeface="Arial"/>
                        </a:rPr>
                        <a:t>Kodierkategorien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de-DE" sz="1000" u="none" strike="noStrike">
                          <a:solidFill>
                            <a:srgbClr val="000000"/>
                          </a:solidFill>
                          <a:latin typeface="Arial"/>
                          <a:ea typeface="Arial"/>
                          <a:cs typeface="Arial"/>
                          <a:sym typeface="Arial"/>
                        </a:rPr>
                        <a:t>Beiträge und Strategien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de-DE" sz="1000" u="none" strike="noStrike">
                          <a:solidFill>
                            <a:srgbClr val="000000"/>
                          </a:solidFill>
                          <a:latin typeface="Arial"/>
                          <a:ea typeface="Arial"/>
                          <a:cs typeface="Arial"/>
                          <a:sym typeface="Arial"/>
                        </a:rPr>
                        <a:t>Was können wir hören? (Schlüsselwörter)</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512625">
                <a:tc>
                  <a:txBody>
                    <a:bodyPr/>
                    <a:lstStyle/>
                    <a:p>
                      <a:pPr indent="0" lvl="0" marL="0" marR="0" rtl="0" algn="l">
                        <a:spcBef>
                          <a:spcPts val="0"/>
                        </a:spcBef>
                        <a:spcAft>
                          <a:spcPts val="0"/>
                        </a:spcAft>
                        <a:buNone/>
                      </a:pPr>
                      <a:r>
                        <a:rPr b="1" i="0" lang="de-DE" sz="1000" u="none" strike="noStrike">
                          <a:latin typeface="Arial"/>
                          <a:ea typeface="Arial"/>
                          <a:cs typeface="Arial"/>
                          <a:sym typeface="Arial"/>
                        </a:rPr>
                        <a:t>I – Auf Ideen aufbauen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1" lang="de-DE" sz="900" u="none" cap="none" strike="noStrike">
                          <a:solidFill>
                            <a:srgbClr val="000000"/>
                          </a:solidFill>
                          <a:latin typeface="Arial"/>
                          <a:ea typeface="Arial"/>
                          <a:cs typeface="Arial"/>
                          <a:sym typeface="Arial"/>
                        </a:rPr>
                        <a:t>Auf eigenen oder fremden Ideen, die in früheren Runden oder anderen Beiträgen geäußert wurden, aufbauen, sie ausarbeiten, klären oder kommentieren</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de-DE" sz="900" u="none" strike="noStrike">
                          <a:latin typeface="Arial"/>
                          <a:ea typeface="Arial"/>
                          <a:cs typeface="Arial"/>
                          <a:sym typeface="Arial"/>
                        </a:rPr>
                        <a:t>„es ist auch“, „das gibt mir zu denken“, „ich meine“, „sie meinte“</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23900">
                <a:tc>
                  <a:txBody>
                    <a:bodyPr/>
                    <a:lstStyle/>
                    <a:p>
                      <a:pPr indent="0" lvl="0" marL="0" marR="0" rtl="0" algn="l">
                        <a:spcBef>
                          <a:spcPts val="0"/>
                        </a:spcBef>
                        <a:spcAft>
                          <a:spcPts val="0"/>
                        </a:spcAft>
                        <a:buNone/>
                      </a:pPr>
                      <a:r>
                        <a:rPr b="1" i="0" lang="de-DE" sz="1000" u="none" strike="noStrike">
                          <a:solidFill>
                            <a:srgbClr val="000000"/>
                          </a:solidFill>
                          <a:latin typeface="Arial"/>
                          <a:ea typeface="Arial"/>
                          <a:cs typeface="Arial"/>
                          <a:sym typeface="Arial"/>
                        </a:rPr>
                        <a:t>EI – Ermutigen, auf Ideen aufzubauen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de-DE" sz="900" u="none" cap="none" strike="noStrike">
                          <a:solidFill>
                            <a:srgbClr val="000000"/>
                          </a:solidFill>
                          <a:latin typeface="Arial"/>
                          <a:ea typeface="Arial"/>
                          <a:cs typeface="Arial"/>
                          <a:sym typeface="Arial"/>
                        </a:rPr>
                        <a:t>Andere auffordern, eigene oder fremde Ideen/Beiträge zu erläutern, darauf aufzubauen, zu klären, zu kommentieren oder zu verbessern</a:t>
                      </a:r>
                      <a:endParaRPr b="0" i="0" sz="1400" u="none" cap="none" strike="noStrike">
                        <a:solidFill>
                          <a:srgbClr val="000000"/>
                        </a:solidFill>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de-DE" sz="900" u="none" strike="noStrike">
                          <a:solidFill>
                            <a:srgbClr val="000000"/>
                          </a:solidFill>
                          <a:latin typeface="Arial"/>
                          <a:ea typeface="Arial"/>
                          <a:cs typeface="Arial"/>
                          <a:sym typeface="Arial"/>
                        </a:rPr>
                        <a:t>„Was?", „Sag mir“, „Kannst du das umformulieren?“, „Meinst du?“ „Stimmst du zu?“, „Kannst du ergänzen...?“</a:t>
                      </a:r>
                      <a:endParaRPr/>
                    </a:p>
                    <a:p>
                      <a:pPr indent="0" lvl="0" marL="0" marR="0" rtl="0" algn="l">
                        <a:spcBef>
                          <a:spcPts val="0"/>
                        </a:spcBef>
                        <a:spcAft>
                          <a:spcPts val="0"/>
                        </a:spcAft>
                        <a:buNone/>
                      </a:pPr>
                      <a:r>
                        <a:t/>
                      </a:r>
                      <a:endParaRPr b="0" i="0" sz="900" u="none" strike="noStrike">
                        <a:highlight>
                          <a:srgbClr val="FF0000"/>
                        </a:highlight>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381925">
                <a:tc>
                  <a:txBody>
                    <a:bodyPr/>
                    <a:lstStyle/>
                    <a:p>
                      <a:pPr indent="0" lvl="0" marL="0" marR="0" rtl="0" algn="l">
                        <a:spcBef>
                          <a:spcPts val="0"/>
                        </a:spcBef>
                        <a:spcAft>
                          <a:spcPts val="0"/>
                        </a:spcAft>
                        <a:buNone/>
                      </a:pPr>
                      <a:r>
                        <a:rPr b="1" i="0" lang="de-DE" sz="1000" u="none" strike="noStrike">
                          <a:latin typeface="Arial"/>
                          <a:ea typeface="Arial"/>
                          <a:cs typeface="Arial"/>
                          <a:sym typeface="Arial"/>
                        </a:rPr>
                        <a:t>H - Herausfordern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de-DE" sz="900" u="none" strike="noStrike">
                          <a:latin typeface="Arial"/>
                          <a:ea typeface="Arial"/>
                          <a:cs typeface="Arial"/>
                          <a:sym typeface="Arial"/>
                        </a:rPr>
                        <a:t>Ideen zu hinterfragen, bezweifeln, ablehnen oder sie in Frage stellen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de-DE" sz="900" u="none" strike="noStrike">
                          <a:latin typeface="Arial"/>
                          <a:ea typeface="Arial"/>
                          <a:cs typeface="Arial"/>
                          <a:sym typeface="Arial"/>
                        </a:rPr>
                        <a:t>„Ich bin nicht einverstanden", „Nein", „Aber", „Bist du sicher...?" „...andere Idee“</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69575">
                <a:tc>
                  <a:txBody>
                    <a:bodyPr/>
                    <a:lstStyle/>
                    <a:p>
                      <a:pPr indent="0" lvl="0" marL="0" marR="0" rtl="0" algn="l">
                        <a:spcBef>
                          <a:spcPts val="0"/>
                        </a:spcBef>
                        <a:spcAft>
                          <a:spcPts val="0"/>
                        </a:spcAft>
                        <a:buNone/>
                      </a:pPr>
                      <a:r>
                        <a:rPr b="1" i="0" lang="de-DE" sz="1000" u="none" strike="noStrike">
                          <a:solidFill>
                            <a:srgbClr val="000000"/>
                          </a:solidFill>
                          <a:latin typeface="Arial"/>
                          <a:ea typeface="Arial"/>
                          <a:cs typeface="Arial"/>
                          <a:sym typeface="Arial"/>
                        </a:rPr>
                        <a:t>N – Nachdenken und Erklären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1" lang="de-DE" sz="900" u="none" cap="none" strike="noStrike">
                          <a:solidFill>
                            <a:srgbClr val="000000"/>
                          </a:solidFill>
                          <a:latin typeface="Arial"/>
                          <a:ea typeface="Arial"/>
                          <a:cs typeface="Arial"/>
                          <a:sym typeface="Arial"/>
                        </a:rPr>
                        <a:t>Erklären, begründen und/oder nach Alternativen suchen in Bezug auf eigene oder fremde Ideen </a:t>
                      </a:r>
                      <a:endParaRPr b="0" i="0" sz="1400" u="none" strike="noStrike">
                        <a:solidFill>
                          <a:schemeClr val="dk1"/>
                        </a:solidFill>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de-DE" sz="900" u="none" strike="noStrike">
                          <a:solidFill>
                            <a:srgbClr val="000000"/>
                          </a:solidFill>
                          <a:latin typeface="Arial"/>
                          <a:ea typeface="Arial"/>
                          <a:cs typeface="Arial"/>
                          <a:sym typeface="Arial"/>
                        </a:rPr>
                        <a:t>„Ich denke", „weil", „deshalb", „daher", „um", „wenn...dann",</a:t>
                      </a:r>
                      <a:endParaRPr/>
                    </a:p>
                    <a:p>
                      <a:pPr indent="0" lvl="0" marL="0" marR="0" rtl="0" algn="l">
                        <a:spcBef>
                          <a:spcPts val="0"/>
                        </a:spcBef>
                        <a:spcAft>
                          <a:spcPts val="0"/>
                        </a:spcAft>
                        <a:buNone/>
                      </a:pPr>
                      <a:r>
                        <a:rPr b="0" i="0" lang="de-DE" sz="900" u="none" strike="noStrike">
                          <a:solidFill>
                            <a:srgbClr val="000000"/>
                          </a:solidFill>
                          <a:latin typeface="Arial"/>
                          <a:ea typeface="Arial"/>
                          <a:cs typeface="Arial"/>
                          <a:sym typeface="Arial"/>
                        </a:rPr>
                        <a:t>„nicht...es sei denn“, „es ist wie...“, „stell dir vor, wenn...“, „würde“, „könnte“ oder „dürfte“</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81725">
                <a:tc>
                  <a:txBody>
                    <a:bodyPr/>
                    <a:lstStyle/>
                    <a:p>
                      <a:pPr indent="0" lvl="0" marL="0" marR="0" rtl="0" algn="l">
                        <a:spcBef>
                          <a:spcPts val="0"/>
                        </a:spcBef>
                        <a:spcAft>
                          <a:spcPts val="0"/>
                        </a:spcAft>
                        <a:buNone/>
                      </a:pPr>
                      <a:r>
                        <a:rPr b="1" i="0" lang="de-DE" sz="1000" u="none" strike="noStrike">
                          <a:latin typeface="Arial"/>
                          <a:ea typeface="Arial"/>
                          <a:cs typeface="Arial"/>
                          <a:sym typeface="Arial"/>
                        </a:rPr>
                        <a:t>EN – Ermutigen zum Nachdenken und Erklären </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b="0" i="1" lang="de-DE" sz="900" u="none" strike="noStrike">
                          <a:solidFill>
                            <a:schemeClr val="dk1"/>
                          </a:solidFill>
                          <a:latin typeface="Arial"/>
                          <a:ea typeface="Arial"/>
                          <a:cs typeface="Arial"/>
                          <a:sym typeface="Arial"/>
                        </a:rPr>
                        <a:t>Andere auffordern, eigene oder fremde Ideen zu erklären, zu begründen und/oder Alternativen zu suchen</a:t>
                      </a:r>
                      <a:endParaRPr b="0" i="0" sz="1400" u="none" strike="noStrike">
                        <a:solidFill>
                          <a:schemeClr val="dk1"/>
                        </a:solidFill>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de-DE" sz="900" u="none" strike="noStrike">
                          <a:latin typeface="Arial"/>
                          <a:ea typeface="Arial"/>
                          <a:cs typeface="Arial"/>
                          <a:sym typeface="Arial"/>
                        </a:rPr>
                        <a:t>„Warum?“, „Wie?“, „Meinst du?“, „Kannst du das genauer erklären?“ </a:t>
                      </a:r>
                      <a:endParaRPr/>
                    </a:p>
                    <a:p>
                      <a:pPr indent="0" lvl="0" marL="0" marR="0" rtl="0" algn="l">
                        <a:spcBef>
                          <a:spcPts val="0"/>
                        </a:spcBef>
                        <a:spcAft>
                          <a:spcPts val="0"/>
                        </a:spcAft>
                        <a:buNone/>
                      </a:pPr>
                      <a:r>
                        <a:t/>
                      </a:r>
                      <a:endParaRPr b="0" i="0" sz="1400" u="none" strike="noStrike">
                        <a:highlight>
                          <a:srgbClr val="FF0000"/>
                        </a:highlight>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23900">
                <a:tc>
                  <a:txBody>
                    <a:bodyPr/>
                    <a:lstStyle/>
                    <a:p>
                      <a:pPr indent="0" lvl="0" marL="0" marR="0" rtl="0" algn="l">
                        <a:spcBef>
                          <a:spcPts val="0"/>
                        </a:spcBef>
                        <a:spcAft>
                          <a:spcPts val="0"/>
                        </a:spcAft>
                        <a:buNone/>
                      </a:pPr>
                      <a:r>
                        <a:rPr b="1" i="0" lang="de-DE" sz="1000" u="none" strike="noStrike">
                          <a:solidFill>
                            <a:srgbClr val="000000"/>
                          </a:solidFill>
                          <a:latin typeface="Arial"/>
                          <a:ea typeface="Arial"/>
                          <a:cs typeface="Arial"/>
                          <a:sym typeface="Arial"/>
                        </a:rPr>
                        <a:t>ZK – Ideen zusammenführen und Konsens finden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de-DE" sz="900" u="none" strike="noStrike">
                          <a:solidFill>
                            <a:srgbClr val="000000"/>
                          </a:solidFill>
                          <a:latin typeface="Arial"/>
                          <a:ea typeface="Arial"/>
                          <a:cs typeface="Arial"/>
                          <a:sym typeface="Arial"/>
                        </a:rPr>
                        <a:t>Ideen kontrastieren und zusammenfassen, bewerten, Zustimmung und Konsens ausdrücken; Koordination / Synthese einfordern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de-DE" sz="900" u="none" strike="noStrike">
                          <a:solidFill>
                            <a:srgbClr val="000000"/>
                          </a:solidFill>
                          <a:latin typeface="Arial"/>
                          <a:ea typeface="Arial"/>
                          <a:cs typeface="Arial"/>
                          <a:sym typeface="Arial"/>
                        </a:rPr>
                        <a:t>„Ich stimme zu“, „um es zusammenzufassen...“, „Also, wir sind alle der Meinung, dass...“, „ähnlich und unterschiedlich“</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50825">
                <a:tc>
                  <a:txBody>
                    <a:bodyPr/>
                    <a:lstStyle/>
                    <a:p>
                      <a:pPr indent="0" lvl="0" marL="0" marR="0" rtl="0" algn="l">
                        <a:spcBef>
                          <a:spcPts val="0"/>
                        </a:spcBef>
                        <a:spcAft>
                          <a:spcPts val="0"/>
                        </a:spcAft>
                        <a:buNone/>
                      </a:pPr>
                      <a:r>
                        <a:rPr b="1" i="0" lang="de-DE" sz="1000" u="none" strike="noStrike">
                          <a:latin typeface="Arial"/>
                          <a:ea typeface="Arial"/>
                          <a:cs typeface="Arial"/>
                          <a:sym typeface="Arial"/>
                        </a:rPr>
                        <a:t>R – Reflexion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de-DE" sz="900" u="none" strike="noStrike">
                          <a:latin typeface="Arial"/>
                          <a:ea typeface="Arial"/>
                          <a:cs typeface="Arial"/>
                          <a:sym typeface="Arial"/>
                        </a:rPr>
                        <a:t>Den Lernweg explizit zu machen, indem es auf Beiträge/Wissen/Ressourcen/Erfahrungen außerhalb des unmittelbaren Dialogs verwiesen wird.</a:t>
                      </a:r>
                      <a:endParaRPr/>
                    </a:p>
                    <a:p>
                      <a:pPr indent="0" lvl="0" marL="0" marR="0" rtl="0" algn="l">
                        <a:spcBef>
                          <a:spcPts val="0"/>
                        </a:spcBef>
                        <a:spcAft>
                          <a:spcPts val="0"/>
                        </a:spcAft>
                        <a:buNone/>
                      </a:pPr>
                      <a:r>
                        <a:rPr b="0" i="1" lang="de-DE" sz="900" u="none" strike="noStrike">
                          <a:solidFill>
                            <a:srgbClr val="000000"/>
                          </a:solidFill>
                          <a:latin typeface="Arial"/>
                          <a:ea typeface="Arial"/>
                          <a:cs typeface="Arial"/>
                          <a:sym typeface="Arial"/>
                        </a:rPr>
                        <a:t>Bewertung oder metakognitive Reflexion des Dialogs oder der Lernaktivität; </a:t>
                      </a:r>
                      <a:endParaRPr/>
                    </a:p>
                    <a:p>
                      <a:pPr indent="0" lvl="0" marL="0" marR="0" rtl="0" algn="l">
                        <a:spcBef>
                          <a:spcPts val="0"/>
                        </a:spcBef>
                        <a:spcAft>
                          <a:spcPts val="0"/>
                        </a:spcAft>
                        <a:buNone/>
                      </a:pPr>
                      <a:r>
                        <a:rPr b="0" i="1" lang="de-DE" sz="900" u="none" strike="noStrike">
                          <a:solidFill>
                            <a:srgbClr val="000000"/>
                          </a:solidFill>
                          <a:latin typeface="Arial"/>
                          <a:ea typeface="Arial"/>
                          <a:cs typeface="Arial"/>
                          <a:sym typeface="Arial"/>
                        </a:rPr>
                        <a:t>Aufforderung, diese Reflexion vorzunehmen</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de-DE" sz="900" u="none" strike="noStrike">
                          <a:latin typeface="Arial"/>
                          <a:ea typeface="Arial"/>
                          <a:cs typeface="Arial"/>
                          <a:sym typeface="Arial"/>
                        </a:rPr>
                        <a:t>„der Dialog“, „das Sprechen“, „das Austauschen“, „in Gruppen/Paaren zusammen zu arbeiten“, „die Aufgabe“, „die Aktivität“, „was du gelernt hast“, „I habe meine Meinung geändert“, „das Zuhören“, „Gesprächsregeln“</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30150">
                <a:tc>
                  <a:txBody>
                    <a:bodyPr/>
                    <a:lstStyle/>
                    <a:p>
                      <a:pPr indent="0" lvl="0" marL="0" marR="0" rtl="0" algn="l">
                        <a:spcBef>
                          <a:spcPts val="0"/>
                        </a:spcBef>
                        <a:spcAft>
                          <a:spcPts val="0"/>
                        </a:spcAft>
                        <a:buNone/>
                      </a:pPr>
                      <a:r>
                        <a:rPr b="1" i="0" lang="de-DE" sz="1000" u="none" strike="noStrike">
                          <a:solidFill>
                            <a:srgbClr val="000000"/>
                          </a:solidFill>
                          <a:latin typeface="Arial"/>
                          <a:ea typeface="Arial"/>
                          <a:cs typeface="Arial"/>
                          <a:sym typeface="Arial"/>
                        </a:rPr>
                        <a:t>V – Verknüpfen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i="1" lang="de-DE" sz="900">
                          <a:latin typeface="Arial"/>
                          <a:ea typeface="Arial"/>
                          <a:cs typeface="Arial"/>
                          <a:sym typeface="Arial"/>
                        </a:rPr>
                        <a:t>Verknüpfung mit Beiträgen / Wissen / Erfahrungen über den unmittelbaren Dialog hinaus</a:t>
                      </a:r>
                      <a:endParaRPr b="0" i="1" sz="900" u="none" strike="noStrike">
                        <a:highlight>
                          <a:srgbClr val="FFFF00"/>
                        </a:highlight>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de-DE" sz="900" u="none" strike="noStrike">
                          <a:solidFill>
                            <a:srgbClr val="000000"/>
                          </a:solidFill>
                          <a:latin typeface="Arial"/>
                          <a:ea typeface="Arial"/>
                          <a:cs typeface="Arial"/>
                          <a:sym typeface="Arial"/>
                        </a:rPr>
                        <a:t>´“Letzte Stunde“, „nächste Stunde“„ vorher“, „erinnert mich an“,, „im Zusammenhang mit“, „bei dir zu Hause“</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789025">
                <a:tc>
                  <a:txBody>
                    <a:bodyPr/>
                    <a:lstStyle/>
                    <a:p>
                      <a:pPr indent="0" lvl="0" marL="0" marR="0" rtl="0" algn="l">
                        <a:spcBef>
                          <a:spcPts val="0"/>
                        </a:spcBef>
                        <a:spcAft>
                          <a:spcPts val="0"/>
                        </a:spcAft>
                        <a:buNone/>
                      </a:pPr>
                      <a:r>
                        <a:rPr b="1" i="0" lang="de-DE" sz="1000" u="none" strike="noStrike">
                          <a:latin typeface="Arial"/>
                          <a:ea typeface="Arial"/>
                          <a:cs typeface="Arial"/>
                          <a:sym typeface="Arial"/>
                        </a:rPr>
                        <a:t>L – Das Gespräch oder die Lernsituation leiten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de-DE" sz="900" u="none" strike="noStrike">
                          <a:latin typeface="Arial"/>
                          <a:ea typeface="Arial"/>
                          <a:cs typeface="Arial"/>
                          <a:sym typeface="Arial"/>
                        </a:rPr>
                        <a:t>Die Verantwortung für die Gestaltung der Aktivität oder die Ausrichtung des Dialogs in eine gewünschte Richtung zu übernehmen. Andere Unterstützungsstrategien zu verwenden, um den Dialog oder das Lernen zu fördern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de-DE" sz="900" u="none" strike="noStrike">
                          <a:latin typeface="Arial"/>
                          <a:ea typeface="Arial"/>
                          <a:cs typeface="Arial"/>
                          <a:sym typeface="Arial"/>
                        </a:rPr>
                        <a:t>„Was ist mit“, „dem Fokus“, „Konzentriere dich auf“, „versuche einmal“, „keine Eile“, „ganz in Ruhe“</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12625">
                <a:tc>
                  <a:txBody>
                    <a:bodyPr/>
                    <a:lstStyle/>
                    <a:p>
                      <a:pPr indent="0" lvl="0" marL="0" marR="0" rtl="0" algn="l">
                        <a:spcBef>
                          <a:spcPts val="0"/>
                        </a:spcBef>
                        <a:spcAft>
                          <a:spcPts val="0"/>
                        </a:spcAft>
                        <a:buNone/>
                      </a:pPr>
                      <a:r>
                        <a:rPr b="1" i="0" lang="de-DE" sz="1000" u="none" strike="noStrike">
                          <a:solidFill>
                            <a:srgbClr val="000000"/>
                          </a:solidFill>
                          <a:latin typeface="Arial"/>
                          <a:ea typeface="Arial"/>
                          <a:cs typeface="Arial"/>
                          <a:sym typeface="Arial"/>
                        </a:rPr>
                        <a:t>ÄN – Äußerungen und Nachfragen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l">
                        <a:spcBef>
                          <a:spcPts val="0"/>
                        </a:spcBef>
                        <a:spcAft>
                          <a:spcPts val="0"/>
                        </a:spcAft>
                        <a:buNone/>
                      </a:pPr>
                      <a:r>
                        <a:rPr b="0" i="1" lang="de-DE" sz="900" u="none" strike="noStrike">
                          <a:solidFill>
                            <a:srgbClr val="000000"/>
                          </a:solidFill>
                          <a:latin typeface="Arial"/>
                          <a:ea typeface="Arial"/>
                          <a:cs typeface="Arial"/>
                          <a:sym typeface="Arial"/>
                        </a:rPr>
                        <a:t>Angebot oder Aufforderung zu relevanten Beiträgen, um einen Dialog zu initiieren oder zu fördern (die nicht unter andere Kategorien fallen)</a:t>
                      </a:r>
                      <a:endParaRPr b="0" i="0" sz="1400" u="none" strike="noStrike">
                        <a:latin typeface="Arial"/>
                        <a:ea typeface="Arial"/>
                        <a:cs typeface="Arial"/>
                        <a:sym typeface="Arial"/>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27432" marR="0" rtl="0" algn="l">
                        <a:spcBef>
                          <a:spcPts val="0"/>
                        </a:spcBef>
                        <a:spcAft>
                          <a:spcPts val="0"/>
                        </a:spcAft>
                        <a:buNone/>
                      </a:pPr>
                      <a:r>
                        <a:rPr b="0" i="0" lang="de-DE" sz="900" u="none" strike="noStrike">
                          <a:solidFill>
                            <a:srgbClr val="000000"/>
                          </a:solidFill>
                          <a:latin typeface="Arial"/>
                          <a:ea typeface="Arial"/>
                          <a:cs typeface="Arial"/>
                          <a:sym typeface="Arial"/>
                        </a:rPr>
                        <a:t>„Was denkst du über…?“, „Sag mal“, „deine Gedanken“, „meine Meinung ist…“, „deine Ideen“</a:t>
                      </a:r>
                      <a:endParaRPr/>
                    </a:p>
                  </a:txBody>
                  <a:tcPr marT="49025" marB="49025" marR="49025" marL="49025">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nvSpPr>
        <p:spPr>
          <a:xfrm>
            <a:off x="1913851" y="338014"/>
            <a:ext cx="6840725"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Förderung einer positiven Unterrichtskultur für den pädagogischen Dialog</a:t>
            </a:r>
            <a:endParaRPr sz="1451">
              <a:solidFill>
                <a:srgbClr val="000000"/>
              </a:solidFill>
              <a:latin typeface="Arial"/>
              <a:ea typeface="Arial"/>
              <a:cs typeface="Arial"/>
              <a:sym typeface="Arial"/>
            </a:endParaRPr>
          </a:p>
        </p:txBody>
      </p:sp>
      <p:sp>
        <p:nvSpPr>
          <p:cNvPr id="243" name="Google Shape;243;p22"/>
          <p:cNvSpPr/>
          <p:nvPr/>
        </p:nvSpPr>
        <p:spPr>
          <a:xfrm>
            <a:off x="935802" y="5730271"/>
            <a:ext cx="398462" cy="39846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44" name="Google Shape;244;p22"/>
          <p:cNvSpPr/>
          <p:nvPr/>
        </p:nvSpPr>
        <p:spPr>
          <a:xfrm>
            <a:off x="5854286" y="1494413"/>
            <a:ext cx="1073681" cy="7668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pSp>
        <p:nvGrpSpPr>
          <p:cNvPr id="245" name="Google Shape;245;p22"/>
          <p:cNvGrpSpPr/>
          <p:nvPr/>
        </p:nvGrpSpPr>
        <p:grpSpPr>
          <a:xfrm>
            <a:off x="771642" y="764565"/>
            <a:ext cx="4442543" cy="6415439"/>
            <a:chOff x="1807200" y="527880"/>
            <a:chExt cx="4442543" cy="6415439"/>
          </a:xfrm>
        </p:grpSpPr>
        <p:sp>
          <p:nvSpPr>
            <p:cNvPr id="246" name="Google Shape;246;p22"/>
            <p:cNvSpPr/>
            <p:nvPr/>
          </p:nvSpPr>
          <p:spPr>
            <a:xfrm>
              <a:off x="1807200" y="527880"/>
              <a:ext cx="4376222" cy="61855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47" name="Google Shape;247;p22"/>
            <p:cNvSpPr txBox="1"/>
            <p:nvPr/>
          </p:nvSpPr>
          <p:spPr>
            <a:xfrm>
              <a:off x="1917860" y="635865"/>
              <a:ext cx="4202324" cy="4658776"/>
            </a:xfrm>
            <a:prstGeom prst="rect">
              <a:avLst/>
            </a:prstGeom>
            <a:noFill/>
            <a:ln>
              <a:noFill/>
            </a:ln>
          </p:spPr>
          <p:txBody>
            <a:bodyPr anchorCtr="0" anchor="t" bIns="0" lIns="0" spcFirstLastPara="1" rIns="0" wrap="square" tIns="0">
              <a:spAutoFit/>
            </a:bodyPr>
            <a:lstStyle/>
            <a:p>
              <a:pPr indent="0" lvl="0" marL="11516" marR="5758" rtl="0" algn="l">
                <a:lnSpc>
                  <a:spcPct val="120800"/>
                </a:lnSpc>
                <a:spcBef>
                  <a:spcPts val="0"/>
                </a:spcBef>
                <a:spcAft>
                  <a:spcPts val="0"/>
                </a:spcAft>
                <a:buNone/>
              </a:pPr>
              <a:r>
                <a:rPr lang="de-DE" sz="1088">
                  <a:solidFill>
                    <a:srgbClr val="000000"/>
                  </a:solidFill>
                  <a:latin typeface="Arimo"/>
                  <a:ea typeface="Arimo"/>
                  <a:cs typeface="Arimo"/>
                  <a:sym typeface="Arimo"/>
                </a:rPr>
                <a:t>Eine Klasse dazu zu bringen, einen produktiven Bildungsdialog zu führen, kann Zeit brauchen. Die Schülerinnen und Schüler sind es vielleicht nicht gewohnt, ihre Ideen öffentlich mitzuteilen oder zu erfahren, dass ihre Mitschüler*innen ihnen nicht zustimmen.</a:t>
              </a:r>
              <a:endParaRPr/>
            </a:p>
            <a:p>
              <a:pPr indent="0" lvl="0" marL="11516" marR="5758" rtl="0" algn="l">
                <a:lnSpc>
                  <a:spcPct val="120800"/>
                </a:lnSpc>
                <a:spcBef>
                  <a:spcPts val="0"/>
                </a:spcBef>
                <a:spcAft>
                  <a:spcPts val="0"/>
                </a:spcAft>
                <a:buNone/>
              </a:pPr>
              <a:r>
                <a:rPr lang="de-DE" sz="1088">
                  <a:solidFill>
                    <a:srgbClr val="000000"/>
                  </a:solidFill>
                  <a:latin typeface="Arimo"/>
                  <a:ea typeface="Arimo"/>
                  <a:cs typeface="Arimo"/>
                  <a:sym typeface="Arimo"/>
                </a:rPr>
                <a:t>In den meisten Kontexten sind einige Schüler*innen sehr daran interessiert, ihre Ideen mitzuteilen, während andere überhaupt nicht gerne sprechen. Manche Schüler*innen ziehen das Sprechen dem Schreiben vor, während andere es schwieriger finden, sich anderen gegenüber zu erklären.</a:t>
              </a:r>
              <a:endParaRPr/>
            </a:p>
            <a:p>
              <a:pPr indent="0" lvl="0" marL="11516" marR="5758" rtl="0" algn="l">
                <a:lnSpc>
                  <a:spcPct val="120800"/>
                </a:lnSpc>
                <a:spcBef>
                  <a:spcPts val="0"/>
                </a:spcBef>
                <a:spcAft>
                  <a:spcPts val="0"/>
                </a:spcAft>
                <a:buNone/>
              </a:pPr>
              <a:r>
                <a:rPr lang="de-DE" sz="1088">
                  <a:solidFill>
                    <a:srgbClr val="000000"/>
                  </a:solidFill>
                  <a:latin typeface="Arimo"/>
                  <a:ea typeface="Arimo"/>
                  <a:cs typeface="Arimo"/>
                  <a:sym typeface="Arimo"/>
                </a:rPr>
                <a:t>„Grundregeln“ oder „Gesprächsregeln" sind ein guter Weg, um eine Klassenkultur zu schaffen, in der sich alle Schüler*innen wohl fühlen und ihre Ideen mitteilen und hinterfragen können. Anhand dieser Regeln wissen alle Schüler*innen, was von ihnen und anderen in Diskussionen erwartet wird. Sie sollten gemeinsam mit den Schüler*innen aufgestellt werden. Sie könnten die Schüler*innen zum Beispiel bitten, ihre Ideen zu den Grundregeln mitzuteilen. Anschließend ist es wichtig, die Schüler*innen daran zu erinnern, z. B. durch Wiederholung zu Beginn des Unterrichts, und sie zur Reflexion und Überwachung im Laufe der Zeit anzuregen. (Siehe Skala 2F zur Bewertung der Schüler*innen Beteiligung und zur Messung des Beitrags der Schüler*innen zur Aufstellung von Grundregeln). Grundregeln können auch mit Erwachsenen und im Online-Dialog verwendet werden.</a:t>
              </a:r>
              <a:endParaRPr sz="1088">
                <a:solidFill>
                  <a:srgbClr val="000000"/>
                </a:solidFill>
                <a:latin typeface="Arial"/>
                <a:ea typeface="Arial"/>
                <a:cs typeface="Arial"/>
                <a:sym typeface="Arial"/>
              </a:endParaRPr>
            </a:p>
          </p:txBody>
        </p:sp>
        <p:sp>
          <p:nvSpPr>
            <p:cNvPr id="248" name="Google Shape;248;p22"/>
            <p:cNvSpPr txBox="1"/>
            <p:nvPr/>
          </p:nvSpPr>
          <p:spPr>
            <a:xfrm>
              <a:off x="1986382" y="5283249"/>
              <a:ext cx="4263361" cy="1660070"/>
            </a:xfrm>
            <a:prstGeom prst="rect">
              <a:avLst/>
            </a:prstGeom>
            <a:noFill/>
            <a:ln>
              <a:noFill/>
            </a:ln>
          </p:spPr>
          <p:txBody>
            <a:bodyPr anchorCtr="0" anchor="t" bIns="0" lIns="0" spcFirstLastPara="1" rIns="0" wrap="square" tIns="0">
              <a:spAutoFit/>
            </a:bodyPr>
            <a:lstStyle/>
            <a:p>
              <a:pPr indent="0" lvl="0" marL="426105" marR="122649" rtl="0" algn="just">
                <a:lnSpc>
                  <a:spcPct val="120800"/>
                </a:lnSpc>
                <a:spcBef>
                  <a:spcPts val="0"/>
                </a:spcBef>
                <a:spcAft>
                  <a:spcPts val="0"/>
                </a:spcAft>
                <a:buNone/>
              </a:pPr>
              <a:r>
                <a:rPr b="1" lang="de-DE" sz="1088" u="sng">
                  <a:solidFill>
                    <a:schemeClr val="hlink"/>
                  </a:solidFill>
                  <a:latin typeface="Arial"/>
                  <a:ea typeface="Arial"/>
                  <a:cs typeface="Arial"/>
                  <a:sym typeface="Arial"/>
                  <a:hlinkClick r:id="rId5"/>
                </a:rPr>
                <a:t>Video 3: Praktische Tipps: Grundregeln</a:t>
              </a:r>
              <a:r>
                <a:rPr b="1" lang="de-DE" sz="1088">
                  <a:solidFill>
                    <a:srgbClr val="000000"/>
                  </a:solidFill>
                  <a:latin typeface="Arimo"/>
                  <a:ea typeface="Arimo"/>
                  <a:cs typeface="Arimo"/>
                  <a:sym typeface="Arimo"/>
                </a:rPr>
                <a:t> </a:t>
              </a:r>
              <a:r>
                <a:rPr lang="de-DE" sz="1088">
                  <a:solidFill>
                    <a:srgbClr val="000000"/>
                  </a:solidFill>
                  <a:latin typeface="Arimo"/>
                  <a:ea typeface="Arimo"/>
                  <a:cs typeface="Arimo"/>
                  <a:sym typeface="Arimo"/>
                </a:rPr>
                <a:t>geben Ihnen weitere Informationen darüber, wie Sie sie in Ihrem Klassenzimmer einführen können</a:t>
              </a:r>
              <a:endParaRPr/>
            </a:p>
            <a:p>
              <a:pPr indent="0" lvl="0" marL="426105" marR="122649" rtl="0" algn="just">
                <a:lnSpc>
                  <a:spcPct val="120800"/>
                </a:lnSpc>
                <a:spcBef>
                  <a:spcPts val="0"/>
                </a:spcBef>
                <a:spcAft>
                  <a:spcPts val="0"/>
                </a:spcAft>
                <a:buNone/>
              </a:pPr>
              <a:r>
                <a:rPr lang="de-DE" sz="1088">
                  <a:solidFill>
                    <a:srgbClr val="000000"/>
                  </a:solidFill>
                  <a:latin typeface="Arimo"/>
                  <a:ea typeface="Arimo"/>
                  <a:cs typeface="Arimo"/>
                  <a:sym typeface="Arimo"/>
                </a:rPr>
                <a:t>Auch diese Website wird Ihnen helfen, über den Dialog in Ihrem Umfeld nachzudenken; sehen Sie sich die Seiten an, die für Sie relevant sind:</a:t>
              </a:r>
              <a:endParaRPr/>
            </a:p>
            <a:p>
              <a:pPr indent="0" lvl="0" marL="426105" marR="122649" rtl="0" algn="just">
                <a:lnSpc>
                  <a:spcPct val="120800"/>
                </a:lnSpc>
                <a:spcBef>
                  <a:spcPts val="0"/>
                </a:spcBef>
                <a:spcAft>
                  <a:spcPts val="0"/>
                </a:spcAft>
                <a:buNone/>
              </a:pPr>
              <a:r>
                <a:rPr lang="de-DE" sz="1088" u="sng">
                  <a:solidFill>
                    <a:schemeClr val="hlink"/>
                  </a:solidFill>
                  <a:latin typeface="Arimo"/>
                  <a:ea typeface="Arimo"/>
                  <a:cs typeface="Arimo"/>
                  <a:sym typeface="Arimo"/>
                  <a:hlinkClick r:id="rId6"/>
                </a:rPr>
                <a:t>https://thinkingtogether.educ.cam.ac.uk/resources/</a:t>
              </a:r>
              <a:endParaRPr sz="1088">
                <a:solidFill>
                  <a:srgbClr val="000000"/>
                </a:solidFill>
                <a:latin typeface="Arimo"/>
                <a:ea typeface="Arimo"/>
                <a:cs typeface="Arimo"/>
                <a:sym typeface="Arimo"/>
              </a:endParaRPr>
            </a:p>
            <a:p>
              <a:pPr indent="0" lvl="0" marL="0" marR="4607" rtl="0" algn="r">
                <a:spcBef>
                  <a:spcPts val="775"/>
                </a:spcBef>
                <a:spcAft>
                  <a:spcPts val="0"/>
                </a:spcAft>
                <a:buNone/>
              </a:pPr>
              <a:r>
                <a:t/>
              </a:r>
              <a:endParaRPr sz="907">
                <a:solidFill>
                  <a:srgbClr val="000000"/>
                </a:solidFill>
                <a:latin typeface="Arial"/>
                <a:ea typeface="Arial"/>
                <a:cs typeface="Arial"/>
                <a:sym typeface="Arial"/>
              </a:endParaRPr>
            </a:p>
          </p:txBody>
        </p:sp>
      </p:grpSp>
      <p:sp>
        <p:nvSpPr>
          <p:cNvPr id="249" name="Google Shape;249;p22"/>
          <p:cNvSpPr/>
          <p:nvPr/>
        </p:nvSpPr>
        <p:spPr>
          <a:xfrm>
            <a:off x="5530569" y="1249854"/>
            <a:ext cx="4376222" cy="4433308"/>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50" name="Google Shape;250;p22"/>
          <p:cNvSpPr txBox="1"/>
          <p:nvPr/>
        </p:nvSpPr>
        <p:spPr>
          <a:xfrm>
            <a:off x="5571043" y="1558196"/>
            <a:ext cx="4376221" cy="4001032"/>
          </a:xfrm>
          <a:prstGeom prst="rect">
            <a:avLst/>
          </a:prstGeom>
          <a:noFill/>
          <a:ln>
            <a:noFill/>
          </a:ln>
        </p:spPr>
        <p:txBody>
          <a:bodyPr anchorCtr="0" anchor="t" bIns="45700" lIns="91425" spcFirstLastPara="1" rIns="91425" wrap="square" tIns="45700">
            <a:spAutoFit/>
          </a:bodyPr>
          <a:lstStyle/>
          <a:p>
            <a:pPr indent="0" lvl="0" marL="43186" marR="0" rtl="0" algn="ctr">
              <a:spcBef>
                <a:spcPts val="0"/>
              </a:spcBef>
              <a:spcAft>
                <a:spcPts val="0"/>
              </a:spcAft>
              <a:buNone/>
            </a:pPr>
            <a:r>
              <a:rPr b="1" lang="de-DE" sz="1632">
                <a:solidFill>
                  <a:srgbClr val="000000"/>
                </a:solidFill>
                <a:latin typeface="Arial"/>
                <a:ea typeface="Arial"/>
                <a:cs typeface="Arial"/>
                <a:sym typeface="Arial"/>
              </a:rPr>
              <a:t>                Beispiele für Grundregeln</a:t>
            </a:r>
            <a:endParaRPr b="1" sz="1632">
              <a:solidFill>
                <a:srgbClr val="000000"/>
              </a:solidFill>
              <a:latin typeface="Arial"/>
              <a:ea typeface="Arial"/>
              <a:cs typeface="Arial"/>
              <a:sym typeface="Arial"/>
            </a:endParaRPr>
          </a:p>
          <a:p>
            <a:pPr indent="0" lvl="0" marL="43186" marR="0" rtl="0" algn="ctr">
              <a:spcBef>
                <a:spcPts val="540"/>
              </a:spcBef>
              <a:spcAft>
                <a:spcPts val="0"/>
              </a:spcAft>
              <a:buNone/>
            </a:pPr>
            <a:r>
              <a:t/>
            </a:r>
            <a:endParaRPr b="1" sz="816">
              <a:solidFill>
                <a:srgbClr val="000000"/>
              </a:solidFill>
              <a:latin typeface="Arial"/>
              <a:ea typeface="Arial"/>
              <a:cs typeface="Arial"/>
              <a:sym typeface="Arial"/>
            </a:endParaRPr>
          </a:p>
          <a:p>
            <a:pPr indent="0" lvl="0" marL="43186" marR="0" rtl="0" algn="ctr">
              <a:spcBef>
                <a:spcPts val="540"/>
              </a:spcBef>
              <a:spcAft>
                <a:spcPts val="0"/>
              </a:spcAft>
              <a:buNone/>
            </a:pPr>
            <a:r>
              <a:t/>
            </a:r>
            <a:endParaRPr b="1" sz="816">
              <a:solidFill>
                <a:srgbClr val="000000"/>
              </a:solidFill>
              <a:latin typeface="Arial"/>
              <a:ea typeface="Arial"/>
              <a:cs typeface="Arial"/>
              <a:sym typeface="Arial"/>
            </a:endParaRPr>
          </a:p>
          <a:p>
            <a:pPr indent="0" lvl="0" marL="43186" marR="0" rtl="0" algn="ctr">
              <a:spcBef>
                <a:spcPts val="540"/>
              </a:spcBef>
              <a:spcAft>
                <a:spcPts val="0"/>
              </a:spcAft>
              <a:buNone/>
            </a:pPr>
            <a:r>
              <a:t/>
            </a:r>
            <a:endParaRPr b="1" sz="816">
              <a:solidFill>
                <a:srgbClr val="000000"/>
              </a:solidFill>
              <a:latin typeface="Arial"/>
              <a:ea typeface="Arial"/>
              <a:cs typeface="Arial"/>
              <a:sym typeface="Arial"/>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Wir hören zu, ohne zu unterbrechen, wenn andere sprechen.</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Wir reagieren auf das, was vorher gesagt wurde.</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Es ist in Ordnung, eine andere Meinung zu haben.</a:t>
            </a:r>
            <a:endParaRPr b="1" sz="1360">
              <a:solidFill>
                <a:srgbClr val="2E6A7B"/>
              </a:solidFill>
              <a:highlight>
                <a:srgbClr val="00FF00"/>
              </a:highlight>
              <a:latin typeface="Arial"/>
              <a:ea typeface="Arial"/>
              <a:cs typeface="Arial"/>
              <a:sym typeface="Arial"/>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Wir begründen unsere Ideen.</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Die Ideen und Meinungen aller werden mit Respekt behandelt.</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Teilnehmen heißt denken und zuhören, nicht nur reden.</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Wir stellen uns gegenseitig Fragen.</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Es herrscht eine Atmosphäre des Vertrauens.</a:t>
            </a:r>
            <a:endParaRPr/>
          </a:p>
          <a:p>
            <a:pPr indent="0" lvl="0" marL="43186" marR="0" rtl="0" algn="l">
              <a:spcBef>
                <a:spcPts val="544"/>
              </a:spcBef>
              <a:spcAft>
                <a:spcPts val="0"/>
              </a:spcAft>
              <a:buNone/>
            </a:pPr>
            <a:r>
              <a:rPr b="1" lang="de-DE" sz="1360">
                <a:solidFill>
                  <a:srgbClr val="2E6A7B"/>
                </a:solidFill>
                <a:latin typeface="Arial"/>
                <a:ea typeface="Arial"/>
                <a:cs typeface="Arial"/>
                <a:sym typeface="Arial"/>
              </a:rPr>
              <a:t>Wie streben ein gemeinsames Ziel an.</a:t>
            </a:r>
            <a:endParaRPr/>
          </a:p>
        </p:txBody>
      </p:sp>
      <p:sp>
        <p:nvSpPr>
          <p:cNvPr id="251" name="Google Shape;251;p22"/>
          <p:cNvSpPr/>
          <p:nvPr/>
        </p:nvSpPr>
        <p:spPr>
          <a:xfrm>
            <a:off x="5519052" y="6016484"/>
            <a:ext cx="4376222" cy="79109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52" name="Google Shape;252;p22"/>
          <p:cNvSpPr/>
          <p:nvPr/>
        </p:nvSpPr>
        <p:spPr>
          <a:xfrm>
            <a:off x="5571041" y="6180832"/>
            <a:ext cx="346638" cy="39846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53" name="Google Shape;253;p22"/>
          <p:cNvSpPr txBox="1"/>
          <p:nvPr/>
        </p:nvSpPr>
        <p:spPr>
          <a:xfrm>
            <a:off x="5836189" y="6312998"/>
            <a:ext cx="4849831" cy="2597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88">
                <a:solidFill>
                  <a:srgbClr val="000000"/>
                </a:solidFill>
                <a:latin typeface="Arial"/>
                <a:ea typeface="Arial"/>
                <a:cs typeface="Arial"/>
                <a:sym typeface="Arial"/>
              </a:rPr>
              <a:t>Video 17: Förderung der Teilnahme von Schülern am Dialog</a:t>
            </a:r>
            <a:endParaRPr sz="1088">
              <a:solidFill>
                <a:srgbClr val="000000"/>
              </a:solidFill>
              <a:latin typeface="Calibri"/>
              <a:ea typeface="Calibri"/>
              <a:cs typeface="Calibri"/>
              <a:sym typeface="Calibri"/>
            </a:endParaRPr>
          </a:p>
        </p:txBody>
      </p:sp>
      <p:sp>
        <p:nvSpPr>
          <p:cNvPr id="254" name="Google Shape;254;p22"/>
          <p:cNvSpPr txBox="1"/>
          <p:nvPr/>
        </p:nvSpPr>
        <p:spPr>
          <a:xfrm>
            <a:off x="5278936" y="6737488"/>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7</a:t>
            </a:r>
            <a:endParaRPr sz="907">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9" name="Shape 259"/>
        <p:cNvGrpSpPr/>
        <p:nvPr/>
      </p:nvGrpSpPr>
      <p:grpSpPr>
        <a:xfrm>
          <a:off x="0" y="0"/>
          <a:ext cx="0" cy="0"/>
          <a:chOff x="0" y="0"/>
          <a:chExt cx="0" cy="0"/>
        </a:xfrm>
      </p:grpSpPr>
      <p:sp>
        <p:nvSpPr>
          <p:cNvPr id="260" name="Google Shape;260;p23"/>
          <p:cNvSpPr txBox="1"/>
          <p:nvPr/>
        </p:nvSpPr>
        <p:spPr>
          <a:xfrm>
            <a:off x="906809" y="572839"/>
            <a:ext cx="3274910" cy="1019170"/>
          </a:xfrm>
          <a:prstGeom prst="rect">
            <a:avLst/>
          </a:prstGeom>
          <a:solidFill>
            <a:srgbClr val="D9F1F6"/>
          </a:solidFill>
          <a:ln>
            <a:noFill/>
          </a:ln>
        </p:spPr>
        <p:txBody>
          <a:bodyPr anchorCtr="0" anchor="t" bIns="0" lIns="0" spcFirstLastPara="1" rIns="0" wrap="square" tIns="1437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Part c. Dialogische Unterrichtsgespräche und Lernen in unterschiedlichen Kontexten</a:t>
            </a:r>
            <a:endParaRPr b="1" sz="1632">
              <a:solidFill>
                <a:srgbClr val="1A616F"/>
              </a:solidFill>
              <a:latin typeface="Arial"/>
              <a:ea typeface="Arial"/>
              <a:cs typeface="Arial"/>
              <a:sym typeface="Arial"/>
            </a:endParaRPr>
          </a:p>
        </p:txBody>
      </p:sp>
      <p:sp>
        <p:nvSpPr>
          <p:cNvPr id="261" name="Google Shape;261;p23"/>
          <p:cNvSpPr txBox="1"/>
          <p:nvPr/>
        </p:nvSpPr>
        <p:spPr>
          <a:xfrm>
            <a:off x="906809" y="1652431"/>
            <a:ext cx="4282356" cy="433526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725">
            <a:spAutoFit/>
          </a:bodyPr>
          <a:lstStyle/>
          <a:p>
            <a:pPr indent="0" lvl="0" marL="75432" marR="85797" rtl="0" algn="l">
              <a:lnSpc>
                <a:spcPct val="120600"/>
              </a:lnSpc>
              <a:spcBef>
                <a:spcPts val="0"/>
              </a:spcBef>
              <a:spcAft>
                <a:spcPts val="0"/>
              </a:spcAft>
              <a:buNone/>
            </a:pPr>
            <a:r>
              <a:rPr lang="de-DE" sz="997">
                <a:solidFill>
                  <a:srgbClr val="000000"/>
                </a:solidFill>
                <a:latin typeface="Arial"/>
                <a:ea typeface="Arial"/>
                <a:cs typeface="Arial"/>
                <a:sym typeface="Arial"/>
              </a:rPr>
              <a:t>Es gibt eine wachsende Zahl internationaler Forschungsergebnisse, die belegen, dass sich ein dialogischer Unterricht positiv auf das Lernen der Schüler*innen und andere persönliche Entwicklungsergebnisse auswirkt. Zu den Ergebnissen der Evaluierung von Programmen zur beruflichen Entwicklung gehören:</a:t>
            </a:r>
            <a:endParaRPr/>
          </a:p>
          <a:p>
            <a:pPr indent="0" lvl="0" marL="0" marR="0" rtl="0" algn="l">
              <a:spcBef>
                <a:spcPts val="27"/>
              </a:spcBef>
              <a:spcAft>
                <a:spcPts val="0"/>
              </a:spcAft>
              <a:buNone/>
            </a:pPr>
            <a:r>
              <a:t/>
            </a:r>
            <a:endParaRPr sz="907">
              <a:solidFill>
                <a:srgbClr val="000000"/>
              </a:solidFill>
              <a:latin typeface="Times New Roman"/>
              <a:ea typeface="Times New Roman"/>
              <a:cs typeface="Times New Roman"/>
              <a:sym typeface="Times New Roman"/>
            </a:endParaRPr>
          </a:p>
          <a:p>
            <a:pPr indent="-63309" lvl="0" marL="75432" marR="0" rtl="0" algn="l">
              <a:spcBef>
                <a:spcPts val="0"/>
              </a:spcBef>
              <a:spcAft>
                <a:spcPts val="0"/>
              </a:spcAft>
              <a:buClr>
                <a:srgbClr val="000000"/>
              </a:buClr>
              <a:buSzPts val="997"/>
              <a:buFont typeface="Arial"/>
              <a:buChar char="-"/>
            </a:pPr>
            <a:r>
              <a:rPr lang="de-DE" sz="997">
                <a:solidFill>
                  <a:srgbClr val="000000"/>
                </a:solidFill>
                <a:latin typeface="Arial"/>
                <a:ea typeface="Arial"/>
                <a:cs typeface="Arial"/>
                <a:sym typeface="Arial"/>
              </a:rPr>
              <a:t> Verbesserte akademische Leistungen von britischen Grundschüler*innen (</a:t>
            </a:r>
            <a:r>
              <a:rPr lang="de-DE" sz="997" u="sng">
                <a:solidFill>
                  <a:schemeClr val="hlink"/>
                </a:solidFill>
                <a:latin typeface="Arial"/>
                <a:ea typeface="Arial"/>
                <a:cs typeface="Arial"/>
                <a:sym typeface="Arial"/>
                <a:hlinkClick r:id="rId3"/>
              </a:rPr>
              <a:t>Alexander, 2018</a:t>
            </a:r>
            <a:r>
              <a:rPr lang="de-DE" sz="997">
                <a:solidFill>
                  <a:srgbClr val="000000"/>
                </a:solidFill>
                <a:latin typeface="Arial"/>
                <a:ea typeface="Arial"/>
                <a:cs typeface="Arial"/>
                <a:sym typeface="Arial"/>
              </a:rPr>
              <a:t>)</a:t>
            </a:r>
            <a:endParaRPr/>
          </a:p>
          <a:p>
            <a:pPr indent="0" lvl="0" marL="0" marR="0" rtl="0" algn="l">
              <a:spcBef>
                <a:spcPts val="32"/>
              </a:spcBef>
              <a:spcAft>
                <a:spcPts val="0"/>
              </a:spcAft>
              <a:buClr>
                <a:schemeClr val="dk1"/>
              </a:buClr>
              <a:buSzPts val="907"/>
              <a:buFont typeface="Arial"/>
              <a:buNone/>
            </a:pPr>
            <a:r>
              <a:t/>
            </a:r>
            <a:endParaRPr sz="907">
              <a:solidFill>
                <a:srgbClr val="000000"/>
              </a:solidFill>
              <a:latin typeface="Times New Roman"/>
              <a:ea typeface="Times New Roman"/>
              <a:cs typeface="Times New Roman"/>
              <a:sym typeface="Times New Roman"/>
            </a:endParaRPr>
          </a:p>
          <a:p>
            <a:pPr indent="-63309" lvl="0" marL="75432" marR="314397" rtl="0" algn="l">
              <a:lnSpc>
                <a:spcPct val="120900"/>
              </a:lnSpc>
              <a:spcBef>
                <a:spcPts val="5"/>
              </a:spcBef>
              <a:spcAft>
                <a:spcPts val="0"/>
              </a:spcAft>
              <a:buClr>
                <a:srgbClr val="000000"/>
              </a:buClr>
              <a:buSzPts val="997"/>
              <a:buFont typeface="Arial"/>
              <a:buChar char="-"/>
            </a:pPr>
            <a:r>
              <a:rPr lang="de-DE" sz="997">
                <a:solidFill>
                  <a:srgbClr val="000000"/>
                </a:solidFill>
                <a:latin typeface="Arial"/>
                <a:ea typeface="Arial"/>
                <a:cs typeface="Arial"/>
                <a:sym typeface="Arial"/>
              </a:rPr>
              <a:t> Gesteigerte Lernmotivation, wahrgenommene Autonomie und Interesse an MINT-Fächern bei Sekundarschülern in Deutschland in Verbindung mit verstärktem konstruktivem Feedback der Lehrer (</a:t>
            </a:r>
            <a:r>
              <a:rPr lang="de-DE" sz="997" u="sng">
                <a:solidFill>
                  <a:schemeClr val="hlink"/>
                </a:solidFill>
                <a:latin typeface="Arial"/>
                <a:ea typeface="Arial"/>
                <a:cs typeface="Arial"/>
                <a:sym typeface="Arial"/>
                <a:hlinkClick r:id="rId4"/>
              </a:rPr>
              <a:t>Kiemer et al., 2015</a:t>
            </a:r>
            <a:r>
              <a:rPr lang="de-DE" sz="997">
                <a:solidFill>
                  <a:srgbClr val="000000"/>
                </a:solidFill>
                <a:latin typeface="Arial"/>
                <a:ea typeface="Arial"/>
                <a:cs typeface="Arial"/>
                <a:sym typeface="Arial"/>
              </a:rPr>
              <a:t>).</a:t>
            </a:r>
            <a:endParaRPr/>
          </a:p>
          <a:p>
            <a:pPr indent="0" lvl="0" marL="0" marR="0" rtl="0" algn="l">
              <a:spcBef>
                <a:spcPts val="5"/>
              </a:spcBef>
              <a:spcAft>
                <a:spcPts val="0"/>
              </a:spcAft>
              <a:buClr>
                <a:schemeClr val="dk1"/>
              </a:buClr>
              <a:buSzPts val="907"/>
              <a:buFont typeface="Arial"/>
              <a:buNone/>
            </a:pPr>
            <a:r>
              <a:t/>
            </a:r>
            <a:endParaRPr sz="907">
              <a:solidFill>
                <a:srgbClr val="000000"/>
              </a:solidFill>
              <a:latin typeface="Times New Roman"/>
              <a:ea typeface="Times New Roman"/>
              <a:cs typeface="Times New Roman"/>
              <a:sym typeface="Times New Roman"/>
            </a:endParaRPr>
          </a:p>
          <a:p>
            <a:pPr indent="0" lvl="0" marL="75432" marR="85797" rtl="0" algn="l">
              <a:lnSpc>
                <a:spcPct val="121900"/>
              </a:lnSpc>
              <a:spcBef>
                <a:spcPts val="0"/>
              </a:spcBef>
              <a:spcAft>
                <a:spcPts val="0"/>
              </a:spcAft>
              <a:buNone/>
            </a:pPr>
            <a:r>
              <a:rPr lang="de-DE" sz="997">
                <a:solidFill>
                  <a:srgbClr val="000000"/>
                </a:solidFill>
                <a:latin typeface="Arial"/>
                <a:ea typeface="Arial"/>
                <a:cs typeface="Arial"/>
                <a:sym typeface="Arial"/>
              </a:rPr>
              <a:t>Andere Studien befassen sich mit den Auswirkungen "natürlicher Variationen" im Klassendialog. Zu den Ergebnissen gehören:</a:t>
            </a:r>
            <a:endParaRPr/>
          </a:p>
          <a:p>
            <a:pPr indent="0" lvl="0" marL="75432" marR="85797" rtl="0" algn="l">
              <a:lnSpc>
                <a:spcPct val="121900"/>
              </a:lnSpc>
              <a:spcBef>
                <a:spcPts val="0"/>
              </a:spcBef>
              <a:spcAft>
                <a:spcPts val="0"/>
              </a:spcAft>
              <a:buNone/>
            </a:pPr>
            <a:r>
              <a:t/>
            </a:r>
            <a:endParaRPr sz="907">
              <a:solidFill>
                <a:srgbClr val="000000"/>
              </a:solidFill>
              <a:latin typeface="Times New Roman"/>
              <a:ea typeface="Times New Roman"/>
              <a:cs typeface="Times New Roman"/>
              <a:sym typeface="Times New Roman"/>
            </a:endParaRPr>
          </a:p>
          <a:p>
            <a:pPr indent="-63309" lvl="0" marL="74856" marR="450865" rtl="0" algn="l">
              <a:lnSpc>
                <a:spcPct val="101699"/>
              </a:lnSpc>
              <a:spcBef>
                <a:spcPts val="5"/>
              </a:spcBef>
              <a:spcAft>
                <a:spcPts val="0"/>
              </a:spcAft>
              <a:buClr>
                <a:srgbClr val="000000"/>
              </a:buClr>
              <a:buSzPts val="997"/>
              <a:buFont typeface="Arial"/>
              <a:buChar char="-"/>
            </a:pPr>
            <a:r>
              <a:rPr lang="de-DE" sz="997">
                <a:solidFill>
                  <a:srgbClr val="000000"/>
                </a:solidFill>
                <a:latin typeface="Arial"/>
                <a:ea typeface="Arial"/>
                <a:cs typeface="Arial"/>
                <a:sym typeface="Arial"/>
              </a:rPr>
              <a:t> Lernende, die mehr sprechen und dabei eine qualitativ hochwertige Argumentation im Landessprachunterricht verwenden, erzielen bessere Ergebnisse </a:t>
            </a:r>
            <a:r>
              <a:rPr lang="de-DE" sz="952">
                <a:solidFill>
                  <a:srgbClr val="000000"/>
                </a:solidFill>
                <a:latin typeface="Arial"/>
                <a:ea typeface="Arial"/>
                <a:cs typeface="Arial"/>
                <a:sym typeface="Arial"/>
              </a:rPr>
              <a:t>(</a:t>
            </a:r>
            <a:r>
              <a:rPr lang="de-DE" sz="952" u="sng">
                <a:solidFill>
                  <a:schemeClr val="hlink"/>
                </a:solidFill>
                <a:latin typeface="Arial"/>
                <a:ea typeface="Arial"/>
                <a:cs typeface="Arial"/>
                <a:sym typeface="Arial"/>
                <a:hlinkClick r:id="rId5"/>
              </a:rPr>
              <a:t>Šeďová et al., 2019</a:t>
            </a:r>
            <a:r>
              <a:rPr lang="de-DE" sz="952">
                <a:solidFill>
                  <a:srgbClr val="000000"/>
                </a:solidFill>
                <a:latin typeface="Arial"/>
                <a:ea typeface="Arial"/>
                <a:cs typeface="Arial"/>
                <a:sym typeface="Arial"/>
              </a:rPr>
              <a:t>, Tschechien). </a:t>
            </a:r>
            <a:r>
              <a:rPr lang="de-DE" sz="997">
                <a:solidFill>
                  <a:srgbClr val="000000"/>
                </a:solidFill>
                <a:latin typeface="Arial"/>
                <a:ea typeface="Arial"/>
                <a:cs typeface="Arial"/>
                <a:sym typeface="Arial"/>
              </a:rPr>
              <a:t> </a:t>
            </a:r>
            <a:endParaRPr/>
          </a:p>
          <a:p>
            <a:pPr indent="0" lvl="0" marL="74856" marR="450865" rtl="0" algn="l">
              <a:lnSpc>
                <a:spcPct val="101699"/>
              </a:lnSpc>
              <a:spcBef>
                <a:spcPts val="5"/>
              </a:spcBef>
              <a:spcAft>
                <a:spcPts val="0"/>
              </a:spcAft>
              <a:buClr>
                <a:schemeClr val="dk1"/>
              </a:buClr>
              <a:buSzPts val="725"/>
              <a:buFont typeface="Calibri"/>
              <a:buNone/>
            </a:pPr>
            <a:r>
              <a:t/>
            </a:r>
            <a:endParaRPr sz="725">
              <a:solidFill>
                <a:srgbClr val="000000"/>
              </a:solidFill>
              <a:latin typeface="Arial"/>
              <a:ea typeface="Arial"/>
              <a:cs typeface="Arial"/>
              <a:sym typeface="Arial"/>
            </a:endParaRPr>
          </a:p>
          <a:p>
            <a:pPr indent="-66674" lvl="0" marL="141288" marR="0" rtl="0" algn="l">
              <a:spcBef>
                <a:spcPts val="23"/>
              </a:spcBef>
              <a:spcAft>
                <a:spcPts val="0"/>
              </a:spcAft>
              <a:buClr>
                <a:srgbClr val="000000"/>
              </a:buClr>
              <a:buSzPts val="997"/>
              <a:buFont typeface="Arial"/>
              <a:buChar char="-"/>
            </a:pPr>
            <a:r>
              <a:rPr lang="de-DE" sz="997">
                <a:solidFill>
                  <a:srgbClr val="000000"/>
                </a:solidFill>
                <a:latin typeface="Arial"/>
                <a:ea typeface="Arial"/>
                <a:cs typeface="Arial"/>
                <a:sym typeface="Arial"/>
              </a:rPr>
              <a:t>Studien zur Mathematik in der Primarstufe in den USA haben ergeben, dass detaillierte und korrekte Erklärungen, die mit Beweisen untermauert  werden, mit besseren Leistungen einhergehen (Webb et al., </a:t>
            </a:r>
            <a:r>
              <a:rPr lang="de-DE" sz="997" u="sng">
                <a:solidFill>
                  <a:schemeClr val="hlink"/>
                </a:solidFill>
                <a:latin typeface="Arial"/>
                <a:ea typeface="Arial"/>
                <a:cs typeface="Arial"/>
                <a:sym typeface="Arial"/>
                <a:hlinkClick r:id="rId6"/>
              </a:rPr>
              <a:t>2008</a:t>
            </a:r>
            <a:r>
              <a:rPr lang="de-DE" sz="997">
                <a:solidFill>
                  <a:srgbClr val="000000"/>
                </a:solidFill>
                <a:latin typeface="Arial"/>
                <a:ea typeface="Arial"/>
                <a:cs typeface="Arial"/>
                <a:sym typeface="Arial"/>
              </a:rPr>
              <a:t>, </a:t>
            </a:r>
            <a:r>
              <a:rPr lang="de-DE" sz="997" u="sng">
                <a:solidFill>
                  <a:schemeClr val="hlink"/>
                </a:solidFill>
                <a:latin typeface="Arial"/>
                <a:ea typeface="Arial"/>
                <a:cs typeface="Arial"/>
                <a:sym typeface="Arial"/>
                <a:hlinkClick r:id="rId7"/>
              </a:rPr>
              <a:t>2009</a:t>
            </a:r>
            <a:r>
              <a:rPr lang="de-DE" sz="997">
                <a:solidFill>
                  <a:srgbClr val="000000"/>
                </a:solidFill>
                <a:latin typeface="Arial"/>
                <a:ea typeface="Arial"/>
                <a:cs typeface="Arial"/>
                <a:sym typeface="Arial"/>
              </a:rPr>
              <a:t>, </a:t>
            </a:r>
            <a:r>
              <a:rPr lang="de-DE" sz="997" u="sng">
                <a:solidFill>
                  <a:schemeClr val="hlink"/>
                </a:solidFill>
                <a:latin typeface="Arial"/>
                <a:ea typeface="Arial"/>
                <a:cs typeface="Arial"/>
                <a:sym typeface="Arial"/>
                <a:hlinkClick r:id="rId8"/>
              </a:rPr>
              <a:t>2014</a:t>
            </a:r>
            <a:r>
              <a:rPr lang="de-DE" sz="997">
                <a:solidFill>
                  <a:srgbClr val="000000"/>
                </a:solidFill>
                <a:latin typeface="Arial"/>
                <a:ea typeface="Arial"/>
                <a:cs typeface="Arial"/>
                <a:sym typeface="Arial"/>
              </a:rPr>
              <a:t>). </a:t>
            </a:r>
            <a:endParaRPr sz="997">
              <a:solidFill>
                <a:srgbClr val="000000"/>
              </a:solidFill>
              <a:latin typeface="Arial"/>
              <a:ea typeface="Arial"/>
              <a:cs typeface="Arial"/>
              <a:sym typeface="Arial"/>
            </a:endParaRPr>
          </a:p>
        </p:txBody>
      </p:sp>
      <p:sp>
        <p:nvSpPr>
          <p:cNvPr id="262" name="Google Shape;262;p23"/>
          <p:cNvSpPr txBox="1"/>
          <p:nvPr/>
        </p:nvSpPr>
        <p:spPr>
          <a:xfrm>
            <a:off x="3808991" y="702372"/>
            <a:ext cx="6147810" cy="430887"/>
          </a:xfrm>
          <a:prstGeom prst="rect">
            <a:avLst/>
          </a:prstGeom>
          <a:noFill/>
          <a:ln>
            <a:noFill/>
          </a:ln>
        </p:spPr>
        <p:txBody>
          <a:bodyPr anchorCtr="0" anchor="t" bIns="0" lIns="0" spcFirstLastPara="1" rIns="0" wrap="square" tIns="0">
            <a:spAutoFit/>
          </a:bodyPr>
          <a:lstStyle/>
          <a:p>
            <a:pPr indent="0" lvl="0" marL="810260" marR="0" rtl="0" algn="l">
              <a:spcBef>
                <a:spcPts val="0"/>
              </a:spcBef>
              <a:spcAft>
                <a:spcPts val="0"/>
              </a:spcAft>
              <a:buNone/>
            </a:pPr>
            <a:r>
              <a:rPr b="1" lang="de-DE" sz="1400">
                <a:solidFill>
                  <a:schemeClr val="dk1"/>
                </a:solidFill>
                <a:latin typeface="Arimo"/>
                <a:ea typeface="Arimo"/>
                <a:cs typeface="Arimo"/>
                <a:sym typeface="Arimo"/>
              </a:rPr>
              <a:t>Evidenz dafür, dass der Dialog zwischen Lehrpersonen und Lernenden das Lernen fördert</a:t>
            </a:r>
            <a:endParaRPr/>
          </a:p>
        </p:txBody>
      </p:sp>
      <p:sp>
        <p:nvSpPr>
          <p:cNvPr id="263" name="Google Shape;263;p23"/>
          <p:cNvSpPr/>
          <p:nvPr/>
        </p:nvSpPr>
        <p:spPr>
          <a:xfrm>
            <a:off x="5490943" y="1534004"/>
            <a:ext cx="4306548" cy="3100208"/>
          </a:xfrm>
          <a:custGeom>
            <a:rect b="b" l="l" r="r" t="t"/>
            <a:pathLst>
              <a:path extrusionOk="0" h="3418840" w="4749165">
                <a:moveTo>
                  <a:pt x="0" y="0"/>
                </a:moveTo>
                <a:lnTo>
                  <a:pt x="4749027" y="0"/>
                </a:lnTo>
                <a:lnTo>
                  <a:pt x="4749027" y="3418746"/>
                </a:lnTo>
                <a:lnTo>
                  <a:pt x="0" y="3418746"/>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64" name="Google Shape;264;p23"/>
          <p:cNvSpPr txBox="1"/>
          <p:nvPr/>
        </p:nvSpPr>
        <p:spPr>
          <a:xfrm>
            <a:off x="5479318" y="1505431"/>
            <a:ext cx="4331884" cy="901072"/>
          </a:xfrm>
          <a:prstGeom prst="rect">
            <a:avLst/>
          </a:prstGeom>
          <a:noFill/>
          <a:ln>
            <a:noFill/>
          </a:ln>
        </p:spPr>
        <p:txBody>
          <a:bodyPr anchorCtr="0" anchor="t" bIns="0" lIns="0" spcFirstLastPara="1" rIns="0" wrap="square" tIns="41450">
            <a:spAutoFit/>
          </a:bodyPr>
          <a:lstStyle/>
          <a:p>
            <a:pPr indent="0" lvl="0" marL="50672" marR="0" rtl="0" algn="l">
              <a:lnSpc>
                <a:spcPct val="53008"/>
              </a:lnSpc>
              <a:spcBef>
                <a:spcPts val="0"/>
              </a:spcBef>
              <a:spcAft>
                <a:spcPts val="0"/>
              </a:spcAft>
              <a:buNone/>
            </a:pPr>
            <a:r>
              <a:rPr baseline="30000" lang="de-DE" sz="1496">
                <a:solidFill>
                  <a:srgbClr val="000000"/>
                </a:solidFill>
                <a:latin typeface="Arial"/>
                <a:ea typeface="Arial"/>
                <a:cs typeface="Arial"/>
                <a:sym typeface="Arial"/>
              </a:rPr>
              <a:t>(</a:t>
            </a:r>
            <a:r>
              <a:rPr lang="de-DE" sz="997">
                <a:solidFill>
                  <a:srgbClr val="000000"/>
                </a:solidFill>
                <a:latin typeface="Arial"/>
                <a:ea typeface="Arial"/>
                <a:cs typeface="Arial"/>
                <a:sym typeface="Arial"/>
              </a:rPr>
              <a:t>Wh</a:t>
            </a:r>
            <a:r>
              <a:rPr baseline="30000" lang="de-DE" sz="1496" u="sng">
                <a:solidFill>
                  <a:schemeClr val="hlink"/>
                </a:solidFill>
                <a:latin typeface="Arial"/>
                <a:ea typeface="Arial"/>
                <a:cs typeface="Arial"/>
                <a:sym typeface="Arial"/>
                <a:hlinkClick r:id="rId9"/>
              </a:rPr>
              <a:t>http://ti</a:t>
            </a:r>
            <a:r>
              <a:rPr lang="de-DE" sz="997" u="sng">
                <a:solidFill>
                  <a:schemeClr val="hlink"/>
                </a:solidFill>
                <a:latin typeface="Arial"/>
                <a:ea typeface="Arial"/>
                <a:cs typeface="Arial"/>
                <a:sym typeface="Arial"/>
                <a:hlinkClick r:id="rId10"/>
              </a:rPr>
              <a:t>ich</a:t>
            </a:r>
            <a:r>
              <a:rPr lang="de-DE" sz="997">
                <a:solidFill>
                  <a:srgbClr val="000000"/>
                </a:solidFill>
                <a:latin typeface="Arial"/>
                <a:ea typeface="Arial"/>
                <a:cs typeface="Arial"/>
                <a:sym typeface="Arial"/>
              </a:rPr>
              <a:t> ta</a:t>
            </a:r>
            <a:r>
              <a:rPr baseline="30000" lang="de-DE" sz="1496">
                <a:solidFill>
                  <a:srgbClr val="0000FF"/>
                </a:solidFill>
                <a:latin typeface="Arial"/>
                <a:ea typeface="Arial"/>
                <a:cs typeface="Arial"/>
                <a:sym typeface="Arial"/>
              </a:rPr>
              <a:t>ny</a:t>
            </a:r>
            <a:r>
              <a:rPr lang="de-DE" sz="997">
                <a:solidFill>
                  <a:srgbClr val="000000"/>
                </a:solidFill>
                <a:latin typeface="Arial"/>
                <a:ea typeface="Arial"/>
                <a:cs typeface="Arial"/>
                <a:sym typeface="Arial"/>
              </a:rPr>
              <a:t>lk m</a:t>
            </a:r>
            <a:r>
              <a:rPr baseline="30000" lang="de-DE" sz="1496">
                <a:solidFill>
                  <a:srgbClr val="0000FF"/>
                </a:solidFill>
                <a:latin typeface="Arial"/>
                <a:ea typeface="Arial"/>
                <a:cs typeface="Arial"/>
                <a:sym typeface="Arial"/>
              </a:rPr>
              <a:t>url</a:t>
            </a:r>
            <a:r>
              <a:rPr lang="de-DE" sz="997">
                <a:solidFill>
                  <a:srgbClr val="000000"/>
                </a:solidFill>
                <a:latin typeface="Arial"/>
                <a:ea typeface="Arial"/>
                <a:cs typeface="Arial"/>
                <a:sym typeface="Arial"/>
              </a:rPr>
              <a:t>o</a:t>
            </a:r>
            <a:r>
              <a:rPr baseline="30000" lang="de-DE" sz="1496">
                <a:solidFill>
                  <a:srgbClr val="0000FF"/>
                </a:solidFill>
                <a:latin typeface="Arial"/>
                <a:ea typeface="Arial"/>
                <a:cs typeface="Arial"/>
                <a:sym typeface="Arial"/>
              </a:rPr>
              <a:t>.</a:t>
            </a:r>
            <a:r>
              <a:rPr lang="de-DE" sz="997">
                <a:solidFill>
                  <a:srgbClr val="000000"/>
                </a:solidFill>
                <a:latin typeface="Arial"/>
                <a:ea typeface="Arial"/>
                <a:cs typeface="Arial"/>
                <a:sym typeface="Arial"/>
              </a:rPr>
              <a:t>v</a:t>
            </a:r>
            <a:r>
              <a:rPr baseline="30000" lang="de-DE" sz="1496">
                <a:solidFill>
                  <a:srgbClr val="0000FF"/>
                </a:solidFill>
                <a:latin typeface="Arial"/>
                <a:ea typeface="Arial"/>
                <a:cs typeface="Arial"/>
                <a:sym typeface="Arial"/>
              </a:rPr>
              <a:t>com</a:t>
            </a:r>
            <a:r>
              <a:rPr lang="de-DE" sz="997">
                <a:solidFill>
                  <a:srgbClr val="000000"/>
                </a:solidFill>
                <a:latin typeface="Arial"/>
                <a:ea typeface="Arial"/>
                <a:cs typeface="Arial"/>
                <a:sym typeface="Arial"/>
              </a:rPr>
              <a:t>es      a</a:t>
            </a:r>
            <a:r>
              <a:rPr baseline="30000" lang="de-DE" sz="1496">
                <a:solidFill>
                  <a:srgbClr val="0000FF"/>
                </a:solidFill>
                <a:latin typeface="Arial"/>
                <a:ea typeface="Arial"/>
                <a:cs typeface="Arial"/>
                <a:sym typeface="Arial"/>
              </a:rPr>
              <a:t>/ESR</a:t>
            </a:r>
            <a:r>
              <a:rPr lang="de-DE" sz="997">
                <a:solidFill>
                  <a:srgbClr val="000000"/>
                </a:solidFill>
                <a:latin typeface="Arial"/>
                <a:ea typeface="Arial"/>
                <a:cs typeface="Arial"/>
                <a:sym typeface="Arial"/>
              </a:rPr>
              <a:t>re   st</a:t>
            </a:r>
            <a:r>
              <a:rPr baseline="30000" lang="de-DE" sz="1496">
                <a:solidFill>
                  <a:srgbClr val="0000FF"/>
                </a:solidFill>
                <a:latin typeface="Arial"/>
                <a:ea typeface="Arial"/>
                <a:cs typeface="Arial"/>
                <a:sym typeface="Arial"/>
              </a:rPr>
              <a:t>Cdi</a:t>
            </a:r>
            <a:r>
              <a:rPr lang="de-DE" sz="997">
                <a:solidFill>
                  <a:srgbClr val="000000"/>
                </a:solidFill>
                <a:latin typeface="Arial"/>
                <a:ea typeface="Arial"/>
                <a:cs typeface="Arial"/>
                <a:sym typeface="Arial"/>
              </a:rPr>
              <a:t>ron</a:t>
            </a:r>
            <a:r>
              <a:rPr baseline="30000" lang="de-DE" sz="1496">
                <a:solidFill>
                  <a:srgbClr val="0000FF"/>
                </a:solidFill>
                <a:latin typeface="Arial"/>
                <a:ea typeface="Arial"/>
                <a:cs typeface="Arial"/>
                <a:sym typeface="Arial"/>
              </a:rPr>
              <a:t>al</a:t>
            </a:r>
            <a:r>
              <a:rPr lang="de-DE" sz="997">
                <a:solidFill>
                  <a:srgbClr val="000000"/>
                </a:solidFill>
                <a:latin typeface="Arial"/>
                <a:ea typeface="Arial"/>
                <a:cs typeface="Arial"/>
                <a:sym typeface="Arial"/>
              </a:rPr>
              <a:t>g</a:t>
            </a:r>
            <a:r>
              <a:rPr baseline="30000" lang="de-DE" sz="1496">
                <a:solidFill>
                  <a:srgbClr val="0000FF"/>
                </a:solidFill>
                <a:latin typeface="Arial"/>
                <a:ea typeface="Arial"/>
                <a:cs typeface="Arial"/>
                <a:sym typeface="Arial"/>
              </a:rPr>
              <a:t>og</a:t>
            </a:r>
            <a:r>
              <a:rPr lang="de-DE" sz="997">
                <a:solidFill>
                  <a:srgbClr val="000000"/>
                </a:solidFill>
                <a:latin typeface="Arial"/>
                <a:ea typeface="Arial"/>
                <a:cs typeface="Arial"/>
                <a:sym typeface="Arial"/>
              </a:rPr>
              <a:t>ly  a</a:t>
            </a:r>
            <a:r>
              <a:rPr baseline="30000" lang="de-DE" sz="1496">
                <a:solidFill>
                  <a:srgbClr val="0000FF"/>
                </a:solidFill>
                <a:latin typeface="Arial"/>
                <a:ea typeface="Arial"/>
                <a:cs typeface="Arial"/>
                <a:sym typeface="Arial"/>
              </a:rPr>
              <a:t>ue</a:t>
            </a:r>
            <a:r>
              <a:rPr lang="de-DE" sz="997">
                <a:solidFill>
                  <a:srgbClr val="000000"/>
                </a:solidFill>
                <a:latin typeface="Arial"/>
                <a:ea typeface="Arial"/>
                <a:cs typeface="Arial"/>
                <a:sym typeface="Arial"/>
              </a:rPr>
              <a:t>ss</a:t>
            </a:r>
            <a:r>
              <a:rPr baseline="30000" lang="de-DE" sz="1496">
                <a:solidFill>
                  <a:srgbClr val="000000"/>
                </a:solidFill>
                <a:latin typeface="Arial"/>
                <a:ea typeface="Arial"/>
                <a:cs typeface="Arial"/>
                <a:sym typeface="Arial"/>
              </a:rPr>
              <a:t>).</a:t>
            </a:r>
            <a:r>
              <a:rPr lang="de-DE" sz="997">
                <a:solidFill>
                  <a:srgbClr val="000000"/>
                </a:solidFill>
                <a:latin typeface="Arial"/>
                <a:ea typeface="Arial"/>
                <a:cs typeface="Arial"/>
                <a:sym typeface="Arial"/>
              </a:rPr>
              <a:t>ociated  with learning gains?</a:t>
            </a:r>
            <a:endParaRPr sz="997">
              <a:solidFill>
                <a:srgbClr val="000000"/>
              </a:solidFill>
              <a:latin typeface="Arial"/>
              <a:ea typeface="Arial"/>
              <a:cs typeface="Arial"/>
              <a:sym typeface="Arial"/>
            </a:endParaRPr>
          </a:p>
          <a:p>
            <a:pPr indent="0" lvl="0" marL="50672" marR="0" rtl="0" algn="l">
              <a:lnSpc>
                <a:spcPct val="50935"/>
              </a:lnSpc>
              <a:spcBef>
                <a:spcPts val="0"/>
              </a:spcBef>
              <a:spcAft>
                <a:spcPts val="0"/>
              </a:spcAft>
              <a:buNone/>
            </a:pPr>
            <a:r>
              <a:rPr baseline="-25000" lang="de-DE" sz="1496">
                <a:solidFill>
                  <a:srgbClr val="000000"/>
                </a:solidFill>
                <a:latin typeface="Arial"/>
                <a:ea typeface="Arial"/>
                <a:cs typeface="Arial"/>
                <a:sym typeface="Arial"/>
              </a:rPr>
              <a:t>·</a:t>
            </a:r>
            <a:r>
              <a:rPr lang="de-DE" sz="997">
                <a:solidFill>
                  <a:srgbClr val="000000"/>
                </a:solidFill>
                <a:latin typeface="Arial"/>
                <a:ea typeface="Arial"/>
                <a:cs typeface="Arial"/>
                <a:sym typeface="Arial"/>
              </a:rPr>
              <a:t>·              </a:t>
            </a:r>
            <a:r>
              <a:rPr b="1" baseline="-25000" lang="de-DE" sz="1496">
                <a:solidFill>
                  <a:srgbClr val="000000"/>
                </a:solidFill>
                <a:latin typeface="Arial"/>
                <a:ea typeface="Arial"/>
                <a:cs typeface="Arial"/>
                <a:sym typeface="Arial"/>
              </a:rPr>
              <a:t>in</a:t>
            </a:r>
            <a:r>
              <a:rPr b="1" lang="de-DE" sz="997">
                <a:solidFill>
                  <a:srgbClr val="000000"/>
                </a:solidFill>
                <a:latin typeface="Arial"/>
                <a:ea typeface="Arial"/>
                <a:cs typeface="Arial"/>
                <a:sym typeface="Arial"/>
              </a:rPr>
              <a:t>bui</a:t>
            </a:r>
            <a:r>
              <a:rPr b="1" baseline="-25000" lang="de-DE" sz="1496">
                <a:solidFill>
                  <a:srgbClr val="000000"/>
                </a:solidFill>
                <a:latin typeface="Arial"/>
                <a:ea typeface="Arial"/>
                <a:cs typeface="Arial"/>
                <a:sym typeface="Arial"/>
              </a:rPr>
              <a:t>vita</a:t>
            </a:r>
            <a:r>
              <a:rPr b="1" lang="de-DE" sz="997">
                <a:solidFill>
                  <a:srgbClr val="000000"/>
                </a:solidFill>
                <a:latin typeface="Arial"/>
                <a:ea typeface="Arial"/>
                <a:cs typeface="Arial"/>
                <a:sym typeface="Arial"/>
              </a:rPr>
              <a:t>ldi</a:t>
            </a:r>
            <a:r>
              <a:rPr b="1" baseline="-25000" lang="de-DE" sz="1496">
                <a:solidFill>
                  <a:srgbClr val="000000"/>
                </a:solidFill>
                <a:latin typeface="Arial"/>
                <a:ea typeface="Arial"/>
                <a:cs typeface="Arial"/>
                <a:sym typeface="Arial"/>
              </a:rPr>
              <a:t>tio</a:t>
            </a:r>
            <a:r>
              <a:rPr b="1" lang="de-DE" sz="997">
                <a:solidFill>
                  <a:srgbClr val="000000"/>
                </a:solidFill>
                <a:latin typeface="Arial"/>
                <a:ea typeface="Arial"/>
                <a:cs typeface="Arial"/>
                <a:sym typeface="Arial"/>
              </a:rPr>
              <a:t>ng </a:t>
            </a:r>
            <a:r>
              <a:rPr b="1" baseline="-25000" lang="de-DE" sz="1496">
                <a:solidFill>
                  <a:srgbClr val="000000"/>
                </a:solidFill>
                <a:latin typeface="Arial"/>
                <a:ea typeface="Arial"/>
                <a:cs typeface="Arial"/>
                <a:sym typeface="Arial"/>
              </a:rPr>
              <a:t>n</a:t>
            </a:r>
            <a:r>
              <a:rPr b="1" lang="de-DE" sz="997">
                <a:solidFill>
                  <a:srgbClr val="000000"/>
                </a:solidFill>
                <a:latin typeface="Arial"/>
                <a:ea typeface="Arial"/>
                <a:cs typeface="Arial"/>
                <a:sym typeface="Arial"/>
              </a:rPr>
              <a:t>on</a:t>
            </a:r>
            <a:r>
              <a:rPr b="1" baseline="-25000" lang="de-DE" sz="1496">
                <a:solidFill>
                  <a:srgbClr val="000000"/>
                </a:solidFill>
                <a:latin typeface="Arial"/>
                <a:ea typeface="Arial"/>
                <a:cs typeface="Arial"/>
                <a:sym typeface="Arial"/>
              </a:rPr>
              <a:t>s to</a:t>
            </a:r>
            <a:r>
              <a:rPr b="1" lang="de-DE" sz="997">
                <a:solidFill>
                  <a:srgbClr val="000000"/>
                </a:solidFill>
                <a:latin typeface="Arial"/>
                <a:ea typeface="Arial"/>
                <a:cs typeface="Arial"/>
                <a:sym typeface="Arial"/>
              </a:rPr>
              <a:t>ide</a:t>
            </a:r>
            <a:r>
              <a:rPr b="1" baseline="-25000" lang="de-DE" sz="1496">
                <a:solidFill>
                  <a:srgbClr val="000000"/>
                </a:solidFill>
                <a:latin typeface="Arial"/>
                <a:ea typeface="Arial"/>
                <a:cs typeface="Arial"/>
                <a:sym typeface="Arial"/>
              </a:rPr>
              <a:t>b</a:t>
            </a:r>
            <a:r>
              <a:rPr b="1" lang="de-DE" sz="997">
                <a:solidFill>
                  <a:srgbClr val="000000"/>
                </a:solidFill>
                <a:latin typeface="Arial"/>
                <a:ea typeface="Arial"/>
                <a:cs typeface="Arial"/>
                <a:sym typeface="Arial"/>
              </a:rPr>
              <a:t>as</a:t>
            </a:r>
            <a:r>
              <a:rPr b="1" baseline="-25000" lang="de-DE" sz="1496">
                <a:solidFill>
                  <a:srgbClr val="000000"/>
                </a:solidFill>
                <a:latin typeface="Arial"/>
                <a:ea typeface="Arial"/>
                <a:cs typeface="Arial"/>
                <a:sym typeface="Arial"/>
              </a:rPr>
              <a:t>uild</a:t>
            </a:r>
            <a:r>
              <a:rPr lang="de-DE" sz="997">
                <a:solidFill>
                  <a:srgbClr val="000000"/>
                </a:solidFill>
                <a:latin typeface="Arial"/>
                <a:ea typeface="Arial"/>
                <a:cs typeface="Arial"/>
                <a:sym typeface="Arial"/>
              </a:rPr>
              <a:t>is   </a:t>
            </a:r>
            <a:r>
              <a:rPr b="1" baseline="-25000" lang="de-DE" sz="1496">
                <a:solidFill>
                  <a:srgbClr val="000000"/>
                </a:solidFill>
                <a:latin typeface="Arial"/>
                <a:ea typeface="Arial"/>
                <a:cs typeface="Arial"/>
                <a:sym typeface="Arial"/>
              </a:rPr>
              <a:t>o</a:t>
            </a:r>
            <a:r>
              <a:rPr lang="de-DE" sz="997">
                <a:solidFill>
                  <a:srgbClr val="000000"/>
                </a:solidFill>
                <a:latin typeface="Arial"/>
                <a:ea typeface="Arial"/>
                <a:cs typeface="Arial"/>
                <a:sym typeface="Arial"/>
              </a:rPr>
              <a:t>p</a:t>
            </a:r>
            <a:r>
              <a:rPr b="1" baseline="-25000" lang="de-DE" sz="1496">
                <a:solidFill>
                  <a:srgbClr val="000000"/>
                </a:solidFill>
                <a:latin typeface="Arial"/>
                <a:ea typeface="Arial"/>
                <a:cs typeface="Arial"/>
                <a:sym typeface="Arial"/>
              </a:rPr>
              <a:t>n</a:t>
            </a:r>
            <a:r>
              <a:rPr lang="de-DE" sz="997">
                <a:solidFill>
                  <a:srgbClr val="000000"/>
                </a:solidFill>
                <a:latin typeface="Arial"/>
                <a:ea typeface="Arial"/>
                <a:cs typeface="Arial"/>
                <a:sym typeface="Arial"/>
              </a:rPr>
              <a:t>ar</a:t>
            </a:r>
            <a:r>
              <a:rPr b="1" baseline="-25000" lang="de-DE" sz="1496">
                <a:solidFill>
                  <a:srgbClr val="000000"/>
                </a:solidFill>
                <a:latin typeface="Arial"/>
                <a:ea typeface="Arial"/>
                <a:cs typeface="Arial"/>
                <a:sym typeface="Arial"/>
              </a:rPr>
              <a:t>id</a:t>
            </a:r>
            <a:r>
              <a:rPr lang="de-DE" sz="997">
                <a:solidFill>
                  <a:srgbClr val="000000"/>
                </a:solidFill>
                <a:latin typeface="Arial"/>
                <a:ea typeface="Arial"/>
                <a:cs typeface="Arial"/>
                <a:sym typeface="Arial"/>
              </a:rPr>
              <a:t>tic</a:t>
            </a:r>
            <a:r>
              <a:rPr b="1" baseline="-25000" lang="de-DE" sz="1496">
                <a:solidFill>
                  <a:srgbClr val="000000"/>
                </a:solidFill>
                <a:latin typeface="Arial"/>
                <a:ea typeface="Arial"/>
                <a:cs typeface="Arial"/>
                <a:sym typeface="Arial"/>
              </a:rPr>
              <a:t>ea</a:t>
            </a:r>
            <a:r>
              <a:rPr lang="de-DE" sz="997">
                <a:solidFill>
                  <a:srgbClr val="000000"/>
                </a:solidFill>
                <a:latin typeface="Arial"/>
                <a:ea typeface="Arial"/>
                <a:cs typeface="Arial"/>
                <a:sym typeface="Arial"/>
              </a:rPr>
              <a:t>ula</a:t>
            </a:r>
            <a:r>
              <a:rPr b="1" baseline="-25000" lang="de-DE" sz="1496">
                <a:solidFill>
                  <a:srgbClr val="000000"/>
                </a:solidFill>
                <a:latin typeface="Arial"/>
                <a:ea typeface="Arial"/>
                <a:cs typeface="Arial"/>
                <a:sym typeface="Arial"/>
              </a:rPr>
              <a:t>s    </a:t>
            </a:r>
            <a:r>
              <a:rPr lang="de-DE" sz="997">
                <a:solidFill>
                  <a:srgbClr val="000000"/>
                </a:solidFill>
                <a:latin typeface="Arial"/>
                <a:ea typeface="Arial"/>
                <a:cs typeface="Arial"/>
                <a:sym typeface="Arial"/>
              </a:rPr>
              <a:t>rly important</a:t>
            </a:r>
            <a:endParaRPr sz="997">
              <a:solidFill>
                <a:srgbClr val="000000"/>
              </a:solidFill>
              <a:latin typeface="Arial"/>
              <a:ea typeface="Arial"/>
              <a:cs typeface="Arial"/>
              <a:sym typeface="Arial"/>
            </a:endParaRPr>
          </a:p>
          <a:p>
            <a:pPr indent="0" lvl="0" marL="50095" marR="66219" rtl="0" algn="l">
              <a:lnSpc>
                <a:spcPct val="65441"/>
              </a:lnSpc>
              <a:spcBef>
                <a:spcPts val="181"/>
              </a:spcBef>
              <a:spcAft>
                <a:spcPts val="0"/>
              </a:spcAft>
              <a:buNone/>
            </a:pPr>
            <a:r>
              <a:rPr baseline="-25000" lang="de-DE" sz="1496">
                <a:solidFill>
                  <a:srgbClr val="000000"/>
                </a:solidFill>
                <a:latin typeface="Arial"/>
                <a:ea typeface="Arial"/>
                <a:cs typeface="Arial"/>
                <a:sym typeface="Arial"/>
              </a:rPr>
              <a:t>wh</a:t>
            </a:r>
            <a:r>
              <a:rPr baseline="30000" lang="de-DE" sz="1496">
                <a:solidFill>
                  <a:srgbClr val="000000"/>
                </a:solidFill>
                <a:latin typeface="Arial"/>
                <a:ea typeface="Arial"/>
                <a:cs typeface="Arial"/>
                <a:sym typeface="Arial"/>
              </a:rPr>
              <a:t>·</a:t>
            </a:r>
            <a:r>
              <a:rPr lang="de-DE" sz="997">
                <a:solidFill>
                  <a:srgbClr val="000000"/>
                </a:solidFill>
                <a:latin typeface="Arial"/>
                <a:ea typeface="Arial"/>
                <a:cs typeface="Arial"/>
                <a:sym typeface="Arial"/>
              </a:rPr>
              <a:t>The</a:t>
            </a:r>
            <a:r>
              <a:rPr b="1" baseline="30000" lang="de-DE" sz="1496">
                <a:solidFill>
                  <a:srgbClr val="000000"/>
                </a:solidFill>
                <a:latin typeface="Arial"/>
                <a:ea typeface="Arial"/>
                <a:cs typeface="Arial"/>
                <a:sym typeface="Arial"/>
              </a:rPr>
              <a:t>ch</a:t>
            </a:r>
            <a:r>
              <a:rPr baseline="-25000" lang="de-DE" sz="1496">
                <a:solidFill>
                  <a:srgbClr val="000000"/>
                </a:solidFill>
                <a:latin typeface="Arial"/>
                <a:ea typeface="Arial"/>
                <a:cs typeface="Arial"/>
                <a:sym typeface="Arial"/>
              </a:rPr>
              <a:t>ic</a:t>
            </a:r>
            <a:r>
              <a:rPr lang="de-DE" sz="997">
                <a:solidFill>
                  <a:srgbClr val="000000"/>
                </a:solidFill>
                <a:latin typeface="Arial"/>
                <a:ea typeface="Arial"/>
                <a:cs typeface="Arial"/>
                <a:sym typeface="Arial"/>
              </a:rPr>
              <a:t>se</a:t>
            </a:r>
            <a:r>
              <a:rPr baseline="-25000" lang="de-DE" sz="1496">
                <a:solidFill>
                  <a:srgbClr val="000000"/>
                </a:solidFill>
                <a:latin typeface="Arial"/>
                <a:ea typeface="Arial"/>
                <a:cs typeface="Arial"/>
                <a:sym typeface="Arial"/>
              </a:rPr>
              <a:t>h</a:t>
            </a:r>
            <a:r>
              <a:rPr b="1" baseline="30000" lang="de-DE" sz="1496">
                <a:solidFill>
                  <a:srgbClr val="000000"/>
                </a:solidFill>
                <a:latin typeface="Arial"/>
                <a:ea typeface="Arial"/>
                <a:cs typeface="Arial"/>
                <a:sym typeface="Arial"/>
              </a:rPr>
              <a:t>allen</a:t>
            </a:r>
            <a:r>
              <a:rPr baseline="-25000" lang="de-DE" sz="1496">
                <a:solidFill>
                  <a:srgbClr val="000000"/>
                </a:solidFill>
                <a:latin typeface="Arial"/>
                <a:ea typeface="Arial"/>
                <a:cs typeface="Arial"/>
                <a:sym typeface="Arial"/>
              </a:rPr>
              <a:t>t</a:t>
            </a:r>
            <a:r>
              <a:rPr lang="de-DE" sz="997">
                <a:solidFill>
                  <a:srgbClr val="000000"/>
                </a:solidFill>
                <a:latin typeface="Arial"/>
                <a:ea typeface="Arial"/>
                <a:cs typeface="Arial"/>
                <a:sym typeface="Arial"/>
              </a:rPr>
              <a:t>tal</a:t>
            </a:r>
            <a:r>
              <a:rPr baseline="-25000" lang="de-DE" sz="1496">
                <a:solidFill>
                  <a:srgbClr val="000000"/>
                </a:solidFill>
                <a:latin typeface="Arial"/>
                <a:ea typeface="Arial"/>
                <a:cs typeface="Arial"/>
                <a:sym typeface="Arial"/>
              </a:rPr>
              <a:t>hes</a:t>
            </a:r>
            <a:r>
              <a:rPr lang="de-DE" sz="997">
                <a:solidFill>
                  <a:srgbClr val="000000"/>
                </a:solidFill>
                <a:latin typeface="Arial"/>
                <a:ea typeface="Arial"/>
                <a:cs typeface="Arial"/>
                <a:sym typeface="Arial"/>
              </a:rPr>
              <a:t>k</a:t>
            </a:r>
            <a:r>
              <a:rPr b="1" baseline="30000" lang="de-DE" sz="1496">
                <a:solidFill>
                  <a:srgbClr val="000000"/>
                </a:solidFill>
                <a:latin typeface="Arial"/>
                <a:ea typeface="Arial"/>
                <a:cs typeface="Arial"/>
                <a:sym typeface="Arial"/>
              </a:rPr>
              <a:t>g</a:t>
            </a:r>
            <a:r>
              <a:rPr baseline="-25000" lang="de-DE" sz="1496">
                <a:solidFill>
                  <a:srgbClr val="000000"/>
                </a:solidFill>
                <a:latin typeface="Arial"/>
                <a:ea typeface="Arial"/>
                <a:cs typeface="Arial"/>
                <a:sym typeface="Arial"/>
              </a:rPr>
              <a:t>e</a:t>
            </a:r>
            <a:r>
              <a:rPr b="1" baseline="30000" lang="de-DE" sz="1496">
                <a:solidFill>
                  <a:srgbClr val="000000"/>
                </a:solidFill>
                <a:latin typeface="Arial"/>
                <a:ea typeface="Arial"/>
                <a:cs typeface="Arial"/>
                <a:sym typeface="Arial"/>
              </a:rPr>
              <a:t>in</a:t>
            </a:r>
            <a:r>
              <a:rPr lang="de-DE" sz="997">
                <a:solidFill>
                  <a:srgbClr val="000000"/>
                </a:solidFill>
                <a:latin typeface="Arial"/>
                <a:ea typeface="Arial"/>
                <a:cs typeface="Arial"/>
                <a:sym typeface="Arial"/>
              </a:rPr>
              <a:t>m</a:t>
            </a:r>
            <a:r>
              <a:rPr baseline="-25000" lang="de-DE" sz="1496">
                <a:solidFill>
                  <a:srgbClr val="000000"/>
                </a:solidFill>
                <a:latin typeface="Arial"/>
                <a:ea typeface="Arial"/>
                <a:cs typeface="Arial"/>
                <a:sym typeface="Arial"/>
              </a:rPr>
              <a:t>e</a:t>
            </a:r>
            <a:r>
              <a:rPr b="1" baseline="30000" lang="de-DE" sz="1496">
                <a:solidFill>
                  <a:srgbClr val="000000"/>
                </a:solidFill>
                <a:latin typeface="Arial"/>
                <a:ea typeface="Arial"/>
                <a:cs typeface="Arial"/>
                <a:sym typeface="Arial"/>
              </a:rPr>
              <a:t>g</a:t>
            </a:r>
            <a:r>
              <a:rPr lang="de-DE" sz="997">
                <a:solidFill>
                  <a:srgbClr val="000000"/>
                </a:solidFill>
                <a:latin typeface="Arial"/>
                <a:ea typeface="Arial"/>
                <a:cs typeface="Arial"/>
                <a:sym typeface="Arial"/>
              </a:rPr>
              <a:t>ov</a:t>
            </a:r>
            <a:r>
              <a:rPr baseline="-25000" lang="de-DE" sz="1496">
                <a:solidFill>
                  <a:srgbClr val="000000"/>
                </a:solidFill>
                <a:latin typeface="Arial"/>
                <a:ea typeface="Arial"/>
                <a:cs typeface="Arial"/>
                <a:sym typeface="Arial"/>
              </a:rPr>
              <a:t>le</a:t>
            </a:r>
            <a:r>
              <a:rPr b="1" baseline="30000" lang="de-DE" sz="1496">
                <a:solidFill>
                  <a:srgbClr val="000000"/>
                </a:solidFill>
                <a:latin typeface="Arial"/>
                <a:ea typeface="Arial"/>
                <a:cs typeface="Arial"/>
                <a:sym typeface="Arial"/>
              </a:rPr>
              <a:t>a</a:t>
            </a:r>
            <a:r>
              <a:rPr baseline="-25000" lang="de-DE" sz="1496">
                <a:solidFill>
                  <a:srgbClr val="000000"/>
                </a:solidFill>
                <a:latin typeface="Arial"/>
                <a:ea typeface="Arial"/>
                <a:cs typeface="Arial"/>
                <a:sym typeface="Arial"/>
              </a:rPr>
              <a:t>me</a:t>
            </a:r>
            <a:r>
              <a:rPr lang="de-DE" sz="997">
                <a:solidFill>
                  <a:srgbClr val="000000"/>
                </a:solidFill>
                <a:latin typeface="Arial"/>
                <a:ea typeface="Arial"/>
                <a:cs typeface="Arial"/>
                <a:sym typeface="Arial"/>
              </a:rPr>
              <a:t>e</a:t>
            </a:r>
            <a:r>
              <a:rPr b="1" baseline="30000" lang="de-DE" sz="1496">
                <a:solidFill>
                  <a:srgbClr val="000000"/>
                </a:solidFill>
                <a:latin typeface="Arial"/>
                <a:ea typeface="Arial"/>
                <a:cs typeface="Arial"/>
                <a:sym typeface="Arial"/>
              </a:rPr>
              <a:t>n</a:t>
            </a:r>
            <a:r>
              <a:rPr lang="de-DE" sz="997">
                <a:solidFill>
                  <a:srgbClr val="000000"/>
                </a:solidFill>
                <a:latin typeface="Arial"/>
                <a:ea typeface="Arial"/>
                <a:cs typeface="Arial"/>
                <a:sym typeface="Arial"/>
              </a:rPr>
              <a:t>s</a:t>
            </a:r>
            <a:r>
              <a:rPr b="1" baseline="30000" lang="de-DE" sz="1496">
                <a:solidFill>
                  <a:srgbClr val="000000"/>
                </a:solidFill>
                <a:latin typeface="Arial"/>
                <a:ea typeface="Arial"/>
                <a:cs typeface="Arial"/>
                <a:sym typeface="Arial"/>
              </a:rPr>
              <a:t>d</a:t>
            </a:r>
            <a:r>
              <a:rPr baseline="-25000" lang="de-DE" sz="1496">
                <a:solidFill>
                  <a:srgbClr val="000000"/>
                </a:solidFill>
                <a:latin typeface="Arial"/>
                <a:ea typeface="Arial"/>
                <a:cs typeface="Arial"/>
                <a:sym typeface="Arial"/>
              </a:rPr>
              <a:t>n</a:t>
            </a:r>
            <a:r>
              <a:rPr lang="de-DE" sz="997">
                <a:solidFill>
                  <a:srgbClr val="000000"/>
                </a:solidFill>
                <a:latin typeface="Arial"/>
                <a:ea typeface="Arial"/>
                <a:cs typeface="Arial"/>
                <a:sym typeface="Arial"/>
              </a:rPr>
              <a:t>ne</a:t>
            </a:r>
            <a:r>
              <a:rPr b="1" baseline="30000" lang="de-DE" sz="1496">
                <a:solidFill>
                  <a:srgbClr val="000000"/>
                </a:solidFill>
                <a:latin typeface="Arial"/>
                <a:ea typeface="Arial"/>
                <a:cs typeface="Arial"/>
                <a:sym typeface="Arial"/>
              </a:rPr>
              <a:t>q</a:t>
            </a:r>
            <a:r>
              <a:rPr baseline="-25000" lang="de-DE" sz="1496">
                <a:solidFill>
                  <a:srgbClr val="000000"/>
                </a:solidFill>
                <a:latin typeface="Arial"/>
                <a:ea typeface="Arial"/>
                <a:cs typeface="Arial"/>
                <a:sym typeface="Arial"/>
              </a:rPr>
              <a:t>t</a:t>
            </a:r>
            <a:r>
              <a:rPr b="1" baseline="30000" lang="de-DE" sz="1496">
                <a:solidFill>
                  <a:srgbClr val="000000"/>
                </a:solidFill>
                <a:latin typeface="Arial"/>
                <a:ea typeface="Arial"/>
                <a:cs typeface="Arial"/>
                <a:sym typeface="Arial"/>
              </a:rPr>
              <a:t>u</a:t>
            </a:r>
            <a:r>
              <a:rPr baseline="-25000" lang="de-DE" sz="1496">
                <a:solidFill>
                  <a:srgbClr val="000000"/>
                </a:solidFill>
                <a:latin typeface="Arial"/>
                <a:ea typeface="Arial"/>
                <a:cs typeface="Arial"/>
                <a:sym typeface="Arial"/>
              </a:rPr>
              <a:t>s</a:t>
            </a:r>
            <a:r>
              <a:rPr lang="de-DE" sz="997">
                <a:solidFill>
                  <a:srgbClr val="000000"/>
                </a:solidFill>
                <a:latin typeface="Arial"/>
                <a:ea typeface="Arial"/>
                <a:cs typeface="Arial"/>
                <a:sym typeface="Arial"/>
              </a:rPr>
              <a:t>e</a:t>
            </a:r>
            <a:r>
              <a:rPr b="1" baseline="30000" lang="de-DE" sz="1496">
                <a:solidFill>
                  <a:srgbClr val="000000"/>
                </a:solidFill>
                <a:latin typeface="Arial"/>
                <a:ea typeface="Arial"/>
                <a:cs typeface="Arial"/>
                <a:sym typeface="Arial"/>
              </a:rPr>
              <a:t>est</a:t>
            </a:r>
            <a:r>
              <a:rPr baseline="-25000" lang="de-DE" sz="1496">
                <a:solidFill>
                  <a:srgbClr val="000000"/>
                </a:solidFill>
                <a:latin typeface="Arial"/>
                <a:ea typeface="Arial"/>
                <a:cs typeface="Arial"/>
                <a:sym typeface="Arial"/>
              </a:rPr>
              <a:t>a</a:t>
            </a:r>
            <a:r>
              <a:rPr lang="de-DE" sz="997">
                <a:solidFill>
                  <a:srgbClr val="000000"/>
                </a:solidFill>
                <a:latin typeface="Arial"/>
                <a:ea typeface="Arial"/>
                <a:cs typeface="Arial"/>
                <a:sym typeface="Arial"/>
              </a:rPr>
              <a:t>d</a:t>
            </a:r>
            <a:r>
              <a:rPr baseline="-25000" lang="de-DE" sz="1496">
                <a:solidFill>
                  <a:srgbClr val="000000"/>
                </a:solidFill>
                <a:latin typeface="Arial"/>
                <a:ea typeface="Arial"/>
                <a:cs typeface="Arial"/>
                <a:sym typeface="Arial"/>
              </a:rPr>
              <a:t>re</a:t>
            </a:r>
            <a:r>
              <a:rPr lang="de-DE" sz="997">
                <a:solidFill>
                  <a:srgbClr val="000000"/>
                </a:solidFill>
                <a:latin typeface="Arial"/>
                <a:ea typeface="Arial"/>
                <a:cs typeface="Arial"/>
                <a:sym typeface="Arial"/>
              </a:rPr>
              <a:t>to</a:t>
            </a:r>
            <a:r>
              <a:rPr b="1" baseline="30000" lang="de-DE" sz="1496">
                <a:solidFill>
                  <a:srgbClr val="000000"/>
                </a:solidFill>
                <a:latin typeface="Arial"/>
                <a:ea typeface="Arial"/>
                <a:cs typeface="Arial"/>
                <a:sym typeface="Arial"/>
              </a:rPr>
              <a:t>io</a:t>
            </a:r>
            <a:r>
              <a:rPr baseline="-25000" lang="de-DE" sz="1496">
                <a:solidFill>
                  <a:srgbClr val="000000"/>
                </a:solidFill>
                <a:latin typeface="Arial"/>
                <a:ea typeface="Arial"/>
                <a:cs typeface="Arial"/>
                <a:sym typeface="Arial"/>
              </a:rPr>
              <a:t>fo</a:t>
            </a:r>
            <a:r>
              <a:rPr b="1" baseline="30000" lang="de-DE" sz="1496">
                <a:solidFill>
                  <a:srgbClr val="000000"/>
                </a:solidFill>
                <a:latin typeface="Arial"/>
                <a:ea typeface="Arial"/>
                <a:cs typeface="Arial"/>
                <a:sym typeface="Arial"/>
              </a:rPr>
              <a:t>n</a:t>
            </a:r>
            <a:r>
              <a:rPr lang="de-DE" sz="997">
                <a:solidFill>
                  <a:srgbClr val="000000"/>
                </a:solidFill>
                <a:latin typeface="Arial"/>
                <a:ea typeface="Arial"/>
                <a:cs typeface="Arial"/>
                <a:sym typeface="Arial"/>
              </a:rPr>
              <a:t>happe</a:t>
            </a:r>
            <a:r>
              <a:rPr baseline="-25000" lang="de-DE" sz="1496">
                <a:solidFill>
                  <a:srgbClr val="000000"/>
                </a:solidFill>
                <a:latin typeface="Arial"/>
                <a:ea typeface="Arial"/>
                <a:cs typeface="Arial"/>
                <a:sym typeface="Arial"/>
              </a:rPr>
              <a:t>u</a:t>
            </a:r>
            <a:r>
              <a:rPr b="1" baseline="30000" lang="de-DE" sz="1496">
                <a:solidFill>
                  <a:srgbClr val="000000"/>
                </a:solidFill>
                <a:latin typeface="Arial"/>
                <a:ea typeface="Arial"/>
                <a:cs typeface="Arial"/>
                <a:sym typeface="Arial"/>
              </a:rPr>
              <a:t>in</a:t>
            </a:r>
            <a:r>
              <a:rPr baseline="-25000" lang="de-DE" sz="1496">
                <a:solidFill>
                  <a:srgbClr val="000000"/>
                </a:solidFill>
                <a:latin typeface="Arial"/>
                <a:ea typeface="Arial"/>
                <a:cs typeface="Arial"/>
                <a:sym typeface="Arial"/>
              </a:rPr>
              <a:t>n</a:t>
            </a:r>
            <a:r>
              <a:rPr b="1" baseline="30000" lang="de-DE" sz="1496">
                <a:solidFill>
                  <a:srgbClr val="000000"/>
                </a:solidFill>
                <a:latin typeface="Arial"/>
                <a:ea typeface="Arial"/>
                <a:cs typeface="Arial"/>
                <a:sym typeface="Arial"/>
              </a:rPr>
              <a:t>g</a:t>
            </a:r>
            <a:r>
              <a:rPr baseline="-25000" lang="de-DE" sz="1496">
                <a:solidFill>
                  <a:srgbClr val="000000"/>
                </a:solidFill>
                <a:latin typeface="Arial"/>
                <a:ea typeface="Arial"/>
                <a:cs typeface="Arial"/>
                <a:sym typeface="Arial"/>
              </a:rPr>
              <a:t>d</a:t>
            </a:r>
            <a:r>
              <a:rPr b="1" baseline="30000" lang="de-DE" sz="1496">
                <a:solidFill>
                  <a:srgbClr val="000000"/>
                </a:solidFill>
                <a:latin typeface="Arial"/>
                <a:ea typeface="Arial"/>
                <a:cs typeface="Arial"/>
                <a:sym typeface="Arial"/>
              </a:rPr>
              <a:t>o</a:t>
            </a:r>
            <a:r>
              <a:rPr baseline="-25000" lang="de-DE" sz="1496">
                <a:solidFill>
                  <a:srgbClr val="000000"/>
                </a:solidFill>
                <a:latin typeface="Arial"/>
                <a:ea typeface="Arial"/>
                <a:cs typeface="Arial"/>
                <a:sym typeface="Arial"/>
              </a:rPr>
              <a:t>: </a:t>
            </a:r>
            <a:r>
              <a:rPr b="1" baseline="30000" lang="de-DE" sz="1496">
                <a:solidFill>
                  <a:srgbClr val="000000"/>
                </a:solidFill>
                <a:latin typeface="Arial"/>
                <a:ea typeface="Arial"/>
                <a:cs typeface="Arial"/>
                <a:sym typeface="Arial"/>
              </a:rPr>
              <a:t>th</a:t>
            </a:r>
            <a:r>
              <a:rPr lang="de-DE" sz="997">
                <a:solidFill>
                  <a:srgbClr val="000000"/>
                </a:solidFill>
                <a:latin typeface="Arial"/>
                <a:ea typeface="Arial"/>
                <a:cs typeface="Arial"/>
                <a:sym typeface="Arial"/>
              </a:rPr>
              <a:t>n</a:t>
            </a:r>
            <a:r>
              <a:rPr b="1" baseline="30000" lang="de-DE" sz="1496">
                <a:solidFill>
                  <a:srgbClr val="000000"/>
                </a:solidFill>
                <a:latin typeface="Arial"/>
                <a:ea typeface="Arial"/>
                <a:cs typeface="Arial"/>
                <a:sym typeface="Arial"/>
              </a:rPr>
              <a:t>ers’</a:t>
            </a:r>
            <a:r>
              <a:rPr lang="de-DE" sz="997">
                <a:solidFill>
                  <a:srgbClr val="000000"/>
                </a:solidFill>
                <a:latin typeface="Arial"/>
                <a:ea typeface="Arial"/>
                <a:cs typeface="Arial"/>
                <a:sym typeface="Arial"/>
              </a:rPr>
              <a:t>in the</a:t>
            </a:r>
            <a:r>
              <a:rPr b="1" baseline="30000" lang="de-DE" sz="1496">
                <a:solidFill>
                  <a:srgbClr val="000000"/>
                </a:solidFill>
                <a:latin typeface="Arial"/>
                <a:ea typeface="Arial"/>
                <a:cs typeface="Arial"/>
                <a:sym typeface="Arial"/>
              </a:rPr>
              <a:t>view</a:t>
            </a:r>
            <a:r>
              <a:rPr lang="de-DE" sz="997">
                <a:solidFill>
                  <a:srgbClr val="000000"/>
                </a:solidFill>
                <a:latin typeface="Arial"/>
                <a:ea typeface="Arial"/>
                <a:cs typeface="Arial"/>
                <a:sym typeface="Arial"/>
              </a:rPr>
              <a:t>conte</a:t>
            </a:r>
            <a:r>
              <a:rPr b="1" baseline="30000" lang="de-DE" sz="1496">
                <a:solidFill>
                  <a:srgbClr val="000000"/>
                </a:solidFill>
                <a:latin typeface="Arial"/>
                <a:ea typeface="Arial"/>
                <a:cs typeface="Arial"/>
                <a:sym typeface="Arial"/>
              </a:rPr>
              <a:t>s  resp</a:t>
            </a:r>
            <a:r>
              <a:rPr lang="de-DE" sz="997">
                <a:solidFill>
                  <a:srgbClr val="000000"/>
                </a:solidFill>
                <a:latin typeface="Arial"/>
                <a:ea typeface="Arial"/>
                <a:cs typeface="Arial"/>
                <a:sym typeface="Arial"/>
              </a:rPr>
              <a:t>xt</a:t>
            </a:r>
            <a:r>
              <a:rPr b="1" baseline="30000" lang="de-DE" sz="1496">
                <a:solidFill>
                  <a:srgbClr val="000000"/>
                </a:solidFill>
                <a:latin typeface="Arial"/>
                <a:ea typeface="Arial"/>
                <a:cs typeface="Arial"/>
                <a:sym typeface="Arial"/>
              </a:rPr>
              <a:t>ect</a:t>
            </a:r>
            <a:r>
              <a:rPr lang="de-DE" sz="997">
                <a:solidFill>
                  <a:srgbClr val="000000"/>
                </a:solidFill>
                <a:latin typeface="Arial"/>
                <a:ea typeface="Arial"/>
                <a:cs typeface="Arial"/>
                <a:sym typeface="Arial"/>
              </a:rPr>
              <a:t>of</a:t>
            </a:r>
            <a:r>
              <a:rPr b="1" baseline="30000" lang="de-DE" sz="1496">
                <a:solidFill>
                  <a:srgbClr val="000000"/>
                </a:solidFill>
                <a:latin typeface="Arial"/>
                <a:ea typeface="Arial"/>
                <a:cs typeface="Arial"/>
                <a:sym typeface="Arial"/>
              </a:rPr>
              <a:t>fu</a:t>
            </a:r>
            <a:r>
              <a:rPr lang="de-DE" sz="997">
                <a:solidFill>
                  <a:srgbClr val="000000"/>
                </a:solidFill>
                <a:latin typeface="Arial"/>
                <a:ea typeface="Arial"/>
                <a:cs typeface="Arial"/>
                <a:sym typeface="Arial"/>
              </a:rPr>
              <a:t>a</a:t>
            </a:r>
            <a:r>
              <a:rPr b="1" baseline="30000" lang="de-DE" sz="1496">
                <a:solidFill>
                  <a:srgbClr val="000000"/>
                </a:solidFill>
                <a:latin typeface="Arial"/>
                <a:ea typeface="Arial"/>
                <a:cs typeface="Arial"/>
                <a:sym typeface="Arial"/>
              </a:rPr>
              <a:t>lly</a:t>
            </a:r>
            <a:r>
              <a:rPr lang="de-DE" sz="997">
                <a:solidFill>
                  <a:srgbClr val="000000"/>
                </a:solidFill>
                <a:latin typeface="Arial"/>
                <a:ea typeface="Arial"/>
                <a:cs typeface="Arial"/>
                <a:sym typeface="Arial"/>
              </a:rPr>
              <a:t>supporti</a:t>
            </a:r>
            <a:r>
              <a:rPr baseline="30000" lang="de-DE" sz="1496">
                <a:solidFill>
                  <a:srgbClr val="000000"/>
                </a:solidFill>
                <a:latin typeface="Arial"/>
                <a:ea typeface="Arial"/>
                <a:cs typeface="Arial"/>
                <a:sym typeface="Arial"/>
              </a:rPr>
              <a:t>*	</a:t>
            </a:r>
            <a:r>
              <a:rPr lang="de-DE" sz="997">
                <a:solidFill>
                  <a:srgbClr val="000000"/>
                </a:solidFill>
                <a:latin typeface="Arial"/>
                <a:ea typeface="Arial"/>
                <a:cs typeface="Arial"/>
                <a:sym typeface="Arial"/>
              </a:rPr>
              <a:t>ve classroom, in  </a:t>
            </a:r>
            <a:r>
              <a:rPr baseline="-25000" lang="de-DE" sz="1496">
                <a:solidFill>
                  <a:srgbClr val="000000"/>
                </a:solidFill>
                <a:latin typeface="Arial"/>
                <a:ea typeface="Arial"/>
                <a:cs typeface="Arial"/>
                <a:sym typeface="Arial"/>
              </a:rPr>
              <a:t>wi</a:t>
            </a:r>
            <a:r>
              <a:rPr lang="de-DE" sz="997">
                <a:solidFill>
                  <a:srgbClr val="000000"/>
                </a:solidFill>
                <a:latin typeface="Arial"/>
                <a:ea typeface="Arial"/>
                <a:cs typeface="Arial"/>
                <a:sym typeface="Arial"/>
              </a:rPr>
              <a:t>·</a:t>
            </a:r>
            <a:r>
              <a:rPr baseline="30000" lang="de-DE" sz="1496">
                <a:solidFill>
                  <a:srgbClr val="000000"/>
                </a:solidFill>
                <a:latin typeface="Arial"/>
                <a:ea typeface="Arial"/>
                <a:cs typeface="Arial"/>
                <a:sym typeface="Arial"/>
              </a:rPr>
              <a:t>and· </a:t>
            </a:r>
            <a:r>
              <a:rPr baseline="-25000" lang="de-DE" sz="1496">
                <a:solidFill>
                  <a:srgbClr val="000000"/>
                </a:solidFill>
                <a:latin typeface="Arial"/>
                <a:ea typeface="Arial"/>
                <a:cs typeface="Arial"/>
                <a:sym typeface="Arial"/>
              </a:rPr>
              <a:t>t</a:t>
            </a:r>
            <a:r>
              <a:rPr baseline="30000" lang="de-DE" sz="1496">
                <a:solidFill>
                  <a:srgbClr val="000000"/>
                </a:solidFill>
                <a:latin typeface="Arial"/>
                <a:ea typeface="Arial"/>
                <a:cs typeface="Arial"/>
                <a:sym typeface="Arial"/>
              </a:rPr>
              <a:t>acti</a:t>
            </a:r>
            <a:r>
              <a:rPr lang="de-DE" sz="997">
                <a:solidFill>
                  <a:srgbClr val="000000"/>
                </a:solidFill>
                <a:latin typeface="Arial"/>
                <a:ea typeface="Arial"/>
                <a:cs typeface="Arial"/>
                <a:sym typeface="Arial"/>
              </a:rPr>
              <a:t>ex</a:t>
            </a:r>
            <a:r>
              <a:rPr baseline="-25000" lang="de-DE" sz="1496">
                <a:solidFill>
                  <a:srgbClr val="000000"/>
                </a:solidFill>
                <a:latin typeface="Arial"/>
                <a:ea typeface="Arial"/>
                <a:cs typeface="Arial"/>
                <a:sym typeface="Arial"/>
              </a:rPr>
              <a:t>h</a:t>
            </a:r>
            <a:r>
              <a:rPr baseline="30000" lang="de-DE" sz="1496">
                <a:solidFill>
                  <a:srgbClr val="000000"/>
                </a:solidFill>
                <a:latin typeface="Arial"/>
                <a:ea typeface="Arial"/>
                <a:cs typeface="Arial"/>
                <a:sym typeface="Arial"/>
              </a:rPr>
              <a:t>e</a:t>
            </a:r>
            <a:r>
              <a:rPr baseline="-25000" lang="de-DE" sz="1496">
                <a:solidFill>
                  <a:srgbClr val="000000"/>
                </a:solidFill>
                <a:latin typeface="Arial"/>
                <a:ea typeface="Arial"/>
                <a:cs typeface="Arial"/>
                <a:sym typeface="Arial"/>
              </a:rPr>
              <a:t>s</a:t>
            </a:r>
            <a:r>
              <a:rPr lang="de-DE" sz="997">
                <a:solidFill>
                  <a:srgbClr val="000000"/>
                </a:solidFill>
                <a:latin typeface="Arial"/>
                <a:ea typeface="Arial"/>
                <a:cs typeface="Arial"/>
                <a:sym typeface="Arial"/>
              </a:rPr>
              <a:t>p</a:t>
            </a:r>
            <a:r>
              <a:rPr baseline="30000" lang="de-DE" sz="1496">
                <a:solidFill>
                  <a:srgbClr val="000000"/>
                </a:solidFill>
                <a:latin typeface="Arial"/>
                <a:ea typeface="Arial"/>
                <a:cs typeface="Arial"/>
                <a:sym typeface="Arial"/>
              </a:rPr>
              <a:t>nga</a:t>
            </a:r>
            <a:r>
              <a:rPr baseline="-25000" lang="de-DE" sz="1496">
                <a:solidFill>
                  <a:srgbClr val="000000"/>
                </a:solidFill>
                <a:latin typeface="Arial"/>
                <a:ea typeface="Arial"/>
                <a:cs typeface="Arial"/>
                <a:sym typeface="Arial"/>
              </a:rPr>
              <a:t>t</a:t>
            </a:r>
            <a:r>
              <a:rPr baseline="30000" lang="de-DE" sz="1496">
                <a:solidFill>
                  <a:srgbClr val="000000"/>
                </a:solidFill>
                <a:latin typeface="Arial"/>
                <a:ea typeface="Arial"/>
                <a:cs typeface="Arial"/>
                <a:sym typeface="Arial"/>
              </a:rPr>
              <a:t>ve</a:t>
            </a:r>
            <a:r>
              <a:rPr lang="de-DE" sz="997">
                <a:solidFill>
                  <a:srgbClr val="000000"/>
                </a:solidFill>
                <a:latin typeface="Arial"/>
                <a:ea typeface="Arial"/>
                <a:cs typeface="Arial"/>
                <a:sym typeface="Arial"/>
              </a:rPr>
              <a:t>l</a:t>
            </a:r>
            <a:r>
              <a:rPr baseline="-25000" lang="de-DE" sz="1496">
                <a:solidFill>
                  <a:srgbClr val="000000"/>
                </a:solidFill>
                <a:latin typeface="Arial"/>
                <a:ea typeface="Arial"/>
                <a:cs typeface="Arial"/>
                <a:sym typeface="Arial"/>
              </a:rPr>
              <a:t>u</a:t>
            </a:r>
            <a:r>
              <a:rPr lang="de-DE" sz="997">
                <a:solidFill>
                  <a:srgbClr val="000000"/>
                </a:solidFill>
                <a:latin typeface="Arial"/>
                <a:ea typeface="Arial"/>
                <a:cs typeface="Arial"/>
                <a:sym typeface="Arial"/>
              </a:rPr>
              <a:t>ic</a:t>
            </a:r>
            <a:r>
              <a:rPr baseline="-25000" lang="de-DE" sz="1496">
                <a:solidFill>
                  <a:srgbClr val="000000"/>
                </a:solidFill>
                <a:latin typeface="Arial"/>
                <a:ea typeface="Arial"/>
                <a:cs typeface="Arial"/>
                <a:sym typeface="Arial"/>
              </a:rPr>
              <a:t>d</a:t>
            </a:r>
            <a:r>
              <a:rPr lang="de-DE" sz="997">
                <a:solidFill>
                  <a:srgbClr val="000000"/>
                </a:solidFill>
                <a:latin typeface="Arial"/>
                <a:ea typeface="Arial"/>
                <a:cs typeface="Arial"/>
                <a:sym typeface="Arial"/>
              </a:rPr>
              <a:t>i</a:t>
            </a:r>
            <a:r>
              <a:rPr baseline="30000" lang="de-DE" sz="1496">
                <a:solidFill>
                  <a:srgbClr val="000000"/>
                </a:solidFill>
                <a:latin typeface="Arial"/>
                <a:ea typeface="Arial"/>
                <a:cs typeface="Arial"/>
                <a:sym typeface="Arial"/>
              </a:rPr>
              <a:t>ge</a:t>
            </a:r>
            <a:r>
              <a:rPr lang="de-DE" sz="997">
                <a:solidFill>
                  <a:srgbClr val="000000"/>
                </a:solidFill>
                <a:latin typeface="Arial"/>
                <a:ea typeface="Arial"/>
                <a:cs typeface="Arial"/>
                <a:sym typeface="Arial"/>
              </a:rPr>
              <a:t>t</a:t>
            </a:r>
            <a:r>
              <a:rPr baseline="-25000" lang="de-DE" sz="1496">
                <a:solidFill>
                  <a:srgbClr val="000000"/>
                </a:solidFill>
                <a:latin typeface="Arial"/>
                <a:ea typeface="Arial"/>
                <a:cs typeface="Arial"/>
                <a:sym typeface="Arial"/>
              </a:rPr>
              <a:t>e</a:t>
            </a:r>
            <a:r>
              <a:rPr baseline="30000" lang="de-DE" sz="1496">
                <a:solidFill>
                  <a:srgbClr val="000000"/>
                </a:solidFill>
                <a:latin typeface="Arial"/>
                <a:ea typeface="Arial"/>
                <a:cs typeface="Arial"/>
                <a:sym typeface="Arial"/>
              </a:rPr>
              <a:t>stude</a:t>
            </a:r>
            <a:r>
              <a:rPr baseline="-25000" lang="de-DE" sz="1496">
                <a:solidFill>
                  <a:srgbClr val="000000"/>
                </a:solidFill>
                <a:latin typeface="Arial"/>
                <a:ea typeface="Arial"/>
                <a:cs typeface="Arial"/>
                <a:sym typeface="Arial"/>
              </a:rPr>
              <a:t>n</a:t>
            </a:r>
            <a:r>
              <a:rPr lang="de-DE" sz="997">
                <a:solidFill>
                  <a:srgbClr val="000000"/>
                </a:solidFill>
                <a:latin typeface="Arial"/>
                <a:ea typeface="Arial"/>
                <a:cs typeface="Arial"/>
                <a:sym typeface="Arial"/>
              </a:rPr>
              <a:t>u</a:t>
            </a:r>
            <a:r>
              <a:rPr baseline="-25000" lang="de-DE" sz="1496">
                <a:solidFill>
                  <a:srgbClr val="000000"/>
                </a:solidFill>
                <a:latin typeface="Arial"/>
                <a:ea typeface="Arial"/>
                <a:cs typeface="Arial"/>
                <a:sym typeface="Arial"/>
              </a:rPr>
              <a:t>t</a:t>
            </a:r>
            <a:r>
              <a:rPr baseline="30000" lang="de-DE" sz="1496">
                <a:solidFill>
                  <a:srgbClr val="000000"/>
                </a:solidFill>
                <a:latin typeface="Arial"/>
                <a:ea typeface="Arial"/>
                <a:cs typeface="Arial"/>
                <a:sym typeface="Arial"/>
              </a:rPr>
              <a:t>w</a:t>
            </a:r>
            <a:r>
              <a:rPr lang="de-DE" sz="997">
                <a:solidFill>
                  <a:srgbClr val="000000"/>
                </a:solidFill>
                <a:latin typeface="Arial"/>
                <a:ea typeface="Arial"/>
                <a:cs typeface="Arial"/>
                <a:sym typeface="Arial"/>
              </a:rPr>
              <a:t>s</a:t>
            </a:r>
            <a:r>
              <a:rPr baseline="-25000" lang="de-DE" sz="1496">
                <a:solidFill>
                  <a:srgbClr val="000000"/>
                </a:solidFill>
                <a:latin typeface="Arial"/>
                <a:ea typeface="Arial"/>
                <a:cs typeface="Arial"/>
                <a:sym typeface="Arial"/>
              </a:rPr>
              <a:t>s</a:t>
            </a:r>
            <a:r>
              <a:rPr lang="de-DE" sz="997">
                <a:solidFill>
                  <a:srgbClr val="000000"/>
                </a:solidFill>
                <a:latin typeface="Arial"/>
                <a:ea typeface="Arial"/>
                <a:cs typeface="Arial"/>
                <a:sym typeface="Arial"/>
              </a:rPr>
              <a:t>e</a:t>
            </a:r>
            <a:r>
              <a:rPr baseline="30000" lang="de-DE" sz="1496">
                <a:solidFill>
                  <a:srgbClr val="000000"/>
                </a:solidFill>
                <a:latin typeface="Arial"/>
                <a:ea typeface="Arial"/>
                <a:cs typeface="Arial"/>
                <a:sym typeface="Arial"/>
              </a:rPr>
              <a:t>it</a:t>
            </a:r>
            <a:r>
              <a:rPr lang="de-DE" sz="997">
                <a:solidFill>
                  <a:srgbClr val="000000"/>
                </a:solidFill>
                <a:latin typeface="Arial"/>
                <a:ea typeface="Arial"/>
                <a:cs typeface="Arial"/>
                <a:sym typeface="Arial"/>
              </a:rPr>
              <a:t>o</a:t>
            </a:r>
            <a:r>
              <a:rPr baseline="30000" lang="de-DE" sz="1496">
                <a:solidFill>
                  <a:srgbClr val="000000"/>
                </a:solidFill>
                <a:latin typeface="Arial"/>
                <a:ea typeface="Arial"/>
                <a:cs typeface="Arial"/>
                <a:sym typeface="Arial"/>
              </a:rPr>
              <a:t>hnt</a:t>
            </a:r>
            <a:r>
              <a:rPr lang="de-DE" sz="997">
                <a:solidFill>
                  <a:srgbClr val="000000"/>
                </a:solidFill>
                <a:latin typeface="Arial"/>
                <a:ea typeface="Arial"/>
                <a:cs typeface="Arial"/>
                <a:sym typeface="Arial"/>
              </a:rPr>
              <a:t>f</a:t>
            </a:r>
            <a:r>
              <a:rPr baseline="30000" lang="de-DE" sz="1496">
                <a:solidFill>
                  <a:srgbClr val="000000"/>
                </a:solidFill>
                <a:latin typeface="Arial"/>
                <a:ea typeface="Arial"/>
                <a:cs typeface="Arial"/>
                <a:sym typeface="Arial"/>
              </a:rPr>
              <a:t>ot</a:t>
            </a:r>
            <a:r>
              <a:rPr lang="de-DE" sz="997">
                <a:solidFill>
                  <a:srgbClr val="000000"/>
                </a:solidFill>
                <a:latin typeface="Arial"/>
                <a:ea typeface="Arial"/>
                <a:cs typeface="Arial"/>
                <a:sym typeface="Arial"/>
              </a:rPr>
              <a:t>gr</a:t>
            </a:r>
            <a:r>
              <a:rPr baseline="30000" lang="de-DE" sz="1496">
                <a:solidFill>
                  <a:srgbClr val="000000"/>
                </a:solidFill>
                <a:latin typeface="Arial"/>
                <a:ea typeface="Arial"/>
                <a:cs typeface="Arial"/>
                <a:sym typeface="Arial"/>
              </a:rPr>
              <a:t>partih</a:t>
            </a:r>
            <a:r>
              <a:rPr lang="de-DE" sz="997">
                <a:solidFill>
                  <a:srgbClr val="000000"/>
                </a:solidFill>
                <a:latin typeface="Arial"/>
                <a:ea typeface="Arial"/>
                <a:cs typeface="Arial"/>
                <a:sym typeface="Arial"/>
              </a:rPr>
              <a:t>o</a:t>
            </a:r>
            <a:r>
              <a:rPr baseline="30000" lang="de-DE" sz="1496">
                <a:solidFill>
                  <a:srgbClr val="000000"/>
                </a:solidFill>
                <a:latin typeface="Arial"/>
                <a:ea typeface="Arial"/>
                <a:cs typeface="Arial"/>
                <a:sym typeface="Arial"/>
              </a:rPr>
              <a:t>ers</a:t>
            </a:r>
            <a:r>
              <a:rPr lang="de-DE" sz="997">
                <a:solidFill>
                  <a:srgbClr val="000000"/>
                </a:solidFill>
                <a:latin typeface="Arial"/>
                <a:ea typeface="Arial"/>
                <a:cs typeface="Arial"/>
                <a:sym typeface="Arial"/>
              </a:rPr>
              <a:t>un</a:t>
            </a:r>
            <a:r>
              <a:rPr baseline="30000" lang="de-DE" sz="1496">
                <a:solidFill>
                  <a:srgbClr val="000000"/>
                </a:solidFill>
                <a:latin typeface="Arial"/>
                <a:ea typeface="Arial"/>
                <a:cs typeface="Arial"/>
                <a:sym typeface="Arial"/>
              </a:rPr>
              <a:t>ci</a:t>
            </a:r>
            <a:r>
              <a:rPr lang="de-DE" sz="997">
                <a:solidFill>
                  <a:srgbClr val="000000"/>
                </a:solidFill>
                <a:latin typeface="Arial"/>
                <a:ea typeface="Arial"/>
                <a:cs typeface="Arial"/>
                <a:sym typeface="Arial"/>
              </a:rPr>
              <a:t>d</a:t>
            </a:r>
            <a:r>
              <a:rPr baseline="30000" lang="de-DE" sz="1496">
                <a:solidFill>
                  <a:srgbClr val="000000"/>
                </a:solidFill>
                <a:latin typeface="Arial"/>
                <a:ea typeface="Arial"/>
                <a:cs typeface="Arial"/>
                <a:sym typeface="Arial"/>
              </a:rPr>
              <a:t>’ ipatid</a:t>
            </a:r>
            <a:r>
              <a:rPr lang="de-DE" sz="997">
                <a:solidFill>
                  <a:srgbClr val="000000"/>
                </a:solidFill>
                <a:latin typeface="Arial"/>
                <a:ea typeface="Arial"/>
                <a:cs typeface="Arial"/>
                <a:sym typeface="Arial"/>
              </a:rPr>
              <a:t>ru</a:t>
            </a:r>
            <a:r>
              <a:rPr baseline="30000" lang="de-DE" sz="1496">
                <a:solidFill>
                  <a:srgbClr val="000000"/>
                </a:solidFill>
                <a:latin typeface="Arial"/>
                <a:ea typeface="Arial"/>
                <a:cs typeface="Arial"/>
                <a:sym typeface="Arial"/>
              </a:rPr>
              <a:t>eas</a:t>
            </a:r>
            <a:r>
              <a:rPr lang="de-DE" sz="997">
                <a:solidFill>
                  <a:srgbClr val="000000"/>
                </a:solidFill>
                <a:latin typeface="Arial"/>
                <a:ea typeface="Arial"/>
                <a:cs typeface="Arial"/>
                <a:sym typeface="Arial"/>
              </a:rPr>
              <a:t>les</a:t>
            </a:r>
            <a:r>
              <a:rPr baseline="30000" lang="de-DE" sz="1496">
                <a:solidFill>
                  <a:srgbClr val="000000"/>
                </a:solidFill>
                <a:latin typeface="Arial"/>
                <a:ea typeface="Arial"/>
                <a:cs typeface="Arial"/>
                <a:sym typeface="Arial"/>
              </a:rPr>
              <a:t>on</a:t>
            </a:r>
            <a:r>
              <a:rPr lang="de-DE" sz="997">
                <a:solidFill>
                  <a:srgbClr val="000000"/>
                </a:solidFill>
                <a:latin typeface="Arial"/>
                <a:ea typeface="Arial"/>
                <a:cs typeface="Arial"/>
                <a:sym typeface="Arial"/>
              </a:rPr>
              <a:t>fo</a:t>
            </a:r>
            <a:r>
              <a:rPr baseline="30000" lang="de-DE" sz="1496">
                <a:solidFill>
                  <a:srgbClr val="000000"/>
                </a:solidFill>
                <a:latin typeface="Arial"/>
                <a:ea typeface="Arial"/>
                <a:cs typeface="Arial"/>
                <a:sym typeface="Arial"/>
              </a:rPr>
              <a:t>–</a:t>
            </a:r>
            <a:r>
              <a:rPr lang="de-DE" sz="997">
                <a:solidFill>
                  <a:srgbClr val="000000"/>
                </a:solidFill>
                <a:latin typeface="Arial"/>
                <a:ea typeface="Arial"/>
                <a:cs typeface="Arial"/>
                <a:sym typeface="Arial"/>
              </a:rPr>
              <a:t>r </a:t>
            </a:r>
            <a:r>
              <a:rPr baseline="30000" lang="de-DE" sz="1496">
                <a:solidFill>
                  <a:srgbClr val="000000"/>
                </a:solidFill>
                <a:latin typeface="Arial"/>
                <a:ea typeface="Arial"/>
                <a:cs typeface="Arial"/>
                <a:sym typeface="Arial"/>
              </a:rPr>
              <a:t>mu</a:t>
            </a:r>
            <a:r>
              <a:rPr lang="de-DE" sz="997">
                <a:solidFill>
                  <a:srgbClr val="000000"/>
                </a:solidFill>
                <a:latin typeface="Arial"/>
                <a:ea typeface="Arial"/>
                <a:cs typeface="Arial"/>
                <a:sym typeface="Arial"/>
              </a:rPr>
              <a:t>talk</a:t>
            </a:r>
            <a:r>
              <a:rPr baseline="30000" lang="de-DE" sz="1496">
                <a:solidFill>
                  <a:srgbClr val="000000"/>
                </a:solidFill>
                <a:latin typeface="Arial"/>
                <a:ea typeface="Arial"/>
                <a:cs typeface="Arial"/>
                <a:sym typeface="Arial"/>
              </a:rPr>
              <a:t>lti</a:t>
            </a:r>
            <a:r>
              <a:rPr lang="de-DE" sz="997">
                <a:solidFill>
                  <a:srgbClr val="000000"/>
                </a:solidFill>
                <a:latin typeface="Arial"/>
                <a:ea typeface="Arial"/>
                <a:cs typeface="Arial"/>
                <a:sym typeface="Arial"/>
              </a:rPr>
              <a:t>–</a:t>
            </a:r>
            <a:r>
              <a:rPr baseline="30000" lang="de-DE" sz="1496">
                <a:solidFill>
                  <a:srgbClr val="000000"/>
                </a:solidFill>
                <a:latin typeface="Arial"/>
                <a:ea typeface="Arial"/>
                <a:cs typeface="Arial"/>
                <a:sym typeface="Arial"/>
              </a:rPr>
              <a:t>pl</a:t>
            </a:r>
            <a:r>
              <a:rPr lang="de-DE" sz="997">
                <a:solidFill>
                  <a:srgbClr val="000000"/>
                </a:solidFill>
                <a:latin typeface="Arial"/>
                <a:ea typeface="Arial"/>
                <a:cs typeface="Arial"/>
                <a:sym typeface="Arial"/>
              </a:rPr>
              <a:t>supporti</a:t>
            </a:r>
            <a:r>
              <a:rPr baseline="30000" lang="de-DE" sz="1496">
                <a:solidFill>
                  <a:srgbClr val="000000"/>
                </a:solidFill>
                <a:latin typeface="Arial"/>
                <a:ea typeface="Arial"/>
                <a:cs typeface="Arial"/>
                <a:sym typeface="Arial"/>
              </a:rPr>
              <a:t>e  studen</a:t>
            </a:r>
            <a:r>
              <a:rPr lang="de-DE" sz="997">
                <a:solidFill>
                  <a:srgbClr val="000000"/>
                </a:solidFill>
                <a:latin typeface="Arial"/>
                <a:ea typeface="Arial"/>
                <a:cs typeface="Arial"/>
                <a:sym typeface="Arial"/>
              </a:rPr>
              <a:t>ng</a:t>
            </a:r>
            <a:r>
              <a:rPr baseline="30000" lang="de-DE" sz="1496">
                <a:solidFill>
                  <a:srgbClr val="000000"/>
                </a:solidFill>
                <a:latin typeface="Arial"/>
                <a:ea typeface="Arial"/>
                <a:cs typeface="Arial"/>
                <a:sym typeface="Arial"/>
              </a:rPr>
              <a:t>ts</a:t>
            </a:r>
            <a:r>
              <a:rPr lang="de-DE" sz="997">
                <a:solidFill>
                  <a:srgbClr val="000000"/>
                </a:solidFill>
                <a:latin typeface="Arial"/>
                <a:ea typeface="Arial"/>
                <a:cs typeface="Arial"/>
                <a:sym typeface="Arial"/>
              </a:rPr>
              <a:t>di</a:t>
            </a:r>
            <a:r>
              <a:rPr baseline="30000" lang="de-DE" sz="1496">
                <a:solidFill>
                  <a:srgbClr val="000000"/>
                </a:solidFill>
                <a:latin typeface="Arial"/>
                <a:ea typeface="Arial"/>
                <a:cs typeface="Arial"/>
                <a:sym typeface="Arial"/>
              </a:rPr>
              <a:t>g</a:t>
            </a:r>
            <a:r>
              <a:rPr lang="de-DE" sz="997">
                <a:solidFill>
                  <a:srgbClr val="000000"/>
                </a:solidFill>
                <a:latin typeface="Arial"/>
                <a:ea typeface="Arial"/>
                <a:cs typeface="Arial"/>
                <a:sym typeface="Arial"/>
              </a:rPr>
              <a:t>al</a:t>
            </a:r>
            <a:r>
              <a:rPr baseline="30000" lang="de-DE" sz="1496">
                <a:solidFill>
                  <a:srgbClr val="000000"/>
                </a:solidFill>
                <a:latin typeface="Arial"/>
                <a:ea typeface="Arial"/>
                <a:cs typeface="Arial"/>
                <a:sym typeface="Arial"/>
              </a:rPr>
              <a:t>ive</a:t>
            </a:r>
            <a:r>
              <a:rPr lang="de-DE" sz="997">
                <a:solidFill>
                  <a:srgbClr val="000000"/>
                </a:solidFill>
                <a:latin typeface="Arial"/>
                <a:ea typeface="Arial"/>
                <a:cs typeface="Arial"/>
                <a:sym typeface="Arial"/>
              </a:rPr>
              <a:t>og</a:t>
            </a:r>
            <a:r>
              <a:rPr baseline="30000" lang="de-DE" sz="1496">
                <a:solidFill>
                  <a:srgbClr val="000000"/>
                </a:solidFill>
                <a:latin typeface="Arial"/>
                <a:ea typeface="Arial"/>
                <a:cs typeface="Arial"/>
                <a:sym typeface="Arial"/>
              </a:rPr>
              <a:t>e</a:t>
            </a:r>
            <a:r>
              <a:rPr lang="de-DE" sz="997">
                <a:solidFill>
                  <a:srgbClr val="000000"/>
                </a:solidFill>
                <a:latin typeface="Arial"/>
                <a:ea typeface="Arial"/>
                <a:cs typeface="Arial"/>
                <a:sym typeface="Arial"/>
              </a:rPr>
              <a:t>ic</a:t>
            </a:r>
            <a:r>
              <a:rPr baseline="30000" lang="de-DE" sz="1496">
                <a:solidFill>
                  <a:srgbClr val="000000"/>
                </a:solidFill>
                <a:latin typeface="Arial"/>
                <a:ea typeface="Arial"/>
                <a:cs typeface="Arial"/>
                <a:sym typeface="Arial"/>
              </a:rPr>
              <a:t>xt</a:t>
            </a:r>
            <a:r>
              <a:rPr lang="de-DE" sz="997">
                <a:solidFill>
                  <a:srgbClr val="000000"/>
                </a:solidFill>
                <a:latin typeface="Arial"/>
                <a:ea typeface="Arial"/>
                <a:cs typeface="Arial"/>
                <a:sym typeface="Arial"/>
              </a:rPr>
              <a:t>practi</a:t>
            </a:r>
            <a:r>
              <a:rPr baseline="30000" lang="de-DE" sz="1496">
                <a:solidFill>
                  <a:srgbClr val="000000"/>
                </a:solidFill>
                <a:latin typeface="Arial"/>
                <a:ea typeface="Arial"/>
                <a:cs typeface="Arial"/>
                <a:sym typeface="Arial"/>
              </a:rPr>
              <a:t>ended</a:t>
            </a:r>
            <a:r>
              <a:rPr lang="de-DE" sz="997">
                <a:solidFill>
                  <a:srgbClr val="000000"/>
                </a:solidFill>
                <a:latin typeface="Arial"/>
                <a:ea typeface="Arial"/>
                <a:cs typeface="Arial"/>
                <a:sym typeface="Arial"/>
              </a:rPr>
              <a:t>ce</a:t>
            </a:r>
            <a:r>
              <a:rPr baseline="30000" lang="de-DE" sz="1496">
                <a:solidFill>
                  <a:srgbClr val="000000"/>
                </a:solidFill>
                <a:latin typeface="Arial"/>
                <a:ea typeface="Arial"/>
                <a:cs typeface="Arial"/>
                <a:sym typeface="Arial"/>
              </a:rPr>
              <a:t>c</a:t>
            </a:r>
            <a:r>
              <a:rPr lang="de-DE" sz="997">
                <a:solidFill>
                  <a:srgbClr val="000000"/>
                </a:solidFill>
                <a:latin typeface="Arial"/>
                <a:ea typeface="Arial"/>
                <a:cs typeface="Arial"/>
                <a:sym typeface="Arial"/>
              </a:rPr>
              <a:t>s,</a:t>
            </a:r>
            <a:r>
              <a:rPr baseline="30000" lang="de-DE" sz="1496">
                <a:solidFill>
                  <a:srgbClr val="000000"/>
                </a:solidFill>
                <a:latin typeface="Arial"/>
                <a:ea typeface="Arial"/>
                <a:cs typeface="Arial"/>
                <a:sym typeface="Arial"/>
              </a:rPr>
              <a:t>on</a:t>
            </a:r>
            <a:r>
              <a:rPr lang="de-DE" sz="997">
                <a:solidFill>
                  <a:srgbClr val="000000"/>
                </a:solidFill>
                <a:latin typeface="Arial"/>
                <a:ea typeface="Arial"/>
                <a:cs typeface="Arial"/>
                <a:sym typeface="Arial"/>
              </a:rPr>
              <a:t>ne</a:t>
            </a:r>
            <a:r>
              <a:rPr baseline="30000" lang="de-DE" sz="1496">
                <a:solidFill>
                  <a:srgbClr val="000000"/>
                </a:solidFill>
                <a:latin typeface="Arial"/>
                <a:ea typeface="Arial"/>
                <a:cs typeface="Arial"/>
                <a:sym typeface="Arial"/>
              </a:rPr>
              <a:t>tr</a:t>
            </a:r>
            <a:r>
              <a:rPr lang="de-DE" sz="997">
                <a:solidFill>
                  <a:srgbClr val="000000"/>
                </a:solidFill>
                <a:latin typeface="Arial"/>
                <a:ea typeface="Arial"/>
                <a:cs typeface="Arial"/>
                <a:sym typeface="Arial"/>
              </a:rPr>
              <a:t>g</a:t>
            </a:r>
            <a:r>
              <a:rPr baseline="30000" lang="de-DE" sz="1496">
                <a:solidFill>
                  <a:srgbClr val="000000"/>
                </a:solidFill>
                <a:latin typeface="Arial"/>
                <a:ea typeface="Arial"/>
                <a:cs typeface="Arial"/>
                <a:sym typeface="Arial"/>
              </a:rPr>
              <a:t>ib</a:t>
            </a:r>
            <a:r>
              <a:rPr lang="de-DE" sz="997">
                <a:solidFill>
                  <a:srgbClr val="000000"/>
                </a:solidFill>
                <a:latin typeface="Arial"/>
                <a:ea typeface="Arial"/>
                <a:cs typeface="Arial"/>
                <a:sym typeface="Arial"/>
              </a:rPr>
              <a:t>oti</a:t>
            </a:r>
            <a:r>
              <a:rPr baseline="30000" lang="de-DE" sz="1496">
                <a:solidFill>
                  <a:srgbClr val="000000"/>
                </a:solidFill>
                <a:latin typeface="Arial"/>
                <a:ea typeface="Arial"/>
                <a:cs typeface="Arial"/>
                <a:sym typeface="Arial"/>
              </a:rPr>
              <a:t>ut</a:t>
            </a:r>
            <a:r>
              <a:rPr lang="de-DE" sz="997">
                <a:solidFill>
                  <a:srgbClr val="000000"/>
                </a:solidFill>
                <a:latin typeface="Arial"/>
                <a:ea typeface="Arial"/>
                <a:cs typeface="Arial"/>
                <a:sym typeface="Arial"/>
              </a:rPr>
              <a:t>ate</a:t>
            </a:r>
            <a:r>
              <a:rPr baseline="30000" lang="de-DE" sz="1496">
                <a:solidFill>
                  <a:srgbClr val="000000"/>
                </a:solidFill>
                <a:latin typeface="Arial"/>
                <a:ea typeface="Arial"/>
                <a:cs typeface="Arial"/>
                <a:sym typeface="Arial"/>
              </a:rPr>
              <a:t>ion</a:t>
            </a:r>
            <a:r>
              <a:rPr lang="de-DE" sz="997">
                <a:solidFill>
                  <a:srgbClr val="000000"/>
                </a:solidFill>
                <a:latin typeface="Arial"/>
                <a:ea typeface="Arial"/>
                <a:cs typeface="Arial"/>
                <a:sym typeface="Arial"/>
              </a:rPr>
              <a:t>d</a:t>
            </a:r>
            <a:r>
              <a:rPr baseline="30000" lang="de-DE" sz="1496">
                <a:solidFill>
                  <a:srgbClr val="000000"/>
                </a:solidFill>
                <a:latin typeface="Arial"/>
                <a:ea typeface="Arial"/>
                <a:cs typeface="Arial"/>
                <a:sym typeface="Arial"/>
              </a:rPr>
              <a:t>s</a:t>
            </a:r>
            <a:endParaRPr baseline="30000" sz="1496">
              <a:solidFill>
                <a:srgbClr val="000000"/>
              </a:solidFill>
              <a:latin typeface="Arial"/>
              <a:ea typeface="Arial"/>
              <a:cs typeface="Arial"/>
              <a:sym typeface="Arial"/>
            </a:endParaRPr>
          </a:p>
          <a:p>
            <a:pPr indent="0" lvl="0" marL="50095" marR="0" rtl="0" algn="l">
              <a:lnSpc>
                <a:spcPct val="64338"/>
              </a:lnSpc>
              <a:spcBef>
                <a:spcPts val="0"/>
              </a:spcBef>
              <a:spcAft>
                <a:spcPts val="0"/>
              </a:spcAft>
              <a:buNone/>
            </a:pPr>
            <a:r>
              <a:rPr lang="de-DE" sz="997">
                <a:solidFill>
                  <a:srgbClr val="000000"/>
                </a:solidFill>
                <a:latin typeface="Arial"/>
                <a:ea typeface="Arial"/>
                <a:cs typeface="Arial"/>
                <a:sym typeface="Arial"/>
              </a:rPr>
              <a:t>*</a:t>
            </a:r>
            <a:r>
              <a:rPr baseline="-25000" lang="de-DE" sz="1360">
                <a:solidFill>
                  <a:srgbClr val="000000"/>
                </a:solidFill>
                <a:latin typeface="Arial"/>
                <a:ea typeface="Arial"/>
                <a:cs typeface="Arial"/>
                <a:sym typeface="Arial"/>
              </a:rPr>
              <a:t>ef</a:t>
            </a:r>
            <a:r>
              <a:rPr lang="de-DE" sz="907">
                <a:solidFill>
                  <a:srgbClr val="000000"/>
                </a:solidFill>
                <a:latin typeface="Arial"/>
                <a:ea typeface="Arial"/>
                <a:cs typeface="Arial"/>
                <a:sym typeface="Arial"/>
              </a:rPr>
              <a:t>Too</a:t>
            </a:r>
            <a:r>
              <a:rPr baseline="-25000" lang="de-DE" sz="1360">
                <a:solidFill>
                  <a:srgbClr val="000000"/>
                </a:solidFill>
                <a:latin typeface="Arial"/>
                <a:ea typeface="Arial"/>
                <a:cs typeface="Arial"/>
                <a:sym typeface="Arial"/>
              </a:rPr>
              <a:t>fect!</a:t>
            </a:r>
            <a:r>
              <a:rPr lang="de-DE" sz="907">
                <a:solidFill>
                  <a:srgbClr val="000000"/>
                </a:solidFill>
                <a:latin typeface="Arial"/>
                <a:ea typeface="Arial"/>
                <a:cs typeface="Arial"/>
                <a:sym typeface="Arial"/>
              </a:rPr>
              <a:t>much  challenging without the other supportive elements can even have a   negative</a:t>
            </a:r>
            <a:endParaRPr sz="907">
              <a:solidFill>
                <a:srgbClr val="000000"/>
              </a:solidFill>
              <a:latin typeface="Arial"/>
              <a:ea typeface="Arial"/>
              <a:cs typeface="Arial"/>
              <a:sym typeface="Arial"/>
            </a:endParaRPr>
          </a:p>
        </p:txBody>
      </p:sp>
      <p:sp>
        <p:nvSpPr>
          <p:cNvPr id="265" name="Google Shape;265;p23"/>
          <p:cNvSpPr/>
          <p:nvPr/>
        </p:nvSpPr>
        <p:spPr>
          <a:xfrm>
            <a:off x="1442250" y="6037284"/>
            <a:ext cx="2625733" cy="1183937"/>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66" name="Google Shape;266;p23"/>
          <p:cNvSpPr/>
          <p:nvPr/>
        </p:nvSpPr>
        <p:spPr>
          <a:xfrm>
            <a:off x="5479318" y="1362987"/>
            <a:ext cx="4331884" cy="3312326"/>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67" name="Google Shape;267;p23"/>
          <p:cNvSpPr txBox="1"/>
          <p:nvPr/>
        </p:nvSpPr>
        <p:spPr>
          <a:xfrm>
            <a:off x="5275636" y="1244321"/>
            <a:ext cx="4521854" cy="39962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350">
            <a:spAutoFit/>
          </a:bodyPr>
          <a:lstStyle/>
          <a:p>
            <a:pPr indent="0" lvl="0" marL="74281" marR="86373" rtl="0" algn="l">
              <a:lnSpc>
                <a:spcPct val="101800"/>
              </a:lnSpc>
              <a:spcBef>
                <a:spcPts val="0"/>
              </a:spcBef>
              <a:spcAft>
                <a:spcPts val="0"/>
              </a:spcAft>
              <a:buNone/>
            </a:pPr>
            <a:r>
              <a:rPr lang="de-DE" sz="997">
                <a:solidFill>
                  <a:srgbClr val="000000"/>
                </a:solidFill>
                <a:latin typeface="Arial"/>
                <a:ea typeface="Arial"/>
                <a:cs typeface="Arial"/>
                <a:sym typeface="Arial"/>
              </a:rPr>
              <a:t>Ein Team der University of Cambridge hat überzeugende Beweise für die Auswirkungen des Dialogs zwischen Lehrer*innen und Schüler*innen vorgelegt. Die Daten stammen aus detaillierten Analysen von 144 Unterrichtsstunden von 72 Lehrpersonen in 48 englischen Grundschulen (</a:t>
            </a:r>
            <a:r>
              <a:rPr lang="de-DE" sz="997" u="sng">
                <a:solidFill>
                  <a:schemeClr val="hlink"/>
                </a:solidFill>
                <a:latin typeface="Arial"/>
                <a:ea typeface="Arial"/>
                <a:cs typeface="Arial"/>
                <a:sym typeface="Arial"/>
                <a:hlinkClick r:id="rId12"/>
              </a:rPr>
              <a:t>http://tinyurl.com/ESRCdialogue</a:t>
            </a:r>
            <a:r>
              <a:rPr lang="de-DE" sz="997">
                <a:solidFill>
                  <a:srgbClr val="000000"/>
                </a:solidFill>
                <a:latin typeface="Arial"/>
                <a:ea typeface="Arial"/>
                <a:cs typeface="Arial"/>
                <a:sym typeface="Arial"/>
              </a:rPr>
              <a:t>). Welche Elemente des Dialogs stehen in starkem Zusammenhang mit dem Lernzuwachs?</a:t>
            </a:r>
            <a:endParaRPr/>
          </a:p>
          <a:p>
            <a:pPr indent="-155471" lvl="0" marL="229751" marR="86373" rtl="0" algn="l">
              <a:lnSpc>
                <a:spcPct val="101800"/>
              </a:lnSpc>
              <a:spcBef>
                <a:spcPts val="530"/>
              </a:spcBef>
              <a:spcAft>
                <a:spcPts val="0"/>
              </a:spcAft>
              <a:buClr>
                <a:srgbClr val="000000"/>
              </a:buClr>
              <a:buSzPts val="997"/>
              <a:buFont typeface="Arial"/>
              <a:buChar char="•"/>
            </a:pPr>
            <a:r>
              <a:rPr lang="de-DE" sz="997">
                <a:solidFill>
                  <a:srgbClr val="000000"/>
                </a:solidFill>
                <a:latin typeface="Arial"/>
                <a:ea typeface="Arial"/>
                <a:cs typeface="Arial"/>
                <a:sym typeface="Arial"/>
              </a:rPr>
              <a:t>Das Aufbauen auf Ideen ist besonders wichtig</a:t>
            </a:r>
            <a:endParaRPr/>
          </a:p>
          <a:p>
            <a:pPr indent="-155471" lvl="0" marL="229751" marR="86373" rtl="0" algn="l">
              <a:lnSpc>
                <a:spcPct val="101800"/>
              </a:lnSpc>
              <a:spcBef>
                <a:spcPts val="530"/>
              </a:spcBef>
              <a:spcAft>
                <a:spcPts val="0"/>
              </a:spcAft>
              <a:buClr>
                <a:srgbClr val="000000"/>
              </a:buClr>
              <a:buSzPts val="997"/>
              <a:buFont typeface="Arial"/>
              <a:buChar char="•"/>
            </a:pPr>
            <a:r>
              <a:rPr lang="de-DE" sz="997">
                <a:solidFill>
                  <a:srgbClr val="000000"/>
                </a:solidFill>
                <a:latin typeface="Arial"/>
                <a:ea typeface="Arial"/>
                <a:cs typeface="Arial"/>
                <a:sym typeface="Arial"/>
              </a:rPr>
              <a:t>Ermutigungen, auf Ideen aufzubauen</a:t>
            </a:r>
            <a:endParaRPr/>
          </a:p>
          <a:p>
            <a:pPr indent="-155471" lvl="0" marL="229751" marR="86373" rtl="0" algn="l">
              <a:lnSpc>
                <a:spcPct val="101800"/>
              </a:lnSpc>
              <a:spcBef>
                <a:spcPts val="530"/>
              </a:spcBef>
              <a:spcAft>
                <a:spcPts val="0"/>
              </a:spcAft>
              <a:buClr>
                <a:srgbClr val="000000"/>
              </a:buClr>
              <a:buSzPts val="997"/>
              <a:buFont typeface="Arial"/>
              <a:buChar char="•"/>
            </a:pPr>
            <a:r>
              <a:rPr lang="de-DE" sz="997">
                <a:solidFill>
                  <a:srgbClr val="000000"/>
                </a:solidFill>
                <a:latin typeface="Arial"/>
                <a:ea typeface="Arial"/>
                <a:cs typeface="Arial"/>
                <a:sym typeface="Arial"/>
              </a:rPr>
              <a:t>Die Ansichten anderer respektvoll in Frage stellen und hinterfragen*</a:t>
            </a:r>
            <a:endParaRPr/>
          </a:p>
          <a:p>
            <a:pPr indent="0" lvl="0" marL="74281" marR="86373" rtl="0" algn="l">
              <a:lnSpc>
                <a:spcPct val="101800"/>
              </a:lnSpc>
              <a:spcBef>
                <a:spcPts val="530"/>
              </a:spcBef>
              <a:spcAft>
                <a:spcPts val="0"/>
              </a:spcAft>
              <a:buNone/>
            </a:pPr>
            <a:r>
              <a:rPr lang="de-DE" sz="997">
                <a:solidFill>
                  <a:srgbClr val="000000"/>
                </a:solidFill>
                <a:latin typeface="Arial"/>
                <a:ea typeface="Arial"/>
                <a:cs typeface="Arial"/>
                <a:sym typeface="Arial"/>
              </a:rPr>
              <a:t>Diese Elemente müssen im Kontext einer unterstützenden Unterrichtskultur stattfinden, in der es Folgendes gibt</a:t>
            </a:r>
            <a:endParaRPr/>
          </a:p>
          <a:p>
            <a:pPr indent="-155471" lvl="0" marL="229751" marR="86373" rtl="0" algn="l">
              <a:lnSpc>
                <a:spcPct val="101800"/>
              </a:lnSpc>
              <a:spcBef>
                <a:spcPts val="530"/>
              </a:spcBef>
              <a:spcAft>
                <a:spcPts val="0"/>
              </a:spcAft>
              <a:buClr>
                <a:srgbClr val="000000"/>
              </a:buClr>
              <a:buSzPts val="997"/>
              <a:buFont typeface="Arial"/>
              <a:buChar char="•"/>
            </a:pPr>
            <a:r>
              <a:rPr lang="de-DE" sz="997">
                <a:solidFill>
                  <a:srgbClr val="000000"/>
                </a:solidFill>
                <a:latin typeface="Arial"/>
                <a:ea typeface="Arial"/>
                <a:cs typeface="Arial"/>
                <a:sym typeface="Arial"/>
              </a:rPr>
              <a:t>Aktive Beteiligung der Schüler*innen - mehrere Schüler*innen leisten ausführliche Beiträge und setzen sich mit den Ideen der anderen auseinander</a:t>
            </a:r>
            <a:endParaRPr/>
          </a:p>
          <a:p>
            <a:pPr indent="-155471" lvl="0" marL="229751" marR="86373" rtl="0" algn="l">
              <a:lnSpc>
                <a:spcPct val="101800"/>
              </a:lnSpc>
              <a:spcBef>
                <a:spcPts val="530"/>
              </a:spcBef>
              <a:spcAft>
                <a:spcPts val="0"/>
              </a:spcAft>
              <a:buClr>
                <a:srgbClr val="000000"/>
              </a:buClr>
              <a:buSzPts val="997"/>
              <a:buFont typeface="Arial"/>
              <a:buChar char="•"/>
            </a:pPr>
            <a:r>
              <a:rPr lang="de-DE" sz="997">
                <a:solidFill>
                  <a:srgbClr val="000000"/>
                </a:solidFill>
                <a:latin typeface="Arial"/>
                <a:ea typeface="Arial"/>
                <a:cs typeface="Arial"/>
                <a:sym typeface="Arial"/>
              </a:rPr>
              <a:t>Explizite Anwendung von Grundregeln für den Dialog - Unterstützung dialogischer Praktiken, die mit den Schüler*innen ausgehandelt werden</a:t>
            </a:r>
            <a:endParaRPr/>
          </a:p>
          <a:p>
            <a:pPr indent="-60474" lvl="0" marL="229751" marR="86373" rtl="0" algn="l">
              <a:lnSpc>
                <a:spcPct val="101800"/>
              </a:lnSpc>
              <a:spcBef>
                <a:spcPts val="530"/>
              </a:spcBef>
              <a:spcAft>
                <a:spcPts val="0"/>
              </a:spcAft>
              <a:buClr>
                <a:schemeClr val="dk1"/>
              </a:buClr>
              <a:buSzPts val="1496"/>
              <a:buFont typeface="Arial"/>
              <a:buNone/>
            </a:pPr>
            <a:r>
              <a:t/>
            </a:r>
            <a:endParaRPr sz="1496">
              <a:solidFill>
                <a:srgbClr val="000000"/>
              </a:solidFill>
              <a:latin typeface="Times New Roman"/>
              <a:ea typeface="Times New Roman"/>
              <a:cs typeface="Times New Roman"/>
              <a:sym typeface="Times New Roman"/>
            </a:endParaRPr>
          </a:p>
          <a:p>
            <a:pPr indent="0" lvl="0" marL="74281" marR="86373" rtl="0" algn="l">
              <a:lnSpc>
                <a:spcPct val="102200"/>
              </a:lnSpc>
              <a:spcBef>
                <a:spcPts val="0"/>
              </a:spcBef>
              <a:spcAft>
                <a:spcPts val="0"/>
              </a:spcAft>
              <a:buNone/>
            </a:pPr>
            <a:r>
              <a:rPr lang="de-DE" sz="997">
                <a:solidFill>
                  <a:srgbClr val="7F7F7F"/>
                </a:solidFill>
                <a:latin typeface="Arial"/>
                <a:ea typeface="Arial"/>
                <a:cs typeface="Arial"/>
                <a:sym typeface="Arial"/>
              </a:rPr>
              <a:t>*Achtung! Zu viel Herausforderung ohne die anderen unterstützenden Elemente kann sogar einen negativen Effekt haben!</a:t>
            </a:r>
            <a:endParaRPr/>
          </a:p>
          <a:p>
            <a:pPr indent="0" lvl="0" marL="74281" marR="86373" rtl="0" algn="l">
              <a:lnSpc>
                <a:spcPct val="102200"/>
              </a:lnSpc>
              <a:spcBef>
                <a:spcPts val="0"/>
              </a:spcBef>
              <a:spcAft>
                <a:spcPts val="0"/>
              </a:spcAft>
              <a:buNone/>
            </a:pPr>
            <a:r>
              <a:t/>
            </a:r>
            <a:endParaRPr sz="907">
              <a:solidFill>
                <a:srgbClr val="000000"/>
              </a:solidFill>
              <a:latin typeface="Arial"/>
              <a:ea typeface="Arial"/>
              <a:cs typeface="Arial"/>
              <a:sym typeface="Arial"/>
            </a:endParaRPr>
          </a:p>
          <a:p>
            <a:pPr indent="0" lvl="0" marL="74281" marR="86373" rtl="0" algn="l">
              <a:lnSpc>
                <a:spcPct val="102200"/>
              </a:lnSpc>
              <a:spcBef>
                <a:spcPts val="0"/>
              </a:spcBef>
              <a:spcAft>
                <a:spcPts val="0"/>
              </a:spcAft>
              <a:buNone/>
            </a:pPr>
            <a:r>
              <a:rPr lang="de-DE" sz="907">
                <a:solidFill>
                  <a:srgbClr val="000000"/>
                </a:solidFill>
                <a:latin typeface="Arial"/>
                <a:ea typeface="Arial"/>
                <a:cs typeface="Arial"/>
                <a:sym typeface="Arial"/>
              </a:rPr>
              <a:t>               </a:t>
            </a:r>
            <a:r>
              <a:rPr b="1" lang="de-DE" sz="907" u="sng">
                <a:solidFill>
                  <a:schemeClr val="hlink"/>
                </a:solidFill>
                <a:latin typeface="Arial"/>
                <a:ea typeface="Arial"/>
                <a:cs typeface="Arial"/>
                <a:sym typeface="Arial"/>
                <a:hlinkClick r:id="rId13"/>
              </a:rPr>
              <a:t> Video 2  Wie unterstützt der Dialog zwischen Lehrperson und Lernenden das Lernen?</a:t>
            </a:r>
            <a:r>
              <a:rPr lang="de-DE" sz="907">
                <a:solidFill>
                  <a:srgbClr val="000000"/>
                </a:solidFill>
                <a:latin typeface="Arial"/>
                <a:ea typeface="Arial"/>
                <a:cs typeface="Arial"/>
                <a:sym typeface="Arial"/>
              </a:rPr>
              <a:t>             </a:t>
            </a:r>
            <a:endParaRPr sz="907">
              <a:solidFill>
                <a:srgbClr val="000000"/>
              </a:solidFill>
              <a:latin typeface="Arial"/>
              <a:ea typeface="Arial"/>
              <a:cs typeface="Arial"/>
              <a:sym typeface="Arial"/>
            </a:endParaRPr>
          </a:p>
        </p:txBody>
      </p:sp>
      <p:sp>
        <p:nvSpPr>
          <p:cNvPr id="268" name="Google Shape;268;p23"/>
          <p:cNvSpPr/>
          <p:nvPr/>
        </p:nvSpPr>
        <p:spPr>
          <a:xfrm>
            <a:off x="5349737" y="4703888"/>
            <a:ext cx="398461" cy="398461"/>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69" name="Google Shape;269;p23"/>
          <p:cNvSpPr txBox="1"/>
          <p:nvPr/>
        </p:nvSpPr>
        <p:spPr>
          <a:xfrm>
            <a:off x="5176707" y="6779930"/>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8</a:t>
            </a:r>
            <a:endParaRPr sz="907">
              <a:solidFill>
                <a:srgbClr val="000000"/>
              </a:solidFill>
              <a:latin typeface="Arial"/>
              <a:ea typeface="Arial"/>
              <a:cs typeface="Arial"/>
              <a:sym typeface="Arial"/>
            </a:endParaRPr>
          </a:p>
        </p:txBody>
      </p:sp>
      <p:sp>
        <p:nvSpPr>
          <p:cNvPr id="270" name="Google Shape;270;p23"/>
          <p:cNvSpPr/>
          <p:nvPr/>
        </p:nvSpPr>
        <p:spPr>
          <a:xfrm>
            <a:off x="6573090" y="5240541"/>
            <a:ext cx="2958775" cy="2182136"/>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028">
              <a:solidFill>
                <a:schemeClr val="dk1"/>
              </a:solidFill>
              <a:latin typeface="Calibri"/>
              <a:ea typeface="Calibri"/>
              <a:cs typeface="Calibri"/>
              <a:sym typeface="Calibri"/>
            </a:endParaRPr>
          </a:p>
        </p:txBody>
      </p:sp>
      <p:sp>
        <p:nvSpPr>
          <p:cNvPr id="271" name="Google Shape;271;p23"/>
          <p:cNvSpPr/>
          <p:nvPr/>
        </p:nvSpPr>
        <p:spPr>
          <a:xfrm>
            <a:off x="7308468" y="5900002"/>
            <a:ext cx="1467813" cy="1438748"/>
          </a:xfrm>
          <a:prstGeom prst="ellipse">
            <a:avLst/>
          </a:prstGeom>
          <a:solidFill>
            <a:srgbClr val="FF7E79">
              <a:alpha val="48627"/>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23"/>
          <p:cNvSpPr/>
          <p:nvPr/>
        </p:nvSpPr>
        <p:spPr>
          <a:xfrm>
            <a:off x="6747486" y="5309472"/>
            <a:ext cx="1467813" cy="1438747"/>
          </a:xfrm>
          <a:prstGeom prst="ellipse">
            <a:avLst/>
          </a:prstGeom>
          <a:solidFill>
            <a:srgbClr val="0096FF">
              <a:alpha val="49411"/>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23"/>
          <p:cNvSpPr/>
          <p:nvPr/>
        </p:nvSpPr>
        <p:spPr>
          <a:xfrm>
            <a:off x="7777000" y="5351603"/>
            <a:ext cx="1420971" cy="1392833"/>
          </a:xfrm>
          <a:prstGeom prst="ellipse">
            <a:avLst/>
          </a:prstGeom>
          <a:solidFill>
            <a:srgbClr val="FFFC00">
              <a:alpha val="41568"/>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23"/>
          <p:cNvSpPr txBox="1"/>
          <p:nvPr/>
        </p:nvSpPr>
        <p:spPr>
          <a:xfrm>
            <a:off x="7543052" y="6788357"/>
            <a:ext cx="1032480" cy="32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de-DE" sz="900">
                <a:solidFill>
                  <a:schemeClr val="dk1"/>
                </a:solidFill>
                <a:latin typeface="Calibri"/>
                <a:ea typeface="Calibri"/>
                <a:cs typeface="Calibri"/>
                <a:sym typeface="Calibri"/>
              </a:rPr>
              <a:t>Teilnahme von Lernenden </a:t>
            </a:r>
            <a:endParaRPr b="1" i="0" sz="900" u="none" cap="none" strike="noStrike">
              <a:solidFill>
                <a:srgbClr val="000000"/>
              </a:solidFill>
              <a:latin typeface="Arial"/>
              <a:ea typeface="Arial"/>
              <a:cs typeface="Arial"/>
              <a:sym typeface="Arial"/>
            </a:endParaRPr>
          </a:p>
        </p:txBody>
      </p:sp>
      <p:sp>
        <p:nvSpPr>
          <p:cNvPr id="275" name="Google Shape;275;p23"/>
          <p:cNvSpPr txBox="1"/>
          <p:nvPr/>
        </p:nvSpPr>
        <p:spPr>
          <a:xfrm>
            <a:off x="7625499" y="6023589"/>
            <a:ext cx="85132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900">
                <a:solidFill>
                  <a:schemeClr val="dk1"/>
                </a:solidFill>
                <a:latin typeface="Calibri"/>
                <a:ea typeface="Calibri"/>
                <a:cs typeface="Calibri"/>
                <a:sym typeface="Calibri"/>
              </a:rPr>
              <a:t>Lernerfolge</a:t>
            </a:r>
            <a:endParaRPr b="1" sz="900">
              <a:solidFill>
                <a:schemeClr val="dk1"/>
              </a:solidFill>
              <a:latin typeface="Calibri"/>
              <a:ea typeface="Calibri"/>
              <a:cs typeface="Calibri"/>
              <a:sym typeface="Calibri"/>
            </a:endParaRPr>
          </a:p>
        </p:txBody>
      </p:sp>
      <p:sp>
        <p:nvSpPr>
          <p:cNvPr id="276" name="Google Shape;276;p23"/>
          <p:cNvSpPr txBox="1"/>
          <p:nvPr/>
        </p:nvSpPr>
        <p:spPr>
          <a:xfrm>
            <a:off x="6981073" y="5655200"/>
            <a:ext cx="7616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900">
                <a:solidFill>
                  <a:schemeClr val="dk1"/>
                </a:solidFill>
                <a:latin typeface="Arial"/>
                <a:ea typeface="Arial"/>
                <a:cs typeface="Arial"/>
                <a:sym typeface="Arial"/>
              </a:rPr>
              <a:t>Auf Ideen aufbauen</a:t>
            </a:r>
            <a:endParaRPr b="1" sz="900">
              <a:solidFill>
                <a:schemeClr val="dk1"/>
              </a:solidFill>
              <a:latin typeface="Calibri"/>
              <a:ea typeface="Calibri"/>
              <a:cs typeface="Calibri"/>
              <a:sym typeface="Calibri"/>
            </a:endParaRPr>
          </a:p>
        </p:txBody>
      </p:sp>
      <p:sp>
        <p:nvSpPr>
          <p:cNvPr id="277" name="Google Shape;277;p23"/>
          <p:cNvSpPr txBox="1"/>
          <p:nvPr/>
        </p:nvSpPr>
        <p:spPr>
          <a:xfrm>
            <a:off x="8196752" y="5728324"/>
            <a:ext cx="111169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900">
                <a:solidFill>
                  <a:schemeClr val="dk1"/>
                </a:solidFill>
                <a:latin typeface="Arial"/>
                <a:ea typeface="Arial"/>
                <a:cs typeface="Arial"/>
                <a:sym typeface="Arial"/>
              </a:rPr>
              <a:t>Herausfordern</a:t>
            </a: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p:nvPr/>
        </p:nvSpPr>
        <p:spPr>
          <a:xfrm>
            <a:off x="1639294" y="5592501"/>
            <a:ext cx="2929883" cy="16373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84" name="Google Shape;284;p24"/>
          <p:cNvSpPr txBox="1"/>
          <p:nvPr/>
        </p:nvSpPr>
        <p:spPr>
          <a:xfrm>
            <a:off x="4297251" y="531156"/>
            <a:ext cx="1870303"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Gruppendialog</a:t>
            </a:r>
            <a:endParaRPr sz="1451">
              <a:solidFill>
                <a:srgbClr val="000000"/>
              </a:solidFill>
              <a:latin typeface="Arial"/>
              <a:ea typeface="Arial"/>
              <a:cs typeface="Arial"/>
              <a:sym typeface="Arial"/>
            </a:endParaRPr>
          </a:p>
        </p:txBody>
      </p:sp>
      <p:sp>
        <p:nvSpPr>
          <p:cNvPr id="285" name="Google Shape;285;p24"/>
          <p:cNvSpPr txBox="1"/>
          <p:nvPr/>
        </p:nvSpPr>
        <p:spPr>
          <a:xfrm>
            <a:off x="1105094" y="859011"/>
            <a:ext cx="4207507" cy="472656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6008" marR="0" rtl="0" algn="l">
              <a:spcBef>
                <a:spcPts val="0"/>
              </a:spcBef>
              <a:spcAft>
                <a:spcPts val="0"/>
              </a:spcAft>
              <a:buNone/>
            </a:pPr>
            <a:r>
              <a:rPr b="1" lang="de-DE" sz="1270">
                <a:solidFill>
                  <a:srgbClr val="000000"/>
                </a:solidFill>
                <a:latin typeface="Arial"/>
                <a:ea typeface="Arial"/>
                <a:cs typeface="Arial"/>
                <a:sym typeface="Arial"/>
              </a:rPr>
              <a:t>Was ist der Mehrwert von Gruppenarbeit?</a:t>
            </a:r>
            <a:endParaRPr sz="1270">
              <a:solidFill>
                <a:srgbClr val="000000"/>
              </a:solidFill>
              <a:latin typeface="Arial"/>
              <a:ea typeface="Arial"/>
              <a:cs typeface="Arial"/>
              <a:sym typeface="Arial"/>
            </a:endParaRPr>
          </a:p>
          <a:p>
            <a:pPr indent="0" lvl="0" marL="0" marR="0" rtl="0" algn="l">
              <a:spcBef>
                <a:spcPts val="32"/>
              </a:spcBef>
              <a:spcAft>
                <a:spcPts val="0"/>
              </a:spcAft>
              <a:buNone/>
            </a:pPr>
            <a:r>
              <a:t/>
            </a:r>
            <a:endParaRPr sz="1179">
              <a:solidFill>
                <a:srgbClr val="000000"/>
              </a:solidFill>
              <a:latin typeface="Times New Roman"/>
              <a:ea typeface="Times New Roman"/>
              <a:cs typeface="Times New Roman"/>
              <a:sym typeface="Times New Roman"/>
            </a:endParaRPr>
          </a:p>
          <a:p>
            <a:pPr indent="-155470" lvl="0" marL="231478" marR="114587" rtl="0" algn="l">
              <a:lnSpc>
                <a:spcPct val="101699"/>
              </a:lnSpc>
              <a:spcBef>
                <a:spcPts val="5"/>
              </a:spcBef>
              <a:spcAft>
                <a:spcPts val="0"/>
              </a:spcAft>
              <a:buClr>
                <a:srgbClr val="000000"/>
              </a:buClr>
              <a:buSzPts val="1088"/>
              <a:buFont typeface="Arial"/>
              <a:buChar char="•"/>
            </a:pPr>
            <a:r>
              <a:rPr lang="de-DE" sz="1088">
                <a:solidFill>
                  <a:srgbClr val="000000"/>
                </a:solidFill>
                <a:latin typeface="Arimo"/>
                <a:ea typeface="Arimo"/>
                <a:cs typeface="Arimo"/>
                <a:sym typeface="Arimo"/>
              </a:rPr>
              <a:t>Qualitativ hochwertige Gruppenarbeit steht in engem Zusammenhang mit Lerngewinnen (z.B. </a:t>
            </a:r>
            <a:r>
              <a:rPr lang="de-DE" sz="1088" u="sng">
                <a:solidFill>
                  <a:schemeClr val="hlink"/>
                </a:solidFill>
                <a:latin typeface="Arimo"/>
                <a:ea typeface="Arimo"/>
                <a:cs typeface="Arimo"/>
                <a:sym typeface="Arimo"/>
                <a:hlinkClick r:id="rId4"/>
              </a:rPr>
              <a:t>Howe et al., 2019</a:t>
            </a:r>
            <a:r>
              <a:rPr lang="de-DE" sz="1088">
                <a:solidFill>
                  <a:srgbClr val="000000"/>
                </a:solidFill>
                <a:latin typeface="Arimo"/>
                <a:ea typeface="Arimo"/>
                <a:cs typeface="Arimo"/>
                <a:sym typeface="Arimo"/>
              </a:rPr>
              <a:t>), insbesondere wenn die Teilnehmer unterschiedliche Ansichten haben (</a:t>
            </a:r>
            <a:r>
              <a:rPr lang="de-DE" sz="1088" u="sng">
                <a:solidFill>
                  <a:schemeClr val="hlink"/>
                </a:solidFill>
                <a:latin typeface="Arimo"/>
                <a:ea typeface="Arimo"/>
                <a:cs typeface="Arimo"/>
                <a:sym typeface="Arimo"/>
                <a:hlinkClick r:id="rId5"/>
              </a:rPr>
              <a:t>Bennett et al., 2009</a:t>
            </a:r>
            <a:r>
              <a:rPr lang="de-DE" sz="1088">
                <a:solidFill>
                  <a:srgbClr val="000000"/>
                </a:solidFill>
                <a:latin typeface="Arimo"/>
                <a:ea typeface="Arimo"/>
                <a:cs typeface="Arimo"/>
                <a:sym typeface="Arimo"/>
              </a:rPr>
              <a:t>).</a:t>
            </a:r>
            <a:endParaRPr/>
          </a:p>
          <a:p>
            <a:pPr indent="-86383" lvl="0" marL="155471" marR="0" rtl="0" algn="l">
              <a:spcBef>
                <a:spcPts val="36"/>
              </a:spcBef>
              <a:spcAft>
                <a:spcPts val="0"/>
              </a:spcAft>
              <a:buClr>
                <a:schemeClr val="dk1"/>
              </a:buClr>
              <a:buSzPts val="1088"/>
              <a:buFont typeface="Arial"/>
              <a:buNone/>
            </a:pPr>
            <a:r>
              <a:t/>
            </a:r>
            <a:endParaRPr sz="1088">
              <a:solidFill>
                <a:srgbClr val="000000"/>
              </a:solidFill>
              <a:latin typeface="Times New Roman"/>
              <a:ea typeface="Times New Roman"/>
              <a:cs typeface="Times New Roman"/>
              <a:sym typeface="Times New Roman"/>
            </a:endParaRPr>
          </a:p>
          <a:p>
            <a:pPr indent="-155470" lvl="0" marL="231478" marR="0" rtl="0" algn="l">
              <a:spcBef>
                <a:spcPts val="0"/>
              </a:spcBef>
              <a:spcAft>
                <a:spcPts val="0"/>
              </a:spcAft>
              <a:buClr>
                <a:srgbClr val="000000"/>
              </a:buClr>
              <a:buSzPts val="1088"/>
              <a:buFont typeface="Arial"/>
              <a:buChar char="•"/>
            </a:pPr>
            <a:r>
              <a:rPr lang="de-DE" sz="1088">
                <a:solidFill>
                  <a:srgbClr val="000000"/>
                </a:solidFill>
                <a:latin typeface="Arimo"/>
                <a:ea typeface="Arimo"/>
                <a:cs typeface="Arimo"/>
                <a:sym typeface="Arimo"/>
              </a:rPr>
              <a:t>Die Lernenden können voneinander lernen.</a:t>
            </a:r>
            <a:endParaRPr/>
          </a:p>
          <a:p>
            <a:pPr indent="-86382" lvl="0" marL="231478" marR="0" rtl="0" algn="l">
              <a:spcBef>
                <a:spcPts val="0"/>
              </a:spcBef>
              <a:spcAft>
                <a:spcPts val="0"/>
              </a:spcAft>
              <a:buClr>
                <a:schemeClr val="dk1"/>
              </a:buClr>
              <a:buSzPts val="1088"/>
              <a:buFont typeface="Arial"/>
              <a:buNone/>
            </a:pPr>
            <a:r>
              <a:t/>
            </a:r>
            <a:endParaRPr sz="1088">
              <a:solidFill>
                <a:srgbClr val="000000"/>
              </a:solidFill>
              <a:latin typeface="Times New Roman"/>
              <a:ea typeface="Times New Roman"/>
              <a:cs typeface="Times New Roman"/>
              <a:sym typeface="Times New Roman"/>
            </a:endParaRPr>
          </a:p>
          <a:p>
            <a:pPr indent="-155470" lvl="0" marL="231478" marR="199233" rtl="0" algn="l">
              <a:lnSpc>
                <a:spcPct val="101699"/>
              </a:lnSpc>
              <a:spcBef>
                <a:spcPts val="5"/>
              </a:spcBef>
              <a:spcAft>
                <a:spcPts val="0"/>
              </a:spcAft>
              <a:buClr>
                <a:srgbClr val="000000"/>
              </a:buClr>
              <a:buSzPts val="1088"/>
              <a:buFont typeface="Arial"/>
              <a:buChar char="•"/>
            </a:pPr>
            <a:r>
              <a:rPr lang="de-DE" sz="1088">
                <a:solidFill>
                  <a:srgbClr val="000000"/>
                </a:solidFill>
                <a:latin typeface="Arimo"/>
                <a:ea typeface="Arimo"/>
                <a:cs typeface="Arimo"/>
                <a:sym typeface="Arimo"/>
              </a:rPr>
              <a:t>Die Lernenden können üben, Dialoge zum Lernen, Argumentieren und Problemlösen zu nutzen, ohne dass eine Lehrperson anwesend ist.</a:t>
            </a:r>
            <a:endParaRPr/>
          </a:p>
          <a:p>
            <a:pPr indent="-86382" lvl="0" marL="231478" marR="199233" rtl="0" algn="l">
              <a:lnSpc>
                <a:spcPct val="101699"/>
              </a:lnSpc>
              <a:spcBef>
                <a:spcPts val="5"/>
              </a:spcBef>
              <a:spcAft>
                <a:spcPts val="0"/>
              </a:spcAft>
              <a:buClr>
                <a:schemeClr val="dk1"/>
              </a:buClr>
              <a:buSzPts val="1088"/>
              <a:buFont typeface="Arial"/>
              <a:buNone/>
            </a:pPr>
            <a:r>
              <a:t/>
            </a:r>
            <a:endParaRPr sz="1088">
              <a:solidFill>
                <a:srgbClr val="000000"/>
              </a:solidFill>
              <a:latin typeface="Times New Roman"/>
              <a:ea typeface="Times New Roman"/>
              <a:cs typeface="Times New Roman"/>
              <a:sym typeface="Times New Roman"/>
            </a:endParaRPr>
          </a:p>
          <a:p>
            <a:pPr indent="-155470" lvl="0" marL="231478" marR="337429" rtl="0" algn="l">
              <a:lnSpc>
                <a:spcPct val="101699"/>
              </a:lnSpc>
              <a:spcBef>
                <a:spcPts val="0"/>
              </a:spcBef>
              <a:spcAft>
                <a:spcPts val="0"/>
              </a:spcAft>
              <a:buClr>
                <a:srgbClr val="000000"/>
              </a:buClr>
              <a:buSzPts val="1088"/>
              <a:buFont typeface="Arial"/>
              <a:buChar char="•"/>
            </a:pPr>
            <a:r>
              <a:rPr lang="de-DE" sz="1088">
                <a:solidFill>
                  <a:srgbClr val="000000"/>
                </a:solidFill>
                <a:latin typeface="Arimo"/>
                <a:ea typeface="Arimo"/>
                <a:cs typeface="Arimo"/>
                <a:sym typeface="Arimo"/>
              </a:rPr>
              <a:t>Sie können Ideen in einer weniger stressigen Umgebung einüben, bevor sie ihre Fortschritte mit Lernenden in anderen Gruppen / der gesamten Klasse teilen - das Denken wird für andere sichtbar; dies fördert den Lernzuwachs (</a:t>
            </a:r>
            <a:r>
              <a:rPr lang="de-DE" sz="1088" u="sng">
                <a:solidFill>
                  <a:schemeClr val="hlink"/>
                </a:solidFill>
                <a:latin typeface="Arimo"/>
                <a:ea typeface="Arimo"/>
                <a:cs typeface="Arimo"/>
                <a:sym typeface="Arimo"/>
                <a:hlinkClick r:id="rId6"/>
              </a:rPr>
              <a:t>Howe 2020</a:t>
            </a:r>
            <a:r>
              <a:rPr lang="de-DE" sz="1088">
                <a:solidFill>
                  <a:srgbClr val="000000"/>
                </a:solidFill>
                <a:latin typeface="Arimo"/>
                <a:ea typeface="Arimo"/>
                <a:cs typeface="Arimo"/>
                <a:sym typeface="Arimo"/>
              </a:rPr>
              <a:t>).</a:t>
            </a:r>
            <a:endParaRPr sz="1088">
              <a:solidFill>
                <a:srgbClr val="000000"/>
              </a:solidFill>
              <a:latin typeface="Arimo"/>
              <a:ea typeface="Arimo"/>
              <a:cs typeface="Arimo"/>
              <a:sym typeface="Arimo"/>
            </a:endParaRPr>
          </a:p>
          <a:p>
            <a:pPr indent="-86383" lvl="0" marL="155471" marR="0" rtl="0" algn="l">
              <a:spcBef>
                <a:spcPts val="5"/>
              </a:spcBef>
              <a:spcAft>
                <a:spcPts val="0"/>
              </a:spcAft>
              <a:buClr>
                <a:schemeClr val="dk1"/>
              </a:buClr>
              <a:buSzPts val="1088"/>
              <a:buFont typeface="Arial"/>
              <a:buNone/>
            </a:pPr>
            <a:r>
              <a:t/>
            </a:r>
            <a:endParaRPr sz="1088">
              <a:solidFill>
                <a:srgbClr val="000000"/>
              </a:solidFill>
              <a:latin typeface="Times New Roman"/>
              <a:ea typeface="Times New Roman"/>
              <a:cs typeface="Times New Roman"/>
              <a:sym typeface="Times New Roman"/>
            </a:endParaRPr>
          </a:p>
          <a:p>
            <a:pPr indent="-155470" lvl="0" marL="231478" marR="213628" rtl="0" algn="l">
              <a:lnSpc>
                <a:spcPct val="120000"/>
              </a:lnSpc>
              <a:spcBef>
                <a:spcPts val="0"/>
              </a:spcBef>
              <a:spcAft>
                <a:spcPts val="0"/>
              </a:spcAft>
              <a:buClr>
                <a:srgbClr val="000000"/>
              </a:buClr>
              <a:buSzPts val="1088"/>
              <a:buFont typeface="Arial"/>
              <a:buChar char="•"/>
            </a:pPr>
            <a:r>
              <a:rPr lang="de-DE" sz="1088">
                <a:solidFill>
                  <a:srgbClr val="000000"/>
                </a:solidFill>
                <a:latin typeface="Arimo"/>
                <a:ea typeface="Arimo"/>
                <a:cs typeface="Arimo"/>
                <a:sym typeface="Arimo"/>
              </a:rPr>
              <a:t>Die anderen Lernenden können über die neuen Ideen nachdenken und sie bewerten, auch unter Verwendung strukturierter Rubriken; dies geht über das passive Zuhören hinaus.</a:t>
            </a:r>
            <a:endParaRPr/>
          </a:p>
          <a:p>
            <a:pPr indent="-86382" lvl="0" marL="231478" marR="213628" rtl="0" algn="l">
              <a:lnSpc>
                <a:spcPct val="120000"/>
              </a:lnSpc>
              <a:spcBef>
                <a:spcPts val="0"/>
              </a:spcBef>
              <a:spcAft>
                <a:spcPts val="0"/>
              </a:spcAft>
              <a:buClr>
                <a:schemeClr val="dk1"/>
              </a:buClr>
              <a:buSzPts val="1088"/>
              <a:buFont typeface="Arial"/>
              <a:buNone/>
            </a:pPr>
            <a:r>
              <a:t/>
            </a:r>
            <a:endParaRPr sz="1088">
              <a:solidFill>
                <a:srgbClr val="000000"/>
              </a:solidFill>
              <a:latin typeface="Arimo"/>
              <a:ea typeface="Arimo"/>
              <a:cs typeface="Arimo"/>
              <a:sym typeface="Arimo"/>
            </a:endParaRPr>
          </a:p>
          <a:p>
            <a:pPr indent="0" lvl="0" marL="76008" marR="213628" rtl="0" algn="l">
              <a:lnSpc>
                <a:spcPct val="120000"/>
              </a:lnSpc>
              <a:spcBef>
                <a:spcPts val="0"/>
              </a:spcBef>
              <a:spcAft>
                <a:spcPts val="0"/>
              </a:spcAft>
              <a:buNone/>
            </a:pPr>
            <a:r>
              <a:rPr lang="de-DE" sz="1088">
                <a:solidFill>
                  <a:srgbClr val="000000"/>
                </a:solidFill>
                <a:latin typeface="Arimo"/>
                <a:ea typeface="Arimo"/>
                <a:cs typeface="Arimo"/>
                <a:sym typeface="Arimo"/>
              </a:rPr>
              <a:t>          </a:t>
            </a:r>
            <a:r>
              <a:rPr b="1" lang="de-DE" sz="1088" u="sng">
                <a:solidFill>
                  <a:schemeClr val="hlink"/>
                </a:solidFill>
                <a:latin typeface="Arial"/>
                <a:ea typeface="Arial"/>
                <a:cs typeface="Arial"/>
                <a:sym typeface="Arial"/>
                <a:hlinkClick r:id="rId7"/>
              </a:rPr>
              <a:t>Video 15: Der Wert des Gruppendialogs</a:t>
            </a:r>
            <a:endParaRPr b="1" sz="1088">
              <a:solidFill>
                <a:srgbClr val="000000"/>
              </a:solidFill>
              <a:latin typeface="Arimo"/>
              <a:ea typeface="Arimo"/>
              <a:cs typeface="Arimo"/>
              <a:sym typeface="Arimo"/>
            </a:endParaRPr>
          </a:p>
          <a:p>
            <a:pPr indent="0" lvl="0" marL="76008" marR="213628" rtl="0" algn="l">
              <a:lnSpc>
                <a:spcPct val="120000"/>
              </a:lnSpc>
              <a:spcBef>
                <a:spcPts val="0"/>
              </a:spcBef>
              <a:spcAft>
                <a:spcPts val="0"/>
              </a:spcAft>
              <a:buNone/>
            </a:pPr>
            <a:r>
              <a:rPr lang="de-DE" sz="1088">
                <a:solidFill>
                  <a:srgbClr val="000000"/>
                </a:solidFill>
                <a:latin typeface="Arimo"/>
                <a:ea typeface="Arimo"/>
                <a:cs typeface="Arimo"/>
                <a:sym typeface="Arimo"/>
              </a:rPr>
              <a:t>		</a:t>
            </a:r>
            <a:endParaRPr sz="1088">
              <a:solidFill>
                <a:srgbClr val="000000"/>
              </a:solidFill>
              <a:latin typeface="Arimo"/>
              <a:ea typeface="Arimo"/>
              <a:cs typeface="Arimo"/>
              <a:sym typeface="Arimo"/>
            </a:endParaRPr>
          </a:p>
        </p:txBody>
      </p:sp>
      <p:sp>
        <p:nvSpPr>
          <p:cNvPr id="286" name="Google Shape;286;p24"/>
          <p:cNvSpPr txBox="1"/>
          <p:nvPr/>
        </p:nvSpPr>
        <p:spPr>
          <a:xfrm>
            <a:off x="5401769" y="859009"/>
            <a:ext cx="4424015" cy="414369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350">
            <a:spAutoFit/>
          </a:bodyPr>
          <a:lstStyle/>
          <a:p>
            <a:pPr indent="0" lvl="0" marL="74856" marR="0" rtl="0" algn="just">
              <a:spcBef>
                <a:spcPts val="0"/>
              </a:spcBef>
              <a:spcAft>
                <a:spcPts val="0"/>
              </a:spcAft>
              <a:buNone/>
            </a:pPr>
            <a:r>
              <a:rPr b="1" lang="de-DE" sz="1270">
                <a:solidFill>
                  <a:srgbClr val="000000"/>
                </a:solidFill>
                <a:latin typeface="Arial"/>
                <a:ea typeface="Arial"/>
                <a:cs typeface="Arial"/>
                <a:sym typeface="Arial"/>
              </a:rPr>
              <a:t>Wie kann man Gruppenarbeit effektiv gestalten?</a:t>
            </a:r>
            <a:endParaRPr sz="1270">
              <a:solidFill>
                <a:srgbClr val="000000"/>
              </a:solidFill>
              <a:latin typeface="Arial"/>
              <a:ea typeface="Arial"/>
              <a:cs typeface="Arial"/>
              <a:sym typeface="Arial"/>
            </a:endParaRPr>
          </a:p>
          <a:p>
            <a:pPr indent="0" lvl="0" marL="0" marR="0" rtl="0" algn="l">
              <a:spcBef>
                <a:spcPts val="41"/>
              </a:spcBef>
              <a:spcAft>
                <a:spcPts val="0"/>
              </a:spcAft>
              <a:buNone/>
            </a:pPr>
            <a:r>
              <a:t/>
            </a:r>
            <a:endParaRPr sz="860">
              <a:solidFill>
                <a:srgbClr val="000000"/>
              </a:solidFill>
              <a:latin typeface="Times New Roman"/>
              <a:ea typeface="Times New Roman"/>
              <a:cs typeface="Times New Roman"/>
              <a:sym typeface="Times New Roman"/>
            </a:endParaRPr>
          </a:p>
          <a:p>
            <a:pPr indent="0" lvl="0" marL="231778" marR="85797" rtl="0" algn="l">
              <a:lnSpc>
                <a:spcPct val="102000"/>
              </a:lnSpc>
              <a:spcBef>
                <a:spcPts val="0"/>
              </a:spcBef>
              <a:spcAft>
                <a:spcPts val="0"/>
              </a:spcAft>
              <a:buNone/>
            </a:pPr>
            <a:r>
              <a:rPr lang="de-DE" sz="1088">
                <a:solidFill>
                  <a:srgbClr val="000000"/>
                </a:solidFill>
                <a:latin typeface="Arimo"/>
                <a:ea typeface="Arimo"/>
                <a:cs typeface="Arimo"/>
                <a:sym typeface="Arimo"/>
              </a:rPr>
              <a:t>Die Schüler*innen müssen lernen, effektiv in Gruppen zu sprechen und zusammenzuarbeiten; oft sind sie darin nicht geübt. Mit Hilfe von "Grundregeln" (die an einer anderen Stelle vorgestellt werden) und Satzbausteinen können sich die Lernenden angewöhnen, zuzuhören, sich auf andere zu beziehen, ihre Zustimmung auszudrücken, respektvoll zu widersprechen und Gründe zu nennen.</a:t>
            </a:r>
            <a:br>
              <a:rPr lang="de-DE" sz="1088">
                <a:solidFill>
                  <a:srgbClr val="000000"/>
                </a:solidFill>
                <a:latin typeface="Arimo"/>
                <a:ea typeface="Arimo"/>
                <a:cs typeface="Arimo"/>
                <a:sym typeface="Arimo"/>
              </a:rPr>
            </a:br>
            <a:endParaRPr sz="1088">
              <a:solidFill>
                <a:srgbClr val="000000"/>
              </a:solidFill>
              <a:latin typeface="Arimo"/>
              <a:ea typeface="Arimo"/>
              <a:cs typeface="Arimo"/>
              <a:sym typeface="Arimo"/>
            </a:endParaRPr>
          </a:p>
          <a:p>
            <a:pPr indent="0" lvl="0" marL="231778" marR="86373" rtl="0" algn="l">
              <a:lnSpc>
                <a:spcPct val="102000"/>
              </a:lnSpc>
              <a:spcBef>
                <a:spcPts val="44"/>
              </a:spcBef>
              <a:spcAft>
                <a:spcPts val="0"/>
              </a:spcAft>
              <a:buNone/>
            </a:pPr>
            <a:r>
              <a:rPr lang="de-DE" sz="1088">
                <a:solidFill>
                  <a:srgbClr val="000000"/>
                </a:solidFill>
                <a:latin typeface="Arimo"/>
                <a:ea typeface="Arimo"/>
                <a:cs typeface="Arimo"/>
                <a:sym typeface="Arimo"/>
              </a:rPr>
              <a:t>Die Förderung des Dialogs, bei dem sich die Schüler*innen mit den Ideen der anderen auseinandersetzen, muss in die Gestaltung der Aktivitäten integriert werden, z. B. indem die Schüler*innen aufgefordert werden, zusammenzuarbeiten, um erfolgreich zu sein, und indem eine begründete Debatte angeregt wird. </a:t>
            </a:r>
            <a:r>
              <a:rPr i="1" lang="de-DE" sz="1088">
                <a:solidFill>
                  <a:srgbClr val="000000"/>
                </a:solidFill>
                <a:latin typeface="Arimo"/>
                <a:ea typeface="Arimo"/>
                <a:cs typeface="Arimo"/>
                <a:sym typeface="Arimo"/>
              </a:rPr>
              <a:t>Talking Points </a:t>
            </a:r>
            <a:r>
              <a:rPr lang="de-DE" sz="1088">
                <a:solidFill>
                  <a:srgbClr val="000000"/>
                </a:solidFill>
                <a:latin typeface="Arimo"/>
                <a:ea typeface="Arimo"/>
                <a:cs typeface="Arimo"/>
                <a:sym typeface="Arimo"/>
              </a:rPr>
              <a:t>sind hierfür eine hervorragende Aktivität - siehe Kasten unten.</a:t>
            </a:r>
            <a:endParaRPr/>
          </a:p>
          <a:p>
            <a:pPr indent="0" lvl="0" marL="231778" marR="86373" rtl="0" algn="l">
              <a:lnSpc>
                <a:spcPct val="102000"/>
              </a:lnSpc>
              <a:spcBef>
                <a:spcPts val="44"/>
              </a:spcBef>
              <a:spcAft>
                <a:spcPts val="0"/>
              </a:spcAft>
              <a:buNone/>
            </a:pPr>
            <a:r>
              <a:t/>
            </a:r>
            <a:endParaRPr sz="1088">
              <a:solidFill>
                <a:srgbClr val="000000"/>
              </a:solidFill>
              <a:latin typeface="Arimo"/>
              <a:ea typeface="Arimo"/>
              <a:cs typeface="Arimo"/>
              <a:sym typeface="Arimo"/>
            </a:endParaRPr>
          </a:p>
          <a:p>
            <a:pPr indent="0" lvl="0" marL="231778" marR="86373" rtl="0" algn="l">
              <a:lnSpc>
                <a:spcPct val="102000"/>
              </a:lnSpc>
              <a:spcBef>
                <a:spcPts val="44"/>
              </a:spcBef>
              <a:spcAft>
                <a:spcPts val="0"/>
              </a:spcAft>
              <a:buNone/>
            </a:pPr>
            <a:r>
              <a:rPr lang="de-DE" sz="1088">
                <a:solidFill>
                  <a:srgbClr val="000000"/>
                </a:solidFill>
                <a:latin typeface="Arimo"/>
                <a:ea typeface="Arimo"/>
                <a:cs typeface="Arimo"/>
                <a:sym typeface="Arimo"/>
              </a:rPr>
              <a:t>Wie kann man feststellen, ob Gruppenarbeit das Lernen unterstützt? Tool 2G bietet eine Bewertungsskala für die Qualität der Gruppenarbeit; es gibt Versionen für die Beobachtung von jüngeren und älteren Schüler*innen und eine für die Selbsteinschätzung der Lernenden. Hohe Punktzahlen auf diesen Skalen sind eng mit den Lernergebnissen verknüpft (z.B. </a:t>
            </a:r>
            <a:r>
              <a:rPr lang="de-DE" sz="1088" u="sng">
                <a:solidFill>
                  <a:schemeClr val="hlink"/>
                </a:solidFill>
                <a:latin typeface="Arimo"/>
                <a:ea typeface="Arimo"/>
                <a:cs typeface="Arimo"/>
                <a:sym typeface="Arimo"/>
                <a:hlinkClick r:id="rId8"/>
              </a:rPr>
              <a:t>Howe et al., 2019</a:t>
            </a:r>
            <a:r>
              <a:rPr lang="de-DE" sz="1088">
                <a:solidFill>
                  <a:srgbClr val="000000"/>
                </a:solidFill>
                <a:latin typeface="Arimo"/>
                <a:ea typeface="Arimo"/>
                <a:cs typeface="Arimo"/>
                <a:sym typeface="Arimo"/>
              </a:rPr>
              <a:t>).</a:t>
            </a:r>
            <a:endParaRPr/>
          </a:p>
        </p:txBody>
      </p:sp>
      <p:sp>
        <p:nvSpPr>
          <p:cNvPr id="287" name="Google Shape;287;p24"/>
          <p:cNvSpPr txBox="1"/>
          <p:nvPr/>
        </p:nvSpPr>
        <p:spPr>
          <a:xfrm>
            <a:off x="5561847" y="5134444"/>
            <a:ext cx="4263937" cy="208871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350">
            <a:spAutoFit/>
          </a:bodyPr>
          <a:lstStyle/>
          <a:p>
            <a:pPr indent="0" lvl="0" marL="76008" marR="0" rtl="0" algn="l">
              <a:spcBef>
                <a:spcPts val="0"/>
              </a:spcBef>
              <a:spcAft>
                <a:spcPts val="0"/>
              </a:spcAft>
              <a:buNone/>
            </a:pPr>
            <a:r>
              <a:rPr b="1" lang="de-DE" sz="1270">
                <a:solidFill>
                  <a:srgbClr val="000000"/>
                </a:solidFill>
                <a:latin typeface="Arial"/>
                <a:ea typeface="Arial"/>
                <a:cs typeface="Arial"/>
                <a:sym typeface="Arial"/>
              </a:rPr>
              <a:t>Was sind Gesprächspunkte (</a:t>
            </a:r>
            <a:r>
              <a:rPr b="1" i="1" lang="de-DE" sz="1270">
                <a:solidFill>
                  <a:srgbClr val="000000"/>
                </a:solidFill>
                <a:latin typeface="Arial"/>
                <a:ea typeface="Arial"/>
                <a:cs typeface="Arial"/>
                <a:sym typeface="Arial"/>
              </a:rPr>
              <a:t>Talking Points</a:t>
            </a:r>
            <a:r>
              <a:rPr b="1" lang="de-DE" sz="1270">
                <a:solidFill>
                  <a:srgbClr val="000000"/>
                </a:solidFill>
                <a:latin typeface="Arial"/>
                <a:ea typeface="Arial"/>
                <a:cs typeface="Arial"/>
                <a:sym typeface="Arial"/>
              </a:rPr>
              <a:t>)?</a:t>
            </a:r>
            <a:endParaRPr sz="725">
              <a:solidFill>
                <a:srgbClr val="000000"/>
              </a:solidFill>
              <a:latin typeface="Times New Roman"/>
              <a:ea typeface="Times New Roman"/>
              <a:cs typeface="Times New Roman"/>
              <a:sym typeface="Times New Roman"/>
            </a:endParaRPr>
          </a:p>
          <a:p>
            <a:pPr indent="-155471" lvl="0" marL="438773" marR="307487" rtl="0" algn="l">
              <a:lnSpc>
                <a:spcPct val="101699"/>
              </a:lnSpc>
              <a:spcBef>
                <a:spcPts val="0"/>
              </a:spcBef>
              <a:spcAft>
                <a:spcPts val="0"/>
              </a:spcAft>
              <a:buClr>
                <a:srgbClr val="000000"/>
              </a:buClr>
              <a:buSzPts val="1088"/>
              <a:buFont typeface="Arial"/>
              <a:buChar char="•"/>
            </a:pPr>
            <a:r>
              <a:rPr b="1" lang="de-DE" sz="1088">
                <a:solidFill>
                  <a:srgbClr val="000000"/>
                </a:solidFill>
                <a:latin typeface="Arial"/>
                <a:ea typeface="Arial"/>
                <a:cs typeface="Arial"/>
                <a:sym typeface="Arial"/>
              </a:rPr>
              <a:t>Statements </a:t>
            </a:r>
            <a:r>
              <a:rPr lang="de-DE" sz="1088">
                <a:solidFill>
                  <a:srgbClr val="000000"/>
                </a:solidFill>
                <a:latin typeface="Arimo"/>
                <a:ea typeface="Arimo"/>
                <a:cs typeface="Arimo"/>
                <a:sym typeface="Arimo"/>
              </a:rPr>
              <a:t>–</a:t>
            </a:r>
            <a:r>
              <a:rPr i="1" lang="de-DE" sz="1088">
                <a:solidFill>
                  <a:srgbClr val="000000"/>
                </a:solidFill>
                <a:latin typeface="Arial"/>
                <a:ea typeface="Arial"/>
                <a:cs typeface="Arial"/>
                <a:sym typeface="Arial"/>
              </a:rPr>
              <a:t> keine Fragen </a:t>
            </a:r>
            <a:r>
              <a:rPr lang="de-DE" sz="1088">
                <a:solidFill>
                  <a:srgbClr val="000000"/>
                </a:solidFill>
                <a:latin typeface="Arimo"/>
                <a:ea typeface="Arimo"/>
                <a:cs typeface="Arimo"/>
                <a:sym typeface="Arimo"/>
              </a:rPr>
              <a:t>–</a:t>
            </a:r>
            <a:r>
              <a:rPr i="1" lang="de-DE" sz="1088">
                <a:solidFill>
                  <a:srgbClr val="000000"/>
                </a:solidFill>
                <a:latin typeface="Arial"/>
                <a:ea typeface="Arial"/>
                <a:cs typeface="Arial"/>
                <a:sym typeface="Arial"/>
              </a:rPr>
              <a:t>, </a:t>
            </a:r>
            <a:r>
              <a:rPr lang="de-DE" sz="1088">
                <a:solidFill>
                  <a:srgbClr val="000000"/>
                </a:solidFill>
                <a:latin typeface="Arial"/>
                <a:ea typeface="Arial"/>
                <a:cs typeface="Arial"/>
                <a:sym typeface="Arial"/>
              </a:rPr>
              <a:t>denen die Lernenden während der Diskussion (respektvoll) zustimmen oder nicht zustimmen sollen.</a:t>
            </a:r>
            <a:endParaRPr sz="1088">
              <a:solidFill>
                <a:srgbClr val="000000"/>
              </a:solidFill>
              <a:latin typeface="Arimo"/>
              <a:ea typeface="Arimo"/>
              <a:cs typeface="Arimo"/>
              <a:sym typeface="Arimo"/>
            </a:endParaRPr>
          </a:p>
          <a:p>
            <a:pPr indent="-155471" lvl="0" marL="438773" marR="0" rtl="0" algn="l">
              <a:spcBef>
                <a:spcPts val="244"/>
              </a:spcBef>
              <a:spcAft>
                <a:spcPts val="0"/>
              </a:spcAft>
              <a:buClr>
                <a:srgbClr val="000000"/>
              </a:buClr>
              <a:buSzPts val="1088"/>
              <a:buFont typeface="Arial"/>
              <a:buChar char="•"/>
            </a:pPr>
            <a:r>
              <a:rPr lang="de-DE" sz="1088">
                <a:solidFill>
                  <a:srgbClr val="000000"/>
                </a:solidFill>
                <a:latin typeface="Arimo"/>
                <a:ea typeface="Arimo"/>
                <a:cs typeface="Arimo"/>
                <a:sym typeface="Arimo"/>
              </a:rPr>
              <a:t>Provokant, Neugierde wecken, interessant, wahr, falsch.</a:t>
            </a:r>
            <a:endParaRPr/>
          </a:p>
          <a:p>
            <a:pPr indent="-155471" lvl="0" marL="438773" marR="0" rtl="0" algn="l">
              <a:spcBef>
                <a:spcPts val="244"/>
              </a:spcBef>
              <a:spcAft>
                <a:spcPts val="0"/>
              </a:spcAft>
              <a:buClr>
                <a:srgbClr val="000000"/>
              </a:buClr>
              <a:buSzPts val="1088"/>
              <a:buFont typeface="Arial"/>
              <a:buChar char="•"/>
            </a:pPr>
            <a:r>
              <a:rPr lang="de-DE" sz="1088">
                <a:solidFill>
                  <a:srgbClr val="000000"/>
                </a:solidFill>
                <a:latin typeface="Arimo"/>
                <a:ea typeface="Arimo"/>
                <a:cs typeface="Arimo"/>
                <a:sym typeface="Arimo"/>
              </a:rPr>
              <a:t>Sie können verwendet werden, um sachliche oder phantasievolle Antworten anzuregen.</a:t>
            </a:r>
            <a:endParaRPr/>
          </a:p>
          <a:p>
            <a:pPr indent="-155471" lvl="0" marL="438773" marR="0" rtl="0" algn="l">
              <a:spcBef>
                <a:spcPts val="244"/>
              </a:spcBef>
              <a:spcAft>
                <a:spcPts val="0"/>
              </a:spcAft>
              <a:buClr>
                <a:srgbClr val="000000"/>
              </a:buClr>
              <a:buSzPts val="1088"/>
              <a:buFont typeface="Arial"/>
              <a:buChar char="•"/>
            </a:pPr>
            <a:r>
              <a:rPr lang="de-DE" sz="1088">
                <a:solidFill>
                  <a:srgbClr val="000000"/>
                </a:solidFill>
                <a:latin typeface="Arimo"/>
                <a:ea typeface="Arimo"/>
                <a:cs typeface="Arimo"/>
                <a:sym typeface="Arimo"/>
              </a:rPr>
              <a:t>Wie Grundregeln, können sie in der Gruppenarbeit oder in der Diskussion im Plenum verwendet werden.</a:t>
            </a:r>
            <a:endParaRPr sz="1088">
              <a:solidFill>
                <a:srgbClr val="000000"/>
              </a:solidFill>
              <a:latin typeface="Times New Roman"/>
              <a:ea typeface="Times New Roman"/>
              <a:cs typeface="Times New Roman"/>
              <a:sym typeface="Times New Roman"/>
            </a:endParaRPr>
          </a:p>
          <a:p>
            <a:pPr indent="0" lvl="0" marL="439349" marR="0" rtl="0" algn="l">
              <a:spcBef>
                <a:spcPts val="181"/>
              </a:spcBef>
              <a:spcAft>
                <a:spcPts val="0"/>
              </a:spcAft>
              <a:buNone/>
            </a:pPr>
            <a:r>
              <a:rPr b="1" lang="de-DE" sz="997">
                <a:solidFill>
                  <a:srgbClr val="0000FF"/>
                </a:solidFill>
                <a:latin typeface="Arial"/>
                <a:ea typeface="Arial"/>
                <a:cs typeface="Arial"/>
                <a:sym typeface="Arial"/>
              </a:rPr>
              <a:t> </a:t>
            </a:r>
            <a:r>
              <a:rPr b="1" lang="de-DE" sz="1088" u="sng">
                <a:solidFill>
                  <a:schemeClr val="hlink"/>
                </a:solidFill>
                <a:latin typeface="Arial"/>
                <a:ea typeface="Arial"/>
                <a:cs typeface="Arial"/>
                <a:sym typeface="Arial"/>
                <a:hlinkClick r:id="rId9"/>
              </a:rPr>
              <a:t>Video 4: </a:t>
            </a:r>
            <a:r>
              <a:rPr b="1" lang="de-DE" sz="1088" u="sng">
                <a:solidFill>
                  <a:srgbClr val="0000FF"/>
                </a:solidFill>
                <a:latin typeface="Arial"/>
                <a:ea typeface="Arial"/>
                <a:cs typeface="Arial"/>
                <a:sym typeface="Arial"/>
              </a:rPr>
              <a:t>Praktische Tipps zur Unterstützung des Dialogs im Klassenzimmer: Gesprächspunkte</a:t>
            </a:r>
            <a:endParaRPr sz="1088">
              <a:solidFill>
                <a:srgbClr val="000000"/>
              </a:solidFill>
              <a:latin typeface="Arial"/>
              <a:ea typeface="Arial"/>
              <a:cs typeface="Arial"/>
              <a:sym typeface="Arial"/>
            </a:endParaRPr>
          </a:p>
        </p:txBody>
      </p:sp>
      <p:sp>
        <p:nvSpPr>
          <p:cNvPr id="288" name="Google Shape;288;p24"/>
          <p:cNvSpPr/>
          <p:nvPr/>
        </p:nvSpPr>
        <p:spPr>
          <a:xfrm>
            <a:off x="5614206" y="6798366"/>
            <a:ext cx="398461" cy="398461"/>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89" name="Google Shape;289;p24"/>
          <p:cNvSpPr/>
          <p:nvPr/>
        </p:nvSpPr>
        <p:spPr>
          <a:xfrm>
            <a:off x="1105094" y="5044708"/>
            <a:ext cx="398461" cy="398461"/>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290" name="Google Shape;290;p24"/>
          <p:cNvSpPr txBox="1"/>
          <p:nvPr/>
        </p:nvSpPr>
        <p:spPr>
          <a:xfrm>
            <a:off x="5176707" y="6779930"/>
            <a:ext cx="110557"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9</a:t>
            </a:r>
            <a:endParaRPr sz="907">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5" name="Shape 295"/>
        <p:cNvGrpSpPr/>
        <p:nvPr/>
      </p:nvGrpSpPr>
      <p:grpSpPr>
        <a:xfrm>
          <a:off x="0" y="0"/>
          <a:ext cx="0" cy="0"/>
          <a:chOff x="0" y="0"/>
          <a:chExt cx="0" cy="0"/>
        </a:xfrm>
      </p:grpSpPr>
      <p:graphicFrame>
        <p:nvGraphicFramePr>
          <p:cNvPr id="296" name="Google Shape;296;p25"/>
          <p:cNvGraphicFramePr/>
          <p:nvPr/>
        </p:nvGraphicFramePr>
        <p:xfrm>
          <a:off x="765321" y="4183123"/>
          <a:ext cx="3000000" cy="3000000"/>
        </p:xfrm>
        <a:graphic>
          <a:graphicData uri="http://schemas.openxmlformats.org/drawingml/2006/table">
            <a:tbl>
              <a:tblPr bandRow="1" firstRow="1">
                <a:noFill/>
                <a:tableStyleId>{186A23C0-F539-4CD3-95C4-5D0A637AA335}</a:tableStyleId>
              </a:tblPr>
              <a:tblGrid>
                <a:gridCol w="1221650"/>
                <a:gridCol w="3537825"/>
                <a:gridCol w="4079550"/>
              </a:tblGrid>
              <a:tr h="743500">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0" rtl="0" algn="l">
                        <a:lnSpc>
                          <a:spcPct val="121000"/>
                        </a:lnSpc>
                        <a:spcBef>
                          <a:spcPts val="0"/>
                        </a:spcBef>
                        <a:spcAft>
                          <a:spcPts val="0"/>
                        </a:spcAft>
                        <a:buNone/>
                      </a:pPr>
                      <a:r>
                        <a:rPr b="1" lang="de-DE" sz="1100">
                          <a:latin typeface="Arial"/>
                          <a:ea typeface="Arial"/>
                          <a:cs typeface="Arial"/>
                          <a:sym typeface="Arial"/>
                        </a:rPr>
                        <a:t>Jüngere Schüler*innen: </a:t>
                      </a:r>
                      <a:r>
                        <a:rPr b="0" lang="de-DE" sz="1100">
                          <a:latin typeface="Arial"/>
                          <a:ea typeface="Arial"/>
                          <a:cs typeface="Arial"/>
                          <a:sym typeface="Arial"/>
                        </a:rPr>
                        <a:t>Sie hören möglicherweise eine einfachere Sprache, und das Aufbauen oder Herausfordern werden vielleicht durch diese Art von Sätzen ausgedrückt:</a:t>
                      </a:r>
                      <a:endParaRPr b="0" sz="1100">
                        <a:latin typeface="Arimo"/>
                        <a:ea typeface="Arimo"/>
                        <a:cs typeface="Arimo"/>
                        <a:sym typeface="Arimo"/>
                      </a:endParaRPr>
                    </a:p>
                  </a:txBody>
                  <a:tcPr marT="27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0" algn="l">
                        <a:lnSpc>
                          <a:spcPct val="121000"/>
                        </a:lnSpc>
                        <a:spcBef>
                          <a:spcPts val="0"/>
                        </a:spcBef>
                        <a:spcAft>
                          <a:spcPts val="0"/>
                        </a:spcAft>
                        <a:buNone/>
                      </a:pPr>
                      <a:r>
                        <a:rPr b="1" lang="de-DE" sz="1100">
                          <a:latin typeface="Arial"/>
                          <a:ea typeface="Arial"/>
                          <a:cs typeface="Arial"/>
                          <a:sym typeface="Arial"/>
                        </a:rPr>
                        <a:t>Ältere Schüler*innen: </a:t>
                      </a:r>
                      <a:r>
                        <a:rPr b="0" lang="de-DE" sz="1100">
                          <a:latin typeface="Arial"/>
                          <a:ea typeface="Arial"/>
                          <a:cs typeface="Arial"/>
                          <a:sym typeface="Arial"/>
                        </a:rPr>
                        <a:t>Sie hören möglicherweise formellere Satzanfänge oder eine komplexere Sprache</a:t>
                      </a:r>
                      <a:endParaRPr b="0" sz="1100">
                        <a:latin typeface="Arimo"/>
                        <a:ea typeface="Arimo"/>
                        <a:cs typeface="Arimo"/>
                        <a:sym typeface="Arimo"/>
                      </a:endParaRPr>
                    </a:p>
                  </a:txBody>
                  <a:tcPr marT="460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547250">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Ermutigen, auf Ideen aufzubauen</a:t>
                      </a:r>
                      <a:endParaRPr sz="1100">
                        <a:latin typeface="Arimo"/>
                        <a:ea typeface="Arimo"/>
                        <a:cs typeface="Arimo"/>
                        <a:sym typeface="Arimo"/>
                      </a:endParaRPr>
                    </a:p>
                  </a:txBody>
                  <a:tcPr marT="27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„Und …“; „Also…„; „Oh ja…";</a:t>
                      </a:r>
                      <a:endParaRPr/>
                    </a:p>
                  </a:txBody>
                  <a:tcPr marT="27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59090"/>
                        </a:lnSpc>
                        <a:spcBef>
                          <a:spcPts val="0"/>
                        </a:spcBef>
                        <a:spcAft>
                          <a:spcPts val="0"/>
                        </a:spcAft>
                        <a:buNone/>
                      </a:pPr>
                      <a:r>
                        <a:rPr lang="de-DE" sz="1100">
                          <a:latin typeface="Arimo"/>
                          <a:ea typeface="Arimo"/>
                          <a:cs typeface="Arimo"/>
                          <a:sym typeface="Arimo"/>
                        </a:rPr>
                        <a:t>„Ich stimme zu, dass …“; „Das ist ein guter Punkt“; „Am Anfang dachten wir …, und dann …“</a:t>
                      </a:r>
                      <a:endParaRPr sz="1100">
                        <a:latin typeface="Arimo"/>
                        <a:ea typeface="Arimo"/>
                        <a:cs typeface="Arimo"/>
                        <a:sym typeface="Arimo"/>
                      </a:endParaRPr>
                    </a:p>
                  </a:txBody>
                  <a:tcPr marT="460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596550">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Herausfordern</a:t>
                      </a:r>
                      <a:endParaRPr sz="1100">
                        <a:latin typeface="Arimo"/>
                        <a:ea typeface="Arimo"/>
                        <a:cs typeface="Arimo"/>
                        <a:sym typeface="Arimo"/>
                      </a:endParaRPr>
                    </a:p>
                  </a:txBody>
                  <a:tcPr marT="3052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„Nein!“; „Aber …“; „Es kann nicht sein…";</a:t>
                      </a:r>
                      <a:endParaRPr/>
                    </a:p>
                  </a:txBody>
                  <a:tcPr marT="3052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4" rtl="0" algn="l">
                        <a:lnSpc>
                          <a:spcPct val="157272"/>
                        </a:lnSpc>
                        <a:spcBef>
                          <a:spcPts val="0"/>
                        </a:spcBef>
                        <a:spcAft>
                          <a:spcPts val="0"/>
                        </a:spcAft>
                        <a:buNone/>
                      </a:pPr>
                      <a:r>
                        <a:rPr lang="de-DE" sz="1100">
                          <a:latin typeface="Arimo"/>
                          <a:ea typeface="Arimo"/>
                          <a:cs typeface="Arimo"/>
                          <a:sym typeface="Arimo"/>
                        </a:rPr>
                        <a:t>„Ich stimme nicht zu, dass ..."; „Das scheint nicht richtig zu sein"; „Das ist nicht möglich, weil..."; „Ich denke, das ist halb richtig"; „Das ist nicht möglich“, „beziehungsweise…“</a:t>
                      </a:r>
                      <a:endParaRPr sz="1100">
                        <a:latin typeface="Arimo"/>
                        <a:ea typeface="Arimo"/>
                        <a:cs typeface="Arimo"/>
                        <a:sym typeface="Arimo"/>
                      </a:endParaRPr>
                    </a:p>
                  </a:txBody>
                  <a:tcPr marT="922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19625">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Nachdenken und Erklären</a:t>
                      </a:r>
                      <a:endParaRPr sz="1100">
                        <a:latin typeface="Arimo"/>
                        <a:ea typeface="Arimo"/>
                        <a:cs typeface="Arimo"/>
                        <a:sym typeface="Arimo"/>
                      </a:endParaRPr>
                    </a:p>
                  </a:txBody>
                  <a:tcPr marT="27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lang="de-DE" sz="1100">
                          <a:latin typeface="Arimo"/>
                          <a:ea typeface="Arimo"/>
                          <a:cs typeface="Arimo"/>
                          <a:sym typeface="Arimo"/>
                        </a:rPr>
                        <a:t>„Weil …“</a:t>
                      </a:r>
                      <a:endParaRPr sz="1100">
                        <a:latin typeface="Arimo"/>
                        <a:ea typeface="Arimo"/>
                        <a:cs typeface="Arimo"/>
                        <a:sym typeface="Arimo"/>
                      </a:endParaRPr>
                    </a:p>
                  </a:txBody>
                  <a:tcPr marT="27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rPr lang="de-DE" sz="1100">
                          <a:latin typeface="Arimo"/>
                          <a:ea typeface="Arimo"/>
                          <a:cs typeface="Arimo"/>
                          <a:sym typeface="Arimo"/>
                        </a:rPr>
                        <a:t> “Die Gründe dafür sind…”, “es sei denn…”, “Im Grunde genommen…” „es liegt daran, dass“</a:t>
                      </a:r>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297" name="Google Shape;297;p25"/>
          <p:cNvSpPr txBox="1"/>
          <p:nvPr/>
        </p:nvSpPr>
        <p:spPr>
          <a:xfrm>
            <a:off x="3412236" y="361193"/>
            <a:ext cx="3316715"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Dialog in verschiedenen Kontexten</a:t>
            </a:r>
            <a:endParaRPr sz="1451">
              <a:solidFill>
                <a:srgbClr val="000000"/>
              </a:solidFill>
              <a:latin typeface="Arial"/>
              <a:ea typeface="Arial"/>
              <a:cs typeface="Arial"/>
              <a:sym typeface="Arial"/>
            </a:endParaRPr>
          </a:p>
        </p:txBody>
      </p:sp>
      <p:sp>
        <p:nvSpPr>
          <p:cNvPr id="298" name="Google Shape;298;p25"/>
          <p:cNvSpPr txBox="1"/>
          <p:nvPr/>
        </p:nvSpPr>
        <p:spPr>
          <a:xfrm>
            <a:off x="789382" y="839001"/>
            <a:ext cx="4281212" cy="209775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4281" marR="87524" rtl="0" algn="just">
              <a:lnSpc>
                <a:spcPct val="121000"/>
              </a:lnSpc>
              <a:spcBef>
                <a:spcPts val="0"/>
              </a:spcBef>
              <a:spcAft>
                <a:spcPts val="0"/>
              </a:spcAft>
              <a:buNone/>
            </a:pPr>
            <a:r>
              <a:rPr lang="de-DE" sz="1088">
                <a:solidFill>
                  <a:srgbClr val="000000"/>
                </a:solidFill>
                <a:latin typeface="Arimo"/>
                <a:ea typeface="Arimo"/>
                <a:cs typeface="Arimo"/>
                <a:sym typeface="Arimo"/>
              </a:rPr>
              <a:t>Dialogische Unterrichtsgesprächsführung kann mit verschiedenen Gruppen von Lernenden aller Altersstufen und über alle Fächer und Inhalte hinweg praktiziert werden. Aus diesem Grund ist das T-SEDA-Toolkit so konzipiert, dass es vielseitig und anpassungsfähig ist und bereits von Praktiker*innen in unterschiedlichen Kontexten eingesetzt wurde.      </a:t>
            </a:r>
            <a:r>
              <a:rPr b="1" lang="de-DE" sz="1088" u="sng">
                <a:solidFill>
                  <a:schemeClr val="hlink"/>
                </a:solidFill>
                <a:latin typeface="Arial"/>
                <a:ea typeface="Arial"/>
                <a:cs typeface="Arial"/>
                <a:sym typeface="Arial"/>
                <a:hlinkClick r:id="rId3"/>
              </a:rPr>
              <a:t>Video 9: Die Auswirkungen der T-SEDA-Untersuchung </a:t>
            </a:r>
            <a:endParaRPr b="1" sz="1088">
              <a:solidFill>
                <a:srgbClr val="000000"/>
              </a:solidFill>
              <a:latin typeface="Arial"/>
              <a:ea typeface="Arial"/>
              <a:cs typeface="Arial"/>
              <a:sym typeface="Arial"/>
            </a:endParaRPr>
          </a:p>
          <a:p>
            <a:pPr indent="0" lvl="0" marL="74281" marR="87524" rtl="0" algn="just">
              <a:lnSpc>
                <a:spcPct val="121000"/>
              </a:lnSpc>
              <a:spcBef>
                <a:spcPts val="263"/>
              </a:spcBef>
              <a:spcAft>
                <a:spcPts val="0"/>
              </a:spcAft>
              <a:buNone/>
            </a:pPr>
            <a:r>
              <a:rPr lang="de-DE" sz="1088">
                <a:solidFill>
                  <a:srgbClr val="000000"/>
                </a:solidFill>
                <a:latin typeface="Arimo"/>
                <a:ea typeface="Arimo"/>
                <a:cs typeface="Arimo"/>
                <a:sym typeface="Arimo"/>
              </a:rPr>
              <a:t>Die nächsten Seiten werden Ihnen helfen, über den Dialog in Ihrem Umfeld nachzudenken: Schauen Sie sich die Seiten an, die für Sie relevant sind.</a:t>
            </a:r>
            <a:endParaRPr sz="1088">
              <a:solidFill>
                <a:srgbClr val="000000"/>
              </a:solidFill>
              <a:latin typeface="Arimo"/>
              <a:ea typeface="Arimo"/>
              <a:cs typeface="Arimo"/>
              <a:sym typeface="Arimo"/>
            </a:endParaRPr>
          </a:p>
        </p:txBody>
      </p:sp>
      <p:sp>
        <p:nvSpPr>
          <p:cNvPr id="299" name="Google Shape;299;p25"/>
          <p:cNvSpPr txBox="1"/>
          <p:nvPr/>
        </p:nvSpPr>
        <p:spPr>
          <a:xfrm>
            <a:off x="787657" y="2979963"/>
            <a:ext cx="4282939" cy="1027440"/>
          </a:xfrm>
          <a:prstGeom prst="rect">
            <a:avLst/>
          </a:prstGeom>
          <a:solidFill>
            <a:srgbClr val="D9F1F6"/>
          </a:solidFill>
          <a:ln>
            <a:noFill/>
          </a:ln>
        </p:spPr>
        <p:txBody>
          <a:bodyPr anchorCtr="0" anchor="t" bIns="0" lIns="0" spcFirstLastPara="1" rIns="0" wrap="square" tIns="31075">
            <a:spAutoFit/>
          </a:bodyPr>
          <a:lstStyle/>
          <a:p>
            <a:pPr indent="0" lvl="0" marL="71401" marR="152592" rtl="0" algn="l">
              <a:lnSpc>
                <a:spcPct val="121100"/>
              </a:lnSpc>
              <a:spcBef>
                <a:spcPts val="0"/>
              </a:spcBef>
              <a:spcAft>
                <a:spcPts val="0"/>
              </a:spcAft>
              <a:buNone/>
            </a:pPr>
            <a:r>
              <a:rPr lang="de-DE" sz="1088">
                <a:solidFill>
                  <a:srgbClr val="000000"/>
                </a:solidFill>
                <a:latin typeface="Arimo"/>
                <a:ea typeface="Arimo"/>
                <a:cs typeface="Arimo"/>
                <a:sym typeface="Arimo"/>
              </a:rPr>
              <a:t>Reflexionspunkt: Schauen Sie sich die Dialogcodes in Teil B an, mit den Beispielen, die Sie hören könnten, und schauen Sie sich die Beispiele unten an. Was glauben Sie, wie die Schüler*innen in Ihrem Umfeld die verschiedenen Dialogcodes verbalisieren würden? Was könnten Sie in Ihrem Klassenzimmer hören?</a:t>
            </a:r>
            <a:endParaRPr sz="1088">
              <a:solidFill>
                <a:srgbClr val="000000"/>
              </a:solidFill>
              <a:latin typeface="Arimo"/>
              <a:ea typeface="Arimo"/>
              <a:cs typeface="Arimo"/>
              <a:sym typeface="Arimo"/>
            </a:endParaRPr>
          </a:p>
        </p:txBody>
      </p:sp>
      <p:sp>
        <p:nvSpPr>
          <p:cNvPr id="300" name="Google Shape;300;p25"/>
          <p:cNvSpPr/>
          <p:nvPr/>
        </p:nvSpPr>
        <p:spPr>
          <a:xfrm>
            <a:off x="6005047" y="1207645"/>
            <a:ext cx="3063349" cy="229738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01" name="Google Shape;301;p25"/>
          <p:cNvSpPr/>
          <p:nvPr/>
        </p:nvSpPr>
        <p:spPr>
          <a:xfrm>
            <a:off x="1960289" y="1776364"/>
            <a:ext cx="320114" cy="32011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02" name="Google Shape;302;p25"/>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10</a:t>
            </a:r>
            <a:endParaRPr sz="907">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graphicFrame>
        <p:nvGraphicFramePr>
          <p:cNvPr id="308" name="Google Shape;308;p26"/>
          <p:cNvGraphicFramePr/>
          <p:nvPr/>
        </p:nvGraphicFramePr>
        <p:xfrm>
          <a:off x="264925" y="2452817"/>
          <a:ext cx="3000000" cy="3000000"/>
        </p:xfrm>
        <a:graphic>
          <a:graphicData uri="http://schemas.openxmlformats.org/drawingml/2006/table">
            <a:tbl>
              <a:tblPr bandRow="1" firstRow="1">
                <a:noFill/>
                <a:tableStyleId>{186A23C0-F539-4CD3-95C4-5D0A637AA335}</a:tableStyleId>
              </a:tblPr>
              <a:tblGrid>
                <a:gridCol w="3342350"/>
                <a:gridCol w="3487525"/>
                <a:gridCol w="3196300"/>
              </a:tblGrid>
              <a:tr h="452500">
                <a:tc>
                  <a:txBody>
                    <a:bodyPr/>
                    <a:lstStyle/>
                    <a:p>
                      <a:pPr indent="0" lvl="0" marL="82800" marR="0" rtl="0" algn="l">
                        <a:lnSpc>
                          <a:spcPct val="129000"/>
                        </a:lnSpc>
                        <a:spcBef>
                          <a:spcPts val="0"/>
                        </a:spcBef>
                        <a:spcAft>
                          <a:spcPts val="0"/>
                        </a:spcAft>
                        <a:buNone/>
                      </a:pPr>
                      <a:r>
                        <a:rPr b="1" lang="de-DE" sz="1000">
                          <a:latin typeface="Arial"/>
                          <a:ea typeface="Arial"/>
                          <a:cs typeface="Arial"/>
                          <a:sym typeface="Arial"/>
                        </a:rPr>
                        <a:t>Zuhören, Aufmerksamkeit und Verstehen.</a:t>
                      </a:r>
                      <a:endParaRPr/>
                    </a:p>
                    <a:p>
                      <a:pPr indent="0" lvl="0" marL="82800" marR="0" rtl="0" algn="l">
                        <a:lnSpc>
                          <a:spcPct val="129000"/>
                        </a:lnSpc>
                        <a:spcBef>
                          <a:spcPts val="400"/>
                        </a:spcBef>
                        <a:spcAft>
                          <a:spcPts val="0"/>
                        </a:spcAft>
                        <a:buNone/>
                      </a:pPr>
                      <a:r>
                        <a:rPr b="1" lang="de-DE" sz="1000">
                          <a:latin typeface="Arial"/>
                          <a:ea typeface="Arial"/>
                          <a:cs typeface="Arial"/>
                          <a:sym typeface="Arial"/>
                        </a:rPr>
                        <a:t>Kinder, die den erwarteten Entwicklungsstand erreicht haben, werden: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29000"/>
                        </a:lnSpc>
                        <a:spcBef>
                          <a:spcPts val="0"/>
                        </a:spcBef>
                        <a:spcAft>
                          <a:spcPts val="0"/>
                        </a:spcAft>
                        <a:buNone/>
                      </a:pPr>
                      <a:r>
                        <a:rPr b="1" lang="de-DE" sz="1000">
                          <a:latin typeface="Arial"/>
                          <a:ea typeface="Arial"/>
                          <a:cs typeface="Arial"/>
                          <a:sym typeface="Arial"/>
                        </a:rPr>
                        <a:t>Möglicher T-SEDA-Dialogcode</a:t>
                      </a:r>
                      <a:endParaRPr sz="1000">
                        <a:latin typeface="Arial"/>
                        <a:ea typeface="Arial"/>
                        <a:cs typeface="Arial"/>
                        <a:sym typeface="Arial"/>
                      </a:endParaRPr>
                    </a:p>
                  </a:txBody>
                  <a:tcPr marT="0" marB="0" marR="0" marL="0" anchor="ctr">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29000"/>
                        </a:lnSpc>
                        <a:spcBef>
                          <a:spcPts val="0"/>
                        </a:spcBef>
                        <a:spcAft>
                          <a:spcPts val="0"/>
                        </a:spcAft>
                        <a:buNone/>
                      </a:pPr>
                      <a:r>
                        <a:rPr b="1" lang="de-DE" sz="1000">
                          <a:latin typeface="Arial"/>
                          <a:ea typeface="Arial"/>
                          <a:cs typeface="Arial"/>
                          <a:sym typeface="Arial"/>
                        </a:rPr>
                        <a:t>Was Sie hören könnten:</a:t>
                      </a:r>
                      <a:endParaRPr sz="1000">
                        <a:latin typeface="Arial"/>
                        <a:ea typeface="Arial"/>
                        <a:cs typeface="Arial"/>
                        <a:sym typeface="Arial"/>
                      </a:endParaRPr>
                    </a:p>
                  </a:txBody>
                  <a:tcPr marT="0" marB="0" marR="0" marL="0" anchor="ctr">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947100">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aufmerksam zuhören und auf das, was sie hören, mit relevanten Fragen, Kommentaren und Handlungen, antworten, während des Vorlesens, Diskussionen in der ganzen Klasse und Interaktionen in Kleingruppen</a:t>
                      </a:r>
                      <a:endParaRPr/>
                    </a:p>
                    <a:p>
                      <a:pPr indent="0" lvl="0" marL="82800" marR="0" rtl="0" algn="l">
                        <a:lnSpc>
                          <a:spcPct val="127500"/>
                        </a:lnSpc>
                        <a:spcBef>
                          <a:spcPts val="40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Auf Ideen aufbauen (I): auf eigenen oder fremden Ideen, die in früheren Runden oder Beiträgen geäußert wurden, aufbauen, sie ausarbeiten, klären oder kommentieren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Ich bin froh, dass ich keinen Gruffalo (Monster) gesehen habe. Die Maus war mutig.</a:t>
                      </a:r>
                      <a:endParaRPr/>
                    </a:p>
                    <a:p>
                      <a:pPr indent="0" lvl="0" marL="82800" marR="0" rtl="0" algn="l">
                        <a:lnSpc>
                          <a:spcPct val="127500"/>
                        </a:lnSpc>
                        <a:spcBef>
                          <a:spcPts val="400"/>
                        </a:spcBef>
                        <a:spcAft>
                          <a:spcPts val="0"/>
                        </a:spcAft>
                        <a:buNone/>
                      </a:pPr>
                      <a:r>
                        <a:t/>
                      </a:r>
                      <a:endParaRPr sz="1000">
                        <a:latin typeface="Arial"/>
                        <a:ea typeface="Arial"/>
                        <a:cs typeface="Arial"/>
                        <a:sym typeface="Arial"/>
                      </a:endParaRPr>
                    </a:p>
                    <a:p>
                      <a:pPr indent="0" lvl="0" marL="82800" marR="0" rtl="0" algn="l">
                        <a:lnSpc>
                          <a:spcPct val="127500"/>
                        </a:lnSpc>
                        <a:spcBef>
                          <a:spcPts val="400"/>
                        </a:spcBef>
                        <a:spcAft>
                          <a:spcPts val="0"/>
                        </a:spcAft>
                        <a:buNone/>
                      </a:pPr>
                      <a:r>
                        <a:rPr lang="de-DE" sz="1000">
                          <a:latin typeface="Arial"/>
                          <a:ea typeface="Arial"/>
                          <a:cs typeface="Arial"/>
                          <a:sym typeface="Arial"/>
                        </a:rPr>
                        <a:t>Ja, die Maus war mutig und raffiniert.</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873450">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Kommentare zum Gehörten abgeben und Fragen stellen, um ihr Verständnis zu klären</a:t>
                      </a:r>
                      <a:endParaRPr/>
                    </a:p>
                    <a:p>
                      <a:pPr indent="0" lvl="0" marL="82800" marR="0" rtl="0" algn="l">
                        <a:lnSpc>
                          <a:spcPct val="127500"/>
                        </a:lnSpc>
                        <a:spcBef>
                          <a:spcPts val="40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Auf Ideen aufbauen (I): auf eigenen oder fremden Ideen, die in früheren Runden oder Beiträgen geäußert wurden, aufbauen, sie ausarbeiten, klären oder kommentieren</a:t>
                      </a:r>
                      <a:endParaRPr/>
                    </a:p>
                    <a:p>
                      <a:pPr indent="0" lvl="0" marL="82800" marR="0" rtl="0" algn="l">
                        <a:lnSpc>
                          <a:spcPct val="100000"/>
                        </a:lnSpc>
                        <a:spcBef>
                          <a:spcPts val="400"/>
                        </a:spcBef>
                        <a:spcAft>
                          <a:spcPts val="0"/>
                        </a:spcAft>
                        <a:buNone/>
                      </a:pPr>
                      <a:r>
                        <a:t/>
                      </a:r>
                      <a:endParaRPr sz="1000">
                        <a:latin typeface="Times New Roman"/>
                        <a:ea typeface="Times New Roman"/>
                        <a:cs typeface="Times New Roman"/>
                        <a:sym typeface="Times New Roman"/>
                      </a:endParaRPr>
                    </a:p>
                    <a:p>
                      <a:pPr indent="0" lvl="0" marL="82800" marR="0" rtl="0" algn="l">
                        <a:lnSpc>
                          <a:spcPct val="100000"/>
                        </a:lnSpc>
                        <a:spcBef>
                          <a:spcPts val="400"/>
                        </a:spcBef>
                        <a:spcAft>
                          <a:spcPts val="0"/>
                        </a:spcAft>
                        <a:buNone/>
                      </a:pPr>
                      <a:r>
                        <a:rPr lang="de-DE" sz="1000">
                          <a:latin typeface="Arial"/>
                          <a:ea typeface="Arial"/>
                          <a:cs typeface="Arial"/>
                          <a:sym typeface="Arial"/>
                        </a:rPr>
                        <a:t>Herausfordern (H): Eine Idee in Frage stellen, ihr nicht zustimmen oder sie herausfordern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Woher kamen die Skelette dann?</a:t>
                      </a:r>
                      <a:endParaRPr/>
                    </a:p>
                    <a:p>
                      <a:pPr indent="0" lvl="0" marL="82800" marR="0" rtl="0" algn="l">
                        <a:lnSpc>
                          <a:spcPct val="127500"/>
                        </a:lnSpc>
                        <a:spcBef>
                          <a:spcPts val="400"/>
                        </a:spcBef>
                        <a:spcAft>
                          <a:spcPts val="0"/>
                        </a:spcAft>
                        <a:buNone/>
                      </a:pPr>
                      <a:r>
                        <a:t/>
                      </a:r>
                      <a:endParaRPr sz="1000">
                        <a:latin typeface="Arial"/>
                        <a:ea typeface="Arial"/>
                        <a:cs typeface="Arial"/>
                        <a:sym typeface="Arial"/>
                      </a:endParaRPr>
                    </a:p>
                    <a:p>
                      <a:pPr indent="0" lvl="0" marL="82800" marR="0" rtl="0" algn="l">
                        <a:lnSpc>
                          <a:spcPct val="127500"/>
                        </a:lnSpc>
                        <a:spcBef>
                          <a:spcPts val="400"/>
                        </a:spcBef>
                        <a:spcAft>
                          <a:spcPts val="0"/>
                        </a:spcAft>
                        <a:buNone/>
                      </a:pPr>
                      <a:r>
                        <a:rPr lang="de-DE" sz="1000">
                          <a:latin typeface="Arial"/>
                          <a:ea typeface="Arial"/>
                          <a:cs typeface="Arial"/>
                          <a:sym typeface="Arial"/>
                        </a:rPr>
                        <a:t>Nein, ich habe keine Angst vor den Skeletten, sie sehen freundlich aus</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0325">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Gespräche führen, wenn sie sich mit ihren Lehrer*innen und Mitschüler*innen austauschen.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Verbinden (V): Verknüpfung mit Beiträgen / Wissen / Erfahrungen über den unmittelbaren Dialog hinaus</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Wir gingen in den Wald, wir gingen</a:t>
                      </a:r>
                      <a:endParaRPr/>
                    </a:p>
                    <a:p>
                      <a:pPr indent="0" lvl="0" marL="82800" marR="0" rtl="0" algn="l">
                        <a:lnSpc>
                          <a:spcPct val="127500"/>
                        </a:lnSpc>
                        <a:spcBef>
                          <a:spcPts val="400"/>
                        </a:spcBef>
                        <a:spcAft>
                          <a:spcPts val="0"/>
                        </a:spcAft>
                        <a:buNone/>
                      </a:pPr>
                      <a:r>
                        <a:rPr lang="de-DE" sz="1000">
                          <a:latin typeface="Arial"/>
                          <a:ea typeface="Arial"/>
                          <a:cs typeface="Arial"/>
                          <a:sym typeface="Arial"/>
                        </a:rPr>
                        <a:t>stolpern, straucheln, stolpern, straucheln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52500">
                <a:tc>
                  <a:txBody>
                    <a:bodyPr/>
                    <a:lstStyle/>
                    <a:p>
                      <a:pPr indent="0" lvl="0" marL="82800" marR="0" rtl="0" algn="l">
                        <a:lnSpc>
                          <a:spcPct val="127500"/>
                        </a:lnSpc>
                        <a:spcBef>
                          <a:spcPts val="0"/>
                        </a:spcBef>
                        <a:spcAft>
                          <a:spcPts val="0"/>
                        </a:spcAft>
                        <a:buNone/>
                      </a:pPr>
                      <a:r>
                        <a:rPr b="1" lang="de-DE" sz="1000">
                          <a:latin typeface="Arial"/>
                          <a:ea typeface="Arial"/>
                          <a:cs typeface="Arial"/>
                          <a:sym typeface="Arial"/>
                        </a:rPr>
                        <a:t>Sprechen.</a:t>
                      </a:r>
                      <a:endParaRPr/>
                    </a:p>
                    <a:p>
                      <a:pPr indent="0" lvl="0" marL="82800" marR="0" rtl="0" algn="l">
                        <a:lnSpc>
                          <a:spcPct val="127500"/>
                        </a:lnSpc>
                        <a:spcBef>
                          <a:spcPts val="400"/>
                        </a:spcBef>
                        <a:spcAft>
                          <a:spcPts val="0"/>
                        </a:spcAft>
                        <a:buNone/>
                      </a:pPr>
                      <a:r>
                        <a:rPr b="1" lang="de-DE" sz="1000">
                          <a:latin typeface="Arial"/>
                          <a:ea typeface="Arial"/>
                          <a:cs typeface="Arial"/>
                          <a:sym typeface="Arial"/>
                        </a:rPr>
                        <a:t>Kinder, die den erwarteten Entwicklungsstand erreicht haben, werden: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618375">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An Diskussionen in Kleingruppen, in der Klasse und unter vier Augen teilnehmen, ihre eigenen Ideen einbringen und neu eingeführtes Vokabular verwenden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lang="de-DE" sz="1000">
                          <a:latin typeface="Arial"/>
                          <a:ea typeface="Arial"/>
                          <a:cs typeface="Arial"/>
                          <a:sym typeface="Arial"/>
                        </a:rPr>
                        <a:t>Die Richtung des Dialogs oder der Aktivität lenken (L): Verantwortung für die Gestaltung der Aktivität übernehmen oder den Dialog in eine gewünschte Richtung lenken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Hol‘ dir die große Schüssel, dann kannst du der Papa Bär sein. Ich werde die Mama Bär sein.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09575">
                <a:tc>
                  <a:txBody>
                    <a:bodyPr/>
                    <a:lstStyle/>
                    <a:p>
                      <a:pPr indent="0" lvl="0" marL="82800" marR="0" rtl="0" algn="l">
                        <a:lnSpc>
                          <a:spcPct val="121000"/>
                        </a:lnSpc>
                        <a:spcBef>
                          <a:spcPts val="0"/>
                        </a:spcBef>
                        <a:spcAft>
                          <a:spcPts val="0"/>
                        </a:spcAft>
                        <a:buNone/>
                      </a:pPr>
                      <a:r>
                        <a:rPr lang="de-DE" sz="1000">
                          <a:latin typeface="Arial"/>
                          <a:ea typeface="Arial"/>
                          <a:cs typeface="Arial"/>
                          <a:sym typeface="Arial"/>
                        </a:rPr>
                        <a:t>Erklärungen dafür geben, warum Dinge passieren könnten, und dabei gegebenenfalls den kürzlich eingeführten Wortschatz aus Geschichten, Sachbüchern, Reimen und Gedichten verwenden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lang="de-DE" sz="1000">
                          <a:latin typeface="Arial"/>
                          <a:ea typeface="Arial"/>
                          <a:cs typeface="Arial"/>
                          <a:sym typeface="Arial"/>
                        </a:rPr>
                        <a:t>Denkvorgänge beschreiben (D): erklären, begründen oder Möglichkeiten des Denkens in Bezug auf eigene oder fremde Ideen nutzen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7500"/>
                        </a:lnSpc>
                        <a:spcBef>
                          <a:spcPts val="0"/>
                        </a:spcBef>
                        <a:spcAft>
                          <a:spcPts val="0"/>
                        </a:spcAft>
                        <a:buNone/>
                      </a:pPr>
                      <a:r>
                        <a:rPr lang="de-DE" sz="1000">
                          <a:latin typeface="Arial"/>
                          <a:ea typeface="Arial"/>
                          <a:cs typeface="Arial"/>
                          <a:sym typeface="Arial"/>
                        </a:rPr>
                        <a:t>Ich glaube, wenn ich ein riesiges Marmeladenbrot machen würde, würde das Brot zu matschig werden</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09" name="Google Shape;309;p26"/>
          <p:cNvSpPr txBox="1"/>
          <p:nvPr/>
        </p:nvSpPr>
        <p:spPr>
          <a:xfrm>
            <a:off x="753106" y="517110"/>
            <a:ext cx="4548392" cy="15730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1089736" marR="0" rtl="0" algn="l">
              <a:spcBef>
                <a:spcPts val="0"/>
              </a:spcBef>
              <a:spcAft>
                <a:spcPts val="0"/>
              </a:spcAft>
              <a:buNone/>
            </a:pPr>
            <a:r>
              <a:rPr b="1" lang="de-DE" sz="1451">
                <a:solidFill>
                  <a:srgbClr val="000000"/>
                </a:solidFill>
                <a:latin typeface="Arial"/>
                <a:ea typeface="Arial"/>
                <a:cs typeface="Arial"/>
                <a:sym typeface="Arial"/>
              </a:rPr>
              <a:t>Dialog mit jungen Kindern</a:t>
            </a:r>
            <a:endParaRPr sz="1451">
              <a:solidFill>
                <a:srgbClr val="000000"/>
              </a:solidFill>
              <a:latin typeface="Arial"/>
              <a:ea typeface="Arial"/>
              <a:cs typeface="Arial"/>
              <a:sym typeface="Arial"/>
            </a:endParaRPr>
          </a:p>
          <a:p>
            <a:pPr indent="0" lvl="0" marL="74856" marR="86949" rtl="0" algn="just">
              <a:lnSpc>
                <a:spcPct val="121000"/>
              </a:lnSpc>
              <a:spcBef>
                <a:spcPts val="526"/>
              </a:spcBef>
              <a:spcAft>
                <a:spcPts val="0"/>
              </a:spcAft>
              <a:buNone/>
            </a:pPr>
            <a:r>
              <a:rPr lang="de-DE" sz="1088">
                <a:solidFill>
                  <a:srgbClr val="000000"/>
                </a:solidFill>
                <a:latin typeface="Arimo"/>
                <a:ea typeface="Arimo"/>
                <a:cs typeface="Arimo"/>
                <a:sym typeface="Arimo"/>
              </a:rPr>
              <a:t>Der Dialog steht im Mittelpunkt der Erziehung in den Vorschuljahren (2-5 Jahre). Die Durchführung einer T-SEDA-Untersuchung kann auf verschiedene Weise dazu beitragen, die Art des Dialogs zu ermitteln, den die Kinder in dieser Phase nutzen. Die folgende Tabelle zeigt die Sprech- und Hörfähigkeiten aus einem nationalen Lehrplan (England). Könnten Sie diese in Ihrem eigenen nationalen Kontext anwenden?</a:t>
            </a:r>
            <a:endParaRPr sz="1088">
              <a:solidFill>
                <a:srgbClr val="000000"/>
              </a:solidFill>
              <a:latin typeface="Arimo"/>
              <a:ea typeface="Arimo"/>
              <a:cs typeface="Arimo"/>
              <a:sym typeface="Arimo"/>
            </a:endParaRPr>
          </a:p>
        </p:txBody>
      </p:sp>
      <p:sp>
        <p:nvSpPr>
          <p:cNvPr id="310" name="Google Shape;310;p26"/>
          <p:cNvSpPr/>
          <p:nvPr/>
        </p:nvSpPr>
        <p:spPr>
          <a:xfrm>
            <a:off x="6476170" y="603951"/>
            <a:ext cx="2530607" cy="14925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11" name="Google Shape;311;p26"/>
          <p:cNvSpPr txBox="1"/>
          <p:nvPr/>
        </p:nvSpPr>
        <p:spPr>
          <a:xfrm>
            <a:off x="5184861" y="6975656"/>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11</a:t>
            </a:r>
            <a:endParaRPr sz="907">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p27"/>
          <p:cNvSpPr txBox="1"/>
          <p:nvPr/>
        </p:nvSpPr>
        <p:spPr>
          <a:xfrm>
            <a:off x="2735746" y="423257"/>
            <a:ext cx="5548420"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Dialog in der Hochschulbildung und mit erwachsenen Lernenden</a:t>
            </a:r>
            <a:endParaRPr sz="1451">
              <a:solidFill>
                <a:srgbClr val="000000"/>
              </a:solidFill>
              <a:latin typeface="Arial"/>
              <a:ea typeface="Arial"/>
              <a:cs typeface="Arial"/>
              <a:sym typeface="Arial"/>
            </a:endParaRPr>
          </a:p>
        </p:txBody>
      </p:sp>
      <p:sp>
        <p:nvSpPr>
          <p:cNvPr id="318" name="Google Shape;318;p27"/>
          <p:cNvSpPr/>
          <p:nvPr/>
        </p:nvSpPr>
        <p:spPr>
          <a:xfrm>
            <a:off x="502763" y="1013627"/>
            <a:ext cx="5027767" cy="1296016"/>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19" name="Google Shape;319;p27"/>
          <p:cNvSpPr txBox="1"/>
          <p:nvPr/>
        </p:nvSpPr>
        <p:spPr>
          <a:xfrm>
            <a:off x="637537" y="1069817"/>
            <a:ext cx="4809294" cy="1401153"/>
          </a:xfrm>
          <a:prstGeom prst="rect">
            <a:avLst/>
          </a:prstGeom>
          <a:noFill/>
          <a:ln>
            <a:noFill/>
          </a:ln>
        </p:spPr>
        <p:txBody>
          <a:bodyPr anchorCtr="0" anchor="t" bIns="0" lIns="0" spcFirstLastPara="1" rIns="0" wrap="square" tIns="0">
            <a:spAutoFit/>
          </a:bodyPr>
          <a:lstStyle/>
          <a:p>
            <a:pPr indent="0" lvl="0" marL="11516" marR="4607" rtl="0" algn="l">
              <a:lnSpc>
                <a:spcPct val="120800"/>
              </a:lnSpc>
              <a:spcBef>
                <a:spcPts val="0"/>
              </a:spcBef>
              <a:spcAft>
                <a:spcPts val="0"/>
              </a:spcAft>
              <a:buNone/>
            </a:pPr>
            <a:r>
              <a:rPr lang="de-DE" sz="1088">
                <a:solidFill>
                  <a:srgbClr val="000000"/>
                </a:solidFill>
                <a:latin typeface="Arimo"/>
                <a:ea typeface="Arimo"/>
                <a:cs typeface="Arimo"/>
                <a:sym typeface="Arimo"/>
              </a:rPr>
              <a:t>Der Unterrichtsdialog kann auch in der Hochschulbildung und in der Erwachsenenbildung eine wertvolle Rolle spielen. Dozent*innen in mehreren Ländern haben erfolgreiche T-SEDA-Untersuchungen an ihren Universitäten durchgeführt, weil sie der Meinung waren, dass mehr Dialog für das Lernen der Studierenden wertvoll wäre. Hier sind einige Beispiele aus dem Hochschulkontext. </a:t>
            </a:r>
            <a:endParaRPr/>
          </a:p>
          <a:p>
            <a:pPr indent="0" lvl="0" marL="11516" marR="4607" rtl="0" algn="just">
              <a:lnSpc>
                <a:spcPct val="120800"/>
              </a:lnSpc>
              <a:spcBef>
                <a:spcPts val="0"/>
              </a:spcBef>
              <a:spcAft>
                <a:spcPts val="0"/>
              </a:spcAft>
              <a:buNone/>
            </a:pPr>
            <a:r>
              <a:t/>
            </a:r>
            <a:endParaRPr sz="1088">
              <a:solidFill>
                <a:srgbClr val="000000"/>
              </a:solidFill>
              <a:latin typeface="Arimo"/>
              <a:ea typeface="Arimo"/>
              <a:cs typeface="Arimo"/>
              <a:sym typeface="Arimo"/>
            </a:endParaRPr>
          </a:p>
        </p:txBody>
      </p:sp>
      <p:sp>
        <p:nvSpPr>
          <p:cNvPr id="320" name="Google Shape;320;p27"/>
          <p:cNvSpPr txBox="1"/>
          <p:nvPr/>
        </p:nvSpPr>
        <p:spPr>
          <a:xfrm>
            <a:off x="5845447" y="1137537"/>
            <a:ext cx="4278908" cy="250460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5125">
            <a:spAutoFit/>
          </a:bodyPr>
          <a:lstStyle/>
          <a:p>
            <a:pPr indent="0" lvl="0" marL="74281" marR="86949" rtl="0" algn="l">
              <a:lnSpc>
                <a:spcPct val="120700"/>
              </a:lnSpc>
              <a:spcBef>
                <a:spcPts val="0"/>
              </a:spcBef>
              <a:spcAft>
                <a:spcPts val="0"/>
              </a:spcAft>
              <a:buNone/>
            </a:pPr>
            <a:r>
              <a:rPr lang="de-DE" sz="1088">
                <a:solidFill>
                  <a:srgbClr val="000000"/>
                </a:solidFill>
                <a:latin typeface="Arimo"/>
                <a:ea typeface="Arimo"/>
                <a:cs typeface="Arimo"/>
                <a:sym typeface="Arimo"/>
              </a:rPr>
              <a:t>Kathren unterrichtet Englisch als Zweitsprache (ESL) für erwachsene Lernende. Sie führte eine T-SEDA-Untersuchung durch, um eine unterstützende Unterrichtsumgebung zu schaffen, die das Engagement erhöht und es den Lernenden ermöglicht, den Inhalt des Unterrichts kreativer zu gestalten. Sie interessierte sich besonders für die Verwendung von Grundregeln für Gespräche.</a:t>
            </a:r>
            <a:endParaRPr/>
          </a:p>
          <a:p>
            <a:pPr indent="0" lvl="0" marL="74281" marR="86949" rtl="0" algn="l">
              <a:lnSpc>
                <a:spcPct val="120700"/>
              </a:lnSpc>
              <a:spcBef>
                <a:spcPts val="277"/>
              </a:spcBef>
              <a:spcAft>
                <a:spcPts val="0"/>
              </a:spcAft>
              <a:buNone/>
            </a:pPr>
            <a:r>
              <a:rPr lang="de-DE" sz="1088">
                <a:solidFill>
                  <a:srgbClr val="000000"/>
                </a:solidFill>
                <a:latin typeface="Arimo"/>
                <a:ea typeface="Arimo"/>
                <a:cs typeface="Arimo"/>
                <a:sym typeface="Arimo"/>
              </a:rPr>
              <a:t>Kathren stellte fest, dass die Untersuchung sie in die Lage versetzte, Aspekten ihres eigenen Unterrichts mehr Aufmerksamkeit zu widmen, z. B. der Art der Fragen, die sie stellte. Ihre Lernenden unterhielten sich während des Unterrichts viel, wobei sie die Ideen der anderen herausforderten und das, was andere gesagt hatten, erweiterten.</a:t>
            </a:r>
            <a:endParaRPr sz="1088">
              <a:solidFill>
                <a:srgbClr val="000000"/>
              </a:solidFill>
              <a:latin typeface="Arimo"/>
              <a:ea typeface="Arimo"/>
              <a:cs typeface="Arimo"/>
              <a:sym typeface="Arimo"/>
            </a:endParaRPr>
          </a:p>
        </p:txBody>
      </p:sp>
      <p:sp>
        <p:nvSpPr>
          <p:cNvPr id="321" name="Google Shape;321;p27"/>
          <p:cNvSpPr/>
          <p:nvPr/>
        </p:nvSpPr>
        <p:spPr>
          <a:xfrm>
            <a:off x="7984901" y="5444095"/>
            <a:ext cx="2387332" cy="17907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22" name="Google Shape;322;p27"/>
          <p:cNvSpPr/>
          <p:nvPr/>
        </p:nvSpPr>
        <p:spPr>
          <a:xfrm>
            <a:off x="5365305" y="4080746"/>
            <a:ext cx="2837744" cy="1927841"/>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23" name="Google Shape;323;p27"/>
          <p:cNvSpPr/>
          <p:nvPr/>
        </p:nvSpPr>
        <p:spPr>
          <a:xfrm>
            <a:off x="6345062" y="3920708"/>
            <a:ext cx="2936209" cy="1927841"/>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24" name="Google Shape;324;p27"/>
          <p:cNvSpPr txBox="1"/>
          <p:nvPr/>
        </p:nvSpPr>
        <p:spPr>
          <a:xfrm>
            <a:off x="6627993" y="3944772"/>
            <a:ext cx="2624006" cy="1156283"/>
          </a:xfrm>
          <a:prstGeom prst="rect">
            <a:avLst/>
          </a:prstGeom>
          <a:noFill/>
          <a:ln>
            <a:noFill/>
          </a:ln>
        </p:spPr>
        <p:txBody>
          <a:bodyPr anchorCtr="0" anchor="t" bIns="0" lIns="0" spcFirstLastPara="1" rIns="0" wrap="square" tIns="575">
            <a:spAutoFit/>
          </a:bodyPr>
          <a:lstStyle/>
          <a:p>
            <a:pPr indent="0" lvl="0" marL="11516" marR="4607" rtl="0" algn="l">
              <a:lnSpc>
                <a:spcPct val="120000"/>
              </a:lnSpc>
              <a:spcBef>
                <a:spcPts val="0"/>
              </a:spcBef>
              <a:spcAft>
                <a:spcPts val="0"/>
              </a:spcAft>
              <a:buNone/>
            </a:pPr>
            <a:r>
              <a:rPr lang="de-DE" sz="1043">
                <a:solidFill>
                  <a:srgbClr val="000000"/>
                </a:solidFill>
                <a:latin typeface="Arimo"/>
                <a:ea typeface="Arimo"/>
                <a:cs typeface="Arimo"/>
                <a:sym typeface="Arimo"/>
              </a:rPr>
              <a:t>Ich glaube, wenn die Lehrpersonen erst einmal erkannt haben, wie wichtig es ist, die Art und Weise, wie man Fragen stellt, oder die Art und Weise, wie die Lernenden Fragen stellen, zu ändern, dann kann das ein echter Aha-Moment sein.</a:t>
            </a:r>
            <a:endParaRPr sz="1043">
              <a:solidFill>
                <a:srgbClr val="000000"/>
              </a:solidFill>
              <a:latin typeface="Arimo"/>
              <a:ea typeface="Arimo"/>
              <a:cs typeface="Arimo"/>
              <a:sym typeface="Arimo"/>
            </a:endParaRPr>
          </a:p>
        </p:txBody>
      </p:sp>
      <p:sp>
        <p:nvSpPr>
          <p:cNvPr id="325" name="Google Shape;325;p27"/>
          <p:cNvSpPr/>
          <p:nvPr/>
        </p:nvSpPr>
        <p:spPr>
          <a:xfrm>
            <a:off x="482189" y="2464168"/>
            <a:ext cx="5027767" cy="4675425"/>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26" name="Google Shape;326;p27"/>
          <p:cNvSpPr txBox="1"/>
          <p:nvPr/>
        </p:nvSpPr>
        <p:spPr>
          <a:xfrm>
            <a:off x="626842" y="2550989"/>
            <a:ext cx="4738463" cy="4642040"/>
          </a:xfrm>
          <a:prstGeom prst="rect">
            <a:avLst/>
          </a:prstGeom>
          <a:noFill/>
          <a:ln>
            <a:noFill/>
          </a:ln>
        </p:spPr>
        <p:txBody>
          <a:bodyPr anchorCtr="0" anchor="t" bIns="0" lIns="0" spcFirstLastPara="1" rIns="0" wrap="square" tIns="0">
            <a:spAutoFit/>
          </a:bodyPr>
          <a:lstStyle/>
          <a:p>
            <a:pPr indent="0" lvl="0" marL="11516" marR="4607" rtl="0" algn="l">
              <a:lnSpc>
                <a:spcPct val="120800"/>
              </a:lnSpc>
              <a:spcBef>
                <a:spcPts val="0"/>
              </a:spcBef>
              <a:spcAft>
                <a:spcPts val="0"/>
              </a:spcAft>
              <a:buNone/>
            </a:pPr>
            <a:r>
              <a:rPr lang="de-DE" sz="1088">
                <a:solidFill>
                  <a:srgbClr val="000000"/>
                </a:solidFill>
                <a:latin typeface="Arimo"/>
                <a:ea typeface="Arimo"/>
                <a:cs typeface="Arimo"/>
                <a:sym typeface="Arimo"/>
              </a:rPr>
              <a:t>Steven ist ein Juradozent, der die T-SEDA-Ressourcen für seine eigene Untersuchung genutzt hat. Er stellte fest, dass der Wert des dialogischen Unterrichts darin liegt, dass er die Fähigkeiten zum selbstgesteuerten Lernen fördert, die im Hochschulkontext wichtig sind. Steven erkannte auch, dass die verschiedenen Arten von Lernumgebungen im Hochschulbereich unterschiedliche Formen der dialogischen Interaktion fördern können. In einer größeren, vorlesungsähnlichen Situation fand er heraus, dass offene Fragen eine Möglichkeit sind, die Studierenden zum Dialog anzuregen. Als er beispielsweise in einer Vorlesung die Frage stellte: "Sollte internationales Investitionsrecht in irgendeiner Weise in die Bemühungen zur Bekämpfung von Geldwäsche und Terrorismusfinanzierung einbezogen werden, oder sollten sie sich gegenseitig ausschließen?", wollte er keine festgelegte Antwort. Stattdessen wollte er, dass die Studierenden "die Frage in einem internen Dialog untersuchen, analysieren und bewerten". Anschließend konnten sie die Frage zu einem späteren Zeitpunkt in einer kleineren Seminargruppe diskutieren und überlegen, wie andere über die Frage gedacht hatten. </a:t>
            </a:r>
            <a:endParaRPr/>
          </a:p>
          <a:p>
            <a:pPr indent="0" lvl="0" marL="11516" marR="4607" rtl="0" algn="l">
              <a:lnSpc>
                <a:spcPct val="120800"/>
              </a:lnSpc>
              <a:spcBef>
                <a:spcPts val="0"/>
              </a:spcBef>
              <a:spcAft>
                <a:spcPts val="0"/>
              </a:spcAft>
              <a:buNone/>
            </a:pPr>
            <a:r>
              <a:t/>
            </a:r>
            <a:endParaRPr sz="800">
              <a:solidFill>
                <a:srgbClr val="000000"/>
              </a:solidFill>
              <a:latin typeface="Arimo"/>
              <a:ea typeface="Arimo"/>
              <a:cs typeface="Arimo"/>
              <a:sym typeface="Arimo"/>
            </a:endParaRPr>
          </a:p>
          <a:p>
            <a:pPr indent="0" lvl="0" marL="11516" marR="4607" rtl="0" algn="l">
              <a:lnSpc>
                <a:spcPct val="120800"/>
              </a:lnSpc>
              <a:spcBef>
                <a:spcPts val="0"/>
              </a:spcBef>
              <a:spcAft>
                <a:spcPts val="0"/>
              </a:spcAft>
              <a:buNone/>
            </a:pPr>
            <a:r>
              <a:rPr lang="de-DE" sz="1088">
                <a:solidFill>
                  <a:srgbClr val="000000"/>
                </a:solidFill>
                <a:latin typeface="Arimo"/>
                <a:ea typeface="Arimo"/>
                <a:cs typeface="Arimo"/>
                <a:sym typeface="Arimo"/>
              </a:rPr>
              <a:t>Steven kam zu dem Schluss, dass die im T-SEDA-Toolkit vorgeschlagenen dialogischen Praktiken in Verbindung mit Hochschulfachinhalten eingesetzt werden könnten, um die Studierenden in die Lage zu versetzen, tiefergehende Diskussionen zu führen und eine kritischere Auseinandersetzung mit dem Lehrstoff zu entwickeln.</a:t>
            </a:r>
            <a:endParaRPr sz="1088">
              <a:solidFill>
                <a:srgbClr val="000000"/>
              </a:solidFill>
              <a:latin typeface="Arimo"/>
              <a:ea typeface="Arimo"/>
              <a:cs typeface="Arimo"/>
              <a:sym typeface="Arimo"/>
            </a:endParaRPr>
          </a:p>
        </p:txBody>
      </p:sp>
      <p:sp>
        <p:nvSpPr>
          <p:cNvPr id="327" name="Google Shape;327;p27"/>
          <p:cNvSpPr txBox="1"/>
          <p:nvPr/>
        </p:nvSpPr>
        <p:spPr>
          <a:xfrm>
            <a:off x="5799809" y="6899102"/>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12</a:t>
            </a:r>
            <a:endParaRPr sz="907">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2" name="Shape 332"/>
        <p:cNvGrpSpPr/>
        <p:nvPr/>
      </p:nvGrpSpPr>
      <p:grpSpPr>
        <a:xfrm>
          <a:off x="0" y="0"/>
          <a:ext cx="0" cy="0"/>
          <a:chOff x="0" y="0"/>
          <a:chExt cx="0" cy="0"/>
        </a:xfrm>
      </p:grpSpPr>
      <p:sp>
        <p:nvSpPr>
          <p:cNvPr id="333" name="Google Shape;333;p28"/>
          <p:cNvSpPr txBox="1"/>
          <p:nvPr/>
        </p:nvSpPr>
        <p:spPr>
          <a:xfrm>
            <a:off x="5577891" y="1392950"/>
            <a:ext cx="4261058" cy="472399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4525">
            <a:spAutoFit/>
          </a:bodyPr>
          <a:lstStyle/>
          <a:p>
            <a:pPr indent="0" lvl="0" marL="73705" marR="88100" rtl="0" algn="just">
              <a:lnSpc>
                <a:spcPct val="120800"/>
              </a:lnSpc>
              <a:spcBef>
                <a:spcPts val="0"/>
              </a:spcBef>
              <a:spcAft>
                <a:spcPts val="0"/>
              </a:spcAft>
              <a:buNone/>
            </a:pPr>
            <a:r>
              <a:rPr lang="de-DE" sz="1088">
                <a:solidFill>
                  <a:srgbClr val="000000"/>
                </a:solidFill>
                <a:latin typeface="Arimo"/>
                <a:ea typeface="Arimo"/>
                <a:cs typeface="Arimo"/>
                <a:sym typeface="Arimo"/>
              </a:rPr>
              <a:t>In England heißt es im Nationalen Lehrplan¹ für die Jahrgänge 5-16, dass die Schüler*innen während ihrer Schulzeit die gesprochene Sprache beherrschen sollten:</a:t>
            </a:r>
            <a:endParaRPr/>
          </a:p>
          <a:p>
            <a:pPr indent="0" lvl="0" marL="73705" marR="88100" rtl="0" algn="just">
              <a:lnSpc>
                <a:spcPct val="120800"/>
              </a:lnSpc>
              <a:spcBef>
                <a:spcPts val="272"/>
              </a:spcBef>
              <a:spcAft>
                <a:spcPts val="0"/>
              </a:spcAft>
              <a:buNone/>
            </a:pPr>
            <a:r>
              <a:t/>
            </a:r>
            <a:endParaRPr sz="1270">
              <a:solidFill>
                <a:srgbClr val="000000"/>
              </a:solidFill>
              <a:latin typeface="Times New Roman"/>
              <a:ea typeface="Times New Roman"/>
              <a:cs typeface="Times New Roman"/>
              <a:sym typeface="Times New Roman"/>
            </a:endParaRPr>
          </a:p>
          <a:p>
            <a:pPr indent="0" lvl="0" marL="488293" marR="87524" rtl="0" algn="just">
              <a:lnSpc>
                <a:spcPct val="120700"/>
              </a:lnSpc>
              <a:spcBef>
                <a:spcPts val="0"/>
              </a:spcBef>
              <a:spcAft>
                <a:spcPts val="0"/>
              </a:spcAft>
              <a:buNone/>
            </a:pPr>
            <a:r>
              <a:rPr i="1" lang="de-DE" sz="1088">
                <a:solidFill>
                  <a:srgbClr val="000000"/>
                </a:solidFill>
                <a:latin typeface="Arial"/>
                <a:ea typeface="Arial"/>
                <a:cs typeface="Arial"/>
                <a:sym typeface="Arial"/>
              </a:rPr>
              <a:t>6.2 Den Schüler*innen soll beigebracht werden, sich klar auszudrücken und </a:t>
            </a:r>
            <a:r>
              <a:rPr b="1" i="1" lang="de-DE" sz="1088">
                <a:solidFill>
                  <a:srgbClr val="000000"/>
                </a:solidFill>
                <a:latin typeface="Arial"/>
                <a:ea typeface="Arial"/>
                <a:cs typeface="Arial"/>
                <a:sym typeface="Arial"/>
              </a:rPr>
              <a:t>Ideen selbstbewusst </a:t>
            </a:r>
            <a:r>
              <a:rPr i="1" lang="de-DE" sz="1088">
                <a:solidFill>
                  <a:srgbClr val="000000"/>
                </a:solidFill>
                <a:latin typeface="Arial"/>
                <a:ea typeface="Arial"/>
                <a:cs typeface="Arial"/>
                <a:sym typeface="Arial"/>
              </a:rPr>
              <a:t>in der englischen Standardsprache </a:t>
            </a:r>
            <a:r>
              <a:rPr b="1" i="1" lang="de-DE" sz="1088">
                <a:solidFill>
                  <a:srgbClr val="000000"/>
                </a:solidFill>
                <a:latin typeface="Arial"/>
                <a:ea typeface="Arial"/>
                <a:cs typeface="Arial"/>
                <a:sym typeface="Arial"/>
              </a:rPr>
              <a:t>zu vermitteln</a:t>
            </a:r>
            <a:r>
              <a:rPr i="1" lang="de-DE" sz="1088">
                <a:solidFill>
                  <a:srgbClr val="000000"/>
                </a:solidFill>
                <a:latin typeface="Arial"/>
                <a:ea typeface="Arial"/>
                <a:cs typeface="Arial"/>
                <a:sym typeface="Arial"/>
              </a:rPr>
              <a:t>. Sie sollten lernen, ihre </a:t>
            </a:r>
            <a:r>
              <a:rPr b="1" i="1" lang="de-DE" sz="1088">
                <a:solidFill>
                  <a:srgbClr val="000000"/>
                </a:solidFill>
                <a:latin typeface="Arial"/>
                <a:ea typeface="Arial"/>
                <a:cs typeface="Arial"/>
                <a:sym typeface="Arial"/>
              </a:rPr>
              <a:t>Ideen zu begründen</a:t>
            </a:r>
            <a:r>
              <a:rPr i="1" lang="de-DE" sz="1088">
                <a:solidFill>
                  <a:srgbClr val="000000"/>
                </a:solidFill>
                <a:latin typeface="Arial"/>
                <a:ea typeface="Arial"/>
                <a:cs typeface="Arial"/>
                <a:sym typeface="Arial"/>
              </a:rPr>
              <a:t>, Fragen zu stellen, um ihr Verständnis zu überprüfen, ihren Wortschatz zu erweitern und ihr Wissen zu vertiefen, zu verhandeln, die Ideen anderer zu bewerten und </a:t>
            </a:r>
            <a:r>
              <a:rPr b="1" i="1" lang="de-DE" sz="1088">
                <a:solidFill>
                  <a:srgbClr val="000000"/>
                </a:solidFill>
                <a:latin typeface="Arial"/>
                <a:ea typeface="Arial"/>
                <a:cs typeface="Arial"/>
                <a:sym typeface="Arial"/>
              </a:rPr>
              <a:t>darauf aufzubauen </a:t>
            </a:r>
            <a:r>
              <a:rPr i="1" lang="de-DE" sz="1088">
                <a:solidFill>
                  <a:srgbClr val="000000"/>
                </a:solidFill>
                <a:latin typeface="Arial"/>
                <a:ea typeface="Arial"/>
                <a:cs typeface="Arial"/>
                <a:sym typeface="Arial"/>
              </a:rPr>
              <a:t>und das richtige Register für eine effektive Kommunikation zu wählen. Sie sollten lernen, gut strukturierte Beschreibungen und Erklärungen abzugeben und ihr Verständnis durch Spekulationen, Hypothesen und das Erkunden von Ideen zu entwickeln. Auf diese Weise können sie ihr Denken klären und ihre Ideen für das Schreiben strukturieren.</a:t>
            </a:r>
            <a:endParaRPr sz="127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043">
              <a:solidFill>
                <a:srgbClr val="000000"/>
              </a:solidFill>
              <a:latin typeface="Times New Roman"/>
              <a:ea typeface="Times New Roman"/>
              <a:cs typeface="Times New Roman"/>
              <a:sym typeface="Times New Roman"/>
            </a:endParaRPr>
          </a:p>
          <a:p>
            <a:pPr indent="0" lvl="0" marL="73705" marR="88100" rtl="0" algn="just">
              <a:lnSpc>
                <a:spcPct val="121100"/>
              </a:lnSpc>
              <a:spcBef>
                <a:spcPts val="0"/>
              </a:spcBef>
              <a:spcAft>
                <a:spcPts val="0"/>
              </a:spcAft>
              <a:buNone/>
            </a:pPr>
            <a:r>
              <a:rPr lang="de-DE" sz="1088">
                <a:solidFill>
                  <a:srgbClr val="000000"/>
                </a:solidFill>
                <a:latin typeface="Arimo"/>
                <a:ea typeface="Arimo"/>
                <a:cs typeface="Arimo"/>
                <a:sym typeface="Arimo"/>
              </a:rPr>
              <a:t>Die hervorgehobenen Sätze in der obigen Aussage zeigen die Ähnlichkeiten zwischen den Zielen der gesprochenen Sprache und dem Dialog, der für das Lernen entscheidend ist, wie in Teil B dargestellt. Natürlich hängt das, was Sie in Ihrem Klassenzimmer hören werden, vom Alter und der Lernstufe Ihrer Lernenden ab.</a:t>
            </a:r>
            <a:endParaRPr sz="1088">
              <a:solidFill>
                <a:srgbClr val="000000"/>
              </a:solidFill>
              <a:latin typeface="Arimo"/>
              <a:ea typeface="Arimo"/>
              <a:cs typeface="Arimo"/>
              <a:sym typeface="Arimo"/>
            </a:endParaRPr>
          </a:p>
        </p:txBody>
      </p:sp>
      <p:sp>
        <p:nvSpPr>
          <p:cNvPr id="334" name="Google Shape;334;p28"/>
          <p:cNvSpPr txBox="1"/>
          <p:nvPr/>
        </p:nvSpPr>
        <p:spPr>
          <a:xfrm>
            <a:off x="4265025" y="879316"/>
            <a:ext cx="2954392"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Dialog in den Lernplanthemen</a:t>
            </a:r>
            <a:endParaRPr sz="1451">
              <a:solidFill>
                <a:srgbClr val="000000"/>
              </a:solidFill>
              <a:latin typeface="Arial"/>
              <a:ea typeface="Arial"/>
              <a:cs typeface="Arial"/>
              <a:sym typeface="Arial"/>
            </a:endParaRPr>
          </a:p>
        </p:txBody>
      </p:sp>
      <p:sp>
        <p:nvSpPr>
          <p:cNvPr id="335" name="Google Shape;335;p28"/>
          <p:cNvSpPr txBox="1"/>
          <p:nvPr/>
        </p:nvSpPr>
        <p:spPr>
          <a:xfrm>
            <a:off x="969338" y="6526108"/>
            <a:ext cx="5926897" cy="15344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aseline="30000" lang="de-DE" sz="997">
                <a:solidFill>
                  <a:srgbClr val="000000"/>
                </a:solidFill>
                <a:latin typeface="Arial"/>
                <a:ea typeface="Arial"/>
                <a:cs typeface="Arial"/>
                <a:sym typeface="Arial"/>
              </a:rPr>
              <a:t>1</a:t>
            </a:r>
            <a:r>
              <a:rPr lang="de-DE" sz="997">
                <a:solidFill>
                  <a:srgbClr val="000000"/>
                </a:solidFill>
                <a:latin typeface="Arial"/>
                <a:ea typeface="Arial"/>
                <a:cs typeface="Arial"/>
                <a:sym typeface="Arial"/>
              </a:rPr>
              <a:t> </a:t>
            </a:r>
            <a:r>
              <a:rPr lang="de-DE" sz="997" u="sng">
                <a:solidFill>
                  <a:srgbClr val="0000FF"/>
                </a:solidFill>
                <a:latin typeface="Arial"/>
                <a:ea typeface="Arial"/>
                <a:cs typeface="Arial"/>
                <a:sym typeface="Arial"/>
              </a:rPr>
              <a:t>https://</a:t>
            </a:r>
            <a:r>
              <a:rPr lang="de-DE" sz="997" u="sng">
                <a:solidFill>
                  <a:schemeClr val="hlink"/>
                </a:solidFill>
                <a:latin typeface="Arial"/>
                <a:ea typeface="Arial"/>
                <a:cs typeface="Arial"/>
                <a:sym typeface="Arial"/>
                <a:hlinkClick r:id="rId3"/>
              </a:rPr>
              <a:t>www.gov.uk/government/publications/national-curriculum-in-england-english-programmes-of-study</a:t>
            </a:r>
            <a:endParaRPr sz="997">
              <a:solidFill>
                <a:srgbClr val="000000"/>
              </a:solidFill>
              <a:latin typeface="Arial"/>
              <a:ea typeface="Arial"/>
              <a:cs typeface="Arial"/>
              <a:sym typeface="Arial"/>
            </a:endParaRPr>
          </a:p>
        </p:txBody>
      </p:sp>
      <p:sp>
        <p:nvSpPr>
          <p:cNvPr id="336" name="Google Shape;336;p28"/>
          <p:cNvSpPr txBox="1"/>
          <p:nvPr/>
        </p:nvSpPr>
        <p:spPr>
          <a:xfrm>
            <a:off x="929414" y="1374149"/>
            <a:ext cx="4261058" cy="508741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6008" marR="184838" rtl="0" algn="l">
              <a:lnSpc>
                <a:spcPct val="121000"/>
              </a:lnSpc>
              <a:spcBef>
                <a:spcPts val="0"/>
              </a:spcBef>
              <a:spcAft>
                <a:spcPts val="0"/>
              </a:spcAft>
              <a:buNone/>
            </a:pPr>
            <a:r>
              <a:rPr lang="de-DE" sz="1088">
                <a:solidFill>
                  <a:srgbClr val="000000"/>
                </a:solidFill>
                <a:latin typeface="Arimo"/>
                <a:ea typeface="Arimo"/>
                <a:cs typeface="Arimo"/>
                <a:sym typeface="Arimo"/>
              </a:rPr>
              <a:t>T-SEDA-Untersuchungen können in allen Fächern mit Lernenden jeden Alters durchgeführt werden. Lernende dabei zu unterstützen, ihren Dialog zu verbessern, kann das Lernen von den ersten Jahren der Grundschulzeit bis zum Schulabschluss unterstützen.</a:t>
            </a:r>
            <a:endParaRPr/>
          </a:p>
          <a:p>
            <a:pPr indent="0" lvl="0" marL="76008" marR="184838" rtl="0" algn="l">
              <a:lnSpc>
                <a:spcPct val="121000"/>
              </a:lnSpc>
              <a:spcBef>
                <a:spcPts val="526"/>
              </a:spcBef>
              <a:spcAft>
                <a:spcPts val="0"/>
              </a:spcAft>
              <a:buNone/>
            </a:pPr>
            <a:r>
              <a:rPr lang="de-DE" sz="1088">
                <a:solidFill>
                  <a:srgbClr val="000000"/>
                </a:solidFill>
                <a:latin typeface="Arimo"/>
                <a:ea typeface="Arimo"/>
                <a:cs typeface="Arimo"/>
                <a:sym typeface="Arimo"/>
              </a:rPr>
              <a:t>Lehrpersonen haben das T-SEDA-Toolkit auf vielfältige Weise eingesetzt: im Mathematikunterricht der Grundschule, im Physikunterricht mit 16-Jährigen, im Psychologieunterricht mit 16-Jährigen, im Geschichts- und Englischunterricht der Sekundarstufe. Dies sind nur einige Beispiele.</a:t>
            </a:r>
            <a:endParaRPr/>
          </a:p>
          <a:p>
            <a:pPr indent="0" lvl="0" marL="76008" marR="184838" rtl="0" algn="l">
              <a:lnSpc>
                <a:spcPct val="121000"/>
              </a:lnSpc>
              <a:spcBef>
                <a:spcPts val="526"/>
              </a:spcBef>
              <a:spcAft>
                <a:spcPts val="0"/>
              </a:spcAft>
              <a:buNone/>
            </a:pPr>
            <a:r>
              <a:rPr lang="de-DE" sz="1088">
                <a:solidFill>
                  <a:srgbClr val="000000"/>
                </a:solidFill>
                <a:latin typeface="Arimo"/>
                <a:ea typeface="Arimo"/>
                <a:cs typeface="Arimo"/>
                <a:sym typeface="Arimo"/>
              </a:rPr>
              <a:t>Eine typische Reaktion dieser Lehrpersonen ist, dass dialogische Praktiken "wirklich helfen, das Wissen [der Lernenden] zu diesem Thema zu entwickeln", und dass "ihre Ideen in Frage gestellt werden, so dass sie sie aus einer anderen Perspektive betrachten" (Jacob).</a:t>
            </a:r>
            <a:endParaRPr/>
          </a:p>
          <a:p>
            <a:pPr indent="0" lvl="0" marL="76008" marR="184838" rtl="0" algn="l">
              <a:lnSpc>
                <a:spcPct val="121000"/>
              </a:lnSpc>
              <a:spcBef>
                <a:spcPts val="526"/>
              </a:spcBef>
              <a:spcAft>
                <a:spcPts val="0"/>
              </a:spcAft>
              <a:buNone/>
            </a:pPr>
            <a:r>
              <a:rPr lang="de-DE" sz="1088">
                <a:solidFill>
                  <a:srgbClr val="000000"/>
                </a:solidFill>
                <a:latin typeface="Arimo"/>
                <a:ea typeface="Arimo"/>
                <a:cs typeface="Arimo"/>
                <a:sym typeface="Arimo"/>
              </a:rPr>
              <a:t>Andere Lehrpersonen wollten den Dialog ihrer Schüler*innen als Teil der Unterrichtskultur und nicht für ein bestimmtes Thema beobachten und verbessern. Nadia wollte zum Beispiel untersuchen, ob die Kinder in verschiedenen Fächern wie Englisch, Mathematik, Geografie und Geschichte auf den Ideen der anderen aufbauen können. Eine andere Lehrerin, Lucy, stellte fest, dass die Schüler*innen in ihrer Klasse Gesprächsregeln und Hinweise zum Zuhören nutzten, um bei Diskussionen in der Klasse auf den Ideen der anderen aufzubauen.</a:t>
            </a:r>
            <a:endParaRPr sz="1088">
              <a:solidFill>
                <a:srgbClr val="000000"/>
              </a:solidFill>
              <a:latin typeface="Arimo"/>
              <a:ea typeface="Arimo"/>
              <a:cs typeface="Arimo"/>
              <a:sym typeface="Arimo"/>
            </a:endParaRPr>
          </a:p>
        </p:txBody>
      </p:sp>
      <p:sp>
        <p:nvSpPr>
          <p:cNvPr id="337" name="Google Shape;337;p28"/>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13</a:t>
            </a:r>
            <a:endParaRPr sz="907">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p29"/>
          <p:cNvSpPr/>
          <p:nvPr/>
        </p:nvSpPr>
        <p:spPr>
          <a:xfrm>
            <a:off x="952807" y="5256855"/>
            <a:ext cx="8858394" cy="1675632"/>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aphicFrame>
        <p:nvGraphicFramePr>
          <p:cNvPr id="343" name="Google Shape;343;p29"/>
          <p:cNvGraphicFramePr/>
          <p:nvPr/>
        </p:nvGraphicFramePr>
        <p:xfrm>
          <a:off x="639586" y="352427"/>
          <a:ext cx="3000000" cy="3000000"/>
        </p:xfrm>
        <a:graphic>
          <a:graphicData uri="http://schemas.openxmlformats.org/drawingml/2006/table">
            <a:tbl>
              <a:tblPr bandRow="1" firstRow="1">
                <a:noFill/>
                <a:tableStyleId>{186A23C0-F539-4CD3-95C4-5D0A637AA335}</a:tableStyleId>
              </a:tblPr>
              <a:tblGrid>
                <a:gridCol w="3026025"/>
                <a:gridCol w="3005425"/>
                <a:gridCol w="3010950"/>
              </a:tblGrid>
              <a:tr h="741100">
                <a:tc gridSpan="3">
                  <a:txBody>
                    <a:bodyPr/>
                    <a:lstStyle/>
                    <a:p>
                      <a:pPr indent="0" lvl="0" marL="228600" marR="0" rtl="0" algn="ctr">
                        <a:lnSpc>
                          <a:spcPct val="100000"/>
                        </a:lnSpc>
                        <a:spcBef>
                          <a:spcPts val="0"/>
                        </a:spcBef>
                        <a:spcAft>
                          <a:spcPts val="0"/>
                        </a:spcAft>
                        <a:buNone/>
                      </a:pPr>
                      <a:r>
                        <a:rPr b="1" lang="de-DE" sz="1500">
                          <a:latin typeface="Arial"/>
                          <a:ea typeface="Arial"/>
                          <a:cs typeface="Arial"/>
                          <a:sym typeface="Arial"/>
                        </a:rPr>
                        <a:t>Gleichberechtigung und Beteiligung aller Lernenden</a:t>
                      </a:r>
                      <a:endParaRPr/>
                    </a:p>
                    <a:p>
                      <a:pPr indent="0" lvl="0" marL="228600" marR="0" rtl="0" algn="l">
                        <a:lnSpc>
                          <a:spcPct val="100000"/>
                        </a:lnSpc>
                        <a:spcBef>
                          <a:spcPts val="590"/>
                        </a:spcBef>
                        <a:spcAft>
                          <a:spcPts val="0"/>
                        </a:spcAft>
                        <a:buNone/>
                      </a:pPr>
                      <a:r>
                        <a:rPr lang="de-DE" sz="1100">
                          <a:latin typeface="Arimo"/>
                          <a:ea typeface="Arimo"/>
                          <a:cs typeface="Arimo"/>
                          <a:sym typeface="Arimo"/>
                        </a:rPr>
                        <a:t>Der Unterrichtsdialog kann dazu beitragen, Raum für die Stimmen aller Lernenden und eine </a:t>
                      </a:r>
                      <a:r>
                        <a:rPr lang="de-DE" sz="1100">
                          <a:solidFill>
                            <a:schemeClr val="dk1"/>
                          </a:solidFill>
                          <a:latin typeface="Arimo"/>
                          <a:ea typeface="Arimo"/>
                          <a:cs typeface="Arimo"/>
                          <a:sym typeface="Arimo"/>
                        </a:rPr>
                        <a:t>inklusivere Klassenzimmerkultur </a:t>
                      </a:r>
                      <a:r>
                        <a:rPr lang="de-DE" sz="1100">
                          <a:latin typeface="Arimo"/>
                          <a:ea typeface="Arimo"/>
                          <a:cs typeface="Arimo"/>
                          <a:sym typeface="Arimo"/>
                        </a:rPr>
                        <a:t>zu schaffen.</a:t>
                      </a:r>
                      <a:endParaRPr sz="1100">
                        <a:latin typeface="Arimo"/>
                        <a:ea typeface="Arimo"/>
                        <a:cs typeface="Arimo"/>
                        <a:sym typeface="Arimo"/>
                      </a:endParaRPr>
                    </a:p>
                  </a:txBody>
                  <a:tcPr marT="679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602175">
                <a:tc>
                  <a:txBody>
                    <a:bodyPr/>
                    <a:lstStyle/>
                    <a:p>
                      <a:pPr indent="0" lvl="0" marL="44450" marR="0" rtl="0" algn="l">
                        <a:lnSpc>
                          <a:spcPct val="100000"/>
                        </a:lnSpc>
                        <a:spcBef>
                          <a:spcPts val="0"/>
                        </a:spcBef>
                        <a:spcAft>
                          <a:spcPts val="0"/>
                        </a:spcAft>
                        <a:buNone/>
                      </a:pPr>
                      <a:r>
                        <a:rPr b="1" lang="de-DE" sz="1100">
                          <a:latin typeface="Arial"/>
                          <a:ea typeface="Arial"/>
                          <a:cs typeface="Arial"/>
                          <a:sym typeface="Arial"/>
                        </a:rPr>
                        <a:t>Dialogische Grundsätze für eine gleichberechtigte Beteiligung</a:t>
                      </a:r>
                      <a:endParaRPr/>
                    </a:p>
                    <a:p>
                      <a:pPr indent="0" lvl="0" marL="44450" marR="0" rtl="0" algn="l">
                        <a:lnSpc>
                          <a:spcPct val="100000"/>
                        </a:lnSpc>
                        <a:spcBef>
                          <a:spcPts val="229"/>
                        </a:spcBef>
                        <a:spcAft>
                          <a:spcPts val="0"/>
                        </a:spcAft>
                        <a:buNone/>
                      </a:pPr>
                      <a:r>
                        <a:t/>
                      </a:r>
                      <a:endParaRPr sz="1200">
                        <a:latin typeface="Times New Roman"/>
                        <a:ea typeface="Times New Roman"/>
                        <a:cs typeface="Times New Roman"/>
                        <a:sym typeface="Times New Roman"/>
                      </a:endParaRPr>
                    </a:p>
                    <a:p>
                      <a:pPr indent="-130175" lvl="0" marL="358775" marR="71755" rtl="0" algn="l">
                        <a:lnSpc>
                          <a:spcPct val="101699"/>
                        </a:lnSpc>
                        <a:spcBef>
                          <a:spcPts val="5"/>
                        </a:spcBef>
                        <a:spcAft>
                          <a:spcPts val="0"/>
                        </a:spcAft>
                        <a:buSzPts val="1100"/>
                        <a:buFont typeface="Arial"/>
                        <a:buChar char="•"/>
                      </a:pPr>
                      <a:r>
                        <a:rPr lang="de-DE" sz="1100">
                          <a:latin typeface="Arimo"/>
                          <a:ea typeface="Arimo"/>
                          <a:cs typeface="Arimo"/>
                          <a:sym typeface="Arimo"/>
                        </a:rPr>
                        <a:t>der Begriff des Dialogs schließt die unterschiedlichen Ansichten und Kenntnisse der Menschen von Natur aus ein</a:t>
                      </a:r>
                      <a:endParaRPr/>
                    </a:p>
                    <a:p>
                      <a:pPr indent="-60325" lvl="0" marL="358775" marR="71755" rtl="0" algn="l">
                        <a:lnSpc>
                          <a:spcPct val="101699"/>
                        </a:lnSpc>
                        <a:spcBef>
                          <a:spcPts val="5"/>
                        </a:spcBef>
                        <a:spcAft>
                          <a:spcPts val="0"/>
                        </a:spcAft>
                        <a:buSzPts val="1100"/>
                        <a:buFont typeface="Arial"/>
                        <a:buNone/>
                      </a:pPr>
                      <a:r>
                        <a:t/>
                      </a:r>
                      <a:endParaRPr sz="1100">
                        <a:latin typeface="Arimo"/>
                        <a:ea typeface="Arimo"/>
                        <a:cs typeface="Arimo"/>
                        <a:sym typeface="Arimo"/>
                      </a:endParaRPr>
                    </a:p>
                    <a:p>
                      <a:pPr indent="-130175" lvl="0" marL="358775" marR="71755" rtl="0" algn="l">
                        <a:lnSpc>
                          <a:spcPct val="101699"/>
                        </a:lnSpc>
                        <a:spcBef>
                          <a:spcPts val="5"/>
                        </a:spcBef>
                        <a:spcAft>
                          <a:spcPts val="0"/>
                        </a:spcAft>
                        <a:buSzPts val="1100"/>
                        <a:buFont typeface="Arial"/>
                        <a:buChar char="•"/>
                      </a:pPr>
                      <a:r>
                        <a:rPr lang="de-DE" sz="1100">
                          <a:latin typeface="Arimo"/>
                          <a:ea typeface="Arimo"/>
                          <a:cs typeface="Arimo"/>
                          <a:sym typeface="Arimo"/>
                        </a:rPr>
                        <a:t>alle haben das Recht, gehört zu werden</a:t>
                      </a:r>
                      <a:endParaRPr/>
                    </a:p>
                    <a:p>
                      <a:pPr indent="-60325" lvl="0" marL="358775" marR="71755" rtl="0" algn="l">
                        <a:lnSpc>
                          <a:spcPct val="101699"/>
                        </a:lnSpc>
                        <a:spcBef>
                          <a:spcPts val="5"/>
                        </a:spcBef>
                        <a:spcAft>
                          <a:spcPts val="0"/>
                        </a:spcAft>
                        <a:buSzPts val="1100"/>
                        <a:buFont typeface="Arial"/>
                        <a:buNone/>
                      </a:pPr>
                      <a:r>
                        <a:t/>
                      </a:r>
                      <a:endParaRPr sz="1100">
                        <a:latin typeface="Arimo"/>
                        <a:ea typeface="Arimo"/>
                        <a:cs typeface="Arimo"/>
                        <a:sym typeface="Arimo"/>
                      </a:endParaRPr>
                    </a:p>
                    <a:p>
                      <a:pPr indent="-130175" lvl="0" marL="358775" marR="71755" rtl="0" algn="l">
                        <a:lnSpc>
                          <a:spcPct val="101699"/>
                        </a:lnSpc>
                        <a:spcBef>
                          <a:spcPts val="5"/>
                        </a:spcBef>
                        <a:spcAft>
                          <a:spcPts val="0"/>
                        </a:spcAft>
                        <a:buSzPts val="1100"/>
                        <a:buFont typeface="Arial"/>
                        <a:buChar char="•"/>
                      </a:pPr>
                      <a:r>
                        <a:rPr lang="de-DE" sz="1100">
                          <a:latin typeface="Arimo"/>
                          <a:ea typeface="Arimo"/>
                          <a:cs typeface="Arimo"/>
                          <a:sym typeface="Arimo"/>
                        </a:rPr>
                        <a:t>alle müssen sich beteiligen, um das Lernen aller zu fördern</a:t>
                      </a:r>
                      <a:endParaRPr/>
                    </a:p>
                    <a:p>
                      <a:pPr indent="-60325" lvl="0" marL="358775" marR="71755" rtl="0" algn="l">
                        <a:lnSpc>
                          <a:spcPct val="101699"/>
                        </a:lnSpc>
                        <a:spcBef>
                          <a:spcPts val="5"/>
                        </a:spcBef>
                        <a:spcAft>
                          <a:spcPts val="0"/>
                        </a:spcAft>
                        <a:buSzPts val="1100"/>
                        <a:buFont typeface="Arial"/>
                        <a:buNone/>
                      </a:pPr>
                      <a:r>
                        <a:t/>
                      </a:r>
                      <a:endParaRPr sz="1100">
                        <a:latin typeface="Arimo"/>
                        <a:ea typeface="Arimo"/>
                        <a:cs typeface="Arimo"/>
                        <a:sym typeface="Arimo"/>
                      </a:endParaRPr>
                    </a:p>
                    <a:p>
                      <a:pPr indent="-130175" lvl="0" marL="358775" marR="71755" rtl="0" algn="l">
                        <a:lnSpc>
                          <a:spcPct val="101699"/>
                        </a:lnSpc>
                        <a:spcBef>
                          <a:spcPts val="5"/>
                        </a:spcBef>
                        <a:spcAft>
                          <a:spcPts val="0"/>
                        </a:spcAft>
                        <a:buSzPts val="1100"/>
                        <a:buFont typeface="Arial"/>
                        <a:buChar char="•"/>
                      </a:pPr>
                      <a:r>
                        <a:rPr lang="de-DE" sz="1100">
                          <a:latin typeface="Arimo"/>
                          <a:ea typeface="Arimo"/>
                          <a:cs typeface="Arimo"/>
                          <a:sym typeface="Arimo"/>
                        </a:rPr>
                        <a:t>Die Einbeziehung verschiedener Stimmen und Perspektiven trägt zum Verständnis dessen bei, was Dialog in der Praxis bedeutet.</a:t>
                      </a:r>
                      <a:endParaRPr sz="1100">
                        <a:latin typeface="Arimo"/>
                        <a:ea typeface="Arimo"/>
                        <a:cs typeface="Arimo"/>
                        <a:sym typeface="Arimo"/>
                      </a:endParaRPr>
                    </a:p>
                  </a:txBody>
                  <a:tcPr marT="2647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4" rtl="0" algn="l">
                        <a:lnSpc>
                          <a:spcPct val="101699"/>
                        </a:lnSpc>
                        <a:spcBef>
                          <a:spcPts val="0"/>
                        </a:spcBef>
                        <a:spcAft>
                          <a:spcPts val="0"/>
                        </a:spcAft>
                        <a:buNone/>
                      </a:pPr>
                      <a:r>
                        <a:rPr b="1" lang="de-DE" sz="1100">
                          <a:latin typeface="Arial"/>
                          <a:ea typeface="Arial"/>
                          <a:cs typeface="Arial"/>
                          <a:sym typeface="Arial"/>
                        </a:rPr>
                        <a:t>ABER Hindernisse für die dialogische Beteiligung aller Lernenden können darin bestehen:</a:t>
                      </a:r>
                      <a:endParaRPr sz="1200">
                        <a:latin typeface="Times New Roman"/>
                        <a:ea typeface="Times New Roman"/>
                        <a:cs typeface="Times New Roman"/>
                        <a:sym typeface="Times New Roman"/>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Wege der Kommunikation</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mangelndes Selbstvertrauen zur Teilnahme</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Verständnis für unterschiedliche Perspektiven und Denkweisen</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Akzeptanz und Wertschätzung unterschiedlicher Ansichten</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Unterschiedliche Wahrnehmungen und Motivationen für die Teilnahme</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vorgefasste Meinungen über "Fähigkeiten" und die Fähigkeit zur Teilnahme</a:t>
                      </a:r>
                      <a:endParaRPr/>
                    </a:p>
                    <a:p>
                      <a:pPr indent="-52388" lvl="0" marL="441325" marR="0" rtl="0" algn="l">
                        <a:lnSpc>
                          <a:spcPct val="100000"/>
                        </a:lnSpc>
                        <a:spcBef>
                          <a:spcPts val="0"/>
                        </a:spcBef>
                        <a:spcAft>
                          <a:spcPts val="0"/>
                        </a:spcAft>
                        <a:buSzPts val="1100"/>
                        <a:buFont typeface="Arial"/>
                        <a:buNone/>
                      </a:pPr>
                      <a:r>
                        <a:t/>
                      </a:r>
                      <a:endParaRPr sz="1100">
                        <a:latin typeface="Arimo"/>
                        <a:ea typeface="Arimo"/>
                        <a:cs typeface="Arimo"/>
                        <a:sym typeface="Arimo"/>
                      </a:endParaRPr>
                    </a:p>
                    <a:p>
                      <a:pPr indent="-122238" lvl="0" marL="441325" marR="0" rtl="0" algn="l">
                        <a:lnSpc>
                          <a:spcPct val="100000"/>
                        </a:lnSpc>
                        <a:spcBef>
                          <a:spcPts val="0"/>
                        </a:spcBef>
                        <a:spcAft>
                          <a:spcPts val="0"/>
                        </a:spcAft>
                        <a:buSzPts val="1100"/>
                        <a:buFont typeface="Arial"/>
                        <a:buChar char="•"/>
                      </a:pPr>
                      <a:r>
                        <a:rPr lang="de-DE" sz="1100">
                          <a:latin typeface="Arimo"/>
                          <a:ea typeface="Arimo"/>
                          <a:cs typeface="Arimo"/>
                          <a:sym typeface="Arimo"/>
                        </a:rPr>
                        <a:t>kognitive Herausforderung</a:t>
                      </a:r>
                      <a:endParaRPr sz="1100">
                        <a:latin typeface="Arimo"/>
                        <a:ea typeface="Arimo"/>
                        <a:cs typeface="Arimo"/>
                        <a:sym typeface="Arimo"/>
                      </a:endParaRPr>
                    </a:p>
                  </a:txBody>
                  <a:tcPr marT="3167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0" algn="l">
                        <a:lnSpc>
                          <a:spcPct val="101699"/>
                        </a:lnSpc>
                        <a:spcBef>
                          <a:spcPts val="0"/>
                        </a:spcBef>
                        <a:spcAft>
                          <a:spcPts val="0"/>
                        </a:spcAft>
                        <a:buNone/>
                      </a:pPr>
                      <a:r>
                        <a:rPr b="1" lang="de-DE" sz="1100">
                          <a:latin typeface="Arial"/>
                          <a:ea typeface="Arial"/>
                          <a:cs typeface="Arial"/>
                          <a:sym typeface="Arial"/>
                        </a:rPr>
                        <a:t>DAHER ist es wichtig, Faktoren zu berücksichtigen, die mit den teilnehmenden Personen und dem Kontext zusammenhängen, wie z. B.:</a:t>
                      </a:r>
                      <a:endParaRPr sz="1200">
                        <a:latin typeface="Times New Roman"/>
                        <a:ea typeface="Times New Roman"/>
                        <a:cs typeface="Times New Roman"/>
                        <a:sym typeface="Times New Roman"/>
                      </a:endParaRPr>
                    </a:p>
                    <a:p>
                      <a:pPr indent="-139700" lvl="0" marL="358775" marR="395605" rtl="0" algn="l">
                        <a:lnSpc>
                          <a:spcPct val="118181"/>
                        </a:lnSpc>
                        <a:spcBef>
                          <a:spcPts val="5"/>
                        </a:spcBef>
                        <a:spcAft>
                          <a:spcPts val="0"/>
                        </a:spcAft>
                        <a:buSzPts val="1100"/>
                        <a:buFont typeface="Arial"/>
                        <a:buChar char="•"/>
                      </a:pPr>
                      <a:r>
                        <a:rPr lang="de-DE" sz="1100">
                          <a:latin typeface="Arial"/>
                          <a:ea typeface="Arial"/>
                          <a:cs typeface="Arial"/>
                          <a:sym typeface="Arial"/>
                        </a:rPr>
                        <a:t>individuelle Unterschiede in der Kommunikation, einschließlich nonverbaler Kommunikation</a:t>
                      </a:r>
                      <a:endParaRPr/>
                    </a:p>
                    <a:p>
                      <a:pPr indent="-69850" lvl="0" marL="358775" marR="395605" rtl="0" algn="l">
                        <a:lnSpc>
                          <a:spcPct val="118181"/>
                        </a:lnSpc>
                        <a:spcBef>
                          <a:spcPts val="5"/>
                        </a:spcBef>
                        <a:spcAft>
                          <a:spcPts val="0"/>
                        </a:spcAft>
                        <a:buSzPts val="1100"/>
                        <a:buFont typeface="Arial"/>
                        <a:buNone/>
                      </a:pPr>
                      <a:r>
                        <a:t/>
                      </a:r>
                      <a:endParaRPr sz="1100">
                        <a:latin typeface="Arial"/>
                        <a:ea typeface="Arial"/>
                        <a:cs typeface="Arial"/>
                        <a:sym typeface="Arial"/>
                      </a:endParaRPr>
                    </a:p>
                    <a:p>
                      <a:pPr indent="-139700" lvl="0" marL="358775" marR="395605" rtl="0" algn="l">
                        <a:lnSpc>
                          <a:spcPct val="118181"/>
                        </a:lnSpc>
                        <a:spcBef>
                          <a:spcPts val="5"/>
                        </a:spcBef>
                        <a:spcAft>
                          <a:spcPts val="0"/>
                        </a:spcAft>
                        <a:buSzPts val="1100"/>
                        <a:buFont typeface="Arial"/>
                        <a:buChar char="•"/>
                      </a:pPr>
                      <a:r>
                        <a:rPr lang="de-DE" sz="1100">
                          <a:latin typeface="Arial"/>
                          <a:ea typeface="Arial"/>
                          <a:cs typeface="Arial"/>
                          <a:sym typeface="Arial"/>
                        </a:rPr>
                        <a:t>kulturelle Unterschiede und Gemeinsamkeiten</a:t>
                      </a:r>
                      <a:endParaRPr/>
                    </a:p>
                    <a:p>
                      <a:pPr indent="-69850" lvl="0" marL="358775" marR="395605" rtl="0" algn="l">
                        <a:lnSpc>
                          <a:spcPct val="118181"/>
                        </a:lnSpc>
                        <a:spcBef>
                          <a:spcPts val="5"/>
                        </a:spcBef>
                        <a:spcAft>
                          <a:spcPts val="0"/>
                        </a:spcAft>
                        <a:buSzPts val="1100"/>
                        <a:buFont typeface="Arial"/>
                        <a:buNone/>
                      </a:pPr>
                      <a:r>
                        <a:t/>
                      </a:r>
                      <a:endParaRPr sz="1100">
                        <a:latin typeface="Arial"/>
                        <a:ea typeface="Arial"/>
                        <a:cs typeface="Arial"/>
                        <a:sym typeface="Arial"/>
                      </a:endParaRPr>
                    </a:p>
                    <a:p>
                      <a:pPr indent="-139700" lvl="0" marL="358775" marR="395605" rtl="0" algn="l">
                        <a:lnSpc>
                          <a:spcPct val="118181"/>
                        </a:lnSpc>
                        <a:spcBef>
                          <a:spcPts val="5"/>
                        </a:spcBef>
                        <a:spcAft>
                          <a:spcPts val="0"/>
                        </a:spcAft>
                        <a:buSzPts val="1100"/>
                        <a:buFont typeface="Arial"/>
                        <a:buChar char="•"/>
                      </a:pPr>
                      <a:r>
                        <a:rPr lang="de-DE" sz="1100">
                          <a:latin typeface="Arial"/>
                          <a:ea typeface="Arial"/>
                          <a:cs typeface="Arial"/>
                          <a:sym typeface="Arial"/>
                        </a:rPr>
                        <a:t>Strukturen, Routinen, Aktivitäten und Umgebung (physisch und sozial) im Klassenzimmer</a:t>
                      </a:r>
                      <a:endParaRPr sz="1100">
                        <a:latin typeface="Times New Roman"/>
                        <a:ea typeface="Times New Roman"/>
                        <a:cs typeface="Times New Roman"/>
                        <a:sym typeface="Times New Roman"/>
                      </a:endParaRPr>
                    </a:p>
                    <a:p>
                      <a:pPr indent="0" lvl="0" marL="50800" marR="0" rtl="0" algn="l">
                        <a:lnSpc>
                          <a:spcPct val="100000"/>
                        </a:lnSpc>
                        <a:spcBef>
                          <a:spcPts val="5"/>
                        </a:spcBef>
                        <a:spcAft>
                          <a:spcPts val="0"/>
                        </a:spcAft>
                        <a:buNone/>
                      </a:pPr>
                      <a:r>
                        <a:rPr b="1" lang="de-DE" sz="1000">
                          <a:latin typeface="Arial"/>
                          <a:ea typeface="Arial"/>
                          <a:cs typeface="Arial"/>
                          <a:sym typeface="Arial"/>
                        </a:rPr>
                        <a:t>PRAKTISCHE MASSNAHMEN könnten sein:</a:t>
                      </a:r>
                      <a:endParaRPr/>
                    </a:p>
                    <a:p>
                      <a:pPr indent="0" lvl="0" marL="50800" marR="0" rtl="0" algn="l">
                        <a:lnSpc>
                          <a:spcPct val="100000"/>
                        </a:lnSpc>
                        <a:spcBef>
                          <a:spcPts val="5"/>
                        </a:spcBef>
                        <a:spcAft>
                          <a:spcPts val="0"/>
                        </a:spcAft>
                        <a:buNone/>
                      </a:pPr>
                      <a:r>
                        <a:t/>
                      </a:r>
                      <a:endParaRPr sz="800">
                        <a:latin typeface="Times New Roman"/>
                        <a:ea typeface="Times New Roman"/>
                        <a:cs typeface="Times New Roman"/>
                        <a:sym typeface="Times New Roman"/>
                      </a:endParaRPr>
                    </a:p>
                    <a:p>
                      <a:pPr indent="-171450" lvl="0" marL="390525" marR="368300" rtl="0" algn="l">
                        <a:lnSpc>
                          <a:spcPct val="101699"/>
                        </a:lnSpc>
                        <a:spcBef>
                          <a:spcPts val="0"/>
                        </a:spcBef>
                        <a:spcAft>
                          <a:spcPts val="0"/>
                        </a:spcAft>
                        <a:buSzPts val="1100"/>
                        <a:buFont typeface="Arial"/>
                        <a:buChar char="•"/>
                      </a:pPr>
                      <a:r>
                        <a:rPr lang="de-DE" sz="1100">
                          <a:latin typeface="Arimo"/>
                          <a:ea typeface="Arimo"/>
                          <a:cs typeface="Arimo"/>
                          <a:sym typeface="Arimo"/>
                        </a:rPr>
                        <a:t>den Wert des Hörens auf andere Stimmen in Ihrem Umfeld zu diskutieren</a:t>
                      </a:r>
                      <a:endParaRPr/>
                    </a:p>
                    <a:p>
                      <a:pPr indent="-171450" lvl="0" marL="390525" marR="368300" rtl="0" algn="l">
                        <a:lnSpc>
                          <a:spcPct val="101699"/>
                        </a:lnSpc>
                        <a:spcBef>
                          <a:spcPts val="0"/>
                        </a:spcBef>
                        <a:spcAft>
                          <a:spcPts val="0"/>
                        </a:spcAft>
                        <a:buSzPts val="1100"/>
                        <a:buFont typeface="Arial"/>
                        <a:buChar char="•"/>
                      </a:pPr>
                      <a:r>
                        <a:rPr lang="de-DE" sz="1100">
                          <a:latin typeface="Arimo"/>
                          <a:ea typeface="Arimo"/>
                          <a:cs typeface="Arimo"/>
                          <a:sym typeface="Arimo"/>
                        </a:rPr>
                        <a:t>Die Beobachtungsvorlagen im T-SEDA-Toolkit anpassen und erweitern, um spezifische Fragen zur Inklusion zu beantworten</a:t>
                      </a:r>
                      <a:endParaRPr/>
                    </a:p>
                    <a:p>
                      <a:pPr indent="-101600" lvl="0" marL="390525" marR="368300" rtl="0" algn="l">
                        <a:lnSpc>
                          <a:spcPct val="101699"/>
                        </a:lnSpc>
                        <a:spcBef>
                          <a:spcPts val="0"/>
                        </a:spcBef>
                        <a:spcAft>
                          <a:spcPts val="0"/>
                        </a:spcAft>
                        <a:buSzPts val="1100"/>
                        <a:buFont typeface="Arial"/>
                        <a:buNone/>
                      </a:pPr>
                      <a:r>
                        <a:t/>
                      </a:r>
                      <a:endParaRPr sz="1100">
                        <a:latin typeface="Arimo"/>
                        <a:ea typeface="Arimo"/>
                        <a:cs typeface="Arimo"/>
                        <a:sym typeface="Arimo"/>
                      </a:endParaRPr>
                    </a:p>
                    <a:p>
                      <a:pPr indent="-171450" lvl="0" marL="390525" marR="368300" rtl="0" algn="l">
                        <a:lnSpc>
                          <a:spcPct val="101699"/>
                        </a:lnSpc>
                        <a:spcBef>
                          <a:spcPts val="0"/>
                        </a:spcBef>
                        <a:spcAft>
                          <a:spcPts val="0"/>
                        </a:spcAft>
                        <a:buSzPts val="1100"/>
                        <a:buFont typeface="Arial"/>
                        <a:buChar char="•"/>
                      </a:pPr>
                      <a:r>
                        <a:rPr lang="de-DE" sz="1100">
                          <a:latin typeface="Arimo"/>
                          <a:ea typeface="Arimo"/>
                          <a:cs typeface="Arimo"/>
                          <a:sym typeface="Arimo"/>
                        </a:rPr>
                        <a:t>Neue Strukturen zur Unterstützung von Gruppeninteraktion und kulturellem Bewusstsein entwickeln</a:t>
                      </a:r>
                      <a:endParaRPr sz="1100">
                        <a:latin typeface="Arial"/>
                        <a:ea typeface="Arial"/>
                        <a:cs typeface="Arial"/>
                        <a:sym typeface="Arial"/>
                      </a:endParaRPr>
                    </a:p>
                  </a:txBody>
                  <a:tcPr marT="31675" marB="0" marR="0" marL="0">
                    <a:lnT cap="flat" cmpd="sng" w="31725">
                      <a:solidFill>
                        <a:srgbClr val="2791A6"/>
                      </a:solidFill>
                      <a:prstDash val="solid"/>
                      <a:round/>
                      <a:headEnd len="sm" w="sm" type="none"/>
                      <a:tailEnd len="sm" w="sm" type="none"/>
                    </a:lnT>
                    <a:solidFill>
                      <a:srgbClr val="D9F1F6"/>
                    </a:solidFill>
                  </a:tcPr>
                </a:tc>
              </a:tr>
              <a:tr h="1619525">
                <a:tc gridSpan="3">
                  <a:txBody>
                    <a:bodyPr/>
                    <a:lstStyle/>
                    <a:p>
                      <a:pPr indent="0" lvl="0" marL="151765" marR="0" rtl="0" algn="just">
                        <a:lnSpc>
                          <a:spcPct val="100000"/>
                        </a:lnSpc>
                        <a:spcBef>
                          <a:spcPts val="0"/>
                        </a:spcBef>
                        <a:spcAft>
                          <a:spcPts val="0"/>
                        </a:spcAft>
                        <a:buNone/>
                      </a:pPr>
                      <a:r>
                        <a:rPr b="1" lang="de-DE" sz="1100">
                          <a:latin typeface="Arial"/>
                          <a:ea typeface="Arial"/>
                          <a:cs typeface="Arial"/>
                          <a:sym typeface="Arial"/>
                        </a:rPr>
                        <a:t>Lernende aus dem autistischen Spektrum in den Dialog einbeziehen</a:t>
                      </a:r>
                      <a:endParaRPr sz="1000">
                        <a:latin typeface="Times New Roman"/>
                        <a:ea typeface="Times New Roman"/>
                        <a:cs typeface="Times New Roman"/>
                        <a:sym typeface="Times New Roman"/>
                      </a:endParaRPr>
                    </a:p>
                    <a:p>
                      <a:pPr indent="0" lvl="0" marL="151765" marR="135890" rtl="0" algn="just">
                        <a:lnSpc>
                          <a:spcPct val="95800"/>
                        </a:lnSpc>
                        <a:spcBef>
                          <a:spcPts val="0"/>
                        </a:spcBef>
                        <a:spcAft>
                          <a:spcPts val="0"/>
                        </a:spcAft>
                        <a:buNone/>
                      </a:pPr>
                      <a:r>
                        <a:rPr lang="de-DE" sz="900">
                          <a:latin typeface="Arial"/>
                          <a:ea typeface="Arial"/>
                          <a:cs typeface="Arial"/>
                          <a:sym typeface="Arial"/>
                        </a:rPr>
                        <a:t>Ana Laura Trigo-Clapés hat beispielsweise Möglichkeiten entwickelt, das T-SEDA-Kodierungsschema an die mit Autismus verbundenen Kommunikationsmerkmale anzupassen. Einige der Strategien wurden angereichert, indem Vorschläge hinzugefügt wurden, wie sie umgesetzt werden können, um das Verständnis der Lernenden für den Inhalt und die Struktur des Dialogs und die Erwartungen an ihre Teilnahme zu fördern. Sechs Hauptmerkmale wurden hinzugefügt, darunter die Einbeziehung visueller oder physischer Darstellungen, die Eindeutigkeit, die schrittweise Aufgliederung von Informationen, die Bereitstellung von Optionen, die Moderation des Dialogs mit Gleichaltrigen und die Bereitstellung von 1-zu-1-Unterstützung. Weitere neue Strategien beziehen sich auf die Gestaltung der physischen Unterrichtsumgebung und die Planung freundlicherer Aktivitäten, die Möglichkeiten für verschiedene Formen der Beteiligung eröffnen. </a:t>
                      </a:r>
                      <a:endParaRPr/>
                    </a:p>
                    <a:p>
                      <a:pPr indent="0" lvl="0" marL="151765" marR="135890" rtl="0" algn="just">
                        <a:lnSpc>
                          <a:spcPct val="95800"/>
                        </a:lnSpc>
                        <a:spcBef>
                          <a:spcPts val="0"/>
                        </a:spcBef>
                        <a:spcAft>
                          <a:spcPts val="0"/>
                        </a:spcAft>
                        <a:buNone/>
                      </a:pPr>
                      <a:r>
                        <a:rPr lang="de-DE" sz="900">
                          <a:latin typeface="Arial"/>
                          <a:ea typeface="Arial"/>
                          <a:cs typeface="Arial"/>
                          <a:sym typeface="Arial"/>
                        </a:rPr>
                        <a:t>Wenden Sie sich an </a:t>
                      </a:r>
                      <a:r>
                        <a:rPr lang="de-DE" sz="900" u="sng">
                          <a:solidFill>
                            <a:schemeClr val="hlink"/>
                          </a:solidFill>
                          <a:latin typeface="Arial"/>
                          <a:ea typeface="Arial"/>
                          <a:cs typeface="Arial"/>
                          <a:sym typeface="Arial"/>
                          <a:hlinkClick r:id="rId3"/>
                        </a:rPr>
                        <a:t>t-seda@educ.cam.ac.uk</a:t>
                      </a:r>
                      <a:r>
                        <a:rPr lang="de-DE" sz="900">
                          <a:latin typeface="Arial"/>
                          <a:ea typeface="Arial"/>
                          <a:cs typeface="Arial"/>
                          <a:sym typeface="Arial"/>
                        </a:rPr>
                        <a:t>, um weitere Informationen über die kostenlos verfügbaren Ressourcen zu erhalten. </a:t>
                      </a:r>
                      <a:endParaRPr sz="900">
                        <a:latin typeface="Arial"/>
                        <a:ea typeface="Arial"/>
                        <a:cs typeface="Arial"/>
                        <a:sym typeface="Arial"/>
                      </a:endParaRPr>
                    </a:p>
                  </a:txBody>
                  <a:tcPr marT="97300" marB="0" marR="0" marL="0"/>
                </a:tc>
                <a:tc hMerge="1"/>
                <a:tc hMerge="1"/>
              </a:tr>
            </a:tbl>
          </a:graphicData>
        </a:graphic>
      </p:graphicFrame>
      <p:sp>
        <p:nvSpPr>
          <p:cNvPr id="344" name="Google Shape;344;p29"/>
          <p:cNvSpPr txBox="1"/>
          <p:nvPr/>
        </p:nvSpPr>
        <p:spPr>
          <a:xfrm>
            <a:off x="5195680" y="6913608"/>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14</a:t>
            </a:r>
            <a:endParaRPr sz="907">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8" name="Shape 348"/>
        <p:cNvGrpSpPr/>
        <p:nvPr/>
      </p:nvGrpSpPr>
      <p:grpSpPr>
        <a:xfrm>
          <a:off x="0" y="0"/>
          <a:ext cx="0" cy="0"/>
          <a:chOff x="0" y="0"/>
          <a:chExt cx="0" cy="0"/>
        </a:xfrm>
      </p:grpSpPr>
      <p:sp>
        <p:nvSpPr>
          <p:cNvPr id="349" name="Google Shape;349;p30"/>
          <p:cNvSpPr txBox="1"/>
          <p:nvPr/>
        </p:nvSpPr>
        <p:spPr>
          <a:xfrm>
            <a:off x="943019" y="1089596"/>
            <a:ext cx="3663307" cy="768012"/>
          </a:xfrm>
          <a:prstGeom prst="rect">
            <a:avLst/>
          </a:prstGeom>
          <a:solidFill>
            <a:srgbClr val="D9F1F6"/>
          </a:solidFill>
          <a:ln>
            <a:noFill/>
          </a:ln>
        </p:spPr>
        <p:txBody>
          <a:bodyPr anchorCtr="0" anchor="t" bIns="0" lIns="0" spcFirstLastPara="1" rIns="0" wrap="square" tIns="1437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Teil d. Wie produktiv ist der Dialog in meinem Klassenzimmer?  Eine Selbsteinschätzung für Lehrer*innen</a:t>
            </a:r>
            <a:endParaRPr sz="1632">
              <a:solidFill>
                <a:srgbClr val="000000"/>
              </a:solidFill>
              <a:latin typeface="Arial"/>
              <a:ea typeface="Arial"/>
              <a:cs typeface="Arial"/>
              <a:sym typeface="Arial"/>
            </a:endParaRPr>
          </a:p>
        </p:txBody>
      </p:sp>
      <p:sp>
        <p:nvSpPr>
          <p:cNvPr id="350" name="Google Shape;350;p30"/>
          <p:cNvSpPr txBox="1"/>
          <p:nvPr/>
        </p:nvSpPr>
        <p:spPr>
          <a:xfrm>
            <a:off x="4092584" y="629627"/>
            <a:ext cx="3026283" cy="312073"/>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2028">
                <a:solidFill>
                  <a:srgbClr val="000000"/>
                </a:solidFill>
                <a:latin typeface="Arial"/>
                <a:ea typeface="Arial"/>
                <a:cs typeface="Arial"/>
                <a:sym typeface="Arial"/>
              </a:rPr>
              <a:t>Ihre Selbsteinschätzung</a:t>
            </a:r>
            <a:endParaRPr sz="2028">
              <a:solidFill>
                <a:srgbClr val="000000"/>
              </a:solidFill>
              <a:latin typeface="Arial"/>
              <a:ea typeface="Arial"/>
              <a:cs typeface="Arial"/>
              <a:sym typeface="Arial"/>
            </a:endParaRPr>
          </a:p>
        </p:txBody>
      </p:sp>
      <p:sp>
        <p:nvSpPr>
          <p:cNvPr id="351" name="Google Shape;351;p30"/>
          <p:cNvSpPr txBox="1"/>
          <p:nvPr/>
        </p:nvSpPr>
        <p:spPr>
          <a:xfrm>
            <a:off x="955796" y="2040580"/>
            <a:ext cx="8838240" cy="398018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4281" marR="85221" rtl="0" algn="l">
              <a:lnSpc>
                <a:spcPct val="121700"/>
              </a:lnSpc>
              <a:spcBef>
                <a:spcPts val="0"/>
              </a:spcBef>
              <a:spcAft>
                <a:spcPts val="0"/>
              </a:spcAft>
              <a:buNone/>
            </a:pPr>
            <a:r>
              <a:rPr lang="de-DE" sz="1088">
                <a:solidFill>
                  <a:srgbClr val="000000"/>
                </a:solidFill>
                <a:latin typeface="Arial"/>
                <a:ea typeface="Arial"/>
                <a:cs typeface="Arial"/>
                <a:sym typeface="Arial"/>
              </a:rPr>
              <a:t>Sie können damit beginnen, eine Selbsteinschätzung</a:t>
            </a:r>
            <a:r>
              <a:rPr baseline="30000" lang="de-DE" sz="1088">
                <a:solidFill>
                  <a:srgbClr val="000000"/>
                </a:solidFill>
                <a:latin typeface="Arial"/>
                <a:ea typeface="Arial"/>
                <a:cs typeface="Arial"/>
                <a:sym typeface="Arial"/>
              </a:rPr>
              <a:t>1</a:t>
            </a:r>
            <a:r>
              <a:rPr lang="de-DE" sz="1088">
                <a:solidFill>
                  <a:srgbClr val="000000"/>
                </a:solidFill>
                <a:latin typeface="Arial"/>
                <a:ea typeface="Arial"/>
                <a:cs typeface="Arial"/>
                <a:sym typeface="Arial"/>
              </a:rPr>
              <a:t> durchzuführen. Denken Sie aber daran, dass wir deren Aussagen manchmal unterschiedlich verstehen. Eine Grundregel wie "</a:t>
            </a:r>
            <a:r>
              <a:rPr b="1" lang="de-DE" sz="1088">
                <a:solidFill>
                  <a:srgbClr val="000000"/>
                </a:solidFill>
                <a:latin typeface="Arial"/>
                <a:ea typeface="Arial"/>
                <a:cs typeface="Arial"/>
                <a:sym typeface="Arial"/>
              </a:rPr>
              <a:t>Wir alle vertrauen einander und hören einander zu</a:t>
            </a:r>
            <a:r>
              <a:rPr lang="de-DE" sz="1088">
                <a:solidFill>
                  <a:srgbClr val="000000"/>
                </a:solidFill>
                <a:latin typeface="Arial"/>
                <a:ea typeface="Arial"/>
                <a:cs typeface="Arial"/>
                <a:sym typeface="Arial"/>
              </a:rPr>
              <a:t>" hat verschiedene mögliche Bedeutungen, z. B.</a:t>
            </a:r>
            <a:r>
              <a:rPr baseline="30000" lang="de-DE" sz="1088">
                <a:solidFill>
                  <a:srgbClr val="000000"/>
                </a:solidFill>
                <a:latin typeface="Arial"/>
                <a:ea typeface="Arial"/>
                <a:cs typeface="Arial"/>
                <a:sym typeface="Arial"/>
              </a:rPr>
              <a:t>2</a:t>
            </a:r>
            <a:r>
              <a:rPr lang="de-DE" sz="1088">
                <a:solidFill>
                  <a:srgbClr val="000000"/>
                </a:solidFill>
                <a:latin typeface="Arial"/>
                <a:ea typeface="Arial"/>
                <a:cs typeface="Arial"/>
                <a:sym typeface="Arial"/>
              </a:rPr>
              <a:t>:</a:t>
            </a:r>
            <a:endParaRPr/>
          </a:p>
          <a:p>
            <a:pPr indent="-155471" lvl="0" marL="437046" marR="0" rtl="0" algn="l">
              <a:spcBef>
                <a:spcPts val="803"/>
              </a:spcBef>
              <a:spcAft>
                <a:spcPts val="0"/>
              </a:spcAft>
              <a:buClr>
                <a:srgbClr val="000000"/>
              </a:buClr>
              <a:buSzPts val="1088"/>
              <a:buFont typeface="Arial"/>
              <a:buChar char="•"/>
            </a:pPr>
            <a:r>
              <a:rPr lang="de-DE" sz="1088">
                <a:solidFill>
                  <a:srgbClr val="000000"/>
                </a:solidFill>
                <a:latin typeface="Arial"/>
                <a:ea typeface="Arial"/>
                <a:cs typeface="Arial"/>
                <a:sym typeface="Arial"/>
              </a:rPr>
              <a:t>Förderung der zwischenmenschlichen Beziehungen</a:t>
            </a:r>
            <a:endParaRPr sz="1088">
              <a:solidFill>
                <a:srgbClr val="000000"/>
              </a:solidFill>
              <a:latin typeface="Arial"/>
              <a:ea typeface="Arial"/>
              <a:cs typeface="Arial"/>
              <a:sym typeface="Arial"/>
            </a:endParaRPr>
          </a:p>
          <a:p>
            <a:pPr indent="-155471" lvl="0" marL="437046" marR="0" rtl="0" algn="l">
              <a:spcBef>
                <a:spcPts val="290"/>
              </a:spcBef>
              <a:spcAft>
                <a:spcPts val="0"/>
              </a:spcAft>
              <a:buClr>
                <a:srgbClr val="000000"/>
              </a:buClr>
              <a:buSzPts val="1088"/>
              <a:buFont typeface="Arial"/>
              <a:buChar char="•"/>
            </a:pPr>
            <a:r>
              <a:rPr lang="de-DE" sz="1088">
                <a:solidFill>
                  <a:srgbClr val="000000"/>
                </a:solidFill>
                <a:latin typeface="Arial"/>
                <a:ea typeface="Arial"/>
                <a:cs typeface="Arial"/>
                <a:sym typeface="Arial"/>
              </a:rPr>
              <a:t>Anhören der Ideen der anderen</a:t>
            </a:r>
            <a:endParaRPr sz="1088">
              <a:solidFill>
                <a:srgbClr val="000000"/>
              </a:solidFill>
              <a:latin typeface="Arial"/>
              <a:ea typeface="Arial"/>
              <a:cs typeface="Arial"/>
              <a:sym typeface="Arial"/>
            </a:endParaRPr>
          </a:p>
          <a:p>
            <a:pPr indent="-155471" lvl="0" marL="437046" marR="0" rtl="0" algn="l">
              <a:spcBef>
                <a:spcPts val="290"/>
              </a:spcBef>
              <a:spcAft>
                <a:spcPts val="0"/>
              </a:spcAft>
              <a:buClr>
                <a:srgbClr val="000000"/>
              </a:buClr>
              <a:buSzPts val="1088"/>
              <a:buFont typeface="Arial"/>
              <a:buChar char="•"/>
            </a:pPr>
            <a:r>
              <a:rPr lang="de-DE" sz="1088">
                <a:solidFill>
                  <a:srgbClr val="000000"/>
                </a:solidFill>
                <a:latin typeface="Arial"/>
                <a:ea typeface="Arial"/>
                <a:cs typeface="Arial"/>
                <a:sym typeface="Arial"/>
              </a:rPr>
              <a:t>Von der Denkweise anderer lernen</a:t>
            </a:r>
            <a:endParaRPr sz="1088">
              <a:solidFill>
                <a:srgbClr val="000000"/>
              </a:solidFill>
              <a:latin typeface="Arial"/>
              <a:ea typeface="Arial"/>
              <a:cs typeface="Arial"/>
              <a:sym typeface="Arial"/>
            </a:endParaRPr>
          </a:p>
          <a:p>
            <a:pPr indent="0" lvl="0" marL="0" marR="0" rtl="0" algn="l">
              <a:spcBef>
                <a:spcPts val="286"/>
              </a:spcBef>
              <a:spcAft>
                <a:spcPts val="0"/>
              </a:spcAft>
              <a:buNone/>
            </a:pPr>
            <a:r>
              <a:t/>
            </a:r>
            <a:endParaRPr sz="1859">
              <a:solidFill>
                <a:srgbClr val="000000"/>
              </a:solidFill>
              <a:latin typeface="Times New Roman"/>
              <a:ea typeface="Times New Roman"/>
              <a:cs typeface="Times New Roman"/>
              <a:sym typeface="Times New Roman"/>
            </a:endParaRPr>
          </a:p>
          <a:p>
            <a:pPr indent="0" lvl="0" marL="74281" marR="0" rtl="0" algn="l">
              <a:spcBef>
                <a:spcPts val="0"/>
              </a:spcBef>
              <a:spcAft>
                <a:spcPts val="0"/>
              </a:spcAft>
              <a:buNone/>
            </a:pPr>
            <a:r>
              <a:rPr lang="de-DE" sz="1088">
                <a:solidFill>
                  <a:srgbClr val="000000"/>
                </a:solidFill>
                <a:latin typeface="Arimo"/>
                <a:ea typeface="Arimo"/>
                <a:cs typeface="Arimo"/>
                <a:sym typeface="Arimo"/>
              </a:rPr>
              <a:t>Ihre Selbsteinschätzung wird Ihnen helfen, die Merkmale Ihrer derzeitigen Unterrichtspraxis zu erkennen. Sie wird Ihnen auch helfen:</a:t>
            </a:r>
            <a:endParaRPr sz="1088">
              <a:solidFill>
                <a:srgbClr val="000000"/>
              </a:solidFill>
              <a:latin typeface="Arimo"/>
              <a:ea typeface="Arimo"/>
              <a:cs typeface="Arimo"/>
              <a:sym typeface="Arimo"/>
            </a:endParaRPr>
          </a:p>
          <a:p>
            <a:pPr indent="-155471" lvl="0" marL="43128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den Reflexionszyklus zu beginnen, indem Sie sich auf Ihre Interessen und Ziele konzentrieren, um über Ihre Untersuchung nachzudenken</a:t>
            </a:r>
            <a:endParaRPr/>
          </a:p>
          <a:p>
            <a:pPr indent="-155471" lvl="0" marL="43128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zu reflektieren und zu beobachten, was im Laufe des Prozesses geschieht</a:t>
            </a:r>
            <a:endParaRPr/>
          </a:p>
          <a:p>
            <a:pPr indent="-155471" lvl="0" marL="43128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zu sehen, wie sich der Dialog in Ihrem Klassenzimmer verändert hat, indem Sie die Einschätzung nach Ihrer Untersuchung wiederholen</a:t>
            </a:r>
            <a:endParaRPr sz="1360">
              <a:solidFill>
                <a:srgbClr val="000000"/>
              </a:solidFill>
              <a:latin typeface="Times New Roman"/>
              <a:ea typeface="Times New Roman"/>
              <a:cs typeface="Times New Roman"/>
              <a:sym typeface="Times New Roman"/>
            </a:endParaRPr>
          </a:p>
          <a:p>
            <a:pPr indent="0" lvl="0" marL="0" marR="0" rtl="0" algn="l">
              <a:spcBef>
                <a:spcPts val="14"/>
              </a:spcBef>
              <a:spcAft>
                <a:spcPts val="0"/>
              </a:spcAft>
              <a:buNone/>
            </a:pPr>
            <a:r>
              <a:t/>
            </a:r>
            <a:endParaRPr sz="725">
              <a:solidFill>
                <a:srgbClr val="000000"/>
              </a:solidFill>
              <a:latin typeface="Times New Roman"/>
              <a:ea typeface="Times New Roman"/>
              <a:cs typeface="Times New Roman"/>
              <a:sym typeface="Times New Roman"/>
            </a:endParaRPr>
          </a:p>
          <a:p>
            <a:pPr indent="0" lvl="0" marL="74281" marR="0" rtl="0" algn="l">
              <a:spcBef>
                <a:spcPts val="0"/>
              </a:spcBef>
              <a:spcAft>
                <a:spcPts val="0"/>
              </a:spcAft>
              <a:buNone/>
            </a:pPr>
            <a:r>
              <a:rPr lang="de-DE" sz="1088">
                <a:solidFill>
                  <a:srgbClr val="000000"/>
                </a:solidFill>
                <a:latin typeface="Arimo"/>
                <a:ea typeface="Arimo"/>
                <a:cs typeface="Arimo"/>
                <a:sym typeface="Arimo"/>
              </a:rPr>
              <a:t>Die Selbsteinschätzung finden Sie auf der nächsten Seite, und auf der T-SEDA-Website steht eine Version zum Herunterladen bereit, die Sie ausfüllen können. </a:t>
            </a:r>
            <a:r>
              <a:rPr b="1" lang="de-DE" sz="1088">
                <a:solidFill>
                  <a:srgbClr val="000000"/>
                </a:solidFill>
                <a:latin typeface="Arimo"/>
                <a:ea typeface="Arimo"/>
                <a:cs typeface="Arimo"/>
                <a:sym typeface="Arimo"/>
              </a:rPr>
              <a:t>Tool 2H, Fragebogen zum dialogischen Unterrichten - Bewertung der eigenen Praxis </a:t>
            </a:r>
            <a:r>
              <a:rPr lang="de-DE" sz="1088">
                <a:solidFill>
                  <a:srgbClr val="000000"/>
                </a:solidFill>
                <a:latin typeface="Arimo"/>
                <a:ea typeface="Arimo"/>
                <a:cs typeface="Arimo"/>
                <a:sym typeface="Arimo"/>
              </a:rPr>
              <a:t>bietet Ihnen ebenfalls die Möglichkeit, Ihre Praxis zu reflektieren. Sie können dies zu verschiedenen Zeitpunkten tun, während Sie eine Untersuchung durchführen, um aufzuzeichnen, wie sich Ihre Praxis verändern könnte.</a:t>
            </a:r>
            <a:endParaRPr/>
          </a:p>
          <a:p>
            <a:pPr indent="0" lvl="0" marL="74281" marR="0" rtl="0" algn="l">
              <a:spcBef>
                <a:spcPts val="0"/>
              </a:spcBef>
              <a:spcAft>
                <a:spcPts val="0"/>
              </a:spcAft>
              <a:buNone/>
            </a:pPr>
            <a:r>
              <a:t/>
            </a:r>
            <a:endParaRPr sz="1270">
              <a:solidFill>
                <a:srgbClr val="000000"/>
              </a:solidFill>
              <a:latin typeface="Times New Roman"/>
              <a:ea typeface="Times New Roman"/>
              <a:cs typeface="Times New Roman"/>
              <a:sym typeface="Times New Roman"/>
            </a:endParaRPr>
          </a:p>
          <a:p>
            <a:pPr indent="0" lvl="0" marL="488869" marR="0" rtl="0" algn="l">
              <a:spcBef>
                <a:spcPts val="0"/>
              </a:spcBef>
              <a:spcAft>
                <a:spcPts val="0"/>
              </a:spcAft>
              <a:buNone/>
            </a:pPr>
            <a:r>
              <a:rPr b="1" lang="de-DE" sz="1088">
                <a:solidFill>
                  <a:srgbClr val="0000FF"/>
                </a:solidFill>
                <a:latin typeface="Arial"/>
                <a:ea typeface="Arial"/>
                <a:cs typeface="Arial"/>
                <a:sym typeface="Arial"/>
              </a:rPr>
              <a:t> </a:t>
            </a:r>
            <a:r>
              <a:rPr b="1" lang="de-DE" sz="1088" u="sng">
                <a:solidFill>
                  <a:srgbClr val="0000FF"/>
                </a:solidFill>
                <a:latin typeface="Arial"/>
                <a:ea typeface="Arial"/>
                <a:cs typeface="Arial"/>
                <a:sym typeface="Arial"/>
              </a:rPr>
              <a:t>Video 6:</a:t>
            </a:r>
            <a:r>
              <a:rPr b="1" lang="de-DE" sz="1088" u="sng">
                <a:solidFill>
                  <a:schemeClr val="hlink"/>
                </a:solidFill>
                <a:latin typeface="Arial"/>
                <a:ea typeface="Arial"/>
                <a:cs typeface="Arial"/>
                <a:sym typeface="Arial"/>
                <a:hlinkClick r:id="rId3"/>
              </a:rPr>
              <a:t>Abschluss der Selbsteinschätzung</a:t>
            </a:r>
            <a:endParaRPr b="1" sz="1088">
              <a:solidFill>
                <a:srgbClr val="000000"/>
              </a:solidFill>
              <a:latin typeface="Arial"/>
              <a:ea typeface="Arial"/>
              <a:cs typeface="Arial"/>
              <a:sym typeface="Arial"/>
            </a:endParaRPr>
          </a:p>
          <a:p>
            <a:pPr indent="0" lvl="0" marL="488869" marR="0" rtl="0" algn="l">
              <a:spcBef>
                <a:spcPts val="0"/>
              </a:spcBef>
              <a:spcAft>
                <a:spcPts val="0"/>
              </a:spcAft>
              <a:buNone/>
            </a:pPr>
            <a:r>
              <a:t/>
            </a:r>
            <a:endParaRPr b="1" sz="1088" u="sng">
              <a:solidFill>
                <a:srgbClr val="000000"/>
              </a:solidFill>
              <a:latin typeface="Arial"/>
              <a:ea typeface="Arial"/>
              <a:cs typeface="Arial"/>
              <a:sym typeface="Arial"/>
            </a:endParaRPr>
          </a:p>
        </p:txBody>
      </p:sp>
      <p:sp>
        <p:nvSpPr>
          <p:cNvPr id="352" name="Google Shape;352;p30"/>
          <p:cNvSpPr txBox="1"/>
          <p:nvPr/>
        </p:nvSpPr>
        <p:spPr>
          <a:xfrm>
            <a:off x="7582892" y="1693307"/>
            <a:ext cx="2211144" cy="167418"/>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i="1" lang="de-DE" sz="1088">
                <a:solidFill>
                  <a:srgbClr val="000000"/>
                </a:solidFill>
                <a:latin typeface="Arial"/>
                <a:ea typeface="Arial"/>
                <a:cs typeface="Arial"/>
                <a:sym typeface="Arial"/>
              </a:rPr>
              <a:t>Abschnitt des Untersuchungszyklus</a:t>
            </a:r>
            <a:endParaRPr sz="1088">
              <a:solidFill>
                <a:srgbClr val="000000"/>
              </a:solidFill>
              <a:latin typeface="Arial"/>
              <a:ea typeface="Arial"/>
              <a:cs typeface="Arial"/>
              <a:sym typeface="Arial"/>
            </a:endParaRPr>
          </a:p>
        </p:txBody>
      </p:sp>
      <p:sp>
        <p:nvSpPr>
          <p:cNvPr id="353" name="Google Shape;353;p30"/>
          <p:cNvSpPr/>
          <p:nvPr/>
        </p:nvSpPr>
        <p:spPr>
          <a:xfrm>
            <a:off x="1037215" y="5413772"/>
            <a:ext cx="398462" cy="39846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354" name="Google Shape;354;p30"/>
          <p:cNvSpPr txBox="1"/>
          <p:nvPr/>
        </p:nvSpPr>
        <p:spPr>
          <a:xfrm>
            <a:off x="963994" y="6082442"/>
            <a:ext cx="8699468" cy="781624"/>
          </a:xfrm>
          <a:prstGeom prst="rect">
            <a:avLst/>
          </a:prstGeom>
          <a:noFill/>
          <a:ln>
            <a:noFill/>
          </a:ln>
        </p:spPr>
        <p:txBody>
          <a:bodyPr anchorCtr="0" anchor="t" bIns="0" lIns="0" spcFirstLastPara="1" rIns="0" wrap="square" tIns="0">
            <a:spAutoFit/>
          </a:bodyPr>
          <a:lstStyle/>
          <a:p>
            <a:pPr indent="-57594" lvl="0" marL="11516" marR="0" rtl="0" algn="l">
              <a:spcBef>
                <a:spcPts val="0"/>
              </a:spcBef>
              <a:spcAft>
                <a:spcPts val="0"/>
              </a:spcAft>
              <a:buClr>
                <a:srgbClr val="000000"/>
              </a:buClr>
              <a:buSzPts val="907"/>
              <a:buFont typeface="Arial"/>
              <a:buAutoNum type="arabicPeriod"/>
            </a:pPr>
            <a:r>
              <a:rPr lang="de-DE" sz="907">
                <a:solidFill>
                  <a:srgbClr val="000000"/>
                </a:solidFill>
                <a:latin typeface="Arial"/>
                <a:ea typeface="Arial"/>
                <a:cs typeface="Arial"/>
                <a:sym typeface="Arial"/>
              </a:rPr>
              <a:t> Diese Selbstbewertung baut auf einer Werkzeug auf, die von Diane Rawlins, einer unserer Lehrerkraft-Ko-Forscherinnen in Cambridge, erstellt wurde. (Zuschuss Nr. RES063270081 des Economic and Social Research Council).</a:t>
            </a:r>
            <a:endParaRPr sz="907">
              <a:solidFill>
                <a:srgbClr val="000000"/>
              </a:solidFill>
              <a:latin typeface="Arial"/>
              <a:ea typeface="Arial"/>
              <a:cs typeface="Arial"/>
              <a:sym typeface="Arial"/>
            </a:endParaRPr>
          </a:p>
          <a:p>
            <a:pPr indent="-57594" lvl="0" marL="11516" marR="197505" rtl="0" algn="l">
              <a:lnSpc>
                <a:spcPct val="120000"/>
              </a:lnSpc>
              <a:spcBef>
                <a:spcPts val="0"/>
              </a:spcBef>
              <a:spcAft>
                <a:spcPts val="0"/>
              </a:spcAft>
              <a:buClr>
                <a:srgbClr val="000000"/>
              </a:buClr>
              <a:buSzPts val="907"/>
              <a:buFont typeface="Arial"/>
              <a:buAutoNum type="arabicPeriod"/>
            </a:pPr>
            <a:r>
              <a:rPr lang="de-DE" sz="907">
                <a:solidFill>
                  <a:srgbClr val="000000"/>
                </a:solidFill>
                <a:latin typeface="Arial"/>
                <a:ea typeface="Arial"/>
                <a:cs typeface="Arial"/>
                <a:sym typeface="Arial"/>
              </a:rPr>
              <a:t> Diese Unterscheidung zwischen den drei verschiedenen Ebenen und Elementen des Dialogs im Klassenzimmer wurde in einer groß angelegten Interventionsstudie mit gemischten Methoden zum Dialog im Klassenzimmer im naturwissenschaftlichen und mathematischen Unterricht hervorgehoben </a:t>
            </a:r>
            <a:r>
              <a:rPr lang="de-DE" sz="907">
                <a:solidFill>
                  <a:srgbClr val="00B050"/>
                </a:solidFill>
                <a:latin typeface="Arial"/>
                <a:ea typeface="Arial"/>
                <a:cs typeface="Arial"/>
                <a:sym typeface="Arial"/>
              </a:rPr>
              <a:t>.</a:t>
            </a:r>
            <a:r>
              <a:rPr lang="de-DE" sz="907">
                <a:solidFill>
                  <a:srgbClr val="000000"/>
                </a:solidFill>
                <a:latin typeface="Arial"/>
                <a:ea typeface="Arial"/>
                <a:cs typeface="Arial"/>
                <a:sym typeface="Arial"/>
              </a:rPr>
              <a:t>(</a:t>
            </a:r>
            <a:r>
              <a:rPr lang="de-DE" sz="907" u="sng">
                <a:solidFill>
                  <a:schemeClr val="hlink"/>
                </a:solidFill>
                <a:latin typeface="Arial"/>
                <a:ea typeface="Arial"/>
                <a:cs typeface="Arial"/>
                <a:sym typeface="Arial"/>
                <a:hlinkClick r:id="rId5"/>
              </a:rPr>
              <a:t>www.educ.cam.ac.uk/research/projects/episteme/).</a:t>
            </a:r>
            <a:r>
              <a:rPr lang="de-DE" sz="907">
                <a:solidFill>
                  <a:srgbClr val="000000"/>
                </a:solidFill>
                <a:latin typeface="Arial"/>
                <a:ea typeface="Arial"/>
                <a:cs typeface="Arial"/>
                <a:sym typeface="Arial"/>
              </a:rPr>
              <a:t>      </a:t>
            </a:r>
            <a:endParaRPr baseline="-25000" sz="1360">
              <a:solidFill>
                <a:srgbClr val="000000"/>
              </a:solidFill>
              <a:latin typeface="Arial"/>
              <a:ea typeface="Arial"/>
              <a:cs typeface="Arial"/>
              <a:sym typeface="Arial"/>
            </a:endParaRPr>
          </a:p>
        </p:txBody>
      </p:sp>
      <p:grpSp>
        <p:nvGrpSpPr>
          <p:cNvPr id="355" name="Google Shape;355;p30"/>
          <p:cNvGrpSpPr/>
          <p:nvPr/>
        </p:nvGrpSpPr>
        <p:grpSpPr>
          <a:xfrm>
            <a:off x="8688464" y="487800"/>
            <a:ext cx="974998" cy="1114023"/>
            <a:chOff x="4634778" y="622097"/>
            <a:chExt cx="1075206" cy="1228520"/>
          </a:xfrm>
        </p:grpSpPr>
        <p:sp>
          <p:nvSpPr>
            <p:cNvPr id="356" name="Google Shape;356;p30"/>
            <p:cNvSpPr/>
            <p:nvPr/>
          </p:nvSpPr>
          <p:spPr>
            <a:xfrm>
              <a:off x="4634778" y="1193967"/>
              <a:ext cx="1075206" cy="656650"/>
            </a:xfrm>
            <a:prstGeom prst="rect">
              <a:avLst/>
            </a:prstGeom>
          </p:spPr>
          <p:txBody>
            <a:bodyPr>
              <a:prstTxWarp prst="textPlain"/>
            </a:bodyPr>
            <a:lstStyle/>
            <a:p>
              <a:pPr lvl="0" algn="ctr"/>
              <a:r>
                <a:rPr b="0" i="0">
                  <a:ln>
                    <a:noFill/>
                  </a:ln>
                  <a:solidFill>
                    <a:srgbClr val="000000"/>
                  </a:solidFill>
                  <a:latin typeface="Calibri"/>
                </a:rPr>
                <a:t>Interessen &amp; Ziele</a:t>
              </a:r>
            </a:p>
          </p:txBody>
        </p:sp>
        <p:pic>
          <p:nvPicPr>
            <p:cNvPr id="357" name="Google Shape;357;p30"/>
            <p:cNvPicPr preferRelativeResize="0"/>
            <p:nvPr/>
          </p:nvPicPr>
          <p:blipFill rotWithShape="1">
            <a:blip r:embed="rId6">
              <a:alphaModFix/>
            </a:blip>
            <a:srcRect b="0" l="0" r="0" t="0"/>
            <a:stretch/>
          </p:blipFill>
          <p:spPr>
            <a:xfrm>
              <a:off x="4654698" y="622097"/>
              <a:ext cx="1027984" cy="1027984"/>
            </a:xfrm>
            <a:prstGeom prst="rect">
              <a:avLst/>
            </a:prstGeom>
            <a:noFill/>
            <a:ln>
              <a:noFill/>
            </a:ln>
          </p:spPr>
        </p:pic>
      </p:grpSp>
      <p:sp>
        <p:nvSpPr>
          <p:cNvPr id="358" name="Google Shape;358;p30"/>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15</a:t>
            </a:r>
            <a:endParaRPr sz="907">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31"/>
          <p:cNvSpPr txBox="1"/>
          <p:nvPr/>
        </p:nvSpPr>
        <p:spPr>
          <a:xfrm>
            <a:off x="876136" y="533810"/>
            <a:ext cx="8886033" cy="873117"/>
          </a:xfrm>
          <a:prstGeom prst="rect">
            <a:avLst/>
          </a:prstGeom>
          <a:solidFill>
            <a:srgbClr val="CCCCFF"/>
          </a:solidFill>
          <a:ln>
            <a:noFill/>
          </a:ln>
        </p:spPr>
        <p:txBody>
          <a:bodyPr anchorCtr="0" anchor="t" bIns="0" lIns="0" spcFirstLastPara="1" rIns="0" wrap="square" tIns="66775">
            <a:spAutoFit/>
          </a:bodyPr>
          <a:lstStyle/>
          <a:p>
            <a:pPr indent="0" lvl="0" marL="71977" marR="0" rtl="0" algn="l">
              <a:spcBef>
                <a:spcPts val="0"/>
              </a:spcBef>
              <a:spcAft>
                <a:spcPts val="0"/>
              </a:spcAft>
              <a:buNone/>
            </a:pPr>
            <a:r>
              <a:rPr lang="de-DE" sz="997">
                <a:solidFill>
                  <a:srgbClr val="000000"/>
                </a:solidFill>
                <a:latin typeface="Arimo"/>
                <a:ea typeface="Arimo"/>
                <a:cs typeface="Arimo"/>
                <a:sym typeface="Arimo"/>
              </a:rPr>
              <a:t>Reflexionspunkt: Fragen Sie sich beim Betrachten der Selbsteinschätzung:</a:t>
            </a:r>
            <a:endParaRPr/>
          </a:p>
          <a:p>
            <a:pPr indent="-155470" lvl="0" marL="434743" marR="0" rtl="0" algn="l">
              <a:spcBef>
                <a:spcPts val="63"/>
              </a:spcBef>
              <a:spcAft>
                <a:spcPts val="0"/>
              </a:spcAft>
              <a:buClr>
                <a:srgbClr val="000000"/>
              </a:buClr>
              <a:buSzPts val="997"/>
              <a:buFont typeface="Arial"/>
              <a:buChar char="•"/>
            </a:pPr>
            <a:r>
              <a:rPr b="1" lang="de-DE" sz="997">
                <a:solidFill>
                  <a:srgbClr val="000000"/>
                </a:solidFill>
                <a:latin typeface="Arial"/>
                <a:ea typeface="Arial"/>
                <a:cs typeface="Arial"/>
                <a:sym typeface="Arial"/>
              </a:rPr>
              <a:t>Was bedeuten diese Punkte in meiner Praxis und woher weiß ich, dass sie tatsächlich umgesetzt werden?</a:t>
            </a:r>
            <a:endParaRPr/>
          </a:p>
          <a:p>
            <a:pPr indent="-155470" lvl="0" marL="434743" marR="0" rtl="0" algn="l">
              <a:spcBef>
                <a:spcPts val="63"/>
              </a:spcBef>
              <a:spcAft>
                <a:spcPts val="0"/>
              </a:spcAft>
              <a:buClr>
                <a:srgbClr val="000000"/>
              </a:buClr>
              <a:buSzPts val="997"/>
              <a:buFont typeface="Arial"/>
              <a:buChar char="•"/>
            </a:pPr>
            <a:r>
              <a:rPr b="1" lang="de-DE" sz="997">
                <a:solidFill>
                  <a:srgbClr val="000000"/>
                </a:solidFill>
                <a:latin typeface="Arial"/>
                <a:ea typeface="Arial"/>
                <a:cs typeface="Arial"/>
                <a:sym typeface="Arial"/>
              </a:rPr>
              <a:t>Inwieweit unterstützt meine Klassenzimmerkultur den Dialog für das Lernen?</a:t>
            </a:r>
            <a:endParaRPr/>
          </a:p>
          <a:p>
            <a:pPr indent="-155470" lvl="0" marL="434743" marR="0" rtl="0" algn="l">
              <a:spcBef>
                <a:spcPts val="63"/>
              </a:spcBef>
              <a:spcAft>
                <a:spcPts val="0"/>
              </a:spcAft>
              <a:buClr>
                <a:srgbClr val="000000"/>
              </a:buClr>
              <a:buSzPts val="997"/>
              <a:buFont typeface="Arial"/>
              <a:buChar char="•"/>
            </a:pPr>
            <a:r>
              <a:rPr b="1" lang="de-DE" sz="997">
                <a:solidFill>
                  <a:srgbClr val="000000"/>
                </a:solidFill>
                <a:latin typeface="Arial"/>
                <a:ea typeface="Arial"/>
                <a:cs typeface="Arial"/>
                <a:sym typeface="Arial"/>
              </a:rPr>
              <a:t>Was ist der Unterschied zwischen der "Ich"- und der "Wir"-Säule? Gibt es einen Unterschied zwischen Ihrer Planung und dem, was sich in der Praxis abspielt?</a:t>
            </a:r>
            <a:endParaRPr sz="997">
              <a:solidFill>
                <a:srgbClr val="000000"/>
              </a:solidFill>
              <a:latin typeface="Arial"/>
              <a:ea typeface="Arial"/>
              <a:cs typeface="Arial"/>
              <a:sym typeface="Arial"/>
            </a:endParaRPr>
          </a:p>
        </p:txBody>
      </p:sp>
      <p:graphicFrame>
        <p:nvGraphicFramePr>
          <p:cNvPr id="364" name="Google Shape;364;p31"/>
          <p:cNvGraphicFramePr/>
          <p:nvPr/>
        </p:nvGraphicFramePr>
        <p:xfrm>
          <a:off x="876135" y="1550987"/>
          <a:ext cx="3000000" cy="3000000"/>
        </p:xfrm>
        <a:graphic>
          <a:graphicData uri="http://schemas.openxmlformats.org/drawingml/2006/table">
            <a:tbl>
              <a:tblPr>
                <a:noFill/>
                <a:tableStyleId>{B0894BF3-99CF-4E9F-BE77-B33D854FD6F0}</a:tableStyleId>
              </a:tblPr>
              <a:tblGrid>
                <a:gridCol w="4504225"/>
                <a:gridCol w="900850"/>
                <a:gridCol w="2553850"/>
                <a:gridCol w="927100"/>
              </a:tblGrid>
              <a:tr h="662725">
                <a:tc gridSpan="4">
                  <a:txBody>
                    <a:bodyPr/>
                    <a:lstStyle/>
                    <a:p>
                      <a:pPr indent="0" lvl="0" marL="0" marR="0" rtl="0" algn="l">
                        <a:spcBef>
                          <a:spcPts val="0"/>
                        </a:spcBef>
                        <a:spcAft>
                          <a:spcPts val="0"/>
                        </a:spcAft>
                        <a:buNone/>
                      </a:pPr>
                      <a:r>
                        <a:rPr b="0" i="0" lang="de-DE" sz="1100" u="none" strike="noStrike">
                          <a:latin typeface="Arial"/>
                          <a:ea typeface="Arial"/>
                          <a:cs typeface="Arial"/>
                          <a:sym typeface="Arial"/>
                        </a:rPr>
                        <a:t> </a:t>
                      </a:r>
                      <a:r>
                        <a:rPr b="1" i="0" lang="de-DE" sz="1100" u="none" strike="noStrike">
                          <a:solidFill>
                            <a:srgbClr val="000000"/>
                          </a:solidFill>
                          <a:latin typeface="Arial"/>
                          <a:ea typeface="Arial"/>
                          <a:cs typeface="Arial"/>
                          <a:sym typeface="Arial"/>
                        </a:rPr>
                        <a:t>Selbsteinschätzung: Unterstützung der Entwicklung des Dialogs beim Lehren und Lernen</a:t>
                      </a:r>
                      <a:endParaRPr b="0" i="0" sz="1100" u="none" strike="noStrike">
                        <a:latin typeface="Arial"/>
                        <a:ea typeface="Arial"/>
                        <a:cs typeface="Arial"/>
                        <a:sym typeface="Arial"/>
                      </a:endParaRPr>
                    </a:p>
                    <a:p>
                      <a:pPr indent="0" lvl="0" marL="0" marR="0" rtl="0" algn="l">
                        <a:spcBef>
                          <a:spcPts val="400"/>
                        </a:spcBef>
                        <a:spcAft>
                          <a:spcPts val="0"/>
                        </a:spcAft>
                        <a:buNone/>
                      </a:pPr>
                      <a:r>
                        <a:rPr b="0" i="0" lang="de-DE" sz="1100" u="none" strike="noStrike">
                          <a:solidFill>
                            <a:srgbClr val="000000"/>
                          </a:solidFill>
                          <a:latin typeface="Arial"/>
                          <a:ea typeface="Arial"/>
                          <a:cs typeface="Arial"/>
                          <a:sym typeface="Arial"/>
                        </a:rPr>
                        <a:t>Denken Sie über das Lernen und Lehren in Ihrer Einrichtung nach und bewerten Sie </a:t>
                      </a:r>
                      <a:r>
                        <a:rPr b="1" i="0" lang="de-DE" sz="1100" u="none" strike="noStrike">
                          <a:solidFill>
                            <a:srgbClr val="000000"/>
                          </a:solidFill>
                          <a:latin typeface="Arial"/>
                          <a:ea typeface="Arial"/>
                          <a:cs typeface="Arial"/>
                          <a:sym typeface="Arial"/>
                        </a:rPr>
                        <a:t>jede Aussage </a:t>
                      </a:r>
                      <a:r>
                        <a:rPr b="0" i="0" lang="de-DE" sz="1100" u="none" strike="noStrike">
                          <a:solidFill>
                            <a:srgbClr val="000000"/>
                          </a:solidFill>
                          <a:latin typeface="Arial"/>
                          <a:ea typeface="Arial"/>
                          <a:cs typeface="Arial"/>
                          <a:sym typeface="Arial"/>
                        </a:rPr>
                        <a:t>mit: </a:t>
                      </a:r>
                      <a:endParaRPr/>
                    </a:p>
                    <a:p>
                      <a:pPr indent="0" lvl="0" marL="0" marR="0" rtl="0" algn="l">
                        <a:spcBef>
                          <a:spcPts val="800"/>
                        </a:spcBef>
                        <a:spcAft>
                          <a:spcPts val="0"/>
                        </a:spcAft>
                        <a:buNone/>
                      </a:pPr>
                      <a:r>
                        <a:rPr b="1" i="0" lang="de-DE" sz="1100" u="none" strike="noStrike">
                          <a:solidFill>
                            <a:srgbClr val="000000"/>
                          </a:solidFill>
                          <a:latin typeface="Arial"/>
                          <a:ea typeface="Arial"/>
                          <a:cs typeface="Arial"/>
                          <a:sym typeface="Arial"/>
                        </a:rPr>
                        <a:t>(1) </a:t>
                      </a:r>
                      <a:r>
                        <a:rPr b="0" i="0" lang="de-DE" sz="1100" u="none" strike="noStrike">
                          <a:solidFill>
                            <a:srgbClr val="000000"/>
                          </a:solidFill>
                          <a:latin typeface="Arial"/>
                          <a:ea typeface="Arial"/>
                          <a:cs typeface="Arial"/>
                          <a:sym typeface="Arial"/>
                        </a:rPr>
                        <a:t>selten </a:t>
                      </a:r>
                      <a:r>
                        <a:rPr b="1" i="0" lang="de-DE" sz="1100" u="none" strike="noStrike">
                          <a:solidFill>
                            <a:srgbClr val="000000"/>
                          </a:solidFill>
                          <a:latin typeface="Arial"/>
                          <a:ea typeface="Arial"/>
                          <a:cs typeface="Arial"/>
                          <a:sym typeface="Arial"/>
                        </a:rPr>
                        <a:t>(2) </a:t>
                      </a:r>
                      <a:r>
                        <a:rPr b="0" i="0" lang="de-DE" sz="1100" u="none" strike="noStrike">
                          <a:solidFill>
                            <a:srgbClr val="000000"/>
                          </a:solidFill>
                          <a:latin typeface="Arial"/>
                          <a:ea typeface="Arial"/>
                          <a:cs typeface="Arial"/>
                          <a:sym typeface="Arial"/>
                        </a:rPr>
                        <a:t>manchmal </a:t>
                      </a:r>
                      <a:r>
                        <a:rPr b="1" i="0" lang="de-DE" sz="1100" u="none" strike="noStrike">
                          <a:solidFill>
                            <a:srgbClr val="000000"/>
                          </a:solidFill>
                          <a:latin typeface="Arial"/>
                          <a:ea typeface="Arial"/>
                          <a:cs typeface="Arial"/>
                          <a:sym typeface="Arial"/>
                        </a:rPr>
                        <a:t>(3) </a:t>
                      </a:r>
                      <a:r>
                        <a:rPr b="0" i="0" lang="de-DE" sz="1100" u="none" strike="noStrike">
                          <a:solidFill>
                            <a:srgbClr val="000000"/>
                          </a:solidFill>
                          <a:latin typeface="Arial"/>
                          <a:ea typeface="Arial"/>
                          <a:cs typeface="Arial"/>
                          <a:sym typeface="Arial"/>
                        </a:rPr>
                        <a:t>meistens</a:t>
                      </a:r>
                      <a:r>
                        <a:rPr b="0" i="0" lang="de-DE" sz="1100" u="none" strike="noStrike">
                          <a:latin typeface="Arial"/>
                          <a:ea typeface="Arial"/>
                          <a:cs typeface="Arial"/>
                          <a:sym typeface="Arial"/>
                        </a:rPr>
                        <a:t> </a:t>
                      </a:r>
                      <a:endParaRPr b="0" i="0" sz="1100" u="none" strike="noStrike">
                        <a:latin typeface="Arial"/>
                        <a:ea typeface="Arial"/>
                        <a:cs typeface="Arial"/>
                        <a:sym typeface="Arial"/>
                      </a:endParaRPr>
                    </a:p>
                  </a:txBody>
                  <a:tcPr marT="30000" marB="30000" marR="60025" marL="6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437425">
                <a:tc>
                  <a:txBody>
                    <a:bodyPr/>
                    <a:lstStyle/>
                    <a:p>
                      <a:pPr indent="0" lvl="0" marL="91440" marR="0" rtl="0" algn="l">
                        <a:spcBef>
                          <a:spcPts val="0"/>
                        </a:spcBef>
                        <a:spcAft>
                          <a:spcPts val="0"/>
                        </a:spcAft>
                        <a:buNone/>
                      </a:pPr>
                      <a:r>
                        <a:rPr b="1" i="0" lang="de-DE" sz="1100" u="none" strike="noStrike">
                          <a:solidFill>
                            <a:srgbClr val="000000"/>
                          </a:solidFill>
                          <a:latin typeface="Arial"/>
                          <a:ea typeface="Arial"/>
                          <a:cs typeface="Arial"/>
                          <a:sym typeface="Arial"/>
                        </a:rPr>
                        <a:t>In meinem Unterricht...?</a:t>
                      </a:r>
                      <a:endParaRPr b="0" i="0" sz="11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de-DE" sz="900" u="none" strike="noStrike">
                          <a:solidFill>
                            <a:srgbClr val="000000"/>
                          </a:solidFill>
                          <a:latin typeface="Arial"/>
                          <a:ea typeface="Arial"/>
                          <a:cs typeface="Arial"/>
                          <a:sym typeface="Arial"/>
                        </a:rPr>
                        <a:t>Meine Bewertung</a:t>
                      </a:r>
                      <a:endParaRPr b="0" i="0" sz="9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de-DE" sz="1100" u="none" strike="noStrike">
                          <a:solidFill>
                            <a:srgbClr val="000000"/>
                          </a:solidFill>
                          <a:latin typeface="Arial"/>
                          <a:ea typeface="Arial"/>
                          <a:cs typeface="Arial"/>
                          <a:sym typeface="Arial"/>
                        </a:rPr>
                        <a:t>Die</a:t>
                      </a:r>
                      <a:r>
                        <a:rPr b="1" i="0" lang="de-DE" sz="1100" u="none" strike="noStrike">
                          <a:solidFill>
                            <a:srgbClr val="000000"/>
                          </a:solidFill>
                          <a:latin typeface="Arial"/>
                          <a:ea typeface="Arial"/>
                          <a:cs typeface="Arial"/>
                          <a:sym typeface="Arial"/>
                        </a:rPr>
                        <a:t> Lernenden und  ich…</a:t>
                      </a:r>
                      <a:endParaRPr b="0" i="0" sz="11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de-DE" sz="900" u="none" cap="none" strike="noStrike">
                          <a:solidFill>
                            <a:srgbClr val="000000"/>
                          </a:solidFill>
                          <a:latin typeface="Arial"/>
                          <a:ea typeface="Arial"/>
                          <a:cs typeface="Arial"/>
                          <a:sym typeface="Arial"/>
                        </a:rPr>
                        <a:t>Meine Bewertung</a:t>
                      </a:r>
                      <a:endParaRPr b="0" i="0" sz="11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3825">
                <a:tc>
                  <a:txBody>
                    <a:bodyPr/>
                    <a:lstStyle/>
                    <a:p>
                      <a:pPr indent="-274319" lvl="0" marL="384048" marR="0" rtl="0" algn="l">
                        <a:spcBef>
                          <a:spcPts val="0"/>
                        </a:spcBef>
                        <a:spcAft>
                          <a:spcPts val="0"/>
                        </a:spcAft>
                        <a:buNone/>
                      </a:pPr>
                      <a:r>
                        <a:rPr b="0" i="0" lang="de-DE" sz="1100" u="none" strike="noStrike">
                          <a:solidFill>
                            <a:srgbClr val="000000"/>
                          </a:solidFill>
                          <a:latin typeface="Arial"/>
                          <a:ea typeface="Arial"/>
                          <a:cs typeface="Arial"/>
                          <a:sym typeface="Arial"/>
                        </a:rPr>
                        <a:t>● </a:t>
                      </a:r>
                      <a:r>
                        <a:rPr b="0" i="0" lang="de-DE" sz="1000" u="none" strike="noStrike">
                          <a:solidFill>
                            <a:srgbClr val="000000"/>
                          </a:solidFill>
                          <a:latin typeface="Arial"/>
                          <a:ea typeface="Arial"/>
                          <a:cs typeface="Arial"/>
                          <a:sym typeface="Arial"/>
                        </a:rPr>
                        <a:t>schätze ich das Gespräch der Lernenden wert und plane es in Gruppen und in der ganzen Klasse ein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sorge ich dafür, dass sich alle, auch ich, gelegentlich am Dialog in der Klasse beteiligen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berücksichtige ich bei der Entwicklung des Dialogs die individuellen Bedürfnisse und Interessen der Lernenden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ermutige ich die Lernenden, für ihr eigenes Lernen (individuell und kollektiv) verantwortlich zu sein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fordere ich die Lernenden auf, ihre eigenen Ideen und die der anderen zu vertiefen und auszubauen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fordere ich die Lernenden auf, ihre Ideen und Meinungen zu begründen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fordere ich die Lernenden auf, sich gegenseitig Fragen zu ihren Ideen zu stellen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unterstütze ich die Lernenden in vielfältiger Weise, damit sie ihre Ideen, Ansichten und Gefühle mitteilen können</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baue ich auf den Beiträgen der Lernenden auf, um den Dialog mit meinem eigenen Fachwissen und Verständnis voranzutreiben </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gehe ich Risiken ein und experimentiere, indem ich neue dialogische Unterrichtsansätze ausprobiere</a:t>
                      </a:r>
                      <a:endParaRPr/>
                    </a:p>
                    <a:p>
                      <a:pPr indent="-274319" lvl="0" marL="384048" marR="0" rtl="0" algn="l">
                        <a:spcBef>
                          <a:spcPts val="400"/>
                        </a:spcBef>
                        <a:spcAft>
                          <a:spcPts val="0"/>
                        </a:spcAft>
                        <a:buNone/>
                      </a:pPr>
                      <a:r>
                        <a:rPr b="0" i="0" lang="de-DE" sz="1000" u="none" strike="noStrike">
                          <a:solidFill>
                            <a:srgbClr val="000000"/>
                          </a:solidFill>
                          <a:latin typeface="Arial"/>
                          <a:ea typeface="Arial"/>
                          <a:cs typeface="Arial"/>
                          <a:sym typeface="Arial"/>
                        </a:rPr>
                        <a:t>● höre ich den Lernenden zu, gebe Feedback und reagiere konstruktiv </a:t>
                      </a:r>
                      <a:endParaRPr b="0" i="0" sz="10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strike="noStrike">
                          <a:latin typeface="Arial"/>
                          <a:ea typeface="Arial"/>
                          <a:cs typeface="Arial"/>
                          <a:sym typeface="Arial"/>
                        </a:rPr>
                        <a:t> </a:t>
                      </a:r>
                      <a:endParaRPr b="0" i="0" sz="11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472" marR="0" rtl="0" algn="l">
                        <a:spcBef>
                          <a:spcPts val="0"/>
                        </a:spcBef>
                        <a:spcAft>
                          <a:spcPts val="0"/>
                        </a:spcAft>
                        <a:buNone/>
                      </a:pPr>
                      <a:r>
                        <a:rPr b="0" i="0" lang="de-DE" sz="1000" u="none" strike="noStrike">
                          <a:solidFill>
                            <a:srgbClr val="000000"/>
                          </a:solidFill>
                          <a:latin typeface="Arial"/>
                          <a:ea typeface="Arial"/>
                          <a:cs typeface="Arial"/>
                          <a:sym typeface="Arial"/>
                        </a:rPr>
                        <a:t>● erschaffen ein inklusives Gespräch</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vertrauen einander und hören einander zu</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äußern unterschiedliche Meinungen</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fordern uns gegenseitig respektvoll heraus</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legen</a:t>
                      </a:r>
                      <a:r>
                        <a:rPr b="0" i="0" lang="de-DE" sz="1000" u="none" strike="noStrike">
                          <a:solidFill>
                            <a:srgbClr val="000000"/>
                          </a:solidFill>
                          <a:latin typeface="Arial"/>
                          <a:ea typeface="Arial"/>
                          <a:cs typeface="Arial"/>
                          <a:sym typeface="Arial"/>
                        </a:rPr>
                        <a:t> unsere Argumente deutlich dar</a:t>
                      </a:r>
                      <a:endParaRPr b="0" i="0" sz="1000" u="none" strike="noStrike">
                        <a:solidFill>
                          <a:srgbClr val="000000"/>
                        </a:solidFill>
                        <a:latin typeface="Arial"/>
                        <a:ea typeface="Arial"/>
                        <a:cs typeface="Arial"/>
                        <a:sym typeface="Arial"/>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sind bereit, manchmal unsere Meinung zu ändern</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kommen manchmal zu einer Einigung</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helfen uns gegenseitig, Dinge auf eine neue Art zu verstehen</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bauen gemeinsam neues Wissen auf</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erweitern und verfeinern, was wir bereits wissen</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setzen den Dialog im Laufe der Zeit fort, von Stunde zu Stunde</a:t>
                      </a:r>
                      <a:endParaRPr/>
                    </a:p>
                    <a:p>
                      <a:pPr indent="-228600" lvl="0" marL="347472" marR="0" rtl="0" algn="l">
                        <a:spcBef>
                          <a:spcPts val="400"/>
                        </a:spcBef>
                        <a:spcAft>
                          <a:spcPts val="0"/>
                        </a:spcAft>
                        <a:buNone/>
                      </a:pPr>
                      <a:r>
                        <a:rPr b="0" i="0" lang="de-DE" sz="1000" u="none" strike="noStrike">
                          <a:solidFill>
                            <a:srgbClr val="000000"/>
                          </a:solidFill>
                          <a:latin typeface="Arial"/>
                          <a:ea typeface="Arial"/>
                          <a:cs typeface="Arial"/>
                          <a:sym typeface="Arial"/>
                        </a:rPr>
                        <a:t>● erkennen, was wir noch lernen müssen oder wollen und wie wir es tun könnten</a:t>
                      </a:r>
                      <a:endParaRPr b="0" i="0" sz="10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strike="noStrike">
                          <a:latin typeface="Arial"/>
                          <a:ea typeface="Arial"/>
                          <a:cs typeface="Arial"/>
                          <a:sym typeface="Arial"/>
                        </a:rPr>
                        <a:t> </a:t>
                      </a:r>
                      <a:endParaRPr b="0" i="0" sz="1100" u="none" strike="noStrike">
                        <a:latin typeface="Arial"/>
                        <a:ea typeface="Arial"/>
                        <a:cs typeface="Arial"/>
                        <a:sym typeface="Arial"/>
                      </a:endParaRPr>
                    </a:p>
                  </a:txBody>
                  <a:tcPr marT="62525" marB="62525" marR="43775" marL="43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65" name="Google Shape;365;p31"/>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16</a:t>
            </a:r>
            <a:endParaRPr sz="907">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sp>
        <p:nvSpPr>
          <p:cNvPr id="370" name="Google Shape;370;p32"/>
          <p:cNvSpPr txBox="1"/>
          <p:nvPr/>
        </p:nvSpPr>
        <p:spPr>
          <a:xfrm>
            <a:off x="954645" y="857039"/>
            <a:ext cx="3033989" cy="768012"/>
          </a:xfrm>
          <a:prstGeom prst="rect">
            <a:avLst/>
          </a:prstGeom>
          <a:solidFill>
            <a:srgbClr val="D9F1F6"/>
          </a:solidFill>
          <a:ln>
            <a:noFill/>
          </a:ln>
        </p:spPr>
        <p:txBody>
          <a:bodyPr anchorCtr="0" anchor="t" bIns="0" lIns="0" spcFirstLastPara="1" rIns="0" wrap="square" tIns="1437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Teil e. Zyklus der reflektierten Untersuchung im Klassenzimmer</a:t>
            </a:r>
            <a:endParaRPr sz="1632">
              <a:solidFill>
                <a:srgbClr val="000000"/>
              </a:solidFill>
              <a:latin typeface="Arial"/>
              <a:ea typeface="Arial"/>
              <a:cs typeface="Arial"/>
              <a:sym typeface="Arial"/>
            </a:endParaRPr>
          </a:p>
        </p:txBody>
      </p:sp>
      <p:sp>
        <p:nvSpPr>
          <p:cNvPr id="371" name="Google Shape;371;p32"/>
          <p:cNvSpPr txBox="1"/>
          <p:nvPr/>
        </p:nvSpPr>
        <p:spPr>
          <a:xfrm>
            <a:off x="954645" y="1746561"/>
            <a:ext cx="4442515" cy="503337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4525">
            <a:spAutoFit/>
          </a:bodyPr>
          <a:lstStyle/>
          <a:p>
            <a:pPr indent="0" lvl="0" marL="75432" marR="86373" rtl="0" algn="l">
              <a:lnSpc>
                <a:spcPct val="120800"/>
              </a:lnSpc>
              <a:spcBef>
                <a:spcPts val="0"/>
              </a:spcBef>
              <a:spcAft>
                <a:spcPts val="0"/>
              </a:spcAft>
              <a:buNone/>
            </a:pPr>
            <a:r>
              <a:rPr lang="de-DE" sz="1088">
                <a:solidFill>
                  <a:srgbClr val="000000"/>
                </a:solidFill>
                <a:latin typeface="Arimo"/>
                <a:ea typeface="Arimo"/>
                <a:cs typeface="Arimo"/>
                <a:sym typeface="Arimo"/>
              </a:rPr>
              <a:t>T-SEDA eignet sich besonders für Situationen, in denen Lehrpersonen ein besonderes Interesse oder ein besonderes Anliegen in Bezug auf das Gespräch und das Lernen in der Klasse festgestellt haben. Zu diesem Zeitpunkt ist Ihnen vielleicht bei Ihrer Selbsteinschätzung klar geworden, dass Sie ein bestimmtes Ziel für Ihr Umfeld haben, oder Sie haben dies in Gesprächen mit Kolleg*innen oder sogar mit Ihren Schüler*innen festgestellt.</a:t>
            </a:r>
            <a:endParaRPr/>
          </a:p>
          <a:p>
            <a:pPr indent="0" lvl="0" marL="75432" marR="86373" rtl="0" algn="l">
              <a:lnSpc>
                <a:spcPct val="120800"/>
              </a:lnSpc>
              <a:spcBef>
                <a:spcPts val="272"/>
              </a:spcBef>
              <a:spcAft>
                <a:spcPts val="0"/>
              </a:spcAft>
              <a:buNone/>
            </a:pPr>
            <a:r>
              <a:t/>
            </a:r>
            <a:endParaRPr sz="1088">
              <a:solidFill>
                <a:srgbClr val="000000"/>
              </a:solidFill>
              <a:latin typeface="Arimo"/>
              <a:ea typeface="Arimo"/>
              <a:cs typeface="Arimo"/>
              <a:sym typeface="Arimo"/>
            </a:endParaRPr>
          </a:p>
          <a:p>
            <a:pPr indent="0" lvl="0" marL="75432" marR="86373" rtl="0" algn="l">
              <a:lnSpc>
                <a:spcPct val="120800"/>
              </a:lnSpc>
              <a:spcBef>
                <a:spcPts val="272"/>
              </a:spcBef>
              <a:spcAft>
                <a:spcPts val="0"/>
              </a:spcAft>
              <a:buNone/>
            </a:pPr>
            <a:r>
              <a:rPr lang="de-DE" sz="1088">
                <a:solidFill>
                  <a:srgbClr val="000000"/>
                </a:solidFill>
                <a:latin typeface="Arimo"/>
                <a:ea typeface="Arimo"/>
                <a:cs typeface="Arimo"/>
                <a:sym typeface="Arimo"/>
              </a:rPr>
              <a:t>Die im T-SEDA-Toolkit beschriebenen Ansätze beruhen auf der Überzeugung, dass die reflektierende Untersuchung das Herzstück des Unterrichts ist. Durch gezielte Fragen und eine kurze Untersuchung im Klassenzimmer kann die Aufmerksamkeit gelenkt, das Bewusstsein geschärft und das Verständnis für das, was in der schnelllebigen Unterrichtssituation tatsächlich geschieht, gefördert werden. Die Reflexion der Beobachtungen und die weitere Diskussion mit Kolleg*innen unterstützt die anschließende Entscheidungsfindung, um Prioritäten zu setzen und zu bestimmen, ob und wie man eingreifen sollte. Dieser Untersuchungsprozess ähnelt der schulischen Aktionsforschung, bei der Wissen und Verständnis durch iterative Zyklen der Planung, der Erprobung im Klassenzimmer, der Beobachtung, der Bewertung, der Reflexion und der Modifizierung entwickelt werden.</a:t>
            </a:r>
            <a:endParaRPr/>
          </a:p>
          <a:p>
            <a:pPr indent="0" lvl="0" marL="75432" marR="86373" rtl="0" algn="just">
              <a:lnSpc>
                <a:spcPct val="120800"/>
              </a:lnSpc>
              <a:spcBef>
                <a:spcPts val="272"/>
              </a:spcBef>
              <a:spcAft>
                <a:spcPts val="0"/>
              </a:spcAft>
              <a:buNone/>
            </a:pPr>
            <a:r>
              <a:t/>
            </a:r>
            <a:endParaRPr sz="1050">
              <a:solidFill>
                <a:srgbClr val="000000"/>
              </a:solidFill>
              <a:latin typeface="Arimo"/>
              <a:ea typeface="Arimo"/>
              <a:cs typeface="Arimo"/>
              <a:sym typeface="Arimo"/>
            </a:endParaRPr>
          </a:p>
          <a:p>
            <a:pPr indent="0" lvl="0" marL="75432" marR="86373" rtl="0" algn="just">
              <a:lnSpc>
                <a:spcPct val="120800"/>
              </a:lnSpc>
              <a:spcBef>
                <a:spcPts val="272"/>
              </a:spcBef>
              <a:spcAft>
                <a:spcPts val="0"/>
              </a:spcAft>
              <a:buNone/>
            </a:pPr>
            <a:r>
              <a:t/>
            </a:r>
            <a:endParaRPr sz="1088">
              <a:solidFill>
                <a:srgbClr val="000000"/>
              </a:solidFill>
              <a:latin typeface="Arimo"/>
              <a:ea typeface="Arimo"/>
              <a:cs typeface="Arimo"/>
              <a:sym typeface="Arimo"/>
            </a:endParaRPr>
          </a:p>
        </p:txBody>
      </p:sp>
      <p:sp>
        <p:nvSpPr>
          <p:cNvPr id="372" name="Google Shape;372;p32"/>
          <p:cNvSpPr txBox="1"/>
          <p:nvPr/>
        </p:nvSpPr>
        <p:spPr>
          <a:xfrm>
            <a:off x="4664698" y="987099"/>
            <a:ext cx="3746223" cy="243272"/>
          </a:xfrm>
          <a:prstGeom prst="rect">
            <a:avLst/>
          </a:prstGeom>
          <a:noFill/>
          <a:ln>
            <a:noFill/>
          </a:ln>
        </p:spPr>
        <p:txBody>
          <a:bodyPr anchorCtr="0" anchor="t" bIns="0" lIns="0" spcFirstLastPara="1" rIns="0" wrap="square" tIns="0">
            <a:spAutoFit/>
          </a:bodyPr>
          <a:lstStyle/>
          <a:p>
            <a:pPr indent="304608" lvl="0" marL="11516" marR="4607" rtl="0" algn="l">
              <a:lnSpc>
                <a:spcPct val="120000"/>
              </a:lnSpc>
              <a:spcBef>
                <a:spcPts val="0"/>
              </a:spcBef>
              <a:spcAft>
                <a:spcPts val="0"/>
              </a:spcAft>
              <a:buNone/>
            </a:pPr>
            <a:r>
              <a:rPr b="1" lang="de-DE" sz="1451">
                <a:solidFill>
                  <a:srgbClr val="000000"/>
                </a:solidFill>
                <a:latin typeface="Arial"/>
                <a:ea typeface="Arial"/>
                <a:cs typeface="Arial"/>
                <a:sym typeface="Arial"/>
              </a:rPr>
              <a:t>Fokus auf den Unterrichtsdialog</a:t>
            </a:r>
            <a:endParaRPr sz="1451">
              <a:solidFill>
                <a:srgbClr val="000000"/>
              </a:solidFill>
              <a:latin typeface="Arial"/>
              <a:ea typeface="Arial"/>
              <a:cs typeface="Arial"/>
              <a:sym typeface="Arial"/>
            </a:endParaRPr>
          </a:p>
        </p:txBody>
      </p:sp>
      <p:sp>
        <p:nvSpPr>
          <p:cNvPr id="373" name="Google Shape;373;p32"/>
          <p:cNvSpPr txBox="1"/>
          <p:nvPr/>
        </p:nvSpPr>
        <p:spPr>
          <a:xfrm>
            <a:off x="5604271" y="1736072"/>
            <a:ext cx="4208083" cy="4972051"/>
          </a:xfrm>
          <a:prstGeom prst="rect">
            <a:avLst/>
          </a:prstGeom>
          <a:solidFill>
            <a:srgbClr val="D9F1F6"/>
          </a:solidFill>
          <a:ln>
            <a:noFill/>
          </a:ln>
        </p:spPr>
        <p:txBody>
          <a:bodyPr anchorCtr="0" anchor="t" bIns="0" lIns="0" spcFirstLastPara="1" rIns="0" wrap="square" tIns="65625">
            <a:spAutoFit/>
          </a:bodyPr>
          <a:lstStyle/>
          <a:p>
            <a:pPr indent="0" lvl="0" marL="72553" marR="0" rtl="0" algn="l">
              <a:spcBef>
                <a:spcPts val="0"/>
              </a:spcBef>
              <a:spcAft>
                <a:spcPts val="0"/>
              </a:spcAft>
              <a:buNone/>
            </a:pPr>
            <a:r>
              <a:rPr b="1" lang="de-DE" sz="1088">
                <a:solidFill>
                  <a:srgbClr val="000000"/>
                </a:solidFill>
                <a:latin typeface="Arial"/>
                <a:ea typeface="Arial"/>
                <a:cs typeface="Arial"/>
                <a:sym typeface="Arial"/>
              </a:rPr>
              <a:t>Reflexionspunkte:</a:t>
            </a:r>
            <a:endParaRPr sz="1088">
              <a:solidFill>
                <a:srgbClr val="000000"/>
              </a:solidFill>
              <a:latin typeface="Arial"/>
              <a:ea typeface="Arial"/>
              <a:cs typeface="Arial"/>
              <a:sym typeface="Arial"/>
            </a:endParaRPr>
          </a:p>
          <a:p>
            <a:pPr indent="-69088" lvl="0" marL="72553" marR="162381" rtl="0" algn="l">
              <a:lnSpc>
                <a:spcPct val="120600"/>
              </a:lnSpc>
              <a:spcBef>
                <a:spcPts val="558"/>
              </a:spcBef>
              <a:spcAft>
                <a:spcPts val="0"/>
              </a:spcAft>
              <a:buClr>
                <a:srgbClr val="000000"/>
              </a:buClr>
              <a:buSzPts val="1088"/>
              <a:buFont typeface="Arial"/>
              <a:buAutoNum type="arabicPeriod"/>
            </a:pPr>
            <a:r>
              <a:rPr lang="de-DE" sz="1088">
                <a:solidFill>
                  <a:srgbClr val="000000"/>
                </a:solidFill>
                <a:latin typeface="Arimo"/>
                <a:ea typeface="Arimo"/>
                <a:cs typeface="Arimo"/>
                <a:sym typeface="Arimo"/>
              </a:rPr>
              <a:t>Jetzt, wo Sie Ihre Selbsteinschätzung abgeschlossen haben, was sind die Dinge, die Sie am meisten interessieren, um eine Untersuchung durchzuführen? Was möchten Sie über den Dialog in Ihrem Umfeld herausfinden oder ändern? Notieren Sie sich einige Ideen für mögliche Untersuchungen.</a:t>
            </a:r>
            <a:endParaRPr/>
          </a:p>
          <a:p>
            <a:pPr indent="-69088" lvl="0" marL="72553" marR="162381" rtl="0" algn="l">
              <a:lnSpc>
                <a:spcPct val="120600"/>
              </a:lnSpc>
              <a:spcBef>
                <a:spcPts val="558"/>
              </a:spcBef>
              <a:spcAft>
                <a:spcPts val="0"/>
              </a:spcAft>
              <a:buClr>
                <a:srgbClr val="000000"/>
              </a:buClr>
              <a:buSzPts val="1088"/>
              <a:buFont typeface="Arial"/>
              <a:buAutoNum type="arabicPeriod"/>
            </a:pPr>
            <a:r>
              <a:rPr lang="de-DE" sz="1088">
                <a:solidFill>
                  <a:srgbClr val="000000"/>
                </a:solidFill>
                <a:latin typeface="Arimo"/>
                <a:ea typeface="Arimo"/>
                <a:cs typeface="Arimo"/>
                <a:sym typeface="Arimo"/>
              </a:rPr>
              <a:t> Gehen Sie zurück und schauen Sie sich das T-SEDA-Kodierungsschema in Teil B an. Welche der Codes sind Ihrer Meinung nach für Sie am relevantesten? Schreiben Sie die Codes neben Ihren Ideen für eine mögliche Untersuchung auf.</a:t>
            </a:r>
            <a:endParaRPr sz="1088">
              <a:solidFill>
                <a:srgbClr val="000000"/>
              </a:solidFill>
              <a:latin typeface="Arimo"/>
              <a:ea typeface="Arimo"/>
              <a:cs typeface="Arimo"/>
              <a:sym typeface="Arimo"/>
            </a:endParaRPr>
          </a:p>
          <a:p>
            <a:pPr indent="-69088" lvl="0" marL="72553" marR="189444" rtl="0" algn="l">
              <a:lnSpc>
                <a:spcPct val="121100"/>
              </a:lnSpc>
              <a:spcBef>
                <a:spcPts val="526"/>
              </a:spcBef>
              <a:spcAft>
                <a:spcPts val="0"/>
              </a:spcAft>
              <a:buClr>
                <a:srgbClr val="000000"/>
              </a:buClr>
              <a:buSzPts val="1088"/>
              <a:buFont typeface="Arial"/>
              <a:buAutoNum type="arabicPeriod"/>
            </a:pPr>
            <a:r>
              <a:rPr lang="de-DE" sz="1088">
                <a:solidFill>
                  <a:srgbClr val="000000"/>
                </a:solidFill>
                <a:latin typeface="Arimo"/>
                <a:ea typeface="Arimo"/>
                <a:cs typeface="Arimo"/>
                <a:sym typeface="Arimo"/>
              </a:rPr>
              <a:t>Vielleicht sind Sie auch an anderen Aspekten des Dialogs interessiert, z. B. an den Grundregeln und/oder dem allgemeinen Niveau der Beteiligung an einer Sitzung (Vorlage 2F) oder an der Selbsteinschätzung der Qualität der Gruppenarbeit durch die Lernenden (Vorlage 2G).</a:t>
            </a:r>
            <a:endParaRPr/>
          </a:p>
          <a:p>
            <a:pPr indent="-69088" lvl="0" marL="72553" marR="189444" rtl="0" algn="l">
              <a:lnSpc>
                <a:spcPct val="121100"/>
              </a:lnSpc>
              <a:spcBef>
                <a:spcPts val="526"/>
              </a:spcBef>
              <a:spcAft>
                <a:spcPts val="0"/>
              </a:spcAft>
              <a:buClr>
                <a:srgbClr val="000000"/>
              </a:buClr>
              <a:buSzPts val="1088"/>
              <a:buFont typeface="Arial"/>
              <a:buAutoNum type="arabicPeriod"/>
            </a:pPr>
            <a:r>
              <a:rPr lang="de-DE" sz="1088">
                <a:solidFill>
                  <a:srgbClr val="000000"/>
                </a:solidFill>
                <a:latin typeface="Arimo"/>
                <a:ea typeface="Arimo"/>
                <a:cs typeface="Arimo"/>
                <a:sym typeface="Arimo"/>
              </a:rPr>
              <a:t> Schauen Sie sich nun den Untersuchungszyklus auf der nächsten Seite an. Sie haben den obersten Abschnitt, "Interessen und Ziele", bearbeitet, für den Sie Interessenpunkte und mögliche Ziele identifiziert haben. Sie haben auch begonnen, über die relevanten T-SEDA-Codes aus dem Schema nachzudenken. Der nächste Abschnitt des Toolkits wird Ihnen helfen, Ihren Fokus einzugrenzen, damit Sie Ihre Untersuchung planen können.</a:t>
            </a:r>
            <a:endParaRPr sz="1088">
              <a:solidFill>
                <a:srgbClr val="000000"/>
              </a:solidFill>
              <a:latin typeface="Arimo"/>
              <a:ea typeface="Arimo"/>
              <a:cs typeface="Arimo"/>
              <a:sym typeface="Arimo"/>
            </a:endParaRPr>
          </a:p>
        </p:txBody>
      </p:sp>
      <p:sp>
        <p:nvSpPr>
          <p:cNvPr id="374" name="Google Shape;374;p32"/>
          <p:cNvSpPr txBox="1"/>
          <p:nvPr/>
        </p:nvSpPr>
        <p:spPr>
          <a:xfrm>
            <a:off x="5210834" y="6893137"/>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17</a:t>
            </a:r>
            <a:endParaRPr sz="907">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8" name="Shape 378"/>
        <p:cNvGrpSpPr/>
        <p:nvPr/>
      </p:nvGrpSpPr>
      <p:grpSpPr>
        <a:xfrm>
          <a:off x="0" y="0"/>
          <a:ext cx="0" cy="0"/>
          <a:chOff x="0" y="0"/>
          <a:chExt cx="0" cy="0"/>
        </a:xfrm>
      </p:grpSpPr>
      <p:sp>
        <p:nvSpPr>
          <p:cNvPr id="379" name="Google Shape;379;p33"/>
          <p:cNvSpPr txBox="1"/>
          <p:nvPr/>
        </p:nvSpPr>
        <p:spPr>
          <a:xfrm>
            <a:off x="639401" y="500643"/>
            <a:ext cx="2681011" cy="124963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950">
            <a:spAutoFit/>
          </a:bodyPr>
          <a:lstStyle/>
          <a:p>
            <a:pPr indent="0" lvl="0" marL="76008" marR="209598" rtl="0" algn="l">
              <a:lnSpc>
                <a:spcPct val="121100"/>
              </a:lnSpc>
              <a:spcBef>
                <a:spcPts val="0"/>
              </a:spcBef>
              <a:spcAft>
                <a:spcPts val="0"/>
              </a:spcAft>
              <a:buNone/>
            </a:pPr>
            <a:r>
              <a:rPr lang="de-DE" sz="1088">
                <a:solidFill>
                  <a:srgbClr val="000000"/>
                </a:solidFill>
                <a:latin typeface="Arimo"/>
                <a:ea typeface="Arimo"/>
                <a:cs typeface="Arimo"/>
                <a:sym typeface="Arimo"/>
              </a:rPr>
              <a:t>Diese Seite zeigt den Zyklus der reflektierten Untersuchung mit zusätzlichen Informationen zu jeder Phase, um Ihnen zu helfen, Ihren eigenen Untersuchungszyklus durchzuführen und auszufüllen</a:t>
            </a:r>
            <a:endParaRPr sz="1088">
              <a:solidFill>
                <a:srgbClr val="000000"/>
              </a:solidFill>
              <a:latin typeface="Arimo"/>
              <a:ea typeface="Arimo"/>
              <a:cs typeface="Arimo"/>
              <a:sym typeface="Arimo"/>
            </a:endParaRPr>
          </a:p>
        </p:txBody>
      </p:sp>
      <p:grpSp>
        <p:nvGrpSpPr>
          <p:cNvPr id="380" name="Google Shape;380;p33"/>
          <p:cNvGrpSpPr/>
          <p:nvPr/>
        </p:nvGrpSpPr>
        <p:grpSpPr>
          <a:xfrm>
            <a:off x="3093149" y="1991205"/>
            <a:ext cx="4277530" cy="4437577"/>
            <a:chOff x="2720984" y="1758952"/>
            <a:chExt cx="4717165" cy="4893662"/>
          </a:xfrm>
        </p:grpSpPr>
        <p:pic>
          <p:nvPicPr>
            <p:cNvPr id="381" name="Google Shape;381;p33"/>
            <p:cNvPicPr preferRelativeResize="0"/>
            <p:nvPr/>
          </p:nvPicPr>
          <p:blipFill rotWithShape="1">
            <a:blip r:embed="rId3">
              <a:alphaModFix/>
            </a:blip>
            <a:srcRect b="0" l="0" r="0" t="0"/>
            <a:stretch/>
          </p:blipFill>
          <p:spPr>
            <a:xfrm>
              <a:off x="3009359" y="2453408"/>
              <a:ext cx="1038058" cy="1038058"/>
            </a:xfrm>
            <a:prstGeom prst="rect">
              <a:avLst/>
            </a:prstGeom>
            <a:noFill/>
            <a:ln>
              <a:noFill/>
            </a:ln>
          </p:spPr>
        </p:pic>
        <p:sp>
          <p:nvSpPr>
            <p:cNvPr id="382" name="Google Shape;382;p33"/>
            <p:cNvSpPr/>
            <p:nvPr/>
          </p:nvSpPr>
          <p:spPr>
            <a:xfrm>
              <a:off x="2927272" y="2657792"/>
              <a:ext cx="1180573" cy="984948"/>
            </a:xfrm>
            <a:prstGeom prst="rect">
              <a:avLst/>
            </a:prstGeom>
          </p:spPr>
          <p:txBody>
            <a:bodyPr>
              <a:prstTxWarp prst="textPlain"/>
            </a:bodyPr>
            <a:lstStyle/>
            <a:p>
              <a:pPr lvl="0" algn="ctr"/>
              <a:r>
                <a:rPr b="0" i="0">
                  <a:ln>
                    <a:noFill/>
                  </a:ln>
                  <a:solidFill>
                    <a:srgbClr val="000000"/>
                  </a:solidFill>
                  <a:latin typeface="Calibri"/>
                </a:rPr>
                <a:t>Prüfung &amp; Reflexion</a:t>
              </a:r>
            </a:p>
          </p:txBody>
        </p:sp>
        <p:pic>
          <p:nvPicPr>
            <p:cNvPr id="383" name="Google Shape;383;p33"/>
            <p:cNvPicPr preferRelativeResize="0"/>
            <p:nvPr/>
          </p:nvPicPr>
          <p:blipFill rotWithShape="1">
            <a:blip r:embed="rId4">
              <a:alphaModFix/>
            </a:blip>
            <a:srcRect b="0" l="0" r="0" t="0"/>
            <a:stretch/>
          </p:blipFill>
          <p:spPr>
            <a:xfrm>
              <a:off x="2720984" y="4063187"/>
              <a:ext cx="1038084" cy="1038084"/>
            </a:xfrm>
            <a:prstGeom prst="rect">
              <a:avLst/>
            </a:prstGeom>
            <a:noFill/>
            <a:ln>
              <a:noFill/>
            </a:ln>
          </p:spPr>
        </p:pic>
        <p:sp>
          <p:nvSpPr>
            <p:cNvPr id="384" name="Google Shape;384;p33"/>
            <p:cNvSpPr/>
            <p:nvPr/>
          </p:nvSpPr>
          <p:spPr>
            <a:xfrm>
              <a:off x="2796426" y="4790229"/>
              <a:ext cx="902214" cy="459781"/>
            </a:xfrm>
            <a:prstGeom prst="rect">
              <a:avLst/>
            </a:prstGeom>
          </p:spPr>
          <p:txBody>
            <a:bodyPr>
              <a:prstTxWarp prst="textPlain"/>
            </a:bodyPr>
            <a:lstStyle/>
            <a:p>
              <a:pPr lvl="0" algn="ctr"/>
              <a:r>
                <a:rPr b="0" i="0">
                  <a:ln>
                    <a:noFill/>
                  </a:ln>
                  <a:solidFill>
                    <a:srgbClr val="000000"/>
                  </a:solidFill>
                  <a:latin typeface="Calibri"/>
                </a:rPr>
                <a:t>Handlungsplan</a:t>
              </a:r>
            </a:p>
          </p:txBody>
        </p:sp>
        <p:pic>
          <p:nvPicPr>
            <p:cNvPr id="385" name="Google Shape;385;p33"/>
            <p:cNvPicPr preferRelativeResize="0"/>
            <p:nvPr/>
          </p:nvPicPr>
          <p:blipFill rotWithShape="1">
            <a:blip r:embed="rId5">
              <a:alphaModFix/>
            </a:blip>
            <a:srcRect b="0" l="0" r="0" t="0"/>
            <a:stretch/>
          </p:blipFill>
          <p:spPr>
            <a:xfrm>
              <a:off x="5327763" y="5461175"/>
              <a:ext cx="1038058" cy="1038058"/>
            </a:xfrm>
            <a:prstGeom prst="rect">
              <a:avLst/>
            </a:prstGeom>
            <a:noFill/>
            <a:ln>
              <a:noFill/>
            </a:ln>
          </p:spPr>
        </p:pic>
        <p:sp>
          <p:nvSpPr>
            <p:cNvPr id="386" name="Google Shape;386;p33"/>
            <p:cNvSpPr/>
            <p:nvPr/>
          </p:nvSpPr>
          <p:spPr>
            <a:xfrm>
              <a:off x="5256505" y="5614529"/>
              <a:ext cx="1180574" cy="1038085"/>
            </a:xfrm>
            <a:prstGeom prst="rect">
              <a:avLst/>
            </a:prstGeom>
          </p:spPr>
          <p:txBody>
            <a:bodyPr>
              <a:prstTxWarp prst="textPlain"/>
            </a:bodyPr>
            <a:lstStyle/>
            <a:p>
              <a:pPr lvl="0" algn="ctr"/>
              <a:r>
                <a:rPr b="0" i="0">
                  <a:ln>
                    <a:noFill/>
                  </a:ln>
                  <a:solidFill>
                    <a:srgbClr val="000000"/>
                  </a:solidFill>
                  <a:latin typeface="Calibri"/>
                </a:rPr>
                <a:t>Datenübernahme</a:t>
              </a:r>
            </a:p>
          </p:txBody>
        </p:sp>
        <p:pic>
          <p:nvPicPr>
            <p:cNvPr id="387" name="Google Shape;387;p33"/>
            <p:cNvPicPr preferRelativeResize="0"/>
            <p:nvPr/>
          </p:nvPicPr>
          <p:blipFill rotWithShape="1">
            <a:blip r:embed="rId6">
              <a:alphaModFix/>
            </a:blip>
            <a:srcRect b="0" l="0" r="0" t="0"/>
            <a:stretch/>
          </p:blipFill>
          <p:spPr>
            <a:xfrm>
              <a:off x="6157870" y="2466498"/>
              <a:ext cx="1038084" cy="1038084"/>
            </a:xfrm>
            <a:prstGeom prst="rect">
              <a:avLst/>
            </a:prstGeom>
            <a:noFill/>
            <a:ln>
              <a:noFill/>
            </a:ln>
          </p:spPr>
        </p:pic>
        <p:sp>
          <p:nvSpPr>
            <p:cNvPr id="388" name="Google Shape;388;p33"/>
            <p:cNvSpPr/>
            <p:nvPr/>
          </p:nvSpPr>
          <p:spPr>
            <a:xfrm>
              <a:off x="6081273" y="2624746"/>
              <a:ext cx="1217830" cy="1038084"/>
            </a:xfrm>
            <a:prstGeom prst="rect">
              <a:avLst/>
            </a:prstGeom>
          </p:spPr>
          <p:txBody>
            <a:bodyPr>
              <a:prstTxWarp prst="textPlain"/>
            </a:bodyPr>
            <a:lstStyle/>
            <a:p>
              <a:pPr lvl="0" algn="ctr"/>
              <a:r>
                <a:rPr b="0" i="0">
                  <a:ln>
                    <a:noFill/>
                  </a:ln>
                  <a:solidFill>
                    <a:srgbClr val="000000"/>
                  </a:solidFill>
                  <a:latin typeface="Calibri"/>
                </a:rPr>
                <a:t>Fokus &amp; Fragen</a:t>
              </a:r>
            </a:p>
          </p:txBody>
        </p:sp>
        <p:pic>
          <p:nvPicPr>
            <p:cNvPr id="389" name="Google Shape;389;p33"/>
            <p:cNvPicPr preferRelativeResize="0"/>
            <p:nvPr/>
          </p:nvPicPr>
          <p:blipFill rotWithShape="1">
            <a:blip r:embed="rId7">
              <a:alphaModFix/>
            </a:blip>
            <a:srcRect b="0" l="0" r="0" t="0"/>
            <a:stretch/>
          </p:blipFill>
          <p:spPr>
            <a:xfrm>
              <a:off x="4612029" y="1758952"/>
              <a:ext cx="1038084" cy="1038084"/>
            </a:xfrm>
            <a:prstGeom prst="rect">
              <a:avLst/>
            </a:prstGeom>
            <a:noFill/>
            <a:ln>
              <a:noFill/>
            </a:ln>
          </p:spPr>
        </p:pic>
        <p:sp>
          <p:nvSpPr>
            <p:cNvPr id="390" name="Google Shape;390;p33"/>
            <p:cNvSpPr/>
            <p:nvPr/>
          </p:nvSpPr>
          <p:spPr>
            <a:xfrm>
              <a:off x="4587023" y="2175204"/>
              <a:ext cx="1085769" cy="776923"/>
            </a:xfrm>
            <a:prstGeom prst="rect">
              <a:avLst/>
            </a:prstGeom>
          </p:spPr>
          <p:txBody>
            <a:bodyPr>
              <a:prstTxWarp prst="textPlain"/>
            </a:bodyPr>
            <a:lstStyle/>
            <a:p>
              <a:pPr lvl="0" algn="ctr"/>
              <a:r>
                <a:rPr b="0" i="0">
                  <a:ln>
                    <a:noFill/>
                  </a:ln>
                  <a:solidFill>
                    <a:srgbClr val="000000"/>
                  </a:solidFill>
                  <a:latin typeface="Calibri"/>
                </a:rPr>
                <a:t> INTERESSEN &amp; ZIELE</a:t>
              </a:r>
            </a:p>
          </p:txBody>
        </p:sp>
        <p:pic>
          <p:nvPicPr>
            <p:cNvPr id="391" name="Google Shape;391;p33"/>
            <p:cNvPicPr preferRelativeResize="0"/>
            <p:nvPr/>
          </p:nvPicPr>
          <p:blipFill rotWithShape="1">
            <a:blip r:embed="rId8">
              <a:alphaModFix/>
            </a:blip>
            <a:srcRect b="0" l="0" r="0" t="0"/>
            <a:stretch/>
          </p:blipFill>
          <p:spPr>
            <a:xfrm>
              <a:off x="3687249" y="5439216"/>
              <a:ext cx="1038084" cy="1038084"/>
            </a:xfrm>
            <a:prstGeom prst="rect">
              <a:avLst/>
            </a:prstGeom>
            <a:noFill/>
            <a:ln>
              <a:noFill/>
            </a:ln>
          </p:spPr>
        </p:pic>
        <p:sp>
          <p:nvSpPr>
            <p:cNvPr id="392" name="Google Shape;392;p33"/>
            <p:cNvSpPr/>
            <p:nvPr/>
          </p:nvSpPr>
          <p:spPr>
            <a:xfrm>
              <a:off x="3684731" y="5893598"/>
              <a:ext cx="1019018" cy="740938"/>
            </a:xfrm>
            <a:prstGeom prst="rect">
              <a:avLst/>
            </a:prstGeom>
          </p:spPr>
          <p:txBody>
            <a:bodyPr>
              <a:prstTxWarp prst="textPlain"/>
            </a:bodyPr>
            <a:lstStyle/>
            <a:p>
              <a:pPr lvl="0" algn="ctr"/>
              <a:r>
                <a:rPr b="0" i="0">
                  <a:ln>
                    <a:noFill/>
                  </a:ln>
                  <a:solidFill>
                    <a:srgbClr val="000000"/>
                  </a:solidFill>
                  <a:latin typeface="Calibri"/>
                </a:rPr>
                <a:t>Interpretation</a:t>
              </a:r>
            </a:p>
          </p:txBody>
        </p:sp>
        <p:pic>
          <p:nvPicPr>
            <p:cNvPr id="393" name="Google Shape;393;p33"/>
            <p:cNvPicPr preferRelativeResize="0"/>
            <p:nvPr/>
          </p:nvPicPr>
          <p:blipFill rotWithShape="1">
            <a:blip r:embed="rId9">
              <a:alphaModFix/>
            </a:blip>
            <a:srcRect b="0" l="0" r="0" t="0"/>
            <a:stretch/>
          </p:blipFill>
          <p:spPr>
            <a:xfrm>
              <a:off x="6365821" y="4063187"/>
              <a:ext cx="1038084" cy="1038084"/>
            </a:xfrm>
            <a:prstGeom prst="rect">
              <a:avLst/>
            </a:prstGeom>
            <a:noFill/>
            <a:ln>
              <a:noFill/>
            </a:ln>
          </p:spPr>
        </p:pic>
        <p:sp>
          <p:nvSpPr>
            <p:cNvPr id="394" name="Google Shape;394;p33"/>
            <p:cNvSpPr/>
            <p:nvPr/>
          </p:nvSpPr>
          <p:spPr>
            <a:xfrm>
              <a:off x="6328064" y="4414717"/>
              <a:ext cx="1110085" cy="847494"/>
            </a:xfrm>
            <a:prstGeom prst="rect">
              <a:avLst/>
            </a:prstGeom>
          </p:spPr>
          <p:txBody>
            <a:bodyPr>
              <a:prstTxWarp prst="textPlain"/>
            </a:bodyPr>
            <a:lstStyle/>
            <a:p>
              <a:pPr lvl="0" algn="ctr"/>
              <a:r>
                <a:rPr b="0" i="0">
                  <a:ln>
                    <a:noFill/>
                  </a:ln>
                  <a:solidFill>
                    <a:srgbClr val="000000"/>
                  </a:solidFill>
                  <a:latin typeface="Calibri"/>
                </a:rPr>
                <a:t>Pläne &amp; Methoden</a:t>
              </a:r>
            </a:p>
          </p:txBody>
        </p:sp>
        <p:pic>
          <p:nvPicPr>
            <p:cNvPr id="395" name="Google Shape;395;p33"/>
            <p:cNvPicPr preferRelativeResize="0"/>
            <p:nvPr/>
          </p:nvPicPr>
          <p:blipFill rotWithShape="1">
            <a:blip r:embed="rId10">
              <a:alphaModFix/>
            </a:blip>
            <a:srcRect b="0" l="0" r="0" t="0"/>
            <a:stretch/>
          </p:blipFill>
          <p:spPr>
            <a:xfrm>
              <a:off x="4085174" y="3340081"/>
              <a:ext cx="2041604" cy="2041604"/>
            </a:xfrm>
            <a:prstGeom prst="rect">
              <a:avLst/>
            </a:prstGeom>
            <a:noFill/>
            <a:ln>
              <a:noFill/>
            </a:ln>
          </p:spPr>
        </p:pic>
      </p:grpSp>
      <p:sp>
        <p:nvSpPr>
          <p:cNvPr id="396" name="Google Shape;396;p33"/>
          <p:cNvSpPr/>
          <p:nvPr/>
        </p:nvSpPr>
        <p:spPr>
          <a:xfrm>
            <a:off x="4751545" y="4080686"/>
            <a:ext cx="962721"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ggf. Wieder-holen</a:t>
            </a:r>
            <a:endParaRPr sz="1088">
              <a:solidFill>
                <a:srgbClr val="FFFFFF"/>
              </a:solidFill>
              <a:latin typeface="Calibri"/>
              <a:ea typeface="Calibri"/>
              <a:cs typeface="Calibri"/>
              <a:sym typeface="Calibri"/>
            </a:endParaRPr>
          </a:p>
        </p:txBody>
      </p:sp>
      <p:sp>
        <p:nvSpPr>
          <p:cNvPr id="397" name="Google Shape;397;p33"/>
          <p:cNvSpPr/>
          <p:nvPr/>
        </p:nvSpPr>
        <p:spPr>
          <a:xfrm>
            <a:off x="2357691" y="2434800"/>
            <a:ext cx="962721"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Mit anderen teilen</a:t>
            </a:r>
            <a:endParaRPr sz="1088">
              <a:solidFill>
                <a:srgbClr val="FFFFFF"/>
              </a:solidFill>
              <a:latin typeface="Calibri"/>
              <a:ea typeface="Calibri"/>
              <a:cs typeface="Calibri"/>
              <a:sym typeface="Calibri"/>
            </a:endParaRPr>
          </a:p>
        </p:txBody>
      </p:sp>
      <p:sp>
        <p:nvSpPr>
          <p:cNvPr id="398" name="Google Shape;398;p33"/>
          <p:cNvSpPr/>
          <p:nvPr/>
        </p:nvSpPr>
        <p:spPr>
          <a:xfrm>
            <a:off x="3552794" y="1548049"/>
            <a:ext cx="1416571" cy="60114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Selbst-einschätzung</a:t>
            </a:r>
            <a:endParaRPr sz="1088">
              <a:solidFill>
                <a:srgbClr val="FFFFFF"/>
              </a:solidFill>
              <a:latin typeface="Calibri"/>
              <a:ea typeface="Calibri"/>
              <a:cs typeface="Calibri"/>
              <a:sym typeface="Calibri"/>
            </a:endParaRPr>
          </a:p>
        </p:txBody>
      </p:sp>
      <p:sp>
        <p:nvSpPr>
          <p:cNvPr id="399" name="Google Shape;399;p33"/>
          <p:cNvSpPr/>
          <p:nvPr/>
        </p:nvSpPr>
        <p:spPr>
          <a:xfrm>
            <a:off x="2865334" y="5912539"/>
            <a:ext cx="1037127" cy="58972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Mit anderen teilen</a:t>
            </a:r>
            <a:endParaRPr sz="1088">
              <a:solidFill>
                <a:srgbClr val="FFFFFF"/>
              </a:solidFill>
              <a:latin typeface="Calibri"/>
              <a:ea typeface="Calibri"/>
              <a:cs typeface="Calibri"/>
              <a:sym typeface="Calibri"/>
            </a:endParaRPr>
          </a:p>
        </p:txBody>
      </p:sp>
      <p:sp>
        <p:nvSpPr>
          <p:cNvPr id="400" name="Google Shape;400;p33"/>
          <p:cNvSpPr/>
          <p:nvPr/>
        </p:nvSpPr>
        <p:spPr>
          <a:xfrm>
            <a:off x="7489938" y="3562249"/>
            <a:ext cx="962193" cy="4151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88">
                <a:solidFill>
                  <a:srgbClr val="FFFFFF"/>
                </a:solidFill>
                <a:latin typeface="Calibri"/>
                <a:ea typeface="Calibri"/>
                <a:cs typeface="Calibri"/>
                <a:sym typeface="Calibri"/>
              </a:rPr>
              <a:t>Kodier-schema</a:t>
            </a:r>
            <a:endParaRPr sz="1088">
              <a:solidFill>
                <a:srgbClr val="FFFFFF"/>
              </a:solidFill>
              <a:latin typeface="Calibri"/>
              <a:ea typeface="Calibri"/>
              <a:cs typeface="Calibri"/>
              <a:sym typeface="Calibri"/>
            </a:endParaRPr>
          </a:p>
        </p:txBody>
      </p:sp>
      <p:cxnSp>
        <p:nvCxnSpPr>
          <p:cNvPr id="401" name="Google Shape;401;p33"/>
          <p:cNvCxnSpPr/>
          <p:nvPr/>
        </p:nvCxnSpPr>
        <p:spPr>
          <a:xfrm>
            <a:off x="4869620" y="2062831"/>
            <a:ext cx="82148" cy="24048"/>
          </a:xfrm>
          <a:prstGeom prst="straightConnector1">
            <a:avLst/>
          </a:prstGeom>
          <a:noFill/>
          <a:ln cap="flat" cmpd="sng" w="9525">
            <a:solidFill>
              <a:srgbClr val="262626"/>
            </a:solidFill>
            <a:prstDash val="solid"/>
            <a:round/>
            <a:headEnd len="sm" w="sm" type="none"/>
            <a:tailEnd len="med" w="med" type="triangle"/>
          </a:ln>
        </p:spPr>
      </p:cxnSp>
      <p:cxnSp>
        <p:nvCxnSpPr>
          <p:cNvPr id="402" name="Google Shape;402;p33"/>
          <p:cNvCxnSpPr/>
          <p:nvPr/>
        </p:nvCxnSpPr>
        <p:spPr>
          <a:xfrm>
            <a:off x="3261162" y="2924170"/>
            <a:ext cx="82148" cy="24048"/>
          </a:xfrm>
          <a:prstGeom prst="straightConnector1">
            <a:avLst/>
          </a:prstGeom>
          <a:noFill/>
          <a:ln cap="flat" cmpd="sng" w="9525">
            <a:solidFill>
              <a:srgbClr val="262626"/>
            </a:solidFill>
            <a:prstDash val="solid"/>
            <a:round/>
            <a:headEnd len="sm" w="sm" type="none"/>
            <a:tailEnd len="med" w="med" type="triangle"/>
          </a:ln>
        </p:spPr>
      </p:cxnSp>
      <p:cxnSp>
        <p:nvCxnSpPr>
          <p:cNvPr id="403" name="Google Shape;403;p33"/>
          <p:cNvCxnSpPr/>
          <p:nvPr/>
        </p:nvCxnSpPr>
        <p:spPr>
          <a:xfrm flipH="1" rot="10800000">
            <a:off x="3888614" y="6015626"/>
            <a:ext cx="97677" cy="60820"/>
          </a:xfrm>
          <a:prstGeom prst="straightConnector1">
            <a:avLst/>
          </a:prstGeom>
          <a:noFill/>
          <a:ln cap="flat" cmpd="sng" w="9525">
            <a:solidFill>
              <a:srgbClr val="262626"/>
            </a:solidFill>
            <a:prstDash val="solid"/>
            <a:round/>
            <a:headEnd len="sm" w="sm" type="none"/>
            <a:tailEnd len="med" w="med" type="triangle"/>
          </a:ln>
        </p:spPr>
      </p:cxnSp>
      <p:cxnSp>
        <p:nvCxnSpPr>
          <p:cNvPr id="404" name="Google Shape;404;p33"/>
          <p:cNvCxnSpPr/>
          <p:nvPr/>
        </p:nvCxnSpPr>
        <p:spPr>
          <a:xfrm rot="10800000">
            <a:off x="7314050" y="3372804"/>
            <a:ext cx="193778" cy="215461"/>
          </a:xfrm>
          <a:prstGeom prst="straightConnector1">
            <a:avLst/>
          </a:prstGeom>
          <a:noFill/>
          <a:ln cap="flat" cmpd="sng" w="9525">
            <a:solidFill>
              <a:srgbClr val="262626"/>
            </a:solidFill>
            <a:prstDash val="solid"/>
            <a:round/>
            <a:headEnd len="sm" w="sm" type="none"/>
            <a:tailEnd len="med" w="med" type="triangle"/>
          </a:ln>
        </p:spPr>
      </p:cxnSp>
      <p:cxnSp>
        <p:nvCxnSpPr>
          <p:cNvPr id="405" name="Google Shape;405;p33"/>
          <p:cNvCxnSpPr/>
          <p:nvPr/>
        </p:nvCxnSpPr>
        <p:spPr>
          <a:xfrm flipH="1">
            <a:off x="7370680" y="3960034"/>
            <a:ext cx="192211" cy="258998"/>
          </a:xfrm>
          <a:prstGeom prst="straightConnector1">
            <a:avLst/>
          </a:prstGeom>
          <a:noFill/>
          <a:ln cap="flat" cmpd="sng" w="9525">
            <a:solidFill>
              <a:srgbClr val="262626"/>
            </a:solidFill>
            <a:prstDash val="solid"/>
            <a:round/>
            <a:headEnd len="sm" w="sm" type="none"/>
            <a:tailEnd len="med" w="med" type="triangle"/>
          </a:ln>
        </p:spPr>
      </p:cxnSp>
      <p:sp>
        <p:nvSpPr>
          <p:cNvPr id="406" name="Google Shape;406;p33"/>
          <p:cNvSpPr txBox="1"/>
          <p:nvPr/>
        </p:nvSpPr>
        <p:spPr>
          <a:xfrm>
            <a:off x="503472" y="3212618"/>
            <a:ext cx="2361860" cy="483209"/>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C61624"/>
                </a:solidFill>
                <a:latin typeface="Calibri"/>
                <a:ea typeface="Calibri"/>
                <a:cs typeface="Calibri"/>
                <a:sym typeface="Calibri"/>
              </a:rPr>
              <a:t>Prüfen, inwieweit der gesamte Zyklus funktioniert hat</a:t>
            </a:r>
            <a:endParaRPr sz="1270">
              <a:solidFill>
                <a:srgbClr val="C61624"/>
              </a:solidFill>
              <a:latin typeface="Calibri"/>
              <a:ea typeface="Calibri"/>
              <a:cs typeface="Calibri"/>
              <a:sym typeface="Calibri"/>
            </a:endParaRPr>
          </a:p>
        </p:txBody>
      </p:sp>
      <p:sp>
        <p:nvSpPr>
          <p:cNvPr id="407" name="Google Shape;407;p33"/>
          <p:cNvSpPr txBox="1"/>
          <p:nvPr/>
        </p:nvSpPr>
        <p:spPr>
          <a:xfrm>
            <a:off x="503472" y="4338203"/>
            <a:ext cx="2173860" cy="483209"/>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CE6328"/>
                </a:solidFill>
                <a:latin typeface="Calibri"/>
                <a:ea typeface="Calibri"/>
                <a:cs typeface="Calibri"/>
                <a:sym typeface="Calibri"/>
              </a:rPr>
              <a:t>Handlungsplan auf Grundlage der Ergebnisse erstellen</a:t>
            </a:r>
            <a:endParaRPr sz="1270">
              <a:solidFill>
                <a:srgbClr val="CE6328"/>
              </a:solidFill>
              <a:latin typeface="Calibri"/>
              <a:ea typeface="Calibri"/>
              <a:cs typeface="Calibri"/>
              <a:sym typeface="Calibri"/>
            </a:endParaRPr>
          </a:p>
        </p:txBody>
      </p:sp>
      <p:sp>
        <p:nvSpPr>
          <p:cNvPr id="408" name="Google Shape;408;p33"/>
          <p:cNvSpPr txBox="1"/>
          <p:nvPr/>
        </p:nvSpPr>
        <p:spPr>
          <a:xfrm>
            <a:off x="512377" y="5276304"/>
            <a:ext cx="2770211" cy="483209"/>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0F857B"/>
                </a:solidFill>
                <a:latin typeface="Calibri"/>
                <a:ea typeface="Calibri"/>
                <a:cs typeface="Calibri"/>
                <a:sym typeface="Calibri"/>
              </a:rPr>
              <a:t>Ergebnisse betrachten und mögliche Bedeutungen betrachten</a:t>
            </a:r>
            <a:endParaRPr sz="1270">
              <a:solidFill>
                <a:srgbClr val="0F857B"/>
              </a:solidFill>
              <a:latin typeface="Calibri"/>
              <a:ea typeface="Calibri"/>
              <a:cs typeface="Calibri"/>
              <a:sym typeface="Calibri"/>
            </a:endParaRPr>
          </a:p>
        </p:txBody>
      </p:sp>
      <p:sp>
        <p:nvSpPr>
          <p:cNvPr id="409" name="Google Shape;409;p33"/>
          <p:cNvSpPr txBox="1"/>
          <p:nvPr/>
        </p:nvSpPr>
        <p:spPr>
          <a:xfrm>
            <a:off x="6769906" y="5829537"/>
            <a:ext cx="2402255" cy="483209"/>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812C75"/>
                </a:solidFill>
                <a:latin typeface="Calibri"/>
                <a:ea typeface="Calibri"/>
                <a:cs typeface="Calibri"/>
                <a:sym typeface="Calibri"/>
              </a:rPr>
              <a:t>Untersuchung durchführen und  Daten sammeln</a:t>
            </a:r>
            <a:endParaRPr/>
          </a:p>
        </p:txBody>
      </p:sp>
      <p:sp>
        <p:nvSpPr>
          <p:cNvPr id="410" name="Google Shape;410;p33"/>
          <p:cNvSpPr txBox="1"/>
          <p:nvPr/>
        </p:nvSpPr>
        <p:spPr>
          <a:xfrm>
            <a:off x="7468548" y="4370243"/>
            <a:ext cx="2402254" cy="678647"/>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70413C"/>
                </a:solidFill>
                <a:latin typeface="Calibri"/>
                <a:ea typeface="Calibri"/>
                <a:cs typeface="Calibri"/>
                <a:sym typeface="Calibri"/>
              </a:rPr>
              <a:t>Untersuchung planen und  Methoden und Instrumente auswählen</a:t>
            </a:r>
            <a:endParaRPr/>
          </a:p>
        </p:txBody>
      </p:sp>
      <p:sp>
        <p:nvSpPr>
          <p:cNvPr id="411" name="Google Shape;411;p33"/>
          <p:cNvSpPr txBox="1"/>
          <p:nvPr/>
        </p:nvSpPr>
        <p:spPr>
          <a:xfrm>
            <a:off x="7280123" y="2549416"/>
            <a:ext cx="2584308" cy="678647"/>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507696"/>
                </a:solidFill>
                <a:latin typeface="Calibri"/>
                <a:ea typeface="Calibri"/>
                <a:cs typeface="Calibri"/>
                <a:sym typeface="Calibri"/>
              </a:rPr>
              <a:t>Schwerpunkt und Untersuchungsfragen eingrenzen, mit T-SEDA verknüpfen</a:t>
            </a:r>
            <a:endParaRPr sz="1270">
              <a:solidFill>
                <a:srgbClr val="507696"/>
              </a:solidFill>
              <a:latin typeface="Calibri"/>
              <a:ea typeface="Calibri"/>
              <a:cs typeface="Calibri"/>
              <a:sym typeface="Calibri"/>
            </a:endParaRPr>
          </a:p>
        </p:txBody>
      </p:sp>
      <p:sp>
        <p:nvSpPr>
          <p:cNvPr id="412" name="Google Shape;412;p33"/>
          <p:cNvSpPr txBox="1"/>
          <p:nvPr/>
        </p:nvSpPr>
        <p:spPr>
          <a:xfrm>
            <a:off x="5810957" y="1638783"/>
            <a:ext cx="2453657" cy="483209"/>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70">
                <a:solidFill>
                  <a:srgbClr val="B38834"/>
                </a:solidFill>
                <a:latin typeface="Calibri"/>
                <a:ea typeface="Calibri"/>
                <a:cs typeface="Calibri"/>
                <a:sym typeface="Calibri"/>
              </a:rPr>
              <a:t>Interessensschwerpunkte und mögliche Ziele ermitteln</a:t>
            </a:r>
            <a:endParaRPr sz="1270">
              <a:solidFill>
                <a:srgbClr val="B38834"/>
              </a:solidFill>
              <a:latin typeface="Calibri"/>
              <a:ea typeface="Calibri"/>
              <a:cs typeface="Calibri"/>
              <a:sym typeface="Calibri"/>
            </a:endParaRPr>
          </a:p>
        </p:txBody>
      </p:sp>
      <p:sp>
        <p:nvSpPr>
          <p:cNvPr id="413" name="Google Shape;413;p33"/>
          <p:cNvSpPr txBox="1"/>
          <p:nvPr/>
        </p:nvSpPr>
        <p:spPr>
          <a:xfrm>
            <a:off x="547187" y="6578560"/>
            <a:ext cx="2545963" cy="48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270" u="sng">
                <a:solidFill>
                  <a:schemeClr val="hlink"/>
                </a:solidFill>
                <a:latin typeface="Calibri"/>
                <a:ea typeface="Calibri"/>
                <a:cs typeface="Calibri"/>
                <a:sym typeface="Calibri"/>
                <a:hlinkClick r:id="rId11"/>
              </a:rPr>
              <a:t>https://www.camtree.org</a:t>
            </a:r>
            <a:endParaRPr b="1" sz="1270">
              <a:solidFill>
                <a:srgbClr val="FFFFFF"/>
              </a:solidFill>
              <a:latin typeface="Calibri"/>
              <a:ea typeface="Calibri"/>
              <a:cs typeface="Calibri"/>
              <a:sym typeface="Calibri"/>
            </a:endParaRPr>
          </a:p>
          <a:p>
            <a:pPr indent="0" lvl="0" marL="0" marR="0" rtl="0" algn="l">
              <a:spcBef>
                <a:spcPts val="0"/>
              </a:spcBef>
              <a:spcAft>
                <a:spcPts val="0"/>
              </a:spcAft>
              <a:buNone/>
            </a:pPr>
            <a:r>
              <a:rPr b="1" lang="de-DE" sz="1270" u="sng">
                <a:solidFill>
                  <a:schemeClr val="hlink"/>
                </a:solidFill>
                <a:latin typeface="Calibri"/>
                <a:ea typeface="Calibri"/>
                <a:cs typeface="Calibri"/>
                <a:sym typeface="Calibri"/>
                <a:hlinkClick r:id="rId12"/>
              </a:rPr>
              <a:t>https://library.camtree.org</a:t>
            </a:r>
            <a:endParaRPr b="1" sz="1270">
              <a:solidFill>
                <a:srgbClr val="FFFFFF"/>
              </a:solidFill>
              <a:latin typeface="Calibri"/>
              <a:ea typeface="Calibri"/>
              <a:cs typeface="Calibri"/>
              <a:sym typeface="Calibri"/>
            </a:endParaRPr>
          </a:p>
        </p:txBody>
      </p:sp>
      <p:sp>
        <p:nvSpPr>
          <p:cNvPr id="414" name="Google Shape;414;p33"/>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18</a:t>
            </a:r>
            <a:endParaRPr sz="907">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8" name="Shape 418"/>
        <p:cNvGrpSpPr/>
        <p:nvPr/>
      </p:nvGrpSpPr>
      <p:grpSpPr>
        <a:xfrm>
          <a:off x="0" y="0"/>
          <a:ext cx="0" cy="0"/>
          <a:chOff x="0" y="0"/>
          <a:chExt cx="0" cy="0"/>
        </a:xfrm>
      </p:grpSpPr>
      <p:sp>
        <p:nvSpPr>
          <p:cNvPr id="419" name="Google Shape;419;p34"/>
          <p:cNvSpPr txBox="1"/>
          <p:nvPr/>
        </p:nvSpPr>
        <p:spPr>
          <a:xfrm>
            <a:off x="1176800" y="1234012"/>
            <a:ext cx="3986502" cy="251159"/>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632">
                <a:solidFill>
                  <a:srgbClr val="800000"/>
                </a:solidFill>
                <a:latin typeface="Arial"/>
                <a:ea typeface="Arial"/>
                <a:cs typeface="Arial"/>
                <a:sym typeface="Arial"/>
              </a:rPr>
              <a:t>Untersuchungszyklus</a:t>
            </a:r>
            <a:endParaRPr sz="1632">
              <a:solidFill>
                <a:srgbClr val="000000"/>
              </a:solidFill>
              <a:latin typeface="Arial"/>
              <a:ea typeface="Arial"/>
              <a:cs typeface="Arial"/>
              <a:sym typeface="Arial"/>
            </a:endParaRPr>
          </a:p>
        </p:txBody>
      </p:sp>
      <p:sp>
        <p:nvSpPr>
          <p:cNvPr id="420" name="Google Shape;420;p34"/>
          <p:cNvSpPr txBox="1"/>
          <p:nvPr/>
        </p:nvSpPr>
        <p:spPr>
          <a:xfrm>
            <a:off x="6812867" y="1234012"/>
            <a:ext cx="1987656" cy="251159"/>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632">
                <a:solidFill>
                  <a:srgbClr val="800000"/>
                </a:solidFill>
                <a:latin typeface="Arial"/>
                <a:ea typeface="Arial"/>
                <a:cs typeface="Arial"/>
                <a:sym typeface="Arial"/>
              </a:rPr>
              <a:t>Name: Julia Monks</a:t>
            </a:r>
            <a:endParaRPr sz="1632">
              <a:solidFill>
                <a:srgbClr val="000000"/>
              </a:solidFill>
              <a:latin typeface="Arial"/>
              <a:ea typeface="Arial"/>
              <a:cs typeface="Arial"/>
              <a:sym typeface="Arial"/>
            </a:endParaRPr>
          </a:p>
        </p:txBody>
      </p:sp>
      <p:sp>
        <p:nvSpPr>
          <p:cNvPr id="421" name="Google Shape;421;p34"/>
          <p:cNvSpPr txBox="1"/>
          <p:nvPr/>
        </p:nvSpPr>
        <p:spPr>
          <a:xfrm>
            <a:off x="640827" y="498415"/>
            <a:ext cx="4486202" cy="23893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0825">
            <a:spAutoFit/>
          </a:bodyPr>
          <a:lstStyle/>
          <a:p>
            <a:pPr indent="0" lvl="0" marL="73705" marR="0" rtl="0" algn="l">
              <a:spcBef>
                <a:spcPts val="0"/>
              </a:spcBef>
              <a:spcAft>
                <a:spcPts val="0"/>
              </a:spcAft>
              <a:buNone/>
            </a:pPr>
            <a:r>
              <a:rPr lang="de-DE" sz="1088">
                <a:solidFill>
                  <a:srgbClr val="000000"/>
                </a:solidFill>
                <a:latin typeface="Arimo"/>
                <a:ea typeface="Arimo"/>
                <a:cs typeface="Arimo"/>
                <a:sym typeface="Arimo"/>
              </a:rPr>
              <a:t>Hier ist ein Beispiel für einen abgeschlossenen Untersuchungszyklus</a:t>
            </a:r>
            <a:endParaRPr sz="1088">
              <a:solidFill>
                <a:srgbClr val="000000"/>
              </a:solidFill>
              <a:latin typeface="Arimo"/>
              <a:ea typeface="Arimo"/>
              <a:cs typeface="Arimo"/>
              <a:sym typeface="Arimo"/>
            </a:endParaRPr>
          </a:p>
        </p:txBody>
      </p:sp>
      <p:sp>
        <p:nvSpPr>
          <p:cNvPr id="422" name="Google Shape;422;p34"/>
          <p:cNvSpPr/>
          <p:nvPr/>
        </p:nvSpPr>
        <p:spPr>
          <a:xfrm>
            <a:off x="6729425" y="2842158"/>
            <a:ext cx="2296814" cy="118296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23" name="Google Shape;423;p34"/>
          <p:cNvSpPr/>
          <p:nvPr/>
        </p:nvSpPr>
        <p:spPr>
          <a:xfrm>
            <a:off x="6732189" y="4445238"/>
            <a:ext cx="2338278" cy="12548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24" name="Google Shape;424;p34"/>
          <p:cNvSpPr/>
          <p:nvPr/>
        </p:nvSpPr>
        <p:spPr>
          <a:xfrm>
            <a:off x="3882577" y="5249539"/>
            <a:ext cx="2617436" cy="114426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25" name="Google Shape;425;p34"/>
          <p:cNvSpPr/>
          <p:nvPr/>
        </p:nvSpPr>
        <p:spPr>
          <a:xfrm>
            <a:off x="1262372" y="4450763"/>
            <a:ext cx="2382502" cy="13930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pSp>
        <p:nvGrpSpPr>
          <p:cNvPr id="426" name="Google Shape;426;p34"/>
          <p:cNvGrpSpPr/>
          <p:nvPr/>
        </p:nvGrpSpPr>
        <p:grpSpPr>
          <a:xfrm>
            <a:off x="1040667" y="1783042"/>
            <a:ext cx="8232567" cy="4732643"/>
            <a:chOff x="1569213" y="1027685"/>
            <a:chExt cx="9078692" cy="5219053"/>
          </a:xfrm>
        </p:grpSpPr>
        <p:grpSp>
          <p:nvGrpSpPr>
            <p:cNvPr id="427" name="Google Shape;427;p34"/>
            <p:cNvGrpSpPr/>
            <p:nvPr/>
          </p:nvGrpSpPr>
          <p:grpSpPr>
            <a:xfrm>
              <a:off x="4649872" y="1027685"/>
              <a:ext cx="2917373" cy="1267232"/>
              <a:chOff x="4408711" y="897056"/>
              <a:chExt cx="2917373" cy="1267232"/>
            </a:xfrm>
          </p:grpSpPr>
          <p:sp>
            <p:nvSpPr>
              <p:cNvPr id="428" name="Google Shape;428;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29" name="Google Shape;429;p34"/>
              <p:cNvSpPr txBox="1"/>
              <p:nvPr/>
            </p:nvSpPr>
            <p:spPr>
              <a:xfrm>
                <a:off x="4408801" y="1216416"/>
                <a:ext cx="2917283" cy="9478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997">
                    <a:solidFill>
                      <a:srgbClr val="000000"/>
                    </a:solidFill>
                    <a:latin typeface="Calibri"/>
                    <a:ea typeface="Calibri"/>
                    <a:cs typeface="Calibri"/>
                    <a:sym typeface="Calibri"/>
                  </a:rPr>
                  <a:t>Wenn ich versuche, Kinder unterschiedlicher Leistungsniveaus zur Zusammenarbeit zu ermutigen, neigt ein Kind mit höherem Leistungsniveau (HL) dazu, denjenigen, die sich schwer tun (NL), einfach die Antwort zu sagen.</a:t>
                </a:r>
                <a:endParaRPr sz="1632">
                  <a:solidFill>
                    <a:srgbClr val="000000"/>
                  </a:solidFill>
                  <a:latin typeface="Calibri"/>
                  <a:ea typeface="Calibri"/>
                  <a:cs typeface="Calibri"/>
                  <a:sym typeface="Calibri"/>
                </a:endParaRPr>
              </a:p>
            </p:txBody>
          </p:sp>
        </p:grpSp>
        <p:grpSp>
          <p:nvGrpSpPr>
            <p:cNvPr id="430" name="Google Shape;430;p34"/>
            <p:cNvGrpSpPr/>
            <p:nvPr/>
          </p:nvGrpSpPr>
          <p:grpSpPr>
            <a:xfrm>
              <a:off x="7671489" y="2001602"/>
              <a:ext cx="2976416" cy="1240066"/>
              <a:chOff x="7430328" y="1870973"/>
              <a:chExt cx="2976416" cy="1240066"/>
            </a:xfrm>
          </p:grpSpPr>
          <p:sp>
            <p:nvSpPr>
              <p:cNvPr id="431" name="Google Shape;431;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32" name="Google Shape;432;p34"/>
              <p:cNvSpPr txBox="1"/>
              <p:nvPr/>
            </p:nvSpPr>
            <p:spPr>
              <a:xfrm>
                <a:off x="7430328" y="1979455"/>
                <a:ext cx="2322658" cy="1117081"/>
              </a:xfrm>
              <a:prstGeom prst="rect">
                <a:avLst/>
              </a:prstGeom>
              <a:noFill/>
              <a:ln>
                <a:noFill/>
              </a:ln>
            </p:spPr>
            <p:txBody>
              <a:bodyPr anchorCtr="0" anchor="t" bIns="45700" lIns="91425" spcFirstLastPara="1" rIns="91425" wrap="square" tIns="45700">
                <a:spAutoFit/>
              </a:bodyPr>
              <a:lstStyle/>
              <a:p>
                <a:pPr indent="0" lvl="0" marL="3455" marR="0" rtl="0" algn="ctr">
                  <a:spcBef>
                    <a:spcPts val="0"/>
                  </a:spcBef>
                  <a:spcAft>
                    <a:spcPts val="0"/>
                  </a:spcAft>
                  <a:buNone/>
                </a:pPr>
                <a:r>
                  <a:rPr lang="de-DE" sz="997">
                    <a:solidFill>
                      <a:srgbClr val="000000"/>
                    </a:solidFill>
                    <a:latin typeface="Calibri"/>
                    <a:ea typeface="Calibri"/>
                    <a:cs typeface="Calibri"/>
                    <a:sym typeface="Calibri"/>
                  </a:rPr>
                  <a:t>Bauen die Schüler*innen auf ihren Ideen auf? Leisten alle Schüler*innen einen Beitrag?  Engagieren sich stille Schüler*innen? Werden Ideen respektvoll in Frage gestellt? Wird auf Ideen aufgebaut oder eingegangen?</a:t>
                </a:r>
                <a:endParaRPr sz="997">
                  <a:solidFill>
                    <a:srgbClr val="000000"/>
                  </a:solidFill>
                  <a:latin typeface="Calibri"/>
                  <a:ea typeface="Calibri"/>
                  <a:cs typeface="Calibri"/>
                  <a:sym typeface="Calibri"/>
                </a:endParaRPr>
              </a:p>
            </p:txBody>
          </p:sp>
        </p:grpSp>
        <p:grpSp>
          <p:nvGrpSpPr>
            <p:cNvPr id="433" name="Google Shape;433;p34"/>
            <p:cNvGrpSpPr/>
            <p:nvPr/>
          </p:nvGrpSpPr>
          <p:grpSpPr>
            <a:xfrm>
              <a:off x="7730532" y="3528836"/>
              <a:ext cx="2917373" cy="1240067"/>
              <a:chOff x="7650452" y="3389586"/>
              <a:chExt cx="2917373" cy="1240067"/>
            </a:xfrm>
          </p:grpSpPr>
          <p:sp>
            <p:nvSpPr>
              <p:cNvPr id="434" name="Google Shape;434;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35" name="Google Shape;435;p34"/>
              <p:cNvSpPr txBox="1"/>
              <p:nvPr/>
            </p:nvSpPr>
            <p:spPr>
              <a:xfrm>
                <a:off x="7740385" y="3603427"/>
                <a:ext cx="2156051" cy="964842"/>
              </a:xfrm>
              <a:prstGeom prst="rect">
                <a:avLst/>
              </a:prstGeom>
              <a:noFill/>
              <a:ln>
                <a:noFill/>
              </a:ln>
            </p:spPr>
            <p:txBody>
              <a:bodyPr anchorCtr="0" anchor="t" bIns="45700" lIns="91425" spcFirstLastPara="1" rIns="91425" wrap="square" tIns="45700">
                <a:spAutoFit/>
              </a:bodyPr>
              <a:lstStyle/>
              <a:p>
                <a:pPr indent="-576" lvl="0" marL="10941" marR="4607" rtl="0" algn="ctr">
                  <a:lnSpc>
                    <a:spcPct val="101699"/>
                  </a:lnSpc>
                  <a:spcBef>
                    <a:spcPts val="0"/>
                  </a:spcBef>
                  <a:spcAft>
                    <a:spcPts val="0"/>
                  </a:spcAft>
                  <a:buNone/>
                </a:pPr>
                <a:r>
                  <a:rPr lang="de-DE" sz="997">
                    <a:solidFill>
                      <a:srgbClr val="000000"/>
                    </a:solidFill>
                    <a:latin typeface="Calibri"/>
                    <a:ea typeface="Calibri"/>
                    <a:cs typeface="Calibri"/>
                    <a:sym typeface="Calibri"/>
                  </a:rPr>
                  <a:t>Kinder bei der Arbeit in gemischten Paaren beobachten und  Instrumente 2A und 2C verwenden, um die Beteiligung und die Qualität des Dialogs zu ermitteln.</a:t>
                </a:r>
                <a:endParaRPr sz="997">
                  <a:solidFill>
                    <a:srgbClr val="000000"/>
                  </a:solidFill>
                  <a:latin typeface="Calibri"/>
                  <a:ea typeface="Calibri"/>
                  <a:cs typeface="Calibri"/>
                  <a:sym typeface="Calibri"/>
                </a:endParaRPr>
              </a:p>
            </p:txBody>
          </p:sp>
        </p:grpSp>
        <p:grpSp>
          <p:nvGrpSpPr>
            <p:cNvPr id="436" name="Google Shape;436;p34"/>
            <p:cNvGrpSpPr/>
            <p:nvPr/>
          </p:nvGrpSpPr>
          <p:grpSpPr>
            <a:xfrm>
              <a:off x="3087373" y="5006673"/>
              <a:ext cx="2917373" cy="1240065"/>
              <a:chOff x="2701210" y="4949458"/>
              <a:chExt cx="2917373" cy="1240065"/>
            </a:xfrm>
          </p:grpSpPr>
          <p:sp>
            <p:nvSpPr>
              <p:cNvPr id="437" name="Google Shape;437;p34"/>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38" name="Google Shape;438;p34"/>
              <p:cNvSpPr txBox="1"/>
              <p:nvPr/>
            </p:nvSpPr>
            <p:spPr>
              <a:xfrm>
                <a:off x="3208162" y="5060174"/>
                <a:ext cx="2365971" cy="111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997">
                    <a:solidFill>
                      <a:srgbClr val="000000"/>
                    </a:solidFill>
                    <a:latin typeface="Calibri"/>
                    <a:ea typeface="Calibri"/>
                    <a:cs typeface="Calibri"/>
                    <a:sym typeface="Calibri"/>
                  </a:rPr>
                  <a:t>Kinder bauen selten auf Ideen auf, HL-Kinder erklären oder geben Antworten an. Sehr wenig Beteiligung von NL-Kindern, alle wurden von HL-Kindern angeführt, die entweder performativ waren oder sich nur minimal engagierten.</a:t>
                </a:r>
                <a:endParaRPr sz="997">
                  <a:solidFill>
                    <a:srgbClr val="000000"/>
                  </a:solidFill>
                  <a:latin typeface="Calibri"/>
                  <a:ea typeface="Calibri"/>
                  <a:cs typeface="Calibri"/>
                  <a:sym typeface="Calibri"/>
                </a:endParaRPr>
              </a:p>
            </p:txBody>
          </p:sp>
        </p:grpSp>
        <p:grpSp>
          <p:nvGrpSpPr>
            <p:cNvPr id="439" name="Google Shape;439;p34"/>
            <p:cNvGrpSpPr/>
            <p:nvPr/>
          </p:nvGrpSpPr>
          <p:grpSpPr>
            <a:xfrm>
              <a:off x="6232865" y="4980930"/>
              <a:ext cx="2917373" cy="1240065"/>
              <a:chOff x="6125535" y="4971642"/>
              <a:chExt cx="2917373" cy="1240065"/>
            </a:xfrm>
          </p:grpSpPr>
          <p:sp>
            <p:nvSpPr>
              <p:cNvPr id="440" name="Google Shape;440;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41" name="Google Shape;441;p34"/>
              <p:cNvSpPr txBox="1"/>
              <p:nvPr/>
            </p:nvSpPr>
            <p:spPr>
              <a:xfrm>
                <a:off x="6199087" y="5328604"/>
                <a:ext cx="2144988" cy="769172"/>
              </a:xfrm>
              <a:prstGeom prst="rect">
                <a:avLst/>
              </a:prstGeom>
              <a:noFill/>
              <a:ln>
                <a:noFill/>
              </a:ln>
            </p:spPr>
            <p:txBody>
              <a:bodyPr anchorCtr="0" anchor="t" bIns="41450" lIns="82900" spcFirstLastPara="1" rIns="82900" wrap="square" tIns="41450">
                <a:spAutoFit/>
              </a:bodyPr>
              <a:lstStyle/>
              <a:p>
                <a:pPr indent="0" lvl="0" marL="0" marR="0" rtl="0" algn="ctr">
                  <a:spcBef>
                    <a:spcPts val="0"/>
                  </a:spcBef>
                  <a:spcAft>
                    <a:spcPts val="0"/>
                  </a:spcAft>
                  <a:buNone/>
                </a:pPr>
                <a:r>
                  <a:rPr lang="de-DE" sz="997">
                    <a:solidFill>
                      <a:srgbClr val="000000"/>
                    </a:solidFill>
                    <a:latin typeface="Calibri"/>
                    <a:ea typeface="Calibri"/>
                    <a:cs typeface="Calibri"/>
                    <a:sym typeface="Calibri"/>
                  </a:rPr>
                  <a:t>Transkribieren und Kodieren kurzer Episoden, Identifizieren und Zählen von Beispielen für jeden Code (I, H, N , EN)</a:t>
                </a:r>
                <a:endParaRPr sz="997">
                  <a:solidFill>
                    <a:srgbClr val="000000"/>
                  </a:solidFill>
                  <a:latin typeface="Calibri"/>
                  <a:ea typeface="Calibri"/>
                  <a:cs typeface="Calibri"/>
                  <a:sym typeface="Calibri"/>
                </a:endParaRPr>
              </a:p>
            </p:txBody>
          </p:sp>
        </p:grpSp>
        <p:grpSp>
          <p:nvGrpSpPr>
            <p:cNvPr id="442" name="Google Shape;442;p34"/>
            <p:cNvGrpSpPr/>
            <p:nvPr/>
          </p:nvGrpSpPr>
          <p:grpSpPr>
            <a:xfrm>
              <a:off x="1569213" y="3464076"/>
              <a:ext cx="2917373" cy="1295668"/>
              <a:chOff x="1104897" y="3322834"/>
              <a:chExt cx="2917373" cy="1295668"/>
            </a:xfrm>
          </p:grpSpPr>
          <p:sp>
            <p:nvSpPr>
              <p:cNvPr id="443" name="Google Shape;443;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44" name="Google Shape;444;p34"/>
              <p:cNvSpPr txBox="1"/>
              <p:nvPr/>
            </p:nvSpPr>
            <p:spPr>
              <a:xfrm>
                <a:off x="1491925" y="3482330"/>
                <a:ext cx="2316966" cy="11361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997">
                    <a:solidFill>
                      <a:srgbClr val="000000"/>
                    </a:solidFill>
                    <a:latin typeface="Calibri"/>
                    <a:ea typeface="Calibri"/>
                    <a:cs typeface="Calibri"/>
                    <a:sym typeface="Calibri"/>
                  </a:rPr>
                  <a:t>Gemeinsame Grundregeln festlegen. Darüber sprechen, wie der Dialog allen Lernenden helfen kann. Einführung von Satzgliedern. Metabewusstsein für die Vorteile des Dialogs entwickeln.</a:t>
                </a:r>
                <a:endParaRPr sz="1088">
                  <a:solidFill>
                    <a:srgbClr val="000000"/>
                  </a:solidFill>
                  <a:latin typeface="Calibri"/>
                  <a:ea typeface="Calibri"/>
                  <a:cs typeface="Calibri"/>
                  <a:sym typeface="Calibri"/>
                </a:endParaRPr>
              </a:p>
              <a:p>
                <a:pPr indent="204415" lvl="0" marL="11516" marR="4607" rtl="0" algn="l">
                  <a:lnSpc>
                    <a:spcPct val="101699"/>
                  </a:lnSpc>
                  <a:spcBef>
                    <a:spcPts val="0"/>
                  </a:spcBef>
                  <a:spcAft>
                    <a:spcPts val="0"/>
                  </a:spcAft>
                  <a:buNone/>
                </a:pPr>
                <a:r>
                  <a:t/>
                </a:r>
                <a:endParaRPr sz="1088">
                  <a:solidFill>
                    <a:srgbClr val="000000"/>
                  </a:solidFill>
                  <a:latin typeface="Calibri"/>
                  <a:ea typeface="Calibri"/>
                  <a:cs typeface="Calibri"/>
                  <a:sym typeface="Calibri"/>
                </a:endParaRPr>
              </a:p>
            </p:txBody>
          </p:sp>
        </p:grpSp>
        <p:grpSp>
          <p:nvGrpSpPr>
            <p:cNvPr id="445" name="Google Shape;445;p34"/>
            <p:cNvGrpSpPr/>
            <p:nvPr/>
          </p:nvGrpSpPr>
          <p:grpSpPr>
            <a:xfrm>
              <a:off x="1569213" y="2001603"/>
              <a:ext cx="2917373" cy="1240065"/>
              <a:chOff x="1328052" y="1870974"/>
              <a:chExt cx="2917373" cy="1240065"/>
            </a:xfrm>
          </p:grpSpPr>
          <p:sp>
            <p:nvSpPr>
              <p:cNvPr id="446" name="Google Shape;446;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FFFFFF"/>
                  </a:solidFill>
                  <a:latin typeface="Calibri"/>
                  <a:ea typeface="Calibri"/>
                  <a:cs typeface="Calibri"/>
                  <a:sym typeface="Calibri"/>
                </a:endParaRPr>
              </a:p>
            </p:txBody>
          </p:sp>
          <p:sp>
            <p:nvSpPr>
              <p:cNvPr id="447" name="Google Shape;447;p34"/>
              <p:cNvSpPr txBox="1"/>
              <p:nvPr/>
            </p:nvSpPr>
            <p:spPr>
              <a:xfrm>
                <a:off x="1937726" y="1954359"/>
                <a:ext cx="2228058" cy="111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997">
                    <a:solidFill>
                      <a:srgbClr val="000000"/>
                    </a:solidFill>
                    <a:latin typeface="Calibri"/>
                    <a:ea typeface="Calibri"/>
                    <a:cs typeface="Calibri"/>
                    <a:sym typeface="Calibri"/>
                  </a:rPr>
                  <a:t>Erhebliche Verbesserung der Quantität und Qualität des Dialogs - Erläuterung von Argumenten und Ausbau von Ideen. Wirkt sich dies auf das Lernen aus? Wären die Ergebnisse bei Paaren mit ähnlichem Leistungsniveau anders?</a:t>
                </a:r>
                <a:endParaRPr sz="997">
                  <a:solidFill>
                    <a:srgbClr val="000000"/>
                  </a:solidFill>
                  <a:latin typeface="Calibri"/>
                  <a:ea typeface="Calibri"/>
                  <a:cs typeface="Calibri"/>
                  <a:sym typeface="Calibri"/>
                </a:endParaRPr>
              </a:p>
            </p:txBody>
          </p:sp>
        </p:grpSp>
        <p:sp>
          <p:nvSpPr>
            <p:cNvPr id="448" name="Google Shape;448;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2">
                <a:solidFill>
                  <a:srgbClr val="000000"/>
                </a:solidFill>
                <a:latin typeface="Calibri"/>
                <a:ea typeface="Calibri"/>
                <a:cs typeface="Calibri"/>
                <a:sym typeface="Calibri"/>
              </a:endParaRPr>
            </a:p>
          </p:txBody>
        </p:sp>
      </p:grpSp>
      <p:grpSp>
        <p:nvGrpSpPr>
          <p:cNvPr id="449" name="Google Shape;449;p34"/>
          <p:cNvGrpSpPr/>
          <p:nvPr/>
        </p:nvGrpSpPr>
        <p:grpSpPr>
          <a:xfrm>
            <a:off x="534088" y="3914124"/>
            <a:ext cx="940308" cy="1120391"/>
            <a:chOff x="165505" y="3927761"/>
            <a:chExt cx="1036951" cy="1235542"/>
          </a:xfrm>
        </p:grpSpPr>
        <p:pic>
          <p:nvPicPr>
            <p:cNvPr id="450" name="Google Shape;450;p34"/>
            <p:cNvPicPr preferRelativeResize="0"/>
            <p:nvPr/>
          </p:nvPicPr>
          <p:blipFill rotWithShape="1">
            <a:blip r:embed="rId7">
              <a:alphaModFix/>
            </a:blip>
            <a:srcRect b="0" l="0" r="0" t="0"/>
            <a:stretch/>
          </p:blipFill>
          <p:spPr>
            <a:xfrm>
              <a:off x="165505" y="3927761"/>
              <a:ext cx="1036951" cy="1036951"/>
            </a:xfrm>
            <a:prstGeom prst="rect">
              <a:avLst/>
            </a:prstGeom>
            <a:noFill/>
            <a:ln>
              <a:noFill/>
            </a:ln>
          </p:spPr>
        </p:pic>
        <p:sp>
          <p:nvSpPr>
            <p:cNvPr id="451" name="Google Shape;451;p34"/>
            <p:cNvSpPr/>
            <p:nvPr/>
          </p:nvSpPr>
          <p:spPr>
            <a:xfrm>
              <a:off x="266231" y="4707995"/>
              <a:ext cx="901229" cy="455308"/>
            </a:xfrm>
            <a:prstGeom prst="rect">
              <a:avLst/>
            </a:prstGeom>
          </p:spPr>
          <p:txBody>
            <a:bodyPr>
              <a:prstTxWarp prst="textPlain"/>
            </a:bodyPr>
            <a:lstStyle/>
            <a:p>
              <a:pPr lvl="0" algn="ctr"/>
              <a:r>
                <a:rPr b="0" i="0">
                  <a:ln>
                    <a:noFill/>
                  </a:ln>
                  <a:solidFill>
                    <a:srgbClr val="000000"/>
                  </a:solidFill>
                  <a:latin typeface="Calibri"/>
                </a:rPr>
                <a:t>Handlungsplan</a:t>
              </a:r>
            </a:p>
          </p:txBody>
        </p:sp>
      </p:grpSp>
      <p:grpSp>
        <p:nvGrpSpPr>
          <p:cNvPr id="452" name="Google Shape;452;p34"/>
          <p:cNvGrpSpPr/>
          <p:nvPr/>
        </p:nvGrpSpPr>
        <p:grpSpPr>
          <a:xfrm>
            <a:off x="1934929" y="5284246"/>
            <a:ext cx="948999" cy="1136319"/>
            <a:chOff x="1710320" y="5438700"/>
            <a:chExt cx="1046535" cy="1253107"/>
          </a:xfrm>
        </p:grpSpPr>
        <p:pic>
          <p:nvPicPr>
            <p:cNvPr id="453" name="Google Shape;453;p34"/>
            <p:cNvPicPr preferRelativeResize="0"/>
            <p:nvPr/>
          </p:nvPicPr>
          <p:blipFill rotWithShape="1">
            <a:blip r:embed="rId8">
              <a:alphaModFix/>
            </a:blip>
            <a:srcRect b="0" l="0" r="0" t="0"/>
            <a:stretch/>
          </p:blipFill>
          <p:spPr>
            <a:xfrm>
              <a:off x="1713682" y="5438700"/>
              <a:ext cx="1043173" cy="1043173"/>
            </a:xfrm>
            <a:prstGeom prst="rect">
              <a:avLst/>
            </a:prstGeom>
            <a:noFill/>
            <a:ln>
              <a:noFill/>
            </a:ln>
          </p:spPr>
        </p:pic>
        <p:sp>
          <p:nvSpPr>
            <p:cNvPr id="454" name="Google Shape;454;p34"/>
            <p:cNvSpPr/>
            <p:nvPr/>
          </p:nvSpPr>
          <p:spPr>
            <a:xfrm>
              <a:off x="1710320" y="5958060"/>
              <a:ext cx="1024013" cy="733747"/>
            </a:xfrm>
            <a:prstGeom prst="rect">
              <a:avLst/>
            </a:prstGeom>
          </p:spPr>
          <p:txBody>
            <a:bodyPr>
              <a:prstTxWarp prst="textPlain"/>
            </a:bodyPr>
            <a:lstStyle/>
            <a:p>
              <a:pPr lvl="0" algn="ctr"/>
              <a:r>
                <a:rPr b="0" i="0">
                  <a:ln>
                    <a:noFill/>
                  </a:ln>
                  <a:solidFill>
                    <a:srgbClr val="000000"/>
                  </a:solidFill>
                  <a:latin typeface="Calibri"/>
                </a:rPr>
                <a:t>Interpretation</a:t>
              </a:r>
            </a:p>
          </p:txBody>
        </p:sp>
      </p:grpSp>
      <p:grpSp>
        <p:nvGrpSpPr>
          <p:cNvPr id="455" name="Google Shape;455;p34"/>
          <p:cNvGrpSpPr/>
          <p:nvPr/>
        </p:nvGrpSpPr>
        <p:grpSpPr>
          <a:xfrm>
            <a:off x="7374445" y="5310750"/>
            <a:ext cx="1045286" cy="1095988"/>
            <a:chOff x="7708900" y="5467930"/>
            <a:chExt cx="1152718" cy="1208631"/>
          </a:xfrm>
        </p:grpSpPr>
        <p:pic>
          <p:nvPicPr>
            <p:cNvPr id="456" name="Google Shape;456;p34"/>
            <p:cNvPicPr preferRelativeResize="0"/>
            <p:nvPr/>
          </p:nvPicPr>
          <p:blipFill rotWithShape="1">
            <a:blip r:embed="rId9">
              <a:alphaModFix/>
            </a:blip>
            <a:srcRect b="0" l="0" r="0" t="0"/>
            <a:stretch/>
          </p:blipFill>
          <p:spPr>
            <a:xfrm>
              <a:off x="7791181" y="5467930"/>
              <a:ext cx="1027983" cy="1027983"/>
            </a:xfrm>
            <a:prstGeom prst="rect">
              <a:avLst/>
            </a:prstGeom>
            <a:noFill/>
            <a:ln>
              <a:noFill/>
            </a:ln>
          </p:spPr>
        </p:pic>
        <p:sp>
          <p:nvSpPr>
            <p:cNvPr id="457" name="Google Shape;457;p34"/>
            <p:cNvSpPr/>
            <p:nvPr/>
          </p:nvSpPr>
          <p:spPr>
            <a:xfrm>
              <a:off x="7708900" y="5648552"/>
              <a:ext cx="1152718" cy="1028009"/>
            </a:xfrm>
            <a:prstGeom prst="rect">
              <a:avLst/>
            </a:prstGeom>
          </p:spPr>
          <p:txBody>
            <a:bodyPr>
              <a:prstTxWarp prst="textPlain"/>
            </a:bodyPr>
            <a:lstStyle/>
            <a:p>
              <a:pPr lvl="0" algn="ctr"/>
              <a:r>
                <a:rPr b="0" i="0">
                  <a:ln>
                    <a:noFill/>
                  </a:ln>
                  <a:solidFill>
                    <a:srgbClr val="000000"/>
                  </a:solidFill>
                  <a:latin typeface="Calibri"/>
                </a:rPr>
                <a:t>Datenübernahme</a:t>
              </a:r>
            </a:p>
          </p:txBody>
        </p:sp>
      </p:grpSp>
      <p:grpSp>
        <p:nvGrpSpPr>
          <p:cNvPr id="458" name="Google Shape;458;p34"/>
          <p:cNvGrpSpPr/>
          <p:nvPr/>
        </p:nvGrpSpPr>
        <p:grpSpPr>
          <a:xfrm>
            <a:off x="8725406" y="3858712"/>
            <a:ext cx="996534" cy="1091399"/>
            <a:chOff x="9198709" y="3866653"/>
            <a:chExt cx="1098955" cy="1203571"/>
          </a:xfrm>
        </p:grpSpPr>
        <p:pic>
          <p:nvPicPr>
            <p:cNvPr id="459" name="Google Shape;459;p34"/>
            <p:cNvPicPr preferRelativeResize="0"/>
            <p:nvPr/>
          </p:nvPicPr>
          <p:blipFill rotWithShape="1">
            <a:blip r:embed="rId10">
              <a:alphaModFix/>
            </a:blip>
            <a:srcRect b="0" l="0" r="0" t="0"/>
            <a:stretch/>
          </p:blipFill>
          <p:spPr>
            <a:xfrm>
              <a:off x="9234195" y="3866653"/>
              <a:ext cx="1027984" cy="1027984"/>
            </a:xfrm>
            <a:prstGeom prst="rect">
              <a:avLst/>
            </a:prstGeom>
            <a:noFill/>
            <a:ln>
              <a:noFill/>
            </a:ln>
          </p:spPr>
        </p:pic>
        <p:sp>
          <p:nvSpPr>
            <p:cNvPr id="460" name="Google Shape;460;p34"/>
            <p:cNvSpPr/>
            <p:nvPr/>
          </p:nvSpPr>
          <p:spPr>
            <a:xfrm>
              <a:off x="9198709" y="4230976"/>
              <a:ext cx="1098955" cy="839248"/>
            </a:xfrm>
            <a:prstGeom prst="rect">
              <a:avLst/>
            </a:prstGeom>
          </p:spPr>
          <p:txBody>
            <a:bodyPr>
              <a:prstTxWarp prst="textPlain"/>
            </a:bodyPr>
            <a:lstStyle/>
            <a:p>
              <a:pPr lvl="0" algn="ctr"/>
              <a:r>
                <a:rPr b="0" i="0">
                  <a:ln>
                    <a:noFill/>
                  </a:ln>
                  <a:solidFill>
                    <a:srgbClr val="000000"/>
                  </a:solidFill>
                  <a:latin typeface="Calibri"/>
                </a:rPr>
                <a:t>Pläne &amp; Methoden</a:t>
              </a:r>
            </a:p>
          </p:txBody>
        </p:sp>
      </p:grpSp>
      <p:grpSp>
        <p:nvGrpSpPr>
          <p:cNvPr id="461" name="Google Shape;461;p34"/>
          <p:cNvGrpSpPr/>
          <p:nvPr/>
        </p:nvGrpSpPr>
        <p:grpSpPr>
          <a:xfrm>
            <a:off x="8605490" y="2350952"/>
            <a:ext cx="1060790" cy="1123769"/>
            <a:chOff x="9066468" y="2203929"/>
            <a:chExt cx="1169816" cy="1239268"/>
          </a:xfrm>
        </p:grpSpPr>
        <p:pic>
          <p:nvPicPr>
            <p:cNvPr id="462" name="Google Shape;462;p34"/>
            <p:cNvPicPr preferRelativeResize="0"/>
            <p:nvPr/>
          </p:nvPicPr>
          <p:blipFill rotWithShape="1">
            <a:blip r:embed="rId11">
              <a:alphaModFix/>
            </a:blip>
            <a:srcRect b="0" l="0" r="0" t="0"/>
            <a:stretch/>
          </p:blipFill>
          <p:spPr>
            <a:xfrm>
              <a:off x="9168736" y="2203929"/>
              <a:ext cx="1027984" cy="1027984"/>
            </a:xfrm>
            <a:prstGeom prst="rect">
              <a:avLst/>
            </a:prstGeom>
            <a:noFill/>
            <a:ln>
              <a:noFill/>
            </a:ln>
          </p:spPr>
        </p:pic>
        <p:sp>
          <p:nvSpPr>
            <p:cNvPr id="463" name="Google Shape;463;p34"/>
            <p:cNvSpPr/>
            <p:nvPr/>
          </p:nvSpPr>
          <p:spPr>
            <a:xfrm>
              <a:off x="9066468" y="2415214"/>
              <a:ext cx="1169816" cy="1027983"/>
            </a:xfrm>
            <a:prstGeom prst="rect">
              <a:avLst/>
            </a:prstGeom>
          </p:spPr>
          <p:txBody>
            <a:bodyPr>
              <a:prstTxWarp prst="textPlain"/>
            </a:bodyPr>
            <a:lstStyle/>
            <a:p>
              <a:pPr lvl="0" algn="ctr"/>
              <a:r>
                <a:rPr b="0" i="0">
                  <a:ln>
                    <a:noFill/>
                  </a:ln>
                  <a:solidFill>
                    <a:srgbClr val="000000"/>
                  </a:solidFill>
                  <a:latin typeface="Calibri"/>
                </a:rPr>
                <a:t>Fokus &amp; Fragen</a:t>
              </a:r>
            </a:p>
          </p:txBody>
        </p:sp>
      </p:grpSp>
      <p:grpSp>
        <p:nvGrpSpPr>
          <p:cNvPr id="464" name="Google Shape;464;p34"/>
          <p:cNvGrpSpPr/>
          <p:nvPr/>
        </p:nvGrpSpPr>
        <p:grpSpPr>
          <a:xfrm>
            <a:off x="4586828" y="916545"/>
            <a:ext cx="974998" cy="1114023"/>
            <a:chOff x="4634778" y="622097"/>
            <a:chExt cx="1075206" cy="1228520"/>
          </a:xfrm>
        </p:grpSpPr>
        <p:sp>
          <p:nvSpPr>
            <p:cNvPr id="465" name="Google Shape;465;p34"/>
            <p:cNvSpPr/>
            <p:nvPr/>
          </p:nvSpPr>
          <p:spPr>
            <a:xfrm>
              <a:off x="4634778" y="1193967"/>
              <a:ext cx="1075206" cy="656650"/>
            </a:xfrm>
            <a:prstGeom prst="rect">
              <a:avLst/>
            </a:prstGeom>
          </p:spPr>
          <p:txBody>
            <a:bodyPr>
              <a:prstTxWarp prst="textPlain"/>
            </a:bodyPr>
            <a:lstStyle/>
            <a:p>
              <a:pPr lvl="0" algn="ctr"/>
              <a:r>
                <a:rPr b="0" i="0">
                  <a:ln>
                    <a:noFill/>
                  </a:ln>
                  <a:solidFill>
                    <a:srgbClr val="000000"/>
                  </a:solidFill>
                  <a:latin typeface="Calibri"/>
                </a:rPr>
                <a:t>Interessen &amp; Ziele</a:t>
              </a:r>
            </a:p>
          </p:txBody>
        </p:sp>
        <p:pic>
          <p:nvPicPr>
            <p:cNvPr id="466" name="Google Shape;466;p34"/>
            <p:cNvPicPr preferRelativeResize="0"/>
            <p:nvPr/>
          </p:nvPicPr>
          <p:blipFill rotWithShape="1">
            <a:blip r:embed="rId12">
              <a:alphaModFix/>
            </a:blip>
            <a:srcRect b="0" l="0" r="0" t="0"/>
            <a:stretch/>
          </p:blipFill>
          <p:spPr>
            <a:xfrm>
              <a:off x="4654698" y="622097"/>
              <a:ext cx="1027984" cy="1027984"/>
            </a:xfrm>
            <a:prstGeom prst="rect">
              <a:avLst/>
            </a:prstGeom>
            <a:noFill/>
            <a:ln>
              <a:noFill/>
            </a:ln>
          </p:spPr>
        </p:pic>
      </p:grpSp>
      <p:grpSp>
        <p:nvGrpSpPr>
          <p:cNvPr id="467" name="Google Shape;467;p34"/>
          <p:cNvGrpSpPr/>
          <p:nvPr/>
        </p:nvGrpSpPr>
        <p:grpSpPr>
          <a:xfrm>
            <a:off x="523760" y="2348220"/>
            <a:ext cx="1070545" cy="1087477"/>
            <a:chOff x="154115" y="2200916"/>
            <a:chExt cx="1180573" cy="1199246"/>
          </a:xfrm>
        </p:grpSpPr>
        <p:pic>
          <p:nvPicPr>
            <p:cNvPr id="468" name="Google Shape;468;p34"/>
            <p:cNvPicPr preferRelativeResize="0"/>
            <p:nvPr/>
          </p:nvPicPr>
          <p:blipFill rotWithShape="1">
            <a:blip r:embed="rId13">
              <a:alphaModFix/>
            </a:blip>
            <a:srcRect b="0" l="0" r="0" t="0"/>
            <a:stretch/>
          </p:blipFill>
          <p:spPr>
            <a:xfrm>
              <a:off x="211008" y="2200916"/>
              <a:ext cx="1043173" cy="1043173"/>
            </a:xfrm>
            <a:prstGeom prst="rect">
              <a:avLst/>
            </a:prstGeom>
            <a:noFill/>
            <a:ln>
              <a:noFill/>
            </a:ln>
          </p:spPr>
        </p:pic>
        <p:sp>
          <p:nvSpPr>
            <p:cNvPr id="469" name="Google Shape;469;p34"/>
            <p:cNvSpPr/>
            <p:nvPr/>
          </p:nvSpPr>
          <p:spPr>
            <a:xfrm>
              <a:off x="154115" y="2415214"/>
              <a:ext cx="1180573" cy="984948"/>
            </a:xfrm>
            <a:prstGeom prst="rect">
              <a:avLst/>
            </a:prstGeom>
          </p:spPr>
          <p:txBody>
            <a:bodyPr>
              <a:prstTxWarp prst="textPlain"/>
            </a:bodyPr>
            <a:lstStyle/>
            <a:p>
              <a:pPr lvl="0" algn="ctr"/>
              <a:r>
                <a:rPr b="0" i="0">
                  <a:ln>
                    <a:noFill/>
                  </a:ln>
                  <a:solidFill>
                    <a:srgbClr val="000000"/>
                  </a:solidFill>
                  <a:latin typeface="Calibri"/>
                </a:rPr>
                <a:t>Prüfung &amp; Reflexion</a:t>
              </a:r>
            </a:p>
          </p:txBody>
        </p:sp>
      </p:grpSp>
      <p:sp>
        <p:nvSpPr>
          <p:cNvPr id="470" name="Google Shape;470;p34"/>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19</a:t>
            </a:r>
            <a:endParaRPr sz="907">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4" name="Shape 474"/>
        <p:cNvGrpSpPr/>
        <p:nvPr/>
      </p:nvGrpSpPr>
      <p:grpSpPr>
        <a:xfrm>
          <a:off x="0" y="0"/>
          <a:ext cx="0" cy="0"/>
          <a:chOff x="0" y="0"/>
          <a:chExt cx="0" cy="0"/>
        </a:xfrm>
      </p:grpSpPr>
      <p:sp>
        <p:nvSpPr>
          <p:cNvPr id="475" name="Google Shape;475;p35"/>
          <p:cNvSpPr txBox="1"/>
          <p:nvPr/>
        </p:nvSpPr>
        <p:spPr>
          <a:xfrm>
            <a:off x="943018" y="935623"/>
            <a:ext cx="2972213" cy="515689"/>
          </a:xfrm>
          <a:prstGeom prst="rect">
            <a:avLst/>
          </a:prstGeom>
          <a:solidFill>
            <a:srgbClr val="D9F1F6"/>
          </a:solidFill>
          <a:ln>
            <a:noFill/>
          </a:ln>
        </p:spPr>
        <p:txBody>
          <a:bodyPr anchorCtr="0" anchor="t" bIns="0" lIns="0" spcFirstLastPara="1" rIns="0" wrap="square" tIns="1322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Teil f. Auswahl des eigenen Untersuchungsschwerpunkts</a:t>
            </a:r>
            <a:endParaRPr sz="1632">
              <a:solidFill>
                <a:srgbClr val="000000"/>
              </a:solidFill>
              <a:latin typeface="Arial"/>
              <a:ea typeface="Arial"/>
              <a:cs typeface="Arial"/>
              <a:sym typeface="Arial"/>
            </a:endParaRPr>
          </a:p>
        </p:txBody>
      </p:sp>
      <p:sp>
        <p:nvSpPr>
          <p:cNvPr id="476" name="Google Shape;476;p35"/>
          <p:cNvSpPr txBox="1"/>
          <p:nvPr/>
        </p:nvSpPr>
        <p:spPr>
          <a:xfrm>
            <a:off x="962132" y="2132282"/>
            <a:ext cx="4225933" cy="16541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6008" marR="85797" rtl="0" algn="l">
              <a:lnSpc>
                <a:spcPct val="121000"/>
              </a:lnSpc>
              <a:spcBef>
                <a:spcPts val="0"/>
              </a:spcBef>
              <a:spcAft>
                <a:spcPts val="0"/>
              </a:spcAft>
              <a:buNone/>
            </a:pPr>
            <a:r>
              <a:rPr lang="de-DE" sz="1088">
                <a:solidFill>
                  <a:srgbClr val="000000"/>
                </a:solidFill>
                <a:latin typeface="Arimo"/>
                <a:ea typeface="Arimo"/>
                <a:cs typeface="Arimo"/>
                <a:sym typeface="Arimo"/>
              </a:rPr>
              <a:t>Die Entwicklung einer Fragestellung kann eine Herausforderung sein, weil es so viel gibt, was man tun könnte: Eine allgemeine Faustregel für Fragestellungen ist, dass man sich auf das beschränken sollte, was man tun kann. Sie könnten das übergeordnete Ziel haben, dass die Lernenden in Ihrer Klasse alle mitmachen, auf den Ideen der anderen aufbauen und sich gegenseitig herausfordern, aber das wäre eine Menge, auf die man sich konzentrieren müssten!</a:t>
            </a:r>
            <a:endParaRPr sz="1088">
              <a:solidFill>
                <a:srgbClr val="000000"/>
              </a:solidFill>
              <a:latin typeface="Arimo"/>
              <a:ea typeface="Arimo"/>
              <a:cs typeface="Arimo"/>
              <a:sym typeface="Arimo"/>
            </a:endParaRPr>
          </a:p>
        </p:txBody>
      </p:sp>
      <p:sp>
        <p:nvSpPr>
          <p:cNvPr id="477" name="Google Shape;477;p35"/>
          <p:cNvSpPr txBox="1"/>
          <p:nvPr/>
        </p:nvSpPr>
        <p:spPr>
          <a:xfrm>
            <a:off x="4134602" y="1084281"/>
            <a:ext cx="3454912"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Entwickeln einer Untersuchungsfrage</a:t>
            </a:r>
            <a:endParaRPr sz="1451">
              <a:solidFill>
                <a:srgbClr val="000000"/>
              </a:solidFill>
              <a:latin typeface="Arial"/>
              <a:ea typeface="Arial"/>
              <a:cs typeface="Arial"/>
              <a:sym typeface="Arial"/>
            </a:endParaRPr>
          </a:p>
        </p:txBody>
      </p:sp>
      <p:sp>
        <p:nvSpPr>
          <p:cNvPr id="478" name="Google Shape;478;p35"/>
          <p:cNvSpPr txBox="1"/>
          <p:nvPr/>
        </p:nvSpPr>
        <p:spPr>
          <a:xfrm>
            <a:off x="7363807" y="1733839"/>
            <a:ext cx="1865652" cy="13959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i="1" lang="de-DE" sz="907">
                <a:solidFill>
                  <a:srgbClr val="000000"/>
                </a:solidFill>
                <a:latin typeface="Arial"/>
                <a:ea typeface="Arial"/>
                <a:cs typeface="Arial"/>
                <a:sym typeface="Arial"/>
              </a:rPr>
              <a:t>Abschnitt des Untersuchungszyklus</a:t>
            </a:r>
            <a:endParaRPr sz="907">
              <a:solidFill>
                <a:srgbClr val="000000"/>
              </a:solidFill>
              <a:latin typeface="Arial"/>
              <a:ea typeface="Arial"/>
              <a:cs typeface="Arial"/>
              <a:sym typeface="Arial"/>
            </a:endParaRPr>
          </a:p>
        </p:txBody>
      </p:sp>
      <p:sp>
        <p:nvSpPr>
          <p:cNvPr id="479" name="Google Shape;479;p35"/>
          <p:cNvSpPr txBox="1"/>
          <p:nvPr/>
        </p:nvSpPr>
        <p:spPr>
          <a:xfrm>
            <a:off x="5440737" y="2125839"/>
            <a:ext cx="4361250" cy="4293878"/>
          </a:xfrm>
          <a:prstGeom prst="rect">
            <a:avLst/>
          </a:prstGeom>
          <a:noFill/>
          <a:ln>
            <a:noFill/>
          </a:ln>
        </p:spPr>
        <p:txBody>
          <a:bodyPr anchorCtr="0" anchor="t" bIns="0" lIns="0" spcFirstLastPara="1" rIns="0" wrap="square" tIns="9775">
            <a:spAutoFit/>
          </a:bodyPr>
          <a:lstStyle/>
          <a:p>
            <a:pPr indent="0" lvl="0" marL="50672" marR="164108" rtl="0" algn="l">
              <a:lnSpc>
                <a:spcPct val="121100"/>
              </a:lnSpc>
              <a:spcBef>
                <a:spcPts val="0"/>
              </a:spcBef>
              <a:spcAft>
                <a:spcPts val="0"/>
              </a:spcAft>
              <a:buNone/>
            </a:pPr>
            <a:r>
              <a:rPr lang="de-DE" sz="1088">
                <a:solidFill>
                  <a:srgbClr val="000000"/>
                </a:solidFill>
                <a:latin typeface="Arimo"/>
                <a:ea typeface="Arimo"/>
                <a:cs typeface="Arimo"/>
                <a:sym typeface="Arimo"/>
              </a:rPr>
              <a:t>The following pages offer guidance for different ways to generate an  inquiry question, and it’s good to remember that there’s no one right way  to do it. However, there are some principles to keep in mind when coming  up with an inquiry question:</a:t>
            </a:r>
            <a:endParaRPr sz="1088">
              <a:solidFill>
                <a:srgbClr val="000000"/>
              </a:solidFill>
              <a:latin typeface="Arimo"/>
              <a:ea typeface="Arimo"/>
              <a:cs typeface="Arimo"/>
              <a:sym typeface="Arimo"/>
            </a:endParaRPr>
          </a:p>
          <a:p>
            <a:pPr indent="0" lvl="0" marL="0" marR="0" rtl="0" algn="l">
              <a:spcBef>
                <a:spcPts val="18"/>
              </a:spcBef>
              <a:spcAft>
                <a:spcPts val="0"/>
              </a:spcAft>
              <a:buNone/>
            </a:pPr>
            <a:r>
              <a:t/>
            </a:r>
            <a:endParaRPr sz="1360">
              <a:solidFill>
                <a:srgbClr val="000000"/>
              </a:solidFill>
              <a:latin typeface="Times New Roman"/>
              <a:ea typeface="Times New Roman"/>
              <a:cs typeface="Times New Roman"/>
              <a:sym typeface="Times New Roman"/>
            </a:endParaRPr>
          </a:p>
          <a:p>
            <a:pPr indent="0" lvl="0" marL="50672" marR="110557" rtl="0" algn="l">
              <a:lnSpc>
                <a:spcPct val="120000"/>
              </a:lnSpc>
              <a:spcBef>
                <a:spcPts val="0"/>
              </a:spcBef>
              <a:spcAft>
                <a:spcPts val="0"/>
              </a:spcAft>
              <a:buNone/>
            </a:pPr>
            <a:r>
              <a:rPr lang="de-DE" sz="1088">
                <a:solidFill>
                  <a:srgbClr val="000000"/>
                </a:solidFill>
                <a:latin typeface="Arimo"/>
                <a:ea typeface="Arimo"/>
                <a:cs typeface="Arimo"/>
                <a:sym typeface="Arimo"/>
              </a:rPr>
              <a:t>· It should be based on a real issue that you have noticed in your classroom  so that the inquiry is meaningful to you.</a:t>
            </a:r>
            <a:endParaRPr sz="1088">
              <a:solidFill>
                <a:srgbClr val="000000"/>
              </a:solidFill>
              <a:latin typeface="Arimo"/>
              <a:ea typeface="Arimo"/>
              <a:cs typeface="Arimo"/>
              <a:sym typeface="Arimo"/>
            </a:endParaRPr>
          </a:p>
          <a:p>
            <a:pPr indent="0" lvl="0" marL="0" marR="0" rtl="0" algn="l">
              <a:spcBef>
                <a:spcPts val="9"/>
              </a:spcBef>
              <a:spcAft>
                <a:spcPts val="0"/>
              </a:spcAft>
              <a:buNone/>
            </a:pPr>
            <a:r>
              <a:t/>
            </a:r>
            <a:endParaRPr sz="1360">
              <a:solidFill>
                <a:srgbClr val="000000"/>
              </a:solidFill>
              <a:latin typeface="Times New Roman"/>
              <a:ea typeface="Times New Roman"/>
              <a:cs typeface="Times New Roman"/>
              <a:sym typeface="Times New Roman"/>
            </a:endParaRPr>
          </a:p>
          <a:p>
            <a:pPr indent="0" lvl="0" marL="50672" marR="308063" rtl="0" algn="l">
              <a:lnSpc>
                <a:spcPct val="120800"/>
              </a:lnSpc>
              <a:spcBef>
                <a:spcPts val="0"/>
              </a:spcBef>
              <a:spcAft>
                <a:spcPts val="0"/>
              </a:spcAft>
              <a:buNone/>
            </a:pPr>
            <a:r>
              <a:rPr lang="de-DE" sz="1088">
                <a:solidFill>
                  <a:srgbClr val="000000"/>
                </a:solidFill>
                <a:latin typeface="Arimo"/>
                <a:ea typeface="Arimo"/>
                <a:cs typeface="Arimo"/>
                <a:sym typeface="Arimo"/>
              </a:rPr>
              <a:t>· Discussing your thoughts with other colleagues can really help you to  come up with a question – for example, you might realise that all of the  teachers in your team have noticed the same issue</a:t>
            </a:r>
            <a:endParaRPr sz="1088">
              <a:solidFill>
                <a:srgbClr val="000000"/>
              </a:solidFill>
              <a:latin typeface="Arimo"/>
              <a:ea typeface="Arimo"/>
              <a:cs typeface="Arimo"/>
              <a:sym typeface="Arimo"/>
            </a:endParaRPr>
          </a:p>
          <a:p>
            <a:pPr indent="0" lvl="0" marL="0" marR="0" rtl="0" algn="l">
              <a:spcBef>
                <a:spcPts val="0"/>
              </a:spcBef>
              <a:spcAft>
                <a:spcPts val="0"/>
              </a:spcAft>
              <a:buNone/>
            </a:pPr>
            <a:r>
              <a:t/>
            </a:r>
            <a:endParaRPr sz="1360">
              <a:solidFill>
                <a:srgbClr val="000000"/>
              </a:solidFill>
              <a:latin typeface="Times New Roman"/>
              <a:ea typeface="Times New Roman"/>
              <a:cs typeface="Times New Roman"/>
              <a:sym typeface="Times New Roman"/>
            </a:endParaRPr>
          </a:p>
          <a:p>
            <a:pPr indent="0" lvl="0" marL="50672" marR="80615" rtl="0" algn="l">
              <a:lnSpc>
                <a:spcPct val="121700"/>
              </a:lnSpc>
              <a:spcBef>
                <a:spcPts val="0"/>
              </a:spcBef>
              <a:spcAft>
                <a:spcPts val="0"/>
              </a:spcAft>
              <a:buNone/>
            </a:pPr>
            <a:r>
              <a:rPr lang="de-DE" sz="1088">
                <a:solidFill>
                  <a:srgbClr val="000000"/>
                </a:solidFill>
                <a:latin typeface="Arimo"/>
                <a:ea typeface="Arimo"/>
                <a:cs typeface="Arimo"/>
                <a:sym typeface="Arimo"/>
              </a:rPr>
              <a:t>· It should be manageable for you in your classroom (based on the time you  have and if there are other adults to help, for example)</a:t>
            </a:r>
            <a:endParaRPr sz="1088">
              <a:solidFill>
                <a:srgbClr val="000000"/>
              </a:solidFill>
              <a:latin typeface="Arimo"/>
              <a:ea typeface="Arimo"/>
              <a:cs typeface="Arimo"/>
              <a:sym typeface="Arimo"/>
            </a:endParaRPr>
          </a:p>
          <a:p>
            <a:pPr indent="0" lvl="0" marL="0" marR="0" rtl="0" algn="l">
              <a:spcBef>
                <a:spcPts val="23"/>
              </a:spcBef>
              <a:spcAft>
                <a:spcPts val="0"/>
              </a:spcAft>
              <a:buNone/>
            </a:pPr>
            <a:r>
              <a:t/>
            </a:r>
            <a:endParaRPr sz="1360">
              <a:solidFill>
                <a:srgbClr val="000000"/>
              </a:solidFill>
              <a:latin typeface="Times New Roman"/>
              <a:ea typeface="Times New Roman"/>
              <a:cs typeface="Times New Roman"/>
              <a:sym typeface="Times New Roman"/>
            </a:endParaRPr>
          </a:p>
          <a:p>
            <a:pPr indent="0" lvl="0" marL="50672" marR="644916" rtl="0" algn="l">
              <a:lnSpc>
                <a:spcPct val="120000"/>
              </a:lnSpc>
              <a:spcBef>
                <a:spcPts val="0"/>
              </a:spcBef>
              <a:spcAft>
                <a:spcPts val="0"/>
              </a:spcAft>
              <a:buNone/>
            </a:pPr>
            <a:r>
              <a:rPr lang="de-DE" sz="1088">
                <a:solidFill>
                  <a:srgbClr val="000000"/>
                </a:solidFill>
                <a:latin typeface="Arimo"/>
                <a:ea typeface="Arimo"/>
                <a:cs typeface="Arimo"/>
                <a:sym typeface="Arimo"/>
              </a:rPr>
              <a:t>· It should lead to understanding practice, taking an action, trying  something out, and/or to improving a teaching/learning situation</a:t>
            </a:r>
            <a:endParaRPr sz="1088">
              <a:solidFill>
                <a:srgbClr val="000000"/>
              </a:solidFill>
              <a:latin typeface="Arimo"/>
              <a:ea typeface="Arimo"/>
              <a:cs typeface="Arimo"/>
              <a:sym typeface="Arimo"/>
            </a:endParaRPr>
          </a:p>
          <a:p>
            <a:pPr indent="0" lvl="0" marL="0" marR="0" rtl="0" algn="l">
              <a:spcBef>
                <a:spcPts val="9"/>
              </a:spcBef>
              <a:spcAft>
                <a:spcPts val="0"/>
              </a:spcAft>
              <a:buNone/>
            </a:pPr>
            <a:r>
              <a:t/>
            </a:r>
            <a:endParaRPr sz="1360">
              <a:solidFill>
                <a:srgbClr val="000000"/>
              </a:solidFill>
              <a:latin typeface="Times New Roman"/>
              <a:ea typeface="Times New Roman"/>
              <a:cs typeface="Times New Roman"/>
              <a:sym typeface="Times New Roman"/>
            </a:endParaRPr>
          </a:p>
          <a:p>
            <a:pPr indent="0" lvl="0" marL="50672" marR="255087" rtl="0" algn="l">
              <a:lnSpc>
                <a:spcPct val="120800"/>
              </a:lnSpc>
              <a:spcBef>
                <a:spcPts val="5"/>
              </a:spcBef>
              <a:spcAft>
                <a:spcPts val="0"/>
              </a:spcAft>
              <a:buNone/>
            </a:pPr>
            <a:r>
              <a:rPr lang="de-DE" sz="1088">
                <a:solidFill>
                  <a:srgbClr val="000000"/>
                </a:solidFill>
                <a:latin typeface="Arimo"/>
                <a:ea typeface="Arimo"/>
                <a:cs typeface="Arimo"/>
                <a:sym typeface="Arimo"/>
              </a:rPr>
              <a:t>· It should not lead to a simple ‘yes’ or ‘no’ answer. Good research  questions start with words like ‘How..’; ‘What happens when…’. They are  genuinely open to different answers emerging.</a:t>
            </a:r>
            <a:endParaRPr sz="1088">
              <a:solidFill>
                <a:srgbClr val="000000"/>
              </a:solidFill>
              <a:latin typeface="Arimo"/>
              <a:ea typeface="Arimo"/>
              <a:cs typeface="Arimo"/>
              <a:sym typeface="Arimo"/>
            </a:endParaRPr>
          </a:p>
        </p:txBody>
      </p:sp>
      <p:sp>
        <p:nvSpPr>
          <p:cNvPr id="480" name="Google Shape;480;p35"/>
          <p:cNvSpPr txBox="1"/>
          <p:nvPr/>
        </p:nvSpPr>
        <p:spPr>
          <a:xfrm>
            <a:off x="969618" y="3940107"/>
            <a:ext cx="4218447" cy="291060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375">
            <a:spAutoFit/>
          </a:bodyPr>
          <a:lstStyle/>
          <a:p>
            <a:pPr indent="0" lvl="0" marL="76008" marR="86373" rtl="0" algn="l">
              <a:lnSpc>
                <a:spcPct val="121000"/>
              </a:lnSpc>
              <a:spcBef>
                <a:spcPts val="0"/>
              </a:spcBef>
              <a:spcAft>
                <a:spcPts val="0"/>
              </a:spcAft>
              <a:buNone/>
            </a:pPr>
            <a:r>
              <a:rPr lang="de-DE" sz="1088">
                <a:solidFill>
                  <a:srgbClr val="000000"/>
                </a:solidFill>
                <a:latin typeface="Arimo"/>
                <a:ea typeface="Arimo"/>
                <a:cs typeface="Arimo"/>
                <a:sym typeface="Arimo"/>
              </a:rPr>
              <a:t>Wenn Sie darüber nachdenken, was Sie tun können, kann es hilfreich sein, sich zu fragen: "Wie werde ich meine Untersuchungsfrage erforschen?", um eine Untersuchungsfrage zu formulieren, die handhabbar ist. In den Abschnitten 1 und 2 dieses Toolkits finden Sie Beispiele für T-SEDA-Codes, Beobachtungstechniken und Vorlagen: Es lohnt sich, diese bei der Planung Ihrer Untersuchung durchzusehen. Sie können sich auch diese Videos ansehen:</a:t>
            </a:r>
            <a:endParaRPr b="1" sz="1088" u="sng">
              <a:solidFill>
                <a:srgbClr val="0000FF"/>
              </a:solidFill>
              <a:latin typeface="Arimo"/>
              <a:ea typeface="Arimo"/>
              <a:cs typeface="Arimo"/>
              <a:sym typeface="Arimo"/>
            </a:endParaRPr>
          </a:p>
          <a:p>
            <a:pPr indent="0" lvl="0" marL="531193" marR="86373" rtl="0" algn="just">
              <a:lnSpc>
                <a:spcPct val="121000"/>
              </a:lnSpc>
              <a:spcBef>
                <a:spcPts val="263"/>
              </a:spcBef>
              <a:spcAft>
                <a:spcPts val="0"/>
              </a:spcAft>
              <a:buNone/>
            </a:pPr>
            <a:r>
              <a:rPr b="1" lang="de-DE" sz="1088" u="sng">
                <a:solidFill>
                  <a:srgbClr val="0000FF"/>
                </a:solidFill>
                <a:latin typeface="Arial"/>
                <a:ea typeface="Arial"/>
                <a:cs typeface="Arial"/>
                <a:sym typeface="Arial"/>
              </a:rPr>
              <a:t>Video 7: </a:t>
            </a:r>
            <a:r>
              <a:rPr b="1" lang="de-DE" sz="1088" u="sng">
                <a:solidFill>
                  <a:schemeClr val="hlink"/>
                </a:solidFill>
                <a:latin typeface="Arial"/>
                <a:ea typeface="Arial"/>
                <a:cs typeface="Arial"/>
                <a:sym typeface="Arial"/>
                <a:hlinkClick r:id="rId3"/>
              </a:rPr>
              <a:t>Abschluss des Reflexionszyklus</a:t>
            </a:r>
            <a:endParaRPr b="1" sz="1088">
              <a:solidFill>
                <a:srgbClr val="000000"/>
              </a:solidFill>
              <a:latin typeface="Arial"/>
              <a:ea typeface="Arial"/>
              <a:cs typeface="Arial"/>
              <a:sym typeface="Arial"/>
            </a:endParaRPr>
          </a:p>
          <a:p>
            <a:pPr indent="0" lvl="0" marL="531193" marR="86373" rtl="0" algn="just">
              <a:lnSpc>
                <a:spcPct val="121000"/>
              </a:lnSpc>
              <a:spcBef>
                <a:spcPts val="263"/>
              </a:spcBef>
              <a:spcAft>
                <a:spcPts val="0"/>
              </a:spcAft>
              <a:buNone/>
            </a:pPr>
            <a:r>
              <a:rPr b="1" lang="de-DE" sz="1088" u="sng">
                <a:solidFill>
                  <a:schemeClr val="hlink"/>
                </a:solidFill>
                <a:latin typeface="Arial"/>
                <a:ea typeface="Arial"/>
                <a:cs typeface="Arial"/>
                <a:sym typeface="Arial"/>
                <a:hlinkClick r:id="rId4"/>
              </a:rPr>
              <a:t>Video 10: Verwendung des Kodierungsschemas (Teil 1)</a:t>
            </a:r>
            <a:endParaRPr b="1" sz="1088">
              <a:solidFill>
                <a:srgbClr val="000000"/>
              </a:solidFill>
              <a:latin typeface="Arial"/>
              <a:ea typeface="Arial"/>
              <a:cs typeface="Arial"/>
              <a:sym typeface="Arial"/>
            </a:endParaRPr>
          </a:p>
          <a:p>
            <a:pPr indent="0" lvl="0" marL="531193" marR="86373" rtl="0" algn="just">
              <a:lnSpc>
                <a:spcPct val="121000"/>
              </a:lnSpc>
              <a:spcBef>
                <a:spcPts val="544"/>
              </a:spcBef>
              <a:spcAft>
                <a:spcPts val="0"/>
              </a:spcAft>
              <a:buNone/>
            </a:pPr>
            <a:r>
              <a:rPr b="1" lang="de-DE" sz="1088" u="sng">
                <a:solidFill>
                  <a:schemeClr val="hlink"/>
                </a:solidFill>
                <a:latin typeface="Arial"/>
                <a:ea typeface="Arial"/>
                <a:cs typeface="Arial"/>
                <a:sym typeface="Arial"/>
                <a:hlinkClick r:id="rId5"/>
              </a:rPr>
              <a:t>Video 11: Verwendung des Kodierungsschemas (Teil 2)</a:t>
            </a:r>
            <a:endParaRPr b="1" sz="1088">
              <a:solidFill>
                <a:srgbClr val="000000"/>
              </a:solidFill>
              <a:latin typeface="Arial"/>
              <a:ea typeface="Arial"/>
              <a:cs typeface="Arial"/>
              <a:sym typeface="Arial"/>
            </a:endParaRPr>
          </a:p>
          <a:p>
            <a:pPr indent="0" lvl="0" marL="531193" marR="86373" rtl="0" algn="just">
              <a:lnSpc>
                <a:spcPct val="121000"/>
              </a:lnSpc>
              <a:spcBef>
                <a:spcPts val="544"/>
              </a:spcBef>
              <a:spcAft>
                <a:spcPts val="0"/>
              </a:spcAft>
              <a:buNone/>
            </a:pPr>
            <a:r>
              <a:t/>
            </a:r>
            <a:endParaRPr sz="1088">
              <a:solidFill>
                <a:srgbClr val="000000"/>
              </a:solidFill>
              <a:latin typeface="Arimo"/>
              <a:ea typeface="Arimo"/>
              <a:cs typeface="Arimo"/>
              <a:sym typeface="Arimo"/>
            </a:endParaRPr>
          </a:p>
          <a:p>
            <a:pPr indent="0" lvl="0" marL="76008" marR="86373" rtl="0" algn="just">
              <a:lnSpc>
                <a:spcPct val="121000"/>
              </a:lnSpc>
              <a:spcBef>
                <a:spcPts val="263"/>
              </a:spcBef>
              <a:spcAft>
                <a:spcPts val="0"/>
              </a:spcAft>
              <a:buNone/>
            </a:pPr>
            <a:r>
              <a:t/>
            </a:r>
            <a:endParaRPr sz="1088">
              <a:solidFill>
                <a:srgbClr val="000000"/>
              </a:solidFill>
              <a:latin typeface="Arimo"/>
              <a:ea typeface="Arimo"/>
              <a:cs typeface="Arimo"/>
              <a:sym typeface="Arimo"/>
            </a:endParaRPr>
          </a:p>
        </p:txBody>
      </p:sp>
      <p:sp>
        <p:nvSpPr>
          <p:cNvPr id="481" name="Google Shape;481;p35"/>
          <p:cNvSpPr/>
          <p:nvPr/>
        </p:nvSpPr>
        <p:spPr>
          <a:xfrm>
            <a:off x="1086506" y="5537059"/>
            <a:ext cx="378306" cy="37831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82" name="Google Shape;482;p35"/>
          <p:cNvSpPr/>
          <p:nvPr/>
        </p:nvSpPr>
        <p:spPr>
          <a:xfrm>
            <a:off x="1072598" y="5844991"/>
            <a:ext cx="373126" cy="37313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83" name="Google Shape;483;p35"/>
          <p:cNvSpPr/>
          <p:nvPr/>
        </p:nvSpPr>
        <p:spPr>
          <a:xfrm>
            <a:off x="1070007" y="6147484"/>
            <a:ext cx="378306" cy="37831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84" name="Google Shape;484;p35"/>
          <p:cNvSpPr/>
          <p:nvPr/>
        </p:nvSpPr>
        <p:spPr>
          <a:xfrm>
            <a:off x="5440737" y="2125841"/>
            <a:ext cx="4361250" cy="4668007"/>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85" name="Google Shape;485;p35"/>
          <p:cNvSpPr/>
          <p:nvPr/>
        </p:nvSpPr>
        <p:spPr>
          <a:xfrm>
            <a:off x="5452362" y="2053971"/>
            <a:ext cx="4335914" cy="4835458"/>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486" name="Google Shape;486;p35"/>
          <p:cNvSpPr txBox="1"/>
          <p:nvPr/>
        </p:nvSpPr>
        <p:spPr>
          <a:xfrm>
            <a:off x="5508796" y="2053969"/>
            <a:ext cx="4161441" cy="1012778"/>
          </a:xfrm>
          <a:prstGeom prst="rect">
            <a:avLst/>
          </a:prstGeom>
          <a:noFill/>
          <a:ln>
            <a:noFill/>
          </a:ln>
        </p:spPr>
        <p:txBody>
          <a:bodyPr anchorCtr="0" anchor="t" bIns="0" lIns="0" spcFirstLastPara="1" rIns="0" wrap="square" tIns="0">
            <a:spAutoFit/>
          </a:bodyPr>
          <a:lstStyle/>
          <a:p>
            <a:pPr indent="0" lvl="0" marL="11516" marR="4607" rtl="0" algn="l">
              <a:lnSpc>
                <a:spcPct val="121100"/>
              </a:lnSpc>
              <a:spcBef>
                <a:spcPts val="0"/>
              </a:spcBef>
              <a:spcAft>
                <a:spcPts val="0"/>
              </a:spcAft>
              <a:buNone/>
            </a:pPr>
            <a:r>
              <a:rPr lang="de-DE" sz="1088">
                <a:solidFill>
                  <a:srgbClr val="000000"/>
                </a:solidFill>
                <a:latin typeface="Arimo"/>
                <a:ea typeface="Arimo"/>
                <a:cs typeface="Arimo"/>
                <a:sym typeface="Arimo"/>
              </a:rPr>
              <a:t>Auf den folgenden Seiten finden Sie Anleitungen für verschiedene Möglichkeiten, eine Untersuchungsfrage zu formulieren, und es ist hilfreich, sich daran zu erinnern, dass es nicht den einen richtigen Weg gibt, dies zu tun. Es gibt jedoch einige Grundsätze, die Sie bei der Entwicklung einer Fragestellung beachten sollten:</a:t>
            </a:r>
            <a:endParaRPr sz="1088">
              <a:solidFill>
                <a:srgbClr val="000000"/>
              </a:solidFill>
              <a:latin typeface="Arimo"/>
              <a:ea typeface="Arimo"/>
              <a:cs typeface="Arimo"/>
              <a:sym typeface="Arimo"/>
            </a:endParaRPr>
          </a:p>
        </p:txBody>
      </p:sp>
      <p:sp>
        <p:nvSpPr>
          <p:cNvPr id="487" name="Google Shape;487;p35"/>
          <p:cNvSpPr txBox="1"/>
          <p:nvPr/>
        </p:nvSpPr>
        <p:spPr>
          <a:xfrm>
            <a:off x="5542402" y="3196325"/>
            <a:ext cx="4431045" cy="3597523"/>
          </a:xfrm>
          <a:prstGeom prst="rect">
            <a:avLst/>
          </a:prstGeom>
          <a:noFill/>
          <a:ln>
            <a:noFill/>
          </a:ln>
        </p:spPr>
        <p:txBody>
          <a:bodyPr anchorCtr="0" anchor="t" bIns="0" lIns="0" spcFirstLastPara="1" rIns="0" wrap="square" tIns="0">
            <a:spAutoFit/>
          </a:bodyPr>
          <a:lstStyle/>
          <a:p>
            <a:pPr indent="-155471" lvl="0" marL="166987" marR="394435" rtl="0" algn="l">
              <a:lnSpc>
                <a:spcPct val="120000"/>
              </a:lnSpc>
              <a:spcBef>
                <a:spcPts val="0"/>
              </a:spcBef>
              <a:spcAft>
                <a:spcPts val="0"/>
              </a:spcAft>
              <a:buClr>
                <a:srgbClr val="000000"/>
              </a:buClr>
              <a:buSzPts val="907"/>
              <a:buFont typeface="Arial"/>
              <a:buChar char="•"/>
            </a:pPr>
            <a:r>
              <a:rPr lang="de-DE" sz="1088">
                <a:solidFill>
                  <a:srgbClr val="000000"/>
                </a:solidFill>
                <a:latin typeface="Arial"/>
                <a:ea typeface="Arial"/>
                <a:cs typeface="Arial"/>
                <a:sym typeface="Arial"/>
              </a:rPr>
              <a:t>Die Frage sollte auf einem Problem bzw. Herausforderung basieren, das Sie in Ihrem Klassenzimmer festgestellt haben, damit die Untersuchung für Sie bedeutsam ist.</a:t>
            </a:r>
            <a:endParaRPr/>
          </a:p>
          <a:p>
            <a:pPr indent="-155471" lvl="0" marL="166987" marR="394435" rtl="0" algn="l">
              <a:lnSpc>
                <a:spcPct val="120000"/>
              </a:lnSpc>
              <a:spcBef>
                <a:spcPts val="0"/>
              </a:spcBef>
              <a:spcAft>
                <a:spcPts val="0"/>
              </a:spcAft>
              <a:buClr>
                <a:srgbClr val="000000"/>
              </a:buClr>
              <a:buSzPts val="907"/>
              <a:buFont typeface="Arial"/>
              <a:buChar char="•"/>
            </a:pPr>
            <a:r>
              <a:rPr lang="de-DE" sz="1088">
                <a:solidFill>
                  <a:srgbClr val="000000"/>
                </a:solidFill>
                <a:latin typeface="Arial"/>
                <a:ea typeface="Arial"/>
                <a:cs typeface="Arial"/>
                <a:sym typeface="Arial"/>
              </a:rPr>
              <a:t>Ein Gedankenaustausch mit anderen Kolleg*innen kann Ihnen bei der Entwicklung einer Fragestellung sehr helfen - vielleicht stellen Sie zum Beispiel fest, dass alle Lehrpersonen in Ihrem Team das gleiche Problem beobachtet haben.</a:t>
            </a:r>
            <a:endParaRPr/>
          </a:p>
          <a:p>
            <a:pPr indent="-155471" lvl="0" marL="166987" marR="394435" rtl="0" algn="l">
              <a:lnSpc>
                <a:spcPct val="120000"/>
              </a:lnSpc>
              <a:spcBef>
                <a:spcPts val="0"/>
              </a:spcBef>
              <a:spcAft>
                <a:spcPts val="0"/>
              </a:spcAft>
              <a:buClr>
                <a:srgbClr val="000000"/>
              </a:buClr>
              <a:buSzPts val="907"/>
              <a:buFont typeface="Arial"/>
              <a:buChar char="•"/>
            </a:pPr>
            <a:r>
              <a:rPr lang="de-DE" sz="1088">
                <a:solidFill>
                  <a:srgbClr val="000000"/>
                </a:solidFill>
                <a:latin typeface="Arial"/>
                <a:ea typeface="Arial"/>
                <a:cs typeface="Arial"/>
                <a:sym typeface="Arial"/>
              </a:rPr>
              <a:t>Die Fragestellung sollte für Sie in Ihrem Klassenzimmer handhabbar sein (je nachdem, wie viel Zeit Sie haben und ob es andere Personen gibt, die Ihnen helfen können, zum Beispiel).</a:t>
            </a:r>
            <a:endParaRPr/>
          </a:p>
          <a:p>
            <a:pPr indent="-155471" lvl="0" marL="166987" marR="394435" rtl="0" algn="l">
              <a:lnSpc>
                <a:spcPct val="120000"/>
              </a:lnSpc>
              <a:spcBef>
                <a:spcPts val="0"/>
              </a:spcBef>
              <a:spcAft>
                <a:spcPts val="0"/>
              </a:spcAft>
              <a:buClr>
                <a:srgbClr val="000000"/>
              </a:buClr>
              <a:buSzPts val="907"/>
              <a:buFont typeface="Arial"/>
              <a:buChar char="•"/>
            </a:pPr>
            <a:r>
              <a:rPr lang="de-DE" sz="1088">
                <a:solidFill>
                  <a:srgbClr val="000000"/>
                </a:solidFill>
                <a:latin typeface="Arial"/>
                <a:ea typeface="Arial"/>
                <a:cs typeface="Arial"/>
                <a:sym typeface="Arial"/>
              </a:rPr>
              <a:t>Es sollte dazu führen, die Praxis zu verstehen, eine Maßnahme zu ergreifen, etwas auszuprobieren und/oder eine Lehr-/Lernsituation zu verbessern.</a:t>
            </a:r>
            <a:endParaRPr/>
          </a:p>
          <a:p>
            <a:pPr indent="-155471" lvl="0" marL="166987" marR="394435" rtl="0" algn="l">
              <a:lnSpc>
                <a:spcPct val="120000"/>
              </a:lnSpc>
              <a:spcBef>
                <a:spcPts val="0"/>
              </a:spcBef>
              <a:spcAft>
                <a:spcPts val="0"/>
              </a:spcAft>
              <a:buClr>
                <a:srgbClr val="000000"/>
              </a:buClr>
              <a:buSzPts val="907"/>
              <a:buFont typeface="Arial"/>
              <a:buChar char="•"/>
            </a:pPr>
            <a:r>
              <a:rPr lang="de-DE" sz="1088">
                <a:solidFill>
                  <a:srgbClr val="000000"/>
                </a:solidFill>
                <a:latin typeface="Arial"/>
                <a:ea typeface="Arial"/>
                <a:cs typeface="Arial"/>
                <a:sym typeface="Arial"/>
              </a:rPr>
              <a:t>Sie sollte nicht zu einer einfachen "Ja"- oder "Nein"-Antwort führen. Gute Forschungsfragen beginnen mit Worten wie "Wie...?"; "Was passiert, wenn...?". Sie sind wirklich offen für verschiedene Antworten, die sich ergeben können.</a:t>
            </a:r>
            <a:endParaRPr sz="1088">
              <a:solidFill>
                <a:srgbClr val="000000"/>
              </a:solidFill>
              <a:latin typeface="Arial"/>
              <a:ea typeface="Arial"/>
              <a:cs typeface="Arial"/>
              <a:sym typeface="Arial"/>
            </a:endParaRPr>
          </a:p>
        </p:txBody>
      </p:sp>
      <p:grpSp>
        <p:nvGrpSpPr>
          <p:cNvPr id="488" name="Google Shape;488;p35"/>
          <p:cNvGrpSpPr/>
          <p:nvPr/>
        </p:nvGrpSpPr>
        <p:grpSpPr>
          <a:xfrm>
            <a:off x="8699064" y="481831"/>
            <a:ext cx="1060790" cy="1123769"/>
            <a:chOff x="9066468" y="2203929"/>
            <a:chExt cx="1169816" cy="1239268"/>
          </a:xfrm>
        </p:grpSpPr>
        <p:pic>
          <p:nvPicPr>
            <p:cNvPr id="489" name="Google Shape;489;p35"/>
            <p:cNvPicPr preferRelativeResize="0"/>
            <p:nvPr/>
          </p:nvPicPr>
          <p:blipFill rotWithShape="1">
            <a:blip r:embed="rId8">
              <a:alphaModFix/>
            </a:blip>
            <a:srcRect b="0" l="0" r="0" t="0"/>
            <a:stretch/>
          </p:blipFill>
          <p:spPr>
            <a:xfrm>
              <a:off x="9168736" y="2203929"/>
              <a:ext cx="1027984" cy="1027984"/>
            </a:xfrm>
            <a:prstGeom prst="rect">
              <a:avLst/>
            </a:prstGeom>
            <a:noFill/>
            <a:ln>
              <a:noFill/>
            </a:ln>
          </p:spPr>
        </p:pic>
        <p:sp>
          <p:nvSpPr>
            <p:cNvPr id="490" name="Google Shape;490;p35"/>
            <p:cNvSpPr/>
            <p:nvPr/>
          </p:nvSpPr>
          <p:spPr>
            <a:xfrm>
              <a:off x="9066468" y="2415214"/>
              <a:ext cx="1169816" cy="1027983"/>
            </a:xfrm>
            <a:prstGeom prst="rect">
              <a:avLst/>
            </a:prstGeom>
          </p:spPr>
          <p:txBody>
            <a:bodyPr>
              <a:prstTxWarp prst="textPlain"/>
            </a:bodyPr>
            <a:lstStyle/>
            <a:p>
              <a:pPr lvl="0" algn="ctr"/>
              <a:r>
                <a:rPr b="0" i="0">
                  <a:ln>
                    <a:noFill/>
                  </a:ln>
                  <a:solidFill>
                    <a:srgbClr val="000000"/>
                  </a:solidFill>
                  <a:latin typeface="Calibri"/>
                </a:rPr>
                <a:t>Fokus &amp; Fragen</a:t>
              </a:r>
            </a:p>
          </p:txBody>
        </p:sp>
      </p:grpSp>
      <p:sp>
        <p:nvSpPr>
          <p:cNvPr id="491" name="Google Shape;491;p35"/>
          <p:cNvSpPr txBox="1"/>
          <p:nvPr/>
        </p:nvSpPr>
        <p:spPr>
          <a:xfrm>
            <a:off x="5176704" y="6977640"/>
            <a:ext cx="250321"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20</a:t>
            </a:r>
            <a:endParaRPr sz="907">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nvSpPr>
        <p:spPr>
          <a:xfrm>
            <a:off x="753991" y="517528"/>
            <a:ext cx="9111903" cy="6756721"/>
          </a:xfrm>
          <a:prstGeom prst="rect">
            <a:avLst/>
          </a:prstGeom>
          <a:noFill/>
          <a:ln>
            <a:noFill/>
          </a:ln>
        </p:spPr>
        <p:txBody>
          <a:bodyPr anchorCtr="0" anchor="t" bIns="0" lIns="0" spcFirstLastPara="1" rIns="0" wrap="square" tIns="0">
            <a:spAutoFit/>
          </a:bodyPr>
          <a:lstStyle/>
          <a:p>
            <a:pPr indent="0" lvl="0" marL="144530" marR="0" rtl="0" algn="ctr">
              <a:spcBef>
                <a:spcPts val="0"/>
              </a:spcBef>
              <a:spcAft>
                <a:spcPts val="0"/>
              </a:spcAft>
              <a:buNone/>
            </a:pPr>
            <a:r>
              <a:rPr b="0" i="0" lang="de-DE" sz="1451" u="none" cap="none" strike="noStrike">
                <a:solidFill>
                  <a:srgbClr val="1A616F"/>
                </a:solidFill>
                <a:latin typeface="Arial"/>
                <a:ea typeface="Arial"/>
                <a:cs typeface="Arial"/>
                <a:sym typeface="Arial"/>
              </a:rPr>
              <a:t>Das T-SEDA Collective</a:t>
            </a:r>
            <a:endParaRPr b="0" i="0" sz="1088" u="none" cap="none" strike="noStrike">
              <a:solidFill>
                <a:srgbClr val="1A616F"/>
              </a:solidFill>
              <a:latin typeface="Arial"/>
              <a:ea typeface="Arial"/>
              <a:cs typeface="Arial"/>
              <a:sym typeface="Arial"/>
            </a:endParaRPr>
          </a:p>
          <a:p>
            <a:pPr indent="0" lvl="0" marL="144530" marR="0" rtl="0" algn="ctr">
              <a:spcBef>
                <a:spcPts val="0"/>
              </a:spcBef>
              <a:spcAft>
                <a:spcPts val="0"/>
              </a:spcAft>
              <a:buNone/>
            </a:pPr>
            <a:r>
              <a:rPr b="0" i="0" lang="de-DE" sz="1088" u="none" cap="none" strike="noStrike">
                <a:solidFill>
                  <a:srgbClr val="000000"/>
                </a:solidFill>
                <a:latin typeface="Arial"/>
                <a:ea typeface="Arial"/>
                <a:cs typeface="Arial"/>
                <a:sym typeface="Arial"/>
              </a:rPr>
              <a:t>  </a:t>
            </a:r>
            <a:endParaRPr/>
          </a:p>
          <a:p>
            <a:pPr indent="0" lvl="0" marL="82550" marR="4607" rtl="0" algn="l">
              <a:lnSpc>
                <a:spcPct val="114000"/>
              </a:lnSpc>
              <a:spcBef>
                <a:spcPts val="77"/>
              </a:spcBef>
              <a:spcAft>
                <a:spcPts val="0"/>
              </a:spcAft>
              <a:buNone/>
            </a:pPr>
            <a:r>
              <a:rPr b="0" i="0" lang="de-DE" sz="1088" u="none" cap="none" strike="noStrike">
                <a:solidFill>
                  <a:srgbClr val="000000"/>
                </a:solidFill>
                <a:latin typeface="Arimo"/>
                <a:ea typeface="Arimo"/>
                <a:cs typeface="Arimo"/>
                <a:sym typeface="Arimo"/>
              </a:rPr>
              <a:t>Die Entwicklung von T-SEDA war in hohem Maße eine Teamleistung: Ruth Kershner, Sara Hennessy, Elisa Calcagni, Farah Ahmed, Victoria Cook, Laura Kerslake, Lisa Lee und Maria Vrikki der University of Cambridge Faculty of Education sowie Nube Estrada und Flora Hernández von der Universidad Nacional Autónoma de México. Wir sind den zahlreichen Kolleg*innen sehr dankbar, die in den letzten Jahren auf die eine oder andere Weise zur Entwicklung von T-SEDA beigetragen haben. Dazu gehören diejenigen, die bei der Übersetzung ins Spanische, Chinesische, Französische, Arabische, Italienische, Japanische, Hebräische, Norwegisch, Portugiesisch und Deutsche geholfen haben (Ana Laura Trigo Clapés, Elisa de Padua, Elisa Izquierdo, Qian Liu, Yun Long, Ji Ying, Chih Ching Chang, Delphine Cestonaro, Benzi Slakmon, Orianne Monashe, Keiko Aramaki, Tomonori Ichiyanagi, Aya Ikeda, Kaori Kanai, Naomi Kagawa, Kiyomi Shijo, Lu Xiaoyun, Arwa Al Qassim, Chiara Piccini, </a:t>
            </a:r>
            <a:r>
              <a:rPr b="0" i="0" lang="de-DE" sz="1100" u="none" cap="none" strike="noStrike">
                <a:solidFill>
                  <a:schemeClr val="dk1"/>
                </a:solidFill>
                <a:latin typeface="Arimo"/>
                <a:ea typeface="Arimo"/>
                <a:cs typeface="Arimo"/>
                <a:sym typeface="Arimo"/>
              </a:rPr>
              <a:t>Patricia Brooks, </a:t>
            </a:r>
            <a:r>
              <a:rPr b="0" i="0" lang="de-DE" sz="1100" u="none" cap="none" strike="noStrike">
                <a:solidFill>
                  <a:srgbClr val="000000"/>
                </a:solidFill>
                <a:latin typeface="Arimo"/>
                <a:ea typeface="Arimo"/>
                <a:cs typeface="Arimo"/>
                <a:sym typeface="Arimo"/>
              </a:rPr>
              <a:t>Ingvill Rasmussen, Leonie Johann, Luwei Bai, </a:t>
            </a:r>
            <a:r>
              <a:rPr b="0" i="0" lang="de-DE" sz="1088" u="none" cap="none" strike="noStrike">
                <a:solidFill>
                  <a:srgbClr val="000000"/>
                </a:solidFill>
                <a:latin typeface="Arimo"/>
                <a:ea typeface="Arimo"/>
                <a:cs typeface="Arimo"/>
                <a:sym typeface="Arimo"/>
              </a:rPr>
              <a:t>Alexander Gröschner, Clara Seidel, Michelle Buschbeck).</a:t>
            </a:r>
            <a:endParaRPr b="0" i="0" sz="1088" u="none" cap="none" strike="noStrike">
              <a:solidFill>
                <a:srgbClr val="1A616F"/>
              </a:solidFill>
              <a:latin typeface="Arial"/>
              <a:ea typeface="Arial"/>
              <a:cs typeface="Arial"/>
              <a:sym typeface="Arial"/>
            </a:endParaRPr>
          </a:p>
          <a:p>
            <a:pPr indent="0" lvl="0" marL="82550" marR="0" rtl="0" algn="l">
              <a:spcBef>
                <a:spcPts val="900"/>
              </a:spcBef>
              <a:spcAft>
                <a:spcPts val="0"/>
              </a:spcAft>
              <a:buNone/>
            </a:pPr>
            <a:r>
              <a:rPr b="0" i="0" lang="de-DE" sz="1451" u="none" cap="none" strike="noStrike">
                <a:solidFill>
                  <a:srgbClr val="1A616F"/>
                </a:solidFill>
                <a:latin typeface="Arial"/>
                <a:ea typeface="Arial"/>
                <a:cs typeface="Arial"/>
                <a:sym typeface="Arial"/>
              </a:rPr>
              <a:t>Danksagungen</a:t>
            </a:r>
            <a:endParaRPr b="0" i="0" sz="1451" u="none" cap="none" strike="noStrike">
              <a:solidFill>
                <a:srgbClr val="000000"/>
              </a:solidFill>
              <a:latin typeface="Arial"/>
              <a:ea typeface="Arial"/>
              <a:cs typeface="Arial"/>
              <a:sym typeface="Arial"/>
            </a:endParaRPr>
          </a:p>
          <a:p>
            <a:pPr indent="0" lvl="0" marL="82550" marR="0" rtl="0" algn="l">
              <a:spcBef>
                <a:spcPts val="9"/>
              </a:spcBef>
              <a:spcAft>
                <a:spcPts val="0"/>
              </a:spcAft>
              <a:buNone/>
            </a:pPr>
            <a:r>
              <a:t/>
            </a:r>
            <a:endParaRPr b="0" i="0" sz="725" u="none" cap="none" strike="noStrike">
              <a:solidFill>
                <a:srgbClr val="000000"/>
              </a:solidFill>
              <a:latin typeface="Times New Roman"/>
              <a:ea typeface="Times New Roman"/>
              <a:cs typeface="Times New Roman"/>
              <a:sym typeface="Times New Roman"/>
            </a:endParaRPr>
          </a:p>
          <a:p>
            <a:pPr indent="0" lvl="0" marL="82550" marR="4607" rtl="0" algn="l">
              <a:lnSpc>
                <a:spcPct val="114000"/>
              </a:lnSpc>
              <a:spcBef>
                <a:spcPts val="0"/>
              </a:spcBef>
              <a:spcAft>
                <a:spcPts val="0"/>
              </a:spcAft>
              <a:buNone/>
            </a:pPr>
            <a:r>
              <a:rPr b="0" i="0" lang="de-DE" sz="1088" u="none" cap="none" strike="noStrike">
                <a:solidFill>
                  <a:srgbClr val="000000"/>
                </a:solidFill>
                <a:latin typeface="Arimo"/>
                <a:ea typeface="Arimo"/>
                <a:cs typeface="Arimo"/>
                <a:sym typeface="Arimo"/>
              </a:rPr>
              <a:t>Die ursprüngliche Arbeit an T-SEDA (und seinem Vorläufer SEDA) wurde von der British Academy (International Partnership and Mobility Scheme) im Rahmen des dreijährigen Projekts "A Tool for Analysing Dialogic Interactions in Classrooms" (2013-2015) unter der Leitung von Sara Hennessy und Sylvia Rojas-Drummond an der University of Cambridge, UK, und der Universidad Nacional Autónoma de México unterstützt: </a:t>
            </a:r>
            <a:r>
              <a:rPr b="0" i="0" lang="de-DE" sz="1088" u="sng" cap="none" strike="noStrike">
                <a:solidFill>
                  <a:schemeClr val="hlink"/>
                </a:solidFill>
                <a:latin typeface="Arimo"/>
                <a:ea typeface="Arimo"/>
                <a:cs typeface="Arimo"/>
                <a:sym typeface="Arimo"/>
                <a:hlinkClick r:id="rId3"/>
              </a:rPr>
              <a:t>http://tinyurl.com/BAdialogue</a:t>
            </a:r>
            <a:r>
              <a:rPr b="0" i="0" lang="de-DE" sz="1088" u="none" cap="none" strike="noStrike">
                <a:solidFill>
                  <a:srgbClr val="000000"/>
                </a:solidFill>
                <a:latin typeface="Arimo"/>
                <a:ea typeface="Arimo"/>
                <a:cs typeface="Arimo"/>
                <a:sym typeface="Arimo"/>
              </a:rPr>
              <a:t>. Die mexikanische Arbeit wurde von der Dirección General de Asuntos del Personal Académico der Universidad Nacional Autónoma de México (DGAPA-UNAM) unterstützt (PAPIIT-Projektnummer: IN303313 und PAPIME-Nummer: PE305814). Wir bedanken uns für die Unterstützung durch den Economic and Social Research Council (RES063270081; RES000230825), der die meisten früheren Arbeiten des britischen Teams in diesem Bereich gefördert hat. Unser jüngstes ESRC-Projekt (ES/M007103/1) mit dem Titel "Classroom Dialogue: Does it Make a Difference for Student Learning?" (Christine Howe, Sara Hennessy, Neil Mercer, Maria Vrikki &amp; Lisa Wheatley, 2015-17: </a:t>
            </a:r>
            <a:r>
              <a:rPr b="0" i="0" lang="de-DE" sz="1088" u="sng" cap="none" strike="noStrike">
                <a:solidFill>
                  <a:schemeClr val="hlink"/>
                </a:solidFill>
                <a:latin typeface="Arimo"/>
                <a:ea typeface="Arimo"/>
                <a:cs typeface="Arimo"/>
                <a:sym typeface="Arimo"/>
                <a:hlinkClick r:id="rId4"/>
              </a:rPr>
              <a:t>http://tinyurl.com/ESRCdialogue</a:t>
            </a:r>
            <a:r>
              <a:rPr b="0" i="0" lang="de-DE" sz="1088" u="none" cap="none" strike="noStrike">
                <a:solidFill>
                  <a:srgbClr val="000000"/>
                </a:solidFill>
                <a:latin typeface="Arimo"/>
                <a:ea typeface="Arimo"/>
                <a:cs typeface="Arimo"/>
                <a:sym typeface="Arimo"/>
              </a:rPr>
              <a:t>) stützte sich auf SEDA, um CDAS, ein neues 12-Kategorien-Schema und Bewertungsskalen zu entwickeln und diese umfassend mit einer großen Stichprobe von 72 Lehrer*innen von Kindern im Alter von 10-11 Jahren zu testen. Statistische Analysen der Beziehungen zwischen dialogischem Unterricht und den Leistungen und Einstellungen der Schüler*innen führten zu den Ergebnissen, die in diese Version des Toolkits eingeflossen sind. </a:t>
            </a:r>
            <a:endParaRPr/>
          </a:p>
          <a:p>
            <a:pPr indent="0" lvl="0" marL="83494" marR="4607" rtl="0" algn="l">
              <a:lnSpc>
                <a:spcPct val="114000"/>
              </a:lnSpc>
              <a:spcBef>
                <a:spcPts val="0"/>
              </a:spcBef>
              <a:spcAft>
                <a:spcPts val="0"/>
              </a:spcAft>
              <a:buNone/>
            </a:pPr>
            <a:r>
              <a:t/>
            </a:r>
            <a:endParaRPr b="0" i="0" sz="1088" u="none" cap="none" strike="noStrike">
              <a:solidFill>
                <a:srgbClr val="000000"/>
              </a:solidFill>
              <a:latin typeface="Arimo"/>
              <a:ea typeface="Arimo"/>
              <a:cs typeface="Arimo"/>
              <a:sym typeface="Arimo"/>
            </a:endParaRPr>
          </a:p>
          <a:p>
            <a:pPr indent="0" lvl="0" marL="83494" marR="4607" rtl="0" algn="l">
              <a:lnSpc>
                <a:spcPct val="114000"/>
              </a:lnSpc>
              <a:spcBef>
                <a:spcPts val="0"/>
              </a:spcBef>
              <a:spcAft>
                <a:spcPts val="0"/>
              </a:spcAft>
              <a:buNone/>
            </a:pPr>
            <a:r>
              <a:rPr b="0" i="0" lang="de-DE" sz="1088" u="none" cap="none" strike="noStrike">
                <a:solidFill>
                  <a:srgbClr val="000000"/>
                </a:solidFill>
                <a:latin typeface="Arimo"/>
                <a:ea typeface="Arimo"/>
                <a:cs typeface="Arimo"/>
                <a:sym typeface="Arimo"/>
              </a:rPr>
              <a:t>Ein ESRC Impact Acceleration Grant unterstützte die Weiterentwicklung des Toolkits und die Erprobung in verschiedenen Bildungskontexten in sieben Ländern in den Jahren 2018-19.</a:t>
            </a:r>
            <a:endParaRPr/>
          </a:p>
          <a:p>
            <a:pPr indent="0" lvl="0" marL="83494" marR="4607" rtl="0" algn="l">
              <a:lnSpc>
                <a:spcPct val="114000"/>
              </a:lnSpc>
              <a:spcBef>
                <a:spcPts val="600"/>
              </a:spcBef>
              <a:spcAft>
                <a:spcPts val="0"/>
              </a:spcAft>
              <a:buNone/>
            </a:pPr>
            <a:r>
              <a:rPr b="0" i="0" lang="de-DE" sz="1088" u="none" cap="none" strike="noStrike">
                <a:solidFill>
                  <a:srgbClr val="000000"/>
                </a:solidFill>
                <a:latin typeface="Arimo"/>
                <a:ea typeface="Arimo"/>
                <a:cs typeface="Arimo"/>
                <a:sym typeface="Arimo"/>
              </a:rPr>
              <a:t>T-SEDA wird weltweit von Lehrpersonen vom Vorschulalter bis zur Hochschulbildung eingesetzt. Wir danken allen Moderator*innen, Lehrpersonen und Studierenden, die an unserer Forschung und Erprobung in mehreren Ländern teilgenommen haben und mit deren freundlicher Genehmigung die Beispiele in diesem Toolkit übernommen wurden. Einige Namen wurden geändert, wenn die Lehrpersonen anonym bleiben wollten. Die im Toolkit enthaltenen Fotos stammen aus unseren Forschungsstudien; wir haben die Erlaubnis erhalten, sie für Bildungszwecke zu verwenden.</a:t>
            </a:r>
            <a:endParaRPr/>
          </a:p>
          <a:p>
            <a:pPr indent="0" lvl="0" marL="83494" marR="4607" rtl="0" algn="l">
              <a:lnSpc>
                <a:spcPct val="120800"/>
              </a:lnSpc>
              <a:spcBef>
                <a:spcPts val="600"/>
              </a:spcBef>
              <a:spcAft>
                <a:spcPts val="0"/>
              </a:spcAft>
              <a:buNone/>
            </a:pPr>
            <a:r>
              <a:rPr b="0" i="0" lang="de-DE" sz="1088" u="none" cap="none" strike="noStrike">
                <a:solidFill>
                  <a:srgbClr val="000000"/>
                </a:solidFill>
                <a:latin typeface="Arimo"/>
                <a:ea typeface="Arimo"/>
                <a:cs typeface="Arimo"/>
                <a:sym typeface="Arimo"/>
              </a:rPr>
              <a:t>Um das T-SEDA-Toolkit zu zitieren: T-SEDA-Kollektiv (2023). Toolkit for the Systematic Educational Dialogue Analysis (T-SEDA): A resource for inquiry into practice. v.9. University of Cambridge. </a:t>
            </a:r>
            <a:r>
              <a:rPr b="0" i="0" lang="de-DE" sz="1088" u="sng" cap="none" strike="noStrike">
                <a:solidFill>
                  <a:schemeClr val="hlink"/>
                </a:solidFill>
                <a:latin typeface="Arimo"/>
                <a:ea typeface="Arimo"/>
                <a:cs typeface="Arimo"/>
                <a:sym typeface="Arimo"/>
                <a:hlinkClick r:id="rId5"/>
              </a:rPr>
              <a:t>http://bit.ly/T-SEDA</a:t>
            </a:r>
            <a:r>
              <a:rPr b="0" i="0" lang="de-DE" sz="1088" u="none" cap="none" strike="noStrike">
                <a:solidFill>
                  <a:srgbClr val="000000"/>
                </a:solidFill>
                <a:latin typeface="Arimo"/>
                <a:ea typeface="Arimo"/>
                <a:cs typeface="Arimo"/>
                <a:sym typeface="Arimo"/>
              </a:rPr>
              <a:t>.</a:t>
            </a:r>
            <a:endParaRPr/>
          </a:p>
          <a:p>
            <a:pPr indent="0" lvl="0" marL="83494" marR="4607" rtl="0" algn="just">
              <a:lnSpc>
                <a:spcPct val="120800"/>
              </a:lnSpc>
              <a:spcBef>
                <a:spcPts val="0"/>
              </a:spcBef>
              <a:spcAft>
                <a:spcPts val="0"/>
              </a:spcAft>
              <a:buNone/>
            </a:pPr>
            <a:r>
              <a:t/>
            </a:r>
            <a:endParaRPr b="0" i="0" sz="1088" u="none" cap="none" strike="noStrike">
              <a:solidFill>
                <a:srgbClr val="000000"/>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aphicFrame>
        <p:nvGraphicFramePr>
          <p:cNvPr id="497" name="Google Shape;497;p36"/>
          <p:cNvGraphicFramePr/>
          <p:nvPr/>
        </p:nvGraphicFramePr>
        <p:xfrm>
          <a:off x="933223" y="1219476"/>
          <a:ext cx="3000000" cy="3000000"/>
        </p:xfrm>
        <a:graphic>
          <a:graphicData uri="http://schemas.openxmlformats.org/drawingml/2006/table">
            <a:tbl>
              <a:tblPr>
                <a:noFill/>
                <a:tableStyleId>{8F4294B4-DFD6-4322-8D24-19755955C21A}</a:tableStyleId>
              </a:tblPr>
              <a:tblGrid>
                <a:gridCol w="4147450"/>
                <a:gridCol w="4447775"/>
              </a:tblGrid>
              <a:tr h="285175">
                <a:tc>
                  <a:txBody>
                    <a:bodyPr/>
                    <a:lstStyle/>
                    <a:p>
                      <a:pPr indent="0" lvl="0" marL="0" marR="0" rtl="0" algn="ctr">
                        <a:lnSpc>
                          <a:spcPct val="115000"/>
                        </a:lnSpc>
                        <a:spcBef>
                          <a:spcPts val="0"/>
                        </a:spcBef>
                        <a:spcAft>
                          <a:spcPts val="0"/>
                        </a:spcAft>
                        <a:buNone/>
                      </a:pPr>
                      <a:r>
                        <a:rPr b="1" lang="de-DE" sz="1300"/>
                        <a:t>Untersuchungsziele</a:t>
                      </a:r>
                      <a:endParaRPr b="1" sz="1300">
                        <a:latin typeface="Arial"/>
                        <a:ea typeface="Arial"/>
                        <a:cs typeface="Arial"/>
                        <a:sym typeface="Arial"/>
                      </a:endParaRPr>
                    </a:p>
                  </a:txBody>
                  <a:tcPr marT="31325" marB="31325" marR="31325" marL="31325">
                    <a:solidFill>
                      <a:srgbClr val="D8D8D8"/>
                    </a:solidFill>
                  </a:tcPr>
                </a:tc>
                <a:tc>
                  <a:txBody>
                    <a:bodyPr/>
                    <a:lstStyle/>
                    <a:p>
                      <a:pPr indent="0" lvl="0" marL="0" marR="0" rtl="0" algn="ctr">
                        <a:lnSpc>
                          <a:spcPct val="115000"/>
                        </a:lnSpc>
                        <a:spcBef>
                          <a:spcPts val="0"/>
                        </a:spcBef>
                        <a:spcAft>
                          <a:spcPts val="0"/>
                        </a:spcAft>
                        <a:buNone/>
                      </a:pPr>
                      <a:r>
                        <a:rPr b="1" lang="de-DE" sz="1300"/>
                        <a:t>Untersuchungsbeispiele</a:t>
                      </a:r>
                      <a:endParaRPr b="1" sz="1300">
                        <a:latin typeface="Arial"/>
                        <a:ea typeface="Arial"/>
                        <a:cs typeface="Arial"/>
                        <a:sym typeface="Arial"/>
                      </a:endParaRPr>
                    </a:p>
                  </a:txBody>
                  <a:tcPr marT="31325" marB="31325" marR="31325" marL="31325">
                    <a:solidFill>
                      <a:srgbClr val="D8D8D8"/>
                    </a:solidFill>
                  </a:tcPr>
                </a:tc>
              </a:tr>
              <a:tr h="444100">
                <a:tc>
                  <a:txBody>
                    <a:bodyPr/>
                    <a:lstStyle/>
                    <a:p>
                      <a:pPr indent="-165100" lvl="0" marL="271463" marR="0" rtl="0" algn="l">
                        <a:lnSpc>
                          <a:spcPct val="115000"/>
                        </a:lnSpc>
                        <a:spcBef>
                          <a:spcPts val="0"/>
                        </a:spcBef>
                        <a:spcAft>
                          <a:spcPts val="0"/>
                        </a:spcAft>
                        <a:buNone/>
                      </a:pPr>
                      <a:r>
                        <a:rPr lang="de-DE" sz="1100">
                          <a:solidFill>
                            <a:schemeClr val="lt1"/>
                          </a:solidFill>
                        </a:rPr>
                        <a:t>Beobachtung</a:t>
                      </a:r>
                      <a:r>
                        <a:rPr lang="de-DE" sz="1100">
                          <a:solidFill>
                            <a:schemeClr val="lt1"/>
                          </a:solidFill>
                        </a:rPr>
                        <a:t> der</a:t>
                      </a:r>
                      <a:r>
                        <a:rPr lang="de-DE" sz="1100">
                          <a:solidFill>
                            <a:schemeClr val="lt1"/>
                          </a:solidFill>
                        </a:rPr>
                        <a:t> e</a:t>
                      </a:r>
                      <a:r>
                        <a:rPr lang="de-DE" sz="1100">
                          <a:solidFill>
                            <a:schemeClr val="lt1"/>
                          </a:solidFill>
                          <a:latin typeface="Calibri"/>
                          <a:ea typeface="Calibri"/>
                          <a:cs typeface="Calibri"/>
                          <a:sym typeface="Calibri"/>
                        </a:rPr>
                        <a:t>igenständigen</a:t>
                      </a:r>
                      <a:r>
                        <a:rPr lang="de-DE" sz="1100">
                          <a:solidFill>
                            <a:srgbClr val="00B050"/>
                          </a:solidFill>
                        </a:rPr>
                        <a:t> </a:t>
                      </a:r>
                      <a:r>
                        <a:rPr lang="de-DE" sz="1100">
                          <a:solidFill>
                            <a:schemeClr val="lt1"/>
                          </a:solidFill>
                        </a:rPr>
                        <a:t>Entwicklung des Dialogs der Lernenden</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Beobachtung der Teilnahme von Lernenden mit und ohne Input der Lehrperson</a:t>
                      </a:r>
                      <a:endParaRPr sz="1100">
                        <a:latin typeface="Arial"/>
                        <a:ea typeface="Arial"/>
                        <a:cs typeface="Arial"/>
                        <a:sym typeface="Arial"/>
                      </a:endParaRPr>
                    </a:p>
                  </a:txBody>
                  <a:tcPr marT="31325" marB="31325" marR="31325" marL="31325">
                    <a:solidFill>
                      <a:srgbClr val="D9F1F6"/>
                    </a:solidFill>
                  </a:tcPr>
                </a:tc>
              </a:tr>
              <a:tr h="444100">
                <a:tc>
                  <a:txBody>
                    <a:bodyPr/>
                    <a:lstStyle/>
                    <a:p>
                      <a:pPr indent="-165100" lvl="0" marL="271463" marR="0" rtl="0" algn="l">
                        <a:lnSpc>
                          <a:spcPct val="115000"/>
                        </a:lnSpc>
                        <a:spcBef>
                          <a:spcPts val="0"/>
                        </a:spcBef>
                        <a:spcAft>
                          <a:spcPts val="0"/>
                        </a:spcAft>
                        <a:buNone/>
                      </a:pPr>
                      <a:r>
                        <a:rPr lang="de-DE" sz="1100">
                          <a:solidFill>
                            <a:schemeClr val="lt1"/>
                          </a:solidFill>
                        </a:rPr>
                        <a:t>Beobachtung der dialogischen Fähigkeiten der Lernenden bei bestimmten Aktivitäten</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Beobachtung, ob die Lernenden beim unabhängigen spielerischen Lernen dialogische Fähigkeiten entwickelt haben</a:t>
                      </a:r>
                      <a:endParaRPr sz="1100">
                        <a:latin typeface="Arial"/>
                        <a:ea typeface="Arial"/>
                        <a:cs typeface="Arial"/>
                        <a:sym typeface="Arial"/>
                      </a:endParaRPr>
                    </a:p>
                  </a:txBody>
                  <a:tcPr marT="31325" marB="31325" marR="31325" marL="31325">
                    <a:solidFill>
                      <a:srgbClr val="D9F1F6"/>
                    </a:solidFill>
                  </a:tcPr>
                </a:tc>
              </a:tr>
              <a:tr h="463425">
                <a:tc>
                  <a:txBody>
                    <a:bodyPr/>
                    <a:lstStyle/>
                    <a:p>
                      <a:pPr indent="-165100" lvl="0" marL="271463" marR="0" rtl="0" algn="l">
                        <a:lnSpc>
                          <a:spcPct val="115000"/>
                        </a:lnSpc>
                        <a:spcBef>
                          <a:spcPts val="0"/>
                        </a:spcBef>
                        <a:spcAft>
                          <a:spcPts val="0"/>
                        </a:spcAft>
                        <a:buNone/>
                      </a:pPr>
                      <a:r>
                        <a:rPr lang="de-DE" sz="1100">
                          <a:solidFill>
                            <a:schemeClr val="lt1"/>
                          </a:solidFill>
                        </a:rPr>
                        <a:t>Beobachtung einer spezifischen Form der Beteiligung der Lernenden am Dialog</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Beobachtung, wie die Lernenden auf schwierige Fragen reagieren und ob sie ihre Antworten begründen können</a:t>
                      </a:r>
                      <a:endParaRPr sz="1100">
                        <a:latin typeface="Arial"/>
                        <a:ea typeface="Arial"/>
                        <a:cs typeface="Arial"/>
                        <a:sym typeface="Arial"/>
                      </a:endParaRPr>
                    </a:p>
                  </a:txBody>
                  <a:tcPr marT="31325" marB="31325" marR="31325" marL="31325">
                    <a:solidFill>
                      <a:srgbClr val="D9F1F6"/>
                    </a:solidFill>
                  </a:tcPr>
                </a:tc>
              </a:tr>
              <a:tr h="634800">
                <a:tc>
                  <a:txBody>
                    <a:bodyPr/>
                    <a:lstStyle/>
                    <a:p>
                      <a:pPr indent="-165100" lvl="0" marL="271463" marR="0" rtl="0" algn="l">
                        <a:lnSpc>
                          <a:spcPct val="115000"/>
                        </a:lnSpc>
                        <a:spcBef>
                          <a:spcPts val="0"/>
                        </a:spcBef>
                        <a:spcAft>
                          <a:spcPts val="0"/>
                        </a:spcAft>
                        <a:buNone/>
                      </a:pPr>
                      <a:r>
                        <a:rPr lang="de-DE" sz="1100">
                          <a:solidFill>
                            <a:schemeClr val="lt1"/>
                          </a:solidFill>
                        </a:rPr>
                        <a:t>Erfassung der Beteiligung von Lernenden</a:t>
                      </a:r>
                      <a:r>
                        <a:rPr lang="de-DE" sz="1100">
                          <a:solidFill>
                            <a:schemeClr val="lt1"/>
                          </a:solidFill>
                        </a:rPr>
                        <a:t> </a:t>
                      </a:r>
                      <a:r>
                        <a:rPr lang="de-DE" sz="1100">
                          <a:solidFill>
                            <a:schemeClr val="lt1"/>
                          </a:solidFill>
                        </a:rPr>
                        <a:t>einer Klasse oder Beobachtung der Beteiligung von schweigsamen Lernenden</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nach dem Erkennen einer ungleichen Beteiligung an Gesprächen, Erfassen der Lernenden, die teilgenommen haben, und die Häufigkeit der Teilnahme </a:t>
                      </a:r>
                      <a:endParaRPr sz="1100">
                        <a:latin typeface="Arial"/>
                        <a:ea typeface="Arial"/>
                        <a:cs typeface="Arial"/>
                        <a:sym typeface="Arial"/>
                      </a:endParaRPr>
                    </a:p>
                  </a:txBody>
                  <a:tcPr marT="31325" marB="31325" marR="31325" marL="31325">
                    <a:solidFill>
                      <a:srgbClr val="D9F1F6"/>
                    </a:solidFill>
                  </a:tcPr>
                </a:tc>
              </a:tr>
              <a:tr h="634800">
                <a:tc>
                  <a:txBody>
                    <a:bodyPr/>
                    <a:lstStyle/>
                    <a:p>
                      <a:pPr indent="-165100" lvl="0" marL="271463" marR="0" rtl="0" algn="l">
                        <a:lnSpc>
                          <a:spcPct val="115000"/>
                        </a:lnSpc>
                        <a:spcBef>
                          <a:spcPts val="0"/>
                        </a:spcBef>
                        <a:spcAft>
                          <a:spcPts val="0"/>
                        </a:spcAft>
                        <a:buNone/>
                      </a:pPr>
                      <a:r>
                        <a:rPr lang="de-DE" sz="1100">
                          <a:solidFill>
                            <a:schemeClr val="lt1"/>
                          </a:solidFill>
                        </a:rPr>
                        <a:t>Bewertung der Qualität des Dialogs in der Klasse unter Berücksichtigung der Beteiligung der Lehrperson und der Lernenden</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Beobachtung, inwieweit die Kinder die Ideen der anderen ausarbeiteten und wie sehr die Lehrperson dies förderte</a:t>
                      </a:r>
                      <a:endParaRPr sz="1100">
                        <a:latin typeface="Arial"/>
                        <a:ea typeface="Arial"/>
                        <a:cs typeface="Arial"/>
                        <a:sym typeface="Arial"/>
                      </a:endParaRPr>
                    </a:p>
                  </a:txBody>
                  <a:tcPr marT="31325" marB="31325" marR="31325" marL="31325">
                    <a:solidFill>
                      <a:srgbClr val="D9F1F6"/>
                    </a:solidFill>
                  </a:tcPr>
                </a:tc>
              </a:tr>
              <a:tr h="444100">
                <a:tc>
                  <a:txBody>
                    <a:bodyPr/>
                    <a:lstStyle/>
                    <a:p>
                      <a:pPr indent="-165100" lvl="0" marL="271463" marR="0" rtl="0" algn="l">
                        <a:lnSpc>
                          <a:spcPct val="115000"/>
                        </a:lnSpc>
                        <a:spcBef>
                          <a:spcPts val="0"/>
                        </a:spcBef>
                        <a:spcAft>
                          <a:spcPts val="0"/>
                        </a:spcAft>
                        <a:buNone/>
                      </a:pPr>
                      <a:r>
                        <a:rPr lang="de-DE" sz="1100">
                          <a:solidFill>
                            <a:schemeClr val="lt1"/>
                          </a:solidFill>
                        </a:rPr>
                        <a:t>Einbindung der Lernenden  in die Entwicklung oder Bewertung des Dialogs</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Aufforderung an die Lernenden, Elemente von Diskussionen in der ganzen Klasse zu registrieren</a:t>
                      </a:r>
                      <a:endParaRPr sz="1100">
                        <a:latin typeface="Arial"/>
                        <a:ea typeface="Arial"/>
                        <a:cs typeface="Arial"/>
                        <a:sym typeface="Arial"/>
                      </a:endParaRPr>
                    </a:p>
                  </a:txBody>
                  <a:tcPr marT="31325" marB="31325" marR="31325" marL="31325">
                    <a:solidFill>
                      <a:srgbClr val="D9F1F6"/>
                    </a:solidFill>
                  </a:tcPr>
                </a:tc>
              </a:tr>
              <a:tr h="453300">
                <a:tc>
                  <a:txBody>
                    <a:bodyPr/>
                    <a:lstStyle/>
                    <a:p>
                      <a:pPr indent="-165100" lvl="0" marL="271463" marR="0" rtl="0" algn="l">
                        <a:lnSpc>
                          <a:spcPct val="115000"/>
                        </a:lnSpc>
                        <a:spcBef>
                          <a:spcPts val="0"/>
                        </a:spcBef>
                        <a:spcAft>
                          <a:spcPts val="0"/>
                        </a:spcAft>
                        <a:buNone/>
                      </a:pPr>
                      <a:r>
                        <a:rPr lang="de-DE" sz="1100">
                          <a:solidFill>
                            <a:schemeClr val="lt1"/>
                          </a:solidFill>
                        </a:rPr>
                        <a:t>Unterstützung der Lernenden bei der Entwicklung ihrer sprachlichen Fähigkeiten und Performanz</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Förderung des dialogischen Sprechens von Lernenden und Beobachtung der Auswirkungen auf das Lesen und Schreiben im Englischunterricht</a:t>
                      </a:r>
                      <a:endParaRPr sz="1100">
                        <a:latin typeface="Arial"/>
                        <a:ea typeface="Arial"/>
                        <a:cs typeface="Arial"/>
                        <a:sym typeface="Arial"/>
                      </a:endParaRPr>
                    </a:p>
                  </a:txBody>
                  <a:tcPr marT="31325" marB="31325" marR="31325" marL="31325">
                    <a:solidFill>
                      <a:srgbClr val="D9F1F6"/>
                    </a:solidFill>
                  </a:tcPr>
                </a:tc>
              </a:tr>
              <a:tr h="463425">
                <a:tc>
                  <a:txBody>
                    <a:bodyPr/>
                    <a:lstStyle/>
                    <a:p>
                      <a:pPr indent="-165100" lvl="0" marL="271463" marR="0" rtl="0" algn="l">
                        <a:lnSpc>
                          <a:spcPct val="115000"/>
                        </a:lnSpc>
                        <a:spcBef>
                          <a:spcPts val="0"/>
                        </a:spcBef>
                        <a:spcAft>
                          <a:spcPts val="0"/>
                        </a:spcAft>
                        <a:buNone/>
                      </a:pPr>
                      <a:r>
                        <a:rPr lang="de-DE" sz="1100">
                          <a:solidFill>
                            <a:schemeClr val="lt1"/>
                          </a:solidFill>
                        </a:rPr>
                        <a:t>Entwicklung oder Erprobung einer Innovation in der Praxis</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Ersetzen der verzögerten Evaluation durch unmittelbare Rückmeldung und Einführung von dialogischem Unterricht</a:t>
                      </a:r>
                      <a:endParaRPr sz="1100">
                        <a:latin typeface="Arial"/>
                        <a:ea typeface="Arial"/>
                        <a:cs typeface="Arial"/>
                        <a:sym typeface="Arial"/>
                      </a:endParaRPr>
                    </a:p>
                  </a:txBody>
                  <a:tcPr marT="31325" marB="31325" marR="31325" marL="31325">
                    <a:solidFill>
                      <a:srgbClr val="D9F1F6"/>
                    </a:solidFill>
                  </a:tcPr>
                </a:tc>
              </a:tr>
              <a:tr h="463425">
                <a:tc>
                  <a:txBody>
                    <a:bodyPr/>
                    <a:lstStyle/>
                    <a:p>
                      <a:pPr indent="-165100" lvl="0" marL="271463" marR="0" rtl="0" algn="l">
                        <a:lnSpc>
                          <a:spcPct val="115000"/>
                        </a:lnSpc>
                        <a:spcBef>
                          <a:spcPts val="0"/>
                        </a:spcBef>
                        <a:spcAft>
                          <a:spcPts val="0"/>
                        </a:spcAft>
                        <a:buNone/>
                      </a:pPr>
                      <a:r>
                        <a:rPr lang="de-DE" sz="1100">
                          <a:solidFill>
                            <a:schemeClr val="lt1"/>
                          </a:solidFill>
                        </a:rPr>
                        <a:t>Entwicklung neuer Strategien und Ressourcen zur Verbesserung der Qualität des Klassendialogs und der eigenen Praxis</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Entwicklung neuer Strategien und Mittel zur Förderung der Praxis und der Qualität literarischer Zusammenkünfte</a:t>
                      </a:r>
                      <a:endParaRPr sz="1100">
                        <a:latin typeface="Arial"/>
                        <a:ea typeface="Arial"/>
                        <a:cs typeface="Arial"/>
                        <a:sym typeface="Arial"/>
                      </a:endParaRPr>
                    </a:p>
                  </a:txBody>
                  <a:tcPr marT="31325" marB="31325" marR="31325" marL="31325">
                    <a:solidFill>
                      <a:srgbClr val="D9F1F6"/>
                    </a:solidFill>
                  </a:tcPr>
                </a:tc>
              </a:tr>
              <a:tr h="634800">
                <a:tc>
                  <a:txBody>
                    <a:bodyPr/>
                    <a:lstStyle/>
                    <a:p>
                      <a:pPr indent="-165100" lvl="0" marL="271463" marR="0" rtl="0" algn="l">
                        <a:lnSpc>
                          <a:spcPct val="115000"/>
                        </a:lnSpc>
                        <a:spcBef>
                          <a:spcPts val="0"/>
                        </a:spcBef>
                        <a:spcAft>
                          <a:spcPts val="0"/>
                        </a:spcAft>
                        <a:buNone/>
                      </a:pPr>
                      <a:r>
                        <a:rPr lang="de-DE" sz="1100">
                          <a:solidFill>
                            <a:schemeClr val="lt1"/>
                          </a:solidFill>
                        </a:rPr>
                        <a:t>Ermittlung von Möglichkeiten zur Erleichterung/Unterstützung bestimmter Formen der Beteiligung von Lernenden</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Unterstützung des gegenseitigen Zuhörens und Reagierens der Lernenden, um auf den Ideen der anderen aufzubauen und sie in Frage zu stellen</a:t>
                      </a:r>
                      <a:endParaRPr sz="1100">
                        <a:latin typeface="Arial"/>
                        <a:ea typeface="Arial"/>
                        <a:cs typeface="Arial"/>
                        <a:sym typeface="Arial"/>
                      </a:endParaRPr>
                    </a:p>
                  </a:txBody>
                  <a:tcPr marT="31325" marB="31325" marR="31325" marL="31325">
                    <a:solidFill>
                      <a:srgbClr val="D9F1F6"/>
                    </a:solidFill>
                  </a:tcPr>
                </a:tc>
              </a:tr>
              <a:tr h="444100">
                <a:tc>
                  <a:txBody>
                    <a:bodyPr/>
                    <a:lstStyle/>
                    <a:p>
                      <a:pPr indent="-165100" lvl="0" marL="271463" marR="0" rtl="0" algn="l">
                        <a:lnSpc>
                          <a:spcPct val="115000"/>
                        </a:lnSpc>
                        <a:spcBef>
                          <a:spcPts val="0"/>
                        </a:spcBef>
                        <a:spcAft>
                          <a:spcPts val="0"/>
                        </a:spcAft>
                        <a:buNone/>
                      </a:pPr>
                      <a:r>
                        <a:rPr lang="de-DE" sz="1100">
                          <a:solidFill>
                            <a:schemeClr val="lt1"/>
                          </a:solidFill>
                        </a:rPr>
                        <a:t>Erprobung einer bestimmten dialogischen Strategie</a:t>
                      </a:r>
                      <a:endParaRPr sz="1100">
                        <a:solidFill>
                          <a:schemeClr val="lt1"/>
                        </a:solidFill>
                        <a:latin typeface="Arial"/>
                        <a:ea typeface="Arial"/>
                        <a:cs typeface="Arial"/>
                        <a:sym typeface="Arial"/>
                      </a:endParaRPr>
                    </a:p>
                  </a:txBody>
                  <a:tcPr marT="31325" marB="31325" marR="31325" marL="31325">
                    <a:solidFill>
                      <a:srgbClr val="2791A6"/>
                    </a:solidFill>
                  </a:tcPr>
                </a:tc>
                <a:tc>
                  <a:txBody>
                    <a:bodyPr/>
                    <a:lstStyle/>
                    <a:p>
                      <a:pPr indent="-82549" lvl="0" marL="141288" marR="0" rtl="0" algn="l">
                        <a:lnSpc>
                          <a:spcPct val="115000"/>
                        </a:lnSpc>
                        <a:spcBef>
                          <a:spcPts val="0"/>
                        </a:spcBef>
                        <a:spcAft>
                          <a:spcPts val="0"/>
                        </a:spcAft>
                        <a:buNone/>
                      </a:pPr>
                      <a:r>
                        <a:rPr lang="de-DE" sz="1100"/>
                        <a:t>-  Einführung von Grundregeln für Gespräche zur Verbesserung des Dialogs in der Gruppenarbeit</a:t>
                      </a:r>
                      <a:endParaRPr sz="1100">
                        <a:latin typeface="Arial"/>
                        <a:ea typeface="Arial"/>
                        <a:cs typeface="Arial"/>
                        <a:sym typeface="Arial"/>
                      </a:endParaRPr>
                    </a:p>
                  </a:txBody>
                  <a:tcPr marT="31325" marB="31325" marR="31325" marL="31325">
                    <a:solidFill>
                      <a:srgbClr val="D9F1F6"/>
                    </a:solidFill>
                  </a:tcPr>
                </a:tc>
              </a:tr>
            </a:tbl>
          </a:graphicData>
        </a:graphic>
      </p:graphicFrame>
      <p:sp>
        <p:nvSpPr>
          <p:cNvPr id="498" name="Google Shape;498;p36"/>
          <p:cNvSpPr txBox="1"/>
          <p:nvPr/>
        </p:nvSpPr>
        <p:spPr>
          <a:xfrm>
            <a:off x="843590" y="485431"/>
            <a:ext cx="8774472" cy="7340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88">
                <a:solidFill>
                  <a:srgbClr val="000000"/>
                </a:solidFill>
                <a:latin typeface="Arial"/>
                <a:ea typeface="Arial"/>
                <a:cs typeface="Arial"/>
                <a:sym typeface="Arial"/>
              </a:rPr>
              <a:t>Beispiele für Untersuchungsziele von T-SEDA</a:t>
            </a:r>
            <a:endParaRPr sz="1088">
              <a:solidFill>
                <a:srgbClr val="000000"/>
              </a:solidFill>
              <a:latin typeface="Arial"/>
              <a:ea typeface="Arial"/>
              <a:cs typeface="Arial"/>
              <a:sym typeface="Arial"/>
            </a:endParaRPr>
          </a:p>
          <a:p>
            <a:pPr indent="0" lvl="0" marL="0" marR="0" rtl="0" algn="l">
              <a:spcBef>
                <a:spcPts val="0"/>
              </a:spcBef>
              <a:spcAft>
                <a:spcPts val="0"/>
              </a:spcAft>
              <a:buNone/>
            </a:pPr>
            <a:r>
              <a:rPr lang="de-DE" sz="997">
                <a:solidFill>
                  <a:srgbClr val="000000"/>
                </a:solidFill>
                <a:latin typeface="Arial"/>
                <a:ea typeface="Arial"/>
                <a:cs typeface="Arial"/>
                <a:sym typeface="Arial"/>
              </a:rPr>
              <a:t>In einem internationalen Projekt, an dem 72 Lehrpersonen (von der Vorschule bis zur Hochschule) aus sechs Ländern teilnahmen, wurden die folgenden Untersuchungen durchgeführt. Sie zeigen einige der Interessen, die Praktiker*innen mit Hilfe des T-SEDA-Toolkits erforscht haben (</a:t>
            </a:r>
            <a:r>
              <a:rPr lang="de-DE" sz="997" u="sng">
                <a:solidFill>
                  <a:schemeClr val="hlink"/>
                </a:solidFill>
                <a:latin typeface="Arial"/>
                <a:ea typeface="Arial"/>
                <a:cs typeface="Arial"/>
                <a:sym typeface="Arial"/>
                <a:hlinkClick r:id="rId3"/>
              </a:rPr>
              <a:t>Calcagni et al., 2023</a:t>
            </a:r>
            <a:r>
              <a:rPr lang="de-DE" sz="997">
                <a:solidFill>
                  <a:srgbClr val="000000"/>
                </a:solidFill>
                <a:latin typeface="Arial"/>
                <a:ea typeface="Arial"/>
                <a:cs typeface="Arial"/>
                <a:sym typeface="Arial"/>
              </a:rPr>
              <a:t>). Detaillierte Untersuchungsberichte aus verschiedenen Kontexten sind erhältlich bei der </a:t>
            </a:r>
            <a:r>
              <a:rPr lang="de-DE" sz="997" u="sng">
                <a:solidFill>
                  <a:schemeClr val="hlink"/>
                </a:solidFill>
                <a:latin typeface="Arial"/>
                <a:ea typeface="Arial"/>
                <a:cs typeface="Arial"/>
                <a:sym typeface="Arial"/>
                <a:hlinkClick r:id="rId4"/>
              </a:rPr>
              <a:t>Camtree library</a:t>
            </a:r>
            <a:r>
              <a:rPr lang="de-DE" sz="1088">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2" name="Shape 502"/>
        <p:cNvGrpSpPr/>
        <p:nvPr/>
      </p:nvGrpSpPr>
      <p:grpSpPr>
        <a:xfrm>
          <a:off x="0" y="0"/>
          <a:ext cx="0" cy="0"/>
          <a:chOff x="0" y="0"/>
          <a:chExt cx="0" cy="0"/>
        </a:xfrm>
      </p:grpSpPr>
      <p:sp>
        <p:nvSpPr>
          <p:cNvPr id="503" name="Google Shape;503;p37"/>
          <p:cNvSpPr txBox="1"/>
          <p:nvPr/>
        </p:nvSpPr>
        <p:spPr>
          <a:xfrm>
            <a:off x="417399" y="846855"/>
            <a:ext cx="9856558" cy="958019"/>
          </a:xfrm>
          <a:prstGeom prst="rect">
            <a:avLst/>
          </a:prstGeom>
          <a:noFill/>
          <a:ln>
            <a:noFill/>
          </a:ln>
        </p:spPr>
        <p:txBody>
          <a:bodyPr anchorCtr="0" anchor="t" bIns="0" lIns="0" spcFirstLastPara="1" rIns="0" wrap="square" tIns="0">
            <a:spAutoFit/>
          </a:bodyPr>
          <a:lstStyle/>
          <a:p>
            <a:pPr indent="0" lvl="0" marL="1736725" marR="0" rtl="0" algn="l">
              <a:spcBef>
                <a:spcPts val="0"/>
              </a:spcBef>
              <a:spcAft>
                <a:spcPts val="0"/>
              </a:spcAft>
              <a:buNone/>
            </a:pPr>
            <a:r>
              <a:rPr b="1" lang="de-DE" sz="1451">
                <a:solidFill>
                  <a:srgbClr val="000000"/>
                </a:solidFill>
                <a:latin typeface="Arial"/>
                <a:ea typeface="Arial"/>
                <a:cs typeface="Arial"/>
                <a:sym typeface="Arial"/>
              </a:rPr>
              <a:t>Die Gedanken in eine Forschungsfrage lenken mittels des Trichterverfahrens</a:t>
            </a:r>
            <a:endParaRPr sz="1270">
              <a:solidFill>
                <a:srgbClr val="000000"/>
              </a:solidFill>
              <a:latin typeface="Arial"/>
              <a:ea typeface="Arial"/>
              <a:cs typeface="Arial"/>
              <a:sym typeface="Arial"/>
            </a:endParaRPr>
          </a:p>
          <a:p>
            <a:pPr indent="0" lvl="0" marL="0" marR="0" rtl="0" algn="l">
              <a:spcBef>
                <a:spcPts val="0"/>
              </a:spcBef>
              <a:spcAft>
                <a:spcPts val="0"/>
              </a:spcAft>
              <a:buNone/>
            </a:pPr>
            <a:r>
              <a:t/>
            </a:r>
            <a:endParaRPr sz="1270">
              <a:solidFill>
                <a:srgbClr val="000000"/>
              </a:solidFill>
              <a:latin typeface="Times New Roman"/>
              <a:ea typeface="Times New Roman"/>
              <a:cs typeface="Times New Roman"/>
              <a:sym typeface="Times New Roman"/>
            </a:endParaRPr>
          </a:p>
          <a:p>
            <a:pPr indent="0" lvl="0" marL="11516" marR="4607" rtl="0" algn="l">
              <a:lnSpc>
                <a:spcPct val="120000"/>
              </a:lnSpc>
              <a:spcBef>
                <a:spcPts val="1238"/>
              </a:spcBef>
              <a:spcAft>
                <a:spcPts val="0"/>
              </a:spcAft>
              <a:buNone/>
            </a:pPr>
            <a:r>
              <a:rPr lang="de-DE" sz="1088">
                <a:solidFill>
                  <a:srgbClr val="000000"/>
                </a:solidFill>
                <a:latin typeface="Arimo"/>
                <a:ea typeface="Arimo"/>
                <a:cs typeface="Arimo"/>
                <a:sym typeface="Arimo"/>
              </a:rPr>
              <a:t>Eine Möglichkeit, eine Forschungsfrage zu entwickeln, besteht darin, sich den Prozess wie einen Trichter vorzustellen, bei dem man mit einem Problem beginnt und dann den Fokus eingrenzt, bis man zu einer Forschungsfrage gelangt.</a:t>
            </a:r>
            <a:endParaRPr sz="1088">
              <a:solidFill>
                <a:srgbClr val="000000"/>
              </a:solidFill>
              <a:latin typeface="Arimo"/>
              <a:ea typeface="Arimo"/>
              <a:cs typeface="Arimo"/>
              <a:sym typeface="Arimo"/>
            </a:endParaRPr>
          </a:p>
        </p:txBody>
      </p:sp>
      <p:sp>
        <p:nvSpPr>
          <p:cNvPr id="504" name="Google Shape;504;p37"/>
          <p:cNvSpPr/>
          <p:nvPr/>
        </p:nvSpPr>
        <p:spPr>
          <a:xfrm>
            <a:off x="5944685" y="6452539"/>
            <a:ext cx="3595987" cy="588863"/>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05" name="Google Shape;505;p37"/>
          <p:cNvSpPr txBox="1"/>
          <p:nvPr/>
        </p:nvSpPr>
        <p:spPr>
          <a:xfrm>
            <a:off x="5992481" y="6531533"/>
            <a:ext cx="3593108" cy="509948"/>
          </a:xfrm>
          <a:prstGeom prst="rect">
            <a:avLst/>
          </a:prstGeom>
          <a:noFill/>
          <a:ln>
            <a:noFill/>
          </a:ln>
        </p:spPr>
        <p:txBody>
          <a:bodyPr anchorCtr="0" anchor="t" bIns="0" lIns="0" spcFirstLastPara="1" rIns="0" wrap="square" tIns="0">
            <a:spAutoFit/>
          </a:bodyPr>
          <a:lstStyle/>
          <a:p>
            <a:pPr indent="-152592" lvl="0" marL="162669" marR="4607" rtl="0" algn="l">
              <a:lnSpc>
                <a:spcPct val="115999"/>
              </a:lnSpc>
              <a:spcBef>
                <a:spcPts val="0"/>
              </a:spcBef>
              <a:spcAft>
                <a:spcPts val="0"/>
              </a:spcAft>
              <a:buNone/>
            </a:pPr>
            <a:r>
              <a:rPr lang="de-DE" sz="952">
                <a:solidFill>
                  <a:srgbClr val="000000"/>
                </a:solidFill>
                <a:latin typeface="Arial"/>
                <a:ea typeface="Arial"/>
                <a:cs typeface="Arial"/>
                <a:sym typeface="Arial"/>
              </a:rPr>
              <a:t>Beispiel-Frage: Verbessert die Verwendung von gezielte Satzbausteinen das logische Erklären (N) der Schüler*innen in Mathematik? Wie?</a:t>
            </a:r>
            <a:endParaRPr sz="952">
              <a:solidFill>
                <a:srgbClr val="000000"/>
              </a:solidFill>
              <a:latin typeface="Arial"/>
              <a:ea typeface="Arial"/>
              <a:cs typeface="Arial"/>
              <a:sym typeface="Arial"/>
            </a:endParaRPr>
          </a:p>
        </p:txBody>
      </p:sp>
      <p:sp>
        <p:nvSpPr>
          <p:cNvPr id="506" name="Google Shape;506;p37"/>
          <p:cNvSpPr/>
          <p:nvPr/>
        </p:nvSpPr>
        <p:spPr>
          <a:xfrm>
            <a:off x="879211" y="2724112"/>
            <a:ext cx="4489078" cy="42069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07" name="Google Shape;507;p37"/>
          <p:cNvSpPr/>
          <p:nvPr/>
        </p:nvSpPr>
        <p:spPr>
          <a:xfrm>
            <a:off x="6500923" y="4210302"/>
            <a:ext cx="2553180" cy="574667"/>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08" name="Google Shape;508;p37"/>
          <p:cNvSpPr txBox="1"/>
          <p:nvPr/>
        </p:nvSpPr>
        <p:spPr>
          <a:xfrm>
            <a:off x="6629620" y="4232005"/>
            <a:ext cx="2295789" cy="533992"/>
          </a:xfrm>
          <a:prstGeom prst="rect">
            <a:avLst/>
          </a:prstGeom>
          <a:noFill/>
          <a:ln>
            <a:noFill/>
          </a:ln>
        </p:spPr>
        <p:txBody>
          <a:bodyPr anchorCtr="0" anchor="t" bIns="0" lIns="0" spcFirstLastPara="1" rIns="0" wrap="square" tIns="0">
            <a:spAutoFit/>
          </a:bodyPr>
          <a:lstStyle/>
          <a:p>
            <a:pPr indent="-197218" lvl="0" marL="207294" marR="4607" rtl="0" algn="l">
              <a:lnSpc>
                <a:spcPct val="115999"/>
              </a:lnSpc>
              <a:spcBef>
                <a:spcPts val="0"/>
              </a:spcBef>
              <a:spcAft>
                <a:spcPts val="0"/>
              </a:spcAft>
              <a:buNone/>
            </a:pPr>
            <a:r>
              <a:rPr lang="de-DE" sz="997">
                <a:solidFill>
                  <a:srgbClr val="000000"/>
                </a:solidFill>
                <a:latin typeface="Arial"/>
                <a:ea typeface="Arial"/>
                <a:cs typeface="Arial"/>
                <a:sym typeface="Arial"/>
              </a:rPr>
              <a:t>Ich möchte sehen, was passiert, wenn ich Satzanfänge mit den Lernenden verwende.</a:t>
            </a:r>
            <a:endParaRPr sz="997">
              <a:solidFill>
                <a:srgbClr val="000000"/>
              </a:solidFill>
              <a:latin typeface="Arial"/>
              <a:ea typeface="Arial"/>
              <a:cs typeface="Arial"/>
              <a:sym typeface="Arial"/>
            </a:endParaRPr>
          </a:p>
        </p:txBody>
      </p:sp>
      <p:sp>
        <p:nvSpPr>
          <p:cNvPr id="509" name="Google Shape;509;p37"/>
          <p:cNvSpPr/>
          <p:nvPr/>
        </p:nvSpPr>
        <p:spPr>
          <a:xfrm>
            <a:off x="5860615" y="2817395"/>
            <a:ext cx="3763551" cy="514206"/>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10" name="Google Shape;510;p37"/>
          <p:cNvSpPr txBox="1"/>
          <p:nvPr/>
        </p:nvSpPr>
        <p:spPr>
          <a:xfrm>
            <a:off x="5983535" y="2879384"/>
            <a:ext cx="3498674" cy="335220"/>
          </a:xfrm>
          <a:prstGeom prst="rect">
            <a:avLst/>
          </a:prstGeom>
          <a:noFill/>
          <a:ln>
            <a:noFill/>
          </a:ln>
        </p:spPr>
        <p:txBody>
          <a:bodyPr anchorCtr="0" anchor="t" bIns="0" lIns="0" spcFirstLastPara="1" rIns="0" wrap="square" tIns="0">
            <a:spAutoFit/>
          </a:bodyPr>
          <a:lstStyle/>
          <a:p>
            <a:pPr indent="-701675" lvl="0" marL="712788" marR="4607" rtl="0" algn="l">
              <a:lnSpc>
                <a:spcPct val="113999"/>
              </a:lnSpc>
              <a:spcBef>
                <a:spcPts val="0"/>
              </a:spcBef>
              <a:spcAft>
                <a:spcPts val="0"/>
              </a:spcAft>
              <a:buNone/>
            </a:pPr>
            <a:r>
              <a:rPr lang="de-DE" sz="997">
                <a:solidFill>
                  <a:srgbClr val="000000"/>
                </a:solidFill>
                <a:latin typeface="Arial"/>
                <a:ea typeface="Arial"/>
                <a:cs typeface="Arial"/>
                <a:sym typeface="Arial"/>
              </a:rPr>
              <a:t>Ich habe festgestellt, dass die Lernenden ihre Antworten in den Diskussionen nicht begründen.</a:t>
            </a:r>
            <a:endParaRPr sz="997">
              <a:solidFill>
                <a:srgbClr val="000000"/>
              </a:solidFill>
              <a:latin typeface="Arial"/>
              <a:ea typeface="Arial"/>
              <a:cs typeface="Arial"/>
              <a:sym typeface="Arial"/>
            </a:endParaRPr>
          </a:p>
        </p:txBody>
      </p:sp>
      <p:sp>
        <p:nvSpPr>
          <p:cNvPr id="511" name="Google Shape;511;p37"/>
          <p:cNvSpPr/>
          <p:nvPr/>
        </p:nvSpPr>
        <p:spPr>
          <a:xfrm>
            <a:off x="6772058" y="5793774"/>
            <a:ext cx="2076557" cy="427257"/>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12" name="Google Shape;512;p37"/>
          <p:cNvSpPr txBox="1"/>
          <p:nvPr/>
        </p:nvSpPr>
        <p:spPr>
          <a:xfrm>
            <a:off x="1301283" y="2901901"/>
            <a:ext cx="3652417" cy="34519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4600">
            <a:spAutoFit/>
          </a:bodyPr>
          <a:lstStyle/>
          <a:p>
            <a:pPr indent="-250825" lvl="0" marL="400050" marR="157774" rtl="0" algn="l">
              <a:lnSpc>
                <a:spcPct val="115999"/>
              </a:lnSpc>
              <a:spcBef>
                <a:spcPts val="0"/>
              </a:spcBef>
              <a:spcAft>
                <a:spcPts val="0"/>
              </a:spcAft>
              <a:buNone/>
            </a:pPr>
            <a:r>
              <a:rPr lang="de-DE" sz="997">
                <a:solidFill>
                  <a:srgbClr val="000000"/>
                </a:solidFill>
                <a:latin typeface="Arial"/>
                <a:ea typeface="Arial"/>
                <a:cs typeface="Arial"/>
                <a:sym typeface="Arial"/>
              </a:rPr>
              <a:t>Was ist Ihnen in Ihrem Klassenzimmer aufgefallen, das problematisch, interessant oder herausfordernd ist?</a:t>
            </a:r>
            <a:endParaRPr sz="997">
              <a:solidFill>
                <a:srgbClr val="000000"/>
              </a:solidFill>
              <a:latin typeface="Arial"/>
              <a:ea typeface="Arial"/>
              <a:cs typeface="Arial"/>
              <a:sym typeface="Arial"/>
            </a:endParaRPr>
          </a:p>
        </p:txBody>
      </p:sp>
      <p:sp>
        <p:nvSpPr>
          <p:cNvPr id="513" name="Google Shape;513;p37"/>
          <p:cNvSpPr txBox="1"/>
          <p:nvPr/>
        </p:nvSpPr>
        <p:spPr>
          <a:xfrm>
            <a:off x="2004932" y="4087082"/>
            <a:ext cx="2245117" cy="741643"/>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9350">
            <a:spAutoFit/>
          </a:bodyPr>
          <a:lstStyle/>
          <a:p>
            <a:pPr indent="-237813" lvl="0" marL="394435" marR="168715" rtl="0" algn="ctr">
              <a:lnSpc>
                <a:spcPct val="115999"/>
              </a:lnSpc>
              <a:spcBef>
                <a:spcPts val="0"/>
              </a:spcBef>
              <a:spcAft>
                <a:spcPts val="0"/>
              </a:spcAft>
              <a:buNone/>
            </a:pPr>
            <a:r>
              <a:rPr lang="de-DE" sz="997">
                <a:solidFill>
                  <a:srgbClr val="000000"/>
                </a:solidFill>
                <a:latin typeface="Arial"/>
                <a:ea typeface="Arial"/>
                <a:cs typeface="Arial"/>
                <a:sym typeface="Arial"/>
              </a:rPr>
              <a:t>Was können Sie tun, um die Veränderungen herbeizuführen, die Sie sich wünschen?</a:t>
            </a:r>
            <a:endParaRPr sz="997">
              <a:solidFill>
                <a:srgbClr val="000000"/>
              </a:solidFill>
              <a:latin typeface="Arial"/>
              <a:ea typeface="Arial"/>
              <a:cs typeface="Arial"/>
              <a:sym typeface="Arial"/>
            </a:endParaRPr>
          </a:p>
        </p:txBody>
      </p:sp>
      <p:sp>
        <p:nvSpPr>
          <p:cNvPr id="514" name="Google Shape;514;p37"/>
          <p:cNvSpPr txBox="1"/>
          <p:nvPr/>
        </p:nvSpPr>
        <p:spPr>
          <a:xfrm>
            <a:off x="2415490" y="4989381"/>
            <a:ext cx="1416514" cy="733402"/>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3375">
            <a:spAutoFit/>
          </a:bodyPr>
          <a:lstStyle/>
          <a:p>
            <a:pPr indent="31670" lvl="0" marL="135317" marR="145682" rtl="0" algn="ctr">
              <a:lnSpc>
                <a:spcPct val="113999"/>
              </a:lnSpc>
              <a:spcBef>
                <a:spcPts val="0"/>
              </a:spcBef>
              <a:spcAft>
                <a:spcPts val="0"/>
              </a:spcAft>
              <a:buNone/>
            </a:pPr>
            <a:r>
              <a:rPr lang="de-DE" sz="997">
                <a:solidFill>
                  <a:srgbClr val="000000"/>
                </a:solidFill>
                <a:latin typeface="Arial"/>
                <a:ea typeface="Arial"/>
                <a:cs typeface="Arial"/>
                <a:sym typeface="Arial"/>
              </a:rPr>
              <a:t>Welche Aspekte des T- SEDA-Toolkits werden Sie nutzen?</a:t>
            </a:r>
            <a:endParaRPr sz="997">
              <a:solidFill>
                <a:srgbClr val="000000"/>
              </a:solidFill>
              <a:latin typeface="Arial"/>
              <a:ea typeface="Arial"/>
              <a:cs typeface="Arial"/>
              <a:sym typeface="Arial"/>
            </a:endParaRPr>
          </a:p>
        </p:txBody>
      </p:sp>
      <p:sp>
        <p:nvSpPr>
          <p:cNvPr id="515" name="Google Shape;515;p37"/>
          <p:cNvSpPr txBox="1"/>
          <p:nvPr/>
        </p:nvSpPr>
        <p:spPr>
          <a:xfrm>
            <a:off x="2725284" y="5775374"/>
            <a:ext cx="790599" cy="35811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5325">
            <a:spAutoFit/>
          </a:bodyPr>
          <a:lstStyle/>
          <a:p>
            <a:pPr indent="0" lvl="0" marL="76584" marR="0" rtl="0" algn="ctr">
              <a:spcBef>
                <a:spcPts val="0"/>
              </a:spcBef>
              <a:spcAft>
                <a:spcPts val="0"/>
              </a:spcAft>
              <a:buNone/>
            </a:pPr>
            <a:r>
              <a:rPr lang="de-DE" sz="997">
                <a:solidFill>
                  <a:srgbClr val="000000"/>
                </a:solidFill>
                <a:latin typeface="Arial"/>
                <a:ea typeface="Arial"/>
                <a:cs typeface="Arial"/>
                <a:sym typeface="Arial"/>
              </a:rPr>
              <a:t>Weitere </a:t>
            </a:r>
            <a:endParaRPr/>
          </a:p>
          <a:p>
            <a:pPr indent="0" lvl="0" marL="76584" marR="0" rtl="0" algn="ctr">
              <a:spcBef>
                <a:spcPts val="199"/>
              </a:spcBef>
              <a:spcAft>
                <a:spcPts val="0"/>
              </a:spcAft>
              <a:buNone/>
            </a:pPr>
            <a:r>
              <a:rPr lang="de-DE" sz="997">
                <a:solidFill>
                  <a:srgbClr val="000000"/>
                </a:solidFill>
                <a:latin typeface="Arial"/>
                <a:ea typeface="Arial"/>
                <a:cs typeface="Arial"/>
                <a:sym typeface="Arial"/>
              </a:rPr>
              <a:t>Details</a:t>
            </a:r>
            <a:endParaRPr sz="997">
              <a:solidFill>
                <a:srgbClr val="000000"/>
              </a:solidFill>
              <a:latin typeface="Arial"/>
              <a:ea typeface="Arial"/>
              <a:cs typeface="Arial"/>
              <a:sym typeface="Arial"/>
            </a:endParaRPr>
          </a:p>
        </p:txBody>
      </p:sp>
      <p:sp>
        <p:nvSpPr>
          <p:cNvPr id="516" name="Google Shape;516;p37"/>
          <p:cNvSpPr/>
          <p:nvPr/>
        </p:nvSpPr>
        <p:spPr>
          <a:xfrm>
            <a:off x="6084140" y="3544003"/>
            <a:ext cx="3533223" cy="528026"/>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17" name="Google Shape;517;p37"/>
          <p:cNvSpPr txBox="1"/>
          <p:nvPr/>
        </p:nvSpPr>
        <p:spPr>
          <a:xfrm>
            <a:off x="6282795" y="3634498"/>
            <a:ext cx="3135908" cy="340542"/>
          </a:xfrm>
          <a:prstGeom prst="rect">
            <a:avLst/>
          </a:prstGeom>
          <a:noFill/>
          <a:ln>
            <a:noFill/>
          </a:ln>
        </p:spPr>
        <p:txBody>
          <a:bodyPr anchorCtr="0" anchor="t" bIns="0" lIns="0" spcFirstLastPara="1" rIns="0" wrap="square" tIns="0">
            <a:spAutoFit/>
          </a:bodyPr>
          <a:lstStyle/>
          <a:p>
            <a:pPr indent="-801688" lvl="0" marL="801688" marR="4607" rtl="0" algn="l">
              <a:lnSpc>
                <a:spcPct val="115999"/>
              </a:lnSpc>
              <a:spcBef>
                <a:spcPts val="0"/>
              </a:spcBef>
              <a:spcAft>
                <a:spcPts val="0"/>
              </a:spcAft>
              <a:buNone/>
            </a:pPr>
            <a:r>
              <a:rPr lang="de-DE" sz="997">
                <a:solidFill>
                  <a:srgbClr val="000000"/>
                </a:solidFill>
                <a:latin typeface="Arial"/>
                <a:ea typeface="Arial"/>
                <a:cs typeface="Arial"/>
                <a:sym typeface="Arial"/>
              </a:rPr>
              <a:t>Ich möchte, dass alle Lernenden in der Lage sind, ihre Meinung zu begründen.</a:t>
            </a:r>
            <a:endParaRPr sz="997">
              <a:solidFill>
                <a:srgbClr val="000000"/>
              </a:solidFill>
              <a:latin typeface="Arial"/>
              <a:ea typeface="Arial"/>
              <a:cs typeface="Arial"/>
              <a:sym typeface="Arial"/>
            </a:endParaRPr>
          </a:p>
        </p:txBody>
      </p:sp>
      <p:sp>
        <p:nvSpPr>
          <p:cNvPr id="518" name="Google Shape;518;p37"/>
          <p:cNvSpPr/>
          <p:nvPr/>
        </p:nvSpPr>
        <p:spPr>
          <a:xfrm>
            <a:off x="6784805" y="5001031"/>
            <a:ext cx="2100011" cy="579274"/>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19" name="Google Shape;519;p37"/>
          <p:cNvSpPr txBox="1"/>
          <p:nvPr/>
        </p:nvSpPr>
        <p:spPr>
          <a:xfrm>
            <a:off x="6904569" y="5061765"/>
            <a:ext cx="1944045" cy="518540"/>
          </a:xfrm>
          <a:prstGeom prst="rect">
            <a:avLst/>
          </a:prstGeom>
          <a:noFill/>
          <a:ln>
            <a:noFill/>
          </a:ln>
        </p:spPr>
        <p:txBody>
          <a:bodyPr anchorCtr="0" anchor="t" bIns="0" lIns="0" spcFirstLastPara="1" rIns="0" wrap="square" tIns="0">
            <a:spAutoFit/>
          </a:bodyPr>
          <a:lstStyle/>
          <a:p>
            <a:pPr indent="1588" lvl="0" marL="9525" marR="4607" rtl="0" algn="l">
              <a:lnSpc>
                <a:spcPct val="115999"/>
              </a:lnSpc>
              <a:spcBef>
                <a:spcPts val="0"/>
              </a:spcBef>
              <a:spcAft>
                <a:spcPts val="0"/>
              </a:spcAft>
              <a:buNone/>
            </a:pPr>
            <a:r>
              <a:rPr lang="de-DE" sz="997">
                <a:solidFill>
                  <a:srgbClr val="000000"/>
                </a:solidFill>
                <a:latin typeface="Arial"/>
                <a:ea typeface="Arial"/>
                <a:cs typeface="Arial"/>
                <a:sym typeface="Arial"/>
              </a:rPr>
              <a:t>Ich werde mir den Dialogcode Nachdenken und Erklären (N) ansehen</a:t>
            </a:r>
            <a:endParaRPr sz="997">
              <a:solidFill>
                <a:srgbClr val="000000"/>
              </a:solidFill>
              <a:latin typeface="Arial"/>
              <a:ea typeface="Arial"/>
              <a:cs typeface="Arial"/>
              <a:sym typeface="Arial"/>
            </a:endParaRPr>
          </a:p>
        </p:txBody>
      </p:sp>
      <p:sp>
        <p:nvSpPr>
          <p:cNvPr id="520" name="Google Shape;520;p37"/>
          <p:cNvSpPr txBox="1"/>
          <p:nvPr/>
        </p:nvSpPr>
        <p:spPr>
          <a:xfrm>
            <a:off x="1611074" y="3518166"/>
            <a:ext cx="3025927" cy="34403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450">
            <a:spAutoFit/>
          </a:bodyPr>
          <a:lstStyle/>
          <a:p>
            <a:pPr indent="-473611" lvl="0" marL="770157" marR="310942" rtl="0" algn="ctr">
              <a:lnSpc>
                <a:spcPct val="115999"/>
              </a:lnSpc>
              <a:spcBef>
                <a:spcPts val="0"/>
              </a:spcBef>
              <a:spcAft>
                <a:spcPts val="0"/>
              </a:spcAft>
              <a:buNone/>
            </a:pPr>
            <a:r>
              <a:rPr lang="de-DE" sz="997">
                <a:solidFill>
                  <a:srgbClr val="000000"/>
                </a:solidFill>
                <a:latin typeface="Arial"/>
                <a:ea typeface="Arial"/>
                <a:cs typeface="Arial"/>
                <a:sym typeface="Arial"/>
              </a:rPr>
              <a:t>Was möchten Sie in Ihrem Klassenzimmer erreichen oder verändern?</a:t>
            </a:r>
            <a:endParaRPr sz="997">
              <a:solidFill>
                <a:srgbClr val="000000"/>
              </a:solidFill>
              <a:latin typeface="Arial"/>
              <a:ea typeface="Arial"/>
              <a:cs typeface="Arial"/>
              <a:sym typeface="Arial"/>
            </a:endParaRPr>
          </a:p>
        </p:txBody>
      </p:sp>
      <p:sp>
        <p:nvSpPr>
          <p:cNvPr id="521" name="Google Shape;521;p37"/>
          <p:cNvSpPr txBox="1"/>
          <p:nvPr/>
        </p:nvSpPr>
        <p:spPr>
          <a:xfrm>
            <a:off x="1224703" y="2215611"/>
            <a:ext cx="3649066" cy="18718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19575">
            <a:spAutoFit/>
          </a:bodyPr>
          <a:lstStyle/>
          <a:p>
            <a:pPr indent="0" lvl="0" marL="714590" marR="0" rtl="0" algn="l">
              <a:spcBef>
                <a:spcPts val="0"/>
              </a:spcBef>
              <a:spcAft>
                <a:spcPts val="0"/>
              </a:spcAft>
              <a:buNone/>
            </a:pPr>
            <a:r>
              <a:rPr b="1" lang="de-DE" sz="1088">
                <a:solidFill>
                  <a:srgbClr val="000000"/>
                </a:solidFill>
                <a:latin typeface="Arimo"/>
                <a:ea typeface="Arimo"/>
                <a:cs typeface="Arimo"/>
                <a:sym typeface="Arimo"/>
              </a:rPr>
              <a:t>Trichter-Fragen, die Sie sich stellen sollten</a:t>
            </a:r>
            <a:endParaRPr b="1" sz="1088">
              <a:solidFill>
                <a:srgbClr val="000000"/>
              </a:solidFill>
              <a:latin typeface="Arimo"/>
              <a:ea typeface="Arimo"/>
              <a:cs typeface="Arimo"/>
              <a:sym typeface="Arimo"/>
            </a:endParaRPr>
          </a:p>
        </p:txBody>
      </p:sp>
      <p:sp>
        <p:nvSpPr>
          <p:cNvPr id="522" name="Google Shape;522;p37"/>
          <p:cNvSpPr txBox="1"/>
          <p:nvPr/>
        </p:nvSpPr>
        <p:spPr>
          <a:xfrm>
            <a:off x="5716087" y="2206766"/>
            <a:ext cx="3984216" cy="3557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725">
            <a:spAutoFit/>
          </a:bodyPr>
          <a:lstStyle/>
          <a:p>
            <a:pPr indent="0" lvl="0" marL="157198" marR="0" rtl="0" algn="l">
              <a:spcBef>
                <a:spcPts val="0"/>
              </a:spcBef>
              <a:spcAft>
                <a:spcPts val="0"/>
              </a:spcAft>
              <a:buNone/>
            </a:pPr>
            <a:r>
              <a:rPr b="1" lang="de-DE" sz="1088">
                <a:solidFill>
                  <a:srgbClr val="000000"/>
                </a:solidFill>
                <a:latin typeface="Arimo"/>
                <a:ea typeface="Arimo"/>
                <a:cs typeface="Arimo"/>
                <a:sym typeface="Arimo"/>
              </a:rPr>
              <a:t>Ein Beispiel für das Trichterverfahren zur Erstellung einer Untersuchungsfrage</a:t>
            </a:r>
            <a:endParaRPr b="1" sz="1088">
              <a:solidFill>
                <a:srgbClr val="000000"/>
              </a:solidFill>
              <a:latin typeface="Arimo"/>
              <a:ea typeface="Arimo"/>
              <a:cs typeface="Arimo"/>
              <a:sym typeface="Arimo"/>
            </a:endParaRPr>
          </a:p>
        </p:txBody>
      </p:sp>
      <p:sp>
        <p:nvSpPr>
          <p:cNvPr id="523" name="Google Shape;523;p37"/>
          <p:cNvSpPr/>
          <p:nvPr/>
        </p:nvSpPr>
        <p:spPr>
          <a:xfrm>
            <a:off x="5477426" y="3235673"/>
            <a:ext cx="1296744" cy="3177366"/>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24" name="Google Shape;524;p37"/>
          <p:cNvSpPr/>
          <p:nvPr/>
        </p:nvSpPr>
        <p:spPr>
          <a:xfrm>
            <a:off x="5488059" y="3236592"/>
            <a:ext cx="1296744" cy="3177366"/>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25" name="Google Shape;525;p37"/>
          <p:cNvSpPr/>
          <p:nvPr/>
        </p:nvSpPr>
        <p:spPr>
          <a:xfrm>
            <a:off x="8859248" y="3261150"/>
            <a:ext cx="1318049" cy="3224584"/>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26" name="Google Shape;526;p37"/>
          <p:cNvSpPr/>
          <p:nvPr/>
        </p:nvSpPr>
        <p:spPr>
          <a:xfrm>
            <a:off x="8859248" y="3261150"/>
            <a:ext cx="1318049" cy="3224584"/>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527" name="Google Shape;527;p37"/>
          <p:cNvSpPr txBox="1"/>
          <p:nvPr/>
        </p:nvSpPr>
        <p:spPr>
          <a:xfrm>
            <a:off x="6694595" y="5829402"/>
            <a:ext cx="2076557" cy="340542"/>
          </a:xfrm>
          <a:prstGeom prst="rect">
            <a:avLst/>
          </a:prstGeom>
          <a:noFill/>
          <a:ln>
            <a:noFill/>
          </a:ln>
        </p:spPr>
        <p:txBody>
          <a:bodyPr anchorCtr="0" anchor="t" bIns="0" lIns="0" spcFirstLastPara="1" rIns="0" wrap="square" tIns="0">
            <a:spAutoFit/>
          </a:bodyPr>
          <a:lstStyle/>
          <a:p>
            <a:pPr indent="-170442" lvl="0" marL="181383" marR="4607" rtl="0" algn="ctr">
              <a:lnSpc>
                <a:spcPct val="115999"/>
              </a:lnSpc>
              <a:spcBef>
                <a:spcPts val="0"/>
              </a:spcBef>
              <a:spcAft>
                <a:spcPts val="0"/>
              </a:spcAft>
              <a:buNone/>
            </a:pPr>
            <a:r>
              <a:rPr lang="de-DE" sz="997">
                <a:solidFill>
                  <a:srgbClr val="000000"/>
                </a:solidFill>
                <a:latin typeface="Arial"/>
                <a:ea typeface="Arial"/>
                <a:cs typeface="Arial"/>
                <a:sym typeface="Arial"/>
              </a:rPr>
              <a:t>Ich möchte mich auf das logische Denken in Mathe konzentrieren.</a:t>
            </a:r>
            <a:endParaRPr sz="997">
              <a:solidFill>
                <a:srgbClr val="000000"/>
              </a:solidFill>
              <a:latin typeface="Arial"/>
              <a:ea typeface="Arial"/>
              <a:cs typeface="Arial"/>
              <a:sym typeface="Arial"/>
            </a:endParaRPr>
          </a:p>
        </p:txBody>
      </p:sp>
      <p:sp>
        <p:nvSpPr>
          <p:cNvPr id="528" name="Google Shape;528;p37"/>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22</a:t>
            </a:r>
            <a:endParaRPr sz="907">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8"/>
          <p:cNvSpPr txBox="1"/>
          <p:nvPr/>
        </p:nvSpPr>
        <p:spPr>
          <a:xfrm>
            <a:off x="868846" y="948400"/>
            <a:ext cx="8820966" cy="35402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19000">
            <a:spAutoFit/>
          </a:bodyPr>
          <a:lstStyle/>
          <a:p>
            <a:pPr indent="0" lvl="0" marL="449138" marR="0" rtl="0" algn="l">
              <a:spcBef>
                <a:spcPts val="0"/>
              </a:spcBef>
              <a:spcAft>
                <a:spcPts val="0"/>
              </a:spcAft>
              <a:buNone/>
            </a:pPr>
            <a:r>
              <a:rPr lang="de-DE" sz="1088">
                <a:solidFill>
                  <a:srgbClr val="000000"/>
                </a:solidFill>
                <a:latin typeface="Arimo"/>
                <a:ea typeface="Arimo"/>
                <a:cs typeface="Arimo"/>
                <a:sym typeface="Arimo"/>
              </a:rPr>
              <a:t>Die Diagramme auf diesen Seiten geben Ihnen weitere Anregungen, worauf Sie sich konzentrieren können und wie Sie Ihre Frage gestalten können</a:t>
            </a:r>
            <a:endParaRPr sz="1088">
              <a:solidFill>
                <a:srgbClr val="000000"/>
              </a:solidFill>
              <a:latin typeface="Arimo"/>
              <a:ea typeface="Arimo"/>
              <a:cs typeface="Arimo"/>
              <a:sym typeface="Arimo"/>
            </a:endParaRPr>
          </a:p>
        </p:txBody>
      </p:sp>
      <p:grpSp>
        <p:nvGrpSpPr>
          <p:cNvPr id="534" name="Google Shape;534;p38"/>
          <p:cNvGrpSpPr/>
          <p:nvPr/>
        </p:nvGrpSpPr>
        <p:grpSpPr>
          <a:xfrm>
            <a:off x="1705513" y="1458376"/>
            <a:ext cx="6685254" cy="4908008"/>
            <a:chOff x="342612" y="2822"/>
            <a:chExt cx="6685254" cy="4908008"/>
          </a:xfrm>
        </p:grpSpPr>
        <p:sp>
          <p:nvSpPr>
            <p:cNvPr id="535" name="Google Shape;535;p38"/>
            <p:cNvSpPr/>
            <p:nvPr/>
          </p:nvSpPr>
          <p:spPr>
            <a:xfrm>
              <a:off x="6127056" y="2186802"/>
              <a:ext cx="91440" cy="406945"/>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6" name="Google Shape;536;p38"/>
            <p:cNvSpPr/>
            <p:nvPr/>
          </p:nvSpPr>
          <p:spPr>
            <a:xfrm>
              <a:off x="3607503" y="891339"/>
              <a:ext cx="2565272" cy="406945"/>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37" name="Google Shape;537;p38"/>
            <p:cNvSpPr/>
            <p:nvPr/>
          </p:nvSpPr>
          <p:spPr>
            <a:xfrm>
              <a:off x="4416874" y="2186802"/>
              <a:ext cx="91440" cy="406945"/>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8" name="Google Shape;538;p38"/>
            <p:cNvSpPr/>
            <p:nvPr/>
          </p:nvSpPr>
          <p:spPr>
            <a:xfrm>
              <a:off x="3607503" y="891339"/>
              <a:ext cx="855090" cy="406945"/>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39" name="Google Shape;539;p38"/>
            <p:cNvSpPr/>
            <p:nvPr/>
          </p:nvSpPr>
          <p:spPr>
            <a:xfrm>
              <a:off x="2706693" y="2186802"/>
              <a:ext cx="91440" cy="406945"/>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0" name="Google Shape;540;p38"/>
            <p:cNvSpPr/>
            <p:nvPr/>
          </p:nvSpPr>
          <p:spPr>
            <a:xfrm>
              <a:off x="2752413" y="891339"/>
              <a:ext cx="855090" cy="406945"/>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41" name="Google Shape;541;p38"/>
            <p:cNvSpPr/>
            <p:nvPr/>
          </p:nvSpPr>
          <p:spPr>
            <a:xfrm>
              <a:off x="996511" y="2186802"/>
              <a:ext cx="91440" cy="406945"/>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2" name="Google Shape;542;p38"/>
            <p:cNvSpPr/>
            <p:nvPr/>
          </p:nvSpPr>
          <p:spPr>
            <a:xfrm>
              <a:off x="1042231" y="891339"/>
              <a:ext cx="2565272" cy="406945"/>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43" name="Google Shape;543;p38"/>
            <p:cNvSpPr/>
            <p:nvPr/>
          </p:nvSpPr>
          <p:spPr>
            <a:xfrm>
              <a:off x="2907884" y="2822"/>
              <a:ext cx="1399239" cy="88851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8"/>
            <p:cNvSpPr/>
            <p:nvPr/>
          </p:nvSpPr>
          <p:spPr>
            <a:xfrm>
              <a:off x="3063355" y="150520"/>
              <a:ext cx="1399239" cy="88851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8"/>
            <p:cNvSpPr txBox="1"/>
            <p:nvPr/>
          </p:nvSpPr>
          <p:spPr>
            <a:xfrm>
              <a:off x="3089379" y="176544"/>
              <a:ext cx="1347191" cy="83646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Ich möchte mich auf meine eigene Praxis konzentrieren.                 </a:t>
              </a:r>
              <a:r>
                <a:rPr b="1" lang="de-DE" sz="1100">
                  <a:solidFill>
                    <a:schemeClr val="dk1"/>
                  </a:solidFill>
                  <a:latin typeface="Arial"/>
                  <a:ea typeface="Arial"/>
                  <a:cs typeface="Arial"/>
                  <a:sym typeface="Arial"/>
                </a:rPr>
                <a:t>Ich möchte</a:t>
              </a:r>
              <a:r>
                <a:rPr lang="de-DE" sz="1100">
                  <a:solidFill>
                    <a:schemeClr val="dk1"/>
                  </a:solidFill>
                  <a:latin typeface="Arial"/>
                  <a:ea typeface="Arial"/>
                  <a:cs typeface="Arial"/>
                  <a:sym typeface="Arial"/>
                </a:rPr>
                <a:t>...</a:t>
              </a:r>
              <a:endParaRPr sz="1100">
                <a:solidFill>
                  <a:schemeClr val="dk1"/>
                </a:solidFill>
                <a:latin typeface="Calibri"/>
                <a:ea typeface="Calibri"/>
                <a:cs typeface="Calibri"/>
                <a:sym typeface="Calibri"/>
              </a:endParaRPr>
            </a:p>
          </p:txBody>
        </p:sp>
        <p:sp>
          <p:nvSpPr>
            <p:cNvPr id="546" name="Google Shape;546;p38"/>
            <p:cNvSpPr/>
            <p:nvPr/>
          </p:nvSpPr>
          <p:spPr>
            <a:xfrm>
              <a:off x="342612" y="1298285"/>
              <a:ext cx="1399239" cy="888517"/>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p:nvPr/>
          </p:nvSpPr>
          <p:spPr>
            <a:xfrm>
              <a:off x="498083" y="1445982"/>
              <a:ext cx="1399239" cy="8885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txBox="1"/>
            <p:nvPr/>
          </p:nvSpPr>
          <p:spPr>
            <a:xfrm>
              <a:off x="524107" y="1472006"/>
              <a:ext cx="1347191" cy="83646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Wege finden, um die Lernenden dazu zu bringen, die Ideen der anderen zu hinterfragen</a:t>
              </a:r>
              <a:r>
                <a:rPr lang="de-DE" sz="1100">
                  <a:solidFill>
                    <a:srgbClr val="46474A"/>
                  </a:solidFill>
                  <a:latin typeface="Arial"/>
                  <a:ea typeface="Arial"/>
                  <a:cs typeface="Arial"/>
                  <a:sym typeface="Arial"/>
                </a:rPr>
                <a:t>.</a:t>
              </a:r>
              <a:endParaRPr sz="1100">
                <a:solidFill>
                  <a:schemeClr val="dk1"/>
                </a:solidFill>
                <a:latin typeface="Calibri"/>
                <a:ea typeface="Calibri"/>
                <a:cs typeface="Calibri"/>
                <a:sym typeface="Calibri"/>
              </a:endParaRPr>
            </a:p>
          </p:txBody>
        </p:sp>
        <p:sp>
          <p:nvSpPr>
            <p:cNvPr id="549" name="Google Shape;549;p38"/>
            <p:cNvSpPr/>
            <p:nvPr/>
          </p:nvSpPr>
          <p:spPr>
            <a:xfrm>
              <a:off x="342612" y="2593747"/>
              <a:ext cx="1399239" cy="2106949"/>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p:nvPr/>
          </p:nvSpPr>
          <p:spPr>
            <a:xfrm>
              <a:off x="498083" y="2741445"/>
              <a:ext cx="1399239" cy="21069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txBox="1"/>
            <p:nvPr/>
          </p:nvSpPr>
          <p:spPr>
            <a:xfrm>
              <a:off x="539065" y="2782427"/>
              <a:ext cx="1317275" cy="202498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Inwieweit nutze ich die Darstellung von Satzanfängen, um die Art und Weise der Fragestellung zu modellieren?</a:t>
              </a:r>
              <a:endParaRPr sz="1100">
                <a:solidFill>
                  <a:schemeClr val="dk1"/>
                </a:solidFill>
                <a:latin typeface="Calibri"/>
                <a:ea typeface="Calibri"/>
                <a:cs typeface="Calibri"/>
                <a:sym typeface="Calibri"/>
              </a:endParaRPr>
            </a:p>
          </p:txBody>
        </p:sp>
        <p:sp>
          <p:nvSpPr>
            <p:cNvPr id="552" name="Google Shape;552;p38"/>
            <p:cNvSpPr/>
            <p:nvPr/>
          </p:nvSpPr>
          <p:spPr>
            <a:xfrm>
              <a:off x="2052793" y="1298285"/>
              <a:ext cx="1399239" cy="8885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2208264" y="1445982"/>
              <a:ext cx="1399239" cy="8885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txBox="1"/>
            <p:nvPr/>
          </p:nvSpPr>
          <p:spPr>
            <a:xfrm>
              <a:off x="2234288" y="1472006"/>
              <a:ext cx="1347191" cy="83646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herausfinden, wie ich die Lernenden ermutigen kann, ihre Ideen zu begründen.</a:t>
              </a:r>
              <a:endParaRPr sz="1100">
                <a:solidFill>
                  <a:schemeClr val="dk1"/>
                </a:solidFill>
                <a:latin typeface="Calibri"/>
                <a:ea typeface="Calibri"/>
                <a:cs typeface="Calibri"/>
                <a:sym typeface="Calibri"/>
              </a:endParaRPr>
            </a:p>
          </p:txBody>
        </p:sp>
        <p:sp>
          <p:nvSpPr>
            <p:cNvPr id="555" name="Google Shape;555;p38"/>
            <p:cNvSpPr/>
            <p:nvPr/>
          </p:nvSpPr>
          <p:spPr>
            <a:xfrm>
              <a:off x="2052793" y="2593747"/>
              <a:ext cx="1399239" cy="213924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2208264" y="2741445"/>
              <a:ext cx="1399239" cy="213924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txBox="1"/>
            <p:nvPr/>
          </p:nvSpPr>
          <p:spPr>
            <a:xfrm>
              <a:off x="2249246" y="2782427"/>
              <a:ext cx="1317275" cy="2057282"/>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Wie oft stelle ich Nachfragen?</a:t>
              </a:r>
              <a:endParaRPr sz="1100">
                <a:solidFill>
                  <a:schemeClr val="dk1"/>
                </a:solidFill>
                <a:latin typeface="Arial"/>
                <a:ea typeface="Arial"/>
                <a:cs typeface="Arial"/>
                <a:sym typeface="Arial"/>
              </a:endParaRPr>
            </a:p>
            <a:p>
              <a:pPr indent="0" lvl="0" marL="0" marR="0" rtl="0" algn="ctr">
                <a:lnSpc>
                  <a:spcPct val="90000"/>
                </a:lnSpc>
                <a:spcBef>
                  <a:spcPts val="385"/>
                </a:spcBef>
                <a:spcAft>
                  <a:spcPts val="0"/>
                </a:spcAft>
                <a:buClr>
                  <a:schemeClr val="dk1"/>
                </a:buClr>
                <a:buSzPts val="1100"/>
                <a:buFont typeface="Arial"/>
                <a:buNone/>
              </a:pPr>
              <a:r>
                <a:rPr lang="de-DE" sz="1100">
                  <a:solidFill>
                    <a:schemeClr val="dk1"/>
                  </a:solidFill>
                  <a:latin typeface="Arial"/>
                  <a:ea typeface="Arial"/>
                  <a:cs typeface="Arial"/>
                  <a:sym typeface="Arial"/>
                </a:rPr>
                <a:t>Lasse ich den Lernenden genug Zeit, um ihre Antworten vollständig zu erklären?</a:t>
              </a:r>
              <a:endParaRPr sz="1100">
                <a:solidFill>
                  <a:schemeClr val="dk1"/>
                </a:solidFill>
                <a:latin typeface="Calibri"/>
                <a:ea typeface="Calibri"/>
                <a:cs typeface="Calibri"/>
                <a:sym typeface="Calibri"/>
              </a:endParaRPr>
            </a:p>
          </p:txBody>
        </p:sp>
        <p:sp>
          <p:nvSpPr>
            <p:cNvPr id="558" name="Google Shape;558;p38"/>
            <p:cNvSpPr/>
            <p:nvPr/>
          </p:nvSpPr>
          <p:spPr>
            <a:xfrm>
              <a:off x="3762975" y="1298285"/>
              <a:ext cx="1399239" cy="88851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3918446" y="1445982"/>
              <a:ext cx="1399239" cy="8885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8"/>
            <p:cNvSpPr txBox="1"/>
            <p:nvPr/>
          </p:nvSpPr>
          <p:spPr>
            <a:xfrm>
              <a:off x="3944470" y="1472006"/>
              <a:ext cx="1347191" cy="83646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Möglichkeiten für die Lernenden fördern, auf den Ideen der anderen aufzubauen.</a:t>
              </a:r>
              <a:endParaRPr sz="1100">
                <a:solidFill>
                  <a:schemeClr val="dk1"/>
                </a:solidFill>
                <a:latin typeface="Calibri"/>
                <a:ea typeface="Calibri"/>
                <a:cs typeface="Calibri"/>
                <a:sym typeface="Calibri"/>
              </a:endParaRPr>
            </a:p>
          </p:txBody>
        </p:sp>
        <p:sp>
          <p:nvSpPr>
            <p:cNvPr id="561" name="Google Shape;561;p38"/>
            <p:cNvSpPr/>
            <p:nvPr/>
          </p:nvSpPr>
          <p:spPr>
            <a:xfrm>
              <a:off x="3762975" y="2593747"/>
              <a:ext cx="1399239" cy="2160571"/>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p:nvPr/>
          </p:nvSpPr>
          <p:spPr>
            <a:xfrm>
              <a:off x="3918446" y="2741445"/>
              <a:ext cx="1399239" cy="216057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8"/>
            <p:cNvSpPr txBox="1"/>
            <p:nvPr/>
          </p:nvSpPr>
          <p:spPr>
            <a:xfrm>
              <a:off x="3959428" y="2782427"/>
              <a:ext cx="1317275" cy="207860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Inwieweit biete ich den Lernenden die Möglichkeit, aufeinander zu reagieren und nicht auf mich?</a:t>
              </a:r>
              <a:endParaRPr sz="1100">
                <a:solidFill>
                  <a:schemeClr val="dk1"/>
                </a:solidFill>
                <a:latin typeface="Calibri"/>
                <a:ea typeface="Calibri"/>
                <a:cs typeface="Calibri"/>
                <a:sym typeface="Calibri"/>
              </a:endParaRPr>
            </a:p>
          </p:txBody>
        </p:sp>
        <p:sp>
          <p:nvSpPr>
            <p:cNvPr id="564" name="Google Shape;564;p38"/>
            <p:cNvSpPr/>
            <p:nvPr/>
          </p:nvSpPr>
          <p:spPr>
            <a:xfrm>
              <a:off x="5473156" y="1298285"/>
              <a:ext cx="1399239" cy="88851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p:nvPr/>
          </p:nvSpPr>
          <p:spPr>
            <a:xfrm>
              <a:off x="5628627" y="1445982"/>
              <a:ext cx="1399239" cy="8885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txBox="1"/>
            <p:nvPr/>
          </p:nvSpPr>
          <p:spPr>
            <a:xfrm>
              <a:off x="5654651" y="1472006"/>
              <a:ext cx="1347191" cy="83646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überlegen, wie ich die Lernenden ermutigen kann, Verbindungen in einer Lernsequenz herzustellen.</a:t>
              </a:r>
              <a:endParaRPr sz="1100">
                <a:solidFill>
                  <a:schemeClr val="dk1"/>
                </a:solidFill>
                <a:latin typeface="Calibri"/>
                <a:ea typeface="Calibri"/>
                <a:cs typeface="Calibri"/>
                <a:sym typeface="Calibri"/>
              </a:endParaRPr>
            </a:p>
          </p:txBody>
        </p:sp>
        <p:sp>
          <p:nvSpPr>
            <p:cNvPr id="567" name="Google Shape;567;p38"/>
            <p:cNvSpPr/>
            <p:nvPr/>
          </p:nvSpPr>
          <p:spPr>
            <a:xfrm>
              <a:off x="5473156" y="2593747"/>
              <a:ext cx="1399239" cy="216938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p:nvPr/>
          </p:nvSpPr>
          <p:spPr>
            <a:xfrm>
              <a:off x="5628627" y="2741445"/>
              <a:ext cx="1399239" cy="216938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8"/>
            <p:cNvSpPr txBox="1"/>
            <p:nvPr/>
          </p:nvSpPr>
          <p:spPr>
            <a:xfrm>
              <a:off x="5669609" y="2782427"/>
              <a:ext cx="1317275" cy="20874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Wie oft biete ich Gelegenheiten für Lernende, ihre Erfahrungen außerhalb des Klassenzimmers im Bereich der persönlichen, gesundheitlichen und sozialen Bildung  zu teilen?</a:t>
              </a:r>
              <a:endParaRPr sz="1100">
                <a:solidFill>
                  <a:schemeClr val="dk1"/>
                </a:solidFill>
                <a:latin typeface="Calibri"/>
                <a:ea typeface="Calibri"/>
                <a:cs typeface="Calibri"/>
                <a:sym typeface="Calibri"/>
              </a:endParaRPr>
            </a:p>
          </p:txBody>
        </p:sp>
      </p:grpSp>
      <p:sp>
        <p:nvSpPr>
          <p:cNvPr id="570" name="Google Shape;570;p38"/>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23</a:t>
            </a:r>
            <a:endParaRPr sz="907">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4" name="Shape 574"/>
        <p:cNvGrpSpPr/>
        <p:nvPr/>
      </p:nvGrpSpPr>
      <p:grpSpPr>
        <a:xfrm>
          <a:off x="0" y="0"/>
          <a:ext cx="0" cy="0"/>
          <a:chOff x="0" y="0"/>
          <a:chExt cx="0" cy="0"/>
        </a:xfrm>
      </p:grpSpPr>
      <p:grpSp>
        <p:nvGrpSpPr>
          <p:cNvPr id="575" name="Google Shape;575;p39"/>
          <p:cNvGrpSpPr/>
          <p:nvPr/>
        </p:nvGrpSpPr>
        <p:grpSpPr>
          <a:xfrm>
            <a:off x="1726631" y="857449"/>
            <a:ext cx="7031425" cy="5244893"/>
            <a:chOff x="739586" y="886"/>
            <a:chExt cx="7031425" cy="5244893"/>
          </a:xfrm>
        </p:grpSpPr>
        <p:sp>
          <p:nvSpPr>
            <p:cNvPr id="576" name="Google Shape;576;p39"/>
            <p:cNvSpPr/>
            <p:nvPr/>
          </p:nvSpPr>
          <p:spPr>
            <a:xfrm>
              <a:off x="6825923" y="2297955"/>
              <a:ext cx="91440" cy="428017"/>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7" name="Google Shape;577;p39"/>
            <p:cNvSpPr/>
            <p:nvPr/>
          </p:nvSpPr>
          <p:spPr>
            <a:xfrm>
              <a:off x="4173538" y="935412"/>
              <a:ext cx="2698105" cy="428017"/>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78" name="Google Shape;578;p39"/>
            <p:cNvSpPr/>
            <p:nvPr/>
          </p:nvSpPr>
          <p:spPr>
            <a:xfrm>
              <a:off x="5027187" y="2297955"/>
              <a:ext cx="91440" cy="428017"/>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9" name="Google Shape;579;p39"/>
            <p:cNvSpPr/>
            <p:nvPr/>
          </p:nvSpPr>
          <p:spPr>
            <a:xfrm>
              <a:off x="4173538" y="935412"/>
              <a:ext cx="899368" cy="428017"/>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80" name="Google Shape;580;p39"/>
            <p:cNvSpPr/>
            <p:nvPr/>
          </p:nvSpPr>
          <p:spPr>
            <a:xfrm>
              <a:off x="3228450" y="2297955"/>
              <a:ext cx="91440" cy="428017"/>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1" name="Google Shape;581;p39"/>
            <p:cNvSpPr/>
            <p:nvPr/>
          </p:nvSpPr>
          <p:spPr>
            <a:xfrm>
              <a:off x="3274170" y="935412"/>
              <a:ext cx="899368" cy="428017"/>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82" name="Google Shape;582;p39"/>
            <p:cNvSpPr/>
            <p:nvPr/>
          </p:nvSpPr>
          <p:spPr>
            <a:xfrm>
              <a:off x="1429713" y="2297955"/>
              <a:ext cx="91440" cy="428017"/>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3" name="Google Shape;583;p39"/>
            <p:cNvSpPr/>
            <p:nvPr/>
          </p:nvSpPr>
          <p:spPr>
            <a:xfrm>
              <a:off x="1475433" y="935412"/>
              <a:ext cx="2698105" cy="428017"/>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84" name="Google Shape;584;p39"/>
            <p:cNvSpPr/>
            <p:nvPr/>
          </p:nvSpPr>
          <p:spPr>
            <a:xfrm>
              <a:off x="3437691" y="886"/>
              <a:ext cx="1471693" cy="93452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9"/>
            <p:cNvSpPr/>
            <p:nvPr/>
          </p:nvSpPr>
          <p:spPr>
            <a:xfrm>
              <a:off x="3601213" y="156232"/>
              <a:ext cx="1471693" cy="934525"/>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9"/>
            <p:cNvSpPr txBox="1"/>
            <p:nvPr/>
          </p:nvSpPr>
          <p:spPr>
            <a:xfrm>
              <a:off x="3628584" y="183603"/>
              <a:ext cx="1416951" cy="87978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Ich möchte mich auf den Dialog mit den Lernenden konzentrieren</a:t>
              </a:r>
              <a:r>
                <a:rPr b="1" lang="de-DE" sz="1000">
                  <a:solidFill>
                    <a:schemeClr val="dk1"/>
                  </a:solidFill>
                  <a:latin typeface="Arial"/>
                  <a:ea typeface="Arial"/>
                  <a:cs typeface="Arial"/>
                  <a:sym typeface="Arial"/>
                </a:rPr>
                <a:t>. Ich möchte</a:t>
              </a:r>
              <a:r>
                <a:rPr lang="de-DE" sz="1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587" name="Google Shape;587;p39"/>
            <p:cNvSpPr/>
            <p:nvPr/>
          </p:nvSpPr>
          <p:spPr>
            <a:xfrm>
              <a:off x="739586" y="1363429"/>
              <a:ext cx="1471693" cy="934525"/>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9"/>
            <p:cNvSpPr/>
            <p:nvPr/>
          </p:nvSpPr>
          <p:spPr>
            <a:xfrm>
              <a:off x="903108" y="1518775"/>
              <a:ext cx="1471693" cy="93452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9"/>
            <p:cNvSpPr txBox="1"/>
            <p:nvPr/>
          </p:nvSpPr>
          <p:spPr>
            <a:xfrm>
              <a:off x="930479" y="1546146"/>
              <a:ext cx="1416951" cy="87978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den Lernenden helfen, ihre Ideen zu begründen (Nachdenken und Erklären, N)</a:t>
              </a:r>
              <a:endParaRPr sz="1000">
                <a:solidFill>
                  <a:schemeClr val="dk1"/>
                </a:solidFill>
                <a:latin typeface="Arial"/>
                <a:ea typeface="Arial"/>
                <a:cs typeface="Arial"/>
                <a:sym typeface="Arial"/>
              </a:endParaRPr>
            </a:p>
          </p:txBody>
        </p:sp>
        <p:sp>
          <p:nvSpPr>
            <p:cNvPr id="590" name="Google Shape;590;p39"/>
            <p:cNvSpPr/>
            <p:nvPr/>
          </p:nvSpPr>
          <p:spPr>
            <a:xfrm>
              <a:off x="739586" y="2725973"/>
              <a:ext cx="1471693" cy="2216049"/>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9"/>
            <p:cNvSpPr/>
            <p:nvPr/>
          </p:nvSpPr>
          <p:spPr>
            <a:xfrm>
              <a:off x="903108" y="2881318"/>
              <a:ext cx="1471693" cy="22160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9"/>
            <p:cNvSpPr txBox="1"/>
            <p:nvPr/>
          </p:nvSpPr>
          <p:spPr>
            <a:xfrm>
              <a:off x="946212" y="2924422"/>
              <a:ext cx="1385485" cy="2129841"/>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Wie oft begründen die Lernenden ihre Entscheidungen in Informatik, wenn sie in Zweiergruppen programmieren?                          Inwieweit begründen die Lernenden ihre Entscheidungen, wenn sie in den Naturwissenschaften Vorhersagen machen?</a:t>
              </a:r>
              <a:endParaRPr sz="1000">
                <a:solidFill>
                  <a:schemeClr val="dk1"/>
                </a:solidFill>
                <a:latin typeface="Arial"/>
                <a:ea typeface="Arial"/>
                <a:cs typeface="Arial"/>
                <a:sym typeface="Arial"/>
              </a:endParaRPr>
            </a:p>
          </p:txBody>
        </p:sp>
        <p:sp>
          <p:nvSpPr>
            <p:cNvPr id="593" name="Google Shape;593;p39"/>
            <p:cNvSpPr/>
            <p:nvPr/>
          </p:nvSpPr>
          <p:spPr>
            <a:xfrm>
              <a:off x="2538323" y="1363429"/>
              <a:ext cx="1471693" cy="934525"/>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9"/>
            <p:cNvSpPr/>
            <p:nvPr/>
          </p:nvSpPr>
          <p:spPr>
            <a:xfrm>
              <a:off x="2701845" y="1518775"/>
              <a:ext cx="1471693" cy="93452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txBox="1"/>
            <p:nvPr/>
          </p:nvSpPr>
          <p:spPr>
            <a:xfrm>
              <a:off x="2729216" y="1546146"/>
              <a:ext cx="1416951" cy="87978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die Lernenden dabei unterstützen, die Ideen der anderen in Frage zu stellen und zu hinterfragen (Herausfordern, H)</a:t>
              </a:r>
              <a:endParaRPr sz="1000">
                <a:solidFill>
                  <a:schemeClr val="dk1"/>
                </a:solidFill>
                <a:latin typeface="Arial"/>
                <a:ea typeface="Arial"/>
                <a:cs typeface="Arial"/>
                <a:sym typeface="Arial"/>
              </a:endParaRPr>
            </a:p>
          </p:txBody>
        </p:sp>
        <p:sp>
          <p:nvSpPr>
            <p:cNvPr id="596" name="Google Shape;596;p39"/>
            <p:cNvSpPr/>
            <p:nvPr/>
          </p:nvSpPr>
          <p:spPr>
            <a:xfrm>
              <a:off x="2538323" y="2725973"/>
              <a:ext cx="1471693" cy="2250019"/>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p:nvPr/>
          </p:nvSpPr>
          <p:spPr>
            <a:xfrm>
              <a:off x="2701845" y="2881318"/>
              <a:ext cx="1471693" cy="225001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txBox="1"/>
            <p:nvPr/>
          </p:nvSpPr>
          <p:spPr>
            <a:xfrm>
              <a:off x="2744949" y="2924422"/>
              <a:ext cx="1385485" cy="2163811"/>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Inwieweit stellen meine Lernenden die Ideen der anderen in Frage, wenn sie historische Quellen untersuchen?                               Wie gut bewerten meine Studierenden in ihrem Modul "Medien und Gender" (BA Soziologie) verschiedene kritische Theorien während der Diskussion?</a:t>
              </a:r>
              <a:endParaRPr sz="1000">
                <a:solidFill>
                  <a:schemeClr val="dk1"/>
                </a:solidFill>
                <a:latin typeface="Arial"/>
                <a:ea typeface="Arial"/>
                <a:cs typeface="Arial"/>
                <a:sym typeface="Arial"/>
              </a:endParaRPr>
            </a:p>
          </p:txBody>
        </p:sp>
        <p:sp>
          <p:nvSpPr>
            <p:cNvPr id="599" name="Google Shape;599;p39"/>
            <p:cNvSpPr/>
            <p:nvPr/>
          </p:nvSpPr>
          <p:spPr>
            <a:xfrm>
              <a:off x="4337060" y="1363429"/>
              <a:ext cx="1471693" cy="934525"/>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9"/>
            <p:cNvSpPr/>
            <p:nvPr/>
          </p:nvSpPr>
          <p:spPr>
            <a:xfrm>
              <a:off x="4500581" y="1518775"/>
              <a:ext cx="1471693" cy="93452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txBox="1"/>
            <p:nvPr/>
          </p:nvSpPr>
          <p:spPr>
            <a:xfrm>
              <a:off x="4527952" y="1546146"/>
              <a:ext cx="1416951" cy="87978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den Lernenden helfen, auf den Ideen der anderen aufzubauen (Auf Ideen aufbauen, I)</a:t>
              </a:r>
              <a:endParaRPr sz="1000">
                <a:solidFill>
                  <a:schemeClr val="dk1"/>
                </a:solidFill>
                <a:latin typeface="Arial"/>
                <a:ea typeface="Arial"/>
                <a:cs typeface="Arial"/>
                <a:sym typeface="Arial"/>
              </a:endParaRPr>
            </a:p>
          </p:txBody>
        </p:sp>
        <p:sp>
          <p:nvSpPr>
            <p:cNvPr id="602" name="Google Shape;602;p39"/>
            <p:cNvSpPr/>
            <p:nvPr/>
          </p:nvSpPr>
          <p:spPr>
            <a:xfrm>
              <a:off x="4337060" y="2725973"/>
              <a:ext cx="1471693" cy="2364461"/>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9"/>
            <p:cNvSpPr/>
            <p:nvPr/>
          </p:nvSpPr>
          <p:spPr>
            <a:xfrm>
              <a:off x="4500581" y="2881318"/>
              <a:ext cx="1471693" cy="236446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txBox="1"/>
            <p:nvPr/>
          </p:nvSpPr>
          <p:spPr>
            <a:xfrm>
              <a:off x="4543685" y="2924422"/>
              <a:ext cx="1385485" cy="227825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Inwieweit bauen meine Lernenden während des Small World Play auf den Ideen der anderen auf?                                  Wie gut vertiefen die Lernenden ihr Verständnis, indem sie auf den Ideen der anderen aufbauen?</a:t>
              </a:r>
              <a:endParaRPr sz="1000">
                <a:solidFill>
                  <a:schemeClr val="dk1"/>
                </a:solidFill>
                <a:latin typeface="Arial"/>
                <a:ea typeface="Arial"/>
                <a:cs typeface="Arial"/>
                <a:sym typeface="Arial"/>
              </a:endParaRPr>
            </a:p>
          </p:txBody>
        </p:sp>
        <p:sp>
          <p:nvSpPr>
            <p:cNvPr id="605" name="Google Shape;605;p39"/>
            <p:cNvSpPr/>
            <p:nvPr/>
          </p:nvSpPr>
          <p:spPr>
            <a:xfrm>
              <a:off x="6135796" y="1363429"/>
              <a:ext cx="1471693" cy="93452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6299318" y="1518775"/>
              <a:ext cx="1471693" cy="934525"/>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txBox="1"/>
            <p:nvPr/>
          </p:nvSpPr>
          <p:spPr>
            <a:xfrm>
              <a:off x="6326689" y="1546146"/>
              <a:ext cx="1416951" cy="879783"/>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Den Lernenden helfen, Verbindungen in einer Lernsequenz herzustellen (Verknüpfen, V)</a:t>
              </a:r>
              <a:endParaRPr sz="1000">
                <a:solidFill>
                  <a:schemeClr val="dk1"/>
                </a:solidFill>
                <a:latin typeface="Arial"/>
                <a:ea typeface="Arial"/>
                <a:cs typeface="Arial"/>
                <a:sym typeface="Arial"/>
              </a:endParaRPr>
            </a:p>
          </p:txBody>
        </p:sp>
        <p:sp>
          <p:nvSpPr>
            <p:cNvPr id="608" name="Google Shape;608;p39"/>
            <p:cNvSpPr/>
            <p:nvPr/>
          </p:nvSpPr>
          <p:spPr>
            <a:xfrm>
              <a:off x="6135796" y="2725973"/>
              <a:ext cx="1471693" cy="2281718"/>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p:nvPr/>
          </p:nvSpPr>
          <p:spPr>
            <a:xfrm>
              <a:off x="6299318" y="2881318"/>
              <a:ext cx="1471693" cy="2281718"/>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9"/>
            <p:cNvSpPr txBox="1"/>
            <p:nvPr/>
          </p:nvSpPr>
          <p:spPr>
            <a:xfrm>
              <a:off x="6342422" y="2924422"/>
              <a:ext cx="1385485" cy="219551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Arial"/>
                <a:buNone/>
              </a:pPr>
              <a:r>
                <a:rPr lang="de-DE" sz="1000">
                  <a:solidFill>
                    <a:schemeClr val="dk1"/>
                  </a:solidFill>
                  <a:latin typeface="Arial"/>
                  <a:ea typeface="Arial"/>
                  <a:cs typeface="Arial"/>
                  <a:sym typeface="Arial"/>
                </a:rPr>
                <a:t>Inwieweit bringen die Lernenden im Religionsunterricht ihre eigenen Erfahrungen in die Unterrichtsdiskussion ein?                Inwieweit können meine Lernenden Verbindungen zur Russischen Revolution herstellen, wenn wir über Farm der Tiere sprechen?</a:t>
              </a:r>
              <a:endParaRPr sz="1000">
                <a:solidFill>
                  <a:schemeClr val="dk1"/>
                </a:solidFill>
                <a:latin typeface="Arial"/>
                <a:ea typeface="Arial"/>
                <a:cs typeface="Arial"/>
                <a:sym typeface="Arial"/>
              </a:endParaRPr>
            </a:p>
          </p:txBody>
        </p:sp>
      </p:grpSp>
      <p:sp>
        <p:nvSpPr>
          <p:cNvPr id="611" name="Google Shape;611;p39"/>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24</a:t>
            </a:r>
            <a:endParaRPr sz="907">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6" name="Shape 616"/>
        <p:cNvGrpSpPr/>
        <p:nvPr/>
      </p:nvGrpSpPr>
      <p:grpSpPr>
        <a:xfrm>
          <a:off x="0" y="0"/>
          <a:ext cx="0" cy="0"/>
          <a:chOff x="0" y="0"/>
          <a:chExt cx="0" cy="0"/>
        </a:xfrm>
      </p:grpSpPr>
      <p:sp>
        <p:nvSpPr>
          <p:cNvPr id="617" name="Google Shape;617;p40"/>
          <p:cNvSpPr/>
          <p:nvPr/>
        </p:nvSpPr>
        <p:spPr>
          <a:xfrm>
            <a:off x="950506" y="5818752"/>
            <a:ext cx="8862425" cy="794054"/>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18" name="Google Shape;618;p40"/>
          <p:cNvSpPr txBox="1"/>
          <p:nvPr/>
        </p:nvSpPr>
        <p:spPr>
          <a:xfrm>
            <a:off x="1041195" y="5802276"/>
            <a:ext cx="8681042" cy="810222"/>
          </a:xfrm>
          <a:prstGeom prst="rect">
            <a:avLst/>
          </a:prstGeom>
          <a:noFill/>
          <a:ln>
            <a:noFill/>
          </a:ln>
        </p:spPr>
        <p:txBody>
          <a:bodyPr anchorCtr="0" anchor="t" bIns="0" lIns="0" spcFirstLastPara="1" rIns="0" wrap="square" tIns="0">
            <a:spAutoFit/>
          </a:bodyPr>
          <a:lstStyle/>
          <a:p>
            <a:pPr indent="0" lvl="0" marL="11516" marR="4607" rtl="0" algn="l">
              <a:lnSpc>
                <a:spcPct val="120800"/>
              </a:lnSpc>
              <a:spcBef>
                <a:spcPts val="0"/>
              </a:spcBef>
              <a:spcAft>
                <a:spcPts val="0"/>
              </a:spcAft>
              <a:buNone/>
            </a:pPr>
            <a:r>
              <a:rPr b="1" lang="de-DE" sz="1088">
                <a:solidFill>
                  <a:srgbClr val="000000"/>
                </a:solidFill>
                <a:latin typeface="Arial"/>
                <a:ea typeface="Arial"/>
                <a:cs typeface="Arial"/>
                <a:sym typeface="Arial"/>
              </a:rPr>
              <a:t>Denkanstoß: </a:t>
            </a:r>
            <a:r>
              <a:rPr lang="de-DE" sz="1088">
                <a:solidFill>
                  <a:srgbClr val="000000"/>
                </a:solidFill>
                <a:latin typeface="Arial"/>
                <a:ea typeface="Arial"/>
                <a:cs typeface="Arial"/>
                <a:sym typeface="Arial"/>
              </a:rPr>
              <a:t>Zu diesem Zeitpunkt sollten Sie eine Vorstellung davon haben, wie Ihre Forschungsfrage(n) lauten soll(en). Falls nicht, schauen Sie sich noch einmal Ihre Selbsteinschätzung und die Anleitung zur Entwicklung einer Forschungsfrage an. Sie können sich auch in Teil H inspirieren lassen, in dem erklärt wird, wie Sie Dialoge in Ihrem Klassenzimmer kodieren und analysieren können. Alternativ könnten Sie Ihre Gedanken mit Kolleg*innen besprechen, um Ihre Überlegungen zu unterstützen.</a:t>
            </a:r>
            <a:endParaRPr sz="1088">
              <a:solidFill>
                <a:srgbClr val="000000"/>
              </a:solidFill>
              <a:latin typeface="Arimo"/>
              <a:ea typeface="Arimo"/>
              <a:cs typeface="Arimo"/>
              <a:sym typeface="Arimo"/>
            </a:endParaRPr>
          </a:p>
        </p:txBody>
      </p:sp>
      <p:grpSp>
        <p:nvGrpSpPr>
          <p:cNvPr id="619" name="Google Shape;619;p40"/>
          <p:cNvGrpSpPr/>
          <p:nvPr/>
        </p:nvGrpSpPr>
        <p:grpSpPr>
          <a:xfrm>
            <a:off x="2825535" y="673754"/>
            <a:ext cx="4898732" cy="4910157"/>
            <a:chOff x="1875031" y="1747"/>
            <a:chExt cx="4898732" cy="4910157"/>
          </a:xfrm>
        </p:grpSpPr>
        <p:sp>
          <p:nvSpPr>
            <p:cNvPr id="620" name="Google Shape;620;p40"/>
            <p:cNvSpPr/>
            <p:nvPr/>
          </p:nvSpPr>
          <p:spPr>
            <a:xfrm>
              <a:off x="5886074" y="2152214"/>
              <a:ext cx="91440" cy="40070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1" name="Google Shape;621;p40"/>
            <p:cNvSpPr/>
            <p:nvPr/>
          </p:nvSpPr>
          <p:spPr>
            <a:xfrm>
              <a:off x="4247855" y="876630"/>
              <a:ext cx="1683939" cy="400700"/>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22" name="Google Shape;622;p40"/>
            <p:cNvSpPr/>
            <p:nvPr/>
          </p:nvSpPr>
          <p:spPr>
            <a:xfrm>
              <a:off x="4202135" y="2152214"/>
              <a:ext cx="91440" cy="40070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3" name="Google Shape;623;p40"/>
            <p:cNvSpPr/>
            <p:nvPr/>
          </p:nvSpPr>
          <p:spPr>
            <a:xfrm>
              <a:off x="4202135" y="876630"/>
              <a:ext cx="91440" cy="400700"/>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24" name="Google Shape;624;p40"/>
            <p:cNvSpPr/>
            <p:nvPr/>
          </p:nvSpPr>
          <p:spPr>
            <a:xfrm>
              <a:off x="2518196" y="2152214"/>
              <a:ext cx="91440" cy="40070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5" name="Google Shape;625;p40"/>
            <p:cNvSpPr/>
            <p:nvPr/>
          </p:nvSpPr>
          <p:spPr>
            <a:xfrm>
              <a:off x="2563916" y="876630"/>
              <a:ext cx="1683939" cy="400700"/>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26" name="Google Shape;626;p40"/>
            <p:cNvSpPr/>
            <p:nvPr/>
          </p:nvSpPr>
          <p:spPr>
            <a:xfrm>
              <a:off x="3558971" y="1747"/>
              <a:ext cx="1377768" cy="87488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0"/>
            <p:cNvSpPr/>
            <p:nvPr/>
          </p:nvSpPr>
          <p:spPr>
            <a:xfrm>
              <a:off x="3712056" y="147178"/>
              <a:ext cx="1377768" cy="874882"/>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0"/>
            <p:cNvSpPr txBox="1"/>
            <p:nvPr/>
          </p:nvSpPr>
          <p:spPr>
            <a:xfrm>
              <a:off x="3737680" y="172802"/>
              <a:ext cx="1326520" cy="82363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Ich möchte mich auf die Beteiligung der Lernenden konzentrieren   </a:t>
              </a:r>
              <a:br>
                <a:rPr lang="de-DE" sz="1100">
                  <a:solidFill>
                    <a:schemeClr val="dk1"/>
                  </a:solidFill>
                  <a:latin typeface="Arial"/>
                  <a:ea typeface="Arial"/>
                  <a:cs typeface="Arial"/>
                  <a:sym typeface="Arial"/>
                </a:rPr>
              </a:br>
              <a:r>
                <a:rPr b="1" lang="de-DE" sz="1100">
                  <a:solidFill>
                    <a:schemeClr val="dk1"/>
                  </a:solidFill>
                  <a:latin typeface="Arial"/>
                  <a:ea typeface="Arial"/>
                  <a:cs typeface="Arial"/>
                  <a:sym typeface="Arial"/>
                </a:rPr>
                <a:t>Ich möchte </a:t>
              </a:r>
              <a:r>
                <a:rPr lang="de-DE"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629" name="Google Shape;629;p40"/>
            <p:cNvSpPr/>
            <p:nvPr/>
          </p:nvSpPr>
          <p:spPr>
            <a:xfrm>
              <a:off x="1875031" y="1277331"/>
              <a:ext cx="1377768" cy="874882"/>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0"/>
            <p:cNvSpPr/>
            <p:nvPr/>
          </p:nvSpPr>
          <p:spPr>
            <a:xfrm>
              <a:off x="2028117" y="1422762"/>
              <a:ext cx="1377768" cy="87488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0"/>
            <p:cNvSpPr txBox="1"/>
            <p:nvPr/>
          </p:nvSpPr>
          <p:spPr>
            <a:xfrm>
              <a:off x="2053741" y="1448386"/>
              <a:ext cx="1326520" cy="82363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dass sich mehr Lernende am Dialog im Unterricht beteiligen</a:t>
              </a:r>
              <a:endParaRPr sz="1100">
                <a:solidFill>
                  <a:schemeClr val="dk1"/>
                </a:solidFill>
                <a:latin typeface="Arial"/>
                <a:ea typeface="Arial"/>
                <a:cs typeface="Arial"/>
                <a:sym typeface="Arial"/>
              </a:endParaRPr>
            </a:p>
          </p:txBody>
        </p:sp>
        <p:sp>
          <p:nvSpPr>
            <p:cNvPr id="632" name="Google Shape;632;p40"/>
            <p:cNvSpPr/>
            <p:nvPr/>
          </p:nvSpPr>
          <p:spPr>
            <a:xfrm>
              <a:off x="1875031" y="2552915"/>
              <a:ext cx="1377768" cy="2074618"/>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0"/>
            <p:cNvSpPr/>
            <p:nvPr/>
          </p:nvSpPr>
          <p:spPr>
            <a:xfrm>
              <a:off x="2028117" y="2698346"/>
              <a:ext cx="1377768" cy="2074618"/>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0"/>
            <p:cNvSpPr txBox="1"/>
            <p:nvPr/>
          </p:nvSpPr>
          <p:spPr>
            <a:xfrm>
              <a:off x="2068470" y="2738699"/>
              <a:ext cx="1297062" cy="1993912"/>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Wie wirkt sich ein "Talk-Buddy"-Ansatz auf den Dialog in meinem Klassenzimmer aus? Inwieweit wird das Gespräch in meinem Klassenzimmer von einigen wenigen Lernenden dominiert?</a:t>
              </a:r>
              <a:endParaRPr sz="1100">
                <a:solidFill>
                  <a:schemeClr val="dk1"/>
                </a:solidFill>
                <a:latin typeface="Arial"/>
                <a:ea typeface="Arial"/>
                <a:cs typeface="Arial"/>
                <a:sym typeface="Arial"/>
              </a:endParaRPr>
            </a:p>
          </p:txBody>
        </p:sp>
        <p:sp>
          <p:nvSpPr>
            <p:cNvPr id="635" name="Google Shape;635;p40"/>
            <p:cNvSpPr/>
            <p:nvPr/>
          </p:nvSpPr>
          <p:spPr>
            <a:xfrm>
              <a:off x="3558971" y="1277331"/>
              <a:ext cx="1377768" cy="874882"/>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0"/>
            <p:cNvSpPr/>
            <p:nvPr/>
          </p:nvSpPr>
          <p:spPr>
            <a:xfrm>
              <a:off x="3712056" y="1422762"/>
              <a:ext cx="1377768" cy="87488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0"/>
            <p:cNvSpPr txBox="1"/>
            <p:nvPr/>
          </p:nvSpPr>
          <p:spPr>
            <a:xfrm>
              <a:off x="3737680" y="1448386"/>
              <a:ext cx="1326520" cy="82363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dass es in Gruppen produktiver miteinander gesprochen wird</a:t>
              </a:r>
              <a:endParaRPr sz="1100">
                <a:solidFill>
                  <a:schemeClr val="dk1"/>
                </a:solidFill>
                <a:latin typeface="Arial"/>
                <a:ea typeface="Arial"/>
                <a:cs typeface="Arial"/>
                <a:sym typeface="Arial"/>
              </a:endParaRPr>
            </a:p>
          </p:txBody>
        </p:sp>
        <p:sp>
          <p:nvSpPr>
            <p:cNvPr id="638" name="Google Shape;638;p40"/>
            <p:cNvSpPr/>
            <p:nvPr/>
          </p:nvSpPr>
          <p:spPr>
            <a:xfrm>
              <a:off x="3558971" y="2552915"/>
              <a:ext cx="1377768" cy="2106420"/>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0"/>
            <p:cNvSpPr/>
            <p:nvPr/>
          </p:nvSpPr>
          <p:spPr>
            <a:xfrm>
              <a:off x="3712056" y="2698346"/>
              <a:ext cx="1377768" cy="2106420"/>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0"/>
            <p:cNvSpPr txBox="1"/>
            <p:nvPr/>
          </p:nvSpPr>
          <p:spPr>
            <a:xfrm>
              <a:off x="3752409" y="2738699"/>
              <a:ext cx="1297062" cy="202571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Wie schätzen die Lernenden die Qualität ihrer Gruppenarbeit ein?  Welchen Unterschied macht es für den Dialog aus, den Lernenden Rollen in der Gruppenarbeit zu geben?</a:t>
              </a:r>
              <a:endParaRPr sz="1100">
                <a:solidFill>
                  <a:schemeClr val="dk1"/>
                </a:solidFill>
                <a:latin typeface="Arial"/>
                <a:ea typeface="Arial"/>
                <a:cs typeface="Arial"/>
                <a:sym typeface="Arial"/>
              </a:endParaRPr>
            </a:p>
          </p:txBody>
        </p:sp>
        <p:sp>
          <p:nvSpPr>
            <p:cNvPr id="641" name="Google Shape;641;p40"/>
            <p:cNvSpPr/>
            <p:nvPr/>
          </p:nvSpPr>
          <p:spPr>
            <a:xfrm>
              <a:off x="5242910" y="1277331"/>
              <a:ext cx="1377768" cy="874882"/>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0"/>
            <p:cNvSpPr/>
            <p:nvPr/>
          </p:nvSpPr>
          <p:spPr>
            <a:xfrm>
              <a:off x="5395995" y="1422762"/>
              <a:ext cx="1377768" cy="87488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0"/>
            <p:cNvSpPr txBox="1"/>
            <p:nvPr/>
          </p:nvSpPr>
          <p:spPr>
            <a:xfrm>
              <a:off x="5421619" y="1448386"/>
              <a:ext cx="1326520" cy="82363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Grundregeln in meiner Unterrichtskultur verankern</a:t>
              </a:r>
              <a:endParaRPr sz="1100">
                <a:solidFill>
                  <a:schemeClr val="dk1"/>
                </a:solidFill>
                <a:latin typeface="Arial"/>
                <a:ea typeface="Arial"/>
                <a:cs typeface="Arial"/>
                <a:sym typeface="Arial"/>
              </a:endParaRPr>
            </a:p>
          </p:txBody>
        </p:sp>
        <p:sp>
          <p:nvSpPr>
            <p:cNvPr id="644" name="Google Shape;644;p40"/>
            <p:cNvSpPr/>
            <p:nvPr/>
          </p:nvSpPr>
          <p:spPr>
            <a:xfrm>
              <a:off x="5242910" y="2552915"/>
              <a:ext cx="1377768" cy="2213558"/>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0"/>
            <p:cNvSpPr/>
            <p:nvPr/>
          </p:nvSpPr>
          <p:spPr>
            <a:xfrm>
              <a:off x="5395995" y="2698346"/>
              <a:ext cx="1377768" cy="2213558"/>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0"/>
            <p:cNvSpPr txBox="1"/>
            <p:nvPr/>
          </p:nvSpPr>
          <p:spPr>
            <a:xfrm>
              <a:off x="5436348" y="2738699"/>
              <a:ext cx="1297062" cy="2132852"/>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Welchen Unterschied macht die Verwendung von Grundregeln für den Dialog in meinem Klassenzimmer? Wie oft beziehe ich mich in meinem Unterricht auf die Grundregeln?</a:t>
              </a:r>
              <a:endParaRPr sz="1100">
                <a:solidFill>
                  <a:schemeClr val="dk1"/>
                </a:solidFill>
                <a:latin typeface="Arial"/>
                <a:ea typeface="Arial"/>
                <a:cs typeface="Arial"/>
                <a:sym typeface="Arial"/>
              </a:endParaRPr>
            </a:p>
          </p:txBody>
        </p:sp>
      </p:grpSp>
      <p:sp>
        <p:nvSpPr>
          <p:cNvPr id="647" name="Google Shape;647;p40"/>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25</a:t>
            </a:r>
            <a:endParaRPr sz="907">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1" name="Shape 651"/>
        <p:cNvGrpSpPr/>
        <p:nvPr/>
      </p:nvGrpSpPr>
      <p:grpSpPr>
        <a:xfrm>
          <a:off x="0" y="0"/>
          <a:ext cx="0" cy="0"/>
          <a:chOff x="0" y="0"/>
          <a:chExt cx="0" cy="0"/>
        </a:xfrm>
      </p:grpSpPr>
      <p:sp>
        <p:nvSpPr>
          <p:cNvPr id="652" name="Google Shape;652;p41"/>
          <p:cNvSpPr txBox="1"/>
          <p:nvPr/>
        </p:nvSpPr>
        <p:spPr>
          <a:xfrm>
            <a:off x="994841" y="643244"/>
            <a:ext cx="2758170" cy="263369"/>
          </a:xfrm>
          <a:prstGeom prst="rect">
            <a:avLst/>
          </a:prstGeom>
          <a:solidFill>
            <a:srgbClr val="D9F1F6"/>
          </a:solidFill>
          <a:ln>
            <a:noFill/>
          </a:ln>
        </p:spPr>
        <p:txBody>
          <a:bodyPr anchorCtr="0" anchor="t" bIns="0" lIns="0" spcFirstLastPara="1" rIns="0" wrap="square" tIns="1207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Teil g. Forschungsethik</a:t>
            </a:r>
            <a:endParaRPr sz="1632">
              <a:solidFill>
                <a:srgbClr val="000000"/>
              </a:solidFill>
              <a:latin typeface="Arial"/>
              <a:ea typeface="Arial"/>
              <a:cs typeface="Arial"/>
              <a:sym typeface="Arial"/>
            </a:endParaRPr>
          </a:p>
        </p:txBody>
      </p:sp>
      <p:sp>
        <p:nvSpPr>
          <p:cNvPr id="653" name="Google Shape;653;p41"/>
          <p:cNvSpPr txBox="1"/>
          <p:nvPr/>
        </p:nvSpPr>
        <p:spPr>
          <a:xfrm>
            <a:off x="4378530" y="621051"/>
            <a:ext cx="4291234" cy="446532"/>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Sicherstellen, dass Sie eine ethische Untersuchung durchführen</a:t>
            </a:r>
            <a:endParaRPr sz="1451">
              <a:solidFill>
                <a:srgbClr val="000000"/>
              </a:solidFill>
              <a:latin typeface="Arial"/>
              <a:ea typeface="Arial"/>
              <a:cs typeface="Arial"/>
              <a:sym typeface="Arial"/>
            </a:endParaRPr>
          </a:p>
        </p:txBody>
      </p:sp>
      <p:sp>
        <p:nvSpPr>
          <p:cNvPr id="654" name="Google Shape;654;p41"/>
          <p:cNvSpPr txBox="1"/>
          <p:nvPr/>
        </p:nvSpPr>
        <p:spPr>
          <a:xfrm>
            <a:off x="709363" y="1329536"/>
            <a:ext cx="9307331" cy="996042"/>
          </a:xfrm>
          <a:prstGeom prst="rect">
            <a:avLst/>
          </a:prstGeom>
          <a:noFill/>
          <a:ln>
            <a:noFill/>
          </a:ln>
        </p:spPr>
        <p:txBody>
          <a:bodyPr anchorCtr="0" anchor="t" bIns="0" lIns="0" spcFirstLastPara="1" rIns="0" wrap="square" tIns="0">
            <a:spAutoFit/>
          </a:bodyPr>
          <a:lstStyle/>
          <a:p>
            <a:pPr indent="0" lvl="0" marL="11516" marR="4607" rtl="0" algn="l">
              <a:lnSpc>
                <a:spcPct val="121100"/>
              </a:lnSpc>
              <a:spcBef>
                <a:spcPts val="0"/>
              </a:spcBef>
              <a:spcAft>
                <a:spcPts val="0"/>
              </a:spcAft>
              <a:buNone/>
            </a:pPr>
            <a:r>
              <a:rPr lang="de-DE" sz="1088">
                <a:solidFill>
                  <a:srgbClr val="000000"/>
                </a:solidFill>
                <a:latin typeface="Arimo"/>
                <a:ea typeface="Arimo"/>
                <a:cs typeface="Arimo"/>
                <a:sym typeface="Arimo"/>
              </a:rPr>
              <a:t>Das T-SEDA-Toolkit für professionelles Lernen soll Lehrpersonen bei der reflektierenden Untersuchung unterstützen, um den Dialog im Klassenzimmer zu verbessern. Wie bei jeder Form von beruflicher Tätigkeit gibt es einige allgemeine ethische Überlegungen für die Verwendung von T-SEDA zur Untersuchung des Dialogs. Beachten Sie, dass es in verschiedenen Ländern erwartet wird, dass sie sich an bestimmten Richtlinien halten. In Großbritannien, z. B gelten die von der British Educational Research Association herausgegebenen ethischen Richtlinien, und diese bieten auch für andere nützliche Hinweise: </a:t>
            </a:r>
            <a:r>
              <a:rPr lang="de-DE" sz="1088" u="sng">
                <a:solidFill>
                  <a:schemeClr val="hlink"/>
                </a:solidFill>
                <a:latin typeface="Arimo"/>
                <a:ea typeface="Arimo"/>
                <a:cs typeface="Arimo"/>
                <a:sym typeface="Arimo"/>
                <a:hlinkClick r:id="rId3"/>
              </a:rPr>
              <a:t>http://bit.ly/BERAethics2018.</a:t>
            </a:r>
            <a:endParaRPr sz="1088">
              <a:solidFill>
                <a:srgbClr val="000000"/>
              </a:solidFill>
              <a:latin typeface="Arimo"/>
              <a:ea typeface="Arimo"/>
              <a:cs typeface="Arimo"/>
              <a:sym typeface="Arimo"/>
            </a:endParaRPr>
          </a:p>
        </p:txBody>
      </p:sp>
      <p:sp>
        <p:nvSpPr>
          <p:cNvPr id="655" name="Google Shape;655;p41"/>
          <p:cNvSpPr txBox="1"/>
          <p:nvPr/>
        </p:nvSpPr>
        <p:spPr>
          <a:xfrm>
            <a:off x="876118" y="2450343"/>
            <a:ext cx="4560484" cy="159948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8500">
            <a:spAutoFit/>
          </a:bodyPr>
          <a:lstStyle/>
          <a:p>
            <a:pPr indent="0" lvl="0" marL="76008" marR="0" rtl="0" algn="l">
              <a:spcBef>
                <a:spcPts val="0"/>
              </a:spcBef>
              <a:spcAft>
                <a:spcPts val="0"/>
              </a:spcAft>
              <a:buNone/>
            </a:pPr>
            <a:r>
              <a:rPr lang="de-DE" sz="1088">
                <a:solidFill>
                  <a:srgbClr val="000000"/>
                </a:solidFill>
                <a:latin typeface="Arimo"/>
                <a:ea typeface="Arimo"/>
                <a:cs typeface="Arimo"/>
                <a:sym typeface="Arimo"/>
              </a:rPr>
              <a:t>Die Grundsätze der Forschungsethik:</a:t>
            </a:r>
            <a:endParaRPr/>
          </a:p>
          <a:p>
            <a:pPr indent="-69088" lvl="0" marL="76008" marR="0" rtl="0" algn="l">
              <a:spcBef>
                <a:spcPts val="540"/>
              </a:spcBef>
              <a:spcAft>
                <a:spcPts val="0"/>
              </a:spcAft>
              <a:buClr>
                <a:srgbClr val="000000"/>
              </a:buClr>
              <a:buSzPts val="1088"/>
              <a:buFont typeface="Arial"/>
              <a:buChar char="•"/>
            </a:pPr>
            <a:r>
              <a:rPr lang="de-DE" sz="1088">
                <a:solidFill>
                  <a:srgbClr val="000000"/>
                </a:solidFill>
                <a:latin typeface="Arimo"/>
                <a:ea typeface="Arimo"/>
                <a:cs typeface="Arimo"/>
                <a:sym typeface="Arimo"/>
              </a:rPr>
              <a:t>   Minimierung des Risikos von Schäden und Maximierung des Nutzens</a:t>
            </a:r>
            <a:endParaRPr sz="1088">
              <a:solidFill>
                <a:srgbClr val="000000"/>
              </a:solidFill>
              <a:latin typeface="Arimo"/>
              <a:ea typeface="Arimo"/>
              <a:cs typeface="Arimo"/>
              <a:sym typeface="Arimo"/>
            </a:endParaRPr>
          </a:p>
          <a:p>
            <a:pPr indent="-155470" lvl="0" marL="23147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Einholung der Zustimmung nach Information</a:t>
            </a:r>
            <a:endParaRPr/>
          </a:p>
          <a:p>
            <a:pPr indent="-155470" lvl="0" marL="23147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Schutz der Anonymität und Vertraulichkeit</a:t>
            </a:r>
            <a:endParaRPr/>
          </a:p>
          <a:p>
            <a:pPr indent="-155470" lvl="0" marL="23147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Vermeidung irreführender Praktiken</a:t>
            </a:r>
            <a:endParaRPr/>
          </a:p>
          <a:p>
            <a:pPr indent="-155470" lvl="0" marL="231478"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Das Recht, sich aus der Untersuchung zurückzuziehen</a:t>
            </a:r>
            <a:endParaRPr sz="1088">
              <a:solidFill>
                <a:srgbClr val="000000"/>
              </a:solidFill>
              <a:latin typeface="Arimo"/>
              <a:ea typeface="Arimo"/>
              <a:cs typeface="Arimo"/>
              <a:sym typeface="Arimo"/>
            </a:endParaRPr>
          </a:p>
        </p:txBody>
      </p:sp>
      <p:sp>
        <p:nvSpPr>
          <p:cNvPr id="656" name="Google Shape;656;p41"/>
          <p:cNvSpPr txBox="1"/>
          <p:nvPr/>
        </p:nvSpPr>
        <p:spPr>
          <a:xfrm>
            <a:off x="5505702" y="2312147"/>
            <a:ext cx="4244935" cy="187136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4281" marR="0" rtl="0" algn="l">
              <a:spcBef>
                <a:spcPts val="0"/>
              </a:spcBef>
              <a:spcAft>
                <a:spcPts val="0"/>
              </a:spcAft>
              <a:buNone/>
            </a:pPr>
            <a:r>
              <a:rPr lang="de-DE" sz="1088">
                <a:solidFill>
                  <a:srgbClr val="000000"/>
                </a:solidFill>
                <a:latin typeface="Arimo"/>
                <a:ea typeface="Arimo"/>
                <a:cs typeface="Arimo"/>
                <a:sym typeface="Arimo"/>
              </a:rPr>
              <a:t>Was bedeutet die Gefahr eines Schadens?</a:t>
            </a:r>
            <a:endParaRPr sz="1088">
              <a:solidFill>
                <a:srgbClr val="000000"/>
              </a:solidFill>
              <a:latin typeface="Arimo"/>
              <a:ea typeface="Arimo"/>
              <a:cs typeface="Arimo"/>
              <a:sym typeface="Arimo"/>
            </a:endParaRPr>
          </a:p>
          <a:p>
            <a:pPr indent="-99328" lvl="0" marL="228887"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Körperliche Schäden oder Unannehmlichkeiten für die Teilnehmer*innen</a:t>
            </a:r>
            <a:endParaRPr/>
          </a:p>
          <a:p>
            <a:pPr indent="-99328" lvl="0" marL="228887"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Psychische Belastung und Unbehagen, einschließlich des Gefühls der Teilnehmer*innen, unter Druck gesetzt zu werden, teilzunehmen</a:t>
            </a:r>
            <a:endParaRPr/>
          </a:p>
          <a:p>
            <a:pPr indent="-99328" lvl="0" marL="228887"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Soziale oder bildungsbezogene Benachteiligung</a:t>
            </a:r>
            <a:endParaRPr/>
          </a:p>
          <a:p>
            <a:pPr indent="-99328" lvl="0" marL="228887" marR="0" rtl="0" algn="l">
              <a:spcBef>
                <a:spcPts val="866"/>
              </a:spcBef>
              <a:spcAft>
                <a:spcPts val="0"/>
              </a:spcAft>
              <a:buClr>
                <a:srgbClr val="000000"/>
              </a:buClr>
              <a:buSzPts val="1088"/>
              <a:buFont typeface="Arial"/>
              <a:buChar char="•"/>
            </a:pPr>
            <a:r>
              <a:rPr lang="de-DE" sz="1088">
                <a:solidFill>
                  <a:srgbClr val="000000"/>
                </a:solidFill>
                <a:latin typeface="Arimo"/>
                <a:ea typeface="Arimo"/>
                <a:cs typeface="Arimo"/>
                <a:sym typeface="Arimo"/>
              </a:rPr>
              <a:t>Mangel an Privatsphäre und Anonymität</a:t>
            </a:r>
            <a:endParaRPr sz="1088">
              <a:solidFill>
                <a:srgbClr val="000000"/>
              </a:solidFill>
              <a:latin typeface="Arimo"/>
              <a:ea typeface="Arimo"/>
              <a:cs typeface="Arimo"/>
              <a:sym typeface="Arimo"/>
            </a:endParaRPr>
          </a:p>
        </p:txBody>
      </p:sp>
      <p:sp>
        <p:nvSpPr>
          <p:cNvPr id="657" name="Google Shape;657;p41"/>
          <p:cNvSpPr txBox="1"/>
          <p:nvPr/>
        </p:nvSpPr>
        <p:spPr>
          <a:xfrm>
            <a:off x="876120" y="4249713"/>
            <a:ext cx="8683345" cy="385427"/>
          </a:xfrm>
          <a:prstGeom prst="rect">
            <a:avLst/>
          </a:prstGeom>
          <a:noFill/>
          <a:ln>
            <a:noFill/>
          </a:ln>
        </p:spPr>
        <p:txBody>
          <a:bodyPr anchorCtr="0" anchor="t" bIns="0" lIns="0" spcFirstLastPara="1" rIns="0" wrap="square" tIns="0">
            <a:spAutoFit/>
          </a:bodyPr>
          <a:lstStyle/>
          <a:p>
            <a:pPr indent="0" lvl="0" marL="11516" marR="4607" rtl="0" algn="l">
              <a:lnSpc>
                <a:spcPct val="120000"/>
              </a:lnSpc>
              <a:spcBef>
                <a:spcPts val="0"/>
              </a:spcBef>
              <a:spcAft>
                <a:spcPts val="0"/>
              </a:spcAft>
              <a:buNone/>
            </a:pPr>
            <a:r>
              <a:rPr lang="de-DE" sz="1088">
                <a:solidFill>
                  <a:srgbClr val="000000"/>
                </a:solidFill>
                <a:latin typeface="Arimo"/>
                <a:ea typeface="Arimo"/>
                <a:cs typeface="Arimo"/>
                <a:sym typeface="Arimo"/>
              </a:rPr>
              <a:t>Um die Grundsätze der wissenschaftlichen Ethik zu befolgen, ist es wichtig, dass Sie diese Punkte vor, während und nach Ihrer Untersuchung berücksichtigen. Sie können diese Fragen mit Kolleg*innen besprechen oder eigene Notizen zu jedem dieser Punkte machen:</a:t>
            </a:r>
            <a:endParaRPr sz="1088">
              <a:solidFill>
                <a:srgbClr val="000000"/>
              </a:solidFill>
              <a:latin typeface="Arimo"/>
              <a:ea typeface="Arimo"/>
              <a:cs typeface="Arimo"/>
              <a:sym typeface="Arimo"/>
            </a:endParaRPr>
          </a:p>
        </p:txBody>
      </p:sp>
      <p:sp>
        <p:nvSpPr>
          <p:cNvPr id="658" name="Google Shape;658;p41"/>
          <p:cNvSpPr/>
          <p:nvPr/>
        </p:nvSpPr>
        <p:spPr>
          <a:xfrm>
            <a:off x="994841" y="6668766"/>
            <a:ext cx="323028" cy="3230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59" name="Google Shape;659;p41"/>
          <p:cNvSpPr txBox="1"/>
          <p:nvPr/>
        </p:nvSpPr>
        <p:spPr>
          <a:xfrm>
            <a:off x="1417557" y="6754790"/>
            <a:ext cx="2363780" cy="334835"/>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u="sng">
                <a:solidFill>
                  <a:schemeClr val="hlink"/>
                </a:solidFill>
                <a:latin typeface="Arial"/>
                <a:ea typeface="Arial"/>
                <a:cs typeface="Arial"/>
                <a:sym typeface="Arial"/>
                <a:hlinkClick r:id="rId5"/>
              </a:rPr>
              <a:t>Video 8: Ethik in der Bildungsforschung</a:t>
            </a:r>
            <a:endParaRPr b="1" sz="1088">
              <a:solidFill>
                <a:srgbClr val="000000"/>
              </a:solidFill>
              <a:latin typeface="Arial"/>
              <a:ea typeface="Arial"/>
              <a:cs typeface="Arial"/>
              <a:sym typeface="Arial"/>
            </a:endParaRPr>
          </a:p>
          <a:p>
            <a:pPr indent="0" lvl="0" marL="11516" marR="0" rtl="0" algn="l">
              <a:spcBef>
                <a:spcPts val="0"/>
              </a:spcBef>
              <a:spcAft>
                <a:spcPts val="0"/>
              </a:spcAft>
              <a:buNone/>
            </a:pPr>
            <a:r>
              <a:t/>
            </a:r>
            <a:endParaRPr sz="1088">
              <a:solidFill>
                <a:srgbClr val="000000"/>
              </a:solidFill>
              <a:latin typeface="Arial"/>
              <a:ea typeface="Arial"/>
              <a:cs typeface="Arial"/>
              <a:sym typeface="Arial"/>
            </a:endParaRPr>
          </a:p>
        </p:txBody>
      </p:sp>
      <p:sp>
        <p:nvSpPr>
          <p:cNvPr id="660" name="Google Shape;660;p41"/>
          <p:cNvSpPr/>
          <p:nvPr/>
        </p:nvSpPr>
        <p:spPr>
          <a:xfrm>
            <a:off x="9358607" y="5566355"/>
            <a:ext cx="82918" cy="82918"/>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aphicFrame>
        <p:nvGraphicFramePr>
          <p:cNvPr id="661" name="Google Shape;661;p41"/>
          <p:cNvGraphicFramePr/>
          <p:nvPr/>
        </p:nvGraphicFramePr>
        <p:xfrm>
          <a:off x="831413" y="4789150"/>
          <a:ext cx="3000000" cy="3000000"/>
        </p:xfrm>
        <a:graphic>
          <a:graphicData uri="http://schemas.openxmlformats.org/drawingml/2006/table">
            <a:tbl>
              <a:tblPr bandRow="1" firstRow="1">
                <a:noFill/>
                <a:tableStyleId>{B0894BF3-99CF-4E9F-BE77-B33D854FD6F0}</a:tableStyleId>
              </a:tblPr>
              <a:tblGrid>
                <a:gridCol w="4582400"/>
                <a:gridCol w="4218325"/>
              </a:tblGrid>
              <a:tr h="353325">
                <a:tc>
                  <a:txBody>
                    <a:bodyPr/>
                    <a:lstStyle/>
                    <a:p>
                      <a:pPr indent="0" lvl="0" marL="0" marR="0" rtl="0" algn="l">
                        <a:spcBef>
                          <a:spcPts val="0"/>
                        </a:spcBef>
                        <a:spcAft>
                          <a:spcPts val="0"/>
                        </a:spcAft>
                        <a:buNone/>
                      </a:pPr>
                      <a:r>
                        <a:rPr b="0" lang="de-DE" sz="1000">
                          <a:solidFill>
                            <a:schemeClr val="dk1"/>
                          </a:solidFill>
                          <a:latin typeface="Arial"/>
                          <a:ea typeface="Arial"/>
                          <a:cs typeface="Arial"/>
                          <a:sym typeface="Arial"/>
                        </a:rPr>
                        <a:t>1. Sollten die Ansichten anderer (Eltern, Lernende) berücksichtigt werden?</a:t>
                      </a:r>
                      <a:endParaRPr b="0" sz="1000">
                        <a:solidFill>
                          <a:schemeClr val="dk1"/>
                        </a:solidFill>
                        <a:latin typeface="Arial"/>
                        <a:ea typeface="Arial"/>
                        <a:cs typeface="Arial"/>
                        <a:sym typeface="Arial"/>
                      </a:endParaRPr>
                    </a:p>
                  </a:txBody>
                  <a:tcPr marT="41450" marB="41450" marR="82925" marL="82925">
                    <a:solidFill>
                      <a:srgbClr val="E9F1F5"/>
                    </a:solidFill>
                  </a:tcPr>
                </a:tc>
                <a:tc>
                  <a:txBody>
                    <a:bodyPr/>
                    <a:lstStyle/>
                    <a:p>
                      <a:pPr indent="0" lvl="0" marL="0" marR="0" rtl="0" algn="l">
                        <a:spcBef>
                          <a:spcPts val="0"/>
                        </a:spcBef>
                        <a:spcAft>
                          <a:spcPts val="0"/>
                        </a:spcAft>
                        <a:buNone/>
                      </a:pPr>
                      <a:r>
                        <a:rPr b="0" lang="de-DE" sz="1000">
                          <a:solidFill>
                            <a:schemeClr val="dk1"/>
                          </a:solidFill>
                          <a:latin typeface="Arial"/>
                          <a:ea typeface="Arial"/>
                          <a:cs typeface="Arial"/>
                          <a:sym typeface="Arial"/>
                        </a:rPr>
                        <a:t>6. Könnten negative oder peinliche Daten aus der Untersuchung hervorgehen?</a:t>
                      </a:r>
                      <a:endParaRPr b="0" sz="1000">
                        <a:solidFill>
                          <a:schemeClr val="dk1"/>
                        </a:solidFill>
                        <a:latin typeface="Arial"/>
                        <a:ea typeface="Arial"/>
                        <a:cs typeface="Arial"/>
                        <a:sym typeface="Arial"/>
                      </a:endParaRPr>
                    </a:p>
                  </a:txBody>
                  <a:tcPr marT="0" marB="0" marR="62200" marL="62200">
                    <a:solidFill>
                      <a:srgbClr val="E9F1F5"/>
                    </a:solidFill>
                  </a:tcPr>
                </a:tc>
              </a:tr>
              <a:tr h="389825">
                <a:tc>
                  <a:txBody>
                    <a:bodyPr/>
                    <a:lstStyle/>
                    <a:p>
                      <a:pPr indent="0" lvl="0" marL="0" marR="0" rtl="0" algn="l">
                        <a:spcBef>
                          <a:spcPts val="0"/>
                        </a:spcBef>
                        <a:spcAft>
                          <a:spcPts val="0"/>
                        </a:spcAft>
                        <a:buClr>
                          <a:srgbClr val="000000"/>
                        </a:buClr>
                        <a:buSzPts val="1000"/>
                        <a:buFont typeface="Calibri"/>
                        <a:buNone/>
                      </a:pPr>
                      <a:r>
                        <a:rPr lang="de-DE" sz="1000">
                          <a:solidFill>
                            <a:srgbClr val="000000"/>
                          </a:solidFill>
                          <a:latin typeface="Arial"/>
                          <a:ea typeface="Arial"/>
                          <a:cs typeface="Arial"/>
                          <a:sym typeface="Arial"/>
                        </a:rPr>
                        <a:t>2. Was sind die Vorteile Ihrer Untersuchung? (z. B. für Kolleg*innen, Lernende)</a:t>
                      </a:r>
                      <a:endParaRPr sz="1000">
                        <a:latin typeface="Arial"/>
                        <a:ea typeface="Arial"/>
                        <a:cs typeface="Arial"/>
                        <a:sym typeface="Arial"/>
                      </a:endParaRPr>
                    </a:p>
                  </a:txBody>
                  <a:tcPr marT="0" marB="0" marR="62200" marL="62200"/>
                </a:tc>
                <a:tc>
                  <a:txBody>
                    <a:bodyPr/>
                    <a:lstStyle/>
                    <a:p>
                      <a:pPr indent="0" lvl="0" marL="0" marR="0" rtl="0" algn="l">
                        <a:spcBef>
                          <a:spcPts val="0"/>
                        </a:spcBef>
                        <a:spcAft>
                          <a:spcPts val="0"/>
                        </a:spcAft>
                        <a:buNone/>
                      </a:pPr>
                      <a:r>
                        <a:rPr lang="de-DE" sz="1000">
                          <a:latin typeface="Arial"/>
                          <a:ea typeface="Arial"/>
                          <a:cs typeface="Arial"/>
                          <a:sym typeface="Arial"/>
                        </a:rPr>
                        <a:t>7. Wie werden Sie Ihre Lernenden vor Schaden durch negative Daten schützen?</a:t>
                      </a:r>
                      <a:endParaRPr sz="1000">
                        <a:latin typeface="Arial"/>
                        <a:ea typeface="Arial"/>
                        <a:cs typeface="Arial"/>
                        <a:sym typeface="Arial"/>
                      </a:endParaRPr>
                    </a:p>
                  </a:txBody>
                  <a:tcPr marT="0" marB="0" marR="62200" marL="62200"/>
                </a:tc>
              </a:tr>
              <a:tr h="389825">
                <a:tc>
                  <a:txBody>
                    <a:bodyPr/>
                    <a:lstStyle/>
                    <a:p>
                      <a:pPr indent="0" lvl="0" marL="0" marR="0" rtl="0" algn="l">
                        <a:spcBef>
                          <a:spcPts val="0"/>
                        </a:spcBef>
                        <a:spcAft>
                          <a:spcPts val="0"/>
                        </a:spcAft>
                        <a:buClr>
                          <a:srgbClr val="000000"/>
                        </a:buClr>
                        <a:buSzPts val="1000"/>
                        <a:buFont typeface="Calibri"/>
                        <a:buNone/>
                      </a:pPr>
                      <a:r>
                        <a:rPr lang="de-DE" sz="1000">
                          <a:solidFill>
                            <a:srgbClr val="000000"/>
                          </a:solidFill>
                          <a:latin typeface="Arial"/>
                          <a:ea typeface="Arial"/>
                          <a:cs typeface="Arial"/>
                          <a:sym typeface="Arial"/>
                        </a:rPr>
                        <a:t>3. Wie werden Sie die Daten Ihrer </a:t>
                      </a:r>
                      <a:r>
                        <a:rPr lang="de-DE" sz="1000">
                          <a:solidFill>
                            <a:schemeClr val="dk1"/>
                          </a:solidFill>
                          <a:latin typeface="Arial"/>
                          <a:ea typeface="Arial"/>
                          <a:cs typeface="Arial"/>
                          <a:sym typeface="Arial"/>
                        </a:rPr>
                        <a:t>Teilnehmende</a:t>
                      </a:r>
                      <a:r>
                        <a:rPr lang="de-DE" sz="1000">
                          <a:solidFill>
                            <a:srgbClr val="000000"/>
                          </a:solidFill>
                          <a:latin typeface="Arial"/>
                          <a:ea typeface="Arial"/>
                          <a:cs typeface="Arial"/>
                          <a:sym typeface="Arial"/>
                        </a:rPr>
                        <a:t> schützen? (z. B. schriftlich oder aufgezeichnet)</a:t>
                      </a:r>
                      <a:endParaRPr sz="1000">
                        <a:latin typeface="Arial"/>
                        <a:ea typeface="Arial"/>
                        <a:cs typeface="Arial"/>
                        <a:sym typeface="Arial"/>
                      </a:endParaRPr>
                    </a:p>
                  </a:txBody>
                  <a:tcPr marT="0" marB="0" marR="62200" marL="62200">
                    <a:solidFill>
                      <a:srgbClr val="E9F1F5"/>
                    </a:solidFill>
                  </a:tcPr>
                </a:tc>
                <a:tc>
                  <a:txBody>
                    <a:bodyPr/>
                    <a:lstStyle/>
                    <a:p>
                      <a:pPr indent="0" lvl="0" marL="0" marR="0" rtl="0" algn="l">
                        <a:spcBef>
                          <a:spcPts val="0"/>
                        </a:spcBef>
                        <a:spcAft>
                          <a:spcPts val="0"/>
                        </a:spcAft>
                        <a:buNone/>
                      </a:pPr>
                      <a:r>
                        <a:rPr lang="de-DE" sz="1000">
                          <a:latin typeface="Arial"/>
                          <a:ea typeface="Arial"/>
                          <a:cs typeface="Arial"/>
                          <a:sym typeface="Arial"/>
                        </a:rPr>
                        <a:t>8. Benötigen Sie eine unterzeichnete Einverständniserklärung der Lernenden oder ihrer Eltern?</a:t>
                      </a:r>
                      <a:endParaRPr sz="1000">
                        <a:latin typeface="Arial"/>
                        <a:ea typeface="Arial"/>
                        <a:cs typeface="Arial"/>
                        <a:sym typeface="Arial"/>
                      </a:endParaRPr>
                    </a:p>
                  </a:txBody>
                  <a:tcPr marT="0" marB="0" marR="62200" marL="62200">
                    <a:solidFill>
                      <a:srgbClr val="E9F1F5"/>
                    </a:solidFill>
                  </a:tcPr>
                </a:tc>
              </a:tr>
              <a:tr h="389825">
                <a:tc>
                  <a:txBody>
                    <a:bodyPr/>
                    <a:lstStyle/>
                    <a:p>
                      <a:pPr indent="0" lvl="0" marL="0" marR="0" rtl="0" algn="l">
                        <a:spcBef>
                          <a:spcPts val="0"/>
                        </a:spcBef>
                        <a:spcAft>
                          <a:spcPts val="0"/>
                        </a:spcAft>
                        <a:buClr>
                          <a:srgbClr val="000000"/>
                        </a:buClr>
                        <a:buSzPts val="1000"/>
                        <a:buFont typeface="Calibri"/>
                        <a:buNone/>
                      </a:pPr>
                      <a:r>
                        <a:rPr lang="de-DE" sz="1000">
                          <a:solidFill>
                            <a:srgbClr val="000000"/>
                          </a:solidFill>
                          <a:latin typeface="Arial"/>
                          <a:ea typeface="Arial"/>
                          <a:cs typeface="Arial"/>
                          <a:sym typeface="Arial"/>
                        </a:rPr>
                        <a:t>4. Wie werden Sie die Untersuchung Ihren Lernenden und anderen in der Einrichtung erklären?</a:t>
                      </a:r>
                      <a:endParaRPr sz="1000">
                        <a:latin typeface="Arial"/>
                        <a:ea typeface="Arial"/>
                        <a:cs typeface="Arial"/>
                        <a:sym typeface="Arial"/>
                      </a:endParaRPr>
                    </a:p>
                  </a:txBody>
                  <a:tcPr marT="0" marB="0" marR="62200" marL="62200"/>
                </a:tc>
                <a:tc>
                  <a:txBody>
                    <a:bodyPr/>
                    <a:lstStyle/>
                    <a:p>
                      <a:pPr indent="0" lvl="0" marL="0" marR="0" rtl="0" algn="l">
                        <a:spcBef>
                          <a:spcPts val="0"/>
                        </a:spcBef>
                        <a:spcAft>
                          <a:spcPts val="0"/>
                        </a:spcAft>
                        <a:buNone/>
                      </a:pPr>
                      <a:r>
                        <a:rPr lang="de-DE" sz="1000">
                          <a:latin typeface="Arial"/>
                          <a:ea typeface="Arial"/>
                          <a:cs typeface="Arial"/>
                          <a:sym typeface="Arial"/>
                        </a:rPr>
                        <a:t>9. Wie werden Sie die Privatsphäre der an der Untersuchung beteiligten Personen schützen?</a:t>
                      </a:r>
                      <a:endParaRPr sz="1000">
                        <a:latin typeface="Arial"/>
                        <a:ea typeface="Arial"/>
                        <a:cs typeface="Arial"/>
                        <a:sym typeface="Arial"/>
                      </a:endParaRPr>
                    </a:p>
                  </a:txBody>
                  <a:tcPr marT="0" marB="0" marR="62200" marL="62200"/>
                </a:tc>
              </a:tr>
              <a:tr h="370650">
                <a:tc>
                  <a:txBody>
                    <a:bodyPr/>
                    <a:lstStyle/>
                    <a:p>
                      <a:pPr indent="0" lvl="0" marL="0" marR="0" rtl="0" algn="l">
                        <a:spcBef>
                          <a:spcPts val="0"/>
                        </a:spcBef>
                        <a:spcAft>
                          <a:spcPts val="0"/>
                        </a:spcAft>
                        <a:buClr>
                          <a:srgbClr val="000000"/>
                        </a:buClr>
                        <a:buSzPts val="1000"/>
                        <a:buFont typeface="Calibri"/>
                        <a:buNone/>
                      </a:pPr>
                      <a:r>
                        <a:rPr lang="de-DE" sz="1000">
                          <a:solidFill>
                            <a:srgbClr val="000000"/>
                          </a:solidFill>
                          <a:latin typeface="Arial"/>
                          <a:ea typeface="Arial"/>
                          <a:cs typeface="Arial"/>
                          <a:sym typeface="Arial"/>
                        </a:rPr>
                        <a:t>5. Wie können Sie bei der Weitergabe von Ergebnissen Anonymität und Vertraulichkeit gewährleisten?</a:t>
                      </a:r>
                      <a:endParaRPr sz="1000">
                        <a:latin typeface="Arial"/>
                        <a:ea typeface="Arial"/>
                        <a:cs typeface="Arial"/>
                        <a:sym typeface="Arial"/>
                      </a:endParaRPr>
                    </a:p>
                  </a:txBody>
                  <a:tcPr marT="0" marB="0" marR="62200" marL="62200"/>
                </a:tc>
                <a:tc>
                  <a:txBody>
                    <a:bodyPr/>
                    <a:lstStyle/>
                    <a:p>
                      <a:pPr indent="0" lvl="0" marL="0" marR="0" rtl="0" algn="l">
                        <a:lnSpc>
                          <a:spcPct val="100000"/>
                        </a:lnSpc>
                        <a:spcBef>
                          <a:spcPts val="0"/>
                        </a:spcBef>
                        <a:spcAft>
                          <a:spcPts val="0"/>
                        </a:spcAft>
                        <a:buSzPts val="1000"/>
                        <a:buFont typeface="Arial"/>
                        <a:buNone/>
                      </a:pPr>
                      <a:r>
                        <a:rPr lang="de-DE" sz="1000">
                          <a:latin typeface="Arial"/>
                          <a:ea typeface="Arial"/>
                          <a:cs typeface="Arial"/>
                          <a:sym typeface="Arial"/>
                        </a:rPr>
                        <a:t>10. </a:t>
                      </a:r>
                      <a:r>
                        <a:rPr lang="de-DE" sz="1000">
                          <a:solidFill>
                            <a:schemeClr val="dk1"/>
                          </a:solidFill>
                          <a:latin typeface="Arial"/>
                          <a:ea typeface="Arial"/>
                          <a:cs typeface="Arial"/>
                          <a:sym typeface="Arial"/>
                        </a:rPr>
                        <a:t>Müssen Sie irgendwelche Beiträge (z.B. Daten) von Ihren Kolleg*innen anerkennen?</a:t>
                      </a:r>
                      <a:endParaRPr/>
                    </a:p>
                  </a:txBody>
                  <a:tcPr marT="0" marB="0" marR="62200" marL="62200"/>
                </a:tc>
              </a:tr>
            </a:tbl>
          </a:graphicData>
        </a:graphic>
      </p:graphicFrame>
      <p:sp>
        <p:nvSpPr>
          <p:cNvPr id="662" name="Google Shape;662;p41"/>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26</a:t>
            </a:r>
            <a:endParaRPr sz="907">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6" name="Shape 666"/>
        <p:cNvGrpSpPr/>
        <p:nvPr/>
      </p:nvGrpSpPr>
      <p:grpSpPr>
        <a:xfrm>
          <a:off x="0" y="0"/>
          <a:ext cx="0" cy="0"/>
          <a:chOff x="0" y="0"/>
          <a:chExt cx="0" cy="0"/>
        </a:xfrm>
      </p:grpSpPr>
      <p:sp>
        <p:nvSpPr>
          <p:cNvPr id="667" name="Google Shape;667;p42"/>
          <p:cNvSpPr txBox="1"/>
          <p:nvPr/>
        </p:nvSpPr>
        <p:spPr>
          <a:xfrm>
            <a:off x="7374445" y="1889521"/>
            <a:ext cx="2418438" cy="15344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i="1" lang="de-DE" sz="997">
                <a:solidFill>
                  <a:srgbClr val="000000"/>
                </a:solidFill>
                <a:latin typeface="Arial"/>
                <a:ea typeface="Arial"/>
                <a:cs typeface="Arial"/>
                <a:sym typeface="Arial"/>
              </a:rPr>
              <a:t>Abschnitt des Untersuchungszyklus</a:t>
            </a:r>
            <a:endParaRPr sz="997">
              <a:solidFill>
                <a:srgbClr val="000000"/>
              </a:solidFill>
              <a:latin typeface="Arial"/>
              <a:ea typeface="Arial"/>
              <a:cs typeface="Arial"/>
              <a:sym typeface="Arial"/>
            </a:endParaRPr>
          </a:p>
        </p:txBody>
      </p:sp>
      <p:sp>
        <p:nvSpPr>
          <p:cNvPr id="668" name="Google Shape;668;p42"/>
          <p:cNvSpPr txBox="1"/>
          <p:nvPr/>
        </p:nvSpPr>
        <p:spPr>
          <a:xfrm>
            <a:off x="4466910" y="1023030"/>
            <a:ext cx="2907537"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Über Kodierung und Bewertung</a:t>
            </a:r>
            <a:endParaRPr sz="1451">
              <a:solidFill>
                <a:srgbClr val="000000"/>
              </a:solidFill>
              <a:latin typeface="Arial"/>
              <a:ea typeface="Arial"/>
              <a:cs typeface="Arial"/>
              <a:sym typeface="Arial"/>
            </a:endParaRPr>
          </a:p>
        </p:txBody>
      </p:sp>
      <p:sp>
        <p:nvSpPr>
          <p:cNvPr id="669" name="Google Shape;669;p42"/>
          <p:cNvSpPr txBox="1"/>
          <p:nvPr/>
        </p:nvSpPr>
        <p:spPr>
          <a:xfrm>
            <a:off x="981709" y="906395"/>
            <a:ext cx="3006925" cy="1031035"/>
          </a:xfrm>
          <a:prstGeom prst="rect">
            <a:avLst/>
          </a:prstGeom>
          <a:solidFill>
            <a:srgbClr val="D9F1F6"/>
          </a:solidFill>
          <a:ln>
            <a:noFill/>
          </a:ln>
        </p:spPr>
        <p:txBody>
          <a:bodyPr anchorCtr="0" anchor="t" bIns="0" lIns="0" spcFirstLastPara="1" rIns="0" wrap="square" tIns="6325">
            <a:spAutoFit/>
          </a:bodyPr>
          <a:lstStyle/>
          <a:p>
            <a:pPr indent="0" lvl="0" marL="23608" marR="171594" rtl="0" algn="l">
              <a:lnSpc>
                <a:spcPct val="102200"/>
              </a:lnSpc>
              <a:spcBef>
                <a:spcPts val="0"/>
              </a:spcBef>
              <a:spcAft>
                <a:spcPts val="0"/>
              </a:spcAft>
              <a:buNone/>
            </a:pPr>
            <a:r>
              <a:rPr b="1" lang="de-DE" sz="1632">
                <a:solidFill>
                  <a:srgbClr val="1A616F"/>
                </a:solidFill>
                <a:latin typeface="Arial"/>
                <a:ea typeface="Arial"/>
                <a:cs typeface="Arial"/>
                <a:sym typeface="Arial"/>
              </a:rPr>
              <a:t>Teil h. Analyse des Unterrichtsgesprächs: systematische Beobachtung</a:t>
            </a:r>
            <a:endParaRPr sz="1632">
              <a:solidFill>
                <a:srgbClr val="000000"/>
              </a:solidFill>
              <a:latin typeface="Arial"/>
              <a:ea typeface="Arial"/>
              <a:cs typeface="Arial"/>
              <a:sym typeface="Arial"/>
            </a:endParaRPr>
          </a:p>
        </p:txBody>
      </p:sp>
      <p:sp>
        <p:nvSpPr>
          <p:cNvPr id="670" name="Google Shape;670;p42"/>
          <p:cNvSpPr txBox="1"/>
          <p:nvPr/>
        </p:nvSpPr>
        <p:spPr>
          <a:xfrm>
            <a:off x="981709" y="2128254"/>
            <a:ext cx="4200021" cy="439390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5125">
            <a:spAutoFit/>
          </a:bodyPr>
          <a:lstStyle/>
          <a:p>
            <a:pPr indent="0" lvl="0" marL="76008" marR="85797" rtl="0" algn="l">
              <a:lnSpc>
                <a:spcPct val="121000"/>
              </a:lnSpc>
              <a:spcBef>
                <a:spcPts val="0"/>
              </a:spcBef>
              <a:spcAft>
                <a:spcPts val="0"/>
              </a:spcAft>
              <a:buNone/>
            </a:pPr>
            <a:r>
              <a:rPr lang="de-DE" sz="1088">
                <a:solidFill>
                  <a:srgbClr val="000000"/>
                </a:solidFill>
                <a:latin typeface="Arimo"/>
                <a:ea typeface="Arimo"/>
                <a:cs typeface="Arimo"/>
                <a:sym typeface="Arimo"/>
              </a:rPr>
              <a:t>Wenn Sie Ihre Untersuchung planen, müssen Sie darüber nachdenken, wie Sie die Untersuchung in Ihrem Umfeld tatsächlich durchführen werden, um Ihre Forschungsfrage beantworten zu können. Überlegen Sie, wie viele Beobachtungen Sie wann durchführen wollen; wie machbar ist es, Ihre Beobachtungen im Laufe der Zeit zu wiederholen, um Veränderungen zu beobachten? Dieser Abschnitt gibt eine Einführung in das Kodieren in Bildungseinrichtungen. Weitere Informationen sowie Kodierungsvorlagen finden Sie in den Abschnitten 1 und 2.</a:t>
            </a:r>
            <a:endParaRPr sz="1088">
              <a:solidFill>
                <a:srgbClr val="000000"/>
              </a:solidFill>
              <a:latin typeface="Arimo"/>
              <a:ea typeface="Arimo"/>
              <a:cs typeface="Arimo"/>
              <a:sym typeface="Arimo"/>
            </a:endParaRPr>
          </a:p>
          <a:p>
            <a:pPr indent="0" lvl="0" marL="76008" marR="85797" rtl="0" algn="l">
              <a:lnSpc>
                <a:spcPct val="121000"/>
              </a:lnSpc>
              <a:spcBef>
                <a:spcPts val="526"/>
              </a:spcBef>
              <a:spcAft>
                <a:spcPts val="0"/>
              </a:spcAft>
              <a:buNone/>
            </a:pPr>
            <a:r>
              <a:rPr lang="de-DE" sz="1088">
                <a:solidFill>
                  <a:srgbClr val="000000"/>
                </a:solidFill>
                <a:latin typeface="Arimo"/>
                <a:ea typeface="Arimo"/>
                <a:cs typeface="Arimo"/>
                <a:sym typeface="Arimo"/>
              </a:rPr>
              <a:t>Es gibt eine Reihe von T-SEDA-Videoguides, die nützliche Anleitungen für die Planungs- und Methodenphase bieten. Dieses Video gibt Ihnen einen Überblick über die Durchführung der Kodierung und die positiven und negativen Aspekte der verschiedenen Arten der Kodierung:</a:t>
            </a:r>
            <a:endParaRPr sz="1270">
              <a:solidFill>
                <a:srgbClr val="000000"/>
              </a:solidFill>
              <a:latin typeface="Times New Roman"/>
              <a:ea typeface="Times New Roman"/>
              <a:cs typeface="Times New Roman"/>
              <a:sym typeface="Times New Roman"/>
            </a:endParaRPr>
          </a:p>
          <a:p>
            <a:pPr indent="0" lvl="0" marL="0" marR="0" rtl="0" algn="l">
              <a:spcBef>
                <a:spcPts val="14"/>
              </a:spcBef>
              <a:spcAft>
                <a:spcPts val="0"/>
              </a:spcAft>
              <a:buNone/>
            </a:pPr>
            <a:r>
              <a:t/>
            </a:r>
            <a:endParaRPr sz="1270">
              <a:solidFill>
                <a:srgbClr val="000000"/>
              </a:solidFill>
              <a:latin typeface="Times New Roman"/>
              <a:ea typeface="Times New Roman"/>
              <a:cs typeface="Times New Roman"/>
              <a:sym typeface="Times New Roman"/>
            </a:endParaRPr>
          </a:p>
          <a:p>
            <a:pPr indent="0" lvl="0" marL="575818" marR="0" rtl="0" algn="l">
              <a:spcBef>
                <a:spcPts val="0"/>
              </a:spcBef>
              <a:spcAft>
                <a:spcPts val="0"/>
              </a:spcAft>
              <a:buNone/>
            </a:pPr>
            <a:r>
              <a:rPr b="1" lang="de-DE" sz="1270" u="sng">
                <a:solidFill>
                  <a:schemeClr val="hlink"/>
                </a:solidFill>
                <a:latin typeface="Calibri"/>
                <a:ea typeface="Calibri"/>
                <a:cs typeface="Calibri"/>
                <a:sym typeface="Calibri"/>
                <a:hlinkClick r:id="rId3"/>
              </a:rPr>
              <a:t>Video 12: Aufzeichnung von Dialogen und Kodierung in Ihrem Klassenzimmer</a:t>
            </a:r>
            <a:endParaRPr b="1" sz="1088">
              <a:solidFill>
                <a:srgbClr val="000000"/>
              </a:solidFill>
              <a:latin typeface="Calibri"/>
              <a:ea typeface="Calibri"/>
              <a:cs typeface="Calibri"/>
              <a:sym typeface="Calibri"/>
            </a:endParaRPr>
          </a:p>
          <a:p>
            <a:pPr indent="0" lvl="0" marL="575818" marR="0" rtl="0" algn="l">
              <a:spcBef>
                <a:spcPts val="0"/>
              </a:spcBef>
              <a:spcAft>
                <a:spcPts val="0"/>
              </a:spcAft>
              <a:buNone/>
            </a:pPr>
            <a:r>
              <a:t/>
            </a:r>
            <a:endParaRPr sz="1088">
              <a:solidFill>
                <a:srgbClr val="00B050"/>
              </a:solidFill>
              <a:latin typeface="Arial"/>
              <a:ea typeface="Arial"/>
              <a:cs typeface="Arial"/>
              <a:sym typeface="Arial"/>
            </a:endParaRPr>
          </a:p>
          <a:p>
            <a:pPr indent="0" lvl="0" marL="90488" marR="0" rtl="0" algn="l">
              <a:spcBef>
                <a:spcPts val="0"/>
              </a:spcBef>
              <a:spcAft>
                <a:spcPts val="0"/>
              </a:spcAft>
              <a:buNone/>
            </a:pPr>
            <a:r>
              <a:rPr lang="de-DE" sz="1088">
                <a:solidFill>
                  <a:srgbClr val="000000"/>
                </a:solidFill>
                <a:latin typeface="Arimo"/>
                <a:ea typeface="Arimo"/>
                <a:cs typeface="Arimo"/>
                <a:sym typeface="Arimo"/>
              </a:rPr>
              <a:t>Auf </a:t>
            </a:r>
            <a:r>
              <a:rPr lang="de-DE" sz="1088" u="sng">
                <a:solidFill>
                  <a:schemeClr val="hlink"/>
                </a:solidFill>
                <a:latin typeface="Arimo"/>
                <a:ea typeface="Arimo"/>
                <a:cs typeface="Arimo"/>
                <a:sym typeface="Arimo"/>
                <a:hlinkClick r:id="rId4"/>
              </a:rPr>
              <a:t>Camtree</a:t>
            </a:r>
            <a:r>
              <a:rPr lang="de-DE" sz="1088">
                <a:solidFill>
                  <a:srgbClr val="000000"/>
                </a:solidFill>
                <a:latin typeface="Arimo"/>
                <a:ea typeface="Arimo"/>
                <a:cs typeface="Arimo"/>
                <a:sym typeface="Arimo"/>
              </a:rPr>
              <a:t> finden Sie weitere Resources und Anleitungen über Unterrichtsdialog und das T-SEDA Untersuchungszyklus</a:t>
            </a:r>
            <a:endParaRPr/>
          </a:p>
          <a:p>
            <a:pPr indent="0" lvl="0" marL="90488" marR="0" rtl="0" algn="l">
              <a:spcBef>
                <a:spcPts val="0"/>
              </a:spcBef>
              <a:spcAft>
                <a:spcPts val="0"/>
              </a:spcAft>
              <a:buNone/>
            </a:pPr>
            <a:r>
              <a:t/>
            </a:r>
            <a:endParaRPr sz="1088">
              <a:solidFill>
                <a:srgbClr val="000000"/>
              </a:solidFill>
              <a:latin typeface="Arimo"/>
              <a:ea typeface="Arimo"/>
              <a:cs typeface="Arimo"/>
              <a:sym typeface="Arimo"/>
            </a:endParaRPr>
          </a:p>
        </p:txBody>
      </p:sp>
      <p:sp>
        <p:nvSpPr>
          <p:cNvPr id="671" name="Google Shape;671;p42"/>
          <p:cNvSpPr/>
          <p:nvPr/>
        </p:nvSpPr>
        <p:spPr>
          <a:xfrm>
            <a:off x="1086508" y="5370687"/>
            <a:ext cx="428403" cy="42839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72" name="Google Shape;672;p42"/>
          <p:cNvSpPr/>
          <p:nvPr/>
        </p:nvSpPr>
        <p:spPr>
          <a:xfrm>
            <a:off x="5439697" y="2134585"/>
            <a:ext cx="4362977" cy="497354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73" name="Google Shape;673;p42"/>
          <p:cNvSpPr txBox="1"/>
          <p:nvPr/>
        </p:nvSpPr>
        <p:spPr>
          <a:xfrm>
            <a:off x="5507419" y="2217969"/>
            <a:ext cx="4200020" cy="4892686"/>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997">
                <a:solidFill>
                  <a:srgbClr val="000000"/>
                </a:solidFill>
                <a:latin typeface="Arial"/>
                <a:ea typeface="Arial"/>
                <a:cs typeface="Arial"/>
                <a:sym typeface="Arial"/>
              </a:rPr>
              <a:t>Was ist Kodieren?</a:t>
            </a:r>
            <a:endParaRPr sz="997">
              <a:solidFill>
                <a:srgbClr val="000000"/>
              </a:solidFill>
              <a:latin typeface="Arial"/>
              <a:ea typeface="Arial"/>
              <a:cs typeface="Arial"/>
              <a:sym typeface="Arial"/>
            </a:endParaRPr>
          </a:p>
          <a:p>
            <a:pPr indent="0" lvl="0" marL="11516" marR="4607" rtl="0" algn="l">
              <a:lnSpc>
                <a:spcPct val="120800"/>
              </a:lnSpc>
              <a:spcBef>
                <a:spcPts val="553"/>
              </a:spcBef>
              <a:spcAft>
                <a:spcPts val="0"/>
              </a:spcAft>
              <a:buNone/>
            </a:pPr>
            <a:r>
              <a:rPr lang="de-DE" sz="997">
                <a:solidFill>
                  <a:srgbClr val="000000"/>
                </a:solidFill>
                <a:latin typeface="Arimo"/>
                <a:ea typeface="Arimo"/>
                <a:cs typeface="Arimo"/>
                <a:sym typeface="Arimo"/>
              </a:rPr>
              <a:t>Kodieren bedeutet, den Dialog im Klassenzimmer in Stücke zu zerlegen und jedes Stück systematisch einer Kategorie zuzuordnen. Dies geschieht häufig nach „Turn" (Person A...Person B...usw.).</a:t>
            </a:r>
            <a:endParaRPr/>
          </a:p>
          <a:p>
            <a:pPr indent="0" lvl="0" marL="11516" marR="4607" rtl="0" algn="l">
              <a:lnSpc>
                <a:spcPct val="120800"/>
              </a:lnSpc>
              <a:spcBef>
                <a:spcPts val="553"/>
              </a:spcBef>
              <a:spcAft>
                <a:spcPts val="0"/>
              </a:spcAft>
              <a:buNone/>
            </a:pPr>
            <a:r>
              <a:rPr b="1" lang="de-DE" sz="997">
                <a:solidFill>
                  <a:srgbClr val="000000"/>
                </a:solidFill>
                <a:latin typeface="Arial"/>
                <a:ea typeface="Arial"/>
                <a:cs typeface="Arial"/>
                <a:sym typeface="Arial"/>
              </a:rPr>
              <a:t>Warum ist Kodieren wichtig?</a:t>
            </a:r>
            <a:endParaRPr sz="997">
              <a:solidFill>
                <a:srgbClr val="000000"/>
              </a:solidFill>
              <a:latin typeface="Arial"/>
              <a:ea typeface="Arial"/>
              <a:cs typeface="Arial"/>
              <a:sym typeface="Arial"/>
            </a:endParaRPr>
          </a:p>
          <a:p>
            <a:pPr indent="0" lvl="0" marL="13058" marR="4607" rtl="0" algn="l">
              <a:lnSpc>
                <a:spcPct val="120700"/>
              </a:lnSpc>
              <a:spcBef>
                <a:spcPts val="526"/>
              </a:spcBef>
              <a:spcAft>
                <a:spcPts val="0"/>
              </a:spcAft>
              <a:buNone/>
            </a:pPr>
            <a:r>
              <a:rPr lang="de-DE" sz="997">
                <a:solidFill>
                  <a:srgbClr val="000000"/>
                </a:solidFill>
                <a:latin typeface="Arimo"/>
                <a:ea typeface="Arimo"/>
                <a:cs typeface="Arimo"/>
                <a:sym typeface="Arimo"/>
              </a:rPr>
              <a:t>In einem belebten Klassenzimmer kann man Dialoge leicht übersehen oder annehmen, dass sie stattfinden, obwohl sie es nicht tun. Das Kodieren ist eine Möglichkeit, sich auf bestimmte Arten von Dialogen zu konzentrieren und sie in irgendeiner Form aufzuzeichnen. So können Sie den Dialog noch einmal durchgehen und Muster oder verpasste Gelegenheiten zur Befragung der Lernenden erkennen. Außerdem können Sie so Veränderungen im Laufe der Zeit feststellen.</a:t>
            </a:r>
            <a:endParaRPr/>
          </a:p>
          <a:p>
            <a:pPr indent="0" lvl="0" marL="13058" marR="4607" rtl="0" algn="l">
              <a:lnSpc>
                <a:spcPct val="120700"/>
              </a:lnSpc>
              <a:spcBef>
                <a:spcPts val="526"/>
              </a:spcBef>
              <a:spcAft>
                <a:spcPts val="0"/>
              </a:spcAft>
              <a:buNone/>
            </a:pPr>
            <a:r>
              <a:rPr b="1" lang="de-DE" sz="997">
                <a:solidFill>
                  <a:srgbClr val="000000"/>
                </a:solidFill>
                <a:latin typeface="Arial"/>
                <a:ea typeface="Arial"/>
                <a:cs typeface="Arial"/>
                <a:sym typeface="Arial"/>
              </a:rPr>
              <a:t>Wie kodiere ich?</a:t>
            </a:r>
            <a:endParaRPr sz="997">
              <a:solidFill>
                <a:srgbClr val="000000"/>
              </a:solidFill>
              <a:latin typeface="Arial"/>
              <a:ea typeface="Arial"/>
              <a:cs typeface="Arial"/>
              <a:sym typeface="Arial"/>
            </a:endParaRPr>
          </a:p>
          <a:p>
            <a:pPr indent="0" lvl="0" marL="11516" marR="4607" rtl="0" algn="l">
              <a:lnSpc>
                <a:spcPct val="120000"/>
              </a:lnSpc>
              <a:spcBef>
                <a:spcPts val="526"/>
              </a:spcBef>
              <a:spcAft>
                <a:spcPts val="0"/>
              </a:spcAft>
              <a:buNone/>
            </a:pPr>
            <a:r>
              <a:rPr lang="de-DE" sz="997">
                <a:solidFill>
                  <a:srgbClr val="000000"/>
                </a:solidFill>
                <a:latin typeface="Arimo"/>
                <a:ea typeface="Arimo"/>
                <a:cs typeface="Arimo"/>
                <a:sym typeface="Arimo"/>
              </a:rPr>
              <a:t>Das T-SEDA-Toolkit bietet verschiedene Ressourcen zur Unterstützung Ihrer Kodierung: Weitere Informationen hierzu finden Sie auf der folgenden Seite.</a:t>
            </a:r>
            <a:endParaRPr/>
          </a:p>
          <a:p>
            <a:pPr indent="0" lvl="0" marL="11516" marR="4607" rtl="0" algn="l">
              <a:lnSpc>
                <a:spcPct val="120000"/>
              </a:lnSpc>
              <a:spcBef>
                <a:spcPts val="526"/>
              </a:spcBef>
              <a:spcAft>
                <a:spcPts val="0"/>
              </a:spcAft>
              <a:buNone/>
            </a:pPr>
            <a:r>
              <a:rPr b="1" lang="de-DE" sz="997">
                <a:solidFill>
                  <a:srgbClr val="000000"/>
                </a:solidFill>
                <a:latin typeface="Arial"/>
                <a:ea typeface="Arial"/>
                <a:cs typeface="Arial"/>
                <a:sym typeface="Arial"/>
              </a:rPr>
              <a:t>Was ist Bewerten?</a:t>
            </a:r>
            <a:endParaRPr sz="997">
              <a:solidFill>
                <a:srgbClr val="000000"/>
              </a:solidFill>
              <a:latin typeface="Arial"/>
              <a:ea typeface="Arial"/>
              <a:cs typeface="Arial"/>
              <a:sym typeface="Arial"/>
            </a:endParaRPr>
          </a:p>
          <a:p>
            <a:pPr indent="0" lvl="0" marL="11516" marR="4607" rtl="0" algn="l">
              <a:lnSpc>
                <a:spcPct val="121000"/>
              </a:lnSpc>
              <a:spcBef>
                <a:spcPts val="526"/>
              </a:spcBef>
              <a:spcAft>
                <a:spcPts val="0"/>
              </a:spcAft>
              <a:buNone/>
            </a:pPr>
            <a:r>
              <a:rPr lang="de-DE" sz="997">
                <a:solidFill>
                  <a:srgbClr val="000000"/>
                </a:solidFill>
                <a:latin typeface="Arimo"/>
                <a:ea typeface="Arimo"/>
                <a:cs typeface="Arimo"/>
                <a:sym typeface="Arimo"/>
              </a:rPr>
              <a:t>Zusätzlich zur Codierung der Dialoge können Sie die Teilnahme der Lernenden bewerten. Sie könnten zum Beispiel Lernende, die sich viel beteiligt haben, mit einer "1" bewerten, Lernende, die sich weniger beteiligt haben, mit einer "2" und Lernende, die sich kaum beteiligt haben, mit einer "3". Das Toolkit beinhaltet auch Ressourcen, die Ihnen helfen, Aspekte des Unterrichts zu bewerten (siehe Vorlagen 2C und 2D für Gruppenarbeit und 2E und 2F für die Beteiligung der gesamten Klasse).</a:t>
            </a:r>
            <a:endParaRPr sz="997">
              <a:solidFill>
                <a:srgbClr val="000000"/>
              </a:solidFill>
              <a:latin typeface="Arimo"/>
              <a:ea typeface="Arimo"/>
              <a:cs typeface="Arimo"/>
              <a:sym typeface="Arimo"/>
            </a:endParaRPr>
          </a:p>
        </p:txBody>
      </p:sp>
      <p:grpSp>
        <p:nvGrpSpPr>
          <p:cNvPr id="674" name="Google Shape;674;p42"/>
          <p:cNvGrpSpPr/>
          <p:nvPr/>
        </p:nvGrpSpPr>
        <p:grpSpPr>
          <a:xfrm>
            <a:off x="8688085" y="567745"/>
            <a:ext cx="996534" cy="1091399"/>
            <a:chOff x="9770239" y="193065"/>
            <a:chExt cx="996534" cy="1091399"/>
          </a:xfrm>
        </p:grpSpPr>
        <p:pic>
          <p:nvPicPr>
            <p:cNvPr id="675" name="Google Shape;675;p42"/>
            <p:cNvPicPr preferRelativeResize="0"/>
            <p:nvPr/>
          </p:nvPicPr>
          <p:blipFill rotWithShape="1">
            <a:blip r:embed="rId6">
              <a:alphaModFix/>
            </a:blip>
            <a:srcRect b="0" l="0" r="0" t="0"/>
            <a:stretch/>
          </p:blipFill>
          <p:spPr>
            <a:xfrm>
              <a:off x="9802418" y="193065"/>
              <a:ext cx="932177" cy="932177"/>
            </a:xfrm>
            <a:prstGeom prst="rect">
              <a:avLst/>
            </a:prstGeom>
            <a:noFill/>
            <a:ln>
              <a:noFill/>
            </a:ln>
          </p:spPr>
        </p:pic>
        <p:sp>
          <p:nvSpPr>
            <p:cNvPr id="676" name="Google Shape;676;p42"/>
            <p:cNvSpPr/>
            <p:nvPr/>
          </p:nvSpPr>
          <p:spPr>
            <a:xfrm>
              <a:off x="9770239" y="523433"/>
              <a:ext cx="996534" cy="761031"/>
            </a:xfrm>
            <a:prstGeom prst="rect">
              <a:avLst/>
            </a:prstGeom>
          </p:spPr>
          <p:txBody>
            <a:bodyPr>
              <a:prstTxWarp prst="textPlain"/>
            </a:bodyPr>
            <a:lstStyle/>
            <a:p>
              <a:pPr lvl="0" algn="ctr"/>
              <a:r>
                <a:rPr b="0" i="0">
                  <a:ln>
                    <a:noFill/>
                  </a:ln>
                  <a:solidFill>
                    <a:srgbClr val="000000"/>
                  </a:solidFill>
                  <a:latin typeface="Calibri"/>
                </a:rPr>
                <a:t>Pläne &amp; Methoden</a:t>
              </a:r>
            </a:p>
          </p:txBody>
        </p:sp>
      </p:grpSp>
      <p:sp>
        <p:nvSpPr>
          <p:cNvPr id="677" name="Google Shape;677;p42"/>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27</a:t>
            </a:r>
            <a:endParaRPr sz="907">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1" name="Shape 681"/>
        <p:cNvGrpSpPr/>
        <p:nvPr/>
      </p:nvGrpSpPr>
      <p:grpSpPr>
        <a:xfrm>
          <a:off x="0" y="0"/>
          <a:ext cx="0" cy="0"/>
          <a:chOff x="0" y="0"/>
          <a:chExt cx="0" cy="0"/>
        </a:xfrm>
      </p:grpSpPr>
      <p:sp>
        <p:nvSpPr>
          <p:cNvPr id="682" name="Google Shape;682;p43"/>
          <p:cNvSpPr txBox="1"/>
          <p:nvPr/>
        </p:nvSpPr>
        <p:spPr>
          <a:xfrm>
            <a:off x="2200876" y="1023030"/>
            <a:ext cx="5795454" cy="2232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Über Kodierung: Planung Ihrer Untersuchung</a:t>
            </a:r>
            <a:endParaRPr sz="1451">
              <a:solidFill>
                <a:srgbClr val="000000"/>
              </a:solidFill>
              <a:latin typeface="Arial"/>
              <a:ea typeface="Arial"/>
              <a:cs typeface="Arial"/>
              <a:sym typeface="Arial"/>
            </a:endParaRPr>
          </a:p>
        </p:txBody>
      </p:sp>
      <p:sp>
        <p:nvSpPr>
          <p:cNvPr id="683" name="Google Shape;683;p43"/>
          <p:cNvSpPr txBox="1"/>
          <p:nvPr/>
        </p:nvSpPr>
        <p:spPr>
          <a:xfrm>
            <a:off x="5547263" y="1771136"/>
            <a:ext cx="4267392" cy="3958653"/>
          </a:xfrm>
          <a:prstGeom prst="rect">
            <a:avLst/>
          </a:prstGeom>
          <a:solidFill>
            <a:srgbClr val="D9F1F6"/>
          </a:solidFill>
          <a:ln>
            <a:noFill/>
          </a:ln>
        </p:spPr>
        <p:txBody>
          <a:bodyPr anchorCtr="0" anchor="t" bIns="0" lIns="0" spcFirstLastPara="1" rIns="0" wrap="square" tIns="34525">
            <a:spAutoFit/>
          </a:bodyPr>
          <a:lstStyle/>
          <a:p>
            <a:pPr indent="0" lvl="0" marL="71401" marR="267180" rtl="0" algn="l">
              <a:lnSpc>
                <a:spcPct val="120000"/>
              </a:lnSpc>
              <a:spcBef>
                <a:spcPts val="0"/>
              </a:spcBef>
              <a:spcAft>
                <a:spcPts val="0"/>
              </a:spcAft>
              <a:buNone/>
            </a:pPr>
            <a:r>
              <a:rPr b="1" lang="de-DE" sz="1088">
                <a:solidFill>
                  <a:srgbClr val="000000"/>
                </a:solidFill>
                <a:latin typeface="Arial"/>
                <a:ea typeface="Arial"/>
                <a:cs typeface="Arial"/>
                <a:sym typeface="Arial"/>
              </a:rPr>
              <a:t>Denkanstoß: </a:t>
            </a:r>
            <a:r>
              <a:rPr lang="de-DE" sz="1088">
                <a:solidFill>
                  <a:srgbClr val="000000"/>
                </a:solidFill>
                <a:latin typeface="Arial"/>
                <a:ea typeface="Arial"/>
                <a:cs typeface="Arial"/>
                <a:sym typeface="Arial"/>
              </a:rPr>
              <a:t>Die Kodierung kann schwierig sein, wenn Sie neu in diesem Bereich sind. Hier sind einige Tipps, die Ihnen bei der Planung der Kodierung für Ihre Untersuchung helfen:</a:t>
            </a:r>
            <a:endParaRPr/>
          </a:p>
          <a:p>
            <a:pPr indent="-155471" lvl="0" marL="226872" marR="376585" rtl="0" algn="l">
              <a:lnSpc>
                <a:spcPct val="120000"/>
              </a:lnSpc>
              <a:spcBef>
                <a:spcPts val="603"/>
              </a:spcBef>
              <a:spcAft>
                <a:spcPts val="0"/>
              </a:spcAft>
              <a:buClr>
                <a:srgbClr val="000000"/>
              </a:buClr>
              <a:buSzPts val="1088"/>
              <a:buFont typeface="Arial"/>
              <a:buChar char="•"/>
            </a:pPr>
            <a:r>
              <a:rPr lang="de-DE" sz="1088">
                <a:solidFill>
                  <a:srgbClr val="000000"/>
                </a:solidFill>
                <a:latin typeface="Arimo"/>
                <a:ea typeface="Arimo"/>
                <a:cs typeface="Arimo"/>
                <a:sym typeface="Arimo"/>
              </a:rPr>
              <a:t>Entscheiden Sie sich für ein oder zwei Dialogcodes, die Sie für eine Untersuchung betrachten wollen, dann werden Sie nicht versuchen, sich im Klassenzimmer auf zu viel zu konzentrieren.</a:t>
            </a:r>
            <a:endParaRPr/>
          </a:p>
          <a:p>
            <a:pPr indent="-155471" lvl="0" marL="226872" marR="376585" rtl="0" algn="l">
              <a:lnSpc>
                <a:spcPct val="120000"/>
              </a:lnSpc>
              <a:spcBef>
                <a:spcPts val="603"/>
              </a:spcBef>
              <a:spcAft>
                <a:spcPts val="0"/>
              </a:spcAft>
              <a:buClr>
                <a:srgbClr val="000000"/>
              </a:buClr>
              <a:buSzPts val="1088"/>
              <a:buFont typeface="Arial"/>
              <a:buChar char="•"/>
            </a:pPr>
            <a:r>
              <a:rPr lang="de-DE" sz="1088">
                <a:solidFill>
                  <a:srgbClr val="000000"/>
                </a:solidFill>
                <a:latin typeface="Arimo"/>
                <a:ea typeface="Arimo"/>
                <a:cs typeface="Arimo"/>
                <a:sym typeface="Arimo"/>
              </a:rPr>
              <a:t>Sehen Sie sich die Vorlagen in Abschnitt 2 an. Überlegen Sie, wie Sie sie in Ihrem Klassenzimmer zur Aufzeichnung von Dialogen verwenden könnten</a:t>
            </a:r>
            <a:endParaRPr/>
          </a:p>
          <a:p>
            <a:pPr indent="-155471" lvl="0" marL="226872" marR="376585" rtl="0" algn="l">
              <a:lnSpc>
                <a:spcPct val="120000"/>
              </a:lnSpc>
              <a:spcBef>
                <a:spcPts val="603"/>
              </a:spcBef>
              <a:spcAft>
                <a:spcPts val="0"/>
              </a:spcAft>
              <a:buClr>
                <a:srgbClr val="000000"/>
              </a:buClr>
              <a:buSzPts val="1088"/>
              <a:buFont typeface="Arial"/>
              <a:buChar char="•"/>
            </a:pPr>
            <a:r>
              <a:rPr lang="de-DE" sz="1088">
                <a:solidFill>
                  <a:srgbClr val="000000"/>
                </a:solidFill>
                <a:latin typeface="Arimo"/>
                <a:ea typeface="Arimo"/>
                <a:cs typeface="Arimo"/>
                <a:sym typeface="Arimo"/>
              </a:rPr>
              <a:t>Überlegen Sie, wie Sie die Dialoge aufnehmen wollen und was das bedeutet. Müssen Sie Aufnahmegeräte besorgen? Haben Sie andere Erwachsene in Ihrem Umfeld, die Ihnen bei der Aufnahme helfen können (Live Kodieren)?</a:t>
            </a:r>
            <a:endParaRPr/>
          </a:p>
          <a:p>
            <a:pPr indent="0" lvl="0" marL="71401" marR="376585" rtl="0" algn="l">
              <a:lnSpc>
                <a:spcPct val="120000"/>
              </a:lnSpc>
              <a:spcBef>
                <a:spcPts val="603"/>
              </a:spcBef>
              <a:spcAft>
                <a:spcPts val="0"/>
              </a:spcAft>
              <a:buNone/>
            </a:pPr>
            <a:r>
              <a:rPr lang="de-DE" sz="1088">
                <a:solidFill>
                  <a:srgbClr val="000000"/>
                </a:solidFill>
                <a:latin typeface="Arimo"/>
                <a:ea typeface="Arimo"/>
                <a:cs typeface="Arimo"/>
                <a:sym typeface="Arimo"/>
              </a:rPr>
              <a:t>Notieren Sie mit Hilfe der Abschnitte 1 und 2 und der Videoanleitungen einige Ihrer Ideen zu diesen Fragen. Diese Notizen werden Ihnen helfen, einen Plan für Ihre Untersuchung zu erstellen.</a:t>
            </a:r>
            <a:endParaRPr sz="1088">
              <a:solidFill>
                <a:srgbClr val="000000"/>
              </a:solidFill>
              <a:latin typeface="Arimo"/>
              <a:ea typeface="Arimo"/>
              <a:cs typeface="Arimo"/>
              <a:sym typeface="Arimo"/>
            </a:endParaRPr>
          </a:p>
        </p:txBody>
      </p:sp>
      <p:sp>
        <p:nvSpPr>
          <p:cNvPr id="684" name="Google Shape;684;p43"/>
          <p:cNvSpPr txBox="1"/>
          <p:nvPr/>
        </p:nvSpPr>
        <p:spPr>
          <a:xfrm>
            <a:off x="980554" y="1783910"/>
            <a:ext cx="4241480" cy="269009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950">
            <a:spAutoFit/>
          </a:bodyPr>
          <a:lstStyle/>
          <a:p>
            <a:pPr indent="0" lvl="0" marL="74281" marR="88100" rtl="0" algn="l">
              <a:lnSpc>
                <a:spcPct val="120800"/>
              </a:lnSpc>
              <a:spcBef>
                <a:spcPts val="0"/>
              </a:spcBef>
              <a:spcAft>
                <a:spcPts val="0"/>
              </a:spcAft>
              <a:buNone/>
            </a:pPr>
            <a:r>
              <a:rPr lang="de-DE" sz="1088">
                <a:solidFill>
                  <a:srgbClr val="000000"/>
                </a:solidFill>
                <a:latin typeface="Arimo"/>
                <a:ea typeface="Arimo"/>
                <a:cs typeface="Arimo"/>
                <a:sym typeface="Arimo"/>
              </a:rPr>
              <a:t>Ein wichtiger Tipp für das Kodieren während Ihrer Untersuchung ist, dass Sie vorher etwas Übung darin bekommen. Die folgenden T-SEDA-Videos zum Kodieren enthalten Aktivitäten, mit denen Sie das Kodieren einiger aufgezeichneter Dialoge üben können.</a:t>
            </a:r>
            <a:endParaRPr sz="1270">
              <a:solidFill>
                <a:srgbClr val="000000"/>
              </a:solidFill>
              <a:latin typeface="Times New Roman"/>
              <a:ea typeface="Times New Roman"/>
              <a:cs typeface="Times New Roman"/>
              <a:sym typeface="Times New Roman"/>
            </a:endParaRPr>
          </a:p>
          <a:p>
            <a:pPr indent="0" lvl="0" marL="0" marR="0" rtl="0" algn="l">
              <a:spcBef>
                <a:spcPts val="45"/>
              </a:spcBef>
              <a:spcAft>
                <a:spcPts val="0"/>
              </a:spcAft>
              <a:buNone/>
            </a:pPr>
            <a:r>
              <a:t/>
            </a:r>
            <a:endParaRPr sz="997">
              <a:solidFill>
                <a:srgbClr val="000000"/>
              </a:solidFill>
              <a:latin typeface="Times New Roman"/>
              <a:ea typeface="Times New Roman"/>
              <a:cs typeface="Times New Roman"/>
              <a:sym typeface="Times New Roman"/>
            </a:endParaRPr>
          </a:p>
          <a:p>
            <a:pPr indent="0" lvl="0" marL="488869" marR="314972" rtl="0" algn="l">
              <a:lnSpc>
                <a:spcPct val="121700"/>
              </a:lnSpc>
              <a:spcBef>
                <a:spcPts val="0"/>
              </a:spcBef>
              <a:spcAft>
                <a:spcPts val="0"/>
              </a:spcAft>
              <a:buNone/>
            </a:pPr>
            <a:r>
              <a:rPr b="1" lang="de-DE" sz="1088" u="sng">
                <a:solidFill>
                  <a:schemeClr val="hlink"/>
                </a:solidFill>
                <a:latin typeface="Arial"/>
                <a:ea typeface="Arial"/>
                <a:cs typeface="Arial"/>
                <a:sym typeface="Arial"/>
                <a:hlinkClick r:id="rId3"/>
              </a:rPr>
              <a:t>Video 13: Erkennen eines produktiven Dialogs: Auf Ideen "aufbauen" und "herausfordern</a:t>
            </a:r>
            <a:r>
              <a:rPr b="1" lang="de-DE" sz="1088">
                <a:solidFill>
                  <a:srgbClr val="000000"/>
                </a:solidFill>
                <a:latin typeface="Arial"/>
                <a:ea typeface="Arial"/>
                <a:cs typeface="Arial"/>
                <a:sym typeface="Arial"/>
              </a:rPr>
              <a:t>“</a:t>
            </a:r>
            <a:endParaRPr sz="1088">
              <a:solidFill>
                <a:srgbClr val="00B050"/>
              </a:solidFill>
              <a:latin typeface="Arial"/>
              <a:ea typeface="Arial"/>
              <a:cs typeface="Arial"/>
              <a:sym typeface="Arial"/>
            </a:endParaRPr>
          </a:p>
          <a:p>
            <a:pPr indent="0" lvl="0" marL="0" marR="0" rtl="0" algn="l">
              <a:spcBef>
                <a:spcPts val="32"/>
              </a:spcBef>
              <a:spcAft>
                <a:spcPts val="0"/>
              </a:spcAft>
              <a:buNone/>
            </a:pPr>
            <a:r>
              <a:t/>
            </a:r>
            <a:endParaRPr sz="1315">
              <a:solidFill>
                <a:srgbClr val="00B050"/>
              </a:solidFill>
              <a:latin typeface="Times New Roman"/>
              <a:ea typeface="Times New Roman"/>
              <a:cs typeface="Times New Roman"/>
              <a:sym typeface="Times New Roman"/>
            </a:endParaRPr>
          </a:p>
          <a:p>
            <a:pPr indent="0" lvl="0" marL="480231" marR="0" rtl="0" algn="l">
              <a:spcBef>
                <a:spcPts val="0"/>
              </a:spcBef>
              <a:spcAft>
                <a:spcPts val="0"/>
              </a:spcAft>
              <a:buNone/>
            </a:pPr>
            <a:r>
              <a:rPr b="1" lang="de-DE" sz="1088" u="sng">
                <a:solidFill>
                  <a:schemeClr val="hlink"/>
                </a:solidFill>
                <a:latin typeface="Arial"/>
                <a:ea typeface="Arial"/>
                <a:cs typeface="Arial"/>
                <a:sym typeface="Arial"/>
                <a:hlinkClick r:id="rId4"/>
              </a:rPr>
              <a:t>Video 14: Kodierung üben: Dialog mit der ganzen Klasse</a:t>
            </a:r>
            <a:endParaRPr b="1" sz="1088">
              <a:solidFill>
                <a:srgbClr val="000000"/>
              </a:solidFill>
              <a:latin typeface="Arial"/>
              <a:ea typeface="Arial"/>
              <a:cs typeface="Arial"/>
              <a:sym typeface="Arial"/>
            </a:endParaRPr>
          </a:p>
          <a:p>
            <a:pPr indent="0" lvl="0" marL="0" marR="0" rtl="0" algn="l">
              <a:spcBef>
                <a:spcPts val="23"/>
              </a:spcBef>
              <a:spcAft>
                <a:spcPts val="0"/>
              </a:spcAft>
              <a:buNone/>
            </a:pPr>
            <a:r>
              <a:t/>
            </a:r>
            <a:endParaRPr sz="1587">
              <a:solidFill>
                <a:srgbClr val="00B050"/>
              </a:solidFill>
              <a:latin typeface="Times New Roman"/>
              <a:ea typeface="Times New Roman"/>
              <a:cs typeface="Times New Roman"/>
              <a:sym typeface="Times New Roman"/>
            </a:endParaRPr>
          </a:p>
          <a:p>
            <a:pPr indent="0" lvl="0" marL="480231" marR="0" rtl="0" algn="l">
              <a:spcBef>
                <a:spcPts val="0"/>
              </a:spcBef>
              <a:spcAft>
                <a:spcPts val="0"/>
              </a:spcAft>
              <a:buNone/>
            </a:pPr>
            <a:r>
              <a:rPr b="1" lang="de-DE" sz="1088" u="sng">
                <a:solidFill>
                  <a:schemeClr val="hlink"/>
                </a:solidFill>
                <a:latin typeface="Arial"/>
                <a:ea typeface="Arial"/>
                <a:cs typeface="Arial"/>
                <a:sym typeface="Arial"/>
                <a:hlinkClick r:id="rId5"/>
              </a:rPr>
              <a:t>Video 16: Kodierung und Bewertung der Qualität von Kleingruppendialogen</a:t>
            </a:r>
            <a:endParaRPr b="1" sz="1088">
              <a:solidFill>
                <a:srgbClr val="000000"/>
              </a:solidFill>
              <a:latin typeface="Arial"/>
              <a:ea typeface="Arial"/>
              <a:cs typeface="Arial"/>
              <a:sym typeface="Arial"/>
            </a:endParaRPr>
          </a:p>
          <a:p>
            <a:pPr indent="0" lvl="0" marL="480231" marR="0" rtl="0" algn="l">
              <a:spcBef>
                <a:spcPts val="0"/>
              </a:spcBef>
              <a:spcAft>
                <a:spcPts val="0"/>
              </a:spcAft>
              <a:buNone/>
            </a:pPr>
            <a:r>
              <a:t/>
            </a:r>
            <a:endParaRPr b="1" sz="1088" u="sng">
              <a:solidFill>
                <a:srgbClr val="00B050"/>
              </a:solidFill>
              <a:latin typeface="Arial"/>
              <a:ea typeface="Arial"/>
              <a:cs typeface="Arial"/>
              <a:sym typeface="Arial"/>
            </a:endParaRPr>
          </a:p>
          <a:p>
            <a:pPr indent="0" lvl="0" marL="480231" marR="0" rtl="0" algn="l">
              <a:spcBef>
                <a:spcPts val="0"/>
              </a:spcBef>
              <a:spcAft>
                <a:spcPts val="0"/>
              </a:spcAft>
              <a:buNone/>
            </a:pPr>
            <a:r>
              <a:t/>
            </a:r>
            <a:endParaRPr sz="1088">
              <a:solidFill>
                <a:srgbClr val="000000"/>
              </a:solidFill>
              <a:latin typeface="Arial"/>
              <a:ea typeface="Arial"/>
              <a:cs typeface="Arial"/>
              <a:sym typeface="Arial"/>
            </a:endParaRPr>
          </a:p>
        </p:txBody>
      </p:sp>
      <p:sp>
        <p:nvSpPr>
          <p:cNvPr id="685" name="Google Shape;685;p43"/>
          <p:cNvSpPr/>
          <p:nvPr/>
        </p:nvSpPr>
        <p:spPr>
          <a:xfrm>
            <a:off x="1058757" y="3180739"/>
            <a:ext cx="373124" cy="37312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86" name="Google Shape;686;p43"/>
          <p:cNvSpPr/>
          <p:nvPr/>
        </p:nvSpPr>
        <p:spPr>
          <a:xfrm>
            <a:off x="1065672" y="3624694"/>
            <a:ext cx="373126" cy="3731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87" name="Google Shape;687;p43"/>
          <p:cNvSpPr/>
          <p:nvPr/>
        </p:nvSpPr>
        <p:spPr>
          <a:xfrm>
            <a:off x="1052999" y="2746570"/>
            <a:ext cx="373124" cy="3731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88" name="Google Shape;688;p43"/>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28</a:t>
            </a:r>
            <a:endParaRPr sz="907">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2" name="Shape 692"/>
        <p:cNvGrpSpPr/>
        <p:nvPr/>
      </p:nvGrpSpPr>
      <p:grpSpPr>
        <a:xfrm>
          <a:off x="0" y="0"/>
          <a:ext cx="0" cy="0"/>
          <a:chOff x="0" y="0"/>
          <a:chExt cx="0" cy="0"/>
        </a:xfrm>
      </p:grpSpPr>
      <p:sp>
        <p:nvSpPr>
          <p:cNvPr id="693" name="Google Shape;693;p44"/>
          <p:cNvSpPr txBox="1"/>
          <p:nvPr/>
        </p:nvSpPr>
        <p:spPr>
          <a:xfrm>
            <a:off x="461975" y="531287"/>
            <a:ext cx="6165919" cy="8277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3950">
            <a:spAutoFit/>
          </a:bodyPr>
          <a:lstStyle/>
          <a:p>
            <a:pPr indent="0" lvl="0" marL="75432" marR="86373" rtl="0" algn="just">
              <a:lnSpc>
                <a:spcPct val="121100"/>
              </a:lnSpc>
              <a:spcBef>
                <a:spcPts val="0"/>
              </a:spcBef>
              <a:spcAft>
                <a:spcPts val="0"/>
              </a:spcAft>
              <a:buNone/>
            </a:pPr>
            <a:r>
              <a:rPr lang="de-DE" sz="1088">
                <a:solidFill>
                  <a:srgbClr val="000000"/>
                </a:solidFill>
                <a:latin typeface="Arimo"/>
                <a:ea typeface="Arimo"/>
                <a:cs typeface="Arimo"/>
                <a:sym typeface="Arimo"/>
              </a:rPr>
              <a:t>Hier sehen Sie ein Beispiel für einen Dialogabschnitt, der </a:t>
            </a:r>
            <a:r>
              <a:rPr lang="de-DE" sz="1088">
                <a:solidFill>
                  <a:schemeClr val="dk1"/>
                </a:solidFill>
                <a:latin typeface="Arimo"/>
                <a:ea typeface="Arimo"/>
                <a:cs typeface="Arimo"/>
                <a:sym typeface="Arimo"/>
              </a:rPr>
              <a:t>nach „Turn" kodiert wurde: Jedes Mal, wenn eine andere Person spricht, sehen Sie sich den Kodierungsrahmen an, um zu sehen, ob einer (oder mehrere) der Codes auf das Gesagte angewendet werden können. In </a:t>
            </a:r>
            <a:r>
              <a:rPr lang="de-DE" sz="1088">
                <a:solidFill>
                  <a:srgbClr val="000000"/>
                </a:solidFill>
                <a:latin typeface="Arimo"/>
                <a:ea typeface="Arimo"/>
                <a:cs typeface="Arimo"/>
                <a:sym typeface="Arimo"/>
              </a:rPr>
              <a:t>diesem Beispiel wurde der Dialog aufgezeichnet und anschließend transkribiert.</a:t>
            </a:r>
            <a:endParaRPr sz="1088">
              <a:solidFill>
                <a:srgbClr val="000000"/>
              </a:solidFill>
              <a:latin typeface="Arimo"/>
              <a:ea typeface="Arimo"/>
              <a:cs typeface="Arimo"/>
              <a:sym typeface="Arimo"/>
            </a:endParaRPr>
          </a:p>
        </p:txBody>
      </p:sp>
      <p:sp>
        <p:nvSpPr>
          <p:cNvPr id="694" name="Google Shape;694;p44"/>
          <p:cNvSpPr/>
          <p:nvPr/>
        </p:nvSpPr>
        <p:spPr>
          <a:xfrm>
            <a:off x="686183" y="2154942"/>
            <a:ext cx="1277742" cy="1350781"/>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95" name="Google Shape;695;p44"/>
          <p:cNvSpPr txBox="1"/>
          <p:nvPr/>
        </p:nvSpPr>
        <p:spPr>
          <a:xfrm>
            <a:off x="858194" y="2234517"/>
            <a:ext cx="1172002" cy="1205912"/>
          </a:xfrm>
          <a:prstGeom prst="rect">
            <a:avLst/>
          </a:prstGeom>
          <a:noFill/>
          <a:ln>
            <a:noFill/>
          </a:ln>
        </p:spPr>
        <p:txBody>
          <a:bodyPr anchorCtr="0" anchor="t" bIns="0" lIns="0" spcFirstLastPara="1" rIns="0" wrap="square" tIns="575">
            <a:spAutoFit/>
          </a:bodyPr>
          <a:lstStyle/>
          <a:p>
            <a:pPr indent="0" lvl="0" marL="11516" marR="4607" rtl="0" algn="l">
              <a:lnSpc>
                <a:spcPct val="120000"/>
              </a:lnSpc>
              <a:spcBef>
                <a:spcPts val="0"/>
              </a:spcBef>
              <a:spcAft>
                <a:spcPts val="0"/>
              </a:spcAft>
              <a:buNone/>
            </a:pPr>
            <a:r>
              <a:rPr lang="de-DE" sz="1088">
                <a:solidFill>
                  <a:srgbClr val="000000"/>
                </a:solidFill>
                <a:latin typeface="Arimo"/>
                <a:ea typeface="Arimo"/>
                <a:cs typeface="Arimo"/>
                <a:sym typeface="Arimo"/>
              </a:rPr>
              <a:t>Jedem Turn wird eine andere</a:t>
            </a:r>
            <a:endParaRPr/>
          </a:p>
          <a:p>
            <a:pPr indent="0" lvl="0" marL="11516" marR="4607" rtl="0" algn="l">
              <a:lnSpc>
                <a:spcPct val="120000"/>
              </a:lnSpc>
              <a:spcBef>
                <a:spcPts val="5"/>
              </a:spcBef>
              <a:spcAft>
                <a:spcPts val="0"/>
              </a:spcAft>
              <a:buNone/>
            </a:pPr>
            <a:r>
              <a:rPr lang="de-DE" sz="1088">
                <a:solidFill>
                  <a:srgbClr val="000000"/>
                </a:solidFill>
                <a:latin typeface="Arimo"/>
                <a:ea typeface="Arimo"/>
                <a:cs typeface="Arimo"/>
                <a:sym typeface="Arimo"/>
              </a:rPr>
              <a:t>Nummer zur einfachen Identifizierung gegeben</a:t>
            </a:r>
            <a:endParaRPr sz="1088">
              <a:solidFill>
                <a:srgbClr val="000000"/>
              </a:solidFill>
              <a:latin typeface="Arimo"/>
              <a:ea typeface="Arimo"/>
              <a:cs typeface="Arimo"/>
              <a:sym typeface="Arimo"/>
            </a:endParaRPr>
          </a:p>
        </p:txBody>
      </p:sp>
      <p:grpSp>
        <p:nvGrpSpPr>
          <p:cNvPr id="696" name="Google Shape;696;p44"/>
          <p:cNvGrpSpPr/>
          <p:nvPr/>
        </p:nvGrpSpPr>
        <p:grpSpPr>
          <a:xfrm>
            <a:off x="2845563" y="1719044"/>
            <a:ext cx="1411907" cy="640910"/>
            <a:chOff x="3709161" y="1366619"/>
            <a:chExt cx="1411907" cy="640910"/>
          </a:xfrm>
        </p:grpSpPr>
        <p:sp>
          <p:nvSpPr>
            <p:cNvPr id="697" name="Google Shape;697;p44"/>
            <p:cNvSpPr/>
            <p:nvPr/>
          </p:nvSpPr>
          <p:spPr>
            <a:xfrm>
              <a:off x="3709161" y="1366619"/>
              <a:ext cx="1411907" cy="638007"/>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698" name="Google Shape;698;p44"/>
            <p:cNvSpPr txBox="1"/>
            <p:nvPr/>
          </p:nvSpPr>
          <p:spPr>
            <a:xfrm>
              <a:off x="3883088" y="1394861"/>
              <a:ext cx="1199068" cy="612668"/>
            </a:xfrm>
            <a:prstGeom prst="rect">
              <a:avLst/>
            </a:prstGeom>
            <a:noFill/>
            <a:ln>
              <a:noFill/>
            </a:ln>
          </p:spPr>
          <p:txBody>
            <a:bodyPr anchorCtr="0" anchor="t" bIns="0" lIns="0" spcFirstLastPara="1" rIns="0" wrap="square" tIns="0">
              <a:spAutoFit/>
            </a:bodyPr>
            <a:lstStyle/>
            <a:p>
              <a:pPr indent="0" lvl="0" marL="11516" marR="4607" rtl="0" algn="l">
                <a:lnSpc>
                  <a:spcPct val="121700"/>
                </a:lnSpc>
                <a:spcBef>
                  <a:spcPts val="0"/>
                </a:spcBef>
                <a:spcAft>
                  <a:spcPts val="0"/>
                </a:spcAft>
                <a:buNone/>
              </a:pPr>
              <a:r>
                <a:rPr lang="de-DE" sz="1088">
                  <a:solidFill>
                    <a:srgbClr val="000000"/>
                  </a:solidFill>
                  <a:latin typeface="Arimo"/>
                  <a:ea typeface="Arimo"/>
                  <a:cs typeface="Arimo"/>
                  <a:sym typeface="Arimo"/>
                </a:rPr>
                <a:t>Der Name jeder Sprecher*in wird aufgezeichnet</a:t>
              </a:r>
              <a:endParaRPr sz="1088">
                <a:solidFill>
                  <a:srgbClr val="000000"/>
                </a:solidFill>
                <a:latin typeface="Arimo"/>
                <a:ea typeface="Arimo"/>
                <a:cs typeface="Arimo"/>
                <a:sym typeface="Arimo"/>
              </a:endParaRPr>
            </a:p>
          </p:txBody>
        </p:sp>
      </p:grpSp>
      <p:sp>
        <p:nvSpPr>
          <p:cNvPr id="699" name="Google Shape;699;p44"/>
          <p:cNvSpPr/>
          <p:nvPr/>
        </p:nvSpPr>
        <p:spPr>
          <a:xfrm>
            <a:off x="6569156" y="2220638"/>
            <a:ext cx="1581774" cy="599427"/>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0">
              <a:solidFill>
                <a:srgbClr val="000000"/>
              </a:solidFill>
              <a:latin typeface="Arimo"/>
              <a:ea typeface="Arimo"/>
              <a:cs typeface="Arimo"/>
              <a:sym typeface="Arimo"/>
            </a:endParaRPr>
          </a:p>
        </p:txBody>
      </p:sp>
      <p:sp>
        <p:nvSpPr>
          <p:cNvPr id="700" name="Google Shape;700;p44"/>
          <p:cNvSpPr txBox="1"/>
          <p:nvPr/>
        </p:nvSpPr>
        <p:spPr>
          <a:xfrm>
            <a:off x="6756554" y="2301407"/>
            <a:ext cx="1292713" cy="386196"/>
          </a:xfrm>
          <a:prstGeom prst="rect">
            <a:avLst/>
          </a:prstGeom>
          <a:noFill/>
          <a:ln>
            <a:noFill/>
          </a:ln>
        </p:spPr>
        <p:txBody>
          <a:bodyPr anchorCtr="0" anchor="t" bIns="0" lIns="0" spcFirstLastPara="1" rIns="0" wrap="square" tIns="0">
            <a:spAutoFit/>
          </a:bodyPr>
          <a:lstStyle/>
          <a:p>
            <a:pPr indent="0" lvl="0" marL="11516" marR="4607" rtl="0" algn="l">
              <a:lnSpc>
                <a:spcPct val="120000"/>
              </a:lnSpc>
              <a:spcBef>
                <a:spcPts val="0"/>
              </a:spcBef>
              <a:spcAft>
                <a:spcPts val="0"/>
              </a:spcAft>
              <a:buNone/>
            </a:pPr>
            <a:r>
              <a:rPr lang="de-DE" sz="1090">
                <a:solidFill>
                  <a:srgbClr val="000000"/>
                </a:solidFill>
                <a:latin typeface="Arimo"/>
                <a:ea typeface="Arimo"/>
                <a:cs typeface="Arimo"/>
                <a:sym typeface="Arimo"/>
              </a:rPr>
              <a:t>J</a:t>
            </a:r>
            <a:r>
              <a:rPr lang="de-DE" sz="1088">
                <a:solidFill>
                  <a:srgbClr val="000000"/>
                </a:solidFill>
                <a:latin typeface="Arimo"/>
                <a:ea typeface="Arimo"/>
                <a:cs typeface="Arimo"/>
                <a:sym typeface="Arimo"/>
              </a:rPr>
              <a:t>eder Turn erhält eine eigene Zeile</a:t>
            </a:r>
            <a:endParaRPr sz="1088">
              <a:solidFill>
                <a:srgbClr val="000000"/>
              </a:solidFill>
              <a:latin typeface="Arimo"/>
              <a:ea typeface="Arimo"/>
              <a:cs typeface="Arimo"/>
              <a:sym typeface="Arimo"/>
            </a:endParaRPr>
          </a:p>
        </p:txBody>
      </p:sp>
      <p:sp>
        <p:nvSpPr>
          <p:cNvPr id="701" name="Google Shape;701;p44"/>
          <p:cNvSpPr/>
          <p:nvPr/>
        </p:nvSpPr>
        <p:spPr>
          <a:xfrm>
            <a:off x="7963531" y="2951871"/>
            <a:ext cx="1734942" cy="1371066"/>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2" name="Google Shape;702;p44"/>
          <p:cNvSpPr txBox="1"/>
          <p:nvPr/>
        </p:nvSpPr>
        <p:spPr>
          <a:xfrm>
            <a:off x="8135002" y="3034448"/>
            <a:ext cx="1532829" cy="1205912"/>
          </a:xfrm>
          <a:prstGeom prst="rect">
            <a:avLst/>
          </a:prstGeom>
          <a:noFill/>
          <a:ln>
            <a:noFill/>
          </a:ln>
        </p:spPr>
        <p:txBody>
          <a:bodyPr anchorCtr="0" anchor="t" bIns="0" lIns="0" spcFirstLastPara="1" rIns="0" wrap="square" tIns="575">
            <a:spAutoFit/>
          </a:bodyPr>
          <a:lstStyle/>
          <a:p>
            <a:pPr indent="0" lvl="0" marL="11516" marR="4607" rtl="0" algn="l">
              <a:lnSpc>
                <a:spcPct val="120000"/>
              </a:lnSpc>
              <a:spcBef>
                <a:spcPts val="0"/>
              </a:spcBef>
              <a:spcAft>
                <a:spcPts val="0"/>
              </a:spcAft>
              <a:buNone/>
            </a:pPr>
            <a:r>
              <a:rPr lang="de-DE" sz="1088">
                <a:solidFill>
                  <a:srgbClr val="000000"/>
                </a:solidFill>
                <a:latin typeface="Arimo"/>
                <a:ea typeface="Arimo"/>
                <a:cs typeface="Arimo"/>
                <a:sym typeface="Arimo"/>
              </a:rPr>
              <a:t>Sie können den Code erkennen, indem Sie das Gesagte</a:t>
            </a:r>
            <a:endParaRPr/>
          </a:p>
          <a:p>
            <a:pPr indent="0" lvl="0" marL="11516" marR="4607" rtl="0" algn="l">
              <a:lnSpc>
                <a:spcPct val="120000"/>
              </a:lnSpc>
              <a:spcBef>
                <a:spcPts val="5"/>
              </a:spcBef>
              <a:spcAft>
                <a:spcPts val="0"/>
              </a:spcAft>
              <a:buNone/>
            </a:pPr>
            <a:r>
              <a:rPr lang="de-DE" sz="1088">
                <a:solidFill>
                  <a:srgbClr val="000000"/>
                </a:solidFill>
                <a:latin typeface="Arimo"/>
                <a:ea typeface="Arimo"/>
                <a:cs typeface="Arimo"/>
                <a:sym typeface="Arimo"/>
              </a:rPr>
              <a:t>im Vergleich mit dem Kodierungsrahmen in Abschnitt 1 vergleichen.</a:t>
            </a:r>
            <a:endParaRPr sz="1088">
              <a:solidFill>
                <a:srgbClr val="000000"/>
              </a:solidFill>
              <a:latin typeface="Arimo"/>
              <a:ea typeface="Arimo"/>
              <a:cs typeface="Arimo"/>
              <a:sym typeface="Arimo"/>
            </a:endParaRPr>
          </a:p>
        </p:txBody>
      </p:sp>
      <p:sp>
        <p:nvSpPr>
          <p:cNvPr id="703" name="Google Shape;703;p44"/>
          <p:cNvSpPr/>
          <p:nvPr/>
        </p:nvSpPr>
        <p:spPr>
          <a:xfrm>
            <a:off x="2361502" y="2085439"/>
            <a:ext cx="1183433" cy="11834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4" name="Google Shape;704;p44"/>
          <p:cNvSpPr/>
          <p:nvPr/>
        </p:nvSpPr>
        <p:spPr>
          <a:xfrm>
            <a:off x="5573782" y="2294575"/>
            <a:ext cx="754385" cy="44038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5" name="Google Shape;705;p44"/>
          <p:cNvSpPr/>
          <p:nvPr/>
        </p:nvSpPr>
        <p:spPr>
          <a:xfrm>
            <a:off x="5647524" y="2155774"/>
            <a:ext cx="1194765" cy="11947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6" name="Google Shape;706;p44"/>
          <p:cNvSpPr/>
          <p:nvPr/>
        </p:nvSpPr>
        <p:spPr>
          <a:xfrm>
            <a:off x="8621995" y="4390676"/>
            <a:ext cx="298433" cy="122522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7" name="Google Shape;707;p44"/>
          <p:cNvSpPr/>
          <p:nvPr/>
        </p:nvSpPr>
        <p:spPr>
          <a:xfrm>
            <a:off x="7396776" y="4002722"/>
            <a:ext cx="1523651" cy="152365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8" name="Google Shape;708;p44"/>
          <p:cNvSpPr/>
          <p:nvPr/>
        </p:nvSpPr>
        <p:spPr>
          <a:xfrm>
            <a:off x="1633801" y="3676079"/>
            <a:ext cx="498997" cy="71696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09" name="Google Shape;709;p44"/>
          <p:cNvSpPr/>
          <p:nvPr/>
        </p:nvSpPr>
        <p:spPr>
          <a:xfrm>
            <a:off x="978085" y="3204781"/>
            <a:ext cx="1215956" cy="121595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aphicFrame>
        <p:nvGraphicFramePr>
          <p:cNvPr id="710" name="Google Shape;710;p44"/>
          <p:cNvGraphicFramePr/>
          <p:nvPr/>
        </p:nvGraphicFramePr>
        <p:xfrm>
          <a:off x="2062275" y="3000171"/>
          <a:ext cx="3000000" cy="3000000"/>
        </p:xfrm>
        <a:graphic>
          <a:graphicData uri="http://schemas.openxmlformats.org/drawingml/2006/table">
            <a:tbl>
              <a:tblPr>
                <a:noFill/>
                <a:tableStyleId>{8F4294B4-DFD6-4322-8D24-19755955C21A}</a:tableStyleId>
              </a:tblPr>
              <a:tblGrid>
                <a:gridCol w="484825"/>
                <a:gridCol w="702075"/>
                <a:gridCol w="3790550"/>
                <a:gridCol w="838075"/>
              </a:tblGrid>
              <a:tr h="505350">
                <a:tc>
                  <a:txBody>
                    <a:bodyPr/>
                    <a:lstStyle/>
                    <a:p>
                      <a:pPr indent="0" lvl="0" marL="0" marR="0" rtl="0" algn="l">
                        <a:spcBef>
                          <a:spcPts val="0"/>
                        </a:spcBef>
                        <a:spcAft>
                          <a:spcPts val="0"/>
                        </a:spcAft>
                        <a:buNone/>
                      </a:pPr>
                      <a:r>
                        <a:rPr lang="de-DE" sz="1100"/>
                        <a:t>223</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Matthew</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Wenn man sich das anschaut, sind 300 Gramm viel näher an 500, wie Aria sagte, als an 0 Kilogramm.  Es wäre also... Ich denke, es wäre weiter.</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N, H</a:t>
                      </a:r>
                      <a:endParaRPr sz="1100">
                        <a:latin typeface="Calibri"/>
                        <a:ea typeface="Calibri"/>
                        <a:cs typeface="Calibri"/>
                        <a:sym typeface="Calibri"/>
                      </a:endParaRPr>
                    </a:p>
                  </a:txBody>
                  <a:tcPr marT="0" marB="0" marR="62200" marL="62200">
                    <a:solidFill>
                      <a:srgbClr val="FDE9D8"/>
                    </a:solidFill>
                  </a:tcPr>
                </a:tc>
              </a:tr>
              <a:tr h="505350">
                <a:tc>
                  <a:txBody>
                    <a:bodyPr/>
                    <a:lstStyle/>
                    <a:p>
                      <a:pPr indent="0" lvl="0" marL="0" marR="0" rtl="0" algn="l">
                        <a:spcBef>
                          <a:spcPts val="0"/>
                        </a:spcBef>
                        <a:spcAft>
                          <a:spcPts val="0"/>
                        </a:spcAft>
                        <a:buNone/>
                      </a:pPr>
                      <a:r>
                        <a:rPr lang="de-DE" sz="1100"/>
                        <a:t>224</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latin typeface="Calibri"/>
                          <a:ea typeface="Calibri"/>
                          <a:cs typeface="Calibri"/>
                          <a:sym typeface="Calibri"/>
                        </a:rPr>
                        <a:t>Lehrer</a:t>
                      </a:r>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Du bist also nicht damit einverstanden, wohin es sich im Moment bewegt.  Du möchtest, dass es näher an 500 heranrückt?</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latin typeface="Calibri"/>
                          <a:ea typeface="Calibri"/>
                          <a:cs typeface="Calibri"/>
                          <a:sym typeface="Calibri"/>
                        </a:rPr>
                        <a:t>EI</a:t>
                      </a:r>
                      <a:endParaRPr sz="1100">
                        <a:latin typeface="Calibri"/>
                        <a:ea typeface="Calibri"/>
                        <a:cs typeface="Calibri"/>
                        <a:sym typeface="Calibri"/>
                      </a:endParaRPr>
                    </a:p>
                  </a:txBody>
                  <a:tcPr marT="0" marB="0" marR="62200" marL="62200">
                    <a:solidFill>
                      <a:srgbClr val="FDE9D8"/>
                    </a:solidFill>
                  </a:tcPr>
                </a:tc>
              </a:tr>
              <a:tr h="168450">
                <a:tc>
                  <a:txBody>
                    <a:bodyPr/>
                    <a:lstStyle/>
                    <a:p>
                      <a:pPr indent="0" lvl="0" marL="0" marR="0" rtl="0" algn="l">
                        <a:spcBef>
                          <a:spcPts val="0"/>
                        </a:spcBef>
                        <a:spcAft>
                          <a:spcPts val="0"/>
                        </a:spcAft>
                        <a:buNone/>
                      </a:pPr>
                      <a:r>
                        <a:rPr lang="de-DE" sz="1100"/>
                        <a:t>225</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Aria</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Ich glaube, ich stimme Matthew zu.</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 </a:t>
                      </a:r>
                      <a:endParaRPr sz="1100">
                        <a:latin typeface="Calibri"/>
                        <a:ea typeface="Calibri"/>
                        <a:cs typeface="Calibri"/>
                        <a:sym typeface="Calibri"/>
                      </a:endParaRPr>
                    </a:p>
                  </a:txBody>
                  <a:tcPr marT="0" marB="0" marR="62200" marL="62200">
                    <a:solidFill>
                      <a:srgbClr val="FDE9D8"/>
                    </a:solidFill>
                  </a:tcPr>
                </a:tc>
              </a:tr>
              <a:tr h="336900">
                <a:tc>
                  <a:txBody>
                    <a:bodyPr/>
                    <a:lstStyle/>
                    <a:p>
                      <a:pPr indent="0" lvl="0" marL="0" marR="0" rtl="0" algn="l">
                        <a:spcBef>
                          <a:spcPts val="0"/>
                        </a:spcBef>
                        <a:spcAft>
                          <a:spcPts val="0"/>
                        </a:spcAft>
                        <a:buNone/>
                      </a:pPr>
                      <a:r>
                        <a:rPr lang="de-DE" sz="1100"/>
                        <a:t>226</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Lehrer</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Du bist mit Matthew einverstanden.  Dann verschiebe es doch, wenn du willst.</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EN</a:t>
                      </a:r>
                      <a:endParaRPr sz="1100">
                        <a:latin typeface="Calibri"/>
                        <a:ea typeface="Calibri"/>
                        <a:cs typeface="Calibri"/>
                        <a:sym typeface="Calibri"/>
                      </a:endParaRPr>
                    </a:p>
                  </a:txBody>
                  <a:tcPr marT="0" marB="0" marR="62200" marL="62200">
                    <a:solidFill>
                      <a:srgbClr val="FDE9D8"/>
                    </a:solidFill>
                  </a:tcPr>
                </a:tc>
              </a:tr>
              <a:tr h="505350">
                <a:tc gridSpan="3">
                  <a:txBody>
                    <a:bodyPr/>
                    <a:lstStyle/>
                    <a:p>
                      <a:pPr indent="0" lvl="0" marL="0" marR="0" rtl="0" algn="l">
                        <a:spcBef>
                          <a:spcPts val="0"/>
                        </a:spcBef>
                        <a:spcAft>
                          <a:spcPts val="0"/>
                        </a:spcAft>
                        <a:buNone/>
                      </a:pPr>
                      <a:r>
                        <a:rPr lang="de-DE" sz="1100"/>
                        <a:t>Nach ein paar Runden hat ein Schüler 0,9 kg auf die Zahlenreihe geklebt. Ein anderer Schüler zögert mit der vorherigen Antwort und stellt die Positionierung wie folgt in Frage...</a:t>
                      </a:r>
                      <a:endParaRPr sz="1100">
                        <a:latin typeface="Calibri"/>
                        <a:ea typeface="Calibri"/>
                        <a:cs typeface="Calibri"/>
                        <a:sym typeface="Calibri"/>
                      </a:endParaRPr>
                    </a:p>
                  </a:txBody>
                  <a:tcPr marT="0" marB="0" marR="62200" marL="62200">
                    <a:solidFill>
                      <a:srgbClr val="FDE9D8"/>
                    </a:solidFill>
                  </a:tcPr>
                </a:tc>
                <a:tc hMerge="1"/>
                <a:tc hMerge="1"/>
                <a:tc>
                  <a:txBody>
                    <a:bodyPr/>
                    <a:lstStyle/>
                    <a:p>
                      <a:pPr indent="0" lvl="0" marL="0" marR="0" rtl="0" algn="l">
                        <a:spcBef>
                          <a:spcPts val="0"/>
                        </a:spcBef>
                        <a:spcAft>
                          <a:spcPts val="0"/>
                        </a:spcAft>
                        <a:buNone/>
                      </a:pPr>
                      <a:r>
                        <a:rPr lang="de-DE" sz="1100"/>
                        <a:t> </a:t>
                      </a:r>
                      <a:endParaRPr sz="1100">
                        <a:latin typeface="Calibri"/>
                        <a:ea typeface="Calibri"/>
                        <a:cs typeface="Calibri"/>
                        <a:sym typeface="Calibri"/>
                      </a:endParaRPr>
                    </a:p>
                  </a:txBody>
                  <a:tcPr marT="0" marB="0" marR="62200" marL="62200">
                    <a:solidFill>
                      <a:srgbClr val="FDE9D8"/>
                    </a:solidFill>
                  </a:tcPr>
                </a:tc>
              </a:tr>
              <a:tr h="336900">
                <a:tc>
                  <a:txBody>
                    <a:bodyPr/>
                    <a:lstStyle/>
                    <a:p>
                      <a:pPr indent="0" lvl="0" marL="0" marR="0" rtl="0" algn="l">
                        <a:spcBef>
                          <a:spcPts val="0"/>
                        </a:spcBef>
                        <a:spcAft>
                          <a:spcPts val="0"/>
                        </a:spcAft>
                        <a:buNone/>
                      </a:pPr>
                      <a:r>
                        <a:rPr lang="de-DE" sz="1100"/>
                        <a:t>268</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Dillis</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Ich denke, es wird-, denn 0 ist größer als 0,-, ist 0 größer als 0,9? Würde es vor der 0 Kilogramm sein?</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 N</a:t>
                      </a:r>
                      <a:endParaRPr sz="1100">
                        <a:latin typeface="Calibri"/>
                        <a:ea typeface="Calibri"/>
                        <a:cs typeface="Calibri"/>
                        <a:sym typeface="Calibri"/>
                      </a:endParaRPr>
                    </a:p>
                  </a:txBody>
                  <a:tcPr marT="0" marB="0" marR="62200" marL="62200">
                    <a:solidFill>
                      <a:srgbClr val="FDE9D8"/>
                    </a:solidFill>
                  </a:tcPr>
                </a:tc>
              </a:tr>
              <a:tr h="505350">
                <a:tc>
                  <a:txBody>
                    <a:bodyPr/>
                    <a:lstStyle/>
                    <a:p>
                      <a:pPr indent="0" lvl="0" marL="0" marR="0" rtl="0" algn="l">
                        <a:spcBef>
                          <a:spcPts val="0"/>
                        </a:spcBef>
                        <a:spcAft>
                          <a:spcPts val="0"/>
                        </a:spcAft>
                        <a:buNone/>
                      </a:pPr>
                      <a:r>
                        <a:rPr lang="de-DE" sz="1100"/>
                        <a:t>269</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Lehrer</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OK, gute Frage, Dillis. Ich mag deine Fragen heute Morgen. Was denken wir denn? Was ist größer: 0 oder 0,9? ((Einige Hände heben sich)) Cody.</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 EI</a:t>
                      </a:r>
                      <a:endParaRPr sz="1100">
                        <a:latin typeface="Calibri"/>
                        <a:ea typeface="Calibri"/>
                        <a:cs typeface="Calibri"/>
                        <a:sym typeface="Calibri"/>
                      </a:endParaRPr>
                    </a:p>
                  </a:txBody>
                  <a:tcPr marT="0" marB="0" marR="62200" marL="62200">
                    <a:solidFill>
                      <a:srgbClr val="FDE9D8"/>
                    </a:solidFill>
                  </a:tcPr>
                </a:tc>
              </a:tr>
              <a:tr h="168450">
                <a:tc>
                  <a:txBody>
                    <a:bodyPr/>
                    <a:lstStyle/>
                    <a:p>
                      <a:pPr indent="0" lvl="0" marL="0" marR="0" rtl="0" algn="l">
                        <a:spcBef>
                          <a:spcPts val="0"/>
                        </a:spcBef>
                        <a:spcAft>
                          <a:spcPts val="0"/>
                        </a:spcAft>
                        <a:buNone/>
                      </a:pPr>
                      <a:r>
                        <a:rPr lang="de-DE" sz="1100"/>
                        <a:t>270</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Cody</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solidFill>
                            <a:schemeClr val="dk1"/>
                          </a:solidFill>
                        </a:rPr>
                        <a:t>0,9</a:t>
                      </a:r>
                      <a:r>
                        <a:rPr lang="de-DE" sz="1100"/>
                        <a:t>.</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 </a:t>
                      </a:r>
                      <a:endParaRPr sz="1100">
                        <a:latin typeface="Calibri"/>
                        <a:ea typeface="Calibri"/>
                        <a:cs typeface="Calibri"/>
                        <a:sym typeface="Calibri"/>
                      </a:endParaRPr>
                    </a:p>
                  </a:txBody>
                  <a:tcPr marT="0" marB="0" marR="62200" marL="62200">
                    <a:solidFill>
                      <a:srgbClr val="FDE9D8"/>
                    </a:solidFill>
                  </a:tcPr>
                </a:tc>
              </a:tr>
              <a:tr h="168450">
                <a:tc>
                  <a:txBody>
                    <a:bodyPr/>
                    <a:lstStyle/>
                    <a:p>
                      <a:pPr indent="0" lvl="0" marL="0" marR="0" rtl="0" algn="l">
                        <a:spcBef>
                          <a:spcPts val="0"/>
                        </a:spcBef>
                        <a:spcAft>
                          <a:spcPts val="0"/>
                        </a:spcAft>
                        <a:buNone/>
                      </a:pPr>
                      <a:r>
                        <a:rPr lang="de-DE" sz="1100"/>
                        <a:t>271</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Lehrer</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Weil?</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 EN</a:t>
                      </a:r>
                      <a:endParaRPr sz="1100">
                        <a:latin typeface="Calibri"/>
                        <a:ea typeface="Calibri"/>
                        <a:cs typeface="Calibri"/>
                        <a:sym typeface="Calibri"/>
                      </a:endParaRPr>
                    </a:p>
                  </a:txBody>
                  <a:tcPr marT="0" marB="0" marR="62200" marL="62200">
                    <a:solidFill>
                      <a:srgbClr val="FDE9D8"/>
                    </a:solidFill>
                  </a:tcPr>
                </a:tc>
              </a:tr>
              <a:tr h="505350">
                <a:tc>
                  <a:txBody>
                    <a:bodyPr/>
                    <a:lstStyle/>
                    <a:p>
                      <a:pPr indent="0" lvl="0" marL="0" marR="0" rtl="0" algn="l">
                        <a:spcBef>
                          <a:spcPts val="0"/>
                        </a:spcBef>
                        <a:spcAft>
                          <a:spcPts val="0"/>
                        </a:spcAft>
                        <a:buNone/>
                      </a:pPr>
                      <a:r>
                        <a:rPr lang="de-DE" sz="1100"/>
                        <a:t>272</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Cody</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100"/>
                        <a:t>Denn 0 wäre auch 0 Gramm, aber 0,9 Kilogramm wären 90 Gramm - also 900 Gramm, und 900 Gramm sind größer als 0 Gramm.</a:t>
                      </a:r>
                      <a:endParaRPr sz="1100">
                        <a:latin typeface="Calibri"/>
                        <a:ea typeface="Calibri"/>
                        <a:cs typeface="Calibri"/>
                        <a:sym typeface="Calibri"/>
                      </a:endParaRPr>
                    </a:p>
                  </a:txBody>
                  <a:tcPr marT="0" marB="0" marR="62200" marL="62200">
                    <a:solidFill>
                      <a:srgbClr val="FDE9D8"/>
                    </a:solidFill>
                  </a:tcPr>
                </a:tc>
                <a:tc>
                  <a:txBody>
                    <a:bodyPr/>
                    <a:lstStyle/>
                    <a:p>
                      <a:pPr indent="0" lvl="0" marL="0" marR="0" rtl="0" algn="l">
                        <a:spcBef>
                          <a:spcPts val="0"/>
                        </a:spcBef>
                        <a:spcAft>
                          <a:spcPts val="0"/>
                        </a:spcAft>
                        <a:buNone/>
                      </a:pPr>
                      <a:r>
                        <a:rPr lang="de-DE" sz="1000"/>
                        <a:t> N</a:t>
                      </a:r>
                      <a:endParaRPr sz="1100">
                        <a:latin typeface="Calibri"/>
                        <a:ea typeface="Calibri"/>
                        <a:cs typeface="Calibri"/>
                        <a:sym typeface="Calibri"/>
                      </a:endParaRPr>
                    </a:p>
                  </a:txBody>
                  <a:tcPr marT="0" marB="0" marR="62200" marL="62200">
                    <a:solidFill>
                      <a:srgbClr val="FDE9D8"/>
                    </a:solidFill>
                  </a:tcPr>
                </a:tc>
              </a:tr>
            </a:tbl>
          </a:graphicData>
        </a:graphic>
      </p:graphicFrame>
      <p:sp>
        <p:nvSpPr>
          <p:cNvPr id="711" name="Google Shape;711;p44"/>
          <p:cNvSpPr txBox="1"/>
          <p:nvPr/>
        </p:nvSpPr>
        <p:spPr>
          <a:xfrm>
            <a:off x="11789878" y="6965181"/>
            <a:ext cx="198923"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b="0" i="0" lang="de-DE" sz="907">
                <a:solidFill>
                  <a:srgbClr val="000000"/>
                </a:solidFill>
                <a:latin typeface="Arial"/>
                <a:ea typeface="Arial"/>
                <a:cs typeface="Arial"/>
                <a:sym typeface="Arial"/>
              </a:rPr>
              <a:t>38</a:t>
            </a:r>
            <a:endParaRPr/>
          </a:p>
        </p:txBody>
      </p:sp>
      <p:sp>
        <p:nvSpPr>
          <p:cNvPr id="712" name="Google Shape;712;p44"/>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29</a:t>
            </a:r>
            <a:endParaRPr sz="907">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6" name="Shape 716"/>
        <p:cNvGrpSpPr/>
        <p:nvPr/>
      </p:nvGrpSpPr>
      <p:grpSpPr>
        <a:xfrm>
          <a:off x="0" y="0"/>
          <a:ext cx="0" cy="0"/>
          <a:chOff x="0" y="0"/>
          <a:chExt cx="0" cy="0"/>
        </a:xfrm>
      </p:grpSpPr>
      <p:sp>
        <p:nvSpPr>
          <p:cNvPr id="717" name="Google Shape;717;p45"/>
          <p:cNvSpPr/>
          <p:nvPr/>
        </p:nvSpPr>
        <p:spPr>
          <a:xfrm>
            <a:off x="720936" y="533808"/>
            <a:ext cx="4054264" cy="6538420"/>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18" name="Google Shape;718;p45"/>
          <p:cNvSpPr txBox="1"/>
          <p:nvPr/>
        </p:nvSpPr>
        <p:spPr>
          <a:xfrm>
            <a:off x="838199" y="561551"/>
            <a:ext cx="3843868" cy="6672661"/>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1270">
                <a:solidFill>
                  <a:srgbClr val="000000"/>
                </a:solidFill>
                <a:latin typeface="Arial"/>
                <a:ea typeface="Arial"/>
                <a:cs typeface="Arial"/>
                <a:sym typeface="Arial"/>
              </a:rPr>
              <a:t>Erhebung von Daten in Ihren Untersuchungen: Ausgangswerte</a:t>
            </a:r>
            <a:endParaRPr/>
          </a:p>
          <a:p>
            <a:pPr indent="0" lvl="0" marL="11516" marR="0" rtl="0" algn="just">
              <a:spcBef>
                <a:spcPts val="0"/>
              </a:spcBef>
              <a:spcAft>
                <a:spcPts val="0"/>
              </a:spcAft>
              <a:buNone/>
            </a:pPr>
            <a:r>
              <a:rPr b="1" lang="de-DE" sz="1088">
                <a:solidFill>
                  <a:srgbClr val="1A616F"/>
                </a:solidFill>
                <a:latin typeface="Arial"/>
                <a:ea typeface="Arial"/>
                <a:cs typeface="Arial"/>
                <a:sym typeface="Arial"/>
              </a:rPr>
              <a:t>Was sind Ausgangswerte?</a:t>
            </a:r>
            <a:endParaRPr sz="1088">
              <a:solidFill>
                <a:srgbClr val="000000"/>
              </a:solidFill>
              <a:latin typeface="Arial"/>
              <a:ea typeface="Arial"/>
              <a:cs typeface="Arial"/>
              <a:sym typeface="Arial"/>
            </a:endParaRPr>
          </a:p>
          <a:p>
            <a:pPr indent="0" lvl="0" marL="75083" marR="4607" rtl="0" algn="just">
              <a:lnSpc>
                <a:spcPct val="121000"/>
              </a:lnSpc>
              <a:spcBef>
                <a:spcPts val="526"/>
              </a:spcBef>
              <a:spcAft>
                <a:spcPts val="0"/>
              </a:spcAft>
              <a:buNone/>
            </a:pPr>
            <a:r>
              <a:rPr lang="de-DE" sz="1090">
                <a:solidFill>
                  <a:srgbClr val="000000"/>
                </a:solidFill>
                <a:latin typeface="Arimo"/>
                <a:ea typeface="Arimo"/>
                <a:cs typeface="Arimo"/>
                <a:sym typeface="Arimo"/>
              </a:rPr>
              <a:t>Ausgangswerte bedeuten, dass Sie Beobachtungen machen und Informationen sammeln, bevor Sie Veränderungen in Ihrem Lernumfeld vornehmen. </a:t>
            </a:r>
            <a:endParaRPr/>
          </a:p>
          <a:p>
            <a:pPr indent="0" lvl="0" marL="75083" marR="4607" rtl="0" algn="just">
              <a:lnSpc>
                <a:spcPct val="121000"/>
              </a:lnSpc>
              <a:spcBef>
                <a:spcPts val="526"/>
              </a:spcBef>
              <a:spcAft>
                <a:spcPts val="0"/>
              </a:spcAft>
              <a:buNone/>
            </a:pPr>
            <a:r>
              <a:rPr lang="de-DE" sz="1090">
                <a:solidFill>
                  <a:srgbClr val="000000"/>
                </a:solidFill>
                <a:latin typeface="Arimo"/>
                <a:ea typeface="Arimo"/>
                <a:cs typeface="Arimo"/>
                <a:sym typeface="Arimo"/>
              </a:rPr>
              <a:t>Warum sollte ich Ausgangswerte  sammeln? Wenn Sie wissen, welche Art von Dialog in Ihrem Klassenzimmer zu Beginn Ihrer Untersuchung stattfindet, können Sie:</a:t>
            </a:r>
            <a:endParaRPr/>
          </a:p>
          <a:p>
            <a:pPr indent="-155471" lvl="0" marL="230554" marR="4607" rtl="0" algn="just">
              <a:lnSpc>
                <a:spcPct val="121000"/>
              </a:lnSpc>
              <a:spcBef>
                <a:spcPts val="526"/>
              </a:spcBef>
              <a:spcAft>
                <a:spcPts val="0"/>
              </a:spcAft>
              <a:buClr>
                <a:srgbClr val="000000"/>
              </a:buClr>
              <a:buSzPts val="1090"/>
              <a:buFont typeface="Arial"/>
              <a:buChar char="•"/>
            </a:pPr>
            <a:r>
              <a:rPr lang="de-DE" sz="1090">
                <a:solidFill>
                  <a:srgbClr val="000000"/>
                </a:solidFill>
                <a:latin typeface="Arimo"/>
                <a:ea typeface="Arimo"/>
                <a:cs typeface="Arimo"/>
                <a:sym typeface="Arimo"/>
              </a:rPr>
              <a:t>mehr Informationen über Ihre Annahmen erhalten (die Lernenden könnten besser oder schlechter sein, als Sie denken)</a:t>
            </a:r>
            <a:endParaRPr/>
          </a:p>
          <a:p>
            <a:pPr indent="-155471" lvl="0" marL="230554" marR="4607" rtl="0" algn="just">
              <a:lnSpc>
                <a:spcPct val="121000"/>
              </a:lnSpc>
              <a:spcBef>
                <a:spcPts val="526"/>
              </a:spcBef>
              <a:spcAft>
                <a:spcPts val="0"/>
              </a:spcAft>
              <a:buClr>
                <a:srgbClr val="000000"/>
              </a:buClr>
              <a:buSzPts val="1090"/>
              <a:buFont typeface="Arial"/>
              <a:buChar char="•"/>
            </a:pPr>
            <a:r>
              <a:rPr lang="de-DE" sz="1090">
                <a:solidFill>
                  <a:srgbClr val="000000"/>
                </a:solidFill>
                <a:latin typeface="Arimo"/>
                <a:ea typeface="Arimo"/>
                <a:cs typeface="Arimo"/>
                <a:sym typeface="Arimo"/>
              </a:rPr>
              <a:t>Veränderungen im Laufe der Zeit verstehen. Sie können Ihre Ausgangswerte mit Daten vergleichen, die Sie später sammeln, um zu sehen, ob sich etwas ändert</a:t>
            </a:r>
            <a:endParaRPr/>
          </a:p>
          <a:p>
            <a:pPr indent="-155471" lvl="0" marL="230554" marR="4607" rtl="0" algn="just">
              <a:lnSpc>
                <a:spcPct val="121000"/>
              </a:lnSpc>
              <a:spcBef>
                <a:spcPts val="526"/>
              </a:spcBef>
              <a:spcAft>
                <a:spcPts val="0"/>
              </a:spcAft>
              <a:buClr>
                <a:srgbClr val="000000"/>
              </a:buClr>
              <a:buSzPts val="1090"/>
              <a:buFont typeface="Arial"/>
              <a:buChar char="•"/>
            </a:pPr>
            <a:r>
              <a:rPr lang="de-DE" sz="1090">
                <a:solidFill>
                  <a:srgbClr val="000000"/>
                </a:solidFill>
                <a:latin typeface="Arimo"/>
                <a:ea typeface="Arimo"/>
                <a:cs typeface="Arimo"/>
                <a:sym typeface="Arimo"/>
              </a:rPr>
              <a:t>Hinweise erhalten, inwiefern die von Ihnen eingeleiteten Maßnahmen einen positiven Unterschied machen</a:t>
            </a:r>
            <a:endParaRPr/>
          </a:p>
          <a:p>
            <a:pPr indent="0" lvl="0" marL="75083" marR="4607" rtl="0" algn="just">
              <a:lnSpc>
                <a:spcPct val="121000"/>
              </a:lnSpc>
              <a:spcBef>
                <a:spcPts val="526"/>
              </a:spcBef>
              <a:spcAft>
                <a:spcPts val="0"/>
              </a:spcAft>
              <a:buNone/>
            </a:pPr>
            <a:r>
              <a:rPr lang="de-DE" sz="1090">
                <a:solidFill>
                  <a:srgbClr val="000000"/>
                </a:solidFill>
                <a:latin typeface="Arimo"/>
                <a:ea typeface="Arimo"/>
                <a:cs typeface="Arimo"/>
                <a:sym typeface="Arimo"/>
              </a:rPr>
              <a:t>Betrachten Sie die beiden Abschnitte des Dialogs auf der rechten Seite. Es handelt sich um die gleiche Gruppe von Kindern vor und nach einer Intervention. Die Kinder nehmen an einer Gruppenaktivität teil, bei der sie Multiple-Choice-Aufgaben zum nonverbalen Denken lösen müssen. Im ersten Beispiel sieht man, dass logisches Denken kaum stattfindet: Die Kinder diskutieren kaum und begründen deren Aussagen nicht. Im zweiten Beispiel sind die Interaktionen länger und es wird viel mehr argumentiert (das Wort "weil" wird häufig verwendet).</a:t>
            </a:r>
            <a:endParaRPr/>
          </a:p>
          <a:p>
            <a:pPr indent="0" lvl="0" marL="75083" marR="4607" rtl="0" algn="just">
              <a:lnSpc>
                <a:spcPct val="121000"/>
              </a:lnSpc>
              <a:spcBef>
                <a:spcPts val="526"/>
              </a:spcBef>
              <a:spcAft>
                <a:spcPts val="0"/>
              </a:spcAft>
              <a:buNone/>
            </a:pPr>
            <a:r>
              <a:rPr lang="de-DE" sz="1090">
                <a:solidFill>
                  <a:srgbClr val="000000"/>
                </a:solidFill>
                <a:latin typeface="Arimo"/>
                <a:ea typeface="Arimo"/>
                <a:cs typeface="Arimo"/>
                <a:sym typeface="Arimo"/>
              </a:rPr>
              <a:t>Dies deutet darauf hin, dass sich die Kinder nach der Intervention mehr am Dialog beteiligen und insbesondere logisches Denken zeigen.</a:t>
            </a:r>
            <a:endParaRPr sz="1090">
              <a:solidFill>
                <a:srgbClr val="000000"/>
              </a:solidFill>
              <a:latin typeface="Arimo"/>
              <a:ea typeface="Arimo"/>
              <a:cs typeface="Arimo"/>
              <a:sym typeface="Arimo"/>
            </a:endParaRPr>
          </a:p>
        </p:txBody>
      </p:sp>
      <p:sp>
        <p:nvSpPr>
          <p:cNvPr id="719" name="Google Shape;719;p45"/>
          <p:cNvSpPr txBox="1"/>
          <p:nvPr/>
        </p:nvSpPr>
        <p:spPr>
          <a:xfrm>
            <a:off x="4886909" y="402786"/>
            <a:ext cx="3298398" cy="167418"/>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Beispiel 1: Ausgangswerte vor der Intervention</a:t>
            </a:r>
            <a:endParaRPr sz="1088">
              <a:solidFill>
                <a:srgbClr val="000000"/>
              </a:solidFill>
              <a:latin typeface="Arial"/>
              <a:ea typeface="Arial"/>
              <a:cs typeface="Arial"/>
              <a:sym typeface="Arial"/>
            </a:endParaRPr>
          </a:p>
        </p:txBody>
      </p:sp>
      <p:sp>
        <p:nvSpPr>
          <p:cNvPr id="720" name="Google Shape;720;p45"/>
          <p:cNvSpPr txBox="1"/>
          <p:nvPr/>
        </p:nvSpPr>
        <p:spPr>
          <a:xfrm>
            <a:off x="4889895" y="2911231"/>
            <a:ext cx="4922097" cy="334835"/>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Beispiel 2: Nach der Intervention erhobene Daten zeigen positive Veränderungen</a:t>
            </a:r>
            <a:endParaRPr sz="1088">
              <a:solidFill>
                <a:srgbClr val="000000"/>
              </a:solidFill>
              <a:latin typeface="Arial"/>
              <a:ea typeface="Arial"/>
              <a:cs typeface="Arial"/>
              <a:sym typeface="Arial"/>
            </a:endParaRPr>
          </a:p>
        </p:txBody>
      </p:sp>
      <p:graphicFrame>
        <p:nvGraphicFramePr>
          <p:cNvPr id="721" name="Google Shape;721;p45"/>
          <p:cNvGraphicFramePr/>
          <p:nvPr/>
        </p:nvGraphicFramePr>
        <p:xfrm>
          <a:off x="4886911" y="623606"/>
          <a:ext cx="3000000" cy="3000000"/>
        </p:xfrm>
        <a:graphic>
          <a:graphicData uri="http://schemas.openxmlformats.org/drawingml/2006/table">
            <a:tbl>
              <a:tblPr bandRow="1" firstCol="1" firstRow="1">
                <a:noFill/>
                <a:tableStyleId>{8F4294B4-DFD6-4322-8D24-19755955C21A}</a:tableStyleId>
              </a:tblPr>
              <a:tblGrid>
                <a:gridCol w="421825"/>
                <a:gridCol w="491725"/>
                <a:gridCol w="2007675"/>
                <a:gridCol w="2003850"/>
              </a:tblGrid>
              <a:tr h="333750">
                <a:tc>
                  <a:txBody>
                    <a:bodyPr/>
                    <a:lstStyle/>
                    <a:p>
                      <a:pPr indent="0" lvl="0" marL="0" marR="0" rtl="0" algn="l">
                        <a:lnSpc>
                          <a:spcPct val="115000"/>
                        </a:lnSpc>
                        <a:spcBef>
                          <a:spcPts val="0"/>
                        </a:spcBef>
                        <a:spcAft>
                          <a:spcPts val="0"/>
                        </a:spcAft>
                        <a:buNone/>
                      </a:pPr>
                      <a:r>
                        <a:rPr b="0" lang="de-DE" sz="1000">
                          <a:solidFill>
                            <a:schemeClr val="dk1"/>
                          </a:solidFill>
                        </a:rPr>
                        <a:t>03.12</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de-DE" sz="1000">
                          <a:solidFill>
                            <a:schemeClr val="dk1"/>
                          </a:solidFill>
                        </a:rPr>
                        <a:t>K</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de-DE" sz="1000">
                          <a:solidFill>
                            <a:schemeClr val="dk1"/>
                          </a:solidFill>
                        </a:rPr>
                        <a:t>Die da, die da</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de-DE" sz="1000">
                          <a:solidFill>
                            <a:schemeClr val="dk1"/>
                          </a:solidFill>
                        </a:rPr>
                        <a:t>K tippt</a:t>
                      </a:r>
                      <a:r>
                        <a:rPr b="0" lang="de-DE" sz="1000">
                          <a:solidFill>
                            <a:schemeClr val="dk1"/>
                          </a:solidFill>
                        </a:rPr>
                        <a:t> mit dem Finger auf eine Antwort und L kreist sie ein</a:t>
                      </a:r>
                      <a:r>
                        <a:rPr b="0" lang="de-DE" sz="1000">
                          <a:solidFill>
                            <a:schemeClr val="dk1"/>
                          </a:solidFill>
                        </a:rPr>
                        <a:t> </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03.14</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M</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Die da</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 tippt auf die gleiche Antwort</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3750">
                <a:tc>
                  <a:txBody>
                    <a:bodyPr/>
                    <a:lstStyle/>
                    <a:p>
                      <a:pPr indent="0" lvl="0" marL="0" marR="0" rtl="0" algn="l">
                        <a:lnSpc>
                          <a:spcPct val="115000"/>
                        </a:lnSpc>
                        <a:spcBef>
                          <a:spcPts val="0"/>
                        </a:spcBef>
                        <a:spcAft>
                          <a:spcPts val="0"/>
                        </a:spcAft>
                        <a:buNone/>
                      </a:pPr>
                      <a:r>
                        <a:rPr b="0" lang="de-DE" sz="1000">
                          <a:solidFill>
                            <a:schemeClr val="dk1"/>
                          </a:solidFill>
                        </a:rPr>
                        <a:t>03.21</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Es wird diese</a:t>
                      </a:r>
                      <a:r>
                        <a:rPr lang="de-DE" sz="1000">
                          <a:solidFill>
                            <a:schemeClr val="dk1"/>
                          </a:solidFill>
                        </a:rPr>
                        <a:t> sein, A. Die da, es wird Fahrrad sein, denke ich, es ist C</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875">
                <a:tc>
                  <a:txBody>
                    <a:bodyPr/>
                    <a:lstStyle/>
                    <a:p>
                      <a:pPr indent="0" lvl="0" marL="0" marR="0" rtl="0" algn="l">
                        <a:lnSpc>
                          <a:spcPct val="115000"/>
                        </a:lnSpc>
                        <a:spcBef>
                          <a:spcPts val="0"/>
                        </a:spcBef>
                        <a:spcAft>
                          <a:spcPts val="0"/>
                        </a:spcAft>
                        <a:buNone/>
                      </a:pPr>
                      <a:r>
                        <a:rPr b="0" lang="de-DE" sz="1000">
                          <a:solidFill>
                            <a:schemeClr val="dk1"/>
                          </a:solidFill>
                        </a:rPr>
                        <a:t>03.34</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Ja</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875">
                <a:tc>
                  <a:txBody>
                    <a:bodyPr/>
                    <a:lstStyle/>
                    <a:p>
                      <a:pPr indent="0" lvl="0" marL="0" marR="0" rtl="0" algn="l">
                        <a:lnSpc>
                          <a:spcPct val="115000"/>
                        </a:lnSpc>
                        <a:spcBef>
                          <a:spcPts val="0"/>
                        </a:spcBef>
                        <a:spcAft>
                          <a:spcPts val="0"/>
                        </a:spcAft>
                        <a:buNone/>
                      </a:pPr>
                      <a:r>
                        <a:rPr b="0" lang="de-DE" sz="1000">
                          <a:solidFill>
                            <a:schemeClr val="dk1"/>
                          </a:solidFill>
                        </a:rPr>
                        <a:t>03.34</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M</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Ja</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875">
                <a:tc>
                  <a:txBody>
                    <a:bodyPr/>
                    <a:lstStyle/>
                    <a:p>
                      <a:pPr indent="0" lvl="0" marL="0" marR="0" rtl="0" algn="l">
                        <a:lnSpc>
                          <a:spcPct val="115000"/>
                        </a:lnSpc>
                        <a:spcBef>
                          <a:spcPts val="0"/>
                        </a:spcBef>
                        <a:spcAft>
                          <a:spcPts val="0"/>
                        </a:spcAft>
                        <a:buNone/>
                      </a:pPr>
                      <a:r>
                        <a:rPr b="0" lang="de-DE" sz="1000">
                          <a:solidFill>
                            <a:schemeClr val="dk1"/>
                          </a:solidFill>
                        </a:rPr>
                        <a:t>03.35</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Nehm</a:t>
                      </a:r>
                      <a:r>
                        <a:rPr lang="de-DE" sz="1000">
                          <a:solidFill>
                            <a:schemeClr val="dk1"/>
                          </a:solidFill>
                        </a:rPr>
                        <a:t> einfach</a:t>
                      </a:r>
                      <a:r>
                        <a:rPr lang="de-DE" sz="1000">
                          <a:solidFill>
                            <a:schemeClr val="dk1"/>
                          </a:solidFill>
                        </a:rPr>
                        <a:t> C</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875">
                <a:tc>
                  <a:txBody>
                    <a:bodyPr/>
                    <a:lstStyle/>
                    <a:p>
                      <a:pPr indent="0" lvl="0" marL="0" marR="0" rtl="0" algn="l">
                        <a:lnSpc>
                          <a:spcPct val="115000"/>
                        </a:lnSpc>
                        <a:spcBef>
                          <a:spcPts val="0"/>
                        </a:spcBef>
                        <a:spcAft>
                          <a:spcPts val="0"/>
                        </a:spcAft>
                        <a:buNone/>
                      </a:pPr>
                      <a:r>
                        <a:rPr b="0" lang="de-DE" sz="1000">
                          <a:solidFill>
                            <a:schemeClr val="dk1"/>
                          </a:solidFill>
                        </a:rPr>
                        <a:t>03.38</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Ja,</a:t>
                      </a:r>
                      <a:r>
                        <a:rPr lang="de-DE" sz="1000">
                          <a:solidFill>
                            <a:schemeClr val="dk1"/>
                          </a:solidFill>
                          <a:latin typeface="Calibri"/>
                          <a:ea typeface="Calibri"/>
                          <a:cs typeface="Calibri"/>
                          <a:sym typeface="Calibri"/>
                        </a:rPr>
                        <a:t> denn schau</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rPr>
                        <a:t>L zeigt auf</a:t>
                      </a:r>
                      <a:r>
                        <a:rPr lang="de-DE" sz="1000">
                          <a:solidFill>
                            <a:schemeClr val="dk1"/>
                          </a:solidFill>
                        </a:rPr>
                        <a:t> die Frage</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65450">
                <a:tc>
                  <a:txBody>
                    <a:bodyPr/>
                    <a:lstStyle/>
                    <a:p>
                      <a:pPr indent="0" lvl="0" marL="0" marR="0" rtl="0" algn="l">
                        <a:lnSpc>
                          <a:spcPct val="115000"/>
                        </a:lnSpc>
                        <a:spcBef>
                          <a:spcPts val="0"/>
                        </a:spcBef>
                        <a:spcAft>
                          <a:spcPts val="0"/>
                        </a:spcAft>
                        <a:buNone/>
                      </a:pPr>
                      <a:r>
                        <a:rPr b="0" lang="de-DE" sz="1000">
                          <a:solidFill>
                            <a:schemeClr val="dk1"/>
                          </a:solidFill>
                        </a:rPr>
                        <a:t>03.40</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rPr>
                        <a:t>Ja, ja, ja</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chemeClr val="dk1"/>
                          </a:solidFill>
                        </a:rPr>
                        <a:t>L kreist</a:t>
                      </a:r>
                      <a:r>
                        <a:rPr lang="de-DE" sz="1000">
                          <a:solidFill>
                            <a:schemeClr val="dk1"/>
                          </a:solidFill>
                        </a:rPr>
                        <a:t> die Antwort ein</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33750">
                <a:tc>
                  <a:txBody>
                    <a:bodyPr/>
                    <a:lstStyle/>
                    <a:p>
                      <a:pPr indent="0" lvl="0" marL="0" marR="0" rtl="0" algn="l">
                        <a:lnSpc>
                          <a:spcPct val="115000"/>
                        </a:lnSpc>
                        <a:spcBef>
                          <a:spcPts val="0"/>
                        </a:spcBef>
                        <a:spcAft>
                          <a:spcPts val="0"/>
                        </a:spcAft>
                        <a:buNone/>
                      </a:pPr>
                      <a:r>
                        <a:rPr b="0" lang="de-DE" sz="1000">
                          <a:solidFill>
                            <a:schemeClr val="dk1"/>
                          </a:solidFill>
                        </a:rPr>
                        <a:t>03.45</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Pfeffer, Salz,</a:t>
                      </a:r>
                      <a:r>
                        <a:rPr lang="de-DE" sz="1000">
                          <a:solidFill>
                            <a:schemeClr val="dk1"/>
                          </a:solidFill>
                        </a:rPr>
                        <a:t> Salz</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Tippt</a:t>
                      </a:r>
                      <a:r>
                        <a:rPr lang="de-DE" sz="1000">
                          <a:solidFill>
                            <a:schemeClr val="dk1"/>
                          </a:solidFill>
                        </a:rPr>
                        <a:t> auf die Antwort</a:t>
                      </a:r>
                      <a:r>
                        <a:rPr lang="de-DE" sz="1000">
                          <a:solidFill>
                            <a:schemeClr val="dk1"/>
                          </a:solidFill>
                        </a:rPr>
                        <a:t>, L kreist</a:t>
                      </a:r>
                      <a:r>
                        <a:rPr lang="de-DE" sz="1000">
                          <a:solidFill>
                            <a:schemeClr val="dk1"/>
                          </a:solidFill>
                        </a:rPr>
                        <a:t> die Antwort ein</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722" name="Google Shape;722;p45"/>
          <p:cNvSpPr/>
          <p:nvPr/>
        </p:nvSpPr>
        <p:spPr>
          <a:xfrm>
            <a:off x="5094206" y="5232488"/>
            <a:ext cx="184731" cy="3434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aphicFrame>
        <p:nvGraphicFramePr>
          <p:cNvPr id="723" name="Google Shape;723;p45"/>
          <p:cNvGraphicFramePr/>
          <p:nvPr/>
        </p:nvGraphicFramePr>
        <p:xfrm>
          <a:off x="4886911" y="3304630"/>
          <a:ext cx="3000000" cy="3000000"/>
        </p:xfrm>
        <a:graphic>
          <a:graphicData uri="http://schemas.openxmlformats.org/drawingml/2006/table">
            <a:tbl>
              <a:tblPr bandRow="1" firstCol="1" firstRow="1">
                <a:noFill/>
                <a:tableStyleId>{8F4294B4-DFD6-4322-8D24-19755955C21A}</a:tableStyleId>
              </a:tblPr>
              <a:tblGrid>
                <a:gridCol w="439750"/>
                <a:gridCol w="441125"/>
                <a:gridCol w="2040375"/>
                <a:gridCol w="2003850"/>
              </a:tblGrid>
              <a:tr h="166875">
                <a:tc>
                  <a:txBody>
                    <a:bodyPr/>
                    <a:lstStyle/>
                    <a:p>
                      <a:pPr indent="0" lvl="0" marL="0" marR="0" rtl="0" algn="l">
                        <a:lnSpc>
                          <a:spcPct val="115000"/>
                        </a:lnSpc>
                        <a:spcBef>
                          <a:spcPts val="0"/>
                        </a:spcBef>
                        <a:spcAft>
                          <a:spcPts val="0"/>
                        </a:spcAft>
                        <a:buNone/>
                      </a:pPr>
                      <a:r>
                        <a:rPr b="0" lang="de-DE" sz="1000">
                          <a:solidFill>
                            <a:schemeClr val="dk1"/>
                          </a:solidFill>
                        </a:rPr>
                        <a:t>02.00</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de-DE" sz="1000">
                          <a:solidFill>
                            <a:schemeClr val="dk1"/>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de-DE" sz="1000">
                          <a:solidFill>
                            <a:schemeClr val="dk1"/>
                          </a:solidFill>
                        </a:rPr>
                        <a:t>Nein, aber schau</a:t>
                      </a:r>
                      <a:r>
                        <a:rPr b="0" lang="de-DE" sz="1000">
                          <a:solidFill>
                            <a:schemeClr val="dk1"/>
                          </a:solidFill>
                        </a:rPr>
                        <a:t> da, das ist dasselbe</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02.03</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M</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latin typeface="Calibri"/>
                          <a:ea typeface="Calibri"/>
                          <a:cs typeface="Calibri"/>
                          <a:sym typeface="Calibri"/>
                        </a:rPr>
                        <a:t>Ist</a:t>
                      </a:r>
                      <a:r>
                        <a:rPr lang="de-DE" sz="1000">
                          <a:latin typeface="Calibri"/>
                          <a:ea typeface="Calibri"/>
                          <a:cs typeface="Calibri"/>
                          <a:sym typeface="Calibri"/>
                        </a:rPr>
                        <a:t> es nicht (unverständlich)</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02.03</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Das</a:t>
                      </a:r>
                      <a:r>
                        <a:rPr lang="de-DE" sz="1000"/>
                        <a:t> ist es!</a:t>
                      </a: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33750">
                <a:tc>
                  <a:txBody>
                    <a:bodyPr/>
                    <a:lstStyle/>
                    <a:p>
                      <a:pPr indent="0" lvl="0" marL="0" marR="0" rtl="0" algn="l">
                        <a:lnSpc>
                          <a:spcPct val="115000"/>
                        </a:lnSpc>
                        <a:spcBef>
                          <a:spcPts val="0"/>
                        </a:spcBef>
                        <a:spcAft>
                          <a:spcPts val="0"/>
                        </a:spcAft>
                        <a:buNone/>
                      </a:pPr>
                      <a:r>
                        <a:rPr b="0" lang="de-DE" sz="1000">
                          <a:solidFill>
                            <a:schemeClr val="dk1"/>
                          </a:solidFill>
                        </a:rPr>
                        <a:t>02.05</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K</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Nein, denn dann sind es verschiedene Gläser</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02.07</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Ja, denn das ist das verschiedenartige</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02.10</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K</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Du musst das machen, L.</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 </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02.12</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M</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latin typeface="Calibri"/>
                          <a:ea typeface="Calibri"/>
                          <a:cs typeface="Calibri"/>
                          <a:sym typeface="Calibri"/>
                        </a:rPr>
                        <a:t>Das</a:t>
                      </a:r>
                      <a:r>
                        <a:rPr lang="de-DE" sz="1000">
                          <a:latin typeface="Calibri"/>
                          <a:ea typeface="Calibri"/>
                          <a:cs typeface="Calibri"/>
                          <a:sym typeface="Calibri"/>
                        </a:rPr>
                        <a:t> dachte ich auch</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t>M kreist</a:t>
                      </a:r>
                      <a:r>
                        <a:rPr lang="de-DE" sz="1000"/>
                        <a:t> Antwort </a:t>
                      </a:r>
                      <a:r>
                        <a:rPr lang="de-DE" sz="1000"/>
                        <a:t>D ein</a:t>
                      </a:r>
                      <a:endParaRPr sz="1000">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33750">
                <a:tc>
                  <a:txBody>
                    <a:bodyPr/>
                    <a:lstStyle/>
                    <a:p>
                      <a:pPr indent="0" lvl="0" marL="0" marR="0" rtl="0" algn="l">
                        <a:lnSpc>
                          <a:spcPct val="115000"/>
                        </a:lnSpc>
                        <a:spcBef>
                          <a:spcPts val="0"/>
                        </a:spcBef>
                        <a:spcAft>
                          <a:spcPts val="0"/>
                        </a:spcAft>
                        <a:buNone/>
                      </a:pPr>
                      <a:r>
                        <a:rPr b="0" lang="de-DE" sz="1000">
                          <a:solidFill>
                            <a:schemeClr val="dk1"/>
                          </a:solidFill>
                        </a:rPr>
                        <a:t>02.25</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Diese?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Die Kinder lesen die Frage lautlos. L zeigt auf eine Antwort</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3750">
                <a:tc>
                  <a:txBody>
                    <a:bodyPr/>
                    <a:lstStyle/>
                    <a:p>
                      <a:pPr indent="0" lvl="0" marL="0" marR="0" rtl="0" algn="l">
                        <a:lnSpc>
                          <a:spcPct val="115000"/>
                        </a:lnSpc>
                        <a:spcBef>
                          <a:spcPts val="0"/>
                        </a:spcBef>
                        <a:spcAft>
                          <a:spcPts val="0"/>
                        </a:spcAft>
                        <a:buNone/>
                      </a:pPr>
                      <a:r>
                        <a:rPr b="0" lang="de-DE" sz="1000">
                          <a:solidFill>
                            <a:schemeClr val="dk1"/>
                          </a:solidFill>
                        </a:rPr>
                        <a:t>02.29</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Es sollte diese hier sein, denn dann gibt es eine weitere Ebene. 4 und 5</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 zeigt auf die gleiche Antwort wie L</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3750">
                <a:tc>
                  <a:txBody>
                    <a:bodyPr/>
                    <a:lstStyle/>
                    <a:p>
                      <a:pPr indent="0" lvl="0" marL="0" marR="0" rtl="0" algn="l">
                        <a:lnSpc>
                          <a:spcPct val="115000"/>
                        </a:lnSpc>
                        <a:spcBef>
                          <a:spcPts val="0"/>
                        </a:spcBef>
                        <a:spcAft>
                          <a:spcPts val="0"/>
                        </a:spcAft>
                        <a:buNone/>
                      </a:pPr>
                      <a:r>
                        <a:rPr b="0" lang="de-DE" sz="1000">
                          <a:solidFill>
                            <a:schemeClr val="dk1"/>
                          </a:solidFill>
                        </a:rPr>
                        <a:t>02.35</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latin typeface="Calibri"/>
                          <a:ea typeface="Calibri"/>
                          <a:cs typeface="Calibri"/>
                          <a:sym typeface="Calibri"/>
                        </a:rPr>
                        <a:t>Ja, ja</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L sieht sich alle Antworten an und zeigt auf jede</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875">
                <a:tc>
                  <a:txBody>
                    <a:bodyPr/>
                    <a:lstStyle/>
                    <a:p>
                      <a:pPr indent="0" lvl="0" marL="0" marR="0" rtl="0" algn="l">
                        <a:lnSpc>
                          <a:spcPct val="115000"/>
                        </a:lnSpc>
                        <a:spcBef>
                          <a:spcPts val="0"/>
                        </a:spcBef>
                        <a:spcAft>
                          <a:spcPts val="0"/>
                        </a:spcAft>
                        <a:buNone/>
                      </a:pPr>
                      <a:r>
                        <a:rPr b="0" lang="de-DE" sz="1000">
                          <a:solidFill>
                            <a:schemeClr val="dk1"/>
                          </a:solidFill>
                        </a:rPr>
                        <a:t>02.37</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M</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Das</a:t>
                      </a:r>
                      <a:r>
                        <a:rPr lang="de-DE" sz="1000">
                          <a:solidFill>
                            <a:schemeClr val="dk1"/>
                          </a:solidFill>
                        </a:rPr>
                        <a:t> da</a:t>
                      </a:r>
                      <a:r>
                        <a:rPr lang="de-DE" sz="1000">
                          <a:solidFill>
                            <a:schemeClr val="dk1"/>
                          </a:solidFill>
                        </a:rPr>
                        <a:t>? </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M zeigt</a:t>
                      </a:r>
                      <a:r>
                        <a:rPr lang="de-DE" sz="1000">
                          <a:solidFill>
                            <a:schemeClr val="dk1"/>
                          </a:solidFill>
                        </a:rPr>
                        <a:t> auf Antwort</a:t>
                      </a:r>
                      <a:r>
                        <a:rPr lang="de-DE" sz="1000">
                          <a:solidFill>
                            <a:schemeClr val="dk1"/>
                          </a:solidFill>
                        </a:rPr>
                        <a:t> B</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0625">
                <a:tc>
                  <a:txBody>
                    <a:bodyPr/>
                    <a:lstStyle/>
                    <a:p>
                      <a:pPr indent="0" lvl="0" marL="0" marR="0" rtl="0" algn="l">
                        <a:lnSpc>
                          <a:spcPct val="115000"/>
                        </a:lnSpc>
                        <a:spcBef>
                          <a:spcPts val="0"/>
                        </a:spcBef>
                        <a:spcAft>
                          <a:spcPts val="0"/>
                        </a:spcAft>
                        <a:buNone/>
                      </a:pPr>
                      <a:r>
                        <a:rPr b="0" lang="de-DE" sz="1000">
                          <a:solidFill>
                            <a:schemeClr val="dk1"/>
                          </a:solidFill>
                        </a:rPr>
                        <a:t>02.28</a:t>
                      </a:r>
                      <a:endParaRPr b="0"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K</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Es ist A, das hier. Das liegt daran, dass der eine 3 hat, dann sollte es 2 sein, dann sollte es 1 sein.</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00">
                          <a:solidFill>
                            <a:schemeClr val="dk1"/>
                          </a:solidFill>
                        </a:rPr>
                        <a:t>M kreist A ein</a:t>
                      </a:r>
                      <a:endParaRPr sz="1000">
                        <a:solidFill>
                          <a:schemeClr val="dk1"/>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3750">
                <a:tc>
                  <a:txBody>
                    <a:bodyPr/>
                    <a:lstStyle/>
                    <a:p>
                      <a:pPr indent="0" lvl="0" marL="0" marR="0" rtl="0" algn="l">
                        <a:lnSpc>
                          <a:spcPct val="115000"/>
                        </a:lnSpc>
                        <a:spcBef>
                          <a:spcPts val="0"/>
                        </a:spcBef>
                        <a:spcAft>
                          <a:spcPts val="0"/>
                        </a:spcAft>
                        <a:buNone/>
                      </a:pPr>
                      <a:r>
                        <a:rPr b="0" lang="de-DE" sz="1000">
                          <a:solidFill>
                            <a:srgbClr val="000000"/>
                          </a:solidFill>
                        </a:rPr>
                        <a:t>02.57</a:t>
                      </a:r>
                      <a:endParaRPr b="0"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latin typeface="Calibri"/>
                          <a:ea typeface="Calibri"/>
                          <a:cs typeface="Calibri"/>
                          <a:sym typeface="Calibri"/>
                        </a:rPr>
                        <a:t>L</a:t>
                      </a:r>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rPr>
                        <a:t>Das ist es, denn das hat nichts drin.</a:t>
                      </a:r>
                      <a:endParaRPr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rPr>
                        <a:t>Kinder schauen alle auf die nächste Frage</a:t>
                      </a:r>
                      <a:endParaRPr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66875">
                <a:tc>
                  <a:txBody>
                    <a:bodyPr/>
                    <a:lstStyle/>
                    <a:p>
                      <a:pPr indent="0" lvl="0" marL="0" marR="0" rtl="0" algn="l">
                        <a:lnSpc>
                          <a:spcPct val="115000"/>
                        </a:lnSpc>
                        <a:spcBef>
                          <a:spcPts val="0"/>
                        </a:spcBef>
                        <a:spcAft>
                          <a:spcPts val="0"/>
                        </a:spcAft>
                        <a:buNone/>
                      </a:pPr>
                      <a:r>
                        <a:rPr b="0" lang="de-DE" sz="1000">
                          <a:solidFill>
                            <a:srgbClr val="000000"/>
                          </a:solidFill>
                        </a:rPr>
                        <a:t>03.01</a:t>
                      </a:r>
                      <a:endParaRPr b="0"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rPr>
                        <a:t>K</a:t>
                      </a:r>
                      <a:endParaRPr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latin typeface="Calibri"/>
                          <a:ea typeface="Calibri"/>
                          <a:cs typeface="Calibri"/>
                          <a:sym typeface="Calibri"/>
                        </a:rPr>
                        <a:t>Ja,</a:t>
                      </a:r>
                      <a:r>
                        <a:rPr lang="de-DE" sz="1000">
                          <a:solidFill>
                            <a:srgbClr val="000000"/>
                          </a:solidFill>
                          <a:latin typeface="Calibri"/>
                          <a:ea typeface="Calibri"/>
                          <a:cs typeface="Calibri"/>
                          <a:sym typeface="Calibri"/>
                        </a:rPr>
                        <a:t> nein, es ist das hier</a:t>
                      </a:r>
                      <a:endParaRPr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de-DE" sz="1000">
                          <a:solidFill>
                            <a:srgbClr val="000000"/>
                          </a:solidFill>
                        </a:rPr>
                        <a:t>K zeigt auf eine andere Antwort</a:t>
                      </a:r>
                      <a:endParaRPr sz="1000">
                        <a:solidFill>
                          <a:srgbClr val="000000"/>
                        </a:solidFill>
                        <a:latin typeface="Calibri"/>
                        <a:ea typeface="Calibri"/>
                        <a:cs typeface="Calibri"/>
                        <a:sym typeface="Calibri"/>
                      </a:endParaRPr>
                    </a:p>
                  </a:txBody>
                  <a:tcPr marT="0" marB="0" marR="62200" marL="62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7" name="Shape 727"/>
        <p:cNvGrpSpPr/>
        <p:nvPr/>
      </p:nvGrpSpPr>
      <p:grpSpPr>
        <a:xfrm>
          <a:off x="0" y="0"/>
          <a:ext cx="0" cy="0"/>
          <a:chOff x="0" y="0"/>
          <a:chExt cx="0" cy="0"/>
        </a:xfrm>
      </p:grpSpPr>
      <p:sp>
        <p:nvSpPr>
          <p:cNvPr id="728" name="Google Shape;728;p46"/>
          <p:cNvSpPr txBox="1"/>
          <p:nvPr/>
        </p:nvSpPr>
        <p:spPr>
          <a:xfrm>
            <a:off x="951134" y="466475"/>
            <a:ext cx="2354632" cy="780836"/>
          </a:xfrm>
          <a:prstGeom prst="rect">
            <a:avLst/>
          </a:prstGeom>
          <a:solidFill>
            <a:srgbClr val="D9F1F6"/>
          </a:solidFill>
          <a:ln>
            <a:noFill/>
          </a:ln>
        </p:spPr>
        <p:txBody>
          <a:bodyPr anchorCtr="0" anchor="t" bIns="0" lIns="0" spcFirstLastPara="1" rIns="0" wrap="square" tIns="14375">
            <a:spAutoFit/>
          </a:bodyPr>
          <a:lstStyle/>
          <a:p>
            <a:pPr indent="0" lvl="0" marL="23608" marR="0" rtl="0" algn="l">
              <a:spcBef>
                <a:spcPts val="0"/>
              </a:spcBef>
              <a:spcAft>
                <a:spcPts val="0"/>
              </a:spcAft>
              <a:buNone/>
            </a:pPr>
            <a:r>
              <a:rPr b="1" lang="de-DE" sz="1632">
                <a:solidFill>
                  <a:srgbClr val="1A616F"/>
                </a:solidFill>
                <a:latin typeface="Arial"/>
                <a:ea typeface="Arial"/>
                <a:cs typeface="Arial"/>
                <a:sym typeface="Arial"/>
              </a:rPr>
              <a:t>Teil i. Mögliche Anwendungen</a:t>
            </a:r>
            <a:endParaRPr/>
          </a:p>
          <a:p>
            <a:pPr indent="0" lvl="0" marL="23608" marR="0" rtl="0" algn="l">
              <a:spcBef>
                <a:spcPts val="113"/>
              </a:spcBef>
              <a:spcAft>
                <a:spcPts val="0"/>
              </a:spcAft>
              <a:buNone/>
            </a:pPr>
            <a:r>
              <a:rPr b="1" lang="de-DE" sz="1632">
                <a:solidFill>
                  <a:srgbClr val="1A616F"/>
                </a:solidFill>
                <a:latin typeface="Arial"/>
                <a:ea typeface="Arial"/>
                <a:cs typeface="Arial"/>
                <a:sym typeface="Arial"/>
              </a:rPr>
              <a:t>des T-SEDA-Toolkits</a:t>
            </a:r>
            <a:endParaRPr sz="1632">
              <a:solidFill>
                <a:srgbClr val="000000"/>
              </a:solidFill>
              <a:latin typeface="Arial"/>
              <a:ea typeface="Arial"/>
              <a:cs typeface="Arial"/>
              <a:sym typeface="Arial"/>
            </a:endParaRPr>
          </a:p>
        </p:txBody>
      </p:sp>
      <p:sp>
        <p:nvSpPr>
          <p:cNvPr id="729" name="Google Shape;729;p46"/>
          <p:cNvSpPr txBox="1"/>
          <p:nvPr/>
        </p:nvSpPr>
        <p:spPr>
          <a:xfrm>
            <a:off x="876026" y="1380595"/>
            <a:ext cx="4675713" cy="52264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5700">
            <a:spAutoFit/>
          </a:bodyPr>
          <a:lstStyle/>
          <a:p>
            <a:pPr indent="0" lvl="0" marL="75432" marR="86949" rtl="0" algn="just">
              <a:lnSpc>
                <a:spcPct val="120600"/>
              </a:lnSpc>
              <a:spcBef>
                <a:spcPts val="0"/>
              </a:spcBef>
              <a:spcAft>
                <a:spcPts val="0"/>
              </a:spcAft>
              <a:buNone/>
            </a:pPr>
            <a:r>
              <a:rPr lang="de-DE" sz="1088">
                <a:solidFill>
                  <a:srgbClr val="000000"/>
                </a:solidFill>
                <a:latin typeface="Arimo"/>
                <a:ea typeface="Arimo"/>
                <a:cs typeface="Arimo"/>
                <a:sym typeface="Arimo"/>
              </a:rPr>
              <a:t>Wie Sie das Toolkit nutzen, hängt davon ab, woran Sie interessiert sind, aber auch davon, welche Möglichkeiten Sie haben. Im Folgenden finden Sie einige Vorschläge, wie Sie diese Ressourcen weitergehend nutzen können:</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Wenn Sie eine/n Lehrassistenten/in in Ihrer Einrichtung haben, könnten Sie ihn/sie um Hilfe bei Videoaufnahmen oder Live-Beobachtungen bitten. </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Oder Sie könnten darum bitten, Sie zu filmen, wenn Sie sich auf Ihre eigene Praxis konzentrieren möchten.</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Wenn in Ihrer Schule mehrere Lehrkräfte T-SEDA-Untersuchungen durchführen, könnten Sie gemeinsam Ihre Ergebnisse austauschen und überlegen, wie Sie die Praxis in der gesamten Schule einbinden können.</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Sie könnten andere KollegInnen bitten, Sie zu beobachten, oder Sie könnten sie beobachten, wie sie gemeinsam Lerngespräche führen</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Je nach Alter Ihrer Lernenden könnten Sie deren Beiträge bei der Planung Ihrer Untersuchung und dem Austausch Ihrer Ergebnisse einholen oder sie in die Ausarbeitung Ihres Aktionsplans einbeziehen.</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Sie könnten überlegen, wie Sie Technologie in Ihre Untersuchung integrieren und wie sich dies auf den Dialog auswirkt.</a:t>
            </a:r>
            <a:endParaRPr/>
          </a:p>
          <a:p>
            <a:pPr indent="-155471" lvl="0" marL="230903" marR="86949" rtl="0" algn="just">
              <a:lnSpc>
                <a:spcPct val="120600"/>
              </a:lnSpc>
              <a:spcBef>
                <a:spcPts val="281"/>
              </a:spcBef>
              <a:spcAft>
                <a:spcPts val="0"/>
              </a:spcAft>
              <a:buClr>
                <a:srgbClr val="000000"/>
              </a:buClr>
              <a:buSzPts val="1088"/>
              <a:buFont typeface="Arial"/>
              <a:buChar char="•"/>
            </a:pPr>
            <a:r>
              <a:rPr lang="de-DE" sz="1088">
                <a:solidFill>
                  <a:srgbClr val="000000"/>
                </a:solidFill>
                <a:latin typeface="Arimo"/>
                <a:ea typeface="Arimo"/>
                <a:cs typeface="Arimo"/>
                <a:sym typeface="Arimo"/>
              </a:rPr>
              <a:t>Die Abschnitte 1-5 des Toolkits geben Ihnen weitere Ideen, was Sie tun könnten.		</a:t>
            </a:r>
            <a:endParaRPr/>
          </a:p>
          <a:p>
            <a:pPr indent="-86383" lvl="0" marL="230903" marR="86949" rtl="0" algn="just">
              <a:lnSpc>
                <a:spcPct val="120600"/>
              </a:lnSpc>
              <a:spcBef>
                <a:spcPts val="281"/>
              </a:spcBef>
              <a:spcAft>
                <a:spcPts val="0"/>
              </a:spcAft>
              <a:buClr>
                <a:schemeClr val="dk1"/>
              </a:buClr>
              <a:buSzPts val="1088"/>
              <a:buFont typeface="Arial"/>
              <a:buNone/>
            </a:pPr>
            <a:r>
              <a:t/>
            </a:r>
            <a:endParaRPr sz="1088" u="sng">
              <a:solidFill>
                <a:schemeClr val="hlink"/>
              </a:solidFill>
              <a:latin typeface="Arimo"/>
              <a:ea typeface="Arimo"/>
              <a:cs typeface="Arimo"/>
              <a:sym typeface="Arimo"/>
              <a:hlinkClick r:id="rId3"/>
            </a:endParaRPr>
          </a:p>
          <a:p>
            <a:pPr indent="0" lvl="0" marL="75432" marR="86949" rtl="0" algn="just">
              <a:lnSpc>
                <a:spcPct val="120600"/>
              </a:lnSpc>
              <a:spcBef>
                <a:spcPts val="281"/>
              </a:spcBef>
              <a:spcAft>
                <a:spcPts val="0"/>
              </a:spcAft>
              <a:buNone/>
            </a:pPr>
            <a:r>
              <a:rPr lang="de-DE" sz="1088" u="sng">
                <a:solidFill>
                  <a:srgbClr val="0000FF"/>
                </a:solidFill>
                <a:latin typeface="Arimo"/>
                <a:ea typeface="Arimo"/>
                <a:cs typeface="Arimo"/>
                <a:sym typeface="Arimo"/>
              </a:rPr>
              <a:t>	</a:t>
            </a:r>
            <a:r>
              <a:rPr lang="de-DE" sz="1088" u="sng">
                <a:solidFill>
                  <a:schemeClr val="hlink"/>
                </a:solidFill>
                <a:latin typeface="Arial"/>
                <a:ea typeface="Arial"/>
                <a:cs typeface="Arial"/>
                <a:sym typeface="Arial"/>
                <a:hlinkClick r:id="rId4"/>
              </a:rPr>
              <a:t> </a:t>
            </a:r>
            <a:r>
              <a:rPr b="1" lang="de-DE" sz="1088" u="sng">
                <a:solidFill>
                  <a:schemeClr val="hlink"/>
                </a:solidFill>
                <a:latin typeface="Arial"/>
                <a:ea typeface="Arial"/>
                <a:cs typeface="Arial"/>
                <a:sym typeface="Arial"/>
                <a:hlinkClick r:id="rId5"/>
              </a:rPr>
              <a:t>Video 9: Die Auswirkungen der T-SEDA-Untersuchung</a:t>
            </a:r>
            <a:endParaRPr b="1" sz="1088">
              <a:solidFill>
                <a:srgbClr val="000000"/>
              </a:solidFill>
              <a:latin typeface="Arial"/>
              <a:ea typeface="Arial"/>
              <a:cs typeface="Arial"/>
              <a:sym typeface="Arial"/>
            </a:endParaRPr>
          </a:p>
        </p:txBody>
      </p:sp>
      <p:sp>
        <p:nvSpPr>
          <p:cNvPr id="730" name="Google Shape;730;p46"/>
          <p:cNvSpPr/>
          <p:nvPr/>
        </p:nvSpPr>
        <p:spPr>
          <a:xfrm>
            <a:off x="5878365" y="916622"/>
            <a:ext cx="3282160" cy="185010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31" name="Google Shape;731;p46"/>
          <p:cNvSpPr/>
          <p:nvPr/>
        </p:nvSpPr>
        <p:spPr>
          <a:xfrm>
            <a:off x="6233645" y="5044665"/>
            <a:ext cx="2558934" cy="185471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32" name="Google Shape;732;p46"/>
          <p:cNvSpPr/>
          <p:nvPr/>
        </p:nvSpPr>
        <p:spPr>
          <a:xfrm>
            <a:off x="5760737" y="3061543"/>
            <a:ext cx="3954297" cy="185471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33" name="Google Shape;733;p46"/>
          <p:cNvSpPr/>
          <p:nvPr/>
        </p:nvSpPr>
        <p:spPr>
          <a:xfrm>
            <a:off x="1134632" y="6225888"/>
            <a:ext cx="398462" cy="398465"/>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34" name="Google Shape;734;p46"/>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31</a:t>
            </a:r>
            <a:endParaRPr sz="907">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9" name="Shape 739"/>
        <p:cNvGrpSpPr/>
        <p:nvPr/>
      </p:nvGrpSpPr>
      <p:grpSpPr>
        <a:xfrm>
          <a:off x="0" y="0"/>
          <a:ext cx="0" cy="0"/>
          <a:chOff x="0" y="0"/>
          <a:chExt cx="0" cy="0"/>
        </a:xfrm>
      </p:grpSpPr>
      <p:sp>
        <p:nvSpPr>
          <p:cNvPr id="740" name="Google Shape;740;p47"/>
          <p:cNvSpPr txBox="1"/>
          <p:nvPr>
            <p:ph type="title"/>
          </p:nvPr>
        </p:nvSpPr>
        <p:spPr>
          <a:xfrm>
            <a:off x="888237" y="391589"/>
            <a:ext cx="8203036" cy="502317"/>
          </a:xfrm>
          <a:prstGeom prst="rect">
            <a:avLst/>
          </a:prstGeom>
          <a:noFill/>
          <a:ln>
            <a:noFill/>
          </a:ln>
        </p:spPr>
        <p:txBody>
          <a:bodyPr anchorCtr="0" anchor="t" bIns="0" lIns="0" spcFirstLastPara="1" rIns="0" wrap="square" tIns="0">
            <a:spAutoFit/>
          </a:bodyPr>
          <a:lstStyle/>
          <a:p>
            <a:pPr indent="0" lvl="0" marL="289061" rtl="0" algn="ctr">
              <a:spcBef>
                <a:spcPts val="0"/>
              </a:spcBef>
              <a:spcAft>
                <a:spcPts val="0"/>
              </a:spcAft>
              <a:buNone/>
            </a:pPr>
            <a:r>
              <a:rPr lang="de-DE" sz="3264"/>
              <a:t>T-SEDA: Unterstützende Werkzeuge</a:t>
            </a:r>
            <a:endParaRPr sz="3264">
              <a:solidFill>
                <a:srgbClr val="00B050"/>
              </a:solidFill>
            </a:endParaRPr>
          </a:p>
        </p:txBody>
      </p:sp>
      <p:sp>
        <p:nvSpPr>
          <p:cNvPr id="741" name="Google Shape;741;p47"/>
          <p:cNvSpPr txBox="1"/>
          <p:nvPr>
            <p:ph idx="1" type="body"/>
          </p:nvPr>
        </p:nvSpPr>
        <p:spPr>
          <a:xfrm>
            <a:off x="1086508" y="4805851"/>
            <a:ext cx="9110613" cy="879343"/>
          </a:xfrm>
          <a:prstGeom prst="rect">
            <a:avLst/>
          </a:prstGeom>
          <a:noFill/>
          <a:ln>
            <a:noFill/>
          </a:ln>
        </p:spPr>
        <p:txBody>
          <a:bodyPr anchorCtr="0" anchor="t" bIns="0" lIns="0" spcFirstLastPara="1" rIns="0" wrap="square" tIns="0">
            <a:spAutoFit/>
          </a:bodyPr>
          <a:lstStyle/>
          <a:p>
            <a:pPr indent="0" lvl="0" marL="286757" rtl="0" algn="l">
              <a:spcBef>
                <a:spcPts val="0"/>
              </a:spcBef>
              <a:spcAft>
                <a:spcPts val="0"/>
              </a:spcAft>
              <a:buNone/>
            </a:pPr>
            <a:r>
              <a:t/>
            </a:r>
            <a:endParaRPr sz="1406">
              <a:latin typeface="Times New Roman"/>
              <a:ea typeface="Times New Roman"/>
              <a:cs typeface="Times New Roman"/>
              <a:sym typeface="Times New Roman"/>
            </a:endParaRPr>
          </a:p>
          <a:p>
            <a:pPr indent="0" lvl="0" marL="286757" rtl="0" algn="l">
              <a:spcBef>
                <a:spcPts val="0"/>
              </a:spcBef>
              <a:spcAft>
                <a:spcPts val="0"/>
              </a:spcAft>
              <a:buClr>
                <a:schemeClr val="dk1"/>
              </a:buClr>
              <a:buSzPts val="1542"/>
              <a:buFont typeface="Noto Sans Symbols"/>
              <a:buNone/>
            </a:pPr>
            <a:r>
              <a:t/>
            </a:r>
            <a:endParaRPr sz="1542">
              <a:latin typeface="Times New Roman"/>
              <a:ea typeface="Times New Roman"/>
              <a:cs typeface="Times New Roman"/>
              <a:sym typeface="Times New Roman"/>
            </a:endParaRPr>
          </a:p>
          <a:p>
            <a:pPr indent="0" lvl="0" marL="286757" rtl="0" algn="l">
              <a:spcBef>
                <a:spcPts val="32"/>
              </a:spcBef>
              <a:spcAft>
                <a:spcPts val="0"/>
              </a:spcAft>
              <a:buClr>
                <a:schemeClr val="dk1"/>
              </a:buClr>
              <a:buSzPts val="1587"/>
              <a:buFont typeface="Noto Sans Symbols"/>
              <a:buNone/>
            </a:pPr>
            <a:r>
              <a:t/>
            </a:r>
            <a:endParaRPr sz="1587">
              <a:latin typeface="Times New Roman"/>
              <a:ea typeface="Times New Roman"/>
              <a:cs typeface="Times New Roman"/>
              <a:sym typeface="Times New Roman"/>
            </a:endParaRPr>
          </a:p>
          <a:p>
            <a:pPr indent="0" lvl="0" marL="286757" rtl="0" algn="l">
              <a:spcBef>
                <a:spcPts val="45"/>
              </a:spcBef>
              <a:spcAft>
                <a:spcPts val="0"/>
              </a:spcAft>
              <a:buNone/>
            </a:pPr>
            <a:r>
              <a:t/>
            </a:r>
            <a:endParaRPr sz="1179">
              <a:latin typeface="Times New Roman"/>
              <a:ea typeface="Times New Roman"/>
              <a:cs typeface="Times New Roman"/>
              <a:sym typeface="Times New Roman"/>
            </a:endParaRPr>
          </a:p>
        </p:txBody>
      </p:sp>
      <p:graphicFrame>
        <p:nvGraphicFramePr>
          <p:cNvPr id="742" name="Google Shape;742;p47"/>
          <p:cNvGraphicFramePr/>
          <p:nvPr/>
        </p:nvGraphicFramePr>
        <p:xfrm>
          <a:off x="709460" y="1213612"/>
          <a:ext cx="3000000" cy="3000000"/>
        </p:xfrm>
        <a:graphic>
          <a:graphicData uri="http://schemas.openxmlformats.org/drawingml/2006/table">
            <a:tbl>
              <a:tblPr bandRow="1" firstRow="1">
                <a:noFill/>
                <a:tableStyleId>{B0894BF3-99CF-4E9F-BE77-B33D854FD6F0}</a:tableStyleId>
              </a:tblPr>
              <a:tblGrid>
                <a:gridCol w="4633850"/>
                <a:gridCol w="707575"/>
              </a:tblGrid>
              <a:tr h="336525">
                <a:tc>
                  <a:txBody>
                    <a:bodyPr/>
                    <a:lstStyle/>
                    <a:p>
                      <a:pPr indent="0" lvl="0" marL="0" marR="0" rtl="0" algn="ctr">
                        <a:spcBef>
                          <a:spcPts val="0"/>
                        </a:spcBef>
                        <a:spcAft>
                          <a:spcPts val="0"/>
                        </a:spcAft>
                        <a:buNone/>
                      </a:pPr>
                      <a:r>
                        <a:rPr lang="de-DE" sz="1600"/>
                        <a:t>ABSCHNITT</a:t>
                      </a:r>
                      <a:endParaRPr/>
                    </a:p>
                  </a:txBody>
                  <a:tcPr marT="41450" marB="41450" marR="82925" marL="82925">
                    <a:solidFill>
                      <a:srgbClr val="2E6A7B"/>
                    </a:solidFill>
                  </a:tcPr>
                </a:tc>
                <a:tc>
                  <a:txBody>
                    <a:bodyPr/>
                    <a:lstStyle/>
                    <a:p>
                      <a:pPr indent="0" lvl="0" marL="0" marR="0" rtl="0" algn="ctr">
                        <a:spcBef>
                          <a:spcPts val="0"/>
                        </a:spcBef>
                        <a:spcAft>
                          <a:spcPts val="0"/>
                        </a:spcAft>
                        <a:buNone/>
                      </a:pPr>
                      <a:r>
                        <a:rPr lang="de-DE" sz="1600"/>
                        <a:t>Seite</a:t>
                      </a:r>
                      <a:endParaRPr sz="1600"/>
                    </a:p>
                  </a:txBody>
                  <a:tcPr marT="41450" marB="41450" marR="82925" marL="82925">
                    <a:solidFill>
                      <a:srgbClr val="2E6A7B"/>
                    </a:solidFill>
                  </a:tcPr>
                </a:tc>
              </a:tr>
              <a:tr h="901575">
                <a:tc>
                  <a:txBody>
                    <a:bodyPr/>
                    <a:lstStyle/>
                    <a:p>
                      <a:pPr indent="0" lvl="0" marL="0" marR="0" rtl="0" algn="l">
                        <a:lnSpc>
                          <a:spcPct val="100000"/>
                        </a:lnSpc>
                        <a:spcBef>
                          <a:spcPts val="0"/>
                        </a:spcBef>
                        <a:spcAft>
                          <a:spcPts val="0"/>
                        </a:spcAft>
                        <a:buSzPts val="1300"/>
                        <a:buFont typeface="Calibri"/>
                        <a:buNone/>
                      </a:pPr>
                      <a:r>
                        <a:rPr b="1" lang="de-DE" sz="1300">
                          <a:latin typeface="Calibri"/>
                          <a:ea typeface="Calibri"/>
                          <a:cs typeface="Calibri"/>
                          <a:sym typeface="Calibri"/>
                        </a:rPr>
                        <a:t>ABSCHNITT 1: Detaillierter Kodierungsrahmen. </a:t>
                      </a:r>
                      <a:r>
                        <a:rPr lang="de-DE" sz="1300">
                          <a:latin typeface="Calibri"/>
                          <a:ea typeface="Calibri"/>
                          <a:cs typeface="Calibri"/>
                          <a:sym typeface="Calibri"/>
                        </a:rPr>
                        <a:t>Eine Liste und Erläuterung der Dialogkategorien, illustriert mit Beispielaufforderungen und Beiträgen, sowie allgemeine dialogische Praktiken im Unterricht.</a:t>
                      </a:r>
                      <a:endParaRPr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42</a:t>
                      </a:r>
                      <a:endParaRPr/>
                    </a:p>
                  </a:txBody>
                  <a:tcPr marT="45725" marB="45725" marR="91450" marL="91450">
                    <a:solidFill>
                      <a:srgbClr val="D8D8D8"/>
                    </a:solidFill>
                  </a:tcPr>
                </a:tc>
              </a:tr>
              <a:tr h="901575">
                <a:tc>
                  <a:txBody>
                    <a:bodyPr/>
                    <a:lstStyle/>
                    <a:p>
                      <a:pPr indent="0" lvl="0" marL="0" marR="0" rtl="0" algn="l">
                        <a:lnSpc>
                          <a:spcPct val="100000"/>
                        </a:lnSpc>
                        <a:spcBef>
                          <a:spcPts val="0"/>
                        </a:spcBef>
                        <a:spcAft>
                          <a:spcPts val="0"/>
                        </a:spcAft>
                        <a:buSzPts val="1300"/>
                        <a:buFont typeface="Calibri"/>
                        <a:buNone/>
                      </a:pPr>
                      <a:r>
                        <a:rPr b="1" lang="de-DE" sz="1300">
                          <a:latin typeface="Calibri"/>
                          <a:ea typeface="Calibri"/>
                          <a:cs typeface="Calibri"/>
                          <a:sym typeface="Calibri"/>
                        </a:rPr>
                        <a:t>ABSCHNITT 2: Arten der Beobachtung und Vorlagen für die Beobachtung und Kodierung. </a:t>
                      </a:r>
                      <a:r>
                        <a:rPr lang="de-DE" sz="1300">
                          <a:latin typeface="Calibri"/>
                          <a:ea typeface="Calibri"/>
                          <a:cs typeface="Calibri"/>
                          <a:sym typeface="Calibri"/>
                        </a:rPr>
                        <a:t>Einschließlich Unterrichtsbeobachtung (Zeitstichproben; Checkliste; Bewertungsskalen).</a:t>
                      </a:r>
                      <a:endParaRPr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48</a:t>
                      </a:r>
                      <a:endParaRPr/>
                    </a:p>
                  </a:txBody>
                  <a:tcPr marT="45725" marB="45725" marR="91450" marL="91450">
                    <a:solidFill>
                      <a:srgbClr val="D8D8D8"/>
                    </a:solidFill>
                  </a:tcPr>
                </a:tc>
              </a:tr>
              <a:tr h="289450">
                <a:tc>
                  <a:txBody>
                    <a:bodyPr/>
                    <a:lstStyle/>
                    <a:p>
                      <a:pPr indent="0" lvl="0" marL="93663" marR="0" rtl="0" algn="l">
                        <a:lnSpc>
                          <a:spcPct val="100000"/>
                        </a:lnSpc>
                        <a:spcBef>
                          <a:spcPts val="0"/>
                        </a:spcBef>
                        <a:spcAft>
                          <a:spcPts val="0"/>
                        </a:spcAft>
                        <a:buSzPts val="1300"/>
                        <a:buFont typeface="Calibri"/>
                        <a:buNone/>
                      </a:pPr>
                      <a:r>
                        <a:rPr b="1" lang="de-DE" sz="1300">
                          <a:latin typeface="Calibri"/>
                          <a:ea typeface="Calibri"/>
                          <a:cs typeface="Calibri"/>
                          <a:sym typeface="Calibri"/>
                        </a:rPr>
                        <a:t> Vorlage 2A: Kodieren eines Audio-/ Videotranskripts</a:t>
                      </a:r>
                      <a:endParaRPr b="1"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51</a:t>
                      </a:r>
                      <a:endParaRPr/>
                    </a:p>
                  </a:txBody>
                  <a:tcPr marT="45725" marB="45725" marR="91450" marL="91450">
                    <a:solidFill>
                      <a:srgbClr val="D8D8D8"/>
                    </a:solidFill>
                  </a:tcPr>
                </a:tc>
              </a:tr>
              <a:tr h="289450">
                <a:tc>
                  <a:txBody>
                    <a:bodyPr/>
                    <a:lstStyle/>
                    <a:p>
                      <a:pPr indent="0" lvl="0" marL="93663" marR="0" rtl="0" algn="l">
                        <a:lnSpc>
                          <a:spcPct val="100000"/>
                        </a:lnSpc>
                        <a:spcBef>
                          <a:spcPts val="0"/>
                        </a:spcBef>
                        <a:spcAft>
                          <a:spcPts val="0"/>
                        </a:spcAft>
                        <a:buNone/>
                      </a:pPr>
                      <a:r>
                        <a:rPr b="1" lang="de-DE" sz="1300">
                          <a:latin typeface="Calibri"/>
                          <a:ea typeface="Calibri"/>
                          <a:cs typeface="Calibri"/>
                          <a:sym typeface="Calibri"/>
                        </a:rPr>
                        <a:t> </a:t>
                      </a:r>
                      <a:r>
                        <a:rPr b="1" lang="de-DE" sz="1300">
                          <a:solidFill>
                            <a:schemeClr val="dk1"/>
                          </a:solidFill>
                          <a:latin typeface="Calibri"/>
                          <a:ea typeface="Calibri"/>
                          <a:cs typeface="Calibri"/>
                          <a:sym typeface="Calibri"/>
                        </a:rPr>
                        <a:t>Vorlage</a:t>
                      </a:r>
                      <a:r>
                        <a:rPr b="1" lang="de-DE" sz="1300">
                          <a:latin typeface="Calibri"/>
                          <a:ea typeface="Calibri"/>
                          <a:cs typeface="Calibri"/>
                          <a:sym typeface="Calibri"/>
                        </a:rPr>
                        <a:t> 2B: Zeitfenster-Codierung für Gruppenarbeiten</a:t>
                      </a:r>
                      <a:endParaRPr b="1"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53</a:t>
                      </a:r>
                      <a:endParaRPr/>
                    </a:p>
                  </a:txBody>
                  <a:tcPr marT="45725" marB="45725" marR="91450" marL="91450">
                    <a:solidFill>
                      <a:srgbClr val="D8D8D8"/>
                    </a:solidFill>
                  </a:tcPr>
                </a:tc>
              </a:tr>
              <a:tr h="490925">
                <a:tc>
                  <a:txBody>
                    <a:bodyPr/>
                    <a:lstStyle/>
                    <a:p>
                      <a:pPr indent="0" lvl="0" marL="93663" marR="130810" rtl="0" algn="l">
                        <a:lnSpc>
                          <a:spcPct val="101400"/>
                        </a:lnSpc>
                        <a:spcBef>
                          <a:spcPts val="0"/>
                        </a:spcBef>
                        <a:spcAft>
                          <a:spcPts val="0"/>
                        </a:spcAft>
                        <a:buNone/>
                      </a:pPr>
                      <a:r>
                        <a:rPr b="1" lang="de-DE" sz="1300">
                          <a:latin typeface="Calibri"/>
                          <a:ea typeface="Calibri"/>
                          <a:cs typeface="Calibri"/>
                          <a:sym typeface="Calibri"/>
                        </a:rPr>
                        <a:t> </a:t>
                      </a:r>
                      <a:r>
                        <a:rPr b="1" lang="de-DE" sz="1300">
                          <a:solidFill>
                            <a:schemeClr val="dk1"/>
                          </a:solidFill>
                          <a:latin typeface="Calibri"/>
                          <a:ea typeface="Calibri"/>
                          <a:cs typeface="Calibri"/>
                          <a:sym typeface="Calibri"/>
                        </a:rPr>
                        <a:t>Vorlage</a:t>
                      </a:r>
                      <a:r>
                        <a:rPr b="1" lang="de-DE" sz="1300">
                          <a:latin typeface="Calibri"/>
                          <a:ea typeface="Calibri"/>
                          <a:cs typeface="Calibri"/>
                          <a:sym typeface="Calibri"/>
                        </a:rPr>
                        <a:t> 2C: Checkliste für einzelne Lernende in Gruppenarbeiten</a:t>
                      </a:r>
                      <a:endParaRPr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55</a:t>
                      </a:r>
                      <a:endParaRPr/>
                    </a:p>
                  </a:txBody>
                  <a:tcPr marT="45725" marB="45725" marR="91450" marL="91450">
                    <a:solidFill>
                      <a:srgbClr val="D8D8D8"/>
                    </a:solidFill>
                  </a:tcPr>
                </a:tc>
              </a:tr>
              <a:tr h="289450">
                <a:tc>
                  <a:txBody>
                    <a:bodyPr/>
                    <a:lstStyle/>
                    <a:p>
                      <a:pPr indent="0" lvl="0" marL="93663" marR="0" rtl="0" algn="l">
                        <a:lnSpc>
                          <a:spcPct val="100000"/>
                        </a:lnSpc>
                        <a:spcBef>
                          <a:spcPts val="0"/>
                        </a:spcBef>
                        <a:spcAft>
                          <a:spcPts val="0"/>
                        </a:spcAft>
                        <a:buSzPts val="1300"/>
                        <a:buFont typeface="Calibri"/>
                        <a:buNone/>
                      </a:pPr>
                      <a:r>
                        <a:rPr b="1" lang="de-DE" sz="1300">
                          <a:latin typeface="Calibri"/>
                          <a:ea typeface="Calibri"/>
                          <a:cs typeface="Calibri"/>
                          <a:sym typeface="Calibri"/>
                        </a:rPr>
                        <a:t> </a:t>
                      </a:r>
                      <a:r>
                        <a:rPr b="1" lang="de-DE" sz="1300">
                          <a:solidFill>
                            <a:schemeClr val="dk1"/>
                          </a:solidFill>
                          <a:latin typeface="Calibri"/>
                          <a:ea typeface="Calibri"/>
                          <a:cs typeface="Calibri"/>
                          <a:sym typeface="Calibri"/>
                        </a:rPr>
                        <a:t>Vorlage</a:t>
                      </a:r>
                      <a:r>
                        <a:rPr b="1" lang="de-DE" sz="1300">
                          <a:latin typeface="Calibri"/>
                          <a:ea typeface="Calibri"/>
                          <a:cs typeface="Calibri"/>
                          <a:sym typeface="Calibri"/>
                        </a:rPr>
                        <a:t> 2D: </a:t>
                      </a:r>
                      <a:r>
                        <a:rPr b="1" lang="de-DE" sz="1300">
                          <a:solidFill>
                            <a:schemeClr val="dk1"/>
                          </a:solidFill>
                          <a:latin typeface="Calibri"/>
                          <a:ea typeface="Calibri"/>
                          <a:cs typeface="Calibri"/>
                          <a:sym typeface="Calibri"/>
                        </a:rPr>
                        <a:t>Bewertung des Gruppendialogs</a:t>
                      </a:r>
                      <a:endParaRPr sz="1300">
                        <a:latin typeface="Calibri"/>
                        <a:ea typeface="Calibri"/>
                        <a:cs typeface="Calibri"/>
                        <a:sym typeface="Calibri"/>
                      </a:endParaRPr>
                    </a:p>
                  </a:txBody>
                  <a:tcPr marT="41450" marB="41450" marR="82925" marL="82925"/>
                </a:tc>
                <a:tc>
                  <a:txBody>
                    <a:bodyPr/>
                    <a:lstStyle/>
                    <a:p>
                      <a:pPr indent="0" lvl="0" marL="0" marR="0" rtl="0" algn="ctr">
                        <a:spcBef>
                          <a:spcPts val="0"/>
                        </a:spcBef>
                        <a:spcAft>
                          <a:spcPts val="0"/>
                        </a:spcAft>
                        <a:buNone/>
                      </a:pPr>
                      <a:r>
                        <a:rPr lang="de-DE" sz="1400"/>
                        <a:t>56</a:t>
                      </a:r>
                      <a:endParaRPr/>
                    </a:p>
                  </a:txBody>
                  <a:tcPr marT="45725" marB="45725" marR="91450" marL="91450">
                    <a:solidFill>
                      <a:srgbClr val="D8D8D8"/>
                    </a:solidFill>
                  </a:tcPr>
                </a:tc>
              </a:tr>
              <a:tr h="493475">
                <a:tc>
                  <a:txBody>
                    <a:bodyPr/>
                    <a:lstStyle/>
                    <a:p>
                      <a:pPr indent="0" lvl="0" marL="93663" marR="0" rtl="0" algn="l">
                        <a:lnSpc>
                          <a:spcPct val="100000"/>
                        </a:lnSpc>
                        <a:spcBef>
                          <a:spcPts val="0"/>
                        </a:spcBef>
                        <a:spcAft>
                          <a:spcPts val="0"/>
                        </a:spcAft>
                        <a:buClr>
                          <a:schemeClr val="dk1"/>
                        </a:buClr>
                        <a:buSzPts val="1300"/>
                        <a:buFont typeface="Calibri"/>
                        <a:buNone/>
                      </a:pPr>
                      <a:r>
                        <a:rPr b="1" lang="de-DE" sz="1300">
                          <a:solidFill>
                            <a:schemeClr val="dk1"/>
                          </a:solidFill>
                          <a:latin typeface="Calibri"/>
                          <a:ea typeface="Calibri"/>
                          <a:cs typeface="Calibri"/>
                          <a:sym typeface="Calibri"/>
                        </a:rPr>
                        <a:t> Vorlage 2E: Bewertungsskala für die Teilnahme der gesamten Klasse</a:t>
                      </a:r>
                      <a:endParaRPr sz="1300"/>
                    </a:p>
                  </a:txBody>
                  <a:tcPr marT="41450" marB="41450" marR="82925" marL="82925"/>
                </a:tc>
                <a:tc>
                  <a:txBody>
                    <a:bodyPr/>
                    <a:lstStyle/>
                    <a:p>
                      <a:pPr indent="0" lvl="0" marL="0" marR="0" rtl="0" algn="ctr">
                        <a:spcBef>
                          <a:spcPts val="0"/>
                        </a:spcBef>
                        <a:spcAft>
                          <a:spcPts val="0"/>
                        </a:spcAft>
                        <a:buNone/>
                      </a:pPr>
                      <a:r>
                        <a:rPr lang="de-DE" sz="1400"/>
                        <a:t>57</a:t>
                      </a:r>
                      <a:endParaRPr/>
                    </a:p>
                  </a:txBody>
                  <a:tcPr marT="45725" marB="45725" marR="91450" marL="91450">
                    <a:solidFill>
                      <a:srgbClr val="D8D8D8"/>
                    </a:solidFill>
                  </a:tcPr>
                </a:tc>
              </a:tr>
              <a:tr h="493475">
                <a:tc>
                  <a:txBody>
                    <a:bodyPr/>
                    <a:lstStyle/>
                    <a:p>
                      <a:pPr indent="0" lvl="0" marL="93663" marR="0" rtl="0" algn="l">
                        <a:lnSpc>
                          <a:spcPct val="100000"/>
                        </a:lnSpc>
                        <a:spcBef>
                          <a:spcPts val="0"/>
                        </a:spcBef>
                        <a:spcAft>
                          <a:spcPts val="0"/>
                        </a:spcAft>
                        <a:buClr>
                          <a:schemeClr val="dk1"/>
                        </a:buClr>
                        <a:buSzPts val="1300"/>
                        <a:buFont typeface="Calibri"/>
                        <a:buNone/>
                      </a:pPr>
                      <a:r>
                        <a:rPr b="1" lang="de-DE" sz="1300">
                          <a:solidFill>
                            <a:schemeClr val="dk1"/>
                          </a:solidFill>
                          <a:latin typeface="Calibri"/>
                          <a:ea typeface="Calibri"/>
                          <a:cs typeface="Calibri"/>
                          <a:sym typeface="Calibri"/>
                        </a:rPr>
                        <a:t> Vorlage 2F: Bewertung der Lernendenbeteiligung</a:t>
                      </a:r>
                      <a:r>
                        <a:rPr b="1" lang="de-DE" sz="1300">
                          <a:solidFill>
                            <a:srgbClr val="00B050"/>
                          </a:solidFill>
                          <a:latin typeface="Calibri"/>
                          <a:ea typeface="Calibri"/>
                          <a:cs typeface="Calibri"/>
                          <a:sym typeface="Calibri"/>
                        </a:rPr>
                        <a:t> </a:t>
                      </a:r>
                      <a:r>
                        <a:rPr b="1" lang="de-DE" sz="1300">
                          <a:solidFill>
                            <a:schemeClr val="dk1"/>
                          </a:solidFill>
                          <a:latin typeface="Calibri"/>
                          <a:ea typeface="Calibri"/>
                          <a:cs typeface="Calibri"/>
                          <a:sym typeface="Calibri"/>
                        </a:rPr>
                        <a:t>und der Grundregeln</a:t>
                      </a:r>
                      <a:endParaRPr sz="1300"/>
                    </a:p>
                  </a:txBody>
                  <a:tcPr marT="41450" marB="41450" marR="82925" marL="82925"/>
                </a:tc>
                <a:tc>
                  <a:txBody>
                    <a:bodyPr/>
                    <a:lstStyle/>
                    <a:p>
                      <a:pPr indent="0" lvl="0" marL="0" marR="0" rtl="0" algn="ctr">
                        <a:spcBef>
                          <a:spcPts val="0"/>
                        </a:spcBef>
                        <a:spcAft>
                          <a:spcPts val="0"/>
                        </a:spcAft>
                        <a:buNone/>
                      </a:pPr>
                      <a:r>
                        <a:rPr lang="de-DE" sz="1400"/>
                        <a:t>58</a:t>
                      </a:r>
                      <a:endParaRPr/>
                    </a:p>
                  </a:txBody>
                  <a:tcPr marT="45725" marB="45725" marR="91450" marL="91450">
                    <a:solidFill>
                      <a:srgbClr val="D8D8D8"/>
                    </a:solidFill>
                  </a:tcPr>
                </a:tc>
              </a:tr>
              <a:tr h="493475">
                <a:tc>
                  <a:txBody>
                    <a:bodyPr/>
                    <a:lstStyle/>
                    <a:p>
                      <a:pPr indent="0" lvl="0" marL="93663" marR="0" rtl="0" algn="l">
                        <a:lnSpc>
                          <a:spcPct val="100000"/>
                        </a:lnSpc>
                        <a:spcBef>
                          <a:spcPts val="0"/>
                        </a:spcBef>
                        <a:spcAft>
                          <a:spcPts val="0"/>
                        </a:spcAft>
                        <a:buSzPts val="1300"/>
                        <a:buFont typeface="Calibri"/>
                        <a:buNone/>
                      </a:pPr>
                      <a:r>
                        <a:rPr lang="de-DE" sz="1300"/>
                        <a:t> </a:t>
                      </a:r>
                      <a:r>
                        <a:rPr b="1" lang="de-DE" sz="1300">
                          <a:solidFill>
                            <a:schemeClr val="dk1"/>
                          </a:solidFill>
                          <a:latin typeface="Calibri"/>
                          <a:ea typeface="Calibri"/>
                          <a:cs typeface="Calibri"/>
                          <a:sym typeface="Calibri"/>
                        </a:rPr>
                        <a:t>Vorlage 2G: Selbsteinschätzung der Gruppenarbeit von Lernenden</a:t>
                      </a:r>
                      <a:endParaRPr sz="1300"/>
                    </a:p>
                  </a:txBody>
                  <a:tcPr marT="41450" marB="41450" marR="82925" marL="82925"/>
                </a:tc>
                <a:tc>
                  <a:txBody>
                    <a:bodyPr/>
                    <a:lstStyle/>
                    <a:p>
                      <a:pPr indent="0" lvl="0" marL="0" marR="0" rtl="0" algn="ctr">
                        <a:spcBef>
                          <a:spcPts val="0"/>
                        </a:spcBef>
                        <a:spcAft>
                          <a:spcPts val="0"/>
                        </a:spcAft>
                        <a:buNone/>
                      </a:pPr>
                      <a:r>
                        <a:rPr lang="de-DE" sz="1400"/>
                        <a:t>59</a:t>
                      </a:r>
                      <a:endParaRPr/>
                    </a:p>
                  </a:txBody>
                  <a:tcPr marT="45725" marB="45725" marR="91450" marL="91450">
                    <a:solidFill>
                      <a:srgbClr val="D8D8D8"/>
                    </a:solidFill>
                  </a:tcPr>
                </a:tc>
              </a:tr>
              <a:tr h="493475">
                <a:tc>
                  <a:txBody>
                    <a:bodyPr/>
                    <a:lstStyle/>
                    <a:p>
                      <a:pPr indent="0" lvl="0" marL="134938" marR="0" rtl="0" algn="l">
                        <a:lnSpc>
                          <a:spcPct val="100000"/>
                        </a:lnSpc>
                        <a:spcBef>
                          <a:spcPts val="0"/>
                        </a:spcBef>
                        <a:spcAft>
                          <a:spcPts val="0"/>
                        </a:spcAft>
                        <a:buClr>
                          <a:schemeClr val="dk1"/>
                        </a:buClr>
                        <a:buSzPts val="1300"/>
                        <a:buFont typeface="Calibri"/>
                        <a:buNone/>
                      </a:pPr>
                      <a:r>
                        <a:rPr b="1" lang="de-DE" sz="1300">
                          <a:solidFill>
                            <a:schemeClr val="dk1"/>
                          </a:solidFill>
                          <a:latin typeface="Calibri"/>
                          <a:ea typeface="Calibri"/>
                          <a:cs typeface="Calibri"/>
                          <a:sym typeface="Calibri"/>
                        </a:rPr>
                        <a:t>Vorlage 2H: </a:t>
                      </a:r>
                      <a:r>
                        <a:rPr b="1" lang="de-DE" sz="1300">
                          <a:latin typeface="Arial"/>
                          <a:ea typeface="Arial"/>
                          <a:cs typeface="Arial"/>
                          <a:sym typeface="Arial"/>
                        </a:rPr>
                        <a:t>Dialogic Teaching Questionnaire - </a:t>
                      </a:r>
                      <a:r>
                        <a:rPr b="1" lang="de-DE" sz="1300">
                          <a:solidFill>
                            <a:schemeClr val="dk1"/>
                          </a:solidFill>
                          <a:latin typeface="Calibri"/>
                          <a:ea typeface="Calibri"/>
                          <a:cs typeface="Calibri"/>
                          <a:sym typeface="Calibri"/>
                        </a:rPr>
                        <a:t>Fragebogen zur dialogischen Unterrichtsgesprächsführung</a:t>
                      </a:r>
                      <a:endParaRPr sz="1300"/>
                    </a:p>
                  </a:txBody>
                  <a:tcPr marT="41450" marB="41450" marR="82925" marL="82925"/>
                </a:tc>
                <a:tc>
                  <a:txBody>
                    <a:bodyPr/>
                    <a:lstStyle/>
                    <a:p>
                      <a:pPr indent="0" lvl="0" marL="0" marR="0" rtl="0" algn="ctr">
                        <a:spcBef>
                          <a:spcPts val="0"/>
                        </a:spcBef>
                        <a:spcAft>
                          <a:spcPts val="0"/>
                        </a:spcAft>
                        <a:buNone/>
                      </a:pPr>
                      <a:r>
                        <a:rPr lang="de-DE" sz="1400"/>
                        <a:t>60</a:t>
                      </a:r>
                      <a:endParaRPr/>
                    </a:p>
                  </a:txBody>
                  <a:tcPr marT="45725" marB="45725" marR="91450" marL="91450">
                    <a:solidFill>
                      <a:srgbClr val="D8D8D8"/>
                    </a:solidFill>
                  </a:tcPr>
                </a:tc>
              </a:tr>
            </a:tbl>
          </a:graphicData>
        </a:graphic>
      </p:graphicFrame>
      <p:sp>
        <p:nvSpPr>
          <p:cNvPr id="743" name="Google Shape;743;p47"/>
          <p:cNvSpPr txBox="1"/>
          <p:nvPr/>
        </p:nvSpPr>
        <p:spPr>
          <a:xfrm>
            <a:off x="6549574" y="2072098"/>
            <a:ext cx="3148844" cy="3933897"/>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270">
                <a:solidFill>
                  <a:srgbClr val="000000"/>
                </a:solidFill>
                <a:latin typeface="Calibri"/>
                <a:ea typeface="Calibri"/>
                <a:cs typeface="Calibri"/>
                <a:sym typeface="Calibri"/>
              </a:rPr>
              <a:t>Die folgenden Ressourcen sind online verfügbar (</a:t>
            </a:r>
            <a:r>
              <a:rPr b="1" lang="de-DE" sz="1270" u="sng">
                <a:solidFill>
                  <a:schemeClr val="hlink"/>
                </a:solidFill>
                <a:latin typeface="Calibri"/>
                <a:ea typeface="Calibri"/>
                <a:cs typeface="Calibri"/>
                <a:sym typeface="Calibri"/>
                <a:hlinkClick r:id="rId3"/>
              </a:rPr>
              <a:t>http://bit.ly/T-SEDA</a:t>
            </a:r>
            <a:r>
              <a:rPr b="1" lang="de-DE" sz="1270">
                <a:solidFill>
                  <a:srgbClr val="000000"/>
                </a:solidFill>
                <a:latin typeface="Calibri"/>
                <a:ea typeface="Calibri"/>
                <a:cs typeface="Calibri"/>
                <a:sym typeface="Calibri"/>
              </a:rPr>
              <a:t>, </a:t>
            </a:r>
            <a:r>
              <a:rPr b="1" lang="de-DE" sz="1270" u="sng">
                <a:solidFill>
                  <a:schemeClr val="hlink"/>
                </a:solidFill>
                <a:latin typeface="Calibri"/>
                <a:ea typeface="Calibri"/>
                <a:cs typeface="Calibri"/>
                <a:sym typeface="Calibri"/>
                <a:hlinkClick r:id="rId4"/>
              </a:rPr>
              <a:t>https://camtree.org/learn/t-seda/</a:t>
            </a:r>
            <a:r>
              <a:rPr b="1" lang="de-DE" sz="1270">
                <a:solidFill>
                  <a:srgbClr val="000000"/>
                </a:solidFill>
                <a:latin typeface="Calibri"/>
                <a:ea typeface="Calibri"/>
                <a:cs typeface="Calibri"/>
                <a:sym typeface="Calibri"/>
              </a:rPr>
              <a:t>), einschließlich separat herunterladbarer Vorlagen zum Drucken oder Bearbeiten; achten Sie auf das Symbol</a:t>
            </a:r>
            <a:endParaRPr/>
          </a:p>
          <a:p>
            <a:pPr indent="0" lvl="0" marL="0" marR="0" rtl="0" algn="l">
              <a:spcBef>
                <a:spcPts val="0"/>
              </a:spcBef>
              <a:spcAft>
                <a:spcPts val="0"/>
              </a:spcAft>
              <a:buNone/>
            </a:pPr>
            <a:r>
              <a:t/>
            </a:r>
            <a:endParaRPr b="1" sz="1270" u="sng">
              <a:solidFill>
                <a:srgbClr val="000000"/>
              </a:solidFill>
              <a:latin typeface="Calibri"/>
              <a:ea typeface="Calibri"/>
              <a:cs typeface="Calibri"/>
              <a:sym typeface="Calibri"/>
            </a:endParaRPr>
          </a:p>
          <a:p>
            <a:pPr indent="0" lvl="0" marL="0" marR="0" rtl="0" algn="l">
              <a:spcBef>
                <a:spcPts val="0"/>
              </a:spcBef>
              <a:spcAft>
                <a:spcPts val="0"/>
              </a:spcAft>
              <a:buNone/>
            </a:pPr>
            <a:r>
              <a:rPr b="1" lang="de-DE" sz="1270" u="sng">
                <a:solidFill>
                  <a:srgbClr val="000000"/>
                </a:solidFill>
                <a:latin typeface="Calibri"/>
                <a:ea typeface="Calibri"/>
                <a:cs typeface="Calibri"/>
                <a:sym typeface="Calibri"/>
              </a:rPr>
              <a:t>ABSCHNITT 3</a:t>
            </a:r>
            <a:r>
              <a:rPr b="1" lang="de-DE" sz="1270">
                <a:solidFill>
                  <a:srgbClr val="000000"/>
                </a:solidFill>
                <a:latin typeface="Calibri"/>
                <a:ea typeface="Calibri"/>
                <a:cs typeface="Calibri"/>
                <a:sym typeface="Calibri"/>
              </a:rPr>
              <a:t>: Technischer Leitfaden für Aufnahme und Transkription</a:t>
            </a:r>
            <a:endParaRPr/>
          </a:p>
          <a:p>
            <a:pPr indent="0" lvl="0" marL="0" marR="0" rtl="0" algn="l">
              <a:spcBef>
                <a:spcPts val="453"/>
              </a:spcBef>
              <a:spcAft>
                <a:spcPts val="0"/>
              </a:spcAft>
              <a:buNone/>
            </a:pPr>
            <a:r>
              <a:rPr b="1" lang="de-DE" sz="1270" u="sng">
                <a:solidFill>
                  <a:srgbClr val="000000"/>
                </a:solidFill>
                <a:latin typeface="Calibri"/>
                <a:ea typeface="Calibri"/>
                <a:cs typeface="Calibri"/>
                <a:sym typeface="Calibri"/>
              </a:rPr>
              <a:t>ABSCHNITT 4</a:t>
            </a:r>
            <a:r>
              <a:rPr b="1" lang="de-DE" sz="1270">
                <a:solidFill>
                  <a:srgbClr val="000000"/>
                </a:solidFill>
                <a:latin typeface="Calibri"/>
                <a:ea typeface="Calibri"/>
                <a:cs typeface="Calibri"/>
                <a:sym typeface="Calibri"/>
              </a:rPr>
              <a:t>: Fallbeispiele: </a:t>
            </a:r>
            <a:r>
              <a:rPr lang="de-DE" sz="1270">
                <a:solidFill>
                  <a:srgbClr val="000000"/>
                </a:solidFill>
                <a:latin typeface="Calibri"/>
                <a:ea typeface="Calibri"/>
                <a:cs typeface="Calibri"/>
                <a:sym typeface="Calibri"/>
              </a:rPr>
              <a:t>Veranschaulicht die Codierung und Interpretation von Dialogen durch Lehrkräfte in verschiedenen Kontexten; enthält die Ergebnisse der Lehrkräfte und die nächsten Schritte.</a:t>
            </a:r>
            <a:endParaRPr/>
          </a:p>
          <a:p>
            <a:pPr indent="0" lvl="0" marL="0" marR="0" rtl="0" algn="l">
              <a:spcBef>
                <a:spcPts val="453"/>
              </a:spcBef>
              <a:spcAft>
                <a:spcPts val="0"/>
              </a:spcAft>
              <a:buNone/>
            </a:pPr>
            <a:r>
              <a:rPr b="1" lang="de-DE" sz="1270" u="sng">
                <a:solidFill>
                  <a:srgbClr val="000000"/>
                </a:solidFill>
                <a:latin typeface="Calibri"/>
                <a:ea typeface="Calibri"/>
                <a:cs typeface="Calibri"/>
                <a:sym typeface="Calibri"/>
              </a:rPr>
              <a:t>ABSCHNITT 5</a:t>
            </a:r>
            <a:r>
              <a:rPr b="1" lang="de-DE" sz="1270">
                <a:solidFill>
                  <a:srgbClr val="000000"/>
                </a:solidFill>
                <a:latin typeface="Calibri"/>
                <a:ea typeface="Calibri"/>
                <a:cs typeface="Calibri"/>
                <a:sym typeface="Calibri"/>
              </a:rPr>
              <a:t>: Resourcen und Aktivitäten: </a:t>
            </a:r>
            <a:r>
              <a:rPr lang="de-DE" sz="1270">
                <a:solidFill>
                  <a:srgbClr val="000000"/>
                </a:solidFill>
                <a:latin typeface="Calibri"/>
                <a:ea typeface="Calibri"/>
                <a:cs typeface="Calibri"/>
                <a:sym typeface="Calibri"/>
              </a:rPr>
              <a:t>Ideen für die Umsetzung des Dialogs in Ihrem Unterricht, Verweise auf andere Forschungsarbeiten zum Dialog und Links zu verwandten Ressourcen</a:t>
            </a:r>
            <a:endParaRPr sz="1270">
              <a:solidFill>
                <a:srgbClr val="000000"/>
              </a:solidFill>
              <a:latin typeface="Calibri"/>
              <a:ea typeface="Calibri"/>
              <a:cs typeface="Calibri"/>
              <a:sym typeface="Calibri"/>
            </a:endParaRPr>
          </a:p>
        </p:txBody>
      </p:sp>
      <p:sp>
        <p:nvSpPr>
          <p:cNvPr id="744" name="Google Shape;744;p47"/>
          <p:cNvSpPr/>
          <p:nvPr/>
        </p:nvSpPr>
        <p:spPr>
          <a:xfrm>
            <a:off x="8476699" y="3070387"/>
            <a:ext cx="172744" cy="17274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45" name="Google Shape;745;p47"/>
          <p:cNvSpPr txBox="1"/>
          <p:nvPr/>
        </p:nvSpPr>
        <p:spPr>
          <a:xfrm>
            <a:off x="5176705" y="698447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32</a:t>
            </a:r>
            <a:endParaRPr sz="907">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9" name="Shape 749"/>
        <p:cNvGrpSpPr/>
        <p:nvPr/>
      </p:nvGrpSpPr>
      <p:grpSpPr>
        <a:xfrm>
          <a:off x="0" y="0"/>
          <a:ext cx="0" cy="0"/>
          <a:chOff x="0" y="0"/>
          <a:chExt cx="0" cy="0"/>
        </a:xfrm>
      </p:grpSpPr>
      <p:sp>
        <p:nvSpPr>
          <p:cNvPr id="750" name="Google Shape;750;p48"/>
          <p:cNvSpPr txBox="1"/>
          <p:nvPr/>
        </p:nvSpPr>
        <p:spPr>
          <a:xfrm>
            <a:off x="791709" y="395614"/>
            <a:ext cx="8838240" cy="89456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150">
            <a:spAutoFit/>
          </a:bodyPr>
          <a:lstStyle/>
          <a:p>
            <a:pPr indent="0" lvl="0" marL="26487" marR="0" rtl="0" algn="just">
              <a:spcBef>
                <a:spcPts val="0"/>
              </a:spcBef>
              <a:spcAft>
                <a:spcPts val="0"/>
              </a:spcAft>
              <a:buNone/>
            </a:pPr>
            <a:r>
              <a:rPr b="1" lang="de-DE" sz="1200">
                <a:solidFill>
                  <a:srgbClr val="000000"/>
                </a:solidFill>
                <a:latin typeface="Arial"/>
                <a:ea typeface="Arial"/>
                <a:cs typeface="Arial"/>
                <a:sym typeface="Arial"/>
              </a:rPr>
              <a:t>Abschnitt 1: Detailierter Kodierungsrahmen </a:t>
            </a:r>
            <a:endParaRPr/>
          </a:p>
          <a:p>
            <a:pPr indent="0" lvl="0" marL="26487" marR="0" rtl="0" algn="just">
              <a:lnSpc>
                <a:spcPct val="110000"/>
              </a:lnSpc>
              <a:spcBef>
                <a:spcPts val="159"/>
              </a:spcBef>
              <a:spcAft>
                <a:spcPts val="0"/>
              </a:spcAft>
              <a:buNone/>
            </a:pPr>
            <a:r>
              <a:rPr lang="de-DE" sz="997">
                <a:solidFill>
                  <a:srgbClr val="000000"/>
                </a:solidFill>
                <a:latin typeface="Arimo"/>
                <a:ea typeface="Arimo"/>
                <a:cs typeface="Arimo"/>
                <a:sym typeface="Arimo"/>
              </a:rPr>
              <a:t>Dieses Kodierschema ist eine detailliertere Version des Schemas, das Sie in Teil B gesehen haben. Diese Codes helfen Ihnen, den Dialog zu identifizieren, der in Ihrer Lernumgebung stattfindet. Sie können einen Dialogcode </a:t>
            </a:r>
            <a:r>
              <a:rPr lang="de-DE" sz="997">
                <a:solidFill>
                  <a:schemeClr val="dk1"/>
                </a:solidFill>
                <a:latin typeface="Arimo"/>
                <a:ea typeface="Arimo"/>
                <a:cs typeface="Arimo"/>
                <a:sym typeface="Arimo"/>
              </a:rPr>
              <a:t>auf jeden Turn einer/s anderen Teilnehmenden anwenden</a:t>
            </a:r>
            <a:r>
              <a:rPr lang="de-DE" sz="997">
                <a:solidFill>
                  <a:srgbClr val="000000"/>
                </a:solidFill>
                <a:latin typeface="Arimo"/>
                <a:ea typeface="Arimo"/>
                <a:cs typeface="Arimo"/>
                <a:sym typeface="Arimo"/>
              </a:rPr>
              <a:t>. Bei mündlichen Dialogen können Sie das Gesagte aufzeichnen und transkribieren oder live kodieren, während die Lernenden sprechen. In den nächsten Abschnitten dieser Ressource finden Sie Hinweise, wie der Rahmen verwendet werden kann.</a:t>
            </a:r>
            <a:endParaRPr sz="997">
              <a:solidFill>
                <a:srgbClr val="000000"/>
              </a:solidFill>
              <a:latin typeface="Arimo"/>
              <a:ea typeface="Arimo"/>
              <a:cs typeface="Arimo"/>
              <a:sym typeface="Arimo"/>
            </a:endParaRPr>
          </a:p>
        </p:txBody>
      </p:sp>
      <p:graphicFrame>
        <p:nvGraphicFramePr>
          <p:cNvPr id="751" name="Google Shape;751;p48"/>
          <p:cNvGraphicFramePr/>
          <p:nvPr/>
        </p:nvGraphicFramePr>
        <p:xfrm>
          <a:off x="799160" y="1462336"/>
          <a:ext cx="3000000" cy="3000000"/>
        </p:xfrm>
        <a:graphic>
          <a:graphicData uri="http://schemas.openxmlformats.org/drawingml/2006/table">
            <a:tbl>
              <a:tblPr bandRow="1" firstRow="1">
                <a:noFill/>
                <a:tableStyleId>{186A23C0-F539-4CD3-95C4-5D0A637AA335}</a:tableStyleId>
              </a:tblPr>
              <a:tblGrid>
                <a:gridCol w="2399100"/>
                <a:gridCol w="2765675"/>
                <a:gridCol w="3707450"/>
              </a:tblGrid>
              <a:tr h="401150">
                <a:tc>
                  <a:txBody>
                    <a:bodyPr/>
                    <a:lstStyle/>
                    <a:p>
                      <a:pPr indent="0" lvl="0" marL="0" marR="0" rtl="0" algn="l">
                        <a:lnSpc>
                          <a:spcPct val="100000"/>
                        </a:lnSpc>
                        <a:spcBef>
                          <a:spcPts val="0"/>
                        </a:spcBef>
                        <a:spcAft>
                          <a:spcPts val="0"/>
                        </a:spcAft>
                        <a:buNone/>
                      </a:pPr>
                      <a:r>
                        <a:t/>
                      </a:r>
                      <a:endParaRPr b="1" sz="1100">
                        <a:latin typeface="Times New Roman"/>
                        <a:ea typeface="Times New Roman"/>
                        <a:cs typeface="Times New Roman"/>
                        <a:sym typeface="Times New Roman"/>
                      </a:endParaRPr>
                    </a:p>
                    <a:p>
                      <a:pPr indent="0" lvl="0" marL="656590" marR="0" rtl="0" algn="l">
                        <a:lnSpc>
                          <a:spcPct val="100000"/>
                        </a:lnSpc>
                        <a:spcBef>
                          <a:spcPts val="0"/>
                        </a:spcBef>
                        <a:spcAft>
                          <a:spcPts val="0"/>
                        </a:spcAft>
                        <a:buNone/>
                      </a:pPr>
                      <a:r>
                        <a:rPr b="1" lang="de-DE" sz="1000">
                          <a:latin typeface="Arimo"/>
                          <a:ea typeface="Arimo"/>
                          <a:cs typeface="Arimo"/>
                          <a:sym typeface="Arimo"/>
                        </a:rPr>
                        <a:t>KODIERKATEGORIEN</a:t>
                      </a:r>
                      <a:endParaRPr b="1" sz="1000">
                        <a:latin typeface="Arimo"/>
                        <a:ea typeface="Arimo"/>
                        <a:cs typeface="Arimo"/>
                        <a:sym typeface="Arimo"/>
                      </a:endParaRPr>
                    </a:p>
                  </a:txBody>
                  <a:tcPr marT="51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100">
                        <a:latin typeface="Times New Roman"/>
                        <a:ea typeface="Times New Roman"/>
                        <a:cs typeface="Times New Roman"/>
                        <a:sym typeface="Times New Roman"/>
                      </a:endParaRPr>
                    </a:p>
                    <a:p>
                      <a:pPr indent="0" lvl="0" marL="409575" marR="0" rtl="0" algn="l">
                        <a:lnSpc>
                          <a:spcPct val="100000"/>
                        </a:lnSpc>
                        <a:spcBef>
                          <a:spcPts val="0"/>
                        </a:spcBef>
                        <a:spcAft>
                          <a:spcPts val="0"/>
                        </a:spcAft>
                        <a:buNone/>
                      </a:pPr>
                      <a:r>
                        <a:rPr b="1" lang="de-DE" sz="1000">
                          <a:latin typeface="Arimo"/>
                          <a:ea typeface="Arimo"/>
                          <a:cs typeface="Arimo"/>
                          <a:sym typeface="Arimo"/>
                        </a:rPr>
                        <a:t>BEITRÄGE UND STRATEGIEN</a:t>
                      </a:r>
                      <a:endParaRPr b="1" sz="1000">
                        <a:latin typeface="Arimo"/>
                        <a:ea typeface="Arimo"/>
                        <a:cs typeface="Arimo"/>
                        <a:sym typeface="Arimo"/>
                      </a:endParaRPr>
                    </a:p>
                  </a:txBody>
                  <a:tcPr marT="51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100">
                        <a:latin typeface="Times New Roman"/>
                        <a:ea typeface="Times New Roman"/>
                        <a:cs typeface="Times New Roman"/>
                        <a:sym typeface="Times New Roman"/>
                      </a:endParaRPr>
                    </a:p>
                    <a:p>
                      <a:pPr indent="0" lvl="0" marL="1280160" marR="0" rtl="0" algn="l">
                        <a:lnSpc>
                          <a:spcPct val="100000"/>
                        </a:lnSpc>
                        <a:spcBef>
                          <a:spcPts val="0"/>
                        </a:spcBef>
                        <a:spcAft>
                          <a:spcPts val="0"/>
                        </a:spcAft>
                        <a:buNone/>
                      </a:pPr>
                      <a:r>
                        <a:rPr b="1" lang="de-DE" sz="1000">
                          <a:latin typeface="Arimo"/>
                          <a:ea typeface="Arimo"/>
                          <a:cs typeface="Arimo"/>
                          <a:sym typeface="Arimo"/>
                        </a:rPr>
                        <a:t>WAS KÖNNEN WIR HÖREN?</a:t>
                      </a:r>
                      <a:endParaRPr b="1" sz="1000">
                        <a:latin typeface="Arimo"/>
                        <a:ea typeface="Arimo"/>
                        <a:cs typeface="Arimo"/>
                        <a:sym typeface="Arimo"/>
                      </a:endParaRPr>
                    </a:p>
                  </a:txBody>
                  <a:tcPr marT="51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428425">
                <a:tc>
                  <a:txBody>
                    <a:bodyPr/>
                    <a:lstStyle/>
                    <a:p>
                      <a:pPr indent="0" lvl="0" marL="88265" marR="0" rtl="0" algn="l">
                        <a:lnSpc>
                          <a:spcPct val="100000"/>
                        </a:lnSpc>
                        <a:spcBef>
                          <a:spcPts val="0"/>
                        </a:spcBef>
                        <a:spcAft>
                          <a:spcPts val="0"/>
                        </a:spcAft>
                        <a:buNone/>
                      </a:pPr>
                      <a:r>
                        <a:rPr b="1" lang="de-DE" sz="1000">
                          <a:latin typeface="Arial"/>
                          <a:ea typeface="Arial"/>
                          <a:cs typeface="Arial"/>
                          <a:sym typeface="Arial"/>
                        </a:rPr>
                        <a:t>I – Auf Ideen aufbauen</a:t>
                      </a:r>
                      <a:endParaRPr/>
                    </a:p>
                    <a:p>
                      <a:pPr indent="0" lvl="0" marL="88265" marR="0" rtl="0" algn="l">
                        <a:lnSpc>
                          <a:spcPct val="100000"/>
                        </a:lnSpc>
                        <a:spcBef>
                          <a:spcPts val="860"/>
                        </a:spcBef>
                        <a:spcAft>
                          <a:spcPts val="0"/>
                        </a:spcAft>
                        <a:buNone/>
                      </a:pPr>
                      <a:r>
                        <a:rPr i="1" lang="de-DE" sz="1000">
                          <a:latin typeface="Arial"/>
                          <a:ea typeface="Arial"/>
                          <a:cs typeface="Arial"/>
                          <a:sym typeface="Arial"/>
                        </a:rPr>
                        <a:t>Eigene oder fremde Ideen, die in vorangegangenen Runden oder anderen Beiträgen zur Lernaktivität geäußert wurden, ausbauen, erläutern oder kommentieren (mündlich/schriftlich/andere)</a:t>
                      </a:r>
                      <a:endParaRPr sz="1000">
                        <a:latin typeface="Arial"/>
                        <a:ea typeface="Arial"/>
                        <a:cs typeface="Arial"/>
                        <a:sym typeface="Arial"/>
                      </a:endParaRPr>
                    </a:p>
                  </a:txBody>
                  <a:tcPr marT="990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000"/>
                        <a:buFont typeface="Arial"/>
                        <a:buChar char="•"/>
                      </a:pPr>
                      <a:r>
                        <a:rPr lang="de-DE" sz="1000">
                          <a:latin typeface="Arimo"/>
                          <a:ea typeface="Arimo"/>
                          <a:cs typeface="Arimo"/>
                          <a:sym typeface="Arimo"/>
                        </a:rPr>
                        <a:t>auf eigenen oder fremden Ideen/Beiträgen aufbauen und etwas Neues hinzufügen</a:t>
                      </a:r>
                      <a:endParaRPr/>
                    </a:p>
                    <a:p>
                      <a:pPr indent="-171450" lvl="0" marL="259715" marR="0" rtl="0" algn="l">
                        <a:lnSpc>
                          <a:spcPct val="100000"/>
                        </a:lnSpc>
                        <a:spcBef>
                          <a:spcPts val="740"/>
                        </a:spcBef>
                        <a:spcAft>
                          <a:spcPts val="0"/>
                        </a:spcAft>
                        <a:buSzPts val="1000"/>
                        <a:buFont typeface="Arial"/>
                        <a:buChar char="•"/>
                      </a:pPr>
                      <a:r>
                        <a:rPr lang="de-DE" sz="1000">
                          <a:latin typeface="Arimo"/>
                          <a:ea typeface="Arimo"/>
                          <a:cs typeface="Arimo"/>
                          <a:sym typeface="Arimo"/>
                        </a:rPr>
                        <a:t>eigene oder fremde Ideen/Beiträge klären, ausarbeiten, erweitern, illustrieren, neu formulieren</a:t>
                      </a:r>
                      <a:endParaRPr/>
                    </a:p>
                    <a:p>
                      <a:pPr indent="-171450" lvl="0" marL="259715" marR="0" rtl="0" algn="l">
                        <a:lnSpc>
                          <a:spcPct val="100000"/>
                        </a:lnSpc>
                        <a:spcBef>
                          <a:spcPts val="740"/>
                        </a:spcBef>
                        <a:spcAft>
                          <a:spcPts val="0"/>
                        </a:spcAft>
                        <a:buSzPts val="1000"/>
                        <a:buFont typeface="Arial"/>
                        <a:buChar char="•"/>
                      </a:pPr>
                      <a:r>
                        <a:rPr lang="de-DE" sz="1000">
                          <a:latin typeface="Arimo"/>
                          <a:ea typeface="Arimo"/>
                          <a:cs typeface="Arimo"/>
                          <a:sym typeface="Arimo"/>
                        </a:rPr>
                        <a:t>frühere Ideen/Beiträge kommentieren</a:t>
                      </a:r>
                      <a:endParaRPr sz="1000">
                        <a:latin typeface="Arimo"/>
                        <a:ea typeface="Arimo"/>
                        <a:cs typeface="Arimo"/>
                        <a:sym typeface="Arimo"/>
                      </a:endParaRPr>
                    </a:p>
                  </a:txBody>
                  <a:tcPr marT="85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0" lvl="0" marL="144000" marR="0" rtl="0" algn="l">
                        <a:lnSpc>
                          <a:spcPct val="110000"/>
                        </a:lnSpc>
                        <a:spcBef>
                          <a:spcPts val="300"/>
                        </a:spcBef>
                        <a:spcAft>
                          <a:spcPts val="0"/>
                        </a:spcAft>
                        <a:buNone/>
                      </a:pPr>
                      <a:r>
                        <a:rPr lang="de-DE" sz="1000">
                          <a:latin typeface="Arial"/>
                          <a:ea typeface="Arial"/>
                          <a:cs typeface="Arial"/>
                          <a:sym typeface="Arial"/>
                        </a:rPr>
                        <a:t>„es ist auch“, „das gibt mir zu denken“, „ich meine“, „sie meinte“</a:t>
                      </a:r>
                      <a:endParaRPr/>
                    </a:p>
                    <a:p>
                      <a:pPr indent="0" lvl="0" marL="144000" marR="0" rtl="0" algn="l">
                        <a:lnSpc>
                          <a:spcPct val="110000"/>
                        </a:lnSpc>
                        <a:spcBef>
                          <a:spcPts val="30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Im Anschluss an das, was Sanjay sagte...</a:t>
                      </a:r>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Kates Idee hat mich dazu gebracht, darüber nachzudenken, warum die Person das tun würde.</a:t>
                      </a:r>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Ich habe eine Idee, die noch niemand erwähnt hat...</a:t>
                      </a:r>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Was ich vorhin meinte, war...</a:t>
                      </a:r>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Ahmeds Geschichte hatte eine Menge detaillierter Beschreibungen.</a:t>
                      </a:r>
                      <a:endParaRPr/>
                    </a:p>
                    <a:p>
                      <a:pPr indent="0" lvl="0" marL="144000" marR="311785" rtl="0" algn="l">
                        <a:lnSpc>
                          <a:spcPct val="110000"/>
                        </a:lnSpc>
                        <a:spcBef>
                          <a:spcPts val="20"/>
                        </a:spcBef>
                        <a:spcAft>
                          <a:spcPts val="0"/>
                        </a:spcAft>
                        <a:buSzPts val="1000"/>
                        <a:buFont typeface="Arial"/>
                        <a:buNone/>
                      </a:pPr>
                      <a:r>
                        <a:rPr lang="de-DE" sz="1000">
                          <a:latin typeface="Arial"/>
                          <a:ea typeface="Arial"/>
                          <a:cs typeface="Arial"/>
                          <a:sym typeface="Arial"/>
                        </a:rPr>
                        <a:t>Meine Idee war ähnlich wie die von Jose, ich schrieb, dass Blumen das beste Geschenk wären.</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3450">
                <a:tc>
                  <a:txBody>
                    <a:bodyPr/>
                    <a:lstStyle/>
                    <a:p>
                      <a:pPr indent="0" lvl="0" marL="88265" marR="0" rtl="0" algn="l">
                        <a:lnSpc>
                          <a:spcPct val="100000"/>
                        </a:lnSpc>
                        <a:spcBef>
                          <a:spcPts val="0"/>
                        </a:spcBef>
                        <a:spcAft>
                          <a:spcPts val="0"/>
                        </a:spcAft>
                        <a:buNone/>
                      </a:pPr>
                      <a:r>
                        <a:rPr b="1" lang="de-DE" sz="1000">
                          <a:latin typeface="Arial"/>
                          <a:ea typeface="Arial"/>
                          <a:cs typeface="Arial"/>
                          <a:sym typeface="Arial"/>
                        </a:rPr>
                        <a:t>EI – Ermutigen, auf Ideen aufzubauen</a:t>
                      </a:r>
                      <a:endParaRPr b="1" sz="1000">
                        <a:latin typeface="Arial"/>
                        <a:ea typeface="Arial"/>
                        <a:cs typeface="Arial"/>
                        <a:sym typeface="Arial"/>
                      </a:endParaRPr>
                    </a:p>
                    <a:p>
                      <a:pPr indent="0" lvl="0" marL="88265" marR="0" rtl="0" algn="l">
                        <a:lnSpc>
                          <a:spcPct val="100000"/>
                        </a:lnSpc>
                        <a:spcBef>
                          <a:spcPts val="865"/>
                        </a:spcBef>
                        <a:spcAft>
                          <a:spcPts val="0"/>
                        </a:spcAft>
                        <a:buNone/>
                      </a:pPr>
                      <a:r>
                        <a:rPr i="1" lang="de-DE" sz="1000">
                          <a:latin typeface="Arial"/>
                          <a:ea typeface="Arial"/>
                          <a:cs typeface="Arial"/>
                          <a:sym typeface="Arial"/>
                        </a:rPr>
                        <a:t>Auffordern, auf eigenen oder fremden Ideen/Beiträgen zur Lernaktivität (mündlich/schriftlich/andere) aufzubauen, sie auszuarbeiten, umzuformulieren, zu klären oder zu kommentieren</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000"/>
                        <a:buFont typeface="Arial"/>
                        <a:buChar char="•"/>
                      </a:pPr>
                      <a:r>
                        <a:rPr lang="de-DE" sz="1000">
                          <a:latin typeface="Arial"/>
                          <a:ea typeface="Arial"/>
                          <a:cs typeface="Arial"/>
                          <a:sym typeface="Arial"/>
                        </a:rPr>
                        <a:t>andere auffordern, auf eigenen oder fremden Ideen aufzubauen</a:t>
                      </a:r>
                      <a:endParaRPr/>
                    </a:p>
                    <a:p>
                      <a:pPr indent="-171450" lvl="0" marL="259715" marR="0" rtl="0" algn="l">
                        <a:lnSpc>
                          <a:spcPct val="100000"/>
                        </a:lnSpc>
                        <a:spcBef>
                          <a:spcPts val="720"/>
                        </a:spcBef>
                        <a:spcAft>
                          <a:spcPts val="0"/>
                        </a:spcAft>
                        <a:buSzPts val="1000"/>
                        <a:buFont typeface="Arial"/>
                        <a:buChar char="•"/>
                      </a:pPr>
                      <a:r>
                        <a:rPr lang="de-DE" sz="1000">
                          <a:latin typeface="Arial"/>
                          <a:ea typeface="Arial"/>
                          <a:cs typeface="Arial"/>
                          <a:sym typeface="Arial"/>
                        </a:rPr>
                        <a:t>andere auffordern, einen Beitrag zu klären/umzuformulieren (einschließlich der Angabe eines Beispiels)</a:t>
                      </a:r>
                      <a:endParaRPr/>
                    </a:p>
                    <a:p>
                      <a:pPr indent="-171450" lvl="0" marL="259715" marR="0" rtl="0" algn="l">
                        <a:lnSpc>
                          <a:spcPct val="100000"/>
                        </a:lnSpc>
                        <a:spcBef>
                          <a:spcPts val="720"/>
                        </a:spcBef>
                        <a:spcAft>
                          <a:spcPts val="0"/>
                        </a:spcAft>
                        <a:buSzPts val="1000"/>
                        <a:buFont typeface="Arial"/>
                        <a:buChar char="•"/>
                      </a:pPr>
                      <a:r>
                        <a:rPr lang="de-DE" sz="1000">
                          <a:latin typeface="Arial"/>
                          <a:ea typeface="Arial"/>
                          <a:cs typeface="Arial"/>
                          <a:sym typeface="Arial"/>
                        </a:rPr>
                        <a:t>andere auffordern, die Ideen oder Ansichten anderer zu kommentieren (einschließlich der Aufforderung, zuzustimmen/abzustimmen oder zu bewerten)</a:t>
                      </a:r>
                      <a:endParaRPr/>
                    </a:p>
                    <a:p>
                      <a:pPr indent="-171450" lvl="0" marL="259715" marR="0" rtl="0" algn="l">
                        <a:lnSpc>
                          <a:spcPct val="100000"/>
                        </a:lnSpc>
                        <a:spcBef>
                          <a:spcPts val="720"/>
                        </a:spcBef>
                        <a:spcAft>
                          <a:spcPts val="0"/>
                        </a:spcAft>
                        <a:buSzPts val="1000"/>
                        <a:buFont typeface="Arial"/>
                        <a:buChar char="•"/>
                      </a:pPr>
                      <a:r>
                        <a:rPr lang="de-DE" sz="1000">
                          <a:latin typeface="Arial"/>
                          <a:ea typeface="Arial"/>
                          <a:cs typeface="Arial"/>
                          <a:sym typeface="Arial"/>
                        </a:rPr>
                        <a:t>andere auffordern, Ideen zu verfeinern/verbessern</a:t>
                      </a:r>
                      <a:endParaRPr sz="10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p>
                      <a:pPr indent="0" lvl="0" marL="0" marR="902969" rtl="0" algn="r">
                        <a:lnSpc>
                          <a:spcPct val="100000"/>
                        </a:lnSpc>
                        <a:spcBef>
                          <a:spcPts val="1100"/>
                        </a:spcBef>
                        <a:spcAft>
                          <a:spcPts val="0"/>
                        </a:spcAft>
                        <a:buNone/>
                      </a:pPr>
                      <a:r>
                        <a:t/>
                      </a:r>
                      <a:endParaRPr sz="1000">
                        <a:latin typeface="Arial"/>
                        <a:ea typeface="Arial"/>
                        <a:cs typeface="Arial"/>
                        <a:sym typeface="Arial"/>
                      </a:endParaRPr>
                    </a:p>
                  </a:txBody>
                  <a:tcPr marT="82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33019" lvl="0" marL="144000" marR="313055" rtl="0" algn="l">
                        <a:lnSpc>
                          <a:spcPct val="110000"/>
                        </a:lnSpc>
                        <a:spcBef>
                          <a:spcPts val="190"/>
                        </a:spcBef>
                        <a:spcAft>
                          <a:spcPts val="0"/>
                        </a:spcAft>
                        <a:buNone/>
                      </a:pPr>
                      <a:r>
                        <a:rPr lang="de-DE" sz="1000">
                          <a:latin typeface="Arial"/>
                          <a:ea typeface="Arial"/>
                          <a:cs typeface="Arial"/>
                          <a:sym typeface="Arial"/>
                        </a:rPr>
                        <a:t>„Was?", „Sag mir“, „Kannst du das umformulieren?“, „Meinst du, dass…?“ „Stimmst du zu?“, „Kannst du ergänzen...?“</a:t>
                      </a:r>
                      <a:endParaRPr/>
                    </a:p>
                    <a:p>
                      <a:pPr indent="33019" lvl="0" marL="144000" marR="313055" rtl="0" algn="l">
                        <a:lnSpc>
                          <a:spcPct val="110000"/>
                        </a:lnSpc>
                        <a:spcBef>
                          <a:spcPts val="19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144000" marR="0" rtl="0" algn="l">
                        <a:lnSpc>
                          <a:spcPct val="110000"/>
                        </a:lnSpc>
                        <a:spcBef>
                          <a:spcPts val="225"/>
                        </a:spcBef>
                        <a:spcAft>
                          <a:spcPts val="0"/>
                        </a:spcAft>
                        <a:buNone/>
                      </a:pPr>
                      <a:r>
                        <a:rPr lang="de-DE" sz="1000">
                          <a:latin typeface="Arial"/>
                          <a:ea typeface="Arial"/>
                          <a:cs typeface="Arial"/>
                          <a:sym typeface="Arial"/>
                        </a:rPr>
                        <a:t>Wie meinst du das? Erzähl mir mehr...</a:t>
                      </a:r>
                      <a:endParaRPr/>
                    </a:p>
                    <a:p>
                      <a:pPr indent="0" lvl="0" marL="144000" marR="0" rtl="0" algn="l">
                        <a:lnSpc>
                          <a:spcPct val="110000"/>
                        </a:lnSpc>
                        <a:spcBef>
                          <a:spcPts val="225"/>
                        </a:spcBef>
                        <a:spcAft>
                          <a:spcPts val="0"/>
                        </a:spcAft>
                        <a:buNone/>
                      </a:pPr>
                      <a:r>
                        <a:rPr lang="de-DE" sz="1000">
                          <a:latin typeface="Arial"/>
                          <a:ea typeface="Arial"/>
                          <a:cs typeface="Arial"/>
                          <a:sym typeface="Arial"/>
                        </a:rPr>
                        <a:t>Was glaubst du, hat sie gemeint? Was hat sie gedacht?</a:t>
                      </a:r>
                      <a:endParaRPr/>
                    </a:p>
                    <a:p>
                      <a:pPr indent="0" lvl="0" marL="144000" marR="0" rtl="0" algn="l">
                        <a:lnSpc>
                          <a:spcPct val="110000"/>
                        </a:lnSpc>
                        <a:spcBef>
                          <a:spcPts val="225"/>
                        </a:spcBef>
                        <a:spcAft>
                          <a:spcPts val="0"/>
                        </a:spcAft>
                        <a:buNone/>
                      </a:pPr>
                      <a:r>
                        <a:rPr lang="de-DE" sz="1000">
                          <a:latin typeface="Arial"/>
                          <a:ea typeface="Arial"/>
                          <a:cs typeface="Arial"/>
                          <a:sym typeface="Arial"/>
                        </a:rPr>
                        <a:t>Kann jemand etwas dazu sagen? Kannst du ein Beispiel für das geben, was du gesagt hast?</a:t>
                      </a:r>
                      <a:endParaRPr/>
                    </a:p>
                    <a:p>
                      <a:pPr indent="0" lvl="0" marL="144000" marR="0" rtl="0" algn="l">
                        <a:lnSpc>
                          <a:spcPct val="110000"/>
                        </a:lnSpc>
                        <a:spcBef>
                          <a:spcPts val="225"/>
                        </a:spcBef>
                        <a:spcAft>
                          <a:spcPts val="0"/>
                        </a:spcAft>
                        <a:buNone/>
                      </a:pPr>
                      <a:r>
                        <a:rPr lang="de-DE" sz="1000">
                          <a:latin typeface="Arial"/>
                          <a:ea typeface="Arial"/>
                          <a:cs typeface="Arial"/>
                          <a:sym typeface="Arial"/>
                        </a:rPr>
                        <a:t>Ist Ihre Idee ähnlich wie die von Manuel? Was denkst du über Marias Idee? Bist du mit dem einverstanden, was Chris gerade gesagt hat?</a:t>
                      </a:r>
                      <a:endParaRPr/>
                    </a:p>
                    <a:p>
                      <a:pPr indent="0" lvl="0" marL="144000" marR="0" rtl="0" algn="l">
                        <a:lnSpc>
                          <a:spcPct val="110000"/>
                        </a:lnSpc>
                        <a:spcBef>
                          <a:spcPts val="225"/>
                        </a:spcBef>
                        <a:spcAft>
                          <a:spcPts val="0"/>
                        </a:spcAft>
                        <a:buNone/>
                      </a:pPr>
                      <a:r>
                        <a:rPr lang="de-DE" sz="1000">
                          <a:latin typeface="Arial"/>
                          <a:ea typeface="Arial"/>
                          <a:cs typeface="Arial"/>
                          <a:sym typeface="Arial"/>
                        </a:rPr>
                        <a:t>Welche anderen Informationen brauchen wir?</a:t>
                      </a:r>
                      <a:endParaRPr/>
                    </a:p>
                    <a:p>
                      <a:pPr indent="0" lvl="0" marL="144000" marR="0" rtl="0" algn="l">
                        <a:lnSpc>
                          <a:spcPct val="110000"/>
                        </a:lnSpc>
                        <a:spcBef>
                          <a:spcPts val="225"/>
                        </a:spcBef>
                        <a:spcAft>
                          <a:spcPts val="0"/>
                        </a:spcAft>
                        <a:buNone/>
                      </a:pPr>
                      <a:r>
                        <a:rPr lang="de-DE" sz="1000">
                          <a:latin typeface="Arial"/>
                          <a:ea typeface="Arial"/>
                          <a:cs typeface="Arial"/>
                          <a:sym typeface="Arial"/>
                        </a:rPr>
                        <a:t>Wie könnt ihr das Poster / die Konzeptkarte von Sanjays Gruppe verbessern?</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5" name="Shape 755"/>
        <p:cNvGrpSpPr/>
        <p:nvPr/>
      </p:nvGrpSpPr>
      <p:grpSpPr>
        <a:xfrm>
          <a:off x="0" y="0"/>
          <a:ext cx="0" cy="0"/>
          <a:chOff x="0" y="0"/>
          <a:chExt cx="0" cy="0"/>
        </a:xfrm>
      </p:grpSpPr>
      <p:graphicFrame>
        <p:nvGraphicFramePr>
          <p:cNvPr id="756" name="Google Shape;756;p49"/>
          <p:cNvGraphicFramePr/>
          <p:nvPr/>
        </p:nvGraphicFramePr>
        <p:xfrm>
          <a:off x="768084" y="929980"/>
          <a:ext cx="3000000" cy="3000000"/>
        </p:xfrm>
        <a:graphic>
          <a:graphicData uri="http://schemas.openxmlformats.org/drawingml/2006/table">
            <a:tbl>
              <a:tblPr bandRow="1" firstRow="1">
                <a:noFill/>
                <a:tableStyleId>{186A23C0-F539-4CD3-95C4-5D0A637AA335}</a:tableStyleId>
              </a:tblPr>
              <a:tblGrid>
                <a:gridCol w="2241550"/>
                <a:gridCol w="2846850"/>
                <a:gridCol w="3783825"/>
              </a:tblGrid>
              <a:tr h="428825">
                <a:tc>
                  <a:txBody>
                    <a:bodyPr/>
                    <a:lstStyle/>
                    <a:p>
                      <a:pPr indent="0" lvl="0" marL="656590" marR="0" rtl="0" algn="l">
                        <a:lnSpc>
                          <a:spcPct val="100000"/>
                        </a:lnSpc>
                        <a:spcBef>
                          <a:spcPts val="0"/>
                        </a:spcBef>
                        <a:spcAft>
                          <a:spcPts val="0"/>
                        </a:spcAft>
                        <a:buNone/>
                      </a:pPr>
                      <a:r>
                        <a:rPr b="1" lang="de-DE" sz="1100">
                          <a:latin typeface="Arimo"/>
                          <a:ea typeface="Arimo"/>
                          <a:cs typeface="Arimo"/>
                          <a:sym typeface="Arimo"/>
                        </a:rPr>
                        <a:t>KODIERKATEGORIEN</a:t>
                      </a:r>
                      <a:endParaRPr/>
                    </a:p>
                  </a:txBody>
                  <a:tcPr marT="82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409575" marR="0" rtl="0" algn="l">
                        <a:lnSpc>
                          <a:spcPct val="100000"/>
                        </a:lnSpc>
                        <a:spcBef>
                          <a:spcPts val="0"/>
                        </a:spcBef>
                        <a:spcAft>
                          <a:spcPts val="0"/>
                        </a:spcAft>
                        <a:buNone/>
                      </a:pPr>
                      <a:r>
                        <a:rPr b="1" lang="de-DE" sz="1100">
                          <a:latin typeface="Arimo"/>
                          <a:ea typeface="Arimo"/>
                          <a:cs typeface="Arimo"/>
                          <a:sym typeface="Arimo"/>
                        </a:rPr>
                        <a:t>BEITRÄGE UND STRATEGIEN</a:t>
                      </a:r>
                      <a:endParaRPr/>
                    </a:p>
                  </a:txBody>
                  <a:tcPr marT="82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100">
                          <a:latin typeface="Arimo"/>
                          <a:ea typeface="Arimo"/>
                          <a:cs typeface="Arimo"/>
                          <a:sym typeface="Arimo"/>
                        </a:rPr>
                        <a:t>WAS KÖNNEN WIR HÖREN?</a:t>
                      </a:r>
                      <a:endParaRPr/>
                    </a:p>
                  </a:txBody>
                  <a:tcPr marT="829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646575">
                <a:tc>
                  <a:txBody>
                    <a:bodyPr/>
                    <a:lstStyle/>
                    <a:p>
                      <a:pPr indent="0" lvl="0" marL="88265" marR="0" rtl="0" algn="l">
                        <a:lnSpc>
                          <a:spcPct val="100000"/>
                        </a:lnSpc>
                        <a:spcBef>
                          <a:spcPts val="0"/>
                        </a:spcBef>
                        <a:spcAft>
                          <a:spcPts val="0"/>
                        </a:spcAft>
                        <a:buNone/>
                      </a:pPr>
                      <a:r>
                        <a:rPr b="1" lang="de-DE" sz="1100">
                          <a:latin typeface="Arial"/>
                          <a:ea typeface="Arial"/>
                          <a:cs typeface="Arial"/>
                          <a:sym typeface="Arial"/>
                        </a:rPr>
                        <a:t>H – Herausfordern</a:t>
                      </a:r>
                      <a:endParaRPr b="1" sz="1100">
                        <a:latin typeface="Arial"/>
                        <a:ea typeface="Arial"/>
                        <a:cs typeface="Arial"/>
                        <a:sym typeface="Arial"/>
                      </a:endParaRPr>
                    </a:p>
                    <a:p>
                      <a:pPr indent="0" lvl="0" marL="88265" marR="0" rtl="0" algn="l">
                        <a:lnSpc>
                          <a:spcPct val="100000"/>
                        </a:lnSpc>
                        <a:spcBef>
                          <a:spcPts val="860"/>
                        </a:spcBef>
                        <a:spcAft>
                          <a:spcPts val="0"/>
                        </a:spcAft>
                        <a:buNone/>
                      </a:pPr>
                      <a:r>
                        <a:rPr i="1" lang="de-DE" sz="1100">
                          <a:latin typeface="Arial"/>
                          <a:ea typeface="Arial"/>
                          <a:cs typeface="Arial"/>
                          <a:sym typeface="Arial"/>
                        </a:rPr>
                        <a:t>Eine Idee in Frage stellen, anzweifeln, prüfen, ihr nicht zustimmen oder sie herausfordern</a:t>
                      </a:r>
                      <a:endParaRPr sz="1100">
                        <a:latin typeface="Arial"/>
                        <a:ea typeface="Arial"/>
                        <a:cs typeface="Arial"/>
                        <a:sym typeface="Arial"/>
                      </a:endParaRPr>
                    </a:p>
                  </a:txBody>
                  <a:tcPr marT="990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00"/>
                        <a:buFont typeface="Arial"/>
                        <a:buChar char="•"/>
                      </a:pPr>
                      <a:r>
                        <a:rPr lang="de-DE" sz="1100">
                          <a:latin typeface="Arial"/>
                          <a:ea typeface="Arial"/>
                          <a:cs typeface="Arial"/>
                          <a:sym typeface="Arial"/>
                        </a:rPr>
                        <a:t>Vollständige oder teilweise Meinungsverschiedenheiten äußern</a:t>
                      </a:r>
                      <a:endParaRPr/>
                    </a:p>
                    <a:p>
                      <a:pPr indent="-171450" lvl="0" marL="259715" marR="0" rtl="0" algn="l">
                        <a:lnSpc>
                          <a:spcPct val="100000"/>
                        </a:lnSpc>
                        <a:spcBef>
                          <a:spcPts val="745"/>
                        </a:spcBef>
                        <a:spcAft>
                          <a:spcPts val="0"/>
                        </a:spcAft>
                        <a:buSzPts val="1100"/>
                        <a:buFont typeface="Arial"/>
                        <a:buChar char="•"/>
                      </a:pPr>
                      <a:r>
                        <a:rPr lang="de-DE" sz="1100">
                          <a:latin typeface="Arial"/>
                          <a:ea typeface="Arial"/>
                          <a:cs typeface="Arial"/>
                          <a:sym typeface="Arial"/>
                        </a:rPr>
                        <a:t>Eine Idee anzweifeln / eine Idee in Frage stellen</a:t>
                      </a:r>
                      <a:endParaRPr/>
                    </a:p>
                    <a:p>
                      <a:pPr indent="-171450" lvl="0" marL="259715" marR="0" rtl="0" algn="l">
                        <a:lnSpc>
                          <a:spcPct val="100000"/>
                        </a:lnSpc>
                        <a:spcBef>
                          <a:spcPts val="745"/>
                        </a:spcBef>
                        <a:spcAft>
                          <a:spcPts val="0"/>
                        </a:spcAft>
                        <a:buSzPts val="1100"/>
                        <a:buFont typeface="Arial"/>
                        <a:buChar char="•"/>
                      </a:pPr>
                      <a:r>
                        <a:rPr lang="de-DE" sz="1100">
                          <a:latin typeface="Arial"/>
                          <a:ea typeface="Arial"/>
                          <a:cs typeface="Arial"/>
                          <a:sym typeface="Arial"/>
                        </a:rPr>
                        <a:t>Eine Idee herausfordern</a:t>
                      </a:r>
                      <a:endParaRPr/>
                    </a:p>
                    <a:p>
                      <a:pPr indent="-171450" lvl="0" marL="259715" marR="0" rtl="0" algn="l">
                        <a:lnSpc>
                          <a:spcPct val="100000"/>
                        </a:lnSpc>
                        <a:spcBef>
                          <a:spcPts val="745"/>
                        </a:spcBef>
                        <a:spcAft>
                          <a:spcPts val="0"/>
                        </a:spcAft>
                        <a:buSzPts val="1100"/>
                        <a:buFont typeface="Arial"/>
                        <a:buChar char="•"/>
                      </a:pPr>
                      <a:r>
                        <a:rPr lang="de-DE" sz="1100">
                          <a:latin typeface="Arial"/>
                          <a:ea typeface="Arial"/>
                          <a:cs typeface="Arial"/>
                          <a:sym typeface="Arial"/>
                        </a:rPr>
                        <a:t>Eine Idee ablehnen</a:t>
                      </a:r>
                      <a:endParaRPr/>
                    </a:p>
                    <a:p>
                      <a:pPr indent="-171450" lvl="0" marL="259715" marR="0" rtl="0" algn="l">
                        <a:lnSpc>
                          <a:spcPct val="100000"/>
                        </a:lnSpc>
                        <a:spcBef>
                          <a:spcPts val="745"/>
                        </a:spcBef>
                        <a:spcAft>
                          <a:spcPts val="0"/>
                        </a:spcAft>
                        <a:buSzPts val="1100"/>
                        <a:buFont typeface="Arial"/>
                        <a:buChar char="•"/>
                      </a:pPr>
                      <a:r>
                        <a:rPr lang="de-DE" sz="1100">
                          <a:latin typeface="Arial"/>
                          <a:ea typeface="Arial"/>
                          <a:cs typeface="Arial"/>
                          <a:sym typeface="Arial"/>
                        </a:rPr>
                        <a:t>Zu verstehen geben, dass zwei oder mehr Ideen, die geäußert wurden, nicht übereinstimmen</a:t>
                      </a:r>
                      <a:endParaRPr sz="1100">
                        <a:latin typeface="Arial"/>
                        <a:ea typeface="Arial"/>
                        <a:cs typeface="Arial"/>
                        <a:sym typeface="Arial"/>
                      </a:endParaRPr>
                    </a:p>
                  </a:txBody>
                  <a:tcPr marT="858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0" lvl="0" marL="88265" marR="0" rtl="0" algn="l">
                        <a:lnSpc>
                          <a:spcPct val="100000"/>
                        </a:lnSpc>
                        <a:spcBef>
                          <a:spcPts val="310"/>
                        </a:spcBef>
                        <a:spcAft>
                          <a:spcPts val="0"/>
                        </a:spcAft>
                        <a:buNone/>
                      </a:pPr>
                      <a:r>
                        <a:rPr lang="de-DE" sz="1000">
                          <a:latin typeface="Arial"/>
                          <a:ea typeface="Arial"/>
                          <a:cs typeface="Arial"/>
                          <a:sym typeface="Arial"/>
                        </a:rPr>
                        <a:t>„Ich bin nicht einverstanden", „Nein", „Aber", „Bist du sicher...?" „...andere Idee“</a:t>
                      </a:r>
                      <a:endParaRPr sz="1000">
                        <a:latin typeface="Arial"/>
                        <a:ea typeface="Arial"/>
                        <a:cs typeface="Arial"/>
                        <a:sym typeface="Arial"/>
                      </a:endParaRPr>
                    </a:p>
                    <a:p>
                      <a:pPr indent="0" lvl="0" marL="88265" marR="0" rtl="0" algn="l">
                        <a:lnSpc>
                          <a:spcPct val="100000"/>
                        </a:lnSpc>
                        <a:spcBef>
                          <a:spcPts val="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88265" marR="0" rtl="0" algn="l">
                        <a:lnSpc>
                          <a:spcPct val="100000"/>
                        </a:lnSpc>
                        <a:spcBef>
                          <a:spcPts val="330"/>
                        </a:spcBef>
                        <a:spcAft>
                          <a:spcPts val="0"/>
                        </a:spcAft>
                        <a:buNone/>
                      </a:pPr>
                      <a:r>
                        <a:rPr lang="de-DE" sz="1000">
                          <a:latin typeface="Arial"/>
                          <a:ea typeface="Arial"/>
                          <a:cs typeface="Arial"/>
                          <a:sym typeface="Arial"/>
                        </a:rPr>
                        <a:t>Ich bin mir nicht sicher, ob es wirklich schwimmen wird.</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Ich glaube nicht, dass das richtig ist ... oder ich habe eine andere Idee...' </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Bist du sicher, dass diese Winkel gleich sind? </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Aber dann würde das nicht passieren, wenn...</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Das stimmt teilweise, aber nicht, wenn...</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Damit bin ich überhaupt nicht einverstanden, denn...</a:t>
                      </a:r>
                      <a:endParaRPr/>
                    </a:p>
                    <a:p>
                      <a:pPr indent="0" lvl="0" marL="88265" marR="0" rtl="0" algn="l">
                        <a:lnSpc>
                          <a:spcPct val="100000"/>
                        </a:lnSpc>
                        <a:spcBef>
                          <a:spcPts val="330"/>
                        </a:spcBef>
                        <a:spcAft>
                          <a:spcPts val="0"/>
                        </a:spcAft>
                        <a:buNone/>
                      </a:pPr>
                      <a:r>
                        <a:rPr lang="de-DE" sz="1000">
                          <a:latin typeface="Arial"/>
                          <a:ea typeface="Arial"/>
                          <a:cs typeface="Arial"/>
                          <a:sym typeface="Arial"/>
                        </a:rPr>
                        <a:t>Es ist nicht das viktorianische London, obwohl ich mich frage, ob es stattdessen vielleicht...</a:t>
                      </a:r>
                      <a:endParaRPr sz="1000" strike="noStrike">
                        <a:latin typeface="Arial"/>
                        <a:ea typeface="Arial"/>
                        <a:cs typeface="Arial"/>
                        <a:sym typeface="Arial"/>
                      </a:endParaRPr>
                    </a:p>
                  </a:txBody>
                  <a:tcPr marT="1134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57125">
                <a:tc>
                  <a:txBody>
                    <a:bodyPr/>
                    <a:lstStyle/>
                    <a:p>
                      <a:pPr indent="0" lvl="0" marL="88265" marR="0" rtl="0" algn="just">
                        <a:lnSpc>
                          <a:spcPct val="100000"/>
                        </a:lnSpc>
                        <a:spcBef>
                          <a:spcPts val="0"/>
                        </a:spcBef>
                        <a:spcAft>
                          <a:spcPts val="0"/>
                        </a:spcAft>
                        <a:buNone/>
                      </a:pPr>
                      <a:r>
                        <a:rPr b="1" lang="de-DE" sz="1100">
                          <a:latin typeface="Arial"/>
                          <a:ea typeface="Arial"/>
                          <a:cs typeface="Arial"/>
                          <a:sym typeface="Arial"/>
                        </a:rPr>
                        <a:t>N  – Nachdenken und Erklären</a:t>
                      </a:r>
                      <a:endParaRPr b="1" sz="1100">
                        <a:latin typeface="Arial"/>
                        <a:ea typeface="Arial"/>
                        <a:cs typeface="Arial"/>
                        <a:sym typeface="Arial"/>
                      </a:endParaRPr>
                    </a:p>
                    <a:p>
                      <a:pPr indent="0" lvl="0" marL="0" marR="0" rtl="0" algn="l">
                        <a:lnSpc>
                          <a:spcPct val="100000"/>
                        </a:lnSpc>
                        <a:spcBef>
                          <a:spcPts val="0"/>
                        </a:spcBef>
                        <a:spcAft>
                          <a:spcPts val="0"/>
                        </a:spcAft>
                        <a:buSzPts val="1100"/>
                        <a:buFont typeface="Calibri"/>
                        <a:buNone/>
                      </a:pPr>
                      <a:r>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de-DE" sz="1100" u="none" cap="none" strike="noStrike">
                          <a:solidFill>
                            <a:srgbClr val="000000"/>
                          </a:solidFill>
                          <a:latin typeface="Arial"/>
                          <a:ea typeface="Arial"/>
                          <a:cs typeface="Arial"/>
                          <a:sym typeface="Arial"/>
                        </a:rPr>
                        <a:t>Erklären, begründen und/oder nach Alternativen suchen in Bezug auf eigene oder fremde Ideen </a:t>
                      </a:r>
                      <a:endParaRPr b="0" i="0" sz="2000" u="none" strike="noStrike">
                        <a:solidFill>
                          <a:schemeClr val="dk1"/>
                        </a:solidFill>
                        <a:latin typeface="Arial"/>
                        <a:ea typeface="Arial"/>
                        <a:cs typeface="Arial"/>
                        <a:sym typeface="Arial"/>
                      </a:endParaRPr>
                    </a:p>
                  </a:txBody>
                  <a:tcPr marT="990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0800"/>
                        </a:lnSpc>
                        <a:spcBef>
                          <a:spcPts val="0"/>
                        </a:spcBef>
                        <a:spcAft>
                          <a:spcPts val="0"/>
                        </a:spcAft>
                        <a:buSzPts val="1100"/>
                        <a:buFont typeface="Arial"/>
                        <a:buChar char="•"/>
                      </a:pPr>
                      <a:r>
                        <a:rPr lang="de-DE" sz="1100">
                          <a:latin typeface="Arial"/>
                          <a:ea typeface="Arial"/>
                          <a:cs typeface="Arial"/>
                          <a:sym typeface="Arial"/>
                        </a:rPr>
                        <a:t>erklären, rechtfertigen, auf Beweise zurückgreifen, Analogien herstellen, Unterscheidungen treffen</a:t>
                      </a:r>
                      <a:endParaRPr/>
                    </a:p>
                    <a:p>
                      <a:pPr indent="-171450" lvl="0" marL="259715" marR="563880" rtl="0" algn="l">
                        <a:lnSpc>
                          <a:spcPct val="100800"/>
                        </a:lnSpc>
                        <a:spcBef>
                          <a:spcPts val="900"/>
                        </a:spcBef>
                        <a:spcAft>
                          <a:spcPts val="0"/>
                        </a:spcAft>
                        <a:buSzPts val="1100"/>
                        <a:buFont typeface="Arial"/>
                        <a:buChar char="•"/>
                      </a:pPr>
                      <a:r>
                        <a:rPr lang="de-DE" sz="1100">
                          <a:latin typeface="Arial"/>
                          <a:ea typeface="Arial"/>
                          <a:cs typeface="Arial"/>
                          <a:sym typeface="Arial"/>
                        </a:rPr>
                        <a:t>aufgrund von Beweisen schlussfolgern oder interpretieren</a:t>
                      </a:r>
                      <a:endParaRPr/>
                    </a:p>
                    <a:p>
                      <a:pPr indent="-171450" lvl="0" marL="259715" marR="563880" rtl="0" algn="l">
                        <a:lnSpc>
                          <a:spcPct val="100800"/>
                        </a:lnSpc>
                        <a:spcBef>
                          <a:spcPts val="900"/>
                        </a:spcBef>
                        <a:spcAft>
                          <a:spcPts val="0"/>
                        </a:spcAft>
                        <a:buSzPts val="1100"/>
                        <a:buFont typeface="Arial"/>
                        <a:buChar char="•"/>
                      </a:pPr>
                      <a:r>
                        <a:rPr lang="de-DE" sz="1100">
                          <a:latin typeface="Arial"/>
                          <a:ea typeface="Arial"/>
                          <a:cs typeface="Arial"/>
                          <a:sym typeface="Arial"/>
                        </a:rPr>
                        <a:t>vorhersagen, Hypothesen aufstellen</a:t>
                      </a:r>
                      <a:endParaRPr/>
                    </a:p>
                    <a:p>
                      <a:pPr indent="-171450" lvl="0" marL="259715" marR="563880" rtl="0" algn="l">
                        <a:lnSpc>
                          <a:spcPct val="100800"/>
                        </a:lnSpc>
                        <a:spcBef>
                          <a:spcPts val="900"/>
                        </a:spcBef>
                        <a:spcAft>
                          <a:spcPts val="0"/>
                        </a:spcAft>
                        <a:buSzPts val="1100"/>
                        <a:buFont typeface="Arial"/>
                        <a:buChar char="•"/>
                      </a:pPr>
                      <a:r>
                        <a:rPr lang="de-DE" sz="1100">
                          <a:latin typeface="Arial"/>
                          <a:ea typeface="Arial"/>
                          <a:cs typeface="Arial"/>
                          <a:sym typeface="Arial"/>
                        </a:rPr>
                        <a:t>spekulieren, verschiedene Möglichkeiten oder Alternativen erkunden</a:t>
                      </a:r>
                      <a:endParaRPr sz="1100">
                        <a:latin typeface="Arial"/>
                        <a:ea typeface="Arial"/>
                        <a:cs typeface="Arial"/>
                        <a:sym typeface="Arial"/>
                      </a:endParaRPr>
                    </a:p>
                  </a:txBody>
                  <a:tcPr marT="1036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0" lvl="0" marL="88265" marR="0" rtl="0" algn="l">
                        <a:lnSpc>
                          <a:spcPct val="100000"/>
                        </a:lnSpc>
                        <a:spcBef>
                          <a:spcPts val="300"/>
                        </a:spcBef>
                        <a:spcAft>
                          <a:spcPts val="0"/>
                        </a:spcAft>
                        <a:buNone/>
                      </a:pPr>
                      <a:r>
                        <a:rPr lang="de-DE" sz="1000">
                          <a:latin typeface="Arial"/>
                          <a:ea typeface="Arial"/>
                          <a:cs typeface="Arial"/>
                          <a:sym typeface="Arial"/>
                        </a:rPr>
                        <a:t>„Ich denke", „weil", „deshalb", „daher", „um", „wenn...dann",</a:t>
                      </a:r>
                      <a:endParaRPr/>
                    </a:p>
                    <a:p>
                      <a:pPr indent="0" lvl="0" marL="88265" marR="0" rtl="0" algn="l">
                        <a:lnSpc>
                          <a:spcPct val="100000"/>
                        </a:lnSpc>
                        <a:spcBef>
                          <a:spcPts val="300"/>
                        </a:spcBef>
                        <a:spcAft>
                          <a:spcPts val="0"/>
                        </a:spcAft>
                        <a:buNone/>
                      </a:pPr>
                      <a:r>
                        <a:rPr lang="de-DE" sz="1000">
                          <a:latin typeface="Arial"/>
                          <a:ea typeface="Arial"/>
                          <a:cs typeface="Arial"/>
                          <a:sym typeface="Arial"/>
                        </a:rPr>
                        <a:t>„nicht...es sei denn“, „es ist wie...“, „stell dir vor, wenn...“, „würde“, „könnte“ oder „dürfte“</a:t>
                      </a:r>
                      <a:endParaRPr b="1" sz="1000">
                        <a:latin typeface="Arial"/>
                        <a:ea typeface="Arial"/>
                        <a:cs typeface="Arial"/>
                        <a:sym typeface="Arial"/>
                      </a:endParaRPr>
                    </a:p>
                    <a:p>
                      <a:pPr indent="0" lvl="0" marL="88265" marR="0" rtl="0" algn="l">
                        <a:lnSpc>
                          <a:spcPct val="100000"/>
                        </a:lnSpc>
                        <a:spcBef>
                          <a:spcPts val="32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121285" marR="0" rtl="0" algn="l">
                        <a:lnSpc>
                          <a:spcPct val="100000"/>
                        </a:lnSpc>
                        <a:spcBef>
                          <a:spcPts val="320"/>
                        </a:spcBef>
                        <a:spcAft>
                          <a:spcPts val="0"/>
                        </a:spcAft>
                        <a:buNone/>
                      </a:pPr>
                      <a:r>
                        <a:rPr lang="de-DE" sz="1000">
                          <a:latin typeface="Arial"/>
                          <a:ea typeface="Arial"/>
                          <a:cs typeface="Arial"/>
                          <a:sym typeface="Arial"/>
                        </a:rPr>
                        <a:t>Ich denke, das Metall wird sinken, aber nicht das Holz.</a:t>
                      </a:r>
                      <a:endParaRPr/>
                    </a:p>
                    <a:p>
                      <a:pPr indent="0" lvl="0" marL="121285" marR="0" rtl="0" algn="l">
                        <a:lnSpc>
                          <a:spcPct val="100000"/>
                        </a:lnSpc>
                        <a:spcBef>
                          <a:spcPts val="320"/>
                        </a:spcBef>
                        <a:spcAft>
                          <a:spcPts val="0"/>
                        </a:spcAft>
                        <a:buNone/>
                      </a:pPr>
                      <a:r>
                        <a:rPr lang="de-DE" sz="1000">
                          <a:latin typeface="Arial"/>
                          <a:ea typeface="Arial"/>
                          <a:cs typeface="Arial"/>
                          <a:sym typeface="Arial"/>
                        </a:rPr>
                        <a:t>Das Abschmelzen der Eiskappen um 10 % spricht für die Theorie der globalen Erwärmung. </a:t>
                      </a:r>
                      <a:endParaRPr/>
                    </a:p>
                    <a:p>
                      <a:pPr indent="0" lvl="0" marL="121285" marR="0" rtl="0" algn="l">
                        <a:lnSpc>
                          <a:spcPct val="100000"/>
                        </a:lnSpc>
                        <a:spcBef>
                          <a:spcPts val="320"/>
                        </a:spcBef>
                        <a:spcAft>
                          <a:spcPts val="0"/>
                        </a:spcAft>
                        <a:buNone/>
                      </a:pPr>
                      <a:r>
                        <a:rPr lang="de-DE" sz="1000">
                          <a:latin typeface="Arial"/>
                          <a:ea typeface="Arial"/>
                          <a:cs typeface="Arial"/>
                          <a:sym typeface="Arial"/>
                        </a:rPr>
                        <a:t>Wenn Kinder nicht zur Schule gehen müssten, würden sie Mathe nicht richtig lernen</a:t>
                      </a:r>
                      <a:endParaRPr/>
                    </a:p>
                    <a:p>
                      <a:pPr indent="0" lvl="0" marL="121285" marR="0" rtl="0" algn="l">
                        <a:lnSpc>
                          <a:spcPct val="100000"/>
                        </a:lnSpc>
                        <a:spcBef>
                          <a:spcPts val="320"/>
                        </a:spcBef>
                        <a:spcAft>
                          <a:spcPts val="0"/>
                        </a:spcAft>
                        <a:buNone/>
                      </a:pPr>
                      <a:r>
                        <a:rPr lang="de-DE" sz="1000">
                          <a:latin typeface="Arial"/>
                          <a:ea typeface="Arial"/>
                          <a:cs typeface="Arial"/>
                          <a:sym typeface="Arial"/>
                        </a:rPr>
                        <a:t>Wenn ich mich für die erste Alternative entscheide, wäre ich sicherer, aber wenn ich mich für die zweite entscheide, könnte ich eventuell größere Gewinne erzielen</a:t>
                      </a:r>
                      <a:endParaRPr/>
                    </a:p>
                    <a:p>
                      <a:pPr indent="0" lvl="0" marL="121285" marR="0" rtl="0" algn="l">
                        <a:lnSpc>
                          <a:spcPct val="100000"/>
                        </a:lnSpc>
                        <a:spcBef>
                          <a:spcPts val="320"/>
                        </a:spcBef>
                        <a:spcAft>
                          <a:spcPts val="0"/>
                        </a:spcAft>
                        <a:buNone/>
                      </a:pPr>
                      <a:r>
                        <a:rPr lang="de-DE" sz="1000">
                          <a:latin typeface="Arial"/>
                          <a:ea typeface="Arial"/>
                          <a:cs typeface="Arial"/>
                          <a:sym typeface="Arial"/>
                        </a:rPr>
                        <a:t>Ich glaube, der Autor bezieht sich auf Gefühle, wenn er über Wasser schreibt.</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57" name="Google Shape;757;p49"/>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34</a:t>
            </a:r>
            <a:endParaRPr sz="907">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2" name="Shape 762"/>
        <p:cNvGrpSpPr/>
        <p:nvPr/>
      </p:nvGrpSpPr>
      <p:grpSpPr>
        <a:xfrm>
          <a:off x="0" y="0"/>
          <a:ext cx="0" cy="0"/>
          <a:chOff x="0" y="0"/>
          <a:chExt cx="0" cy="0"/>
        </a:xfrm>
      </p:grpSpPr>
      <p:graphicFrame>
        <p:nvGraphicFramePr>
          <p:cNvPr id="763" name="Google Shape;763;p50"/>
          <p:cNvGraphicFramePr/>
          <p:nvPr/>
        </p:nvGraphicFramePr>
        <p:xfrm>
          <a:off x="730494" y="503384"/>
          <a:ext cx="3000000" cy="3000000"/>
        </p:xfrm>
        <a:graphic>
          <a:graphicData uri="http://schemas.openxmlformats.org/drawingml/2006/table">
            <a:tbl>
              <a:tblPr bandRow="1" firstRow="1">
                <a:noFill/>
                <a:tableStyleId>{186A23C0-F539-4CD3-95C4-5D0A637AA335}</a:tableStyleId>
              </a:tblPr>
              <a:tblGrid>
                <a:gridCol w="2297550"/>
                <a:gridCol w="2917975"/>
                <a:gridCol w="3878350"/>
              </a:tblGrid>
              <a:tr h="367600">
                <a:tc>
                  <a:txBody>
                    <a:bodyPr/>
                    <a:lstStyle/>
                    <a:p>
                      <a:pPr indent="0" lvl="0" marL="570230" marR="0" rtl="0" algn="l">
                        <a:lnSpc>
                          <a:spcPct val="100000"/>
                        </a:lnSpc>
                        <a:spcBef>
                          <a:spcPts val="0"/>
                        </a:spcBef>
                        <a:spcAft>
                          <a:spcPts val="0"/>
                        </a:spcAft>
                        <a:buNone/>
                      </a:pPr>
                      <a:r>
                        <a:rPr b="1" lang="de-DE" sz="1100">
                          <a:latin typeface="Arimo"/>
                          <a:ea typeface="Arimo"/>
                          <a:cs typeface="Arimo"/>
                          <a:sym typeface="Arimo"/>
                        </a:rPr>
                        <a:t>KODIERKATEGORIEN</a:t>
                      </a:r>
                      <a:endParaRPr b="1" sz="1100">
                        <a:latin typeface="Arimo"/>
                        <a:ea typeface="Arimo"/>
                        <a:cs typeface="Arimo"/>
                        <a:sym typeface="Arimo"/>
                      </a:endParaRPr>
                    </a:p>
                  </a:txBody>
                  <a:tcPr marT="4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409575" marR="0" rtl="0" algn="l">
                        <a:lnSpc>
                          <a:spcPct val="100000"/>
                        </a:lnSpc>
                        <a:spcBef>
                          <a:spcPts val="0"/>
                        </a:spcBef>
                        <a:spcAft>
                          <a:spcPts val="0"/>
                        </a:spcAft>
                        <a:buNone/>
                      </a:pPr>
                      <a:r>
                        <a:rPr b="1" lang="de-DE" sz="1100">
                          <a:latin typeface="Arimo"/>
                          <a:ea typeface="Arimo"/>
                          <a:cs typeface="Arimo"/>
                          <a:sym typeface="Arimo"/>
                        </a:rPr>
                        <a:t>BEITRÄGE UND STRATEGIEN</a:t>
                      </a:r>
                      <a:endParaRPr/>
                    </a:p>
                  </a:txBody>
                  <a:tcPr marT="4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100">
                          <a:latin typeface="Arimo"/>
                          <a:ea typeface="Arimo"/>
                          <a:cs typeface="Arimo"/>
                          <a:sym typeface="Arimo"/>
                        </a:rPr>
                        <a:t>WAS KÖNNEN WIR HÖREN?</a:t>
                      </a:r>
                      <a:endParaRPr/>
                    </a:p>
                  </a:txBody>
                  <a:tcPr marT="4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2475">
                <a:tc>
                  <a:txBody>
                    <a:bodyPr/>
                    <a:lstStyle/>
                    <a:p>
                      <a:pPr indent="0" lvl="0" marL="88265" marR="0" rtl="0" algn="just">
                        <a:lnSpc>
                          <a:spcPct val="100000"/>
                        </a:lnSpc>
                        <a:spcBef>
                          <a:spcPts val="0"/>
                        </a:spcBef>
                        <a:spcAft>
                          <a:spcPts val="0"/>
                        </a:spcAft>
                        <a:buNone/>
                      </a:pPr>
                      <a:r>
                        <a:rPr b="1" lang="de-DE" sz="1100">
                          <a:latin typeface="Arial"/>
                          <a:ea typeface="Arial"/>
                          <a:cs typeface="Arial"/>
                          <a:sym typeface="Arial"/>
                        </a:rPr>
                        <a:t>NE – Ermutigen zum Nachdenken und Erklären</a:t>
                      </a:r>
                      <a:endParaRPr/>
                    </a:p>
                    <a:p>
                      <a:pPr indent="0" lvl="0" marL="88265" marR="0" rtl="0" algn="just">
                        <a:lnSpc>
                          <a:spcPct val="100000"/>
                        </a:lnSpc>
                        <a:spcBef>
                          <a:spcPts val="865"/>
                        </a:spcBef>
                        <a:spcAft>
                          <a:spcPts val="0"/>
                        </a:spcAft>
                        <a:buNone/>
                      </a:pPr>
                      <a:r>
                        <a:t/>
                      </a:r>
                      <a:endParaRPr b="1" sz="1100">
                        <a:latin typeface="Arial"/>
                        <a:ea typeface="Arial"/>
                        <a:cs typeface="Arial"/>
                        <a:sym typeface="Arial"/>
                      </a:endParaRPr>
                    </a:p>
                    <a:p>
                      <a:pPr indent="0" lvl="0" marL="139700" marR="0" rtl="0" algn="l">
                        <a:lnSpc>
                          <a:spcPct val="100000"/>
                        </a:lnSpc>
                        <a:spcBef>
                          <a:spcPts val="0"/>
                        </a:spcBef>
                        <a:spcAft>
                          <a:spcPts val="0"/>
                        </a:spcAft>
                        <a:buClr>
                          <a:schemeClr val="dk1"/>
                        </a:buClr>
                        <a:buSzPts val="1100"/>
                        <a:buFont typeface="Arial"/>
                        <a:buNone/>
                      </a:pPr>
                      <a:r>
                        <a:rPr b="0" i="1" lang="de-DE" sz="1100" u="none" strike="noStrike">
                          <a:solidFill>
                            <a:schemeClr val="dk1"/>
                          </a:solidFill>
                          <a:latin typeface="Arial"/>
                          <a:ea typeface="Arial"/>
                          <a:cs typeface="Arial"/>
                          <a:sym typeface="Arial"/>
                        </a:rPr>
                        <a:t>Andere auffordern, eigene oder fremde Ideen zu erklären, zu begründen und/oder Alternativen zu suchen</a:t>
                      </a:r>
                      <a:endParaRPr b="0" i="0" sz="2000" u="none" strike="noStrike">
                        <a:solidFill>
                          <a:schemeClr val="dk1"/>
                        </a:solidFill>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1699"/>
                        </a:lnSpc>
                        <a:spcBef>
                          <a:spcPts val="0"/>
                        </a:spcBef>
                        <a:spcAft>
                          <a:spcPts val="0"/>
                        </a:spcAft>
                        <a:buSzPts val="1100"/>
                        <a:buFont typeface="Arial"/>
                        <a:buChar char="•"/>
                      </a:pPr>
                      <a:r>
                        <a:rPr lang="de-DE" sz="1100">
                          <a:latin typeface="Arial"/>
                          <a:ea typeface="Arial"/>
                          <a:cs typeface="Arial"/>
                          <a:sym typeface="Arial"/>
                        </a:rPr>
                        <a:t>andere auffordern, zu erklären, zu rechtfertigen, sich auf Beweise zu stützen, Analogien herzustellen, Unterscheidungen zu treffen</a:t>
                      </a:r>
                      <a:endParaRPr/>
                    </a:p>
                    <a:p>
                      <a:pPr indent="-171450" lvl="0" marL="259715" marR="109854" rtl="0" algn="l">
                        <a:lnSpc>
                          <a:spcPct val="101699"/>
                        </a:lnSpc>
                        <a:spcBef>
                          <a:spcPts val="910"/>
                        </a:spcBef>
                        <a:spcAft>
                          <a:spcPts val="0"/>
                        </a:spcAft>
                        <a:buSzPts val="1100"/>
                        <a:buFont typeface="Arial"/>
                        <a:buChar char="•"/>
                      </a:pPr>
                      <a:r>
                        <a:rPr lang="de-DE" sz="1100">
                          <a:latin typeface="Arial"/>
                          <a:ea typeface="Arial"/>
                          <a:cs typeface="Arial"/>
                          <a:sym typeface="Arial"/>
                        </a:rPr>
                        <a:t>andere auffordern, Vorhersagen zu treffen, Hypothesen aufzustellen</a:t>
                      </a:r>
                      <a:endParaRPr/>
                    </a:p>
                    <a:p>
                      <a:pPr indent="-171450" lvl="0" marL="259715" marR="109854" rtl="0" algn="l">
                        <a:lnSpc>
                          <a:spcPct val="101699"/>
                        </a:lnSpc>
                        <a:spcBef>
                          <a:spcPts val="910"/>
                        </a:spcBef>
                        <a:spcAft>
                          <a:spcPts val="0"/>
                        </a:spcAft>
                        <a:buSzPts val="1100"/>
                        <a:buFont typeface="Arial"/>
                        <a:buChar char="•"/>
                      </a:pPr>
                      <a:r>
                        <a:rPr lang="de-DE" sz="1100">
                          <a:latin typeface="Arial"/>
                          <a:ea typeface="Arial"/>
                          <a:cs typeface="Arial"/>
                          <a:sym typeface="Arial"/>
                        </a:rPr>
                        <a:t>andere auffordern, zu spekulieren, verschiedene Möglichkeiten oder Alternativen zu erkunden</a:t>
                      </a:r>
                      <a:endParaRPr sz="1100">
                        <a:latin typeface="Arial"/>
                        <a:ea typeface="Arial"/>
                        <a:cs typeface="Arial"/>
                        <a:sym typeface="Arial"/>
                      </a:endParaRPr>
                    </a:p>
                  </a:txBody>
                  <a:tcPr marT="1048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0" lvl="0" marL="88265" marR="0" rtl="0" algn="l">
                        <a:lnSpc>
                          <a:spcPct val="100000"/>
                        </a:lnSpc>
                        <a:spcBef>
                          <a:spcPts val="225"/>
                        </a:spcBef>
                        <a:spcAft>
                          <a:spcPts val="0"/>
                        </a:spcAft>
                        <a:buNone/>
                      </a:pPr>
                      <a:r>
                        <a:rPr lang="de-DE" sz="1000">
                          <a:latin typeface="Arial"/>
                          <a:ea typeface="Arial"/>
                          <a:cs typeface="Arial"/>
                          <a:sym typeface="Arial"/>
                        </a:rPr>
                        <a:t>„Warum?“, „Wie?“, „Meinst du?“, „Kannst du das genauer erklären?“ </a:t>
                      </a:r>
                      <a:endParaRPr sz="1000">
                        <a:latin typeface="Arial"/>
                        <a:ea typeface="Arial"/>
                        <a:cs typeface="Arial"/>
                        <a:sym typeface="Arial"/>
                      </a:endParaRPr>
                    </a:p>
                    <a:p>
                      <a:pPr indent="0" lvl="0" marL="88265" marR="0" rtl="0" algn="l">
                        <a:lnSpc>
                          <a:spcPct val="100000"/>
                        </a:lnSpc>
                        <a:spcBef>
                          <a:spcPts val="225"/>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Wie bist du zu dieser Lösung / Schlussfolgerung / Bewertung gekommen? </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Ich verstehe das nicht; könntest du das näher erklären?</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Ylan sagte, dass es an... liegt, was hältst du von ihrer Erklärung?</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Was würde / könnte / müsste passieren, wenn...?  Welche Gegenstände könnten eurer Meinung nach schweben?  Warum glaubst du, dass das so ist? (in Bezug auf eine Aussage / Beobachtung)</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Warum glaubst du, dass das der Fall wäre? (in Bezug auf eine Aussage/Beobachtung)</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Warum, glaubst du, hat er das gesagt?</a:t>
                      </a:r>
                      <a:endParaRPr/>
                    </a:p>
                    <a:p>
                      <a:pPr indent="0" lvl="0" marL="87313" marR="567055" rtl="0" algn="l">
                        <a:lnSpc>
                          <a:spcPct val="100899"/>
                        </a:lnSpc>
                        <a:spcBef>
                          <a:spcPts val="215"/>
                        </a:spcBef>
                        <a:spcAft>
                          <a:spcPts val="0"/>
                        </a:spcAft>
                        <a:buNone/>
                      </a:pPr>
                      <a:r>
                        <a:rPr lang="de-DE" sz="1000">
                          <a:latin typeface="Arial"/>
                          <a:ea typeface="Arial"/>
                          <a:cs typeface="Arial"/>
                          <a:sym typeface="Arial"/>
                        </a:rPr>
                        <a:t>Woher weißt du das?</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54025">
                <a:tc>
                  <a:txBody>
                    <a:bodyPr/>
                    <a:lstStyle/>
                    <a:p>
                      <a:pPr indent="0" lvl="0" marL="88265" marR="527685" rtl="0" algn="l">
                        <a:lnSpc>
                          <a:spcPct val="100800"/>
                        </a:lnSpc>
                        <a:spcBef>
                          <a:spcPts val="0"/>
                        </a:spcBef>
                        <a:spcAft>
                          <a:spcPts val="0"/>
                        </a:spcAft>
                        <a:buNone/>
                      </a:pPr>
                      <a:r>
                        <a:rPr b="1" lang="de-DE" sz="1000">
                          <a:latin typeface="Arial"/>
                          <a:ea typeface="Arial"/>
                          <a:cs typeface="Arial"/>
                          <a:sym typeface="Arial"/>
                        </a:rPr>
                        <a:t>ZK – Ideen zusammenführen und Konsens finden</a:t>
                      </a:r>
                      <a:endParaRPr b="1" sz="1000">
                        <a:latin typeface="Arial"/>
                        <a:ea typeface="Arial"/>
                        <a:cs typeface="Arial"/>
                        <a:sym typeface="Arial"/>
                      </a:endParaRPr>
                    </a:p>
                    <a:p>
                      <a:pPr indent="0" lvl="0" marL="88265" marR="527685" rtl="0" algn="l">
                        <a:lnSpc>
                          <a:spcPct val="100800"/>
                        </a:lnSpc>
                        <a:spcBef>
                          <a:spcPts val="855"/>
                        </a:spcBef>
                        <a:spcAft>
                          <a:spcPts val="0"/>
                        </a:spcAft>
                        <a:buNone/>
                      </a:pPr>
                      <a:r>
                        <a:rPr i="1" lang="de-DE" sz="1100">
                          <a:latin typeface="Arial"/>
                          <a:ea typeface="Arial"/>
                          <a:cs typeface="Arial"/>
                          <a:sym typeface="Arial"/>
                        </a:rPr>
                        <a:t>Ideen bewerten, kontrastieren oder zusammenfassen, Argumente miteinander verknüpfen, Zustimmung und Konsens ausdrücken oder andere dazu auffordern</a:t>
                      </a:r>
                      <a:endParaRPr sz="1100">
                        <a:latin typeface="Arial"/>
                        <a:ea typeface="Arial"/>
                        <a:cs typeface="Arial"/>
                        <a:sym typeface="Arial"/>
                      </a:endParaRPr>
                    </a:p>
                  </a:txBody>
                  <a:tcPr marT="984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00"/>
                        <a:buFont typeface="Arial"/>
                        <a:buChar char="•"/>
                      </a:pPr>
                      <a:r>
                        <a:rPr lang="de-DE" sz="1100">
                          <a:latin typeface="Arial"/>
                          <a:ea typeface="Arial"/>
                          <a:cs typeface="Arial"/>
                          <a:sym typeface="Arial"/>
                        </a:rPr>
                        <a:t>zu einer übereinstimmenden Meinung kommen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mindestens zwei verschiedene Ideen bewerten, indem sie verglichen, gegenübergestellt oder kritisiert werden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den Wert einer Idee/eines Gegenstands beurteilen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Übereinstimmung/Konsens bestätigen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Vorschläge zur Überwindung von Unterschieden machen und/oder eine Lösung vereinbaren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zusammenfassen, verallgemeinern</a:t>
                      </a:r>
                      <a:endParaRPr/>
                    </a:p>
                    <a:p>
                      <a:pPr indent="-171450" lvl="0" marL="259715" marR="0" rtl="0" algn="l">
                        <a:lnSpc>
                          <a:spcPct val="100000"/>
                        </a:lnSpc>
                        <a:spcBef>
                          <a:spcPts val="700"/>
                        </a:spcBef>
                        <a:spcAft>
                          <a:spcPts val="0"/>
                        </a:spcAft>
                        <a:buSzPts val="1100"/>
                        <a:buFont typeface="Arial"/>
                        <a:buChar char="•"/>
                      </a:pPr>
                      <a:r>
                        <a:rPr lang="de-DE" sz="1100">
                          <a:latin typeface="Arial"/>
                          <a:ea typeface="Arial"/>
                          <a:cs typeface="Arial"/>
                          <a:sym typeface="Arial"/>
                        </a:rPr>
                        <a:t>zum Konsens, zur Bewertung, zur Zusammenfassung auffordern</a:t>
                      </a:r>
                      <a:endParaRPr sz="1100">
                        <a:latin typeface="Arial"/>
                        <a:ea typeface="Arial"/>
                        <a:cs typeface="Arial"/>
                        <a:sym typeface="Arial"/>
                      </a:endParaRPr>
                    </a:p>
                  </a:txBody>
                  <a:tcPr marT="1053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0" lvl="0" marL="88265" marR="506730" rtl="0" algn="l">
                        <a:lnSpc>
                          <a:spcPct val="100800"/>
                        </a:lnSpc>
                        <a:spcBef>
                          <a:spcPts val="310"/>
                        </a:spcBef>
                        <a:spcAft>
                          <a:spcPts val="0"/>
                        </a:spcAft>
                        <a:buNone/>
                      </a:pPr>
                      <a:r>
                        <a:rPr lang="de-DE" sz="1000">
                          <a:latin typeface="Arial"/>
                          <a:ea typeface="Arial"/>
                          <a:cs typeface="Arial"/>
                          <a:sym typeface="Arial"/>
                        </a:rPr>
                        <a:t>„Ich stimme zu“, „um es zusammenzufassen...“, „Also, wir sind alle der Meinung, dass...“, „ähnlich und unterschiedlich“</a:t>
                      </a:r>
                      <a:endParaRPr/>
                    </a:p>
                    <a:p>
                      <a:pPr indent="0" lvl="0" marL="88265" marR="506730" rtl="0" algn="l">
                        <a:lnSpc>
                          <a:spcPct val="100800"/>
                        </a:lnSpc>
                        <a:spcBef>
                          <a:spcPts val="31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88265" marR="0" rtl="0" algn="l">
                        <a:lnSpc>
                          <a:spcPct val="100000"/>
                        </a:lnSpc>
                        <a:spcBef>
                          <a:spcPts val="225"/>
                        </a:spcBef>
                        <a:spcAft>
                          <a:spcPts val="0"/>
                        </a:spcAft>
                        <a:buNone/>
                      </a:pPr>
                      <a:r>
                        <a:rPr lang="de-DE" sz="1000">
                          <a:latin typeface="Arial"/>
                          <a:ea typeface="Arial"/>
                          <a:cs typeface="Arial"/>
                          <a:sym typeface="Arial"/>
                        </a:rPr>
                        <a:t>Wir stimmen also mit Jason überein... weil...</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Elaines Beweise waren überzeugender, aber wir sollten auch Tims Argumente in Betracht ziehen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Ich denke, wir sind uns alle einig, dass eine Hängebrücke am besten funktionieren würde.</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Ich stimme Maria zu und nicht Andy, weil der Kieselstein zu schwer ist, um zu schwimmen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Wir sind uns einig, dass diese Ideen nicht miteinander in Einklang gebracht werden können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Ich verstehe, was du meinst, Option C ist wahrscheinlich richtig, nicht B. </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Sie sagen beide im Gurnde das Gleiche, weil...</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64" name="Google Shape;764;p50"/>
          <p:cNvSpPr txBox="1"/>
          <p:nvPr/>
        </p:nvSpPr>
        <p:spPr>
          <a:xfrm>
            <a:off x="5184278" y="6989382"/>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35</a:t>
            </a:r>
            <a:endParaRPr sz="907">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9" name="Shape 769"/>
        <p:cNvGrpSpPr/>
        <p:nvPr/>
      </p:nvGrpSpPr>
      <p:grpSpPr>
        <a:xfrm>
          <a:off x="0" y="0"/>
          <a:ext cx="0" cy="0"/>
          <a:chOff x="0" y="0"/>
          <a:chExt cx="0" cy="0"/>
        </a:xfrm>
      </p:grpSpPr>
      <p:graphicFrame>
        <p:nvGraphicFramePr>
          <p:cNvPr id="770" name="Google Shape;770;p51"/>
          <p:cNvGraphicFramePr/>
          <p:nvPr/>
        </p:nvGraphicFramePr>
        <p:xfrm>
          <a:off x="788480" y="518246"/>
          <a:ext cx="3000000" cy="3000000"/>
        </p:xfrm>
        <a:graphic>
          <a:graphicData uri="http://schemas.openxmlformats.org/drawingml/2006/table">
            <a:tbl>
              <a:tblPr bandRow="1" firstRow="1">
                <a:noFill/>
                <a:tableStyleId>{186A23C0-F539-4CD3-95C4-5D0A637AA335}</a:tableStyleId>
              </a:tblPr>
              <a:tblGrid>
                <a:gridCol w="2241550"/>
                <a:gridCol w="2846850"/>
                <a:gridCol w="3783825"/>
              </a:tblGrid>
              <a:tr h="724325">
                <a:tc>
                  <a:txBody>
                    <a:bodyPr/>
                    <a:lstStyle/>
                    <a:p>
                      <a:pPr indent="0" lvl="0" marL="0"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570230" marR="0" rtl="0" algn="l">
                        <a:lnSpc>
                          <a:spcPct val="100000"/>
                        </a:lnSpc>
                        <a:spcBef>
                          <a:spcPts val="0"/>
                        </a:spcBef>
                        <a:spcAft>
                          <a:spcPts val="0"/>
                        </a:spcAft>
                        <a:buNone/>
                      </a:pPr>
                      <a:r>
                        <a:rPr b="1" lang="de-DE" sz="1100">
                          <a:latin typeface="Arimo"/>
                          <a:ea typeface="Arimo"/>
                          <a:cs typeface="Arimo"/>
                          <a:sym typeface="Arimo"/>
                        </a:rPr>
                        <a:t>KODIERKATEGORIEN</a:t>
                      </a:r>
                      <a:endParaRPr b="1" sz="1100">
                        <a:latin typeface="Arimo"/>
                        <a:ea typeface="Arimo"/>
                        <a:cs typeface="Arimo"/>
                        <a:sym typeface="Arimo"/>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409575" marR="0" rtl="0" algn="l">
                        <a:lnSpc>
                          <a:spcPct val="100000"/>
                        </a:lnSpc>
                        <a:spcBef>
                          <a:spcPts val="0"/>
                        </a:spcBef>
                        <a:spcAft>
                          <a:spcPts val="0"/>
                        </a:spcAft>
                        <a:buNone/>
                      </a:pPr>
                      <a:r>
                        <a:rPr b="1" lang="de-DE" sz="1100">
                          <a:latin typeface="Arimo"/>
                          <a:ea typeface="Arimo"/>
                          <a:cs typeface="Arimo"/>
                          <a:sym typeface="Arimo"/>
                        </a:rPr>
                        <a:t>BEITRÄGE UND STRATEGIEN</a:t>
                      </a:r>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mo"/>
                          <a:ea typeface="Arimo"/>
                          <a:cs typeface="Arimo"/>
                          <a:sym typeface="Arimo"/>
                        </a:rPr>
                        <a:t>WAS KÖNNEN WIR HÖREN?</a:t>
                      </a:r>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5396850">
                <a:tc>
                  <a:txBody>
                    <a:bodyPr/>
                    <a:lstStyle/>
                    <a:p>
                      <a:pPr indent="0" lvl="0" marL="88265" marR="187325" rtl="0" algn="l">
                        <a:lnSpc>
                          <a:spcPct val="107200"/>
                        </a:lnSpc>
                        <a:spcBef>
                          <a:spcPts val="0"/>
                        </a:spcBef>
                        <a:spcAft>
                          <a:spcPts val="0"/>
                        </a:spcAft>
                        <a:buNone/>
                      </a:pPr>
                      <a:r>
                        <a:rPr b="1" lang="de-DE" sz="1100">
                          <a:latin typeface="Arial"/>
                          <a:ea typeface="Arial"/>
                          <a:cs typeface="Arial"/>
                          <a:sym typeface="Arial"/>
                        </a:rPr>
                        <a:t>R – Reflexion</a:t>
                      </a:r>
                      <a:endParaRPr/>
                    </a:p>
                    <a:p>
                      <a:pPr indent="0" lvl="0" marL="88265" marR="187325" rtl="0" algn="l">
                        <a:lnSpc>
                          <a:spcPct val="107200"/>
                        </a:lnSpc>
                        <a:spcBef>
                          <a:spcPts val="765"/>
                        </a:spcBef>
                        <a:spcAft>
                          <a:spcPts val="0"/>
                        </a:spcAft>
                        <a:buNone/>
                      </a:pPr>
                      <a:r>
                        <a:t/>
                      </a:r>
                      <a:endParaRPr b="1" sz="1100">
                        <a:latin typeface="Arial"/>
                        <a:ea typeface="Arial"/>
                        <a:cs typeface="Arial"/>
                        <a:sym typeface="Arial"/>
                      </a:endParaRPr>
                    </a:p>
                    <a:p>
                      <a:pPr indent="0" lvl="0" marL="139700" marR="0" rtl="0" algn="l">
                        <a:spcBef>
                          <a:spcPts val="0"/>
                        </a:spcBef>
                        <a:spcAft>
                          <a:spcPts val="0"/>
                        </a:spcAft>
                        <a:buNone/>
                      </a:pPr>
                      <a:r>
                        <a:rPr b="0" i="1" lang="de-DE" sz="1100" u="none" strike="noStrike">
                          <a:latin typeface="Arial"/>
                          <a:ea typeface="Arial"/>
                          <a:cs typeface="Arial"/>
                          <a:sym typeface="Arial"/>
                        </a:rPr>
                        <a:t>Den Lernweg explizit zu machen, indem es auf Beiträge/Wissen/Ressourcen/ Erfahrungen außerhalb des unmittelbaren Dialogs verwiesen wird.</a:t>
                      </a:r>
                      <a:endParaRPr/>
                    </a:p>
                    <a:p>
                      <a:pPr indent="0" lvl="0" marL="139700" marR="0" rtl="0" algn="l">
                        <a:spcBef>
                          <a:spcPts val="0"/>
                        </a:spcBef>
                        <a:spcAft>
                          <a:spcPts val="0"/>
                        </a:spcAft>
                        <a:buNone/>
                      </a:pPr>
                      <a:r>
                        <a:t/>
                      </a:r>
                      <a:endParaRPr b="0" i="1" sz="1100" u="none" strike="noStrike">
                        <a:latin typeface="Arial"/>
                        <a:ea typeface="Arial"/>
                        <a:cs typeface="Arial"/>
                        <a:sym typeface="Arial"/>
                      </a:endParaRPr>
                    </a:p>
                    <a:p>
                      <a:pPr indent="0" lvl="0" marL="139700" marR="0" rtl="0" algn="l">
                        <a:spcBef>
                          <a:spcPts val="0"/>
                        </a:spcBef>
                        <a:spcAft>
                          <a:spcPts val="0"/>
                        </a:spcAft>
                        <a:buNone/>
                      </a:pPr>
                      <a:r>
                        <a:rPr b="0" i="1" lang="de-DE" sz="1100" u="none" strike="noStrike">
                          <a:solidFill>
                            <a:srgbClr val="000000"/>
                          </a:solidFill>
                          <a:latin typeface="Arial"/>
                          <a:ea typeface="Arial"/>
                          <a:cs typeface="Arial"/>
                          <a:sym typeface="Arial"/>
                        </a:rPr>
                        <a:t>Bewertung oder metakognitive Reflexion des Dialogs oder der Lernaktivität; </a:t>
                      </a:r>
                      <a:endParaRPr/>
                    </a:p>
                    <a:p>
                      <a:pPr indent="0" lvl="0" marL="139700" marR="0" rtl="0" algn="l">
                        <a:spcBef>
                          <a:spcPts val="0"/>
                        </a:spcBef>
                        <a:spcAft>
                          <a:spcPts val="0"/>
                        </a:spcAft>
                        <a:buNone/>
                      </a:pPr>
                      <a:r>
                        <a:t/>
                      </a:r>
                      <a:endParaRPr b="0" i="1" sz="1100" u="none" strike="noStrike">
                        <a:solidFill>
                          <a:srgbClr val="000000"/>
                        </a:solidFill>
                        <a:latin typeface="Arial"/>
                        <a:ea typeface="Arial"/>
                        <a:cs typeface="Arial"/>
                        <a:sym typeface="Arial"/>
                      </a:endParaRPr>
                    </a:p>
                    <a:p>
                      <a:pPr indent="0" lvl="0" marL="139700" marR="0" rtl="0" algn="l">
                        <a:spcBef>
                          <a:spcPts val="0"/>
                        </a:spcBef>
                        <a:spcAft>
                          <a:spcPts val="0"/>
                        </a:spcAft>
                        <a:buNone/>
                      </a:pPr>
                      <a:r>
                        <a:rPr b="0" i="1" lang="de-DE" sz="1100" u="none" strike="noStrike">
                          <a:solidFill>
                            <a:srgbClr val="000000"/>
                          </a:solidFill>
                          <a:latin typeface="Arial"/>
                          <a:ea typeface="Arial"/>
                          <a:cs typeface="Arial"/>
                          <a:sym typeface="Arial"/>
                        </a:rPr>
                        <a:t>Aufforderung, diese Reflexion vorzunehmen</a:t>
                      </a:r>
                      <a:endParaRPr/>
                    </a:p>
                  </a:txBody>
                  <a:tcPr marT="88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100"/>
                        <a:buFont typeface="Arial"/>
                        <a:buNone/>
                      </a:pPr>
                      <a:r>
                        <a:rPr b="1" lang="de-DE" sz="1100">
                          <a:latin typeface="Arial"/>
                          <a:ea typeface="Arial"/>
                          <a:cs typeface="Arial"/>
                          <a:sym typeface="Arial"/>
                        </a:rPr>
                        <a:t>Reflektion des Dialogs</a:t>
                      </a:r>
                      <a:endParaRPr/>
                    </a:p>
                    <a:p>
                      <a:pPr indent="-171450" lvl="0" marL="259715" marR="0" rtl="0" algn="l">
                        <a:lnSpc>
                          <a:spcPct val="100000"/>
                        </a:lnSpc>
                        <a:spcBef>
                          <a:spcPts val="915"/>
                        </a:spcBef>
                        <a:spcAft>
                          <a:spcPts val="0"/>
                        </a:spcAft>
                        <a:buSzPts val="1100"/>
                        <a:buFont typeface="Arial"/>
                        <a:buChar char="•"/>
                      </a:pPr>
                      <a:r>
                        <a:rPr lang="de-DE" sz="1100">
                          <a:latin typeface="Arial"/>
                          <a:ea typeface="Arial"/>
                          <a:cs typeface="Arial"/>
                          <a:sym typeface="Arial"/>
                        </a:rPr>
                        <a:t>über Gesprächsregeln / Grundregeln sprechen</a:t>
                      </a:r>
                      <a:endParaRPr/>
                    </a:p>
                    <a:p>
                      <a:pPr indent="-171450" lvl="0" marL="259715" marR="0" rtl="0" algn="l">
                        <a:lnSpc>
                          <a:spcPct val="100000"/>
                        </a:lnSpc>
                        <a:spcBef>
                          <a:spcPts val="915"/>
                        </a:spcBef>
                        <a:spcAft>
                          <a:spcPts val="0"/>
                        </a:spcAft>
                        <a:buSzPts val="1100"/>
                        <a:buFont typeface="Arial"/>
                        <a:buChar char="•"/>
                      </a:pPr>
                      <a:r>
                        <a:rPr lang="de-DE" sz="1100">
                          <a:latin typeface="Arial"/>
                          <a:ea typeface="Arial"/>
                          <a:cs typeface="Arial"/>
                          <a:sym typeface="Arial"/>
                        </a:rPr>
                        <a:t>über die Prozesse / den Wert / die Auswirkungen des Dialogs nachdenken (oder zum Nachdenken auffordern)</a:t>
                      </a:r>
                      <a:endParaRPr b="0" sz="1100">
                        <a:latin typeface="Arial"/>
                        <a:ea typeface="Arial"/>
                        <a:cs typeface="Arial"/>
                        <a:sym typeface="Arial"/>
                      </a:endParaRPr>
                    </a:p>
                    <a:p>
                      <a:pPr indent="0" lvl="0" marL="88265" marR="0" rtl="0" algn="l">
                        <a:lnSpc>
                          <a:spcPct val="100000"/>
                        </a:lnSpc>
                        <a:spcBef>
                          <a:spcPts val="915"/>
                        </a:spcBef>
                        <a:spcAft>
                          <a:spcPts val="0"/>
                        </a:spcAft>
                        <a:buSzPts val="1100"/>
                        <a:buFont typeface="Arial"/>
                        <a:buNone/>
                      </a:pPr>
                      <a:r>
                        <a:rPr b="1" lang="de-DE" sz="1100">
                          <a:latin typeface="Arial"/>
                          <a:ea typeface="Arial"/>
                          <a:cs typeface="Arial"/>
                          <a:sym typeface="Arial"/>
                        </a:rPr>
                        <a:t>Reflektion der Lernaktivität</a:t>
                      </a:r>
                      <a:endParaRPr sz="1100">
                        <a:latin typeface="Arial"/>
                        <a:ea typeface="Arial"/>
                        <a:cs typeface="Arial"/>
                        <a:sym typeface="Arial"/>
                      </a:endParaRPr>
                    </a:p>
                    <a:p>
                      <a:pPr indent="-171450" lvl="0" marL="259715" marR="174625" rtl="0" algn="l">
                        <a:lnSpc>
                          <a:spcPct val="100899"/>
                        </a:lnSpc>
                        <a:spcBef>
                          <a:spcPts val="600"/>
                        </a:spcBef>
                        <a:spcAft>
                          <a:spcPts val="0"/>
                        </a:spcAft>
                        <a:buSzPts val="1100"/>
                        <a:buFont typeface="Arial"/>
                        <a:buChar char="•"/>
                      </a:pPr>
                      <a:r>
                        <a:rPr lang="de-DE" sz="1100">
                          <a:latin typeface="Arial"/>
                          <a:ea typeface="Arial"/>
                          <a:cs typeface="Arial"/>
                          <a:sym typeface="Arial"/>
                        </a:rPr>
                        <a:t>Reflexion (oder Aufforderung zur Reflexion) über Ergebnis / Prozess / Wert / Wirkung der Lernaktivität</a:t>
                      </a:r>
                      <a:endParaRPr/>
                    </a:p>
                    <a:p>
                      <a:pPr indent="-171450" lvl="0" marL="259715" marR="174625" rtl="0" algn="l">
                        <a:lnSpc>
                          <a:spcPct val="100899"/>
                        </a:lnSpc>
                        <a:spcBef>
                          <a:spcPts val="600"/>
                        </a:spcBef>
                        <a:spcAft>
                          <a:spcPts val="0"/>
                        </a:spcAft>
                        <a:buSzPts val="1100"/>
                        <a:buFont typeface="Arial"/>
                        <a:buChar char="•"/>
                      </a:pPr>
                      <a:r>
                        <a:rPr lang="de-DE" sz="1100">
                          <a:latin typeface="Arial"/>
                          <a:ea typeface="Arial"/>
                          <a:cs typeface="Arial"/>
                          <a:sym typeface="Arial"/>
                        </a:rPr>
                        <a:t>eine Positionsverschiebung bewusst anerkennen</a:t>
                      </a:r>
                      <a:endParaRPr sz="1100">
                        <a:latin typeface="Arial"/>
                        <a:ea typeface="Arial"/>
                        <a:cs typeface="Arial"/>
                        <a:sym typeface="Arial"/>
                      </a:endParaRPr>
                    </a:p>
                  </a:txBody>
                  <a:tcPr marT="1053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sz="1000">
                        <a:latin typeface="Arial"/>
                        <a:ea typeface="Arial"/>
                        <a:cs typeface="Arial"/>
                        <a:sym typeface="Arial"/>
                      </a:endParaRPr>
                    </a:p>
                    <a:p>
                      <a:pPr indent="-634" lvl="0" marL="88265" marR="340995" rtl="0" algn="l">
                        <a:lnSpc>
                          <a:spcPct val="101699"/>
                        </a:lnSpc>
                        <a:spcBef>
                          <a:spcPts val="300"/>
                        </a:spcBef>
                        <a:spcAft>
                          <a:spcPts val="0"/>
                        </a:spcAft>
                        <a:buNone/>
                      </a:pPr>
                      <a:r>
                        <a:rPr lang="de-DE" sz="1000">
                          <a:latin typeface="Arial"/>
                          <a:ea typeface="Arial"/>
                          <a:cs typeface="Arial"/>
                          <a:sym typeface="Arial"/>
                        </a:rPr>
                        <a:t>„der Dialog“, „das Sprechen“, „das Austauschen“, „in Gruppen/Paaren zusammen zu arbeiten“, „die Aufgabe“, „die Aktivität“, „was du gelernt hast“, „I habe meine Meinung geändert“, „das Zuhören“, „Gesprächsregeln“</a:t>
                      </a:r>
                      <a:endParaRPr b="0" sz="1000">
                        <a:latin typeface="Arial"/>
                        <a:ea typeface="Arial"/>
                        <a:cs typeface="Arial"/>
                        <a:sym typeface="Arial"/>
                      </a:endParaRPr>
                    </a:p>
                    <a:p>
                      <a:pPr indent="-634" lvl="0" marL="88265" marR="340995" rtl="0" algn="l">
                        <a:lnSpc>
                          <a:spcPct val="101699"/>
                        </a:lnSpc>
                        <a:spcBef>
                          <a:spcPts val="300"/>
                        </a:spcBef>
                        <a:spcAft>
                          <a:spcPts val="0"/>
                        </a:spcAft>
                        <a:buNone/>
                      </a:pPr>
                      <a:r>
                        <a:rPr b="1" lang="de-DE" sz="1000">
                          <a:latin typeface="Arial"/>
                          <a:ea typeface="Arial"/>
                          <a:cs typeface="Arial"/>
                          <a:sym typeface="Arial"/>
                        </a:rPr>
                        <a:t>Beispiele: </a:t>
                      </a:r>
                      <a:r>
                        <a:rPr b="0" i="1" lang="de-DE" sz="1000">
                          <a:latin typeface="Arial"/>
                          <a:ea typeface="Arial"/>
                          <a:cs typeface="Arial"/>
                          <a:sym typeface="Arial"/>
                        </a:rPr>
                        <a:t>(Hinweis: Manchmal kann ein Kommentar sowohl eine Reflexion über den Dialog als auch über die Lernaktivität beinhalten.</a:t>
                      </a:r>
                      <a:r>
                        <a:rPr b="0" i="1" lang="de-DE" sz="1000" u="none" strike="noStrike">
                          <a:solidFill>
                            <a:schemeClr val="dk1"/>
                          </a:solidFill>
                          <a:latin typeface="Arial"/>
                          <a:ea typeface="Arial"/>
                          <a:cs typeface="Arial"/>
                          <a:sym typeface="Arial"/>
                        </a:rPr>
                        <a:t>)</a:t>
                      </a:r>
                      <a:endParaRPr sz="1000">
                        <a:latin typeface="Arial"/>
                        <a:ea typeface="Arial"/>
                        <a:cs typeface="Arial"/>
                        <a:sym typeface="Arial"/>
                      </a:endParaRPr>
                    </a:p>
                    <a:p>
                      <a:pPr indent="0" lvl="0" marL="88265" marR="106679" rtl="0" algn="l">
                        <a:lnSpc>
                          <a:spcPct val="123500"/>
                        </a:lnSpc>
                        <a:spcBef>
                          <a:spcPts val="0"/>
                        </a:spcBef>
                        <a:spcAft>
                          <a:spcPts val="0"/>
                        </a:spcAft>
                        <a:buNone/>
                      </a:pPr>
                      <a:r>
                        <a:rPr lang="de-DE" sz="1000">
                          <a:latin typeface="Arial"/>
                          <a:ea typeface="Arial"/>
                          <a:cs typeface="Arial"/>
                          <a:sym typeface="Arial"/>
                        </a:rPr>
                        <a:t>Ich mag es, Gedanken auszutauschen, weil es uns neue Ideen für unser Schreiben geben kann.</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Sie (Reden und Zuhören) gehören irgendwie zusammen, nicht wahr?</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Könnt ihr in eurer Gruppe darüber nachdenken, wie ein Dialog funktioniert?</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Meint ihr, wir brauchen neue Gesprächsregeln für das nächste Mal?</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Ich sehe, dass ihr euch gegenseitig aufmerksam zugehört habt. Hat das zu eurem Verständnis der Debatten über institutionellen Rassismus beigetragen?</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Hast du den Eindruck, dass du als "Mitschreiber" in deiner Gruppe am Dialog teilgenommen hast?</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Welches/welches Argument hat dir geholfen, deine Meinung zu ändern, und warum?  </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Was hast du in der heutigen Unterrichtsstunde gelernt? Habt ihr eure Meinung geändert?</a:t>
                      </a:r>
                      <a:endParaRPr/>
                    </a:p>
                    <a:p>
                      <a:pPr indent="0" lvl="0" marL="88265" marR="106679" rtl="0" algn="l">
                        <a:lnSpc>
                          <a:spcPct val="123500"/>
                        </a:lnSpc>
                        <a:spcBef>
                          <a:spcPts val="0"/>
                        </a:spcBef>
                        <a:spcAft>
                          <a:spcPts val="0"/>
                        </a:spcAft>
                        <a:buNone/>
                      </a:pPr>
                      <a:r>
                        <a:rPr lang="de-DE" sz="1000">
                          <a:latin typeface="Arial"/>
                          <a:ea typeface="Arial"/>
                          <a:cs typeface="Arial"/>
                          <a:sym typeface="Arial"/>
                        </a:rPr>
                        <a:t>Unsere Gruppe hat ein wirklich überzeugendes Poster über den Klimawandel für verschiedene Zielgruppen erstellt</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1" name="Google Shape;771;p51"/>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36</a:t>
            </a:r>
            <a:endParaRPr sz="907">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graphicFrame>
        <p:nvGraphicFramePr>
          <p:cNvPr id="776" name="Google Shape;776;p52"/>
          <p:cNvGraphicFramePr/>
          <p:nvPr/>
        </p:nvGraphicFramePr>
        <p:xfrm>
          <a:off x="897296" y="441564"/>
          <a:ext cx="3000000" cy="3000000"/>
        </p:xfrm>
        <a:graphic>
          <a:graphicData uri="http://schemas.openxmlformats.org/drawingml/2006/table">
            <a:tbl>
              <a:tblPr bandRow="1" firstRow="1">
                <a:noFill/>
                <a:tableStyleId>{186A23C0-F539-4CD3-95C4-5D0A637AA335}</a:tableStyleId>
              </a:tblPr>
              <a:tblGrid>
                <a:gridCol w="2241550"/>
                <a:gridCol w="2846850"/>
                <a:gridCol w="3783825"/>
              </a:tblGrid>
              <a:tr h="324925">
                <a:tc>
                  <a:txBody>
                    <a:bodyPr/>
                    <a:lstStyle/>
                    <a:p>
                      <a:pPr indent="0" lvl="0" marL="570230" marR="0" rtl="0" algn="l">
                        <a:lnSpc>
                          <a:spcPct val="100000"/>
                        </a:lnSpc>
                        <a:spcBef>
                          <a:spcPts val="0"/>
                        </a:spcBef>
                        <a:spcAft>
                          <a:spcPts val="0"/>
                        </a:spcAft>
                        <a:buNone/>
                      </a:pPr>
                      <a:r>
                        <a:rPr b="1" lang="de-DE" sz="1100">
                          <a:latin typeface="Arimo"/>
                          <a:ea typeface="Arimo"/>
                          <a:cs typeface="Arimo"/>
                          <a:sym typeface="Arimo"/>
                        </a:rPr>
                        <a:t>KODIERSTRATEGIEN</a:t>
                      </a:r>
                      <a:endParaRPr b="1" sz="1100">
                        <a:latin typeface="Arimo"/>
                        <a:ea typeface="Arimo"/>
                        <a:cs typeface="Arimo"/>
                        <a:sym typeface="Arimo"/>
                      </a:endParaRPr>
                    </a:p>
                  </a:txBody>
                  <a:tcPr marT="7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0" algn="l">
                        <a:lnSpc>
                          <a:spcPct val="100000"/>
                        </a:lnSpc>
                        <a:spcBef>
                          <a:spcPts val="0"/>
                        </a:spcBef>
                        <a:spcAft>
                          <a:spcPts val="0"/>
                        </a:spcAft>
                        <a:buNone/>
                      </a:pPr>
                      <a:r>
                        <a:rPr b="1" lang="de-DE" sz="1100">
                          <a:latin typeface="Arimo"/>
                          <a:ea typeface="Arimo"/>
                          <a:cs typeface="Arimo"/>
                          <a:sym typeface="Arimo"/>
                        </a:rPr>
                        <a:t>BEITRÄGE UND STRATEGIEN</a:t>
                      </a:r>
                      <a:endParaRPr b="1" sz="1100">
                        <a:latin typeface="Arimo"/>
                        <a:ea typeface="Arimo"/>
                        <a:cs typeface="Arimo"/>
                        <a:sym typeface="Arimo"/>
                      </a:endParaRPr>
                    </a:p>
                  </a:txBody>
                  <a:tcPr marT="7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100">
                          <a:latin typeface="Arimo"/>
                          <a:ea typeface="Arimo"/>
                          <a:cs typeface="Arimo"/>
                          <a:sym typeface="Arimo"/>
                        </a:rPr>
                        <a:t>WAS KÖNNEN WIR HÖREN?</a:t>
                      </a:r>
                      <a:endParaRPr/>
                    </a:p>
                  </a:txBody>
                  <a:tcPr marT="7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570200">
                <a:tc>
                  <a:txBody>
                    <a:bodyPr/>
                    <a:lstStyle/>
                    <a:p>
                      <a:pPr indent="0" lvl="0" marL="88265" marR="0" rtl="0" algn="l">
                        <a:lnSpc>
                          <a:spcPct val="100000"/>
                        </a:lnSpc>
                        <a:spcBef>
                          <a:spcPts val="0"/>
                        </a:spcBef>
                        <a:spcAft>
                          <a:spcPts val="0"/>
                        </a:spcAft>
                        <a:buNone/>
                      </a:pPr>
                      <a:r>
                        <a:rPr b="1" lang="de-DE" sz="1000">
                          <a:latin typeface="Arial"/>
                          <a:ea typeface="Arial"/>
                          <a:cs typeface="Arial"/>
                          <a:sym typeface="Arial"/>
                        </a:rPr>
                        <a:t>V  – Verknüpfen</a:t>
                      </a:r>
                      <a:endParaRPr/>
                    </a:p>
                    <a:p>
                      <a:pPr indent="0" lvl="0" marL="88265" marR="0" rtl="0" algn="l">
                        <a:lnSpc>
                          <a:spcPct val="100000"/>
                        </a:lnSpc>
                        <a:spcBef>
                          <a:spcPts val="865"/>
                        </a:spcBef>
                        <a:spcAft>
                          <a:spcPts val="0"/>
                        </a:spcAft>
                        <a:buNone/>
                      </a:pPr>
                      <a:r>
                        <a:t/>
                      </a:r>
                      <a:endParaRPr b="1" sz="1000">
                        <a:latin typeface="Arial"/>
                        <a:ea typeface="Arial"/>
                        <a:cs typeface="Arial"/>
                        <a:sym typeface="Arial"/>
                      </a:endParaRPr>
                    </a:p>
                    <a:p>
                      <a:pPr indent="0" lvl="0" marL="96838" marR="0" rtl="0" algn="l">
                        <a:spcBef>
                          <a:spcPts val="0"/>
                        </a:spcBef>
                        <a:spcAft>
                          <a:spcPts val="0"/>
                        </a:spcAft>
                        <a:buNone/>
                      </a:pPr>
                      <a:r>
                        <a:rPr i="1" lang="de-DE" sz="1000">
                          <a:latin typeface="Arial"/>
                          <a:ea typeface="Arial"/>
                          <a:cs typeface="Arial"/>
                          <a:sym typeface="Arial"/>
                        </a:rPr>
                        <a:t>Verknüpfung mit Beiträgen / Wissen / Erfahrungen über den unmittelbaren Dialog hinaus</a:t>
                      </a:r>
                      <a:endParaRPr b="0" i="1" sz="1000" u="none" strike="noStrike">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299"/>
                        </a:lnSpc>
                        <a:spcBef>
                          <a:spcPts val="0"/>
                        </a:spcBef>
                        <a:spcAft>
                          <a:spcPts val="0"/>
                        </a:spcAft>
                        <a:buSzPts val="1000"/>
                        <a:buFont typeface="Arial"/>
                        <a:buChar char="•"/>
                      </a:pPr>
                      <a:r>
                        <a:rPr lang="de-DE" sz="1000">
                          <a:latin typeface="Arial"/>
                          <a:ea typeface="Arial"/>
                          <a:cs typeface="Arial"/>
                          <a:sym typeface="Arial"/>
                        </a:rPr>
                        <a:t>auf frühere Beiträge zurückverweisen oder auf bevorstehende Anfragen hinweisen</a:t>
                      </a:r>
                      <a:endParaRPr/>
                    </a:p>
                    <a:p>
                      <a:pPr indent="-171450" lvl="0" marL="259715" marR="339090" rtl="0" algn="l">
                        <a:lnSpc>
                          <a:spcPct val="104299"/>
                        </a:lnSpc>
                        <a:spcBef>
                          <a:spcPts val="1555"/>
                        </a:spcBef>
                        <a:spcAft>
                          <a:spcPts val="0"/>
                        </a:spcAft>
                        <a:buSzPts val="1000"/>
                        <a:buFont typeface="Arial"/>
                        <a:buChar char="•"/>
                      </a:pPr>
                      <a:r>
                        <a:rPr lang="de-DE" sz="1000">
                          <a:latin typeface="Arial"/>
                          <a:ea typeface="Arial"/>
                          <a:cs typeface="Arial"/>
                          <a:sym typeface="Arial"/>
                        </a:rPr>
                        <a:t>auf relevante Aktivitäten oder Gegenstände hinweisen</a:t>
                      </a:r>
                      <a:endParaRPr/>
                    </a:p>
                    <a:p>
                      <a:pPr indent="-171450" lvl="0" marL="259715" marR="339090" rtl="0" algn="l">
                        <a:lnSpc>
                          <a:spcPct val="104299"/>
                        </a:lnSpc>
                        <a:spcBef>
                          <a:spcPts val="1555"/>
                        </a:spcBef>
                        <a:spcAft>
                          <a:spcPts val="0"/>
                        </a:spcAft>
                        <a:buSzPts val="1000"/>
                        <a:buFont typeface="Arial"/>
                        <a:buChar char="•"/>
                      </a:pPr>
                      <a:r>
                        <a:rPr lang="de-DE" sz="1000">
                          <a:latin typeface="Arial"/>
                          <a:ea typeface="Arial"/>
                          <a:cs typeface="Arial"/>
                          <a:sym typeface="Arial"/>
                        </a:rPr>
                        <a:t>Bezug auf größere Zusammenhänge außerhalb des Klassenzimmers oder auf Vorwissen/Erfahrungen/Ressourcen (einschließlich externer Nachweise)</a:t>
                      </a:r>
                      <a:endParaRPr sz="1000">
                        <a:latin typeface="Arial"/>
                        <a:ea typeface="Arial"/>
                        <a:cs typeface="Arial"/>
                        <a:sym typeface="Arial"/>
                      </a:endParaRPr>
                    </a:p>
                  </a:txBody>
                  <a:tcPr marT="984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a:p>
                    <a:p>
                      <a:pPr indent="0" lvl="0" marL="144000" marR="0" rtl="0" algn="l">
                        <a:lnSpc>
                          <a:spcPct val="110000"/>
                        </a:lnSpc>
                        <a:spcBef>
                          <a:spcPts val="865"/>
                        </a:spcBef>
                        <a:spcAft>
                          <a:spcPts val="0"/>
                        </a:spcAft>
                        <a:buNone/>
                      </a:pPr>
                      <a:r>
                        <a:rPr b="0" lang="de-DE" sz="1000">
                          <a:latin typeface="Arial"/>
                          <a:ea typeface="Arial"/>
                          <a:cs typeface="Arial"/>
                          <a:sym typeface="Arial"/>
                        </a:rPr>
                        <a:t>´“Letzte Stunde“, „vorher“, „erinnert mich an“, „nächste Stunde“, „im Zusammenhang mit“, „bei dir zu Hause“</a:t>
                      </a:r>
                      <a:endParaRPr/>
                    </a:p>
                    <a:p>
                      <a:pPr indent="0" lvl="0" marL="144000" marR="0" rtl="0" algn="l">
                        <a:lnSpc>
                          <a:spcPct val="110000"/>
                        </a:lnSpc>
                        <a:spcBef>
                          <a:spcPts val="415"/>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144000" marR="0" rtl="0" algn="l">
                        <a:lnSpc>
                          <a:spcPct val="110000"/>
                        </a:lnSpc>
                        <a:spcBef>
                          <a:spcPts val="295"/>
                        </a:spcBef>
                        <a:spcAft>
                          <a:spcPts val="0"/>
                        </a:spcAft>
                        <a:buNone/>
                      </a:pPr>
                      <a:r>
                        <a:rPr lang="de-DE" sz="1000">
                          <a:latin typeface="Arial"/>
                          <a:ea typeface="Arial"/>
                          <a:cs typeface="Arial"/>
                          <a:sym typeface="Arial"/>
                        </a:rPr>
                        <a:t>Es ist wie damals, als wir ... gelernt haben.</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Wie hängt die heutige Stunde mit der letzten Stunde zusammen?</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Wer erinnert sich an das Experiment, das wir mit der Aufbewahrung von Pflanzen im Dunkeln gemacht haben?</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Am Ende der Stunde werde ich euch bitten, aufzuschreiben, was eurer Meinung nach passiert ist und warum.</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Wer hat das Wissenschaftsmuseum besucht und kann uns erzählen, was er gesehen hat?</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Ich weiß viel über das Reiten, weil ich mein eigenes Pferd habe.</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Glaubst du, dass du in deinem eigenen Garten ähnliche Lebewesen in der Erde finden könntest?</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Hast du in den Nachrichten etwas gesehen, das sich auf das Wetter oder das Klima bezieht?</a:t>
                      </a:r>
                      <a:endParaRPr/>
                    </a:p>
                    <a:p>
                      <a:pPr indent="0" lvl="0" marL="144000" marR="0" rtl="0" algn="l">
                        <a:lnSpc>
                          <a:spcPct val="110000"/>
                        </a:lnSpc>
                        <a:spcBef>
                          <a:spcPts val="295"/>
                        </a:spcBef>
                        <a:spcAft>
                          <a:spcPts val="0"/>
                        </a:spcAft>
                        <a:buNone/>
                      </a:pPr>
                      <a:r>
                        <a:rPr lang="de-DE" sz="1000">
                          <a:latin typeface="Arial"/>
                          <a:ea typeface="Arial"/>
                          <a:cs typeface="Arial"/>
                          <a:sym typeface="Arial"/>
                        </a:rPr>
                        <a:t>Gibt es Informationen aus früheren Kapiteln, die nützlich sind?</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30875">
                <a:tc>
                  <a:txBody>
                    <a:bodyPr/>
                    <a:lstStyle/>
                    <a:p>
                      <a:pPr indent="0" lvl="0" marL="88265" marR="324485" rtl="0" algn="l">
                        <a:lnSpc>
                          <a:spcPct val="100800"/>
                        </a:lnSpc>
                        <a:spcBef>
                          <a:spcPts val="0"/>
                        </a:spcBef>
                        <a:spcAft>
                          <a:spcPts val="0"/>
                        </a:spcAft>
                        <a:buNone/>
                      </a:pPr>
                      <a:r>
                        <a:rPr b="1" lang="de-DE" sz="1000">
                          <a:latin typeface="Arial"/>
                          <a:ea typeface="Arial"/>
                          <a:cs typeface="Arial"/>
                          <a:sym typeface="Arial"/>
                        </a:rPr>
                        <a:t>L – Das Gespräch oder die Lernsituation leiten</a:t>
                      </a:r>
                      <a:endParaRPr b="1" sz="1000">
                        <a:latin typeface="Arial"/>
                        <a:ea typeface="Arial"/>
                        <a:cs typeface="Arial"/>
                        <a:sym typeface="Arial"/>
                      </a:endParaRPr>
                    </a:p>
                    <a:p>
                      <a:pPr indent="0" lvl="0" marL="88265" marR="324485" rtl="0" algn="l">
                        <a:lnSpc>
                          <a:spcPct val="100800"/>
                        </a:lnSpc>
                        <a:spcBef>
                          <a:spcPts val="855"/>
                        </a:spcBef>
                        <a:spcAft>
                          <a:spcPts val="0"/>
                        </a:spcAft>
                        <a:buNone/>
                      </a:pPr>
                      <a:r>
                        <a:rPr i="1" lang="de-DE" sz="1000">
                          <a:latin typeface="Arial"/>
                          <a:ea typeface="Arial"/>
                          <a:cs typeface="Arial"/>
                          <a:sym typeface="Arial"/>
                        </a:rPr>
                        <a:t>Die Verantwortung für die Gestaltung der Aktivität oder die Ausrichtung des Dialogs in eine gewünschte Richtung zu übernehmen. Andere Unterstützungsstrategien zu verwenden, um den Dialog oder das Lernen zu fördern</a:t>
                      </a:r>
                      <a:endParaRPr/>
                    </a:p>
                    <a:p>
                      <a:pPr indent="0" lvl="0" marL="88265" marR="324485" rtl="0" algn="l">
                        <a:lnSpc>
                          <a:spcPct val="100800"/>
                        </a:lnSpc>
                        <a:spcBef>
                          <a:spcPts val="855"/>
                        </a:spcBef>
                        <a:spcAft>
                          <a:spcPts val="0"/>
                        </a:spcAft>
                        <a:buNone/>
                      </a:pPr>
                      <a:r>
                        <a:rPr b="1" lang="de-DE" sz="1000">
                          <a:latin typeface="Arial"/>
                          <a:ea typeface="Arial"/>
                          <a:cs typeface="Arial"/>
                          <a:sym typeface="Arial"/>
                        </a:rPr>
                        <a:t>(Diese allgemeine Kategorie umfasst Beiträge, die den Dialogfluss unterstützen und die Teilnahme der Lernenden fördern können)</a:t>
                      </a:r>
                      <a:endParaRPr sz="1000">
                        <a:latin typeface="Arial"/>
                        <a:ea typeface="Arial"/>
                        <a:cs typeface="Arial"/>
                        <a:sym typeface="Arial"/>
                      </a:endParaRPr>
                    </a:p>
                  </a:txBody>
                  <a:tcPr marT="984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000"/>
                        <a:buFont typeface="Arial"/>
                        <a:buChar char="•"/>
                      </a:pPr>
                      <a:r>
                        <a:rPr lang="de-DE" sz="1000">
                          <a:latin typeface="Arial"/>
                          <a:ea typeface="Arial"/>
                          <a:cs typeface="Arial"/>
                          <a:sym typeface="Arial"/>
                        </a:rPr>
                        <a:t>den Dialog zwischen den Lernenden fördern</a:t>
                      </a:r>
                      <a:endParaRPr/>
                    </a:p>
                    <a:p>
                      <a:pPr indent="-171450" lvl="0" marL="259715" marR="0" rtl="0" algn="l">
                        <a:lnSpc>
                          <a:spcPct val="100000"/>
                        </a:lnSpc>
                        <a:spcBef>
                          <a:spcPts val="1615"/>
                        </a:spcBef>
                        <a:spcAft>
                          <a:spcPts val="0"/>
                        </a:spcAft>
                        <a:buSzPts val="1000"/>
                        <a:buFont typeface="Arial"/>
                        <a:buChar char="•"/>
                      </a:pPr>
                      <a:r>
                        <a:rPr lang="de-DE" sz="1000">
                          <a:latin typeface="Arial"/>
                          <a:ea typeface="Arial"/>
                          <a:cs typeface="Arial"/>
                          <a:sym typeface="Arial"/>
                        </a:rPr>
                        <a:t>Zeit zum Nachdenken anbieten</a:t>
                      </a:r>
                      <a:endParaRPr/>
                    </a:p>
                    <a:p>
                      <a:pPr indent="-171450" lvl="0" marL="259715" marR="0" rtl="0" algn="l">
                        <a:lnSpc>
                          <a:spcPct val="100000"/>
                        </a:lnSpc>
                        <a:spcBef>
                          <a:spcPts val="1615"/>
                        </a:spcBef>
                        <a:spcAft>
                          <a:spcPts val="0"/>
                        </a:spcAft>
                        <a:buSzPts val="1000"/>
                        <a:buFont typeface="Arial"/>
                        <a:buChar char="•"/>
                      </a:pPr>
                      <a:r>
                        <a:rPr lang="de-DE" sz="1000">
                          <a:latin typeface="Arial"/>
                          <a:ea typeface="Arial"/>
                          <a:cs typeface="Arial"/>
                          <a:sym typeface="Arial"/>
                        </a:rPr>
                        <a:t>Mögliche Handlungs- oder Untersuchungsmöglichkeiten vorschlagen</a:t>
                      </a:r>
                      <a:endParaRPr sz="1000">
                        <a:latin typeface="Arial"/>
                        <a:ea typeface="Arial"/>
                        <a:cs typeface="Arial"/>
                        <a:sym typeface="Arial"/>
                      </a:endParaRPr>
                    </a:p>
                  </a:txBody>
                  <a:tcPr marT="1053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a:p>
                    <a:p>
                      <a:pPr indent="0" lvl="0" marL="144000" marR="0" rtl="0" algn="l">
                        <a:lnSpc>
                          <a:spcPct val="110000"/>
                        </a:lnSpc>
                        <a:spcBef>
                          <a:spcPts val="865"/>
                        </a:spcBef>
                        <a:spcAft>
                          <a:spcPts val="0"/>
                        </a:spcAft>
                        <a:buNone/>
                      </a:pPr>
                      <a:r>
                        <a:rPr b="0" lang="de-DE" sz="1000">
                          <a:latin typeface="Arial"/>
                          <a:ea typeface="Arial"/>
                          <a:cs typeface="Arial"/>
                          <a:sym typeface="Arial"/>
                        </a:rPr>
                        <a:t>„Was ist mit“, „dem Fokus“, „Konzentriere dich auf“, „versuche einmal“, „keine Eile“, „ganz in Ruhe“</a:t>
                      </a:r>
                      <a:endParaRPr sz="1000">
                        <a:latin typeface="Arial"/>
                        <a:ea typeface="Arial"/>
                        <a:cs typeface="Arial"/>
                        <a:sym typeface="Arial"/>
                      </a:endParaRPr>
                    </a:p>
                    <a:p>
                      <a:pPr indent="0" lvl="0" marL="88265" marR="0" rtl="0" algn="l">
                        <a:lnSpc>
                          <a:spcPct val="100000"/>
                        </a:lnSpc>
                        <a:spcBef>
                          <a:spcPts val="25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88265" marR="709930" rtl="0" algn="l">
                        <a:lnSpc>
                          <a:spcPct val="110000"/>
                        </a:lnSpc>
                        <a:spcBef>
                          <a:spcPts val="0"/>
                        </a:spcBef>
                        <a:spcAft>
                          <a:spcPts val="0"/>
                        </a:spcAft>
                        <a:buNone/>
                      </a:pPr>
                      <a:r>
                        <a:rPr lang="de-DE" sz="1000">
                          <a:latin typeface="Arial"/>
                          <a:ea typeface="Arial"/>
                          <a:cs typeface="Arial"/>
                          <a:sym typeface="Arial"/>
                        </a:rPr>
                        <a:t>Um die Frage zu beantworten: Was hast du herausgefunden? Denkst du an...?</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Keine Sorge, versuch's doch mal... </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Versuchen wir stattdessen, zusammenzuzählen!</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Lasst euch Zeit und sagt mir Bescheid, wenn euch etwas eingefallen ist.</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Warum erklärst du Kelly nicht, was wir hier tun?</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Diskutiert in Zweiergruppen, welche dieser Quellen eurer Meinung nach die zuverlässigste Darstellung der Schlacht ist.</a:t>
                      </a:r>
                      <a:endParaRPr/>
                    </a:p>
                    <a:p>
                      <a:pPr indent="0" lvl="0" marL="88265" marR="709930" rtl="0" algn="l">
                        <a:lnSpc>
                          <a:spcPct val="110000"/>
                        </a:lnSpc>
                        <a:spcBef>
                          <a:spcPts val="0"/>
                        </a:spcBef>
                        <a:spcAft>
                          <a:spcPts val="0"/>
                        </a:spcAft>
                        <a:buNone/>
                      </a:pPr>
                      <a:r>
                        <a:rPr lang="de-DE" sz="1000">
                          <a:latin typeface="Arial"/>
                          <a:ea typeface="Arial"/>
                          <a:cs typeface="Arial"/>
                          <a:sym typeface="Arial"/>
                        </a:rPr>
                        <a:t>Was würde Newton sagen?</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1" name="Shape 781"/>
        <p:cNvGrpSpPr/>
        <p:nvPr/>
      </p:nvGrpSpPr>
      <p:grpSpPr>
        <a:xfrm>
          <a:off x="0" y="0"/>
          <a:ext cx="0" cy="0"/>
          <a:chOff x="0" y="0"/>
          <a:chExt cx="0" cy="0"/>
        </a:xfrm>
      </p:grpSpPr>
      <p:graphicFrame>
        <p:nvGraphicFramePr>
          <p:cNvPr id="782" name="Google Shape;782;p53"/>
          <p:cNvGraphicFramePr/>
          <p:nvPr/>
        </p:nvGraphicFramePr>
        <p:xfrm>
          <a:off x="768084" y="929978"/>
          <a:ext cx="3000000" cy="3000000"/>
        </p:xfrm>
        <a:graphic>
          <a:graphicData uri="http://schemas.openxmlformats.org/drawingml/2006/table">
            <a:tbl>
              <a:tblPr bandRow="1" firstRow="1">
                <a:noFill/>
                <a:tableStyleId>{186A23C0-F539-4CD3-95C4-5D0A637AA335}</a:tableStyleId>
              </a:tblPr>
              <a:tblGrid>
                <a:gridCol w="2241550"/>
                <a:gridCol w="2846850"/>
                <a:gridCol w="3783825"/>
              </a:tblGrid>
              <a:tr h="801550">
                <a:tc>
                  <a:txBody>
                    <a:bodyPr/>
                    <a:lstStyle/>
                    <a:p>
                      <a:pPr indent="0" lvl="0" marL="0"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570230" marR="0" rtl="0" algn="l">
                        <a:lnSpc>
                          <a:spcPct val="100000"/>
                        </a:lnSpc>
                        <a:spcBef>
                          <a:spcPts val="0"/>
                        </a:spcBef>
                        <a:spcAft>
                          <a:spcPts val="0"/>
                        </a:spcAft>
                        <a:buNone/>
                      </a:pPr>
                      <a:r>
                        <a:rPr b="1" lang="de-DE" sz="1100">
                          <a:latin typeface="Arimo"/>
                          <a:ea typeface="Arimo"/>
                          <a:cs typeface="Arimo"/>
                          <a:sym typeface="Arimo"/>
                        </a:rPr>
                        <a:t>KODIERKATEGORIEN</a:t>
                      </a:r>
                      <a:endParaRPr b="1" sz="1100">
                        <a:latin typeface="Arimo"/>
                        <a:ea typeface="Arimo"/>
                        <a:cs typeface="Arimo"/>
                        <a:sym typeface="Arimo"/>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319088" marR="0" rtl="0" algn="l">
                        <a:lnSpc>
                          <a:spcPct val="100000"/>
                        </a:lnSpc>
                        <a:spcBef>
                          <a:spcPts val="0"/>
                        </a:spcBef>
                        <a:spcAft>
                          <a:spcPts val="0"/>
                        </a:spcAft>
                        <a:buNone/>
                      </a:pPr>
                      <a:r>
                        <a:rPr b="1" lang="de-DE" sz="1100">
                          <a:latin typeface="Arimo"/>
                          <a:ea typeface="Arimo"/>
                          <a:cs typeface="Arimo"/>
                          <a:sym typeface="Arimo"/>
                        </a:rPr>
                        <a:t>BEITRÄGE UND STRATEGIEN</a:t>
                      </a:r>
                      <a:endParaRPr b="1" sz="1100">
                        <a:latin typeface="Arimo"/>
                        <a:ea typeface="Arimo"/>
                        <a:cs typeface="Arimo"/>
                        <a:sym typeface="Arimo"/>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8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mo"/>
                          <a:ea typeface="Arimo"/>
                          <a:cs typeface="Arimo"/>
                          <a:sym typeface="Arimo"/>
                        </a:rPr>
                        <a:t>WAS WIR HÖREN KÖNNEN?</a:t>
                      </a:r>
                      <a:endParaRPr/>
                    </a:p>
                  </a:txBody>
                  <a:tcPr marT="1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539800">
                <a:tc>
                  <a:txBody>
                    <a:bodyPr/>
                    <a:lstStyle/>
                    <a:p>
                      <a:pPr indent="0" lvl="0" marL="50800" marR="0" rtl="0" algn="just">
                        <a:lnSpc>
                          <a:spcPct val="100000"/>
                        </a:lnSpc>
                        <a:spcBef>
                          <a:spcPts val="0"/>
                        </a:spcBef>
                        <a:spcAft>
                          <a:spcPts val="0"/>
                        </a:spcAft>
                        <a:buNone/>
                      </a:pPr>
                      <a:r>
                        <a:rPr b="1" lang="de-DE" sz="1100">
                          <a:latin typeface="Arial"/>
                          <a:ea typeface="Arial"/>
                          <a:cs typeface="Arial"/>
                          <a:sym typeface="Arial"/>
                        </a:rPr>
                        <a:t>ÄN  – Äußerungen und Nachfragen</a:t>
                      </a:r>
                      <a:endParaRPr b="1" sz="1100">
                        <a:latin typeface="Arial"/>
                        <a:ea typeface="Arial"/>
                        <a:cs typeface="Arial"/>
                        <a:sym typeface="Arial"/>
                      </a:endParaRPr>
                    </a:p>
                    <a:p>
                      <a:pPr indent="0" lvl="0" marL="87313" marR="0" rtl="0" algn="l">
                        <a:lnSpc>
                          <a:spcPct val="100000"/>
                        </a:lnSpc>
                        <a:spcBef>
                          <a:spcPts val="865"/>
                        </a:spcBef>
                        <a:spcAft>
                          <a:spcPts val="0"/>
                        </a:spcAft>
                        <a:buNone/>
                      </a:pPr>
                      <a:r>
                        <a:rPr i="1" lang="de-DE" sz="1100">
                          <a:latin typeface="Arial"/>
                          <a:ea typeface="Arial"/>
                          <a:cs typeface="Arial"/>
                          <a:sym typeface="Arial"/>
                        </a:rPr>
                        <a:t>Relevante Beiträge anbieten oder nach diesen fragen, um eine Diskussion zu eröffnen, die Beteiligung zu erhöhen, einen Dialog zu initiieren oder zu fördern</a:t>
                      </a:r>
                      <a:endParaRPr i="1" sz="1100">
                        <a:latin typeface="Arial"/>
                        <a:ea typeface="Arial"/>
                        <a:cs typeface="Arial"/>
                        <a:sym typeface="Arial"/>
                      </a:endParaRPr>
                    </a:p>
                    <a:p>
                      <a:pPr indent="0" lvl="0" marL="88265" marR="173990" rtl="0" algn="l">
                        <a:lnSpc>
                          <a:spcPct val="102600"/>
                        </a:lnSpc>
                        <a:spcBef>
                          <a:spcPts val="190"/>
                        </a:spcBef>
                        <a:spcAft>
                          <a:spcPts val="0"/>
                        </a:spcAft>
                        <a:buNone/>
                      </a:pPr>
                      <a:r>
                        <a:rPr b="1" i="0" lang="de-DE" sz="1100">
                          <a:latin typeface="Arial"/>
                          <a:ea typeface="Arial"/>
                          <a:cs typeface="Arial"/>
                          <a:sym typeface="Arial"/>
                        </a:rPr>
                        <a:t>(Diese allgemeine Kategorie umfasst Beiträge und Anregungen - die nicht unter andere Kategorien fallen -, die sich auf die Lernaktivität beziehen und die Lernenden in diese einbeziehen. Diese Beiträge sind nicht an sich dialogisch, aber sie unterstützen die Diskussion).</a:t>
                      </a:r>
                      <a:endParaRPr i="0" sz="11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63513" lvl="0" marL="222250" marR="96520" rtl="0" algn="l">
                        <a:lnSpc>
                          <a:spcPct val="121000"/>
                        </a:lnSpc>
                        <a:spcBef>
                          <a:spcPts val="0"/>
                        </a:spcBef>
                        <a:spcAft>
                          <a:spcPts val="0"/>
                        </a:spcAft>
                        <a:buSzPts val="1100"/>
                        <a:buFont typeface="Arial"/>
                        <a:buChar char="•"/>
                      </a:pPr>
                      <a:r>
                        <a:rPr lang="de-DE" sz="1100">
                          <a:latin typeface="Arial"/>
                          <a:ea typeface="Arial"/>
                          <a:cs typeface="Arial"/>
                          <a:sym typeface="Arial"/>
                        </a:rPr>
                        <a:t>zu Meinungen, Ideen, Überzeugungen oder Beispielen auffordern, ohne auf frühere Beiträge zurückzugreifen oder auf ihnen aufzubauen, typischerweise durch offene, allgemeine Fragen, oder weitere Personen in den Austausch einzubeziehen, ohne sie ausdrücklich aufzufordern, etwas aufzubauen/zu begründen/zu koordinieren/zu hinterfragen</a:t>
                      </a:r>
                      <a:endParaRPr/>
                    </a:p>
                    <a:p>
                      <a:pPr indent="-163513" lvl="0" marL="222250" marR="96520" rtl="0" algn="l">
                        <a:lnSpc>
                          <a:spcPct val="121000"/>
                        </a:lnSpc>
                        <a:spcBef>
                          <a:spcPts val="580"/>
                        </a:spcBef>
                        <a:spcAft>
                          <a:spcPts val="0"/>
                        </a:spcAft>
                        <a:buSzPts val="1100"/>
                        <a:buFont typeface="Arial"/>
                        <a:buChar char="•"/>
                      </a:pPr>
                      <a:r>
                        <a:rPr lang="de-DE" sz="1100">
                          <a:latin typeface="Arial"/>
                          <a:ea typeface="Arial"/>
                          <a:cs typeface="Arial"/>
                          <a:sym typeface="Arial"/>
                        </a:rPr>
                        <a:t>einen relevanten Beitrag zu leisten, einschließlich kurzer Antworten auf geschlossene Fragen; Berichterstattung im Plenum; erweiterte Ideen, die nicht explizit mit früheren Beiträgen verknüpft sind; eine provokative Meinung äußern</a:t>
                      </a:r>
                      <a:endParaRPr sz="1100">
                        <a:latin typeface="Arial"/>
                        <a:ea typeface="Arial"/>
                        <a:cs typeface="Arial"/>
                        <a:sym typeface="Arial"/>
                      </a:endParaRPr>
                    </a:p>
                  </a:txBody>
                  <a:tcPr marT="1013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10000"/>
                        </a:lnSpc>
                        <a:spcBef>
                          <a:spcPts val="0"/>
                        </a:spcBef>
                        <a:spcAft>
                          <a:spcPts val="0"/>
                        </a:spcAft>
                        <a:buNone/>
                      </a:pPr>
                      <a:r>
                        <a:rPr b="1" lang="de-DE" sz="1000">
                          <a:latin typeface="Arial"/>
                          <a:ea typeface="Arial"/>
                          <a:cs typeface="Arial"/>
                          <a:sym typeface="Arial"/>
                        </a:rPr>
                        <a:t>Mögliche Schlüsselwörter, nach denen Sie suchen können:</a:t>
                      </a:r>
                      <a:endParaRPr/>
                    </a:p>
                    <a:p>
                      <a:pPr indent="0" lvl="0" marL="144000" marR="0" rtl="0" algn="l">
                        <a:lnSpc>
                          <a:spcPct val="110000"/>
                        </a:lnSpc>
                        <a:spcBef>
                          <a:spcPts val="865"/>
                        </a:spcBef>
                        <a:spcAft>
                          <a:spcPts val="0"/>
                        </a:spcAft>
                        <a:buNone/>
                      </a:pPr>
                      <a:r>
                        <a:rPr b="0" lang="de-DE" sz="1000">
                          <a:latin typeface="Arial"/>
                          <a:ea typeface="Arial"/>
                          <a:cs typeface="Arial"/>
                          <a:sym typeface="Arial"/>
                        </a:rPr>
                        <a:t>„Was denkst du über…?“, „Sag mal“, „deine Gedanken“, „meine Meinung ist…“, „deine Ideen“</a:t>
                      </a:r>
                      <a:endParaRPr/>
                    </a:p>
                    <a:p>
                      <a:pPr indent="0" lvl="0" marL="0" marR="0" rtl="0" algn="l">
                        <a:lnSpc>
                          <a:spcPct val="100000"/>
                        </a:lnSpc>
                        <a:spcBef>
                          <a:spcPts val="10"/>
                        </a:spcBef>
                        <a:spcAft>
                          <a:spcPts val="0"/>
                        </a:spcAft>
                        <a:buNone/>
                      </a:pPr>
                      <a:r>
                        <a:t/>
                      </a:r>
                      <a:endParaRPr sz="1000">
                        <a:latin typeface="Arial"/>
                        <a:ea typeface="Arial"/>
                        <a:cs typeface="Arial"/>
                        <a:sym typeface="Arial"/>
                      </a:endParaRPr>
                    </a:p>
                    <a:p>
                      <a:pPr indent="0" lvl="0" marL="88265" marR="0" rtl="0" algn="l">
                        <a:lnSpc>
                          <a:spcPct val="100000"/>
                        </a:lnSpc>
                        <a:spcBef>
                          <a:spcPts val="0"/>
                        </a:spcBef>
                        <a:spcAft>
                          <a:spcPts val="0"/>
                        </a:spcAft>
                        <a:buNone/>
                      </a:pPr>
                      <a:r>
                        <a:rPr b="1" lang="de-DE" sz="1000">
                          <a:latin typeface="Arial"/>
                          <a:ea typeface="Arial"/>
                          <a:cs typeface="Arial"/>
                          <a:sym typeface="Arial"/>
                        </a:rPr>
                        <a:t>Beispiele:</a:t>
                      </a:r>
                      <a:endParaRPr sz="1000">
                        <a:latin typeface="Arial"/>
                        <a:ea typeface="Arial"/>
                        <a:cs typeface="Arial"/>
                        <a:sym typeface="Arial"/>
                      </a:endParaRPr>
                    </a:p>
                    <a:p>
                      <a:pPr indent="0" lvl="0" marL="88265" marR="0" rtl="0" algn="l">
                        <a:lnSpc>
                          <a:spcPct val="100000"/>
                        </a:lnSpc>
                        <a:spcBef>
                          <a:spcPts val="225"/>
                        </a:spcBef>
                        <a:spcAft>
                          <a:spcPts val="0"/>
                        </a:spcAft>
                        <a:buNone/>
                      </a:pPr>
                      <a:r>
                        <a:rPr lang="de-DE" sz="1000">
                          <a:latin typeface="Arial"/>
                          <a:ea typeface="Arial"/>
                          <a:cs typeface="Arial"/>
                          <a:sym typeface="Arial"/>
                        </a:rPr>
                        <a:t>Was denkst du, Maria?</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Ich denke, wir brauchen viel mehr Waffenkontrolle</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Was denkst du, ist in diesem Text wirklich wichtig? </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Kannst du einige Schlüsselwörter identifizieren und sie an der Tafel unterstreichen?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Fallen euch dazu noch weitere Ideen ein?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Wie viele vierbeinige Tiere kannst du benennen?  </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Ich denke, Pferde sind die besten Tiere.</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Diese Grafik scheint zu zeigen, dass Armut und Gesundheit zusammenhängen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Was wisst ihr darüber, wie Elektrizität funktioniert? </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Lasst uns ein Brainstorming machen...</a:t>
                      </a:r>
                      <a:endParaRPr/>
                    </a:p>
                    <a:p>
                      <a:pPr indent="0" lvl="0" marL="88265" marR="0" rtl="0" algn="l">
                        <a:lnSpc>
                          <a:spcPct val="100000"/>
                        </a:lnSpc>
                        <a:spcBef>
                          <a:spcPts val="225"/>
                        </a:spcBef>
                        <a:spcAft>
                          <a:spcPts val="0"/>
                        </a:spcAft>
                        <a:buNone/>
                      </a:pPr>
                      <a:r>
                        <a:rPr lang="de-DE" sz="1000">
                          <a:latin typeface="Arial"/>
                          <a:ea typeface="Arial"/>
                          <a:cs typeface="Arial"/>
                          <a:sym typeface="Arial"/>
                        </a:rPr>
                        <a:t>Meine Mutter hatte neulich einen Stromschlag!</a:t>
                      </a:r>
                      <a:endParaRPr sz="1000">
                        <a:latin typeface="Arial"/>
                        <a:ea typeface="Arial"/>
                        <a:cs typeface="Arial"/>
                        <a:sym typeface="Arial"/>
                      </a:endParaRPr>
                    </a:p>
                  </a:txBody>
                  <a:tcPr marT="99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83" name="Google Shape;783;p53"/>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38</a:t>
            </a:r>
            <a:endParaRPr sz="907">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54"/>
          <p:cNvSpPr/>
          <p:nvPr/>
        </p:nvSpPr>
        <p:spPr>
          <a:xfrm>
            <a:off x="945432" y="875270"/>
            <a:ext cx="8850908" cy="912097"/>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89" name="Google Shape;789;p54"/>
          <p:cNvSpPr txBox="1"/>
          <p:nvPr/>
        </p:nvSpPr>
        <p:spPr>
          <a:xfrm>
            <a:off x="1024671" y="959459"/>
            <a:ext cx="8295243" cy="72552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451">
                <a:solidFill>
                  <a:srgbClr val="000000"/>
                </a:solidFill>
                <a:latin typeface="Arial"/>
                <a:ea typeface="Arial"/>
                <a:cs typeface="Arial"/>
                <a:sym typeface="Arial"/>
              </a:rPr>
              <a:t>Abschnitt 2: Systematische Beobachtung und Kodierung des Dialogs</a:t>
            </a:r>
            <a:endParaRPr/>
          </a:p>
          <a:p>
            <a:pPr indent="0" lvl="0" marL="11516" marR="0" rtl="0" algn="l">
              <a:spcBef>
                <a:spcPts val="0"/>
              </a:spcBef>
              <a:spcAft>
                <a:spcPts val="0"/>
              </a:spcAft>
              <a:buNone/>
            </a:pPr>
            <a:r>
              <a:rPr lang="de-DE" sz="1088">
                <a:solidFill>
                  <a:srgbClr val="000000"/>
                </a:solidFill>
                <a:latin typeface="Arimo"/>
                <a:ea typeface="Arimo"/>
                <a:cs typeface="Arimo"/>
                <a:sym typeface="Arimo"/>
              </a:rPr>
              <a:t>In diesem Abschnitt geht es um zwei wichtige Aspekte bei der Durchführung Ihrer Untersuchung: welche Art von Beobachtungen Sie machen und welche Vorlage Sie für die Aufzeichnung Ihrer Beobachtung verwenden werden. Diese Beobachtungssteckbriefe enthalten weitere Informationen über die verschiedenen Arten der Beobachtung.</a:t>
            </a:r>
            <a:endParaRPr sz="1088">
              <a:solidFill>
                <a:srgbClr val="000000"/>
              </a:solidFill>
              <a:latin typeface="Arimo"/>
              <a:ea typeface="Arimo"/>
              <a:cs typeface="Arimo"/>
              <a:sym typeface="Arimo"/>
            </a:endParaRPr>
          </a:p>
        </p:txBody>
      </p:sp>
      <p:sp>
        <p:nvSpPr>
          <p:cNvPr id="790" name="Google Shape;790;p54"/>
          <p:cNvSpPr/>
          <p:nvPr/>
        </p:nvSpPr>
        <p:spPr>
          <a:xfrm>
            <a:off x="958097" y="1835733"/>
            <a:ext cx="4248390" cy="5082966"/>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91" name="Google Shape;791;p54"/>
          <p:cNvSpPr txBox="1"/>
          <p:nvPr/>
        </p:nvSpPr>
        <p:spPr>
          <a:xfrm>
            <a:off x="1035724" y="1919465"/>
            <a:ext cx="4045702" cy="254396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50">
                <a:solidFill>
                  <a:srgbClr val="000000"/>
                </a:solidFill>
                <a:latin typeface="Arial"/>
                <a:ea typeface="Arial"/>
                <a:cs typeface="Arial"/>
                <a:sym typeface="Arial"/>
              </a:rPr>
              <a:t>Art der Beobachtung: </a:t>
            </a:r>
            <a:r>
              <a:rPr lang="de-DE" sz="1050">
                <a:solidFill>
                  <a:srgbClr val="000000"/>
                </a:solidFill>
                <a:latin typeface="Arimo"/>
                <a:ea typeface="Arimo"/>
                <a:cs typeface="Arimo"/>
                <a:sym typeface="Arimo"/>
              </a:rPr>
              <a:t>Live Kodieren</a:t>
            </a:r>
            <a:endParaRPr sz="1050">
              <a:solidFill>
                <a:srgbClr val="000000"/>
              </a:solidFill>
              <a:latin typeface="Arimo"/>
              <a:ea typeface="Arimo"/>
              <a:cs typeface="Arimo"/>
              <a:sym typeface="Arimo"/>
            </a:endParaRPr>
          </a:p>
          <a:p>
            <a:pPr indent="0" lvl="0" marL="11516" marR="4607" rtl="0" algn="l">
              <a:lnSpc>
                <a:spcPct val="120800"/>
              </a:lnSpc>
              <a:spcBef>
                <a:spcPts val="553"/>
              </a:spcBef>
              <a:spcAft>
                <a:spcPts val="0"/>
              </a:spcAft>
              <a:buNone/>
            </a:pPr>
            <a:r>
              <a:rPr b="1" lang="de-DE" sz="1050">
                <a:solidFill>
                  <a:srgbClr val="000000"/>
                </a:solidFill>
                <a:latin typeface="Arial"/>
                <a:ea typeface="Arial"/>
                <a:cs typeface="Arial"/>
                <a:sym typeface="Arial"/>
              </a:rPr>
              <a:t>Was bedeutet das? </a:t>
            </a:r>
            <a:r>
              <a:rPr lang="de-DE" sz="1050">
                <a:solidFill>
                  <a:srgbClr val="000000"/>
                </a:solidFill>
                <a:latin typeface="Arimo"/>
                <a:ea typeface="Arimo"/>
                <a:cs typeface="Arimo"/>
                <a:sym typeface="Arimo"/>
              </a:rPr>
              <a:t>Sie können in Ihrer Lernumgebung live codieren, indem Sie beispielsweise mit einer Gruppe zusammensitzen und ihren Dialog in einer der Kodiervorlagen zu verschriftlichen.</a:t>
            </a:r>
            <a:endParaRPr/>
          </a:p>
          <a:p>
            <a:pPr indent="0" lvl="0" marL="11516" marR="4607" rtl="0" algn="l">
              <a:lnSpc>
                <a:spcPct val="120800"/>
              </a:lnSpc>
              <a:spcBef>
                <a:spcPts val="553"/>
              </a:spcBef>
              <a:spcAft>
                <a:spcPts val="0"/>
              </a:spcAft>
              <a:buNone/>
            </a:pPr>
            <a:r>
              <a:rPr b="1" lang="de-DE" sz="1050">
                <a:solidFill>
                  <a:srgbClr val="000000"/>
                </a:solidFill>
                <a:latin typeface="Arial"/>
                <a:ea typeface="Arial"/>
                <a:cs typeface="Arial"/>
                <a:sym typeface="Arial"/>
              </a:rPr>
              <a:t>Was sind die Vorteile?</a:t>
            </a:r>
            <a:endParaRPr sz="1050">
              <a:solidFill>
                <a:srgbClr val="000000"/>
              </a:solidFill>
              <a:latin typeface="Arial"/>
              <a:ea typeface="Arial"/>
              <a:cs typeface="Arial"/>
              <a:sym typeface="Arial"/>
            </a:endParaRPr>
          </a:p>
          <a:p>
            <a:pPr indent="-155471" lvl="0" marL="200096" marR="178504"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Sie können sehen, wie die Gruppe interagiert, und nonverbale Hinweise, wie z. B. die Körpersprache, aufgreifen.</a:t>
            </a:r>
            <a:endParaRPr/>
          </a:p>
          <a:p>
            <a:pPr indent="-155471" lvl="0" marL="200096" marR="178504"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Es ist praktischer und erfordert keine spezielle Ausrüstung, so dass es häufiger eingesetzt werden kann.</a:t>
            </a:r>
            <a:endParaRPr/>
          </a:p>
          <a:p>
            <a:pPr indent="-155471" lvl="0" marL="200096" marR="178504"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Es ist einfacher, normales Verhalten zu erfassen, weil man die Lernenden nicht filmt.</a:t>
            </a:r>
            <a:endParaRPr sz="1050">
              <a:solidFill>
                <a:srgbClr val="000000"/>
              </a:solidFill>
              <a:latin typeface="Arimo"/>
              <a:ea typeface="Arimo"/>
              <a:cs typeface="Arimo"/>
              <a:sym typeface="Arimo"/>
            </a:endParaRPr>
          </a:p>
        </p:txBody>
      </p:sp>
      <p:sp>
        <p:nvSpPr>
          <p:cNvPr id="792" name="Google Shape;792;p54"/>
          <p:cNvSpPr txBox="1"/>
          <p:nvPr/>
        </p:nvSpPr>
        <p:spPr>
          <a:xfrm>
            <a:off x="1024669" y="4471574"/>
            <a:ext cx="4050308" cy="1615699"/>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50">
                <a:solidFill>
                  <a:srgbClr val="000000"/>
                </a:solidFill>
                <a:latin typeface="Arial"/>
                <a:ea typeface="Arial"/>
                <a:cs typeface="Arial"/>
                <a:sym typeface="Arial"/>
              </a:rPr>
              <a:t>Was sind die Nachteile?</a:t>
            </a:r>
            <a:endParaRPr sz="1050">
              <a:solidFill>
                <a:srgbClr val="000000"/>
              </a:solidFill>
              <a:latin typeface="Arial"/>
              <a:ea typeface="Arial"/>
              <a:cs typeface="Arial"/>
              <a:sym typeface="Arial"/>
            </a:endParaRPr>
          </a:p>
          <a:p>
            <a:pPr indent="-155471" lvl="0" marL="166987" marR="4607"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Da Sie den Dialog nicht aufzeichnen, können Sie, wenn Sie etwas verpassen, nicht zurückgehen und überprüfen, was gesagt wurde.</a:t>
            </a:r>
            <a:endParaRPr/>
          </a:p>
          <a:p>
            <a:pPr indent="-155471" lvl="0" marL="166987" marR="4607"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Es kann anstrengend sein, da Sie gleichzeitig zuhören, denken und codieren müssen.</a:t>
            </a:r>
            <a:endParaRPr/>
          </a:p>
          <a:p>
            <a:pPr indent="-155471" lvl="0" marL="166987" marR="4607" rtl="0" algn="l">
              <a:lnSpc>
                <a:spcPct val="151142"/>
              </a:lnSpc>
              <a:spcBef>
                <a:spcPts val="77"/>
              </a:spcBef>
              <a:spcAft>
                <a:spcPts val="0"/>
              </a:spcAft>
              <a:buClr>
                <a:srgbClr val="000000"/>
              </a:buClr>
              <a:buSzPts val="875"/>
              <a:buFont typeface="Arial"/>
              <a:buChar char="•"/>
            </a:pPr>
            <a:r>
              <a:rPr lang="de-DE" sz="1050">
                <a:solidFill>
                  <a:srgbClr val="000000"/>
                </a:solidFill>
                <a:latin typeface="Arimo"/>
                <a:ea typeface="Arimo"/>
                <a:cs typeface="Arimo"/>
                <a:sym typeface="Arimo"/>
              </a:rPr>
              <a:t>Sie dürfen sich nur auf ein oder zwei Codes konzentrieren, damit es überschaubar ist.</a:t>
            </a:r>
            <a:endParaRPr sz="1050">
              <a:solidFill>
                <a:srgbClr val="000000"/>
              </a:solidFill>
              <a:latin typeface="Arimo"/>
              <a:ea typeface="Arimo"/>
              <a:cs typeface="Arimo"/>
              <a:sym typeface="Arimo"/>
            </a:endParaRPr>
          </a:p>
        </p:txBody>
      </p:sp>
      <p:sp>
        <p:nvSpPr>
          <p:cNvPr id="793" name="Google Shape;793;p54"/>
          <p:cNvSpPr txBox="1"/>
          <p:nvPr/>
        </p:nvSpPr>
        <p:spPr>
          <a:xfrm>
            <a:off x="1056412" y="6097467"/>
            <a:ext cx="4131616" cy="572721"/>
          </a:xfrm>
          <a:prstGeom prst="rect">
            <a:avLst/>
          </a:prstGeom>
          <a:noFill/>
          <a:ln>
            <a:noFill/>
          </a:ln>
        </p:spPr>
        <p:txBody>
          <a:bodyPr anchorCtr="0" anchor="t" bIns="0" lIns="0" spcFirstLastPara="1" rIns="0" wrap="square" tIns="0">
            <a:spAutoFit/>
          </a:bodyPr>
          <a:lstStyle/>
          <a:p>
            <a:pPr indent="0" lvl="0" marL="11516" marR="4607" rtl="0" algn="l">
              <a:lnSpc>
                <a:spcPct val="121700"/>
              </a:lnSpc>
              <a:spcBef>
                <a:spcPts val="0"/>
              </a:spcBef>
              <a:spcAft>
                <a:spcPts val="0"/>
              </a:spcAft>
              <a:buNone/>
            </a:pPr>
            <a:r>
              <a:rPr b="1" lang="de-DE" sz="1050">
                <a:solidFill>
                  <a:srgbClr val="000000"/>
                </a:solidFill>
                <a:latin typeface="Arial"/>
                <a:ea typeface="Arial"/>
                <a:cs typeface="Arial"/>
                <a:sym typeface="Arial"/>
              </a:rPr>
              <a:t>Geeignet für: </a:t>
            </a:r>
            <a:r>
              <a:rPr lang="de-DE" sz="1050">
                <a:solidFill>
                  <a:srgbClr val="000000"/>
                </a:solidFill>
                <a:latin typeface="Arimo"/>
                <a:ea typeface="Arimo"/>
                <a:cs typeface="Arimo"/>
                <a:sym typeface="Arimo"/>
              </a:rPr>
              <a:t>Erfassung des Dialogs in der Gruppenarbeit; Bewertung der Teilnahme oder des Dialogs der Lernenden; kurze und/oder mehrfache Beobachtungszeiträume</a:t>
            </a:r>
            <a:endParaRPr sz="1050">
              <a:solidFill>
                <a:srgbClr val="000000"/>
              </a:solidFill>
              <a:latin typeface="Arimo"/>
              <a:ea typeface="Arimo"/>
              <a:cs typeface="Arimo"/>
              <a:sym typeface="Arimo"/>
            </a:endParaRPr>
          </a:p>
        </p:txBody>
      </p:sp>
      <p:sp>
        <p:nvSpPr>
          <p:cNvPr id="794" name="Google Shape;794;p54"/>
          <p:cNvSpPr txBox="1"/>
          <p:nvPr/>
        </p:nvSpPr>
        <p:spPr>
          <a:xfrm>
            <a:off x="1035725" y="6693946"/>
            <a:ext cx="4039253" cy="167418"/>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Kann benutzt werden mit den Vorlagen: </a:t>
            </a:r>
            <a:r>
              <a:rPr lang="de-DE" sz="1088">
                <a:solidFill>
                  <a:srgbClr val="000000"/>
                </a:solidFill>
                <a:latin typeface="Arimo"/>
                <a:ea typeface="Arimo"/>
                <a:cs typeface="Arimo"/>
                <a:sym typeface="Arimo"/>
              </a:rPr>
              <a:t>2B; 2C;2D</a:t>
            </a:r>
            <a:endParaRPr/>
          </a:p>
        </p:txBody>
      </p:sp>
      <p:sp>
        <p:nvSpPr>
          <p:cNvPr id="795" name="Google Shape;795;p54"/>
          <p:cNvSpPr/>
          <p:nvPr/>
        </p:nvSpPr>
        <p:spPr>
          <a:xfrm>
            <a:off x="5304802" y="1835732"/>
            <a:ext cx="4463746" cy="5082966"/>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796" name="Google Shape;796;p54"/>
          <p:cNvSpPr txBox="1"/>
          <p:nvPr/>
        </p:nvSpPr>
        <p:spPr>
          <a:xfrm>
            <a:off x="5304802" y="1919467"/>
            <a:ext cx="4271998" cy="2647071"/>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1088">
                <a:solidFill>
                  <a:srgbClr val="000000"/>
                </a:solidFill>
                <a:latin typeface="Arial"/>
                <a:ea typeface="Arial"/>
                <a:cs typeface="Arial"/>
                <a:sym typeface="Arial"/>
              </a:rPr>
              <a:t>Art der Beobachtung: </a:t>
            </a:r>
            <a:r>
              <a:rPr lang="de-DE" sz="1088">
                <a:solidFill>
                  <a:srgbClr val="000000"/>
                </a:solidFill>
                <a:latin typeface="Arimo"/>
                <a:ea typeface="Arimo"/>
                <a:cs typeface="Arimo"/>
                <a:sym typeface="Arimo"/>
              </a:rPr>
              <a:t>Tonaufnahme mit Transkription</a:t>
            </a:r>
            <a:endParaRPr sz="1088">
              <a:solidFill>
                <a:srgbClr val="000000"/>
              </a:solidFill>
              <a:latin typeface="Arimo"/>
              <a:ea typeface="Arimo"/>
              <a:cs typeface="Arimo"/>
              <a:sym typeface="Arimo"/>
            </a:endParaRPr>
          </a:p>
          <a:p>
            <a:pPr indent="0" lvl="0" marL="11516" marR="4607" rtl="0" algn="just">
              <a:lnSpc>
                <a:spcPct val="120800"/>
              </a:lnSpc>
              <a:spcBef>
                <a:spcPts val="530"/>
              </a:spcBef>
              <a:spcAft>
                <a:spcPts val="0"/>
              </a:spcAft>
              <a:buNone/>
            </a:pPr>
            <a:r>
              <a:rPr b="1" lang="de-DE" sz="1088">
                <a:solidFill>
                  <a:srgbClr val="000000"/>
                </a:solidFill>
                <a:latin typeface="Arial"/>
                <a:ea typeface="Arial"/>
                <a:cs typeface="Arial"/>
                <a:sym typeface="Arial"/>
              </a:rPr>
              <a:t>Was bedeutet das? </a:t>
            </a:r>
            <a:r>
              <a:rPr lang="de-DE" sz="1088">
                <a:solidFill>
                  <a:srgbClr val="000000"/>
                </a:solidFill>
                <a:latin typeface="Arimo"/>
                <a:ea typeface="Arimo"/>
                <a:cs typeface="Arimo"/>
                <a:sym typeface="Arimo"/>
              </a:rPr>
              <a:t>Sie nehmen auf, was in Ihrer Lernumgebung gesagt wird (nur Audio) und transkribieren es später, damit Sie die Transkription kodieren können. In Teil H finden Sie ein Beispiel für eine kodierte Transkription.</a:t>
            </a:r>
            <a:endParaRPr/>
          </a:p>
          <a:p>
            <a:pPr indent="0" lvl="0" marL="11516" marR="4607" rtl="0" algn="l">
              <a:lnSpc>
                <a:spcPct val="120800"/>
              </a:lnSpc>
              <a:spcBef>
                <a:spcPts val="553"/>
              </a:spcBef>
              <a:spcAft>
                <a:spcPts val="0"/>
              </a:spcAft>
              <a:buNone/>
            </a:pPr>
            <a:r>
              <a:rPr b="1" lang="de-DE" sz="1088">
                <a:solidFill>
                  <a:srgbClr val="000000"/>
                </a:solidFill>
                <a:latin typeface="Arial"/>
                <a:ea typeface="Arial"/>
                <a:cs typeface="Arial"/>
                <a:sym typeface="Arial"/>
              </a:rPr>
              <a:t>Was sind die Vorteile?</a:t>
            </a:r>
            <a:endParaRPr sz="1088">
              <a:solidFill>
                <a:srgbClr val="000000"/>
              </a:solidFill>
              <a:latin typeface="Arial"/>
              <a:ea typeface="Arial"/>
              <a:cs typeface="Arial"/>
              <a:sym typeface="Arial"/>
            </a:endParaRPr>
          </a:p>
          <a:p>
            <a:pPr indent="-155471" lvl="0" marL="166987" marR="0" rtl="0" algn="just">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detaillierter und präziser kodieren.</a:t>
            </a:r>
            <a:endParaRPr/>
          </a:p>
          <a:p>
            <a:pPr indent="-155471" lvl="0" marL="166987" marR="0" rtl="0" algn="just">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mehr Verbindungen zwischen den Interaktionen herstellen, weil Sie sich die Abschrift und die Aufnahme noch einmal ansehen können.</a:t>
            </a:r>
            <a:endParaRPr/>
          </a:p>
          <a:p>
            <a:pPr indent="-155471" lvl="0" marL="166987" marR="0" rtl="0" algn="just">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haben mehr Zeit zum Nachdenken</a:t>
            </a:r>
            <a:endParaRPr/>
          </a:p>
          <a:p>
            <a:pPr indent="-155471" lvl="0" marL="166987" marR="0" rtl="0" algn="just">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Es ist eine unauffälligere Art der Aufnahme als mit einer Videokamera</a:t>
            </a:r>
            <a:endParaRPr sz="1088">
              <a:solidFill>
                <a:srgbClr val="000000"/>
              </a:solidFill>
              <a:latin typeface="Arimo"/>
              <a:ea typeface="Arimo"/>
              <a:cs typeface="Arimo"/>
              <a:sym typeface="Arimo"/>
            </a:endParaRPr>
          </a:p>
        </p:txBody>
      </p:sp>
      <p:sp>
        <p:nvSpPr>
          <p:cNvPr id="797" name="Google Shape;797;p54"/>
          <p:cNvSpPr txBox="1"/>
          <p:nvPr/>
        </p:nvSpPr>
        <p:spPr>
          <a:xfrm>
            <a:off x="5332153" y="4566536"/>
            <a:ext cx="4217296" cy="2283382"/>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Was sind die Nachteile?</a:t>
            </a:r>
            <a:endParaRPr sz="1088">
              <a:solidFill>
                <a:srgbClr val="000000"/>
              </a:solidFill>
              <a:latin typeface="Arial"/>
              <a:ea typeface="Arial"/>
              <a:cs typeface="Arial"/>
              <a:sym typeface="Arial"/>
            </a:endParaRPr>
          </a:p>
          <a:p>
            <a:pPr indent="-155471" lvl="0" marL="166987" marR="95586"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Es ist zeitaufwändiger, da man sich die Zeit nehmen muss, die Aufnahme zu transkribieren.</a:t>
            </a:r>
            <a:endParaRPr/>
          </a:p>
          <a:p>
            <a:pPr indent="-155471" lvl="0" marL="166987" marR="95586"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Sie haben keine visuelle Beobachtung und können daher keine nonverbalen Aspekte von Dialogen und Interaktionen erfassen.</a:t>
            </a:r>
            <a:endParaRPr/>
          </a:p>
          <a:p>
            <a:pPr indent="-155471" lvl="0" marL="166987" marR="95586"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Sie müssen das Einverständnis der Erziehungsberechtigten für die Aufnahme einholen, daher ist eine Vorausplanung erforderlich.</a:t>
            </a:r>
            <a:endParaRPr/>
          </a:p>
          <a:p>
            <a:pPr indent="0" lvl="0" marL="11516" marR="95586" rtl="0" algn="l">
              <a:lnSpc>
                <a:spcPct val="145863"/>
              </a:lnSpc>
              <a:spcBef>
                <a:spcPts val="77"/>
              </a:spcBef>
              <a:spcAft>
                <a:spcPts val="0"/>
              </a:spcAft>
              <a:buNone/>
            </a:pPr>
            <a:r>
              <a:rPr b="1" lang="de-DE" sz="1088">
                <a:solidFill>
                  <a:srgbClr val="000000"/>
                </a:solidFill>
                <a:latin typeface="Arial"/>
                <a:ea typeface="Arial"/>
                <a:cs typeface="Arial"/>
                <a:sym typeface="Arial"/>
              </a:rPr>
              <a:t>Geeignet für: </a:t>
            </a:r>
            <a:r>
              <a:rPr lang="de-DE" sz="1088">
                <a:solidFill>
                  <a:srgbClr val="000000"/>
                </a:solidFill>
                <a:latin typeface="Arial"/>
                <a:ea typeface="Arial"/>
                <a:cs typeface="Arial"/>
                <a:sym typeface="Arial"/>
              </a:rPr>
              <a:t>Wenn Sie eine Dialogsequenz genauer untersuchen wollen; wenn Sie mehrere Codes auf einmal betrachten wollen</a:t>
            </a:r>
            <a:endParaRPr/>
          </a:p>
          <a:p>
            <a:pPr indent="0" lvl="0" marL="11516" marR="95586" rtl="0" algn="l">
              <a:lnSpc>
                <a:spcPct val="145863"/>
              </a:lnSpc>
              <a:spcBef>
                <a:spcPts val="77"/>
              </a:spcBef>
              <a:spcAft>
                <a:spcPts val="0"/>
              </a:spcAft>
              <a:buNone/>
            </a:pPr>
            <a:r>
              <a:rPr b="1" lang="de-DE" sz="1088">
                <a:solidFill>
                  <a:srgbClr val="000000"/>
                </a:solidFill>
                <a:latin typeface="Arial"/>
                <a:ea typeface="Arial"/>
                <a:cs typeface="Arial"/>
                <a:sym typeface="Arial"/>
              </a:rPr>
              <a:t>Kann benutzt werden mit den Vorlagen: </a:t>
            </a:r>
            <a:r>
              <a:rPr lang="de-DE" sz="1088">
                <a:solidFill>
                  <a:srgbClr val="000000"/>
                </a:solidFill>
                <a:latin typeface="Arimo"/>
                <a:ea typeface="Arimo"/>
                <a:cs typeface="Arimo"/>
                <a:sym typeface="Arimo"/>
              </a:rPr>
              <a:t>2A; 2C; 2E</a:t>
            </a:r>
            <a:endParaRPr/>
          </a:p>
        </p:txBody>
      </p:sp>
      <p:sp>
        <p:nvSpPr>
          <p:cNvPr id="798" name="Google Shape;798;p54"/>
          <p:cNvSpPr txBox="1"/>
          <p:nvPr/>
        </p:nvSpPr>
        <p:spPr>
          <a:xfrm>
            <a:off x="5188028" y="6925588"/>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39</a:t>
            </a:r>
            <a:endParaRPr sz="907">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55"/>
          <p:cNvSpPr/>
          <p:nvPr/>
        </p:nvSpPr>
        <p:spPr>
          <a:xfrm>
            <a:off x="945431" y="930548"/>
            <a:ext cx="4286394" cy="5982180"/>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04" name="Google Shape;804;p55"/>
          <p:cNvSpPr txBox="1"/>
          <p:nvPr/>
        </p:nvSpPr>
        <p:spPr>
          <a:xfrm>
            <a:off x="1024627" y="1015659"/>
            <a:ext cx="4094646" cy="5741956"/>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Art der Beobachtung: </a:t>
            </a:r>
            <a:r>
              <a:rPr b="1" lang="de-DE" sz="1088">
                <a:solidFill>
                  <a:srgbClr val="000000"/>
                </a:solidFill>
                <a:latin typeface="Arimo"/>
                <a:ea typeface="Arimo"/>
                <a:cs typeface="Arimo"/>
                <a:sym typeface="Arimo"/>
              </a:rPr>
              <a:t>Videoaufnahme mit Transkription</a:t>
            </a:r>
            <a:endParaRPr b="1" sz="1088">
              <a:solidFill>
                <a:srgbClr val="000000"/>
              </a:solidFill>
              <a:latin typeface="Arimo"/>
              <a:ea typeface="Arimo"/>
              <a:cs typeface="Arimo"/>
              <a:sym typeface="Arimo"/>
            </a:endParaRPr>
          </a:p>
          <a:p>
            <a:pPr indent="0" lvl="0" marL="11516" marR="246450" rtl="0" algn="l">
              <a:lnSpc>
                <a:spcPct val="121700"/>
              </a:lnSpc>
              <a:spcBef>
                <a:spcPts val="521"/>
              </a:spcBef>
              <a:spcAft>
                <a:spcPts val="0"/>
              </a:spcAft>
              <a:buNone/>
            </a:pPr>
            <a:r>
              <a:rPr b="1" lang="de-DE" sz="1088">
                <a:solidFill>
                  <a:srgbClr val="000000"/>
                </a:solidFill>
                <a:latin typeface="Arial"/>
                <a:ea typeface="Arial"/>
                <a:cs typeface="Arial"/>
                <a:sym typeface="Arial"/>
              </a:rPr>
              <a:t>Was bedeutet das? </a:t>
            </a:r>
            <a:r>
              <a:rPr lang="de-DE" sz="1088">
                <a:solidFill>
                  <a:srgbClr val="000000"/>
                </a:solidFill>
                <a:latin typeface="Arimo"/>
                <a:ea typeface="Arimo"/>
                <a:cs typeface="Arimo"/>
                <a:sym typeface="Arimo"/>
              </a:rPr>
              <a:t>Sie nehmen das Gesagte in Ihrer Lernumgebung auf und schreiben es später ab.</a:t>
            </a:r>
            <a:endParaRPr sz="1088">
              <a:solidFill>
                <a:srgbClr val="000000"/>
              </a:solidFill>
              <a:latin typeface="Arimo"/>
              <a:ea typeface="Arimo"/>
              <a:cs typeface="Arimo"/>
              <a:sym typeface="Arimo"/>
            </a:endParaRPr>
          </a:p>
          <a:p>
            <a:pPr indent="0" lvl="0" marL="0" marR="0" rtl="0" algn="l">
              <a:spcBef>
                <a:spcPts val="0"/>
              </a:spcBef>
              <a:spcAft>
                <a:spcPts val="0"/>
              </a:spcAft>
              <a:buNone/>
            </a:pPr>
            <a:r>
              <a:t/>
            </a:r>
            <a:endParaRPr sz="1270">
              <a:solidFill>
                <a:srgbClr val="000000"/>
              </a:solidFill>
              <a:latin typeface="Times New Roman"/>
              <a:ea typeface="Times New Roman"/>
              <a:cs typeface="Times New Roman"/>
              <a:sym typeface="Times New Roman"/>
            </a:endParaRPr>
          </a:p>
          <a:p>
            <a:pPr indent="0" lvl="0" marL="11516" marR="0" rtl="0" algn="l">
              <a:spcBef>
                <a:spcPts val="5"/>
              </a:spcBef>
              <a:spcAft>
                <a:spcPts val="0"/>
              </a:spcAft>
              <a:buNone/>
            </a:pPr>
            <a:r>
              <a:rPr b="1" lang="de-DE" sz="1088">
                <a:solidFill>
                  <a:srgbClr val="000000"/>
                </a:solidFill>
                <a:latin typeface="Arial"/>
                <a:ea typeface="Arial"/>
                <a:cs typeface="Arial"/>
                <a:sym typeface="Arial"/>
              </a:rPr>
              <a:t>Was sind die Vorteile?</a:t>
            </a:r>
            <a:endParaRPr sz="1088">
              <a:solidFill>
                <a:srgbClr val="000000"/>
              </a:solidFill>
              <a:latin typeface="Arial"/>
              <a:ea typeface="Arial"/>
              <a:cs typeface="Arial"/>
              <a:sym typeface="Arial"/>
            </a:endParaRPr>
          </a:p>
          <a:p>
            <a:pPr indent="-155471" lvl="0" marL="166987" marR="0" rtl="0" algn="l">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einen detaillierteren und präziseren Code erstellen.</a:t>
            </a:r>
            <a:endParaRPr/>
          </a:p>
          <a:p>
            <a:pPr indent="-155471" lvl="0" marL="166987" marR="0" rtl="0" algn="l">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erhalten eine genauere Darstellung der Ereignisse im Klassenzimmer, da Sie Audio- und visuelle Daten haben.</a:t>
            </a:r>
            <a:endParaRPr/>
          </a:p>
          <a:p>
            <a:pPr indent="-155471" lvl="0" marL="166987" marR="0" rtl="0" algn="l">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Verbindungen zwischen den einzelnen "Turns" herstellen, da Sie die Daten erneut betrachten können.</a:t>
            </a:r>
            <a:endParaRPr/>
          </a:p>
          <a:p>
            <a:pPr indent="-155471" lvl="0" marL="166987" marR="0" rtl="0" algn="l">
              <a:spcBef>
                <a:spcPts val="258"/>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Lernendeninteraktionen und nonverbale Dialoge aufzeichnen.</a:t>
            </a:r>
            <a:endParaRPr/>
          </a:p>
          <a:p>
            <a:pPr indent="-155471" lvl="0" marL="166987" marR="0" rtl="0" algn="l">
              <a:spcBef>
                <a:spcPts val="258"/>
              </a:spcBef>
              <a:spcAft>
                <a:spcPts val="0"/>
              </a:spcAft>
              <a:buNone/>
            </a:pPr>
            <a:r>
              <a:t/>
            </a:r>
            <a:endParaRPr b="1" sz="1088">
              <a:solidFill>
                <a:srgbClr val="000000"/>
              </a:solidFill>
              <a:latin typeface="Arimo"/>
              <a:ea typeface="Arimo"/>
              <a:cs typeface="Arimo"/>
              <a:sym typeface="Arimo"/>
            </a:endParaRPr>
          </a:p>
          <a:p>
            <a:pPr indent="-155471" lvl="0" marL="166987" marR="0" rtl="0" algn="l">
              <a:spcBef>
                <a:spcPts val="258"/>
              </a:spcBef>
              <a:spcAft>
                <a:spcPts val="0"/>
              </a:spcAft>
              <a:buNone/>
            </a:pPr>
            <a:r>
              <a:rPr b="1" lang="de-DE" sz="1088">
                <a:solidFill>
                  <a:srgbClr val="000000"/>
                </a:solidFill>
                <a:latin typeface="Arimo"/>
                <a:ea typeface="Arimo"/>
                <a:cs typeface="Arimo"/>
                <a:sym typeface="Arimo"/>
              </a:rPr>
              <a:t>Was sind die Nachteile</a:t>
            </a:r>
            <a:r>
              <a:rPr b="1" lang="de-DE" sz="1088">
                <a:solidFill>
                  <a:srgbClr val="000000"/>
                </a:solidFill>
                <a:latin typeface="Arial"/>
                <a:ea typeface="Arial"/>
                <a:cs typeface="Arial"/>
                <a:sym typeface="Arial"/>
              </a:rPr>
              <a:t>?</a:t>
            </a:r>
            <a:endParaRPr sz="1088">
              <a:solidFill>
                <a:srgbClr val="000000"/>
              </a:solidFill>
              <a:latin typeface="Arial"/>
              <a:ea typeface="Arial"/>
              <a:cs typeface="Arial"/>
              <a:sym typeface="Arial"/>
            </a:endParaRPr>
          </a:p>
          <a:p>
            <a:pPr indent="-155471" lvl="0" marL="166987" marR="4607"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Es kann einige Zeit dauern, bis sich die Lernenden an die Videoaufnahmen gewöhnt haben, und ihr Verhalten kann sich in Gegenwart einer Kamera ändern.</a:t>
            </a:r>
            <a:endParaRPr/>
          </a:p>
          <a:p>
            <a:pPr indent="-155471" lvl="0" marL="166987" marR="4607"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Sie müssen die Zustimmung der Erziehungsberechtigten einholen, also müssen Sie im Voraus planen.</a:t>
            </a:r>
            <a:endParaRPr/>
          </a:p>
          <a:p>
            <a:pPr indent="-155471" lvl="0" marL="166987" marR="4607" rtl="0" algn="l">
              <a:lnSpc>
                <a:spcPct val="145863"/>
              </a:lnSpc>
              <a:spcBef>
                <a:spcPts val="77"/>
              </a:spcBef>
              <a:spcAft>
                <a:spcPts val="0"/>
              </a:spcAft>
              <a:buClr>
                <a:srgbClr val="000000"/>
              </a:buClr>
              <a:buSzPts val="907"/>
              <a:buFont typeface="Arial"/>
              <a:buChar char="•"/>
            </a:pPr>
            <a:r>
              <a:rPr lang="de-DE" sz="1088">
                <a:solidFill>
                  <a:srgbClr val="000000"/>
                </a:solidFill>
                <a:latin typeface="Arimo"/>
                <a:ea typeface="Arimo"/>
                <a:cs typeface="Arimo"/>
                <a:sym typeface="Arimo"/>
              </a:rPr>
              <a:t>Die Transkription ist zeitaufwändig, daher müssen Sie sicherstellen, dass die Menge des zu transkribierenden Dialogs begrenzt ist.</a:t>
            </a:r>
            <a:endParaRPr/>
          </a:p>
          <a:p>
            <a:pPr indent="-97897" lvl="0" marL="166987" marR="4607" rtl="0" algn="l">
              <a:lnSpc>
                <a:spcPct val="145863"/>
              </a:lnSpc>
              <a:spcBef>
                <a:spcPts val="77"/>
              </a:spcBef>
              <a:spcAft>
                <a:spcPts val="0"/>
              </a:spcAft>
              <a:buClr>
                <a:schemeClr val="dk1"/>
              </a:buClr>
              <a:buSzPts val="907"/>
              <a:buFont typeface="Arial"/>
              <a:buNone/>
            </a:pPr>
            <a:r>
              <a:t/>
            </a:r>
            <a:endParaRPr b="1" sz="1088">
              <a:solidFill>
                <a:srgbClr val="000000"/>
              </a:solidFill>
              <a:latin typeface="Arimo"/>
              <a:ea typeface="Arimo"/>
              <a:cs typeface="Arimo"/>
              <a:sym typeface="Arimo"/>
            </a:endParaRPr>
          </a:p>
          <a:p>
            <a:pPr indent="-155471" lvl="0" marL="166987" marR="4607" rtl="0" algn="l">
              <a:lnSpc>
                <a:spcPct val="145863"/>
              </a:lnSpc>
              <a:spcBef>
                <a:spcPts val="77"/>
              </a:spcBef>
              <a:spcAft>
                <a:spcPts val="0"/>
              </a:spcAft>
              <a:buNone/>
            </a:pPr>
            <a:r>
              <a:rPr b="1" lang="de-DE" sz="1088">
                <a:solidFill>
                  <a:srgbClr val="000000"/>
                </a:solidFill>
                <a:latin typeface="Arial"/>
                <a:ea typeface="Arial"/>
                <a:cs typeface="Arial"/>
                <a:sym typeface="Arial"/>
              </a:rPr>
              <a:t>Geeignet für: </a:t>
            </a:r>
            <a:r>
              <a:rPr lang="de-DE" sz="1088">
                <a:solidFill>
                  <a:srgbClr val="000000"/>
                </a:solidFill>
                <a:latin typeface="Arimo"/>
                <a:ea typeface="Arimo"/>
                <a:cs typeface="Arimo"/>
                <a:sym typeface="Arimo"/>
              </a:rPr>
              <a:t>Wenn Sie eine längere Dialogepisode sehr detailliert untersuchen wollen, wenn Sie nonverbale Interaktion betrachten wollen, wenn Sie mehrere Codes auf einmal betrachten wollen.</a:t>
            </a:r>
            <a:endParaRPr sz="1088">
              <a:solidFill>
                <a:srgbClr val="000000"/>
              </a:solidFill>
              <a:latin typeface="Arimo"/>
              <a:ea typeface="Arimo"/>
              <a:cs typeface="Arimo"/>
              <a:sym typeface="Arimo"/>
            </a:endParaRPr>
          </a:p>
          <a:p>
            <a:pPr indent="0" lvl="0" marL="11516" marR="0" rtl="0" algn="l">
              <a:spcBef>
                <a:spcPts val="803"/>
              </a:spcBef>
              <a:spcAft>
                <a:spcPts val="0"/>
              </a:spcAft>
              <a:buNone/>
            </a:pPr>
            <a:r>
              <a:rPr b="1" lang="de-DE" sz="1088">
                <a:solidFill>
                  <a:srgbClr val="000000"/>
                </a:solidFill>
                <a:latin typeface="Arial"/>
                <a:ea typeface="Arial"/>
                <a:cs typeface="Arial"/>
                <a:sym typeface="Arial"/>
              </a:rPr>
              <a:t>Kann benutzt werden mit den Vorlagen: </a:t>
            </a:r>
            <a:r>
              <a:rPr lang="de-DE" sz="1088">
                <a:solidFill>
                  <a:srgbClr val="000000"/>
                </a:solidFill>
                <a:latin typeface="Arimo"/>
                <a:ea typeface="Arimo"/>
                <a:cs typeface="Arimo"/>
                <a:sym typeface="Arimo"/>
              </a:rPr>
              <a:t>2A; 2C; 2E</a:t>
            </a:r>
            <a:endParaRPr/>
          </a:p>
        </p:txBody>
      </p:sp>
      <p:sp>
        <p:nvSpPr>
          <p:cNvPr id="805" name="Google Shape;805;p55"/>
          <p:cNvSpPr/>
          <p:nvPr/>
        </p:nvSpPr>
        <p:spPr>
          <a:xfrm>
            <a:off x="5436712" y="931590"/>
            <a:ext cx="4236292" cy="16842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06" name="Google Shape;806;p55"/>
          <p:cNvSpPr/>
          <p:nvPr/>
        </p:nvSpPr>
        <p:spPr>
          <a:xfrm>
            <a:off x="5434986" y="2803577"/>
            <a:ext cx="4239741" cy="1988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07" name="Google Shape;807;p55"/>
          <p:cNvSpPr/>
          <p:nvPr/>
        </p:nvSpPr>
        <p:spPr>
          <a:xfrm>
            <a:off x="5371646" y="5005507"/>
            <a:ext cx="4302505" cy="19387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08" name="Google Shape;808;p55"/>
          <p:cNvSpPr txBox="1"/>
          <p:nvPr/>
        </p:nvSpPr>
        <p:spPr>
          <a:xfrm>
            <a:off x="5185320" y="6908542"/>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40</a:t>
            </a:r>
            <a:endParaRPr sz="907">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nvSpPr>
        <p:spPr>
          <a:xfrm>
            <a:off x="918815" y="783494"/>
            <a:ext cx="8626339" cy="5842177"/>
          </a:xfrm>
          <a:prstGeom prst="rect">
            <a:avLst/>
          </a:prstGeom>
          <a:noFill/>
          <a:ln>
            <a:noFill/>
          </a:ln>
        </p:spPr>
        <p:txBody>
          <a:bodyPr anchorCtr="0" anchor="t" bIns="0" lIns="0" spcFirstLastPara="1" rIns="0" wrap="square" tIns="0">
            <a:spAutoFit/>
          </a:bodyPr>
          <a:lstStyle/>
          <a:p>
            <a:pPr indent="0" lvl="0" marL="301729" marR="0" rtl="0" algn="ctr">
              <a:spcBef>
                <a:spcPts val="0"/>
              </a:spcBef>
              <a:spcAft>
                <a:spcPts val="0"/>
              </a:spcAft>
              <a:buNone/>
            </a:pPr>
            <a:r>
              <a:rPr b="1" i="0" lang="de-DE" sz="1451" u="none" cap="none" strike="noStrike">
                <a:solidFill>
                  <a:srgbClr val="000000"/>
                </a:solidFill>
                <a:latin typeface="Arial"/>
                <a:ea typeface="Arial"/>
                <a:cs typeface="Arial"/>
                <a:sym typeface="Arial"/>
              </a:rPr>
              <a:t>Inhalt des T-SEDA Toolkits</a:t>
            </a:r>
            <a:endParaRPr b="0" i="0" sz="1451" u="none" cap="none" strike="noStrike">
              <a:solidFill>
                <a:srgbClr val="000000"/>
              </a:solidFill>
              <a:latin typeface="Arial"/>
              <a:ea typeface="Arial"/>
              <a:cs typeface="Arial"/>
              <a:sym typeface="Arial"/>
            </a:endParaRPr>
          </a:p>
          <a:p>
            <a:pPr indent="0" lvl="0" marL="16699" marR="0" rtl="0" algn="l">
              <a:spcBef>
                <a:spcPts val="775"/>
              </a:spcBef>
              <a:spcAft>
                <a:spcPts val="0"/>
              </a:spcAft>
              <a:buNone/>
            </a:pPr>
            <a:r>
              <a:rPr b="0" i="0" lang="de-DE" sz="1088" u="none" cap="none" strike="noStrike">
                <a:solidFill>
                  <a:srgbClr val="000000"/>
                </a:solidFill>
                <a:latin typeface="Arial"/>
                <a:ea typeface="Arial"/>
                <a:cs typeface="Arial"/>
                <a:sym typeface="Arial"/>
              </a:rPr>
              <a:t>Dieses Toolkit enthält Informationen und Ressourcen für Pädagog*innen, die eine auf den Dialog ausgerichtete Untersuchung ihrer Praxis durchführen möchten.</a:t>
            </a:r>
            <a:endParaRPr b="0" i="0" sz="1088" u="none" cap="none" strike="noStrike">
              <a:solidFill>
                <a:srgbClr val="000000"/>
              </a:solidFill>
              <a:latin typeface="Arial"/>
              <a:ea typeface="Arial"/>
              <a:cs typeface="Arial"/>
              <a:sym typeface="Arial"/>
            </a:endParaRPr>
          </a:p>
          <a:p>
            <a:pPr indent="0" lvl="0" marL="16699" marR="0" rtl="0" algn="l">
              <a:spcBef>
                <a:spcPts val="1288"/>
              </a:spcBef>
              <a:spcAft>
                <a:spcPts val="0"/>
              </a:spcAft>
              <a:buNone/>
            </a:pPr>
            <a:r>
              <a:rPr b="1" i="0" lang="de-DE" sz="1451" u="none" cap="none" strike="noStrike">
                <a:solidFill>
                  <a:srgbClr val="2E6A7B"/>
                </a:solidFill>
                <a:latin typeface="Arial"/>
                <a:ea typeface="Arial"/>
                <a:cs typeface="Arial"/>
                <a:sym typeface="Arial"/>
              </a:rPr>
              <a:t>T-SEDA: Handbuch</a:t>
            </a:r>
            <a:endParaRPr b="0" i="0" sz="1451" u="none" cap="none" strike="noStrike">
              <a:solidFill>
                <a:srgbClr val="2E6A7B"/>
              </a:solidFill>
              <a:latin typeface="Arial"/>
              <a:ea typeface="Arial"/>
              <a:cs typeface="Arial"/>
              <a:sym typeface="Arial"/>
            </a:endParaRPr>
          </a:p>
          <a:p>
            <a:pPr indent="0" lvl="0" marL="16699" marR="4607" rtl="0" algn="l">
              <a:lnSpc>
                <a:spcPct val="101400"/>
              </a:lnSpc>
              <a:spcBef>
                <a:spcPts val="9"/>
              </a:spcBef>
              <a:spcAft>
                <a:spcPts val="0"/>
              </a:spcAft>
              <a:buNone/>
            </a:pPr>
            <a:r>
              <a:rPr b="0" i="0" lang="de-DE" sz="1088" u="none" cap="none" strike="noStrike">
                <a:solidFill>
                  <a:srgbClr val="000000"/>
                </a:solidFill>
                <a:latin typeface="Arial"/>
                <a:ea typeface="Arial"/>
                <a:cs typeface="Arial"/>
                <a:sym typeface="Arial"/>
              </a:rPr>
              <a:t>Informationen über den Bildungsdialog und eine Schritt-für-Schritt-Anleitung durch den Untersuchungsprozess. Vorstellung des </a:t>
            </a:r>
            <a:r>
              <a:rPr b="1" i="0" lang="de-DE" sz="1088" u="none" cap="none" strike="noStrike">
                <a:solidFill>
                  <a:srgbClr val="000000"/>
                </a:solidFill>
                <a:latin typeface="Arial"/>
                <a:ea typeface="Arial"/>
                <a:cs typeface="Arial"/>
                <a:sym typeface="Arial"/>
              </a:rPr>
              <a:t>Zyklus der reflektierenden Untersuchung</a:t>
            </a:r>
            <a:r>
              <a:rPr b="0" i="0" lang="de-DE" sz="1088" u="none" cap="none" strike="noStrike">
                <a:solidFill>
                  <a:srgbClr val="000000"/>
                </a:solidFill>
                <a:latin typeface="Arial"/>
                <a:ea typeface="Arial"/>
                <a:cs typeface="Arial"/>
                <a:sym typeface="Arial"/>
              </a:rPr>
              <a:t>, der das Herzstück der Untersuchung der Unterricht bildet. Der Leitfaden enthält auch eine </a:t>
            </a:r>
            <a:r>
              <a:rPr b="1" i="0" lang="de-DE" sz="1088" u="none" cap="none" strike="noStrike">
                <a:solidFill>
                  <a:srgbClr val="000000"/>
                </a:solidFill>
                <a:latin typeface="Arial"/>
                <a:ea typeface="Arial"/>
                <a:cs typeface="Arial"/>
                <a:sym typeface="Arial"/>
              </a:rPr>
              <a:t>Selbsteinschätzung</a:t>
            </a:r>
            <a:r>
              <a:rPr b="0" i="0" lang="de-DE" sz="1088" u="none" cap="none" strike="noStrike">
                <a:solidFill>
                  <a:srgbClr val="000000"/>
                </a:solidFill>
                <a:latin typeface="Arial"/>
                <a:ea typeface="Arial"/>
                <a:cs typeface="Arial"/>
                <a:sym typeface="Arial"/>
              </a:rPr>
              <a:t>, die Ihnen hilft, Ihre Praxis zu reflektieren.</a:t>
            </a:r>
            <a:endParaRPr b="0" i="0" sz="1088" u="none" cap="none" strike="noStrike">
              <a:solidFill>
                <a:srgbClr val="000000"/>
              </a:solidFill>
              <a:latin typeface="Arial"/>
              <a:ea typeface="Arial"/>
              <a:cs typeface="Arial"/>
              <a:sym typeface="Arial"/>
            </a:endParaRPr>
          </a:p>
          <a:p>
            <a:pPr indent="0" lvl="0" marL="0" marR="0" rtl="0" algn="l">
              <a:spcBef>
                <a:spcPts val="32"/>
              </a:spcBef>
              <a:spcAft>
                <a:spcPts val="0"/>
              </a:spcAft>
              <a:buNone/>
            </a:pPr>
            <a:r>
              <a:t/>
            </a:r>
            <a:endParaRPr b="0" i="0" sz="1814" u="none" cap="none" strike="noStrike">
              <a:solidFill>
                <a:srgbClr val="000000"/>
              </a:solidFill>
              <a:latin typeface="Times New Roman"/>
              <a:ea typeface="Times New Roman"/>
              <a:cs typeface="Times New Roman"/>
              <a:sym typeface="Times New Roman"/>
            </a:endParaRPr>
          </a:p>
          <a:p>
            <a:pPr indent="0" lvl="0" marL="16699" marR="0" rtl="0" algn="l">
              <a:spcBef>
                <a:spcPts val="0"/>
              </a:spcBef>
              <a:spcAft>
                <a:spcPts val="0"/>
              </a:spcAft>
              <a:buNone/>
            </a:pPr>
            <a:r>
              <a:rPr b="1" i="0" lang="de-DE" sz="1451" u="none" cap="none" strike="noStrike">
                <a:solidFill>
                  <a:srgbClr val="2E6A7B"/>
                </a:solidFill>
                <a:latin typeface="Arial"/>
                <a:ea typeface="Arial"/>
                <a:cs typeface="Arial"/>
                <a:sym typeface="Arial"/>
              </a:rPr>
              <a:t>T-SEDA: Zentrale Ressourcen</a:t>
            </a:r>
            <a:endParaRPr b="0" i="0" sz="1451" u="none" cap="none" strike="noStrike">
              <a:solidFill>
                <a:srgbClr val="2E6A7B"/>
              </a:solidFill>
              <a:latin typeface="Arial"/>
              <a:ea typeface="Arial"/>
              <a:cs typeface="Arial"/>
              <a:sym typeface="Arial"/>
            </a:endParaRPr>
          </a:p>
          <a:p>
            <a:pPr indent="0" lvl="0" marL="16699" marR="404224" rtl="0" algn="l">
              <a:lnSpc>
                <a:spcPct val="102800"/>
              </a:lnSpc>
              <a:spcBef>
                <a:spcPts val="467"/>
              </a:spcBef>
              <a:spcAft>
                <a:spcPts val="0"/>
              </a:spcAft>
              <a:buNone/>
            </a:pPr>
            <a:r>
              <a:rPr b="1" i="0" lang="de-DE" sz="1088" u="sng" cap="none" strike="noStrike">
                <a:solidFill>
                  <a:srgbClr val="000000"/>
                </a:solidFill>
                <a:latin typeface="Arial"/>
                <a:ea typeface="Arial"/>
                <a:cs typeface="Arial"/>
                <a:sym typeface="Arial"/>
              </a:rPr>
              <a:t>ABSCHNITT 1:</a:t>
            </a:r>
            <a:r>
              <a:rPr b="1" i="0" lang="de-DE" sz="1088" u="none" cap="none" strike="noStrike">
                <a:solidFill>
                  <a:srgbClr val="000000"/>
                </a:solidFill>
                <a:latin typeface="Arial"/>
                <a:ea typeface="Arial"/>
                <a:cs typeface="Arial"/>
                <a:sym typeface="Arial"/>
              </a:rPr>
              <a:t> Kodierungsrahmen</a:t>
            </a:r>
            <a:r>
              <a:rPr b="0" i="0" lang="de-DE" sz="1088" u="none" cap="none" strike="noStrike">
                <a:solidFill>
                  <a:srgbClr val="000000"/>
                </a:solidFill>
                <a:latin typeface="Arial"/>
                <a:ea typeface="Arial"/>
                <a:cs typeface="Arial"/>
                <a:sym typeface="Arial"/>
              </a:rPr>
              <a:t>. Eine Liste von Kategorien für die Analyse von Dialogen, illustriert mit Beispielen für das, was gehört, geschrieben oder getippt werden könnte, wenn Pädagog*innen und Schüler*innen an einem Bildungsdialog teilnehmen</a:t>
            </a:r>
            <a:r>
              <a:rPr b="1" i="0" lang="de-DE" sz="1088" u="none" cap="none" strike="noStrike">
                <a:solidFill>
                  <a:srgbClr val="000000"/>
                </a:solidFill>
                <a:latin typeface="Arial"/>
                <a:ea typeface="Arial"/>
                <a:cs typeface="Arial"/>
                <a:sym typeface="Arial"/>
              </a:rPr>
              <a:t>.</a:t>
            </a:r>
            <a:br>
              <a:rPr b="1" i="0" lang="de-DE" sz="1088" u="none" cap="none" strike="noStrike">
                <a:solidFill>
                  <a:srgbClr val="000000"/>
                </a:solidFill>
                <a:latin typeface="Arial"/>
                <a:ea typeface="Arial"/>
                <a:cs typeface="Arial"/>
                <a:sym typeface="Arial"/>
              </a:rPr>
            </a:br>
            <a:r>
              <a:rPr b="0" i="0" lang="de-DE" sz="1088" u="none" cap="none" strike="noStrike">
                <a:solidFill>
                  <a:srgbClr val="000000"/>
                </a:solidFill>
                <a:latin typeface="Arial"/>
                <a:ea typeface="Arial"/>
                <a:cs typeface="Arial"/>
                <a:sym typeface="Arial"/>
              </a:rPr>
              <a:t>Anmerkung</a:t>
            </a:r>
            <a:r>
              <a:rPr b="0" i="1" lang="de-DE" sz="1088" u="none" cap="none" strike="noStrike">
                <a:solidFill>
                  <a:srgbClr val="000000"/>
                </a:solidFill>
                <a:latin typeface="Arimo"/>
                <a:ea typeface="Arimo"/>
                <a:cs typeface="Arimo"/>
                <a:sym typeface="Arimo"/>
              </a:rPr>
              <a:t>. ‘Kodieren’ bedeutet, den Dialog im Klassenzimmer in sinnvolle Abschnitte zu unterteilen und diese zu kategorisieren.</a:t>
            </a:r>
            <a:br>
              <a:rPr b="0" i="1" lang="de-DE" sz="1088" u="none" cap="none" strike="noStrike">
                <a:solidFill>
                  <a:srgbClr val="000000"/>
                </a:solidFill>
                <a:latin typeface="Arimo"/>
                <a:ea typeface="Arimo"/>
                <a:cs typeface="Arimo"/>
                <a:sym typeface="Arimo"/>
              </a:rPr>
            </a:br>
            <a:r>
              <a:rPr b="1" i="1" lang="de-DE" sz="1088" u="sng" cap="none" strike="noStrike">
                <a:solidFill>
                  <a:srgbClr val="000000"/>
                </a:solidFill>
                <a:latin typeface="Arial"/>
                <a:ea typeface="Arial"/>
                <a:cs typeface="Arial"/>
                <a:sym typeface="Arial"/>
              </a:rPr>
              <a:t>ABSCHNITT</a:t>
            </a:r>
            <a:r>
              <a:rPr b="1" i="0" lang="de-DE" sz="1088" u="sng" cap="none" strike="noStrike">
                <a:solidFill>
                  <a:srgbClr val="000000"/>
                </a:solidFill>
                <a:latin typeface="Arial"/>
                <a:ea typeface="Arial"/>
                <a:cs typeface="Arial"/>
                <a:sym typeface="Arial"/>
              </a:rPr>
              <a:t> 2:</a:t>
            </a:r>
            <a:r>
              <a:rPr b="1" i="0" lang="de-DE" sz="1088" u="none" cap="none" strike="noStrike">
                <a:solidFill>
                  <a:srgbClr val="000000"/>
                </a:solidFill>
                <a:latin typeface="Arial"/>
                <a:ea typeface="Arial"/>
                <a:cs typeface="Arial"/>
                <a:sym typeface="Arial"/>
              </a:rPr>
              <a:t> Vorlagen für die Beobachtung und Kodierung von Dialogen. </a:t>
            </a:r>
            <a:r>
              <a:rPr b="0" i="0" lang="de-DE" sz="1088" u="none" cap="none" strike="noStrike">
                <a:solidFill>
                  <a:srgbClr val="000000"/>
                </a:solidFill>
                <a:latin typeface="Arial"/>
                <a:ea typeface="Arial"/>
                <a:cs typeface="Arial"/>
                <a:sym typeface="Arial"/>
              </a:rPr>
              <a:t>Zeitfenstermethode; Checklisten; Bewertungsskalen</a:t>
            </a:r>
            <a:endParaRPr b="0" i="0" sz="1088"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451" u="none" cap="none" strike="noStrike">
              <a:solidFill>
                <a:srgbClr val="000000"/>
              </a:solidFill>
              <a:latin typeface="Times New Roman"/>
              <a:ea typeface="Times New Roman"/>
              <a:cs typeface="Times New Roman"/>
              <a:sym typeface="Times New Roman"/>
            </a:endParaRPr>
          </a:p>
          <a:p>
            <a:pPr indent="0" lvl="0" marL="0" marR="0" rtl="0" algn="l">
              <a:spcBef>
                <a:spcPts val="9"/>
              </a:spcBef>
              <a:spcAft>
                <a:spcPts val="0"/>
              </a:spcAft>
              <a:buNone/>
            </a:pPr>
            <a:r>
              <a:t/>
            </a:r>
            <a:endParaRPr b="0" i="0" sz="1270" u="none" cap="none" strike="noStrike">
              <a:solidFill>
                <a:srgbClr val="000000"/>
              </a:solidFill>
              <a:latin typeface="Times New Roman"/>
              <a:ea typeface="Times New Roman"/>
              <a:cs typeface="Times New Roman"/>
              <a:sym typeface="Times New Roman"/>
            </a:endParaRPr>
          </a:p>
          <a:p>
            <a:pPr indent="0" lvl="0" marL="11516" marR="0" rtl="0" algn="l">
              <a:spcBef>
                <a:spcPts val="5"/>
              </a:spcBef>
              <a:spcAft>
                <a:spcPts val="0"/>
              </a:spcAft>
              <a:buNone/>
            </a:pPr>
            <a:r>
              <a:rPr b="1" i="0" lang="de-DE" sz="1451" u="none" cap="none" strike="noStrike">
                <a:solidFill>
                  <a:srgbClr val="1A616F"/>
                </a:solidFill>
                <a:latin typeface="Arial"/>
                <a:ea typeface="Arial"/>
                <a:cs typeface="Arial"/>
                <a:sym typeface="Arial"/>
              </a:rPr>
              <a:t>T-SEDA: Unterstützende Ressourcen</a:t>
            </a:r>
            <a:endParaRPr b="1" i="0" sz="1451" u="none" cap="none" strike="noStrike">
              <a:solidFill>
                <a:srgbClr val="1A616F"/>
              </a:solidFill>
              <a:latin typeface="Arial"/>
              <a:ea typeface="Arial"/>
              <a:cs typeface="Arial"/>
              <a:sym typeface="Arial"/>
            </a:endParaRPr>
          </a:p>
          <a:p>
            <a:pPr indent="0" lvl="0" marL="11516" marR="0" rtl="0" algn="l">
              <a:spcBef>
                <a:spcPts val="5"/>
              </a:spcBef>
              <a:spcAft>
                <a:spcPts val="0"/>
              </a:spcAft>
              <a:buNone/>
            </a:pPr>
            <a:r>
              <a:rPr b="1" i="0" lang="de-DE" sz="1270" u="none" cap="none" strike="noStrike">
                <a:solidFill>
                  <a:srgbClr val="000000"/>
                </a:solidFill>
                <a:latin typeface="Arial"/>
                <a:ea typeface="Arial"/>
                <a:cs typeface="Arial"/>
                <a:sym typeface="Arial"/>
              </a:rPr>
              <a:t>Diese zusätzlichen Ressourcen sind online verfügbar unter </a:t>
            </a:r>
            <a:r>
              <a:rPr b="1" i="0" lang="de-DE" sz="1270" u="sng" cap="none" strike="noStrike">
                <a:solidFill>
                  <a:schemeClr val="hlink"/>
                </a:solidFill>
                <a:latin typeface="Arial"/>
                <a:ea typeface="Arial"/>
                <a:cs typeface="Arial"/>
                <a:sym typeface="Arial"/>
                <a:hlinkClick r:id="rId3"/>
              </a:rPr>
              <a:t>https://camtree.learnworlds.com/t-seda</a:t>
            </a:r>
            <a:r>
              <a:rPr b="1" i="0" lang="de-DE" sz="1270" u="none" cap="none" strike="noStrike">
                <a:solidFill>
                  <a:srgbClr val="000000"/>
                </a:solidFill>
                <a:latin typeface="Arial"/>
                <a:ea typeface="Arial"/>
                <a:cs typeface="Arial"/>
                <a:sym typeface="Arial"/>
              </a:rPr>
              <a:t> </a:t>
            </a:r>
            <a:endParaRPr/>
          </a:p>
          <a:p>
            <a:pPr indent="0" lvl="0" marL="11516" marR="0" rtl="0" algn="l">
              <a:spcBef>
                <a:spcPts val="5"/>
              </a:spcBef>
              <a:spcAft>
                <a:spcPts val="0"/>
              </a:spcAft>
              <a:buNone/>
            </a:pPr>
            <a:r>
              <a:t/>
            </a:r>
            <a:endParaRPr b="1" i="0" sz="1270" u="sng" cap="none" strike="noStrike">
              <a:solidFill>
                <a:srgbClr val="000000"/>
              </a:solidFill>
              <a:latin typeface="Arial"/>
              <a:ea typeface="Arial"/>
              <a:cs typeface="Arial"/>
              <a:sym typeface="Arial"/>
            </a:endParaRPr>
          </a:p>
          <a:p>
            <a:pPr indent="0" lvl="0" marL="11516" marR="0" rtl="0" algn="l">
              <a:spcBef>
                <a:spcPts val="5"/>
              </a:spcBef>
              <a:spcAft>
                <a:spcPts val="0"/>
              </a:spcAft>
              <a:buNone/>
            </a:pPr>
            <a:r>
              <a:rPr b="1" i="0" lang="de-DE" sz="1088" u="sng" cap="none" strike="noStrike">
                <a:solidFill>
                  <a:srgbClr val="000000"/>
                </a:solidFill>
                <a:latin typeface="Arial"/>
                <a:ea typeface="Arial"/>
                <a:cs typeface="Arial"/>
                <a:sym typeface="Arial"/>
              </a:rPr>
              <a:t>ABSCHNITT 3:</a:t>
            </a:r>
            <a:r>
              <a:rPr b="1" i="0" lang="de-DE" sz="1088" u="none" cap="none" strike="noStrike">
                <a:solidFill>
                  <a:srgbClr val="000000"/>
                </a:solidFill>
                <a:latin typeface="Arial"/>
                <a:ea typeface="Arial"/>
                <a:cs typeface="Arial"/>
                <a:sym typeface="Arial"/>
              </a:rPr>
              <a:t> Technische Anleitung für die Aufzeichnung und </a:t>
            </a:r>
            <a:r>
              <a:rPr b="0" i="0" lang="de-DE" sz="1088" u="none" cap="none" strike="noStrike">
                <a:solidFill>
                  <a:srgbClr val="000000"/>
                </a:solidFill>
                <a:latin typeface="Arial"/>
                <a:ea typeface="Arial"/>
                <a:cs typeface="Arial"/>
                <a:sym typeface="Arial"/>
              </a:rPr>
              <a:t>Transkription (einschließlich einiger Tools zur automatischen Transkription)</a:t>
            </a:r>
            <a:endParaRPr/>
          </a:p>
          <a:p>
            <a:pPr indent="0" lvl="0" marL="11516" marR="0" rtl="0" algn="l">
              <a:spcBef>
                <a:spcPts val="5"/>
              </a:spcBef>
              <a:spcAft>
                <a:spcPts val="0"/>
              </a:spcAft>
              <a:buNone/>
            </a:pPr>
            <a:r>
              <a:rPr b="1" i="0" lang="de-DE" sz="1088" u="sng" cap="none" strike="noStrike">
                <a:solidFill>
                  <a:srgbClr val="000000"/>
                </a:solidFill>
                <a:latin typeface="Arial"/>
                <a:ea typeface="Arial"/>
                <a:cs typeface="Arial"/>
                <a:sym typeface="Arial"/>
              </a:rPr>
              <a:t>ABSCHNITT 4</a:t>
            </a:r>
            <a:r>
              <a:rPr b="1" i="0" lang="de-DE" sz="1088" u="none" cap="none" strike="noStrike">
                <a:solidFill>
                  <a:srgbClr val="000000"/>
                </a:solidFill>
                <a:latin typeface="Arial"/>
                <a:ea typeface="Arial"/>
                <a:cs typeface="Arial"/>
                <a:sym typeface="Arial"/>
              </a:rPr>
              <a:t>: Fallbeispiele</a:t>
            </a:r>
            <a:r>
              <a:rPr b="0" i="0" lang="de-DE" sz="1088" u="none" cap="none" strike="noStrike">
                <a:solidFill>
                  <a:srgbClr val="000000"/>
                </a:solidFill>
                <a:latin typeface="Arial"/>
                <a:ea typeface="Arial"/>
                <a:cs typeface="Arial"/>
                <a:sym typeface="Arial"/>
              </a:rPr>
              <a:t>. Anschauliche Beispiele für die Kodierung und Interpretation des Dialogs durch die Lehrpersonen in verschiedenen Kontexten; enthält die Ergebnisse der Lehrpersonen und die nächsten Schritte</a:t>
            </a:r>
            <a:endParaRPr/>
          </a:p>
          <a:p>
            <a:pPr indent="0" lvl="0" marL="11516" marR="0" rtl="0" algn="l">
              <a:spcBef>
                <a:spcPts val="5"/>
              </a:spcBef>
              <a:spcAft>
                <a:spcPts val="0"/>
              </a:spcAft>
              <a:buNone/>
            </a:pPr>
            <a:r>
              <a:rPr b="1" i="0" lang="de-DE" sz="1088" u="sng" cap="none" strike="noStrike">
                <a:solidFill>
                  <a:srgbClr val="000000"/>
                </a:solidFill>
                <a:latin typeface="Arial"/>
                <a:ea typeface="Arial"/>
                <a:cs typeface="Arial"/>
                <a:sym typeface="Arial"/>
              </a:rPr>
              <a:t>ABSCHNITT 5: </a:t>
            </a:r>
            <a:r>
              <a:rPr b="1" i="0" lang="de-DE" sz="1088" u="none" cap="none" strike="noStrike">
                <a:solidFill>
                  <a:srgbClr val="000000"/>
                </a:solidFill>
                <a:latin typeface="Arial"/>
                <a:ea typeface="Arial"/>
                <a:cs typeface="Arial"/>
                <a:sym typeface="Arial"/>
              </a:rPr>
              <a:t>Ideen zur Umsetzung des Dialogs in Ihrem Unterricht. </a:t>
            </a:r>
            <a:r>
              <a:rPr b="0" i="0" lang="de-DE" sz="1088" u="none" cap="none" strike="noStrike">
                <a:solidFill>
                  <a:srgbClr val="000000"/>
                </a:solidFill>
                <a:latin typeface="Arial"/>
                <a:ea typeface="Arial"/>
                <a:cs typeface="Arial"/>
                <a:sym typeface="Arial"/>
              </a:rPr>
              <a:t>Enthält Verweise auf andere Forschungsarbeiten zum Dialog und Links zu verwandten Ressourcen</a:t>
            </a:r>
            <a:endParaRPr/>
          </a:p>
          <a:p>
            <a:pPr indent="0" lvl="0" marL="11516" marR="0" rtl="0" algn="l">
              <a:spcBef>
                <a:spcPts val="5"/>
              </a:spcBef>
              <a:spcAft>
                <a:spcPts val="0"/>
              </a:spcAft>
              <a:buNone/>
            </a:pPr>
            <a:r>
              <a:rPr b="1" i="0" lang="de-DE" sz="1088" u="sng" cap="none" strike="noStrike">
                <a:solidFill>
                  <a:srgbClr val="000000"/>
                </a:solidFill>
                <a:latin typeface="Arial"/>
                <a:ea typeface="Arial"/>
                <a:cs typeface="Arial"/>
                <a:sym typeface="Arial"/>
              </a:rPr>
              <a:t>BLANKO-VORLAGEN:</a:t>
            </a:r>
            <a:r>
              <a:rPr b="1" i="0" lang="de-DE" sz="1088" u="none" cap="none" strike="noStrike">
                <a:solidFill>
                  <a:srgbClr val="000000"/>
                </a:solidFill>
                <a:latin typeface="Arial"/>
                <a:ea typeface="Arial"/>
                <a:cs typeface="Arial"/>
                <a:sym typeface="Arial"/>
              </a:rPr>
              <a:t>  Reflektierender Untersuchungszyklus, Beobachtungsvorlagen, Selbstreflexion, Vorlage für Untersuchungsberichte</a:t>
            </a:r>
            <a:endParaRPr b="0" i="0" sz="1088" u="none" cap="none" strike="noStrike">
              <a:solidFill>
                <a:srgbClr val="000000"/>
              </a:solidFill>
              <a:latin typeface="Arial"/>
              <a:ea typeface="Arial"/>
              <a:cs typeface="Arial"/>
              <a:sym typeface="Arial"/>
            </a:endParaRPr>
          </a:p>
          <a:p>
            <a:pPr indent="0" lvl="0" marL="0" marR="0" rtl="0" algn="l">
              <a:spcBef>
                <a:spcPts val="5"/>
              </a:spcBef>
              <a:spcAft>
                <a:spcPts val="0"/>
              </a:spcAft>
              <a:buNone/>
            </a:pPr>
            <a:r>
              <a:t/>
            </a:r>
            <a:endParaRPr b="0" i="0" sz="816" u="none" cap="none" strike="noStrike">
              <a:solidFill>
                <a:srgbClr val="000000"/>
              </a:solidFill>
              <a:latin typeface="Times New Roman"/>
              <a:ea typeface="Times New Roman"/>
              <a:cs typeface="Times New Roman"/>
              <a:sym typeface="Times New Roman"/>
            </a:endParaRPr>
          </a:p>
          <a:p>
            <a:pPr indent="0" lvl="0" marL="47793" marR="0" rtl="0" algn="l">
              <a:spcBef>
                <a:spcPts val="0"/>
              </a:spcBef>
              <a:spcAft>
                <a:spcPts val="0"/>
              </a:spcAft>
              <a:buNone/>
            </a:pPr>
            <a:r>
              <a:rPr b="1" i="0" lang="de-DE" sz="1088" u="none" cap="none" strike="noStrike">
                <a:solidFill>
                  <a:srgbClr val="000000"/>
                </a:solidFill>
                <a:latin typeface="Arial"/>
                <a:ea typeface="Arial"/>
                <a:cs typeface="Arial"/>
                <a:sym typeface="Arial"/>
              </a:rPr>
              <a:t>Das gesamte Toolkit ist online verfügbar, einschließlich separat herunterladbarer Vorlagen zum Ausdrucken oder Bearbeiten; achten Sie auf das      Symbol.</a:t>
            </a:r>
            <a:endParaRPr b="0" i="0" sz="1088" u="none" cap="none" strike="noStrike">
              <a:solidFill>
                <a:srgbClr val="000000"/>
              </a:solidFill>
              <a:latin typeface="Arial"/>
              <a:ea typeface="Arial"/>
              <a:cs typeface="Arial"/>
              <a:sym typeface="Arial"/>
            </a:endParaRPr>
          </a:p>
        </p:txBody>
      </p:sp>
      <p:sp>
        <p:nvSpPr>
          <p:cNvPr id="91" name="Google Shape;91;p11"/>
          <p:cNvSpPr/>
          <p:nvPr/>
        </p:nvSpPr>
        <p:spPr>
          <a:xfrm>
            <a:off x="2200466" y="6257488"/>
            <a:ext cx="172744" cy="17274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56"/>
          <p:cNvSpPr txBox="1"/>
          <p:nvPr/>
        </p:nvSpPr>
        <p:spPr>
          <a:xfrm>
            <a:off x="958098" y="930548"/>
            <a:ext cx="2259512" cy="517541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25">
            <a:spAutoFit/>
          </a:bodyPr>
          <a:lstStyle/>
          <a:p>
            <a:pPr indent="0" lvl="0" marL="74281" marR="251057" rtl="0" algn="l">
              <a:lnSpc>
                <a:spcPct val="120000"/>
              </a:lnSpc>
              <a:spcBef>
                <a:spcPts val="0"/>
              </a:spcBef>
              <a:spcAft>
                <a:spcPts val="0"/>
              </a:spcAft>
              <a:buNone/>
            </a:pPr>
            <a:r>
              <a:rPr b="1" lang="de-DE" sz="1088">
                <a:solidFill>
                  <a:srgbClr val="000000"/>
                </a:solidFill>
                <a:latin typeface="Arial"/>
                <a:ea typeface="Arial"/>
                <a:cs typeface="Arial"/>
                <a:sym typeface="Arial"/>
              </a:rPr>
              <a:t>Wann die verschiedenen Kodierungs- und Bewertungsvorlagen zu verwenden sind</a:t>
            </a:r>
            <a:endParaRPr/>
          </a:p>
          <a:p>
            <a:pPr indent="0" lvl="0" marL="74281" marR="251057" rtl="0" algn="l">
              <a:lnSpc>
                <a:spcPct val="120000"/>
              </a:lnSpc>
              <a:spcBef>
                <a:spcPts val="295"/>
              </a:spcBef>
              <a:spcAft>
                <a:spcPts val="0"/>
              </a:spcAft>
              <a:buNone/>
            </a:pPr>
            <a:r>
              <a:rPr lang="de-DE" sz="1088">
                <a:solidFill>
                  <a:srgbClr val="000000"/>
                </a:solidFill>
                <a:latin typeface="Arimo"/>
                <a:ea typeface="Arimo"/>
                <a:cs typeface="Arimo"/>
                <a:sym typeface="Arimo"/>
              </a:rPr>
              <a:t>Dieses Diagramm zeigt, wann bestimmte Vorlagen, die Sie auf den folgenden Seiten finden werden, besonders nützlich sind.</a:t>
            </a:r>
            <a:endParaRPr/>
          </a:p>
          <a:p>
            <a:pPr indent="0" lvl="0" marL="74281" marR="251057" rtl="0" algn="l">
              <a:lnSpc>
                <a:spcPct val="120000"/>
              </a:lnSpc>
              <a:spcBef>
                <a:spcPts val="295"/>
              </a:spcBef>
              <a:spcAft>
                <a:spcPts val="0"/>
              </a:spcAft>
              <a:buNone/>
            </a:pPr>
            <a:r>
              <a:rPr lang="de-DE" sz="1088">
                <a:solidFill>
                  <a:srgbClr val="000000"/>
                </a:solidFill>
                <a:latin typeface="Arimo"/>
                <a:ea typeface="Arimo"/>
                <a:cs typeface="Arimo"/>
                <a:sym typeface="Arimo"/>
              </a:rPr>
              <a:t>Einige Werkzeuge eignen sich eher für den Unterricht im Plenum, andere für die Gruppenarbeit. Sie können auch verschiedene Werkzeuge verwenden, je nachdem, ob Sie sich auf den Wechsel im Dialog oder auf umfassendere Praktiken wie Beteiligung und Dialogkulturen in der Klasse konzentrieren wollen.</a:t>
            </a:r>
            <a:endParaRPr/>
          </a:p>
          <a:p>
            <a:pPr indent="0" lvl="0" marL="74281" marR="251057" rtl="0" algn="l">
              <a:lnSpc>
                <a:spcPct val="120000"/>
              </a:lnSpc>
              <a:spcBef>
                <a:spcPts val="295"/>
              </a:spcBef>
              <a:spcAft>
                <a:spcPts val="0"/>
              </a:spcAft>
              <a:buNone/>
            </a:pPr>
            <a:r>
              <a:rPr lang="de-DE" sz="1088">
                <a:solidFill>
                  <a:srgbClr val="000000"/>
                </a:solidFill>
                <a:latin typeface="Arimo"/>
                <a:ea typeface="Arimo"/>
                <a:cs typeface="Arimo"/>
                <a:sym typeface="Arimo"/>
              </a:rPr>
              <a:t>Ein Blick auf diese Vorlagen kann Ihnen bei der Entscheidung helfen, wie Sie Ihre Untersuchung durchführen wollen.</a:t>
            </a:r>
            <a:endParaRPr sz="1088">
              <a:solidFill>
                <a:srgbClr val="000000"/>
              </a:solidFill>
              <a:latin typeface="Arimo"/>
              <a:ea typeface="Arimo"/>
              <a:cs typeface="Arimo"/>
              <a:sym typeface="Arimo"/>
            </a:endParaRPr>
          </a:p>
        </p:txBody>
      </p:sp>
      <p:grpSp>
        <p:nvGrpSpPr>
          <p:cNvPr id="814" name="Google Shape;814;p56"/>
          <p:cNvGrpSpPr/>
          <p:nvPr/>
        </p:nvGrpSpPr>
        <p:grpSpPr>
          <a:xfrm>
            <a:off x="3574042" y="930550"/>
            <a:ext cx="6095306" cy="5197373"/>
            <a:chOff x="855126" y="-16106"/>
            <a:chExt cx="7663774" cy="6534780"/>
          </a:xfrm>
        </p:grpSpPr>
        <p:cxnSp>
          <p:nvCxnSpPr>
            <p:cNvPr id="815" name="Google Shape;815;p56"/>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16" name="Google Shape;816;p56"/>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17" name="Google Shape;817;p56"/>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18" name="Google Shape;818;p56"/>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19" name="Google Shape;819;p56"/>
            <p:cNvGrpSpPr/>
            <p:nvPr/>
          </p:nvGrpSpPr>
          <p:grpSpPr>
            <a:xfrm>
              <a:off x="2702833" y="1217215"/>
              <a:ext cx="1415130" cy="777798"/>
              <a:chOff x="2546235" y="3891458"/>
              <a:chExt cx="2239619" cy="1043691"/>
            </a:xfrm>
          </p:grpSpPr>
          <p:sp>
            <p:nvSpPr>
              <p:cNvPr id="820" name="Google Shape;820;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21" name="Google Shape;821;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2F) </a:t>
                </a:r>
                <a:r>
                  <a:rPr lang="de-DE" sz="955">
                    <a:solidFill>
                      <a:srgbClr val="000000"/>
                    </a:solidFill>
                    <a:latin typeface="Calibri"/>
                    <a:ea typeface="Calibri"/>
                    <a:cs typeface="Calibri"/>
                    <a:sym typeface="Calibri"/>
                  </a:rPr>
                  <a:t>SCHÜLER*INNEN-TEILNAHME UND GESPRÄCHSREGELN</a:t>
                </a:r>
                <a:endParaRPr/>
              </a:p>
            </p:txBody>
          </p:sp>
        </p:grpSp>
        <p:grpSp>
          <p:nvGrpSpPr>
            <p:cNvPr id="822" name="Google Shape;822;p56"/>
            <p:cNvGrpSpPr/>
            <p:nvPr/>
          </p:nvGrpSpPr>
          <p:grpSpPr>
            <a:xfrm>
              <a:off x="2702833" y="2147413"/>
              <a:ext cx="1415130" cy="777798"/>
              <a:chOff x="2546235" y="3891458"/>
              <a:chExt cx="2239619" cy="1043691"/>
            </a:xfrm>
          </p:grpSpPr>
          <p:sp>
            <p:nvSpPr>
              <p:cNvPr id="823" name="Google Shape;823;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24" name="Google Shape;824;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2H) </a:t>
                </a:r>
                <a:r>
                  <a:rPr lang="de-DE" sz="955">
                    <a:solidFill>
                      <a:srgbClr val="000000"/>
                    </a:solidFill>
                    <a:latin typeface="Calibri"/>
                    <a:ea typeface="Calibri"/>
                    <a:cs typeface="Calibri"/>
                    <a:sym typeface="Calibri"/>
                  </a:rPr>
                  <a:t>FRAGEBOGEN ZUM DIALOGISCHEN UNTERRICHTEN</a:t>
                </a:r>
                <a:endParaRPr/>
              </a:p>
            </p:txBody>
          </p:sp>
        </p:grpSp>
        <p:grpSp>
          <p:nvGrpSpPr>
            <p:cNvPr id="825" name="Google Shape;825;p56"/>
            <p:cNvGrpSpPr/>
            <p:nvPr/>
          </p:nvGrpSpPr>
          <p:grpSpPr>
            <a:xfrm>
              <a:off x="2702833" y="3762442"/>
              <a:ext cx="1415130" cy="777798"/>
              <a:chOff x="2546235" y="3891458"/>
              <a:chExt cx="2239619" cy="1043691"/>
            </a:xfrm>
          </p:grpSpPr>
          <p:sp>
            <p:nvSpPr>
              <p:cNvPr id="826" name="Google Shape;826;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27" name="Google Shape;827;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2G) </a:t>
                </a:r>
                <a:r>
                  <a:rPr lang="de-DE" sz="955">
                    <a:solidFill>
                      <a:srgbClr val="000000"/>
                    </a:solidFill>
                    <a:latin typeface="Calibri"/>
                    <a:ea typeface="Calibri"/>
                    <a:cs typeface="Calibri"/>
                    <a:sym typeface="Calibri"/>
                  </a:rPr>
                  <a:t>SELBSTEIN-SCHÄTZUNG DER LERNENDEN</a:t>
                </a:r>
                <a:endParaRPr/>
              </a:p>
            </p:txBody>
          </p:sp>
        </p:grpSp>
        <p:grpSp>
          <p:nvGrpSpPr>
            <p:cNvPr id="828" name="Google Shape;828;p56"/>
            <p:cNvGrpSpPr/>
            <p:nvPr/>
          </p:nvGrpSpPr>
          <p:grpSpPr>
            <a:xfrm>
              <a:off x="4936255" y="3771650"/>
              <a:ext cx="1415130" cy="777798"/>
              <a:chOff x="2546235" y="3891458"/>
              <a:chExt cx="2239619" cy="1043691"/>
            </a:xfrm>
          </p:grpSpPr>
          <p:sp>
            <p:nvSpPr>
              <p:cNvPr id="829" name="Google Shape;829;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30" name="Google Shape;830;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2B) </a:t>
                </a:r>
                <a:r>
                  <a:rPr lang="de-DE" sz="955">
                    <a:solidFill>
                      <a:srgbClr val="000000"/>
                    </a:solidFill>
                    <a:latin typeface="Calibri"/>
                    <a:ea typeface="Calibri"/>
                    <a:cs typeface="Calibri"/>
                    <a:sym typeface="Calibri"/>
                  </a:rPr>
                  <a:t>ZEITFENSTER-KODIERUNG FÜR GRUPPENARBEIT</a:t>
                </a:r>
                <a:endParaRPr/>
              </a:p>
            </p:txBody>
          </p:sp>
        </p:grpSp>
        <p:grpSp>
          <p:nvGrpSpPr>
            <p:cNvPr id="831" name="Google Shape;831;p56"/>
            <p:cNvGrpSpPr/>
            <p:nvPr/>
          </p:nvGrpSpPr>
          <p:grpSpPr>
            <a:xfrm>
              <a:off x="6580902" y="3771650"/>
              <a:ext cx="1415130" cy="777798"/>
              <a:chOff x="2546235" y="3891458"/>
              <a:chExt cx="2239619" cy="1043691"/>
            </a:xfrm>
          </p:grpSpPr>
          <p:sp>
            <p:nvSpPr>
              <p:cNvPr id="832" name="Google Shape;832;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33" name="Google Shape;833;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2C) </a:t>
                </a:r>
                <a:r>
                  <a:rPr lang="de-DE" sz="955">
                    <a:solidFill>
                      <a:srgbClr val="000000"/>
                    </a:solidFill>
                    <a:latin typeface="Calibri"/>
                    <a:ea typeface="Calibri"/>
                    <a:cs typeface="Calibri"/>
                    <a:sym typeface="Calibri"/>
                  </a:rPr>
                  <a:t>CHECKLISTE FÜR EINZELNE LERNENDE</a:t>
                </a:r>
                <a:endParaRPr/>
              </a:p>
            </p:txBody>
          </p:sp>
        </p:grpSp>
        <p:grpSp>
          <p:nvGrpSpPr>
            <p:cNvPr id="834" name="Google Shape;834;p56"/>
            <p:cNvGrpSpPr/>
            <p:nvPr/>
          </p:nvGrpSpPr>
          <p:grpSpPr>
            <a:xfrm>
              <a:off x="5766196" y="4705076"/>
              <a:ext cx="1415130" cy="777798"/>
              <a:chOff x="2546235" y="3891458"/>
              <a:chExt cx="2239619" cy="1043691"/>
            </a:xfrm>
          </p:grpSpPr>
          <p:sp>
            <p:nvSpPr>
              <p:cNvPr id="835" name="Google Shape;835;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36" name="Google Shape;836;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2D) </a:t>
                </a:r>
                <a:r>
                  <a:rPr lang="de-DE" sz="955">
                    <a:solidFill>
                      <a:srgbClr val="000000"/>
                    </a:solidFill>
                    <a:latin typeface="Calibri"/>
                    <a:ea typeface="Calibri"/>
                    <a:cs typeface="Calibri"/>
                    <a:sym typeface="Calibri"/>
                  </a:rPr>
                  <a:t>BEWERTUNG DER QUALITÄT DER GRUPPENARBEIT</a:t>
                </a:r>
                <a:endParaRPr sz="955">
                  <a:solidFill>
                    <a:srgbClr val="000000"/>
                  </a:solidFill>
                  <a:latin typeface="Calibri"/>
                  <a:ea typeface="Calibri"/>
                  <a:cs typeface="Calibri"/>
                  <a:sym typeface="Calibri"/>
                </a:endParaRPr>
              </a:p>
            </p:txBody>
          </p:sp>
        </p:grpSp>
        <p:grpSp>
          <p:nvGrpSpPr>
            <p:cNvPr id="837" name="Google Shape;837;p56"/>
            <p:cNvGrpSpPr/>
            <p:nvPr/>
          </p:nvGrpSpPr>
          <p:grpSpPr>
            <a:xfrm>
              <a:off x="5326592" y="1217215"/>
              <a:ext cx="1415130" cy="777798"/>
              <a:chOff x="2546235" y="3891458"/>
              <a:chExt cx="2239619" cy="1043691"/>
            </a:xfrm>
          </p:grpSpPr>
          <p:sp>
            <p:nvSpPr>
              <p:cNvPr id="838" name="Google Shape;838;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39" name="Google Shape;839;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2A) </a:t>
                </a:r>
                <a:r>
                  <a:rPr lang="de-DE" sz="955">
                    <a:solidFill>
                      <a:srgbClr val="000000"/>
                    </a:solidFill>
                    <a:latin typeface="Calibri"/>
                    <a:ea typeface="Calibri"/>
                    <a:cs typeface="Calibri"/>
                    <a:sym typeface="Calibri"/>
                  </a:rPr>
                  <a:t>KODIEREN. AUDIO-/VIDEO-TRENSKRIPT</a:t>
                </a:r>
                <a:endParaRPr/>
              </a:p>
            </p:txBody>
          </p:sp>
        </p:grpSp>
        <p:grpSp>
          <p:nvGrpSpPr>
            <p:cNvPr id="840" name="Google Shape;840;p56"/>
            <p:cNvGrpSpPr/>
            <p:nvPr/>
          </p:nvGrpSpPr>
          <p:grpSpPr>
            <a:xfrm>
              <a:off x="5321837" y="2147413"/>
              <a:ext cx="1415130" cy="777798"/>
              <a:chOff x="2546235" y="3891458"/>
              <a:chExt cx="2239619" cy="1043691"/>
            </a:xfrm>
          </p:grpSpPr>
          <p:sp>
            <p:nvSpPr>
              <p:cNvPr id="841" name="Google Shape;841;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42" name="Google Shape;842;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48475" lIns="48475" spcFirstLastPara="1" rIns="48475" wrap="square" tIns="48475">
                <a:noAutofit/>
              </a:bodyPr>
              <a:lstStyle/>
              <a:p>
                <a:pPr indent="0" lvl="0" marL="0" marR="0" rtl="0" algn="ctr">
                  <a:lnSpc>
                    <a:spcPct val="90000"/>
                  </a:lnSpc>
                  <a:spcBef>
                    <a:spcPts val="0"/>
                  </a:spcBef>
                  <a:spcAft>
                    <a:spcPts val="0"/>
                  </a:spcAft>
                  <a:buNone/>
                </a:pPr>
                <a:r>
                  <a:rPr b="1" lang="de-DE" sz="955">
                    <a:solidFill>
                      <a:srgbClr val="000000"/>
                    </a:solidFill>
                    <a:latin typeface="Calibri"/>
                    <a:ea typeface="Calibri"/>
                    <a:cs typeface="Calibri"/>
                    <a:sym typeface="Calibri"/>
                  </a:rPr>
                  <a:t>2E) </a:t>
                </a:r>
                <a:r>
                  <a:rPr lang="de-DE" sz="955">
                    <a:solidFill>
                      <a:srgbClr val="000000"/>
                    </a:solidFill>
                    <a:latin typeface="Calibri"/>
                    <a:ea typeface="Calibri"/>
                    <a:cs typeface="Calibri"/>
                    <a:sym typeface="Calibri"/>
                  </a:rPr>
                  <a:t>ÜBERSICHT ÜBER DIE TEILNAHME DER GESAMTEN KLASSE</a:t>
                </a:r>
                <a:endParaRPr/>
              </a:p>
            </p:txBody>
          </p:sp>
        </p:grpSp>
        <p:sp>
          <p:nvSpPr>
            <p:cNvPr id="843" name="Google Shape;843;p56"/>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36350" lIns="72725" spcFirstLastPara="1" rIns="72725" wrap="square" tIns="36350">
              <a:noAutofit/>
            </a:bodyPr>
            <a:lstStyle/>
            <a:p>
              <a:pPr indent="0" lvl="0" marL="0" marR="0" rtl="0" algn="ctr">
                <a:spcBef>
                  <a:spcPts val="0"/>
                </a:spcBef>
                <a:spcAft>
                  <a:spcPts val="0"/>
                </a:spcAft>
                <a:buNone/>
              </a:pPr>
              <a:r>
                <a:rPr b="1" lang="de-DE" sz="1034">
                  <a:solidFill>
                    <a:srgbClr val="FFFFFF"/>
                  </a:solidFill>
                  <a:latin typeface="Calibri"/>
                  <a:ea typeface="Calibri"/>
                  <a:cs typeface="Calibri"/>
                  <a:sym typeface="Calibri"/>
                </a:rPr>
                <a:t>UMFASSENDE EIN-SCHÄTZUNG</a:t>
              </a:r>
              <a:endParaRPr/>
            </a:p>
          </p:txBody>
        </p:sp>
        <p:sp>
          <p:nvSpPr>
            <p:cNvPr id="844" name="Google Shape;844;p56"/>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36350" lIns="72725" spcFirstLastPara="1" rIns="72725" wrap="square" tIns="36350">
              <a:noAutofit/>
            </a:bodyPr>
            <a:lstStyle/>
            <a:p>
              <a:pPr indent="0" lvl="0" marL="0" marR="0" rtl="0" algn="ctr">
                <a:spcBef>
                  <a:spcPts val="0"/>
                </a:spcBef>
                <a:spcAft>
                  <a:spcPts val="0"/>
                </a:spcAft>
                <a:buNone/>
              </a:pPr>
              <a:r>
                <a:rPr b="1" lang="de-DE" sz="1034">
                  <a:solidFill>
                    <a:srgbClr val="FFFFFF"/>
                  </a:solidFill>
                  <a:latin typeface="Calibri"/>
                  <a:ea typeface="Calibri"/>
                  <a:cs typeface="Calibri"/>
                  <a:sym typeface="Calibri"/>
                </a:rPr>
                <a:t>BEITRAG („Turn“) FÜR BEITRAG</a:t>
              </a:r>
              <a:endParaRPr b="1" sz="1034">
                <a:solidFill>
                  <a:srgbClr val="00B050"/>
                </a:solidFill>
                <a:latin typeface="Calibri"/>
                <a:ea typeface="Calibri"/>
                <a:cs typeface="Calibri"/>
                <a:sym typeface="Calibri"/>
              </a:endParaRPr>
            </a:p>
          </p:txBody>
        </p:sp>
        <p:sp>
          <p:nvSpPr>
            <p:cNvPr id="845" name="Google Shape;845;p56"/>
            <p:cNvSpPr/>
            <p:nvPr/>
          </p:nvSpPr>
          <p:spPr>
            <a:xfrm>
              <a:off x="3933429" y="-16106"/>
              <a:ext cx="1643163"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36350" lIns="72725" spcFirstLastPara="1" rIns="72725" wrap="square" tIns="36350">
              <a:noAutofit/>
            </a:bodyPr>
            <a:lstStyle/>
            <a:p>
              <a:pPr indent="0" lvl="0" marL="0" marR="0" rtl="0" algn="ctr">
                <a:spcBef>
                  <a:spcPts val="0"/>
                </a:spcBef>
                <a:spcAft>
                  <a:spcPts val="0"/>
                </a:spcAft>
                <a:buNone/>
              </a:pPr>
              <a:r>
                <a:rPr b="1" lang="de-DE" sz="1034">
                  <a:solidFill>
                    <a:srgbClr val="FFFFFF"/>
                  </a:solidFill>
                  <a:latin typeface="Calibri"/>
                  <a:ea typeface="Calibri"/>
                  <a:cs typeface="Calibri"/>
                  <a:sym typeface="Calibri"/>
                </a:rPr>
                <a:t>UNTERRICHT IM PLENUM</a:t>
              </a:r>
              <a:endParaRPr/>
            </a:p>
          </p:txBody>
        </p:sp>
        <p:sp>
          <p:nvSpPr>
            <p:cNvPr id="846" name="Google Shape;846;p56"/>
            <p:cNvSpPr/>
            <p:nvPr/>
          </p:nvSpPr>
          <p:spPr>
            <a:xfrm>
              <a:off x="3933430" y="5657108"/>
              <a:ext cx="1643163"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36350" lIns="72725" spcFirstLastPara="1" rIns="72725" wrap="square" tIns="36350">
              <a:noAutofit/>
            </a:bodyPr>
            <a:lstStyle/>
            <a:p>
              <a:pPr indent="0" lvl="0" marL="0" marR="0" rtl="0" algn="ctr">
                <a:spcBef>
                  <a:spcPts val="0"/>
                </a:spcBef>
                <a:spcAft>
                  <a:spcPts val="0"/>
                </a:spcAft>
                <a:buNone/>
              </a:pPr>
              <a:r>
                <a:rPr b="1" lang="de-DE" sz="955">
                  <a:solidFill>
                    <a:srgbClr val="FFFFFF"/>
                  </a:solidFill>
                  <a:latin typeface="Calibri"/>
                  <a:ea typeface="Calibri"/>
                  <a:cs typeface="Calibri"/>
                  <a:sym typeface="Calibri"/>
                </a:rPr>
                <a:t>GRUPPEN-ARBEIT</a:t>
              </a:r>
              <a:endParaRPr/>
            </a:p>
          </p:txBody>
        </p:sp>
      </p:grpSp>
      <p:sp>
        <p:nvSpPr>
          <p:cNvPr id="847" name="Google Shape;847;p56"/>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41</a:t>
            </a:r>
            <a:endParaRPr sz="907">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aphicFrame>
        <p:nvGraphicFramePr>
          <p:cNvPr id="852" name="Google Shape;852;p57"/>
          <p:cNvGraphicFramePr/>
          <p:nvPr/>
        </p:nvGraphicFramePr>
        <p:xfrm>
          <a:off x="4980313" y="1800616"/>
          <a:ext cx="3000000" cy="3000000"/>
        </p:xfrm>
        <a:graphic>
          <a:graphicData uri="http://schemas.openxmlformats.org/drawingml/2006/table">
            <a:tbl>
              <a:tblPr bandRow="1" firstRow="1">
                <a:noFill/>
                <a:tableStyleId>{186A23C0-F539-4CD3-95C4-5D0A637AA335}</a:tableStyleId>
              </a:tblPr>
              <a:tblGrid>
                <a:gridCol w="536200"/>
                <a:gridCol w="959650"/>
                <a:gridCol w="2418450"/>
                <a:gridCol w="806500"/>
              </a:tblGrid>
              <a:tr h="503275">
                <a:tc>
                  <a:txBody>
                    <a:bodyPr/>
                    <a:lstStyle/>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83820" marR="0" rtl="0" algn="l">
                        <a:lnSpc>
                          <a:spcPct val="100000"/>
                        </a:lnSpc>
                        <a:spcBef>
                          <a:spcPts val="0"/>
                        </a:spcBef>
                        <a:spcAft>
                          <a:spcPts val="0"/>
                        </a:spcAft>
                        <a:buNone/>
                      </a:pPr>
                      <a:r>
                        <a:rPr b="1" lang="de-DE" sz="1100">
                          <a:latin typeface="Arial"/>
                          <a:ea typeface="Arial"/>
                          <a:cs typeface="Arial"/>
                          <a:sym typeface="Arial"/>
                        </a:rPr>
                        <a:t>Zeilenzahl</a:t>
                      </a:r>
                      <a:endParaRPr sz="1100">
                        <a:latin typeface="Arial"/>
                        <a:ea typeface="Arial"/>
                        <a:cs typeface="Arial"/>
                        <a:sym typeface="Arial"/>
                      </a:endParaRPr>
                    </a:p>
                  </a:txBody>
                  <a:tcPr marT="5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1275" lvl="0" marL="273050" marR="0" rtl="0" algn="l">
                        <a:lnSpc>
                          <a:spcPct val="100000"/>
                        </a:lnSpc>
                        <a:spcBef>
                          <a:spcPts val="0"/>
                        </a:spcBef>
                        <a:spcAft>
                          <a:spcPts val="0"/>
                        </a:spcAft>
                        <a:buNone/>
                      </a:pPr>
                      <a:r>
                        <a:t/>
                      </a:r>
                      <a:endParaRPr b="0" sz="1100">
                        <a:latin typeface="Times New Roman"/>
                        <a:ea typeface="Times New Roman"/>
                        <a:cs typeface="Times New Roman"/>
                        <a:sym typeface="Times New Roman"/>
                      </a:endParaRPr>
                    </a:p>
                    <a:p>
                      <a:pPr indent="-185738" lvl="0" marL="273050" marR="0" rtl="0" algn="l">
                        <a:lnSpc>
                          <a:spcPct val="100000"/>
                        </a:lnSpc>
                        <a:spcBef>
                          <a:spcPts val="0"/>
                        </a:spcBef>
                        <a:spcAft>
                          <a:spcPts val="0"/>
                        </a:spcAft>
                        <a:buNone/>
                      </a:pPr>
                      <a:r>
                        <a:rPr b="1" lang="de-DE" sz="1100">
                          <a:latin typeface="Arial"/>
                          <a:ea typeface="Arial"/>
                          <a:cs typeface="Arial"/>
                          <a:sym typeface="Arial"/>
                        </a:rPr>
                        <a:t>Sprecher*in</a:t>
                      </a:r>
                      <a:endParaRPr sz="1100">
                        <a:latin typeface="Arial"/>
                        <a:ea typeface="Arial"/>
                        <a:cs typeface="Arial"/>
                        <a:sym typeface="Arial"/>
                      </a:endParaRPr>
                    </a:p>
                  </a:txBody>
                  <a:tcPr marT="5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al"/>
                          <a:ea typeface="Arial"/>
                          <a:cs typeface="Arial"/>
                          <a:sym typeface="Arial"/>
                        </a:rPr>
                        <a:t>Turn</a:t>
                      </a:r>
                      <a:endParaRPr sz="1100">
                        <a:latin typeface="Arial"/>
                        <a:ea typeface="Arial"/>
                        <a:cs typeface="Arial"/>
                        <a:sym typeface="Arial"/>
                      </a:endParaRPr>
                    </a:p>
                  </a:txBody>
                  <a:tcPr marT="5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29" marR="0" rtl="0" algn="l">
                        <a:lnSpc>
                          <a:spcPct val="100000"/>
                        </a:lnSpc>
                        <a:spcBef>
                          <a:spcPts val="0"/>
                        </a:spcBef>
                        <a:spcAft>
                          <a:spcPts val="0"/>
                        </a:spcAft>
                        <a:buNone/>
                      </a:pPr>
                      <a:r>
                        <a:t/>
                      </a:r>
                      <a:endParaRPr b="0" sz="1100">
                        <a:latin typeface="Times New Roman"/>
                        <a:ea typeface="Times New Roman"/>
                        <a:cs typeface="Times New Roman"/>
                        <a:sym typeface="Times New Roman"/>
                      </a:endParaRPr>
                    </a:p>
                    <a:p>
                      <a:pPr indent="0" lvl="0" marL="227329" marR="0" rtl="0" algn="l">
                        <a:lnSpc>
                          <a:spcPct val="100000"/>
                        </a:lnSpc>
                        <a:spcBef>
                          <a:spcPts val="0"/>
                        </a:spcBef>
                        <a:spcAft>
                          <a:spcPts val="0"/>
                        </a:spcAft>
                        <a:buNone/>
                      </a:pPr>
                      <a:r>
                        <a:rPr b="1" lang="de-DE" sz="1100">
                          <a:latin typeface="Arial"/>
                          <a:ea typeface="Arial"/>
                          <a:cs typeface="Arial"/>
                          <a:sym typeface="Arial"/>
                        </a:rPr>
                        <a:t>Code(s)</a:t>
                      </a:r>
                      <a:endParaRPr sz="1100">
                        <a:latin typeface="Arial"/>
                        <a:ea typeface="Arial"/>
                        <a:cs typeface="Arial"/>
                        <a:sym typeface="Arial"/>
                      </a:endParaRPr>
                    </a:p>
                  </a:txBody>
                  <a:tcPr marT="5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3025">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5800">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3025">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3025">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5800">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3" name="Google Shape;853;p57"/>
          <p:cNvSpPr txBox="1"/>
          <p:nvPr/>
        </p:nvSpPr>
        <p:spPr>
          <a:xfrm>
            <a:off x="707617" y="930548"/>
            <a:ext cx="4056642" cy="605898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3705" marR="0" rtl="0" algn="l">
              <a:spcBef>
                <a:spcPts val="0"/>
              </a:spcBef>
              <a:spcAft>
                <a:spcPts val="0"/>
              </a:spcAft>
              <a:buNone/>
            </a:pPr>
            <a:r>
              <a:rPr b="1" lang="de-DE" sz="1270">
                <a:solidFill>
                  <a:srgbClr val="000000"/>
                </a:solidFill>
                <a:latin typeface="Arial"/>
                <a:ea typeface="Arial"/>
                <a:cs typeface="Arial"/>
                <a:sym typeface="Arial"/>
              </a:rPr>
              <a:t>2A: Vorlage für das Kodieren eines Audio-/ Videotranskripts</a:t>
            </a:r>
            <a:endParaRPr sz="1270">
              <a:solidFill>
                <a:srgbClr val="000000"/>
              </a:solidFill>
              <a:latin typeface="Arial"/>
              <a:ea typeface="Arial"/>
              <a:cs typeface="Arial"/>
              <a:sym typeface="Arial"/>
            </a:endParaRPr>
          </a:p>
          <a:p>
            <a:pPr indent="0" lvl="0" marL="73705" marR="493475" rtl="0" algn="l">
              <a:lnSpc>
                <a:spcPct val="121700"/>
              </a:lnSpc>
              <a:spcBef>
                <a:spcPts val="571"/>
              </a:spcBef>
              <a:spcAft>
                <a:spcPts val="0"/>
              </a:spcAft>
              <a:buNone/>
            </a:pPr>
            <a:r>
              <a:rPr lang="de-DE" sz="1088">
                <a:solidFill>
                  <a:srgbClr val="000000"/>
                </a:solidFill>
                <a:latin typeface="Arimo"/>
                <a:ea typeface="Arimo"/>
                <a:cs typeface="Arimo"/>
                <a:sym typeface="Arimo"/>
              </a:rPr>
              <a:t>Sie können diese Vorlage verwenden, um T-SEDA-Codes auf die Turns (Beiträge) der einzelnen Sprecher*innen anzuwenden.</a:t>
            </a:r>
            <a:endParaRPr/>
          </a:p>
          <a:p>
            <a:pPr indent="0" lvl="0" marL="73705" marR="493475" rtl="0" algn="l">
              <a:lnSpc>
                <a:spcPct val="121700"/>
              </a:lnSpc>
              <a:spcBef>
                <a:spcPts val="571"/>
              </a:spcBef>
              <a:spcAft>
                <a:spcPts val="0"/>
              </a:spcAft>
              <a:buNone/>
            </a:pPr>
            <a:r>
              <a:rPr b="1" lang="de-DE" sz="1088">
                <a:solidFill>
                  <a:srgbClr val="000000"/>
                </a:solidFill>
                <a:latin typeface="Arial"/>
                <a:ea typeface="Arial"/>
                <a:cs typeface="Arial"/>
                <a:sym typeface="Arial"/>
              </a:rPr>
              <a:t>Hinweise:</a:t>
            </a:r>
            <a:endParaRPr sz="1088">
              <a:solidFill>
                <a:srgbClr val="000000"/>
              </a:solidFill>
              <a:latin typeface="Arial"/>
              <a:ea typeface="Arial"/>
              <a:cs typeface="Arial"/>
              <a:sym typeface="Arial"/>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Erstellen Sie Ihre Abschrift in einer Tabelle wie dieser und fügen Sie so viele Zeilen hinzu, wie Sie benötigen.</a:t>
            </a:r>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Die Nummerierung der Begriffe macht sie leicht identifizierbar.</a:t>
            </a:r>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einen oder zwei Codes auswählen, nach denen Sie suchen, oder viele Kategorien verwenden, je nachdem, was der Schwerpunkt Ihrer Untersuchung ist.</a:t>
            </a:r>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Einige Turns können unkodiert bleiben, weil keine der Kategorien zutrifft.</a:t>
            </a:r>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Alternativ können Sie für einige Redebeiträge mehr als einen Code verwenden.</a:t>
            </a:r>
            <a:endParaRPr/>
          </a:p>
          <a:p>
            <a:pPr indent="-142515" lvl="0" marL="228887" marR="315548" rtl="0" algn="l">
              <a:lnSpc>
                <a:spcPct val="120000"/>
              </a:lnSpc>
              <a:spcBef>
                <a:spcPts val="562"/>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könnten auch eine Kommentar-Spalte hinzufügen, um Ihre Gedanken über die Turns im Verlauf des Dialogs festzuhalten.</a:t>
            </a:r>
            <a:endParaRPr sz="1270">
              <a:solidFill>
                <a:srgbClr val="000000"/>
              </a:solidFill>
              <a:latin typeface="Times New Roman"/>
              <a:ea typeface="Times New Roman"/>
              <a:cs typeface="Times New Roman"/>
              <a:sym typeface="Times New Roman"/>
            </a:endParaRPr>
          </a:p>
          <a:p>
            <a:pPr indent="0" lvl="0" marL="0" marR="0" rtl="0" algn="l">
              <a:spcBef>
                <a:spcPts val="14"/>
              </a:spcBef>
              <a:spcAft>
                <a:spcPts val="0"/>
              </a:spcAft>
              <a:buNone/>
            </a:pPr>
            <a:r>
              <a:t/>
            </a:r>
            <a:endParaRPr sz="1043">
              <a:solidFill>
                <a:srgbClr val="000000"/>
              </a:solidFill>
              <a:latin typeface="Times New Roman"/>
              <a:ea typeface="Times New Roman"/>
              <a:cs typeface="Times New Roman"/>
              <a:sym typeface="Times New Roman"/>
            </a:endParaRPr>
          </a:p>
          <a:p>
            <a:pPr indent="343187" lvl="0" marL="73129" marR="161229" rtl="0" algn="l">
              <a:lnSpc>
                <a:spcPct val="101699"/>
              </a:lnSpc>
              <a:spcBef>
                <a:spcPts val="5"/>
              </a:spcBef>
              <a:spcAft>
                <a:spcPts val="0"/>
              </a:spcAft>
              <a:buNone/>
            </a:pPr>
            <a:r>
              <a:rPr b="1" lang="de-DE" sz="1088">
                <a:solidFill>
                  <a:srgbClr val="000000"/>
                </a:solidFill>
                <a:latin typeface="Arial"/>
                <a:ea typeface="Arial"/>
                <a:cs typeface="Arial"/>
                <a:sym typeface="Arial"/>
              </a:rPr>
              <a:t>Eine herunterladbare Vorlage für die Kodierung von Transkripten  </a:t>
            </a:r>
            <a:r>
              <a:rPr lang="de-DE" sz="1088">
                <a:solidFill>
                  <a:srgbClr val="000000"/>
                </a:solidFill>
                <a:latin typeface="Arimo"/>
                <a:ea typeface="Arimo"/>
                <a:cs typeface="Arimo"/>
                <a:sym typeface="Arimo"/>
              </a:rPr>
              <a:t>finden Sie auf unserer Website und </a:t>
            </a:r>
            <a:r>
              <a:rPr b="1" lang="de-DE" sz="1088">
                <a:solidFill>
                  <a:srgbClr val="000000"/>
                </a:solidFill>
                <a:latin typeface="Arial"/>
                <a:ea typeface="Arial"/>
                <a:cs typeface="Arial"/>
                <a:sym typeface="Arial"/>
              </a:rPr>
              <a:t>ein Leitfaden zur Transkription</a:t>
            </a:r>
            <a:r>
              <a:rPr lang="de-DE" sz="1088">
                <a:solidFill>
                  <a:srgbClr val="000000"/>
                </a:solidFill>
                <a:latin typeface="Arial"/>
                <a:ea typeface="Arial"/>
                <a:cs typeface="Arial"/>
                <a:sym typeface="Arial"/>
              </a:rPr>
              <a:t> ist in den Zusatzmaterialien enthalten.</a:t>
            </a:r>
            <a:endParaRPr sz="1088">
              <a:solidFill>
                <a:srgbClr val="000000"/>
              </a:solidFill>
              <a:latin typeface="Arial"/>
              <a:ea typeface="Arial"/>
              <a:cs typeface="Arial"/>
              <a:sym typeface="Arial"/>
            </a:endParaRPr>
          </a:p>
          <a:p>
            <a:pPr indent="0" lvl="0" marL="0" marR="0" rtl="0" algn="l">
              <a:spcBef>
                <a:spcPts val="45"/>
              </a:spcBef>
              <a:spcAft>
                <a:spcPts val="0"/>
              </a:spcAft>
              <a:buNone/>
            </a:pPr>
            <a:r>
              <a:t/>
            </a:r>
            <a:endParaRPr sz="1134">
              <a:solidFill>
                <a:srgbClr val="000000"/>
              </a:solidFill>
              <a:latin typeface="Times New Roman"/>
              <a:ea typeface="Times New Roman"/>
              <a:cs typeface="Times New Roman"/>
              <a:sym typeface="Times New Roman"/>
            </a:endParaRPr>
          </a:p>
          <a:p>
            <a:pPr indent="0" lvl="0" marL="73129" marR="0" rtl="0" algn="l">
              <a:spcBef>
                <a:spcPts val="0"/>
              </a:spcBef>
              <a:spcAft>
                <a:spcPts val="0"/>
              </a:spcAft>
              <a:buNone/>
            </a:pPr>
            <a:r>
              <a:rPr lang="de-DE" sz="1088">
                <a:solidFill>
                  <a:srgbClr val="000000"/>
                </a:solidFill>
                <a:latin typeface="Arimo"/>
                <a:ea typeface="Arimo"/>
                <a:cs typeface="Arimo"/>
                <a:sym typeface="Arimo"/>
              </a:rPr>
              <a:t>Auf der nächsten Seite sehen Sie ein Beispiel für eine fertige Vorlage.</a:t>
            </a:r>
            <a:endParaRPr sz="1088">
              <a:solidFill>
                <a:srgbClr val="000000"/>
              </a:solidFill>
              <a:latin typeface="Arimo"/>
              <a:ea typeface="Arimo"/>
              <a:cs typeface="Arimo"/>
              <a:sym typeface="Arimo"/>
            </a:endParaRPr>
          </a:p>
        </p:txBody>
      </p:sp>
      <p:sp>
        <p:nvSpPr>
          <p:cNvPr id="854" name="Google Shape;854;p57"/>
          <p:cNvSpPr/>
          <p:nvPr/>
        </p:nvSpPr>
        <p:spPr>
          <a:xfrm>
            <a:off x="879214" y="5647080"/>
            <a:ext cx="210743" cy="2107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55" name="Google Shape;855;p57"/>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42</a:t>
            </a:r>
            <a:endParaRPr sz="907">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58"/>
          <p:cNvSpPr txBox="1"/>
          <p:nvPr/>
        </p:nvSpPr>
        <p:spPr>
          <a:xfrm>
            <a:off x="317080" y="1991869"/>
            <a:ext cx="2757596" cy="293145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5125">
            <a:spAutoFit/>
          </a:bodyPr>
          <a:lstStyle/>
          <a:p>
            <a:pPr indent="0" lvl="0" marL="75432" marR="519388" rtl="0" algn="l">
              <a:lnSpc>
                <a:spcPct val="120800"/>
              </a:lnSpc>
              <a:spcBef>
                <a:spcPts val="0"/>
              </a:spcBef>
              <a:spcAft>
                <a:spcPts val="0"/>
              </a:spcAft>
              <a:buNone/>
            </a:pPr>
            <a:r>
              <a:rPr b="1" lang="de-DE" sz="1088">
                <a:solidFill>
                  <a:srgbClr val="000000"/>
                </a:solidFill>
                <a:latin typeface="Arimo"/>
                <a:ea typeface="Arimo"/>
                <a:cs typeface="Arimo"/>
                <a:sym typeface="Arimo"/>
              </a:rPr>
              <a:t>Hier ist ein Beispiel für einen Abschnitt des ausgefüllten Protokolls von Lucys Untersuchung in einer Grundschule.</a:t>
            </a:r>
            <a:endParaRPr/>
          </a:p>
          <a:p>
            <a:pPr indent="0" lvl="0" marL="75432" marR="519388" rtl="0" algn="l">
              <a:lnSpc>
                <a:spcPct val="120800"/>
              </a:lnSpc>
              <a:spcBef>
                <a:spcPts val="277"/>
              </a:spcBef>
              <a:spcAft>
                <a:spcPts val="0"/>
              </a:spcAft>
              <a:buNone/>
            </a:pPr>
            <a:r>
              <a:rPr lang="de-DE" sz="1088">
                <a:solidFill>
                  <a:srgbClr val="000000"/>
                </a:solidFill>
                <a:latin typeface="Arimo"/>
                <a:ea typeface="Arimo"/>
                <a:cs typeface="Arimo"/>
                <a:sym typeface="Arimo"/>
              </a:rPr>
              <a:t>Wie Sie sehen können, hat sie beschlossen, sich auf drei Codes zu fokussieren: Auf Ideen aufbauen (I), Herausfordern (H) und Ermutigen, auf Ideen aufzubauen (EI).</a:t>
            </a:r>
            <a:endParaRPr/>
          </a:p>
          <a:p>
            <a:pPr indent="0" lvl="0" marL="75432" marR="519388" rtl="0" algn="l">
              <a:lnSpc>
                <a:spcPct val="120800"/>
              </a:lnSpc>
              <a:spcBef>
                <a:spcPts val="277"/>
              </a:spcBef>
              <a:spcAft>
                <a:spcPts val="0"/>
              </a:spcAft>
              <a:buNone/>
            </a:pPr>
            <a:r>
              <a:rPr lang="de-DE" sz="1088">
                <a:solidFill>
                  <a:srgbClr val="000000"/>
                </a:solidFill>
                <a:latin typeface="Arimo"/>
                <a:ea typeface="Arimo"/>
                <a:cs typeface="Arimo"/>
                <a:sym typeface="Arimo"/>
              </a:rPr>
              <a:t>Sie hat auch einen Kommentarbereich hinzugefügt, um alle wichtigen Punkte während des Dialogs festzuhalten.</a:t>
            </a:r>
            <a:endParaRPr/>
          </a:p>
        </p:txBody>
      </p:sp>
      <p:graphicFrame>
        <p:nvGraphicFramePr>
          <p:cNvPr id="861" name="Google Shape;861;p58"/>
          <p:cNvGraphicFramePr/>
          <p:nvPr/>
        </p:nvGraphicFramePr>
        <p:xfrm>
          <a:off x="4639109" y="571993"/>
          <a:ext cx="3000000" cy="3000000"/>
        </p:xfrm>
        <a:graphic>
          <a:graphicData uri="http://schemas.openxmlformats.org/drawingml/2006/table">
            <a:tbl>
              <a:tblPr bandCol="1" bandRow="1" firstCol="1" firstRow="1" lastCol="1" lastRow="1">
                <a:noFill/>
                <a:tableStyleId>{B0894BF3-99CF-4E9F-BE77-B33D854FD6F0}</a:tableStyleId>
              </a:tblPr>
              <a:tblGrid>
                <a:gridCol w="349200"/>
                <a:gridCol w="611950"/>
                <a:gridCol w="2064875"/>
                <a:gridCol w="322250"/>
                <a:gridCol w="362675"/>
                <a:gridCol w="335725"/>
                <a:gridCol w="1204800"/>
              </a:tblGrid>
              <a:tr h="270250">
                <a:tc>
                  <a:txBody>
                    <a:bodyPr/>
                    <a:lstStyle/>
                    <a:p>
                      <a:pPr indent="0" lvl="0" marL="65405" marR="0" rtl="0" algn="ctr">
                        <a:spcBef>
                          <a:spcPts val="0"/>
                        </a:spcBef>
                        <a:spcAft>
                          <a:spcPts val="0"/>
                        </a:spcAft>
                        <a:buNone/>
                      </a:pPr>
                      <a:r>
                        <a:rPr b="1" lang="de-DE" sz="900">
                          <a:solidFill>
                            <a:schemeClr val="dk1"/>
                          </a:solidFill>
                        </a:rPr>
                        <a:t>TurnNr.</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rPr>
                        <a:t>Sprecher</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rPr>
                        <a:t>Transkribierter Dialog</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latin typeface="Calibri"/>
                          <a:ea typeface="Calibri"/>
                          <a:cs typeface="Calibri"/>
                          <a:sym typeface="Calibri"/>
                        </a:rPr>
                        <a:t>I</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rPr>
                        <a:t>H</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latin typeface="Calibri"/>
                          <a:ea typeface="Calibri"/>
                          <a:cs typeface="Calibri"/>
                          <a:sym typeface="Calibri"/>
                        </a:rPr>
                        <a:t>EI</a:t>
                      </a:r>
                      <a:endParaRPr b="1" sz="900">
                        <a:solidFill>
                          <a:schemeClr val="dk1"/>
                        </a:solidFill>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de-DE" sz="900">
                          <a:solidFill>
                            <a:schemeClr val="dk1"/>
                          </a:solidFill>
                        </a:rPr>
                        <a:t>Kommentare</a:t>
                      </a:r>
                      <a:endParaRPr b="1" sz="900">
                        <a:solidFill>
                          <a:schemeClr val="dk1"/>
                        </a:solidFill>
                        <a:latin typeface="Arial"/>
                        <a:ea typeface="Arial"/>
                        <a:cs typeface="Arial"/>
                        <a:sym typeface="Arial"/>
                      </a:endParaRPr>
                    </a:p>
                  </a:txBody>
                  <a:tcPr marT="0" marB="0" marR="0" marL="0"/>
                </a:tc>
              </a:tr>
              <a:tr h="283775">
                <a:tc>
                  <a:txBody>
                    <a:bodyPr/>
                    <a:lstStyle/>
                    <a:p>
                      <a:pPr indent="0" lvl="0" marL="65405" marR="0" rtl="0" algn="l">
                        <a:spcBef>
                          <a:spcPts val="0"/>
                        </a:spcBef>
                        <a:spcAft>
                          <a:spcPts val="0"/>
                        </a:spcAft>
                        <a:buNone/>
                      </a:pPr>
                      <a:r>
                        <a:rPr lang="de-DE" sz="900">
                          <a:solidFill>
                            <a:schemeClr val="dk1"/>
                          </a:solidFill>
                        </a:rPr>
                        <a:t>1</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189230" rtl="0" algn="l">
                        <a:lnSpc>
                          <a:spcPct val="105000"/>
                        </a:lnSpc>
                        <a:spcBef>
                          <a:spcPts val="0"/>
                        </a:spcBef>
                        <a:spcAft>
                          <a:spcPts val="0"/>
                        </a:spcAft>
                        <a:buNone/>
                      </a:pPr>
                      <a:r>
                        <a:rPr lang="de-DE" sz="900">
                          <a:solidFill>
                            <a:schemeClr val="dk1"/>
                          </a:solidFill>
                        </a:rPr>
                        <a:t>Ist es in Ordnung, Tiere in einem Zoo zu halten? Sprich mit deinem Partner</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2</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14</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Ich werde nein sagen, in der Mitte</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3</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29</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Calibri"/>
                          <a:ea typeface="Calibri"/>
                          <a:cs typeface="Calibri"/>
                          <a:sym typeface="Calibri"/>
                        </a:rPr>
                        <a:t>Mitte</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4</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14</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Mitte</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5</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Sag mir, warum</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EI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567550">
                <a:tc>
                  <a:txBody>
                    <a:bodyPr/>
                    <a:lstStyle/>
                    <a:p>
                      <a:pPr indent="0" lvl="0" marL="65405" marR="0" rtl="0" algn="l">
                        <a:spcBef>
                          <a:spcPts val="0"/>
                        </a:spcBef>
                        <a:spcAft>
                          <a:spcPts val="0"/>
                        </a:spcAft>
                        <a:buNone/>
                      </a:pPr>
                      <a:r>
                        <a:rPr lang="de-DE" sz="900">
                          <a:solidFill>
                            <a:schemeClr val="dk1"/>
                          </a:solidFill>
                        </a:rPr>
                        <a:t>6</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14</a:t>
                      </a:r>
                      <a:endParaRPr sz="900">
                        <a:solidFill>
                          <a:schemeClr val="dk1"/>
                        </a:solidFill>
                        <a:latin typeface="Arial"/>
                        <a:ea typeface="Arial"/>
                        <a:cs typeface="Arial"/>
                        <a:sym typeface="Arial"/>
                      </a:endParaRPr>
                    </a:p>
                  </a:txBody>
                  <a:tcPr marT="0" marB="0" marR="0" marL="0"/>
                </a:tc>
                <a:tc>
                  <a:txBody>
                    <a:bodyPr/>
                    <a:lstStyle/>
                    <a:p>
                      <a:pPr indent="0" lvl="0" marL="65405" marR="290195" rtl="0" algn="l">
                        <a:lnSpc>
                          <a:spcPct val="105000"/>
                        </a:lnSpc>
                        <a:spcBef>
                          <a:spcPts val="0"/>
                        </a:spcBef>
                        <a:spcAft>
                          <a:spcPts val="0"/>
                        </a:spcAft>
                        <a:buNone/>
                      </a:pPr>
                      <a:r>
                        <a:rPr lang="de-DE" sz="900">
                          <a:solidFill>
                            <a:schemeClr val="dk1"/>
                          </a:solidFill>
                        </a:rPr>
                        <a:t>Ähm, weil sie keine Menschen angreifen können, sondern Menschen auf diese Weise Angst machen können.</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7</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Erzähl mir mehr</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EI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851325">
                <a:tc>
                  <a:txBody>
                    <a:bodyPr/>
                    <a:lstStyle/>
                    <a:p>
                      <a:pPr indent="0" lvl="0" marL="65405" marR="0" rtl="0" algn="l">
                        <a:spcBef>
                          <a:spcPts val="0"/>
                        </a:spcBef>
                        <a:spcAft>
                          <a:spcPts val="0"/>
                        </a:spcAft>
                        <a:buNone/>
                      </a:pPr>
                      <a:r>
                        <a:rPr lang="de-DE" sz="900">
                          <a:solidFill>
                            <a:schemeClr val="dk1"/>
                          </a:solidFill>
                        </a:rPr>
                        <a:t>8</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14</a:t>
                      </a:r>
                      <a:endParaRPr sz="900">
                        <a:solidFill>
                          <a:schemeClr val="dk1"/>
                        </a:solidFill>
                        <a:latin typeface="Arial"/>
                        <a:ea typeface="Arial"/>
                        <a:cs typeface="Arial"/>
                        <a:sym typeface="Arial"/>
                      </a:endParaRPr>
                    </a:p>
                  </a:txBody>
                  <a:tcPr marT="0" marB="0" marR="0" marL="0"/>
                </a:tc>
                <a:tc>
                  <a:txBody>
                    <a:bodyPr/>
                    <a:lstStyle/>
                    <a:p>
                      <a:pPr indent="0" lvl="0" marL="65405" marR="120015" rtl="0" algn="l">
                        <a:lnSpc>
                          <a:spcPct val="105000"/>
                        </a:lnSpc>
                        <a:spcBef>
                          <a:spcPts val="0"/>
                        </a:spcBef>
                        <a:spcAft>
                          <a:spcPts val="0"/>
                        </a:spcAft>
                        <a:buNone/>
                      </a:pPr>
                      <a:r>
                        <a:rPr lang="de-DE" sz="900">
                          <a:solidFill>
                            <a:schemeClr val="dk1"/>
                          </a:solidFill>
                        </a:rPr>
                        <a:t>Und, und, und, weil sie gerne Menschen in den Kopf beißen, wenn sie damit fertig werden. Ich habe ein Video gesehen, in dem ein wirklich großer Vogel einem Jungen den Kopf abbeißt, aber der Junge stirbt.</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Calibri"/>
                          <a:ea typeface="Calibri"/>
                          <a:cs typeface="Calibri"/>
                          <a:sym typeface="Calibri"/>
                        </a:rPr>
                        <a:t>I</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425675">
                <a:tc>
                  <a:txBody>
                    <a:bodyPr/>
                    <a:lstStyle/>
                    <a:p>
                      <a:pPr indent="0" lvl="0" marL="65405" marR="0" rtl="0" algn="l">
                        <a:spcBef>
                          <a:spcPts val="0"/>
                        </a:spcBef>
                        <a:spcAft>
                          <a:spcPts val="0"/>
                        </a:spcAft>
                        <a:buNone/>
                      </a:pPr>
                      <a:r>
                        <a:rPr lang="de-DE" sz="900">
                          <a:solidFill>
                            <a:schemeClr val="dk1"/>
                          </a:solidFill>
                        </a:rPr>
                        <a:t>9</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492125" rtl="0" algn="l">
                        <a:lnSpc>
                          <a:spcPct val="105000"/>
                        </a:lnSpc>
                        <a:spcBef>
                          <a:spcPts val="0"/>
                        </a:spcBef>
                        <a:spcAft>
                          <a:spcPts val="0"/>
                        </a:spcAft>
                        <a:buNone/>
                      </a:pPr>
                      <a:r>
                        <a:rPr lang="de-DE" sz="900">
                          <a:solidFill>
                            <a:schemeClr val="dk1"/>
                          </a:solidFill>
                        </a:rPr>
                        <a:t>OK, (Name des Kindes) stimmst du mit (Name des Kindes) überein oder nicht?</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EI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10</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29</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Calibri"/>
                          <a:ea typeface="Calibri"/>
                          <a:cs typeface="Calibri"/>
                          <a:sym typeface="Calibri"/>
                        </a:rPr>
                        <a:t>Ich</a:t>
                      </a:r>
                      <a:r>
                        <a:rPr lang="de-DE" sz="900">
                          <a:solidFill>
                            <a:schemeClr val="dk1"/>
                          </a:solidFill>
                          <a:latin typeface="Calibri"/>
                          <a:ea typeface="Calibri"/>
                          <a:cs typeface="Calibri"/>
                          <a:sym typeface="Calibri"/>
                        </a:rPr>
                        <a:t> bin auch der Meinung.</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11</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Calibri"/>
                          <a:ea typeface="Calibri"/>
                          <a:cs typeface="Calibri"/>
                          <a:sym typeface="Calibri"/>
                        </a:rPr>
                        <a:t>Bist</a:t>
                      </a:r>
                      <a:r>
                        <a:rPr lang="de-DE" sz="900">
                          <a:solidFill>
                            <a:schemeClr val="dk1"/>
                          </a:solidFill>
                          <a:latin typeface="Calibri"/>
                          <a:ea typeface="Calibri"/>
                          <a:cs typeface="Calibri"/>
                          <a:sym typeface="Calibri"/>
                        </a:rPr>
                        <a:t> du, ok, warum?</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709450">
                <a:tc>
                  <a:txBody>
                    <a:bodyPr/>
                    <a:lstStyle/>
                    <a:p>
                      <a:pPr indent="0" lvl="0" marL="65405" marR="0" rtl="0" algn="l">
                        <a:spcBef>
                          <a:spcPts val="0"/>
                        </a:spcBef>
                        <a:spcAft>
                          <a:spcPts val="0"/>
                        </a:spcAft>
                        <a:buNone/>
                      </a:pPr>
                      <a:r>
                        <a:rPr lang="de-DE" sz="900">
                          <a:solidFill>
                            <a:schemeClr val="dk1"/>
                          </a:solidFill>
                        </a:rPr>
                        <a:t>12</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29</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Zuckt</a:t>
                      </a:r>
                      <a:r>
                        <a:rPr lang="de-DE" sz="900">
                          <a:solidFill>
                            <a:schemeClr val="dk1"/>
                          </a:solidFill>
                        </a:rPr>
                        <a:t> mit den Schultern</a:t>
                      </a:r>
                      <a:endParaRPr sz="900">
                        <a:solidFill>
                          <a:schemeClr val="dk1"/>
                        </a:solidFill>
                      </a:endParaRPr>
                    </a:p>
                    <a:p>
                      <a:pPr indent="0" lvl="0" marL="65405" marR="0" rtl="0" algn="l">
                        <a:spcBef>
                          <a:spcPts val="70"/>
                        </a:spcBef>
                        <a:spcAft>
                          <a:spcPts val="0"/>
                        </a:spcAft>
                        <a:buNone/>
                      </a:pPr>
                      <a:r>
                        <a:rPr lang="de-DE" sz="900">
                          <a:solidFill>
                            <a:schemeClr val="dk1"/>
                          </a:solidFill>
                        </a:rPr>
                        <a:t>Ich</a:t>
                      </a:r>
                      <a:r>
                        <a:rPr lang="de-DE" sz="900">
                          <a:solidFill>
                            <a:schemeClr val="dk1"/>
                          </a:solidFill>
                        </a:rPr>
                        <a:t> hab es vergessen</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50800" rtl="0" algn="l">
                        <a:lnSpc>
                          <a:spcPct val="105000"/>
                        </a:lnSpc>
                        <a:spcBef>
                          <a:spcPts val="0"/>
                        </a:spcBef>
                        <a:spcAft>
                          <a:spcPts val="0"/>
                        </a:spcAft>
                        <a:buNone/>
                      </a:pPr>
                      <a:r>
                        <a:rPr lang="de-DE" sz="900">
                          <a:solidFill>
                            <a:schemeClr val="dk1"/>
                          </a:solidFill>
                        </a:rPr>
                        <a:t>Schüchtern, im Allgemeinen zurückhaltend, wenn es darum geht, zum Dialog beizutragen.</a:t>
                      </a:r>
                      <a:endParaRPr sz="900">
                        <a:solidFill>
                          <a:schemeClr val="dk1"/>
                        </a:solidFill>
                        <a:latin typeface="Arial"/>
                        <a:ea typeface="Arial"/>
                        <a:cs typeface="Arial"/>
                        <a:sym typeface="Arial"/>
                      </a:endParaRPr>
                    </a:p>
                  </a:txBody>
                  <a:tcPr marT="0" marB="0" marR="0" marL="0"/>
                </a:tc>
              </a:tr>
              <a:tr h="567550">
                <a:tc>
                  <a:txBody>
                    <a:bodyPr/>
                    <a:lstStyle/>
                    <a:p>
                      <a:pPr indent="0" lvl="0" marL="65405" marR="0" rtl="0" algn="l">
                        <a:spcBef>
                          <a:spcPts val="0"/>
                        </a:spcBef>
                        <a:spcAft>
                          <a:spcPts val="0"/>
                        </a:spcAft>
                        <a:buNone/>
                      </a:pPr>
                      <a:r>
                        <a:rPr lang="de-DE" sz="900">
                          <a:solidFill>
                            <a:schemeClr val="dk1"/>
                          </a:solidFill>
                        </a:rPr>
                        <a:t>13</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105410" rtl="0" algn="l">
                        <a:lnSpc>
                          <a:spcPct val="105000"/>
                        </a:lnSpc>
                        <a:spcBef>
                          <a:spcPts val="0"/>
                        </a:spcBef>
                        <a:spcAft>
                          <a:spcPts val="0"/>
                        </a:spcAft>
                        <a:buNone/>
                      </a:pPr>
                      <a:r>
                        <a:rPr lang="de-DE" sz="900">
                          <a:solidFill>
                            <a:schemeClr val="dk1"/>
                          </a:solidFill>
                        </a:rPr>
                        <a:t>An die ganze Klasse gerichtet - Erinnerung, bei der Sache zu bleiben</a:t>
                      </a:r>
                      <a:endParaRPr/>
                    </a:p>
                    <a:p>
                      <a:pPr indent="0" lvl="0" marL="65405" marR="105410" rtl="0" algn="l">
                        <a:lnSpc>
                          <a:spcPct val="105000"/>
                        </a:lnSpc>
                        <a:spcBef>
                          <a:spcPts val="20"/>
                        </a:spcBef>
                        <a:spcAft>
                          <a:spcPts val="0"/>
                        </a:spcAft>
                        <a:buNone/>
                      </a:pPr>
                      <a:r>
                        <a:rPr lang="de-DE" sz="900">
                          <a:solidFill>
                            <a:schemeClr val="dk1"/>
                          </a:solidFill>
                        </a:rPr>
                        <a:t>Ist es in Ordnung, Tiere in Zoos zu halten?</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475">
                <a:tc>
                  <a:txBody>
                    <a:bodyPr/>
                    <a:lstStyle/>
                    <a:p>
                      <a:pPr indent="0" lvl="0" marL="65405" marR="0" rtl="0" algn="l">
                        <a:spcBef>
                          <a:spcPts val="0"/>
                        </a:spcBef>
                        <a:spcAft>
                          <a:spcPts val="0"/>
                        </a:spcAft>
                        <a:buNone/>
                      </a:pPr>
                      <a:r>
                        <a:rPr lang="de-DE" sz="900">
                          <a:solidFill>
                            <a:schemeClr val="dk1"/>
                          </a:solidFill>
                        </a:rPr>
                        <a:t>14</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5</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Calibri"/>
                          <a:ea typeface="Calibri"/>
                          <a:cs typeface="Calibri"/>
                          <a:sym typeface="Calibri"/>
                        </a:rPr>
                        <a:t>Ja,</a:t>
                      </a:r>
                      <a:r>
                        <a:rPr lang="de-DE" sz="900">
                          <a:solidFill>
                            <a:schemeClr val="dk1"/>
                          </a:solidFill>
                          <a:latin typeface="Calibri"/>
                          <a:ea typeface="Calibri"/>
                          <a:cs typeface="Calibri"/>
                          <a:sym typeface="Calibri"/>
                        </a:rPr>
                        <a:t> aber nein.</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152025">
                <a:tc>
                  <a:txBody>
                    <a:bodyPr/>
                    <a:lstStyle/>
                    <a:p>
                      <a:pPr indent="0" lvl="0" marL="65405" marR="0" rtl="0" algn="l">
                        <a:spcBef>
                          <a:spcPts val="0"/>
                        </a:spcBef>
                        <a:spcAft>
                          <a:spcPts val="0"/>
                        </a:spcAft>
                        <a:buNone/>
                      </a:pPr>
                      <a:r>
                        <a:rPr lang="de-DE" sz="900">
                          <a:solidFill>
                            <a:schemeClr val="dk1"/>
                          </a:solidFill>
                        </a:rPr>
                        <a:t>15</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Ooh erzähl mir mehr, erzähl mir mehr</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EI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709450">
                <a:tc>
                  <a:txBody>
                    <a:bodyPr/>
                    <a:lstStyle/>
                    <a:p>
                      <a:pPr indent="0" lvl="0" marL="65405" marR="0" rtl="0" algn="l">
                        <a:spcBef>
                          <a:spcPts val="0"/>
                        </a:spcBef>
                        <a:spcAft>
                          <a:spcPts val="0"/>
                        </a:spcAft>
                        <a:buNone/>
                      </a:pPr>
                      <a:r>
                        <a:rPr lang="de-DE" sz="900">
                          <a:solidFill>
                            <a:schemeClr val="dk1"/>
                          </a:solidFill>
                        </a:rPr>
                        <a:t>16</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Kind 5</a:t>
                      </a:r>
                      <a:endParaRPr sz="900">
                        <a:solidFill>
                          <a:schemeClr val="dk1"/>
                        </a:solidFill>
                        <a:latin typeface="Arial"/>
                        <a:ea typeface="Arial"/>
                        <a:cs typeface="Arial"/>
                        <a:sym typeface="Arial"/>
                      </a:endParaRPr>
                    </a:p>
                  </a:txBody>
                  <a:tcPr marT="0" marB="0" marR="0" marL="0"/>
                </a:tc>
                <a:tc>
                  <a:txBody>
                    <a:bodyPr/>
                    <a:lstStyle/>
                    <a:p>
                      <a:pPr indent="0" lvl="0" marL="65405" marR="63500" rtl="0" algn="l">
                        <a:lnSpc>
                          <a:spcPct val="105000"/>
                        </a:lnSpc>
                        <a:spcBef>
                          <a:spcPts val="0"/>
                        </a:spcBef>
                        <a:spcAft>
                          <a:spcPts val="0"/>
                        </a:spcAft>
                        <a:buNone/>
                      </a:pPr>
                      <a:r>
                        <a:rPr lang="de-DE" sz="900">
                          <a:solidFill>
                            <a:schemeClr val="dk1"/>
                          </a:solidFill>
                        </a:rPr>
                        <a:t>Denn wenn sie rauskommen, könnten sie jemanden fressen, und wenn sie nicht drin sind, könnte jemand vergessen, ihnen Futter zu geben, und dann könnten sie sterben..</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r h="425675">
                <a:tc>
                  <a:txBody>
                    <a:bodyPr/>
                    <a:lstStyle/>
                    <a:p>
                      <a:pPr indent="0" lvl="0" marL="65405" marR="0" rtl="0" algn="l">
                        <a:spcBef>
                          <a:spcPts val="0"/>
                        </a:spcBef>
                        <a:spcAft>
                          <a:spcPts val="0"/>
                        </a:spcAft>
                        <a:buNone/>
                      </a:pPr>
                      <a:r>
                        <a:rPr lang="de-DE" sz="900">
                          <a:solidFill>
                            <a:schemeClr val="dk1"/>
                          </a:solidFill>
                        </a:rPr>
                        <a:t>17</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rPr>
                        <a:t>Lehrkraft</a:t>
                      </a:r>
                      <a:endParaRPr sz="900">
                        <a:solidFill>
                          <a:schemeClr val="dk1"/>
                        </a:solidFill>
                        <a:latin typeface="Arial"/>
                        <a:ea typeface="Arial"/>
                        <a:cs typeface="Arial"/>
                        <a:sym typeface="Arial"/>
                      </a:endParaRPr>
                    </a:p>
                  </a:txBody>
                  <a:tcPr marT="0" marB="0" marR="0" marL="0"/>
                </a:tc>
                <a:tc>
                  <a:txBody>
                    <a:bodyPr/>
                    <a:lstStyle/>
                    <a:p>
                      <a:pPr indent="0" lvl="0" marL="65405" marR="178435" rtl="0" algn="l">
                        <a:lnSpc>
                          <a:spcPct val="105000"/>
                        </a:lnSpc>
                        <a:spcBef>
                          <a:spcPts val="0"/>
                        </a:spcBef>
                        <a:spcAft>
                          <a:spcPts val="0"/>
                        </a:spcAft>
                        <a:buNone/>
                      </a:pPr>
                      <a:r>
                        <a:rPr lang="de-DE" sz="900">
                          <a:solidFill>
                            <a:schemeClr val="dk1"/>
                          </a:solidFill>
                        </a:rPr>
                        <a:t>Ok, (Name des Kindes), was denkst du über das, was (Name des Kindes) gerade gesagt hat?</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de-DE" sz="900">
                          <a:solidFill>
                            <a:schemeClr val="dk1"/>
                          </a:solidFill>
                          <a:latin typeface="Arial"/>
                          <a:ea typeface="Arial"/>
                          <a:cs typeface="Arial"/>
                          <a:sym typeface="Arial"/>
                        </a:rPr>
                        <a:t>EI</a:t>
                      </a:r>
                      <a:endParaRPr/>
                    </a:p>
                  </a:txBody>
                  <a:tcPr marT="0" marB="0" marR="0" marL="0"/>
                </a:tc>
                <a:tc>
                  <a:txBody>
                    <a:bodyPr/>
                    <a:lstStyle/>
                    <a:p>
                      <a:pPr indent="0" lvl="0" marL="0" marR="0" rtl="0" algn="l">
                        <a:spcBef>
                          <a:spcPts val="0"/>
                        </a:spcBef>
                        <a:spcAft>
                          <a:spcPts val="0"/>
                        </a:spcAft>
                        <a:buNone/>
                      </a:pPr>
                      <a:r>
                        <a:rPr lang="de-DE" sz="900">
                          <a:solidFill>
                            <a:schemeClr val="dk1"/>
                          </a:solidFill>
                        </a:rPr>
                        <a:t> </a:t>
                      </a:r>
                      <a:endParaRPr sz="900">
                        <a:solidFill>
                          <a:schemeClr val="dk1"/>
                        </a:solidFill>
                        <a:latin typeface="Arial"/>
                        <a:ea typeface="Arial"/>
                        <a:cs typeface="Arial"/>
                        <a:sym typeface="Arial"/>
                      </a:endParaRPr>
                    </a:p>
                  </a:txBody>
                  <a:tcPr marT="0" marB="0" marR="0" marL="0"/>
                </a:tc>
              </a:tr>
            </a:tbl>
          </a:graphicData>
        </a:graphic>
      </p:graphicFrame>
      <p:sp>
        <p:nvSpPr>
          <p:cNvPr id="862" name="Google Shape;862;p58"/>
          <p:cNvSpPr txBox="1"/>
          <p:nvPr/>
        </p:nvSpPr>
        <p:spPr>
          <a:xfrm>
            <a:off x="5139238" y="6850687"/>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43</a:t>
            </a:r>
            <a:endParaRPr sz="907">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59"/>
          <p:cNvSpPr/>
          <p:nvPr/>
        </p:nvSpPr>
        <p:spPr>
          <a:xfrm>
            <a:off x="679310" y="879301"/>
            <a:ext cx="4261058" cy="5961303"/>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68" name="Google Shape;868;p59"/>
          <p:cNvSpPr txBox="1"/>
          <p:nvPr/>
        </p:nvSpPr>
        <p:spPr>
          <a:xfrm>
            <a:off x="767625" y="1023032"/>
            <a:ext cx="4072189" cy="5741187"/>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270">
                <a:solidFill>
                  <a:srgbClr val="000000"/>
                </a:solidFill>
                <a:latin typeface="Arial"/>
                <a:ea typeface="Arial"/>
                <a:cs typeface="Arial"/>
                <a:sym typeface="Arial"/>
              </a:rPr>
              <a:t>2B: Zeitfenster-Kodierung für Gruppenarbeit</a:t>
            </a:r>
            <a:endParaRPr sz="1270">
              <a:solidFill>
                <a:srgbClr val="000000"/>
              </a:solidFill>
              <a:latin typeface="Arial"/>
              <a:ea typeface="Arial"/>
              <a:cs typeface="Arial"/>
              <a:sym typeface="Arial"/>
            </a:endParaRPr>
          </a:p>
          <a:p>
            <a:pPr indent="0" lvl="0" marL="11516" marR="78887" rtl="0" algn="l">
              <a:lnSpc>
                <a:spcPct val="120800"/>
              </a:lnSpc>
              <a:spcBef>
                <a:spcPts val="585"/>
              </a:spcBef>
              <a:spcAft>
                <a:spcPts val="0"/>
              </a:spcAft>
              <a:buNone/>
            </a:pPr>
            <a:r>
              <a:rPr lang="de-DE" sz="1088">
                <a:solidFill>
                  <a:srgbClr val="000000"/>
                </a:solidFill>
                <a:latin typeface="Arimo"/>
                <a:ea typeface="Arimo"/>
                <a:cs typeface="Arimo"/>
                <a:sym typeface="Arimo"/>
              </a:rPr>
              <a:t>„Zeitfenster-Kodierung" ist eine von Forschern häufig verwendete Technik. Es bedeutet einfach, dass man während einer Episode oder einer ganzen Unterrichtsstunde in regelmäßigen Abständen Stichproben von Ereignissen nimmt, anstatt die ganze Zeit aufzuzeichnen. Sie notieren nicht alles, aber Sie erhalten ein allgemeines Bild von den Vorgängen. Da die Beobachtungszeiträume kurz sind, verringert sich auch der Bedarf an Live-Codierung.</a:t>
            </a:r>
            <a:endParaRPr/>
          </a:p>
          <a:p>
            <a:pPr indent="0" lvl="0" marL="11516" marR="78887" rtl="0" algn="l">
              <a:lnSpc>
                <a:spcPct val="120800"/>
              </a:lnSpc>
              <a:spcBef>
                <a:spcPts val="585"/>
              </a:spcBef>
              <a:spcAft>
                <a:spcPts val="0"/>
              </a:spcAft>
              <a:buNone/>
            </a:pPr>
            <a:r>
              <a:rPr b="1" lang="de-DE" sz="1088">
                <a:solidFill>
                  <a:srgbClr val="000000"/>
                </a:solidFill>
                <a:latin typeface="Arimo"/>
                <a:ea typeface="Arimo"/>
                <a:cs typeface="Arimo"/>
                <a:sym typeface="Arimo"/>
              </a:rPr>
              <a:t>Hinweise:</a:t>
            </a:r>
            <a:endParaRPr b="1" sz="1088">
              <a:solidFill>
                <a:srgbClr val="000000"/>
              </a:solidFill>
              <a:latin typeface="Arimo"/>
              <a:ea typeface="Arimo"/>
              <a:cs typeface="Arimo"/>
              <a:sym typeface="Arimo"/>
            </a:endParaRPr>
          </a:p>
          <a:p>
            <a:pPr indent="-80615" lvl="0" marL="166987" marR="74856" rtl="0" algn="l">
              <a:lnSpc>
                <a:spcPct val="121700"/>
              </a:lnSpc>
              <a:spcBef>
                <a:spcPts val="517"/>
              </a:spcBef>
              <a:spcAft>
                <a:spcPts val="0"/>
              </a:spcAft>
              <a:buClr>
                <a:srgbClr val="000000"/>
              </a:buClr>
              <a:buSzPts val="907"/>
              <a:buFont typeface="Arial"/>
              <a:buChar char="•"/>
            </a:pPr>
            <a:r>
              <a:rPr lang="de-DE" sz="1088">
                <a:solidFill>
                  <a:srgbClr val="000000"/>
                </a:solidFill>
                <a:latin typeface="Arimo"/>
                <a:ea typeface="Arimo"/>
                <a:cs typeface="Arimo"/>
                <a:sym typeface="Arimo"/>
              </a:rPr>
              <a:t>Beobachtungen haben eine "aktive" und eine “pausierende" Phase. Jede aktive Phase ist das Zeitfenster, in dem Sie die Codes notieren, die Sie hören. Dann pausieren Sie.</a:t>
            </a:r>
            <a:endParaRPr/>
          </a:p>
          <a:p>
            <a:pPr indent="-80615" lvl="0" marL="166987" marR="74856" rtl="0" algn="l">
              <a:lnSpc>
                <a:spcPct val="121700"/>
              </a:lnSpc>
              <a:spcBef>
                <a:spcPts val="517"/>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entscheiden, wie lang das Beobachtungsfenster sein soll, aber es sollte kurz sein, damit die Beobachtung nicht zu anstrengend ist (z. B. 1 Minute: 40 Sekunden Kodierung + 20 Sekunden Pause)</a:t>
            </a:r>
            <a:endParaRPr/>
          </a:p>
          <a:p>
            <a:pPr indent="-80615" lvl="0" marL="166987" marR="74856" rtl="0" algn="l">
              <a:lnSpc>
                <a:spcPct val="121700"/>
              </a:lnSpc>
              <a:spcBef>
                <a:spcPts val="517"/>
              </a:spcBef>
              <a:spcAft>
                <a:spcPts val="0"/>
              </a:spcAft>
              <a:buClr>
                <a:srgbClr val="000000"/>
              </a:buClr>
              <a:buSzPts val="907"/>
              <a:buFont typeface="Arial"/>
              <a:buChar char="•"/>
            </a:pPr>
            <a:r>
              <a:rPr lang="de-DE" sz="1088">
                <a:solidFill>
                  <a:srgbClr val="000000"/>
                </a:solidFill>
                <a:latin typeface="Arimo"/>
                <a:ea typeface="Arimo"/>
                <a:cs typeface="Arimo"/>
                <a:sym typeface="Arimo"/>
              </a:rPr>
              <a:t>Kreuzen Sie das entsprechende Kodierungskästchen an, wenn der Lernende diesen Code während des Beobachtungsfensters verwendet.</a:t>
            </a:r>
            <a:endParaRPr/>
          </a:p>
          <a:p>
            <a:pPr indent="-80615" lvl="0" marL="166987" marR="74856" rtl="0" algn="l">
              <a:lnSpc>
                <a:spcPct val="121700"/>
              </a:lnSpc>
              <a:spcBef>
                <a:spcPts val="517"/>
              </a:spcBef>
              <a:spcAft>
                <a:spcPts val="0"/>
              </a:spcAft>
              <a:buClr>
                <a:srgbClr val="000000"/>
              </a:buClr>
              <a:buSzPts val="907"/>
              <a:buFont typeface="Arial"/>
              <a:buChar char="•"/>
            </a:pPr>
            <a:r>
              <a:rPr lang="de-DE" sz="1088">
                <a:solidFill>
                  <a:srgbClr val="000000"/>
                </a:solidFill>
                <a:latin typeface="Arimo"/>
                <a:ea typeface="Arimo"/>
                <a:cs typeface="Arimo"/>
                <a:sym typeface="Arimo"/>
              </a:rPr>
              <a:t>Anstelle des Ankreuzens können Sie auch jedes Mal, wenn der/die Schüler*in den Code verwendet, eine Strichliste erstellen, um die Häufigkeit der Codes zu erfassen, aber beachten Sie, dass dies schwieriger ist.</a:t>
            </a:r>
            <a:endParaRPr/>
          </a:p>
          <a:p>
            <a:pPr indent="-80615" lvl="0" marL="166987" marR="74856" rtl="0" algn="l">
              <a:lnSpc>
                <a:spcPct val="121700"/>
              </a:lnSpc>
              <a:spcBef>
                <a:spcPts val="517"/>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die Interaktion zusätzlich auf Video aufnehmen, um sie später anzusehen.</a:t>
            </a:r>
            <a:endParaRPr sz="1088">
              <a:solidFill>
                <a:srgbClr val="000000"/>
              </a:solidFill>
              <a:latin typeface="Arimo"/>
              <a:ea typeface="Arimo"/>
              <a:cs typeface="Arimo"/>
              <a:sym typeface="Arimo"/>
            </a:endParaRPr>
          </a:p>
        </p:txBody>
      </p:sp>
      <p:sp>
        <p:nvSpPr>
          <p:cNvPr id="869" name="Google Shape;869;p59"/>
          <p:cNvSpPr txBox="1"/>
          <p:nvPr/>
        </p:nvSpPr>
        <p:spPr>
          <a:xfrm>
            <a:off x="5232402" y="672007"/>
            <a:ext cx="3889079" cy="753283"/>
          </a:xfrm>
          <a:prstGeom prst="rect">
            <a:avLst/>
          </a:prstGeom>
          <a:noFill/>
          <a:ln>
            <a:noFill/>
          </a:ln>
        </p:spPr>
        <p:txBody>
          <a:bodyPr anchorCtr="0" anchor="t" bIns="0" lIns="0" spcFirstLastPara="1" rIns="0" wrap="square" tIns="0">
            <a:spAutoFit/>
          </a:bodyPr>
          <a:lstStyle/>
          <a:p>
            <a:pPr indent="343762" lvl="0" marL="11516" marR="4607" rtl="0" algn="l">
              <a:lnSpc>
                <a:spcPct val="101699"/>
              </a:lnSpc>
              <a:spcBef>
                <a:spcPts val="0"/>
              </a:spcBef>
              <a:spcAft>
                <a:spcPts val="0"/>
              </a:spcAft>
              <a:buNone/>
            </a:pPr>
            <a:r>
              <a:rPr b="1" lang="de-DE" sz="1088">
                <a:solidFill>
                  <a:srgbClr val="000000"/>
                </a:solidFill>
                <a:latin typeface="Arial"/>
                <a:ea typeface="Arial"/>
                <a:cs typeface="Arial"/>
                <a:sym typeface="Arial"/>
              </a:rPr>
              <a:t>Eine herunterladbare Zeitfenster-Vorlage </a:t>
            </a:r>
            <a:r>
              <a:rPr lang="de-DE" sz="1088">
                <a:solidFill>
                  <a:srgbClr val="000000"/>
                </a:solidFill>
                <a:latin typeface="Arimo"/>
                <a:ea typeface="Arimo"/>
                <a:cs typeface="Arimo"/>
                <a:sym typeface="Arimo"/>
              </a:rPr>
              <a:t>finden Sie </a:t>
            </a:r>
            <a:br>
              <a:rPr lang="de-DE" sz="1088">
                <a:solidFill>
                  <a:srgbClr val="000000"/>
                </a:solidFill>
                <a:latin typeface="Arimo"/>
                <a:ea typeface="Arimo"/>
                <a:cs typeface="Arimo"/>
                <a:sym typeface="Arimo"/>
              </a:rPr>
            </a:br>
            <a:r>
              <a:rPr lang="de-DE" sz="1088">
                <a:solidFill>
                  <a:srgbClr val="000000"/>
                </a:solidFill>
                <a:latin typeface="Arimo"/>
                <a:ea typeface="Arimo"/>
                <a:cs typeface="Arimo"/>
                <a:sym typeface="Arimo"/>
              </a:rPr>
              <a:t>         auf unserer Website. </a:t>
            </a:r>
            <a:endParaRPr sz="1088">
              <a:solidFill>
                <a:srgbClr val="000000"/>
              </a:solidFill>
              <a:latin typeface="Arial"/>
              <a:ea typeface="Arial"/>
              <a:cs typeface="Arial"/>
              <a:sym typeface="Arial"/>
            </a:endParaRPr>
          </a:p>
          <a:p>
            <a:pPr indent="0" lvl="0" marL="11516" marR="0" rtl="0" algn="l">
              <a:spcBef>
                <a:spcPts val="562"/>
              </a:spcBef>
              <a:spcAft>
                <a:spcPts val="0"/>
              </a:spcAft>
              <a:buNone/>
            </a:pPr>
            <a:r>
              <a:rPr lang="de-DE" sz="1088">
                <a:solidFill>
                  <a:srgbClr val="000000"/>
                </a:solidFill>
                <a:latin typeface="Arimo"/>
                <a:ea typeface="Arimo"/>
                <a:cs typeface="Arimo"/>
                <a:sym typeface="Arimo"/>
              </a:rPr>
              <a:t>         Auf der nächsten Seite sehen Sie ein Beispiel für eine </a:t>
            </a:r>
            <a:br>
              <a:rPr lang="de-DE" sz="1088">
                <a:solidFill>
                  <a:srgbClr val="000000"/>
                </a:solidFill>
                <a:latin typeface="Arimo"/>
                <a:ea typeface="Arimo"/>
                <a:cs typeface="Arimo"/>
                <a:sym typeface="Arimo"/>
              </a:rPr>
            </a:br>
            <a:r>
              <a:rPr lang="de-DE" sz="1088">
                <a:solidFill>
                  <a:srgbClr val="000000"/>
                </a:solidFill>
                <a:latin typeface="Arimo"/>
                <a:ea typeface="Arimo"/>
                <a:cs typeface="Arimo"/>
                <a:sym typeface="Arimo"/>
              </a:rPr>
              <a:t>         ausgefüllte Vorlage.</a:t>
            </a:r>
            <a:endParaRPr sz="1088">
              <a:solidFill>
                <a:srgbClr val="000000"/>
              </a:solidFill>
              <a:latin typeface="Arimo"/>
              <a:ea typeface="Arimo"/>
              <a:cs typeface="Arimo"/>
              <a:sym typeface="Arimo"/>
            </a:endParaRPr>
          </a:p>
        </p:txBody>
      </p:sp>
      <p:sp>
        <p:nvSpPr>
          <p:cNvPr id="870" name="Google Shape;870;p59"/>
          <p:cNvSpPr/>
          <p:nvPr/>
        </p:nvSpPr>
        <p:spPr>
          <a:xfrm>
            <a:off x="5825961" y="1710090"/>
            <a:ext cx="1715363" cy="786568"/>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1" name="Google Shape;871;p59"/>
          <p:cNvSpPr txBox="1"/>
          <p:nvPr/>
        </p:nvSpPr>
        <p:spPr>
          <a:xfrm>
            <a:off x="5875366" y="1737001"/>
            <a:ext cx="1504038" cy="726439"/>
          </a:xfrm>
          <a:prstGeom prst="rect">
            <a:avLst/>
          </a:prstGeom>
          <a:noFill/>
          <a:ln>
            <a:noFill/>
          </a:ln>
        </p:spPr>
        <p:txBody>
          <a:bodyPr anchorCtr="0" anchor="t" bIns="0" lIns="0" spcFirstLastPara="1" rIns="0" wrap="square" tIns="28200">
            <a:spAutoFit/>
          </a:bodyPr>
          <a:lstStyle/>
          <a:p>
            <a:pPr indent="0" lvl="0" marL="11516" marR="0" rtl="0" algn="just">
              <a:spcBef>
                <a:spcPts val="0"/>
              </a:spcBef>
              <a:spcAft>
                <a:spcPts val="0"/>
              </a:spcAft>
              <a:buNone/>
            </a:pPr>
            <a:r>
              <a:rPr lang="de-DE" sz="907">
                <a:solidFill>
                  <a:srgbClr val="000000"/>
                </a:solidFill>
                <a:latin typeface="Arial"/>
                <a:ea typeface="Arial"/>
                <a:cs typeface="Arial"/>
                <a:sym typeface="Arial"/>
              </a:rPr>
              <a:t>Entscheiden Sie, wie lange Ihre Beobachtungsfenster sein sollen, z. B. 1 Minute beobachten, 1 Minute Pause usw.</a:t>
            </a:r>
            <a:endParaRPr sz="907">
              <a:solidFill>
                <a:srgbClr val="000000"/>
              </a:solidFill>
              <a:latin typeface="Arial"/>
              <a:ea typeface="Arial"/>
              <a:cs typeface="Arial"/>
              <a:sym typeface="Arial"/>
            </a:endParaRPr>
          </a:p>
        </p:txBody>
      </p:sp>
      <p:sp>
        <p:nvSpPr>
          <p:cNvPr id="872" name="Google Shape;872;p59"/>
          <p:cNvSpPr/>
          <p:nvPr/>
        </p:nvSpPr>
        <p:spPr>
          <a:xfrm>
            <a:off x="7976841" y="1591449"/>
            <a:ext cx="1789618" cy="892578"/>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3" name="Google Shape;873;p59"/>
          <p:cNvSpPr txBox="1"/>
          <p:nvPr/>
        </p:nvSpPr>
        <p:spPr>
          <a:xfrm>
            <a:off x="8056346" y="1581493"/>
            <a:ext cx="1715362" cy="866028"/>
          </a:xfrm>
          <a:prstGeom prst="rect">
            <a:avLst/>
          </a:prstGeom>
          <a:noFill/>
          <a:ln>
            <a:noFill/>
          </a:ln>
        </p:spPr>
        <p:txBody>
          <a:bodyPr anchorCtr="0" anchor="t" bIns="0" lIns="0" spcFirstLastPara="1" rIns="0" wrap="square" tIns="28200">
            <a:spAutoFit/>
          </a:bodyPr>
          <a:lstStyle/>
          <a:p>
            <a:pPr indent="0" lvl="0" marL="11516" marR="0" rtl="0" algn="l">
              <a:spcBef>
                <a:spcPts val="0"/>
              </a:spcBef>
              <a:spcAft>
                <a:spcPts val="0"/>
              </a:spcAft>
              <a:buNone/>
            </a:pPr>
            <a:r>
              <a:rPr lang="de-DE" sz="907">
                <a:solidFill>
                  <a:srgbClr val="000000"/>
                </a:solidFill>
                <a:latin typeface="Arial"/>
                <a:ea typeface="Arial"/>
                <a:cs typeface="Arial"/>
                <a:sym typeface="Arial"/>
              </a:rPr>
              <a:t>Schreiben Sie die Namen der einzelnen Lernenden. Fügen Sie so viele Spalten hinzu, wie Sie benötigen. Ideal ist die Beobachtung von 3-6 Lernenden in Gruppen.</a:t>
            </a:r>
            <a:endParaRPr sz="907">
              <a:solidFill>
                <a:srgbClr val="000000"/>
              </a:solidFill>
              <a:latin typeface="Arial"/>
              <a:ea typeface="Arial"/>
              <a:cs typeface="Arial"/>
              <a:sym typeface="Arial"/>
            </a:endParaRPr>
          </a:p>
        </p:txBody>
      </p:sp>
      <p:graphicFrame>
        <p:nvGraphicFramePr>
          <p:cNvPr id="874" name="Google Shape;874;p59"/>
          <p:cNvGraphicFramePr/>
          <p:nvPr/>
        </p:nvGraphicFramePr>
        <p:xfrm>
          <a:off x="5341412" y="2764026"/>
          <a:ext cx="3000000" cy="3000000"/>
        </p:xfrm>
        <a:graphic>
          <a:graphicData uri="http://schemas.openxmlformats.org/drawingml/2006/table">
            <a:tbl>
              <a:tblPr bandRow="1" firstRow="1">
                <a:noFill/>
                <a:tableStyleId>{186A23C0-F539-4CD3-95C4-5D0A637AA335}</a:tableStyleId>
              </a:tblPr>
              <a:tblGrid>
                <a:gridCol w="765600"/>
                <a:gridCol w="829175"/>
                <a:gridCol w="663350"/>
                <a:gridCol w="668875"/>
                <a:gridCol w="668875"/>
                <a:gridCol w="829175"/>
              </a:tblGrid>
              <a:tr h="700200">
                <a:tc>
                  <a:txBody>
                    <a:bodyPr/>
                    <a:lstStyle/>
                    <a:p>
                      <a:pPr indent="0" lvl="0" marL="0" marR="0" rtl="0" algn="l">
                        <a:lnSpc>
                          <a:spcPct val="100000"/>
                        </a:lnSpc>
                        <a:spcBef>
                          <a:spcPts val="0"/>
                        </a:spcBef>
                        <a:spcAft>
                          <a:spcPts val="0"/>
                        </a:spcAft>
                        <a:buNone/>
                      </a:pPr>
                      <a:r>
                        <a:t/>
                      </a:r>
                      <a:endParaRPr sz="1000">
                        <a:latin typeface="Times New Roman"/>
                        <a:ea typeface="Times New Roman"/>
                        <a:cs typeface="Times New Roman"/>
                        <a:sym typeface="Times New Roman"/>
                      </a:endParaRPr>
                    </a:p>
                    <a:p>
                      <a:pPr indent="0" lvl="0" marL="61594" marR="0" rtl="0" algn="l">
                        <a:lnSpc>
                          <a:spcPct val="100000"/>
                        </a:lnSpc>
                        <a:spcBef>
                          <a:spcPts val="0"/>
                        </a:spcBef>
                        <a:spcAft>
                          <a:spcPts val="0"/>
                        </a:spcAft>
                        <a:buNone/>
                      </a:pPr>
                      <a:r>
                        <a:rPr b="1" lang="de-DE" sz="900">
                          <a:latin typeface="Arial"/>
                          <a:ea typeface="Arial"/>
                          <a:cs typeface="Arial"/>
                          <a:sym typeface="Arial"/>
                        </a:rPr>
                        <a:t>Zeitfenster</a:t>
                      </a:r>
                      <a:endParaRPr sz="900">
                        <a:latin typeface="Arial"/>
                        <a:ea typeface="Arial"/>
                        <a:cs typeface="Arial"/>
                        <a:sym typeface="Arial"/>
                      </a:endParaRPr>
                    </a:p>
                  </a:txBody>
                  <a:tcPr marT="1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0" algn="l">
                        <a:lnSpc>
                          <a:spcPct val="120000"/>
                        </a:lnSpc>
                        <a:spcBef>
                          <a:spcPts val="0"/>
                        </a:spcBef>
                        <a:spcAft>
                          <a:spcPts val="0"/>
                        </a:spcAft>
                        <a:buNone/>
                      </a:pPr>
                      <a:r>
                        <a:rPr b="1" lang="de-DE" sz="900">
                          <a:latin typeface="Arial"/>
                          <a:ea typeface="Arial"/>
                          <a:cs typeface="Arial"/>
                          <a:sym typeface="Arial"/>
                        </a:rPr>
                        <a:t>Lehrperson anwesend</a:t>
                      </a:r>
                      <a:endParaRPr sz="900">
                        <a:latin typeface="Arial"/>
                        <a:ea typeface="Arial"/>
                        <a:cs typeface="Arial"/>
                        <a:sym typeface="Arial"/>
                      </a:endParaRPr>
                    </a:p>
                  </a:txBody>
                  <a:tcPr marT="36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de-DE" sz="900">
                          <a:latin typeface="Arial"/>
                          <a:ea typeface="Arial"/>
                          <a:cs typeface="Arial"/>
                          <a:sym typeface="Arial"/>
                        </a:rPr>
                        <a:t>Schüler*in 1:</a:t>
                      </a:r>
                      <a:endParaRPr sz="900">
                        <a:latin typeface="Arial"/>
                        <a:ea typeface="Arial"/>
                        <a:cs typeface="Arial"/>
                        <a:sym typeface="Arial"/>
                      </a:endParaRPr>
                    </a:p>
                    <a:p>
                      <a:pPr indent="0" lvl="0" marL="5080" marR="0" rtl="0" algn="ctr">
                        <a:lnSpc>
                          <a:spcPct val="100000"/>
                        </a:lnSpc>
                        <a:spcBef>
                          <a:spcPts val="860"/>
                        </a:spcBef>
                        <a:spcAft>
                          <a:spcPts val="0"/>
                        </a:spcAft>
                        <a:buNone/>
                      </a:pPr>
                      <a:r>
                        <a:rPr b="1" lang="de-DE" sz="900">
                          <a:latin typeface="Arial"/>
                          <a:ea typeface="Arial"/>
                          <a:cs typeface="Arial"/>
                          <a:sym typeface="Arial"/>
                        </a:rPr>
                        <a:t>[Name]</a:t>
                      </a:r>
                      <a:endParaRPr sz="900">
                        <a:latin typeface="Arial"/>
                        <a:ea typeface="Arial"/>
                        <a:cs typeface="Arial"/>
                        <a:sym typeface="Arial"/>
                      </a:endParaRPr>
                    </a:p>
                  </a:txBody>
                  <a:tcPr marT="28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de-DE" sz="900">
                          <a:latin typeface="Arial"/>
                          <a:ea typeface="Arial"/>
                          <a:cs typeface="Arial"/>
                          <a:sym typeface="Arial"/>
                        </a:rPr>
                        <a:t>Schüler*in 2:</a:t>
                      </a:r>
                      <a:endParaRPr sz="900">
                        <a:latin typeface="Arial"/>
                        <a:ea typeface="Arial"/>
                        <a:cs typeface="Arial"/>
                        <a:sym typeface="Arial"/>
                      </a:endParaRPr>
                    </a:p>
                    <a:p>
                      <a:pPr indent="0" lvl="0" marL="0" marR="0" rtl="0" algn="ctr">
                        <a:lnSpc>
                          <a:spcPct val="100000"/>
                        </a:lnSpc>
                        <a:spcBef>
                          <a:spcPts val="860"/>
                        </a:spcBef>
                        <a:spcAft>
                          <a:spcPts val="0"/>
                        </a:spcAft>
                        <a:buNone/>
                      </a:pPr>
                      <a:r>
                        <a:rPr b="1" lang="de-DE" sz="900">
                          <a:latin typeface="Arial"/>
                          <a:ea typeface="Arial"/>
                          <a:cs typeface="Arial"/>
                          <a:sym typeface="Arial"/>
                        </a:rPr>
                        <a:t>[Name]</a:t>
                      </a:r>
                      <a:endParaRPr sz="900">
                        <a:latin typeface="Arial"/>
                        <a:ea typeface="Arial"/>
                        <a:cs typeface="Arial"/>
                        <a:sym typeface="Arial"/>
                      </a:endParaRPr>
                    </a:p>
                  </a:txBody>
                  <a:tcPr marT="28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42225">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de-DE" sz="900">
                          <a:latin typeface="Arial"/>
                          <a:ea typeface="Arial"/>
                          <a:cs typeface="Arial"/>
                          <a:sym typeface="Arial"/>
                        </a:rPr>
                        <a:t>H</a:t>
                      </a:r>
                      <a:endParaRPr sz="900">
                        <a:latin typeface="Arial"/>
                        <a:ea typeface="Arial"/>
                        <a:cs typeface="Arial"/>
                        <a:sym typeface="Arial"/>
                      </a:endParaRPr>
                    </a:p>
                  </a:txBody>
                  <a:tcPr marT="95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de-DE" sz="900">
                          <a:latin typeface="Arial"/>
                          <a:ea typeface="Arial"/>
                          <a:cs typeface="Arial"/>
                          <a:sym typeface="Arial"/>
                        </a:rPr>
                        <a:t>I</a:t>
                      </a:r>
                      <a:endParaRPr sz="900">
                        <a:latin typeface="Arial"/>
                        <a:ea typeface="Arial"/>
                        <a:cs typeface="Arial"/>
                        <a:sym typeface="Arial"/>
                      </a:endParaRPr>
                    </a:p>
                  </a:txBody>
                  <a:tcPr marT="95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900">
                          <a:latin typeface="Arial"/>
                          <a:ea typeface="Arial"/>
                          <a:cs typeface="Arial"/>
                          <a:sym typeface="Arial"/>
                        </a:rPr>
                        <a:t>H</a:t>
                      </a:r>
                      <a:endParaRPr sz="900">
                        <a:latin typeface="Arial"/>
                        <a:ea typeface="Arial"/>
                        <a:cs typeface="Arial"/>
                        <a:sym typeface="Arial"/>
                      </a:endParaRPr>
                    </a:p>
                  </a:txBody>
                  <a:tcPr marT="95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900">
                          <a:latin typeface="Arial"/>
                          <a:ea typeface="Arial"/>
                          <a:cs typeface="Arial"/>
                          <a:sym typeface="Arial"/>
                        </a:rPr>
                        <a:t>I</a:t>
                      </a:r>
                      <a:endParaRPr sz="900">
                        <a:latin typeface="Arial"/>
                        <a:ea typeface="Arial"/>
                        <a:cs typeface="Arial"/>
                        <a:sym typeface="Arial"/>
                      </a:endParaRPr>
                    </a:p>
                  </a:txBody>
                  <a:tcPr marT="950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425">
                <a:tc>
                  <a:txBody>
                    <a:bodyPr/>
                    <a:lstStyle/>
                    <a:p>
                      <a:pPr indent="0" lvl="0" marL="33020" marR="0" rtl="0" algn="ctr">
                        <a:lnSpc>
                          <a:spcPct val="100000"/>
                        </a:lnSpc>
                        <a:spcBef>
                          <a:spcPts val="0"/>
                        </a:spcBef>
                        <a:spcAft>
                          <a:spcPts val="0"/>
                        </a:spcAft>
                        <a:buNone/>
                      </a:pPr>
                      <a:r>
                        <a:rPr lang="de-DE" sz="900">
                          <a:latin typeface="Arial"/>
                          <a:ea typeface="Arial"/>
                          <a:cs typeface="Arial"/>
                          <a:sym typeface="Arial"/>
                        </a:rPr>
                        <a:t>1</a:t>
                      </a:r>
                      <a:endParaRPr sz="900">
                        <a:latin typeface="Arial"/>
                        <a:ea typeface="Arial"/>
                        <a:cs typeface="Arial"/>
                        <a:sym typeface="Arial"/>
                      </a:endParaRPr>
                    </a:p>
                  </a:txBody>
                  <a:tcPr marT="28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8650">
                <a:tc>
                  <a:txBody>
                    <a:bodyPr/>
                    <a:lstStyle/>
                    <a:p>
                      <a:pPr indent="0" lvl="0" marL="33020" marR="0" rtl="0" algn="ctr">
                        <a:lnSpc>
                          <a:spcPct val="100000"/>
                        </a:lnSpc>
                        <a:spcBef>
                          <a:spcPts val="0"/>
                        </a:spcBef>
                        <a:spcAft>
                          <a:spcPts val="0"/>
                        </a:spcAft>
                        <a:buNone/>
                      </a:pPr>
                      <a:r>
                        <a:rPr lang="de-DE" sz="900">
                          <a:latin typeface="Arial"/>
                          <a:ea typeface="Arial"/>
                          <a:cs typeface="Arial"/>
                          <a:sym typeface="Arial"/>
                        </a:rPr>
                        <a:t>2</a:t>
                      </a:r>
                      <a:endParaRPr/>
                    </a:p>
                  </a:txBody>
                  <a:tcPr marT="28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425">
                <a:tc>
                  <a:txBody>
                    <a:bodyPr/>
                    <a:lstStyle/>
                    <a:p>
                      <a:pPr indent="0" lvl="0" marL="33020" marR="0" rtl="0" algn="ctr">
                        <a:lnSpc>
                          <a:spcPct val="100000"/>
                        </a:lnSpc>
                        <a:spcBef>
                          <a:spcPts val="0"/>
                        </a:spcBef>
                        <a:spcAft>
                          <a:spcPts val="0"/>
                        </a:spcAft>
                        <a:buNone/>
                      </a:pPr>
                      <a:r>
                        <a:rPr lang="de-DE" sz="900">
                          <a:latin typeface="Arial"/>
                          <a:ea typeface="Arial"/>
                          <a:cs typeface="Arial"/>
                          <a:sym typeface="Arial"/>
                        </a:rPr>
                        <a:t>3</a:t>
                      </a:r>
                      <a:endParaRPr/>
                    </a:p>
                  </a:txBody>
                  <a:tcPr marT="28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425">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8650">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4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900">
                        <a:latin typeface="Arial"/>
                        <a:ea typeface="Arial"/>
                        <a:cs typeface="Arial"/>
                        <a:sym typeface="Arial"/>
                      </a:endParaRPr>
                    </a:p>
                  </a:txBody>
                  <a:tcPr marT="1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de-DE" sz="900">
                          <a:latin typeface="Arial"/>
                          <a:ea typeface="Arial"/>
                          <a:cs typeface="Arial"/>
                          <a:sym typeface="Arial"/>
                        </a:rPr>
                        <a:t> </a:t>
                      </a:r>
                      <a:endParaRPr sz="900">
                        <a:latin typeface="Arial"/>
                        <a:ea typeface="Arial"/>
                        <a:cs typeface="Arial"/>
                        <a:sym typeface="Arial"/>
                      </a:endParaRPr>
                    </a:p>
                  </a:txBody>
                  <a:tcPr marT="1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1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5" name="Google Shape;875;p59"/>
          <p:cNvSpPr/>
          <p:nvPr/>
        </p:nvSpPr>
        <p:spPr>
          <a:xfrm>
            <a:off x="5803519" y="5108652"/>
            <a:ext cx="823866" cy="8233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6" name="Google Shape;876;p59"/>
          <p:cNvSpPr/>
          <p:nvPr/>
        </p:nvSpPr>
        <p:spPr>
          <a:xfrm>
            <a:off x="9087416" y="2173546"/>
            <a:ext cx="780232" cy="8428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7" name="Google Shape;877;p59"/>
          <p:cNvSpPr/>
          <p:nvPr/>
        </p:nvSpPr>
        <p:spPr>
          <a:xfrm>
            <a:off x="5266424" y="2091221"/>
            <a:ext cx="890204" cy="89231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8" name="Google Shape;878;p59"/>
          <p:cNvSpPr/>
          <p:nvPr/>
        </p:nvSpPr>
        <p:spPr>
          <a:xfrm>
            <a:off x="6011501" y="5670721"/>
            <a:ext cx="530996" cy="53737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79" name="Google Shape;879;p59"/>
          <p:cNvSpPr/>
          <p:nvPr/>
        </p:nvSpPr>
        <p:spPr>
          <a:xfrm>
            <a:off x="8299847" y="4744099"/>
            <a:ext cx="960198" cy="96103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80" name="Google Shape;880;p59"/>
          <p:cNvSpPr/>
          <p:nvPr/>
        </p:nvSpPr>
        <p:spPr>
          <a:xfrm>
            <a:off x="5297339" y="653104"/>
            <a:ext cx="211321" cy="210747"/>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81" name="Google Shape;881;p59"/>
          <p:cNvSpPr/>
          <p:nvPr/>
        </p:nvSpPr>
        <p:spPr>
          <a:xfrm>
            <a:off x="5657150" y="5682881"/>
            <a:ext cx="1715363" cy="786568"/>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82" name="Google Shape;882;p59"/>
          <p:cNvSpPr txBox="1"/>
          <p:nvPr/>
        </p:nvSpPr>
        <p:spPr>
          <a:xfrm>
            <a:off x="5812487" y="5716175"/>
            <a:ext cx="1531678" cy="675570"/>
          </a:xfrm>
          <a:prstGeom prst="rect">
            <a:avLst/>
          </a:prstGeom>
          <a:noFill/>
          <a:ln>
            <a:noFill/>
          </a:ln>
        </p:spPr>
        <p:txBody>
          <a:bodyPr anchorCtr="0" anchor="t" bIns="0" lIns="0" spcFirstLastPara="1" rIns="0" wrap="square" tIns="0">
            <a:spAutoFit/>
          </a:bodyPr>
          <a:lstStyle/>
          <a:p>
            <a:pPr indent="0" lvl="0" marL="11516" marR="4607" rtl="0" algn="l">
              <a:lnSpc>
                <a:spcPct val="121000"/>
              </a:lnSpc>
              <a:spcBef>
                <a:spcPts val="0"/>
              </a:spcBef>
              <a:spcAft>
                <a:spcPts val="0"/>
              </a:spcAft>
              <a:buNone/>
            </a:pPr>
            <a:r>
              <a:rPr lang="de-DE" sz="907">
                <a:solidFill>
                  <a:srgbClr val="000000"/>
                </a:solidFill>
                <a:latin typeface="Arial"/>
                <a:ea typeface="Arial"/>
                <a:cs typeface="Arial"/>
                <a:sym typeface="Arial"/>
              </a:rPr>
              <a:t>Wenn eine Lehrperson während dieser Zeit mit den Lernenden interagiert, kreuzen Sie dieses Feld an</a:t>
            </a:r>
            <a:endParaRPr sz="907">
              <a:solidFill>
                <a:srgbClr val="000000"/>
              </a:solidFill>
              <a:latin typeface="Arial"/>
              <a:ea typeface="Arial"/>
              <a:cs typeface="Arial"/>
              <a:sym typeface="Arial"/>
            </a:endParaRPr>
          </a:p>
        </p:txBody>
      </p:sp>
      <p:sp>
        <p:nvSpPr>
          <p:cNvPr id="883" name="Google Shape;883;p59"/>
          <p:cNvSpPr/>
          <p:nvPr/>
        </p:nvSpPr>
        <p:spPr>
          <a:xfrm>
            <a:off x="8239904" y="5514961"/>
            <a:ext cx="1715363" cy="1080318"/>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884" name="Google Shape;884;p59"/>
          <p:cNvSpPr txBox="1"/>
          <p:nvPr/>
        </p:nvSpPr>
        <p:spPr>
          <a:xfrm>
            <a:off x="8317758" y="5577927"/>
            <a:ext cx="1575631" cy="1013354"/>
          </a:xfrm>
          <a:prstGeom prst="rect">
            <a:avLst/>
          </a:prstGeom>
          <a:noFill/>
          <a:ln>
            <a:noFill/>
          </a:ln>
        </p:spPr>
        <p:txBody>
          <a:bodyPr anchorCtr="0" anchor="t" bIns="0" lIns="0" spcFirstLastPara="1" rIns="0" wrap="square" tIns="0">
            <a:spAutoFit/>
          </a:bodyPr>
          <a:lstStyle/>
          <a:p>
            <a:pPr indent="0" lvl="0" marL="11516" marR="4607" rtl="0" algn="l">
              <a:lnSpc>
                <a:spcPct val="121000"/>
              </a:lnSpc>
              <a:spcBef>
                <a:spcPts val="0"/>
              </a:spcBef>
              <a:spcAft>
                <a:spcPts val="0"/>
              </a:spcAft>
              <a:buNone/>
            </a:pPr>
            <a:r>
              <a:rPr lang="de-DE" sz="907">
                <a:solidFill>
                  <a:srgbClr val="000000"/>
                </a:solidFill>
                <a:latin typeface="Arial"/>
                <a:ea typeface="Arial"/>
                <a:cs typeface="Arial"/>
                <a:sym typeface="Arial"/>
              </a:rPr>
              <a:t>Entscheiden Sie, auf welche Codes Sie sich konzentrieren wollen: H und I sind als Beispiele angegeben, aber Sie können einen oder zwei beliebige Kodes verwenden.</a:t>
            </a:r>
            <a:endParaRPr sz="907">
              <a:solidFill>
                <a:srgbClr val="000000"/>
              </a:solidFill>
              <a:latin typeface="Arial"/>
              <a:ea typeface="Arial"/>
              <a:cs typeface="Arial"/>
              <a:sym typeface="Arial"/>
            </a:endParaRPr>
          </a:p>
        </p:txBody>
      </p:sp>
      <p:sp>
        <p:nvSpPr>
          <p:cNvPr id="885" name="Google Shape;885;p59"/>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44</a:t>
            </a:r>
            <a:endParaRPr sz="907">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60"/>
          <p:cNvSpPr txBox="1"/>
          <p:nvPr/>
        </p:nvSpPr>
        <p:spPr>
          <a:xfrm>
            <a:off x="954645" y="921334"/>
            <a:ext cx="4022093" cy="166751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925">
            <a:spAutoFit/>
          </a:bodyPr>
          <a:lstStyle/>
          <a:p>
            <a:pPr indent="0" lvl="0" marL="75432" marR="0" rtl="0" algn="l">
              <a:spcBef>
                <a:spcPts val="0"/>
              </a:spcBef>
              <a:spcAft>
                <a:spcPts val="0"/>
              </a:spcAft>
              <a:buNone/>
            </a:pPr>
            <a:r>
              <a:rPr b="1" lang="de-DE" sz="1270">
                <a:solidFill>
                  <a:srgbClr val="000000"/>
                </a:solidFill>
                <a:latin typeface="Arial"/>
                <a:ea typeface="Arial"/>
                <a:cs typeface="Arial"/>
                <a:sym typeface="Arial"/>
              </a:rPr>
              <a:t>Beispiel einer ausgefüllten Zeitfenster-Vorlage</a:t>
            </a:r>
            <a:endParaRPr/>
          </a:p>
          <a:p>
            <a:pPr indent="0" lvl="0" marL="75432" marR="0" rtl="0" algn="l">
              <a:spcBef>
                <a:spcPts val="535"/>
              </a:spcBef>
              <a:spcAft>
                <a:spcPts val="0"/>
              </a:spcAft>
              <a:buNone/>
            </a:pPr>
            <a:r>
              <a:rPr lang="de-DE" sz="1088">
                <a:solidFill>
                  <a:srgbClr val="000000"/>
                </a:solidFill>
                <a:latin typeface="Arimo"/>
                <a:ea typeface="Arimo"/>
                <a:cs typeface="Arimo"/>
                <a:sym typeface="Arimo"/>
              </a:rPr>
              <a:t>Dieser Lehrer, Huseyn, hat die Gruppenarbeit mit vier Schüler*innen beobachtet und live kodiert. Er suchte nach “Nachdenken und Erklären (N)" und “Ermutigen zum Nachdenken und Erklären (EN)". Er beobachtete jeweils eine Minute lang und hielt dann 30 Sekunden lang inne, um aufzuzeichnen, wann er Beispiele für N und EN hörte. Er hat auch einige kurze Notizen zu Aspekten des Dialogs gemacht, die ihm wichtig erschienen.</a:t>
            </a:r>
            <a:endParaRPr sz="1088">
              <a:solidFill>
                <a:srgbClr val="000000"/>
              </a:solidFill>
              <a:latin typeface="Arimo"/>
              <a:ea typeface="Arimo"/>
              <a:cs typeface="Arimo"/>
              <a:sym typeface="Arimo"/>
            </a:endParaRPr>
          </a:p>
        </p:txBody>
      </p:sp>
      <p:graphicFrame>
        <p:nvGraphicFramePr>
          <p:cNvPr id="891" name="Google Shape;891;p60"/>
          <p:cNvGraphicFramePr/>
          <p:nvPr/>
        </p:nvGraphicFramePr>
        <p:xfrm>
          <a:off x="954644" y="2902160"/>
          <a:ext cx="3000000" cy="3000000"/>
        </p:xfrm>
        <a:graphic>
          <a:graphicData uri="http://schemas.openxmlformats.org/drawingml/2006/table">
            <a:tbl>
              <a:tblPr>
                <a:noFill/>
                <a:tableStyleId>{B0894BF3-99CF-4E9F-BE77-B33D854FD6F0}</a:tableStyleId>
              </a:tblPr>
              <a:tblGrid>
                <a:gridCol w="787400"/>
                <a:gridCol w="852175"/>
                <a:gridCol w="679950"/>
                <a:gridCol w="688900"/>
                <a:gridCol w="686650"/>
                <a:gridCol w="852175"/>
                <a:gridCol w="852175"/>
                <a:gridCol w="852175"/>
                <a:gridCol w="852175"/>
                <a:gridCol w="852175"/>
              </a:tblGrid>
              <a:tr h="483225">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Zeitfenster</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Lehrperson anwesen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Schüler*in 1:</a:t>
                      </a:r>
                      <a:endParaRPr sz="9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lang="de-DE" sz="900">
                          <a:solidFill>
                            <a:srgbClr val="000000"/>
                          </a:solidFill>
                          <a:latin typeface="Calibri"/>
                          <a:ea typeface="Calibri"/>
                          <a:cs typeface="Calibri"/>
                          <a:sym typeface="Calibri"/>
                        </a:rPr>
                        <a:t>Rory</a:t>
                      </a:r>
                      <a:endParaRPr sz="900">
                        <a:solidFill>
                          <a:srgbClr val="000000"/>
                        </a:solidFill>
                        <a:latin typeface="Calibri"/>
                        <a:ea typeface="Calibri"/>
                        <a:cs typeface="Calibri"/>
                        <a:sym typeface="Calibri"/>
                      </a:endParaRPr>
                    </a:p>
                  </a:txBody>
                  <a:tcPr marT="42600" marB="42600" marR="85225" marL="852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Schüler*in 2:</a:t>
                      </a:r>
                      <a:endParaRPr sz="9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lang="de-DE" sz="900">
                          <a:solidFill>
                            <a:srgbClr val="000000"/>
                          </a:solidFill>
                          <a:latin typeface="Calibri"/>
                          <a:ea typeface="Calibri"/>
                          <a:cs typeface="Calibri"/>
                          <a:sym typeface="Calibri"/>
                        </a:rPr>
                        <a:t>Inez</a:t>
                      </a:r>
                      <a:endParaRPr sz="900">
                        <a:solidFill>
                          <a:srgbClr val="000000"/>
                        </a:solidFill>
                        <a:latin typeface="Calibri"/>
                        <a:ea typeface="Calibri"/>
                        <a:cs typeface="Calibri"/>
                        <a:sym typeface="Calibri"/>
                      </a:endParaRPr>
                    </a:p>
                  </a:txBody>
                  <a:tcPr marT="42600" marB="42600" marR="85225" marL="852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Schüler*in 3:</a:t>
                      </a:r>
                      <a:endParaRPr sz="9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lang="de-DE" sz="900">
                          <a:solidFill>
                            <a:srgbClr val="000000"/>
                          </a:solidFill>
                          <a:latin typeface="Calibri"/>
                          <a:ea typeface="Calibri"/>
                          <a:cs typeface="Calibri"/>
                          <a:sym typeface="Calibri"/>
                        </a:rPr>
                        <a:t>Luca</a:t>
                      </a:r>
                      <a:endParaRPr sz="900">
                        <a:solidFill>
                          <a:srgbClr val="000000"/>
                        </a:solidFill>
                        <a:latin typeface="Calibri"/>
                        <a:ea typeface="Calibri"/>
                        <a:cs typeface="Calibri"/>
                        <a:sym typeface="Calibri"/>
                      </a:endParaRPr>
                    </a:p>
                  </a:txBody>
                  <a:tcPr marT="42600" marB="42600" marR="85225" marL="852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Schüler*in 4:</a:t>
                      </a:r>
                      <a:endParaRPr sz="900">
                        <a:solidFill>
                          <a:srgbClr val="000000"/>
                        </a:solidFill>
                        <a:latin typeface="Calibri"/>
                        <a:ea typeface="Calibri"/>
                        <a:cs typeface="Calibri"/>
                        <a:sym typeface="Calibri"/>
                      </a:endParaRPr>
                    </a:p>
                    <a:p>
                      <a:pPr indent="0" lvl="0" marL="0" marR="0" rtl="0" algn="ctr">
                        <a:lnSpc>
                          <a:spcPct val="119000"/>
                        </a:lnSpc>
                        <a:spcBef>
                          <a:spcPts val="600"/>
                        </a:spcBef>
                        <a:spcAft>
                          <a:spcPts val="0"/>
                        </a:spcAft>
                        <a:buNone/>
                      </a:pPr>
                      <a:r>
                        <a:rPr b="1" lang="de-DE" sz="900">
                          <a:solidFill>
                            <a:srgbClr val="000000"/>
                          </a:solidFill>
                          <a:latin typeface="Calibri"/>
                          <a:ea typeface="Calibri"/>
                          <a:cs typeface="Calibri"/>
                          <a:sym typeface="Calibri"/>
                        </a:rPr>
                        <a:t>Teni</a:t>
                      </a:r>
                      <a:endParaRPr sz="900">
                        <a:solidFill>
                          <a:srgbClr val="000000"/>
                        </a:solidFill>
                        <a:latin typeface="Calibri"/>
                        <a:ea typeface="Calibri"/>
                        <a:cs typeface="Calibri"/>
                        <a:sym typeface="Calibri"/>
                      </a:endParaRPr>
                    </a:p>
                  </a:txBody>
                  <a:tcPr marT="42600" marB="42600" marR="85225" marL="852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379325">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 </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EN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EN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EN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de-DE" sz="900">
                          <a:solidFill>
                            <a:srgbClr val="000000"/>
                          </a:solidFill>
                          <a:latin typeface="Calibri"/>
                          <a:ea typeface="Calibri"/>
                          <a:cs typeface="Calibri"/>
                          <a:sym typeface="Calibri"/>
                        </a:rPr>
                        <a:t>EN</a:t>
                      </a:r>
                      <a:endParaRPr sz="900">
                        <a:solidFill>
                          <a:srgbClr val="000000"/>
                        </a:solidFill>
                        <a:latin typeface="Calibri"/>
                        <a:ea typeface="Calibri"/>
                        <a:cs typeface="Calibri"/>
                        <a:sym typeface="Calibri"/>
                      </a:endParaRPr>
                    </a:p>
                  </a:txBody>
                  <a:tcPr marT="34100" marB="34100" marR="34100" marL="341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1</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2</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3</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4</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5</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550">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6</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X</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de-DE" sz="900">
                          <a:solidFill>
                            <a:srgbClr val="000000"/>
                          </a:solidFill>
                          <a:latin typeface="Calibri"/>
                          <a:ea typeface="Calibri"/>
                          <a:cs typeface="Calibri"/>
                          <a:sym typeface="Calibri"/>
                        </a:rPr>
                        <a:t> </a:t>
                      </a:r>
                      <a:endParaRPr/>
                    </a:p>
                  </a:txBody>
                  <a:tcPr marT="34100" marB="34100" marR="34100" marL="34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92" name="Google Shape;892;p60"/>
          <p:cNvSpPr/>
          <p:nvPr/>
        </p:nvSpPr>
        <p:spPr>
          <a:xfrm>
            <a:off x="962226" y="5877932"/>
            <a:ext cx="7741882" cy="5429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de-DE" sz="1179">
                <a:solidFill>
                  <a:srgbClr val="000000"/>
                </a:solidFill>
                <a:latin typeface="Calibri"/>
                <a:ea typeface="Calibri"/>
                <a:cs typeface="Calibri"/>
                <a:sym typeface="Calibri"/>
              </a:rPr>
              <a:t>Kommentare: </a:t>
            </a:r>
            <a:endParaRPr/>
          </a:p>
          <a:p>
            <a:pPr indent="0" lvl="0" marL="0" marR="0" rtl="0" algn="l">
              <a:spcBef>
                <a:spcPts val="0"/>
              </a:spcBef>
              <a:spcAft>
                <a:spcPts val="0"/>
              </a:spcAft>
              <a:buNone/>
            </a:pPr>
            <a:r>
              <a:rPr lang="de-DE" sz="1179">
                <a:solidFill>
                  <a:srgbClr val="000000"/>
                </a:solidFill>
                <a:latin typeface="Calibri"/>
                <a:ea typeface="Calibri"/>
                <a:cs typeface="Calibri"/>
                <a:sym typeface="Calibri"/>
              </a:rPr>
              <a:t>Rory gut im Argumentieren - gab viele Gründe für Ideen an, fragte aber niemanden sonst. Rory dominant, nicht viel Raum für andere, um zu Wort zu kommen. Luca sagte "Warum?", als Teni etwas sagte, erklärte es aber nicht. Teni antwortete und gab einen Grund an.</a:t>
            </a:r>
            <a:endParaRPr sz="1632">
              <a:solidFill>
                <a:srgbClr val="000000"/>
              </a:solidFill>
              <a:latin typeface="Calibri"/>
              <a:ea typeface="Calibri"/>
              <a:cs typeface="Calibri"/>
              <a:sym typeface="Calibri"/>
            </a:endParaRPr>
          </a:p>
        </p:txBody>
      </p:sp>
      <p:sp>
        <p:nvSpPr>
          <p:cNvPr id="893" name="Google Shape;893;p60"/>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45</a:t>
            </a:r>
            <a:endParaRPr sz="907">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61"/>
          <p:cNvSpPr txBox="1"/>
          <p:nvPr/>
        </p:nvSpPr>
        <p:spPr>
          <a:xfrm>
            <a:off x="5987986" y="3263658"/>
            <a:ext cx="964653" cy="279179"/>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907">
                <a:solidFill>
                  <a:srgbClr val="000000"/>
                </a:solidFill>
                <a:latin typeface="Arial"/>
                <a:ea typeface="Arial"/>
                <a:cs typeface="Arial"/>
                <a:sym typeface="Arial"/>
              </a:rPr>
              <a:t>Name des Lernenden</a:t>
            </a:r>
            <a:endParaRPr sz="907">
              <a:solidFill>
                <a:srgbClr val="000000"/>
              </a:solidFill>
              <a:latin typeface="Arial"/>
              <a:ea typeface="Arial"/>
              <a:cs typeface="Arial"/>
              <a:sym typeface="Arial"/>
            </a:endParaRPr>
          </a:p>
        </p:txBody>
      </p:sp>
      <p:sp>
        <p:nvSpPr>
          <p:cNvPr id="899" name="Google Shape;899;p61"/>
          <p:cNvSpPr txBox="1"/>
          <p:nvPr/>
        </p:nvSpPr>
        <p:spPr>
          <a:xfrm>
            <a:off x="7480739" y="3263655"/>
            <a:ext cx="249494" cy="13959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907">
                <a:solidFill>
                  <a:srgbClr val="000000"/>
                </a:solidFill>
                <a:latin typeface="Arial"/>
                <a:ea typeface="Arial"/>
                <a:cs typeface="Arial"/>
                <a:sym typeface="Arial"/>
              </a:rPr>
              <a:t>H</a:t>
            </a:r>
            <a:endParaRPr sz="907">
              <a:solidFill>
                <a:srgbClr val="000000"/>
              </a:solidFill>
              <a:latin typeface="Arial"/>
              <a:ea typeface="Arial"/>
              <a:cs typeface="Arial"/>
              <a:sym typeface="Arial"/>
            </a:endParaRPr>
          </a:p>
        </p:txBody>
      </p:sp>
      <p:sp>
        <p:nvSpPr>
          <p:cNvPr id="900" name="Google Shape;900;p61"/>
          <p:cNvSpPr txBox="1"/>
          <p:nvPr/>
        </p:nvSpPr>
        <p:spPr>
          <a:xfrm>
            <a:off x="8276327" y="3263655"/>
            <a:ext cx="88100" cy="139590"/>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907">
                <a:solidFill>
                  <a:srgbClr val="000000"/>
                </a:solidFill>
                <a:latin typeface="Arial"/>
                <a:ea typeface="Arial"/>
                <a:cs typeface="Arial"/>
                <a:sym typeface="Arial"/>
              </a:rPr>
              <a:t>I</a:t>
            </a:r>
            <a:endParaRPr sz="907">
              <a:solidFill>
                <a:srgbClr val="000000"/>
              </a:solidFill>
              <a:latin typeface="Arial"/>
              <a:ea typeface="Arial"/>
              <a:cs typeface="Arial"/>
              <a:sym typeface="Arial"/>
            </a:endParaRPr>
          </a:p>
        </p:txBody>
      </p:sp>
      <p:sp>
        <p:nvSpPr>
          <p:cNvPr id="901" name="Google Shape;901;p61"/>
          <p:cNvSpPr txBox="1"/>
          <p:nvPr/>
        </p:nvSpPr>
        <p:spPr>
          <a:xfrm>
            <a:off x="8792806" y="3185531"/>
            <a:ext cx="846264" cy="502445"/>
          </a:xfrm>
          <a:prstGeom prst="rect">
            <a:avLst/>
          </a:prstGeom>
          <a:noFill/>
          <a:ln>
            <a:noFill/>
          </a:ln>
        </p:spPr>
        <p:txBody>
          <a:bodyPr anchorCtr="0" anchor="t" bIns="0" lIns="0" spcFirstLastPara="1" rIns="0" wrap="square" tIns="0">
            <a:spAutoFit/>
          </a:bodyPr>
          <a:lstStyle/>
          <a:p>
            <a:pPr indent="-85797" lvl="0" marL="96737" marR="4607" rtl="0" algn="l">
              <a:lnSpc>
                <a:spcPct val="120000"/>
              </a:lnSpc>
              <a:spcBef>
                <a:spcPts val="0"/>
              </a:spcBef>
              <a:spcAft>
                <a:spcPts val="0"/>
              </a:spcAft>
              <a:buNone/>
            </a:pPr>
            <a:r>
              <a:rPr b="1" lang="de-DE" sz="907">
                <a:solidFill>
                  <a:srgbClr val="000000"/>
                </a:solidFill>
                <a:latin typeface="Arial"/>
                <a:ea typeface="Arial"/>
                <a:cs typeface="Arial"/>
                <a:sym typeface="Arial"/>
              </a:rPr>
              <a:t>Bewertung der Gesamtbeteiligung</a:t>
            </a:r>
            <a:endParaRPr sz="907">
              <a:solidFill>
                <a:srgbClr val="000000"/>
              </a:solidFill>
              <a:latin typeface="Arial"/>
              <a:ea typeface="Arial"/>
              <a:cs typeface="Arial"/>
              <a:sym typeface="Arial"/>
            </a:endParaRPr>
          </a:p>
        </p:txBody>
      </p:sp>
      <p:sp>
        <p:nvSpPr>
          <p:cNvPr id="902" name="Google Shape;902;p61"/>
          <p:cNvSpPr/>
          <p:nvPr/>
        </p:nvSpPr>
        <p:spPr>
          <a:xfrm>
            <a:off x="5629837" y="3107954"/>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3" name="Google Shape;903;p61"/>
          <p:cNvSpPr/>
          <p:nvPr/>
        </p:nvSpPr>
        <p:spPr>
          <a:xfrm>
            <a:off x="7163817" y="3107954"/>
            <a:ext cx="5758"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4" name="Google Shape;904;p61"/>
          <p:cNvSpPr/>
          <p:nvPr/>
        </p:nvSpPr>
        <p:spPr>
          <a:xfrm>
            <a:off x="7169345" y="3107954"/>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5" name="Google Shape;905;p61"/>
          <p:cNvSpPr/>
          <p:nvPr/>
        </p:nvSpPr>
        <p:spPr>
          <a:xfrm>
            <a:off x="7951536" y="3107954"/>
            <a:ext cx="5758"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6" name="Google Shape;906;p61"/>
          <p:cNvSpPr/>
          <p:nvPr/>
        </p:nvSpPr>
        <p:spPr>
          <a:xfrm>
            <a:off x="7957064" y="3107954"/>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7" name="Google Shape;907;p61"/>
          <p:cNvSpPr/>
          <p:nvPr/>
        </p:nvSpPr>
        <p:spPr>
          <a:xfrm>
            <a:off x="8686742" y="3107954"/>
            <a:ext cx="5758"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8" name="Google Shape;908;p61"/>
          <p:cNvSpPr/>
          <p:nvPr/>
        </p:nvSpPr>
        <p:spPr>
          <a:xfrm>
            <a:off x="8692270" y="3107954"/>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09" name="Google Shape;909;p61"/>
          <p:cNvSpPr/>
          <p:nvPr/>
        </p:nvSpPr>
        <p:spPr>
          <a:xfrm>
            <a:off x="9778494" y="3107954"/>
            <a:ext cx="5758"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0" name="Google Shape;910;p61"/>
          <p:cNvSpPr/>
          <p:nvPr/>
        </p:nvSpPr>
        <p:spPr>
          <a:xfrm>
            <a:off x="5629837" y="3666268"/>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1" name="Google Shape;911;p61"/>
          <p:cNvSpPr/>
          <p:nvPr/>
        </p:nvSpPr>
        <p:spPr>
          <a:xfrm>
            <a:off x="7169345" y="3666268"/>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2" name="Google Shape;912;p61"/>
          <p:cNvSpPr/>
          <p:nvPr/>
        </p:nvSpPr>
        <p:spPr>
          <a:xfrm>
            <a:off x="7957064" y="3666268"/>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3" name="Google Shape;913;p61"/>
          <p:cNvSpPr/>
          <p:nvPr/>
        </p:nvSpPr>
        <p:spPr>
          <a:xfrm>
            <a:off x="8692270" y="3666268"/>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4" name="Google Shape;914;p61"/>
          <p:cNvSpPr/>
          <p:nvPr/>
        </p:nvSpPr>
        <p:spPr>
          <a:xfrm>
            <a:off x="5629837" y="4039398"/>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5" name="Google Shape;915;p61"/>
          <p:cNvSpPr/>
          <p:nvPr/>
        </p:nvSpPr>
        <p:spPr>
          <a:xfrm>
            <a:off x="7169345" y="4039398"/>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6" name="Google Shape;916;p61"/>
          <p:cNvSpPr/>
          <p:nvPr/>
        </p:nvSpPr>
        <p:spPr>
          <a:xfrm>
            <a:off x="7957064" y="4039398"/>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7" name="Google Shape;917;p61"/>
          <p:cNvSpPr/>
          <p:nvPr/>
        </p:nvSpPr>
        <p:spPr>
          <a:xfrm>
            <a:off x="8692270" y="4039398"/>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8" name="Google Shape;918;p61"/>
          <p:cNvSpPr/>
          <p:nvPr/>
        </p:nvSpPr>
        <p:spPr>
          <a:xfrm>
            <a:off x="5629837" y="4412529"/>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19" name="Google Shape;919;p61"/>
          <p:cNvSpPr/>
          <p:nvPr/>
        </p:nvSpPr>
        <p:spPr>
          <a:xfrm>
            <a:off x="7169345" y="4412529"/>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0" name="Google Shape;920;p61"/>
          <p:cNvSpPr/>
          <p:nvPr/>
        </p:nvSpPr>
        <p:spPr>
          <a:xfrm>
            <a:off x="7957064" y="4412529"/>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1" name="Google Shape;921;p61"/>
          <p:cNvSpPr/>
          <p:nvPr/>
        </p:nvSpPr>
        <p:spPr>
          <a:xfrm>
            <a:off x="8692270" y="4412529"/>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2" name="Google Shape;922;p61"/>
          <p:cNvSpPr/>
          <p:nvPr/>
        </p:nvSpPr>
        <p:spPr>
          <a:xfrm>
            <a:off x="5629837" y="4785659"/>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3" name="Google Shape;923;p61"/>
          <p:cNvSpPr/>
          <p:nvPr/>
        </p:nvSpPr>
        <p:spPr>
          <a:xfrm>
            <a:off x="7169345" y="4785659"/>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4" name="Google Shape;924;p61"/>
          <p:cNvSpPr/>
          <p:nvPr/>
        </p:nvSpPr>
        <p:spPr>
          <a:xfrm>
            <a:off x="7957064" y="4785659"/>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5" name="Google Shape;925;p61"/>
          <p:cNvSpPr/>
          <p:nvPr/>
        </p:nvSpPr>
        <p:spPr>
          <a:xfrm>
            <a:off x="8692270" y="4785659"/>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6" name="Google Shape;926;p61"/>
          <p:cNvSpPr/>
          <p:nvPr/>
        </p:nvSpPr>
        <p:spPr>
          <a:xfrm>
            <a:off x="5627072" y="3105190"/>
            <a:ext cx="0" cy="2056824"/>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7" name="Google Shape;927;p61"/>
          <p:cNvSpPr/>
          <p:nvPr/>
        </p:nvSpPr>
        <p:spPr>
          <a:xfrm>
            <a:off x="5629837" y="5158790"/>
            <a:ext cx="1533980"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8" name="Google Shape;928;p61"/>
          <p:cNvSpPr/>
          <p:nvPr/>
        </p:nvSpPr>
        <p:spPr>
          <a:xfrm>
            <a:off x="7166581" y="3110718"/>
            <a:ext cx="0" cy="2051066"/>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29" name="Google Shape;929;p61"/>
          <p:cNvSpPr/>
          <p:nvPr/>
        </p:nvSpPr>
        <p:spPr>
          <a:xfrm>
            <a:off x="7169345" y="5158790"/>
            <a:ext cx="782538"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0" name="Google Shape;930;p61"/>
          <p:cNvSpPr/>
          <p:nvPr/>
        </p:nvSpPr>
        <p:spPr>
          <a:xfrm>
            <a:off x="7954300" y="3110718"/>
            <a:ext cx="0" cy="2051066"/>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1" name="Google Shape;931;p61"/>
          <p:cNvSpPr/>
          <p:nvPr/>
        </p:nvSpPr>
        <p:spPr>
          <a:xfrm>
            <a:off x="7957064" y="5158790"/>
            <a:ext cx="730138"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2" name="Google Shape;932;p61"/>
          <p:cNvSpPr/>
          <p:nvPr/>
        </p:nvSpPr>
        <p:spPr>
          <a:xfrm>
            <a:off x="8689505" y="3110718"/>
            <a:ext cx="0" cy="2051066"/>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3" name="Google Shape;933;p61"/>
          <p:cNvSpPr/>
          <p:nvPr/>
        </p:nvSpPr>
        <p:spPr>
          <a:xfrm>
            <a:off x="8692270" y="5158790"/>
            <a:ext cx="1086570"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4" name="Google Shape;934;p61"/>
          <p:cNvSpPr/>
          <p:nvPr/>
        </p:nvSpPr>
        <p:spPr>
          <a:xfrm>
            <a:off x="9781258" y="3105190"/>
            <a:ext cx="0" cy="2056824"/>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5" name="Google Shape;935;p61"/>
          <p:cNvSpPr/>
          <p:nvPr/>
        </p:nvSpPr>
        <p:spPr>
          <a:xfrm>
            <a:off x="769931" y="758019"/>
            <a:ext cx="4431089" cy="6047261"/>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6" name="Google Shape;936;p61"/>
          <p:cNvSpPr txBox="1"/>
          <p:nvPr/>
        </p:nvSpPr>
        <p:spPr>
          <a:xfrm>
            <a:off x="1009252" y="822500"/>
            <a:ext cx="4045126" cy="5988947"/>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lang="de-DE" sz="1270">
                <a:solidFill>
                  <a:srgbClr val="000000"/>
                </a:solidFill>
                <a:latin typeface="Arial"/>
                <a:ea typeface="Arial"/>
                <a:cs typeface="Arial"/>
                <a:sym typeface="Arial"/>
              </a:rPr>
              <a:t>2C: Checkliste für einzelne Lernende (in Gruppenarbeiten)</a:t>
            </a:r>
            <a:endParaRPr sz="1270">
              <a:solidFill>
                <a:srgbClr val="000000"/>
              </a:solidFill>
              <a:latin typeface="Arial"/>
              <a:ea typeface="Arial"/>
              <a:cs typeface="Arial"/>
              <a:sym typeface="Arial"/>
            </a:endParaRPr>
          </a:p>
          <a:p>
            <a:pPr indent="0" lvl="0" marL="11516" marR="4607" rtl="0" algn="just">
              <a:lnSpc>
                <a:spcPct val="120800"/>
              </a:lnSpc>
              <a:spcBef>
                <a:spcPts val="603"/>
              </a:spcBef>
              <a:spcAft>
                <a:spcPts val="0"/>
              </a:spcAft>
              <a:buNone/>
            </a:pPr>
            <a:r>
              <a:rPr lang="de-DE" sz="1088">
                <a:solidFill>
                  <a:srgbClr val="000000"/>
                </a:solidFill>
                <a:latin typeface="Arimo"/>
                <a:ea typeface="Arimo"/>
                <a:cs typeface="Arimo"/>
                <a:sym typeface="Arimo"/>
              </a:rPr>
              <a:t>Diese Checkliste kann auf zwei Arten verwendet werden. Erstens kann sie als Zusammenfassung von 2B dienen: Sie können die Ergebnisse von Lernenden aus mehreren Gruppen in dieser Checkliste festhalten und eine Bewertung der Gesamtbeteiligung hinzufügen.  </a:t>
            </a:r>
            <a:endParaRPr/>
          </a:p>
          <a:p>
            <a:pPr indent="0" lvl="0" marL="11516" marR="4607" rtl="0" algn="just">
              <a:lnSpc>
                <a:spcPct val="120800"/>
              </a:lnSpc>
              <a:spcBef>
                <a:spcPts val="603"/>
              </a:spcBef>
              <a:spcAft>
                <a:spcPts val="0"/>
              </a:spcAft>
              <a:buNone/>
            </a:pPr>
            <a:r>
              <a:rPr lang="de-DE" sz="1088">
                <a:solidFill>
                  <a:srgbClr val="000000"/>
                </a:solidFill>
                <a:latin typeface="Arimo"/>
                <a:ea typeface="Arimo"/>
                <a:cs typeface="Arimo"/>
                <a:sym typeface="Arimo"/>
              </a:rPr>
              <a:t>Zweitens können Sie, wenn es Ihnen nicht möglich ist, eine Zeitstichprobe durchzuführen, stattdessen dies verwenden: Sie beobachten den Dialog und kreuzen an, wenn Sie die Kategorien hören, an denen Sie interessiert sind. Auch hier können Sie jedem Lernenden eine Gesamtbewertung geben.</a:t>
            </a:r>
            <a:endParaRPr/>
          </a:p>
          <a:p>
            <a:pPr indent="0" lvl="0" marL="11516" marR="4607" rtl="0" algn="just">
              <a:lnSpc>
                <a:spcPct val="120800"/>
              </a:lnSpc>
              <a:spcBef>
                <a:spcPts val="603"/>
              </a:spcBef>
              <a:spcAft>
                <a:spcPts val="0"/>
              </a:spcAft>
              <a:buNone/>
            </a:pPr>
            <a:r>
              <a:rPr lang="de-DE" sz="1088">
                <a:solidFill>
                  <a:srgbClr val="000000"/>
                </a:solidFill>
                <a:latin typeface="Arimo"/>
                <a:ea typeface="Arimo"/>
                <a:cs typeface="Arimo"/>
                <a:sym typeface="Arimo"/>
              </a:rPr>
              <a:t>Checklisten dieser Art können nicht alles erfassen, aber dafür sind sie auch nicht gedacht. Es ist jedoch eine handhabbare Methode, um die Dialoge der Lernenden genauer zu beobachten und Trends im Laufe der Zeit zu erkennen.</a:t>
            </a:r>
            <a:endParaRPr/>
          </a:p>
          <a:p>
            <a:pPr indent="0" lvl="0" marL="11516" marR="4607" rtl="0" algn="just">
              <a:lnSpc>
                <a:spcPct val="120800"/>
              </a:lnSpc>
              <a:spcBef>
                <a:spcPts val="603"/>
              </a:spcBef>
              <a:spcAft>
                <a:spcPts val="0"/>
              </a:spcAft>
              <a:buNone/>
            </a:pPr>
            <a:r>
              <a:rPr b="1" lang="de-DE" sz="1088">
                <a:solidFill>
                  <a:srgbClr val="000000"/>
                </a:solidFill>
                <a:latin typeface="Arial"/>
                <a:ea typeface="Arial"/>
                <a:cs typeface="Arial"/>
                <a:sym typeface="Arial"/>
              </a:rPr>
              <a:t>Hinweise:</a:t>
            </a:r>
            <a:endParaRPr sz="1088">
              <a:solidFill>
                <a:srgbClr val="000000"/>
              </a:solidFill>
              <a:latin typeface="Arial"/>
              <a:ea typeface="Arial"/>
              <a:cs typeface="Arial"/>
              <a:sym typeface="Arial"/>
            </a:endParaRPr>
          </a:p>
          <a:p>
            <a:pPr indent="-123800" lvl="0" marL="172745" marR="0" rtl="0" algn="just">
              <a:spcBef>
                <a:spcPts val="821"/>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eine oder zwei Kategorien auswählen, für die Sie sich interessieren.</a:t>
            </a:r>
            <a:endParaRPr/>
          </a:p>
          <a:p>
            <a:pPr indent="-123800" lvl="0" marL="172745" marR="0" rtl="0" algn="just">
              <a:spcBef>
                <a:spcPts val="821"/>
              </a:spcBef>
              <a:spcAft>
                <a:spcPts val="0"/>
              </a:spcAft>
              <a:buClr>
                <a:srgbClr val="000000"/>
              </a:buClr>
              <a:buSzPts val="907"/>
              <a:buFont typeface="Arial"/>
              <a:buChar char="•"/>
            </a:pPr>
            <a:r>
              <a:rPr lang="de-DE" sz="1088">
                <a:solidFill>
                  <a:srgbClr val="000000"/>
                </a:solidFill>
                <a:latin typeface="Arimo"/>
                <a:ea typeface="Arimo"/>
                <a:cs typeface="Arimo"/>
                <a:sym typeface="Arimo"/>
              </a:rPr>
              <a:t>Kreuzen Sie die Kästchen mit den Codes an, wenn Sie diese Codes im Dialog zu irgendeinem Zeitpunkt in den  Diskussionsbeiträgen eines Lernendens hören.</a:t>
            </a:r>
            <a:endParaRPr/>
          </a:p>
          <a:p>
            <a:pPr indent="-123800" lvl="0" marL="172745" marR="0" rtl="0" algn="just">
              <a:spcBef>
                <a:spcPts val="821"/>
              </a:spcBef>
              <a:spcAft>
                <a:spcPts val="0"/>
              </a:spcAft>
              <a:buClr>
                <a:srgbClr val="000000"/>
              </a:buClr>
              <a:buSzPts val="907"/>
              <a:buFont typeface="Arial"/>
              <a:buChar char="•"/>
            </a:pPr>
            <a:r>
              <a:rPr lang="de-DE" sz="1088">
                <a:solidFill>
                  <a:srgbClr val="000000"/>
                </a:solidFill>
                <a:latin typeface="Arimo"/>
                <a:ea typeface="Arimo"/>
                <a:cs typeface="Arimo"/>
                <a:sym typeface="Arimo"/>
              </a:rPr>
              <a:t>Wenn sich ein/e Schüler*in stark an der Diskussion beteiligt, erhält diese Person eine Gesamtbewertung von (3), eine mittlere Beteiligung wäre (2) und eine geringe Beteiligung wäre eine Bewertung von (1).</a:t>
            </a:r>
            <a:endParaRPr/>
          </a:p>
          <a:p>
            <a:pPr indent="-123801" lvl="0" marL="172745" marR="0" rtl="0" algn="just">
              <a:spcBef>
                <a:spcPts val="821"/>
              </a:spcBef>
              <a:spcAft>
                <a:spcPts val="0"/>
              </a:spcAft>
              <a:buNone/>
            </a:pPr>
            <a:r>
              <a:rPr b="1" lang="de-DE" sz="1088">
                <a:solidFill>
                  <a:srgbClr val="000000"/>
                </a:solidFill>
                <a:latin typeface="Arimo"/>
                <a:ea typeface="Arimo"/>
                <a:cs typeface="Arimo"/>
                <a:sym typeface="Arimo"/>
              </a:rPr>
              <a:t>       Eine herunterladbare Version </a:t>
            </a:r>
            <a:r>
              <a:rPr lang="de-DE" sz="1088">
                <a:solidFill>
                  <a:srgbClr val="000000"/>
                </a:solidFill>
                <a:latin typeface="Arimo"/>
                <a:ea typeface="Arimo"/>
                <a:cs typeface="Arimo"/>
                <a:sym typeface="Arimo"/>
              </a:rPr>
              <a:t>finden Sie </a:t>
            </a:r>
            <a:r>
              <a:rPr lang="de-DE" sz="1088" u="sng">
                <a:solidFill>
                  <a:schemeClr val="hlink"/>
                </a:solidFill>
                <a:latin typeface="Arimo"/>
                <a:ea typeface="Arimo"/>
                <a:cs typeface="Arimo"/>
                <a:sym typeface="Arimo"/>
                <a:hlinkClick r:id="rId3"/>
              </a:rPr>
              <a:t>auf unserer  Website.</a:t>
            </a:r>
            <a:endParaRPr b="1" sz="1088">
              <a:solidFill>
                <a:srgbClr val="000000"/>
              </a:solidFill>
              <a:latin typeface="Arimo"/>
              <a:ea typeface="Arimo"/>
              <a:cs typeface="Arimo"/>
              <a:sym typeface="Arimo"/>
            </a:endParaRPr>
          </a:p>
        </p:txBody>
      </p:sp>
      <p:sp>
        <p:nvSpPr>
          <p:cNvPr id="937" name="Google Shape;937;p61"/>
          <p:cNvSpPr/>
          <p:nvPr/>
        </p:nvSpPr>
        <p:spPr>
          <a:xfrm>
            <a:off x="918953" y="6338062"/>
            <a:ext cx="250477" cy="25047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8" name="Google Shape;938;p61"/>
          <p:cNvSpPr/>
          <p:nvPr/>
        </p:nvSpPr>
        <p:spPr>
          <a:xfrm>
            <a:off x="5355517" y="2263014"/>
            <a:ext cx="1918052" cy="607434"/>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39" name="Google Shape;939;p61"/>
          <p:cNvSpPr txBox="1"/>
          <p:nvPr/>
        </p:nvSpPr>
        <p:spPr>
          <a:xfrm>
            <a:off x="5540463" y="2330364"/>
            <a:ext cx="1626688" cy="502445"/>
          </a:xfrm>
          <a:prstGeom prst="rect">
            <a:avLst/>
          </a:prstGeom>
          <a:noFill/>
          <a:ln>
            <a:noFill/>
          </a:ln>
        </p:spPr>
        <p:txBody>
          <a:bodyPr anchorCtr="0" anchor="t" bIns="0" lIns="0" spcFirstLastPara="1" rIns="0" wrap="square" tIns="0">
            <a:spAutoFit/>
          </a:bodyPr>
          <a:lstStyle/>
          <a:p>
            <a:pPr indent="0" lvl="0" marL="11516" marR="4607" rtl="0" algn="l">
              <a:lnSpc>
                <a:spcPct val="120000"/>
              </a:lnSpc>
              <a:spcBef>
                <a:spcPts val="0"/>
              </a:spcBef>
              <a:spcAft>
                <a:spcPts val="0"/>
              </a:spcAft>
              <a:buNone/>
            </a:pPr>
            <a:r>
              <a:rPr lang="de-DE" sz="907">
                <a:solidFill>
                  <a:srgbClr val="000000"/>
                </a:solidFill>
                <a:latin typeface="Arial"/>
                <a:ea typeface="Arial"/>
                <a:cs typeface="Arial"/>
                <a:sym typeface="Arial"/>
              </a:rPr>
              <a:t>Fügen Sie so viele Zeilen hinzu, wie Sie für die Namen benötigen</a:t>
            </a:r>
            <a:endParaRPr sz="907">
              <a:solidFill>
                <a:srgbClr val="000000"/>
              </a:solidFill>
              <a:latin typeface="Arial"/>
              <a:ea typeface="Arial"/>
              <a:cs typeface="Arial"/>
              <a:sym typeface="Arial"/>
            </a:endParaRPr>
          </a:p>
        </p:txBody>
      </p:sp>
      <p:sp>
        <p:nvSpPr>
          <p:cNvPr id="940" name="Google Shape;940;p61"/>
          <p:cNvSpPr/>
          <p:nvPr/>
        </p:nvSpPr>
        <p:spPr>
          <a:xfrm>
            <a:off x="7859752" y="2193340"/>
            <a:ext cx="1918052" cy="78488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1" name="Google Shape;941;p61"/>
          <p:cNvSpPr txBox="1"/>
          <p:nvPr/>
        </p:nvSpPr>
        <p:spPr>
          <a:xfrm>
            <a:off x="7995178" y="2254156"/>
            <a:ext cx="1728608" cy="675570"/>
          </a:xfrm>
          <a:prstGeom prst="rect">
            <a:avLst/>
          </a:prstGeom>
          <a:noFill/>
          <a:ln>
            <a:noFill/>
          </a:ln>
        </p:spPr>
        <p:txBody>
          <a:bodyPr anchorCtr="0" anchor="t" bIns="0" lIns="0" spcFirstLastPara="1" rIns="0" wrap="square" tIns="0">
            <a:spAutoFit/>
          </a:bodyPr>
          <a:lstStyle/>
          <a:p>
            <a:pPr indent="0" lvl="0" marL="11516" marR="4607" rtl="0" algn="l">
              <a:lnSpc>
                <a:spcPct val="121000"/>
              </a:lnSpc>
              <a:spcBef>
                <a:spcPts val="0"/>
              </a:spcBef>
              <a:spcAft>
                <a:spcPts val="0"/>
              </a:spcAft>
              <a:buNone/>
            </a:pPr>
            <a:r>
              <a:rPr lang="de-DE" sz="907">
                <a:solidFill>
                  <a:srgbClr val="000000"/>
                </a:solidFill>
                <a:latin typeface="Arial"/>
                <a:ea typeface="Arial"/>
                <a:cs typeface="Arial"/>
                <a:sym typeface="Arial"/>
              </a:rPr>
              <a:t>Sie können jedem Lernenden eine Gesamtbewertung der Teilnahme zwischen 1 (niedrig) und 3 (hoch) geben.</a:t>
            </a:r>
            <a:endParaRPr sz="907">
              <a:solidFill>
                <a:srgbClr val="000000"/>
              </a:solidFill>
              <a:latin typeface="Arial"/>
              <a:ea typeface="Arial"/>
              <a:cs typeface="Arial"/>
              <a:sym typeface="Arial"/>
            </a:endParaRPr>
          </a:p>
        </p:txBody>
      </p:sp>
      <p:sp>
        <p:nvSpPr>
          <p:cNvPr id="942" name="Google Shape;942;p61"/>
          <p:cNvSpPr/>
          <p:nvPr/>
        </p:nvSpPr>
        <p:spPr>
          <a:xfrm>
            <a:off x="6255522" y="5366101"/>
            <a:ext cx="1918052" cy="730567"/>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3" name="Google Shape;943;p61"/>
          <p:cNvSpPr txBox="1"/>
          <p:nvPr/>
        </p:nvSpPr>
        <p:spPr>
          <a:xfrm>
            <a:off x="1362901" y="5439783"/>
            <a:ext cx="6837271" cy="675570"/>
          </a:xfrm>
          <a:prstGeom prst="rect">
            <a:avLst/>
          </a:prstGeom>
          <a:noFill/>
          <a:ln>
            <a:noFill/>
          </a:ln>
        </p:spPr>
        <p:txBody>
          <a:bodyPr anchorCtr="0" anchor="t" bIns="0" lIns="0" spcFirstLastPara="1" rIns="0" wrap="square" tIns="0">
            <a:spAutoFit/>
          </a:bodyPr>
          <a:lstStyle/>
          <a:p>
            <a:pPr indent="0" lvl="0" marL="5123053" marR="4607" rtl="0" algn="l">
              <a:lnSpc>
                <a:spcPct val="121000"/>
              </a:lnSpc>
              <a:spcBef>
                <a:spcPts val="0"/>
              </a:spcBef>
              <a:spcAft>
                <a:spcPts val="0"/>
              </a:spcAft>
              <a:buNone/>
            </a:pPr>
            <a:r>
              <a:rPr lang="de-DE" sz="907">
                <a:solidFill>
                  <a:srgbClr val="000000"/>
                </a:solidFill>
                <a:latin typeface="Arial"/>
                <a:ea typeface="Arial"/>
                <a:cs typeface="Arial"/>
                <a:sym typeface="Arial"/>
              </a:rPr>
              <a:t>Fügen Sie die Dialogkategorien in die mittleren Spalten ein und kreuzen Sie an, wenn Sie diese hören</a:t>
            </a:r>
            <a:endParaRPr sz="907">
              <a:solidFill>
                <a:srgbClr val="000000"/>
              </a:solidFill>
              <a:latin typeface="Arial"/>
              <a:ea typeface="Arial"/>
              <a:cs typeface="Arial"/>
              <a:sym typeface="Arial"/>
            </a:endParaRPr>
          </a:p>
        </p:txBody>
      </p:sp>
      <p:sp>
        <p:nvSpPr>
          <p:cNvPr id="944" name="Google Shape;944;p61"/>
          <p:cNvSpPr/>
          <p:nvPr/>
        </p:nvSpPr>
        <p:spPr>
          <a:xfrm>
            <a:off x="5748278" y="2450370"/>
            <a:ext cx="890204" cy="89232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5" name="Google Shape;945;p61"/>
          <p:cNvSpPr/>
          <p:nvPr/>
        </p:nvSpPr>
        <p:spPr>
          <a:xfrm>
            <a:off x="6432596" y="1455561"/>
            <a:ext cx="530996" cy="53738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6" name="Google Shape;946;p61"/>
          <p:cNvSpPr/>
          <p:nvPr/>
        </p:nvSpPr>
        <p:spPr>
          <a:xfrm>
            <a:off x="9117886" y="2470853"/>
            <a:ext cx="890204" cy="89232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7" name="Google Shape;947;p61"/>
          <p:cNvSpPr/>
          <p:nvPr/>
        </p:nvSpPr>
        <p:spPr>
          <a:xfrm>
            <a:off x="7325438" y="4665535"/>
            <a:ext cx="732956" cy="882637"/>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48" name="Google Shape;948;p61"/>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46</a:t>
            </a:r>
            <a:endParaRPr sz="907">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graphicFrame>
        <p:nvGraphicFramePr>
          <p:cNvPr id="953" name="Google Shape;953;p62"/>
          <p:cNvGraphicFramePr/>
          <p:nvPr/>
        </p:nvGraphicFramePr>
        <p:xfrm>
          <a:off x="5527572" y="2101886"/>
          <a:ext cx="3000000" cy="3000000"/>
        </p:xfrm>
        <a:graphic>
          <a:graphicData uri="http://schemas.openxmlformats.org/drawingml/2006/table">
            <a:tbl>
              <a:tblPr bandRow="1" firstRow="1">
                <a:noFill/>
                <a:tableStyleId>{186A23C0-F539-4CD3-95C4-5D0A637AA335}</a:tableStyleId>
              </a:tblPr>
              <a:tblGrid>
                <a:gridCol w="925925"/>
                <a:gridCol w="1111100"/>
                <a:gridCol w="2158625"/>
              </a:tblGrid>
              <a:tr h="677175">
                <a:tc>
                  <a:txBody>
                    <a:bodyPr/>
                    <a:lstStyle/>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al"/>
                          <a:ea typeface="Arial"/>
                          <a:cs typeface="Arial"/>
                          <a:sym typeface="Arial"/>
                        </a:rPr>
                        <a:t>Dialog-Code</a:t>
                      </a:r>
                      <a:endParaRPr sz="1100">
                        <a:latin typeface="Arial"/>
                        <a:ea typeface="Arial"/>
                        <a:cs typeface="Arial"/>
                        <a:sym typeface="Arial"/>
                      </a:endParaRPr>
                    </a:p>
                  </a:txBody>
                  <a:tcPr marT="4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243840" marR="0" rtl="0" algn="l">
                        <a:lnSpc>
                          <a:spcPct val="100000"/>
                        </a:lnSpc>
                        <a:spcBef>
                          <a:spcPts val="0"/>
                        </a:spcBef>
                        <a:spcAft>
                          <a:spcPts val="0"/>
                        </a:spcAft>
                        <a:buNone/>
                      </a:pPr>
                      <a:r>
                        <a:rPr b="1" lang="de-DE" sz="1100">
                          <a:latin typeface="Arial"/>
                          <a:ea typeface="Arial"/>
                          <a:cs typeface="Arial"/>
                          <a:sym typeface="Arial"/>
                        </a:rPr>
                        <a:t>Bewertung (1-3)</a:t>
                      </a:r>
                      <a:endParaRPr sz="1100">
                        <a:latin typeface="Arial"/>
                        <a:ea typeface="Arial"/>
                        <a:cs typeface="Arial"/>
                        <a:sym typeface="Arial"/>
                      </a:endParaRPr>
                    </a:p>
                  </a:txBody>
                  <a:tcPr marT="4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al"/>
                          <a:ea typeface="Arial"/>
                          <a:cs typeface="Arial"/>
                          <a:sym typeface="Arial"/>
                        </a:rPr>
                        <a:t>Kommentar</a:t>
                      </a:r>
                      <a:endParaRPr sz="1100">
                        <a:latin typeface="Arial"/>
                        <a:ea typeface="Arial"/>
                        <a:cs typeface="Arial"/>
                        <a:sym typeface="Arial"/>
                      </a:endParaRPr>
                    </a:p>
                  </a:txBody>
                  <a:tcPr marT="4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7175">
                <a:tc>
                  <a:txBody>
                    <a:bodyPr/>
                    <a:lstStyle/>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de-DE" sz="1100">
                          <a:latin typeface="Arial"/>
                          <a:ea typeface="Arial"/>
                          <a:cs typeface="Arial"/>
                          <a:sym typeface="Arial"/>
                        </a:rPr>
                        <a:t>ZK</a:t>
                      </a:r>
                      <a:endParaRPr sz="1100">
                        <a:latin typeface="Arial"/>
                        <a:ea typeface="Arial"/>
                        <a:cs typeface="Arial"/>
                        <a:sym typeface="Arial"/>
                      </a:endParaRPr>
                    </a:p>
                  </a:txBody>
                  <a:tcPr marT="4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4400">
                <a:tc>
                  <a:txBody>
                    <a:bodyPr/>
                    <a:lstStyle/>
                    <a:p>
                      <a:pPr indent="0" lvl="0" marL="0" marR="0" rtl="0" algn="l">
                        <a:lnSpc>
                          <a:spcPct val="100000"/>
                        </a:lnSpc>
                        <a:spcBef>
                          <a:spcPts val="0"/>
                        </a:spcBef>
                        <a:spcAft>
                          <a:spcPts val="0"/>
                        </a:spcAft>
                        <a:buNone/>
                      </a:pPr>
                      <a:r>
                        <a:t/>
                      </a:r>
                      <a:endParaRPr sz="130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de-DE" sz="1100">
                          <a:latin typeface="Arial"/>
                          <a:ea typeface="Arial"/>
                          <a:cs typeface="Arial"/>
                          <a:sym typeface="Arial"/>
                        </a:rPr>
                        <a:t>V</a:t>
                      </a:r>
                      <a:endParaRPr sz="1100">
                        <a:latin typeface="Arial"/>
                        <a:ea typeface="Arial"/>
                        <a:cs typeface="Arial"/>
                        <a:sym typeface="Arial"/>
                      </a:endParaRPr>
                    </a:p>
                  </a:txBody>
                  <a:tcPr marT="1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4" name="Google Shape;954;p62"/>
          <p:cNvSpPr/>
          <p:nvPr/>
        </p:nvSpPr>
        <p:spPr>
          <a:xfrm>
            <a:off x="408176" y="983866"/>
            <a:ext cx="4219599" cy="5811968"/>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55" name="Google Shape;955;p62"/>
          <p:cNvSpPr txBox="1"/>
          <p:nvPr/>
        </p:nvSpPr>
        <p:spPr>
          <a:xfrm>
            <a:off x="495987" y="1074694"/>
            <a:ext cx="4043974" cy="5246373"/>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270">
                <a:solidFill>
                  <a:srgbClr val="000000"/>
                </a:solidFill>
                <a:latin typeface="Arial"/>
                <a:ea typeface="Arial"/>
                <a:cs typeface="Arial"/>
                <a:sym typeface="Arial"/>
              </a:rPr>
              <a:t>2D: Bewertung des Gruppendialogs anhand von Codes</a:t>
            </a:r>
            <a:endParaRPr b="1" sz="1270">
              <a:solidFill>
                <a:srgbClr val="000000"/>
              </a:solidFill>
              <a:latin typeface="Arial"/>
              <a:ea typeface="Arial"/>
              <a:cs typeface="Arial"/>
              <a:sym typeface="Arial"/>
            </a:endParaRPr>
          </a:p>
          <a:p>
            <a:pPr indent="0" lvl="0" marL="11516" marR="0" rtl="0" algn="l">
              <a:spcBef>
                <a:spcPts val="0"/>
              </a:spcBef>
              <a:spcAft>
                <a:spcPts val="0"/>
              </a:spcAft>
              <a:buNone/>
            </a:pPr>
            <a:r>
              <a:t/>
            </a:r>
            <a:endParaRPr b="1" sz="1270">
              <a:solidFill>
                <a:srgbClr val="000000"/>
              </a:solidFill>
              <a:latin typeface="Arial"/>
              <a:ea typeface="Arial"/>
              <a:cs typeface="Arial"/>
              <a:sym typeface="Arial"/>
            </a:endParaRPr>
          </a:p>
          <a:p>
            <a:pPr indent="0" lvl="0" marL="75083" marR="0" rtl="0" algn="l">
              <a:lnSpc>
                <a:spcPct val="121000"/>
              </a:lnSpc>
              <a:spcBef>
                <a:spcPts val="526"/>
              </a:spcBef>
              <a:spcAft>
                <a:spcPts val="0"/>
              </a:spcAft>
              <a:buNone/>
            </a:pPr>
            <a:r>
              <a:rPr lang="de-DE" sz="1088">
                <a:solidFill>
                  <a:srgbClr val="000000"/>
                </a:solidFill>
                <a:latin typeface="Arimo"/>
                <a:ea typeface="Arimo"/>
                <a:cs typeface="Arimo"/>
                <a:sym typeface="Arimo"/>
              </a:rPr>
              <a:t>Dieses Gruppenbewertungsinstrument unterscheidet sich von den Instrumenten 2B und 2C, darin, dass es nicht die Beiträge der einzelnen Lernenden, sondern die Beiträge der Gruppe als Ganzes bewertet. Sie können verschiedene Kategorien des Dialogs auswählen, auf die Sie sich konzentrieren möchten - in diesem Fall "Ideen zusammenführen und Konsens finden" (ZK) und "Verknüpfen" (V).</a:t>
            </a:r>
            <a:endParaRPr/>
          </a:p>
          <a:p>
            <a:pPr indent="0" lvl="0" marL="75083" marR="0" rtl="0" algn="l">
              <a:lnSpc>
                <a:spcPct val="121000"/>
              </a:lnSpc>
              <a:spcBef>
                <a:spcPts val="526"/>
              </a:spcBef>
              <a:spcAft>
                <a:spcPts val="0"/>
              </a:spcAft>
              <a:buNone/>
            </a:pPr>
            <a:r>
              <a:rPr b="1" lang="de-DE" sz="1088">
                <a:solidFill>
                  <a:srgbClr val="000000"/>
                </a:solidFill>
                <a:latin typeface="Arial"/>
                <a:ea typeface="Arial"/>
                <a:cs typeface="Arial"/>
                <a:sym typeface="Arial"/>
              </a:rPr>
              <a:t>Hinweise:</a:t>
            </a:r>
            <a:endParaRPr sz="1088">
              <a:solidFill>
                <a:srgbClr val="000000"/>
              </a:solidFill>
              <a:latin typeface="Arial"/>
              <a:ea typeface="Arial"/>
              <a:cs typeface="Arial"/>
              <a:sym typeface="Arial"/>
            </a:endParaRPr>
          </a:p>
          <a:p>
            <a:pPr indent="-155471" lvl="0" marL="241844" marR="44914" rtl="0" algn="l">
              <a:lnSpc>
                <a:spcPct val="121700"/>
              </a:lnSpc>
              <a:spcBef>
                <a:spcPts val="521"/>
              </a:spcBef>
              <a:spcAft>
                <a:spcPts val="0"/>
              </a:spcAft>
              <a:buClr>
                <a:srgbClr val="000000"/>
              </a:buClr>
              <a:buSzPts val="907"/>
              <a:buFont typeface="Arial"/>
              <a:buChar char="•"/>
            </a:pPr>
            <a:r>
              <a:rPr lang="de-DE" sz="1088">
                <a:solidFill>
                  <a:srgbClr val="000000"/>
                </a:solidFill>
                <a:latin typeface="Arimo"/>
                <a:ea typeface="Arimo"/>
                <a:cs typeface="Arimo"/>
                <a:sym typeface="Arimo"/>
              </a:rPr>
              <a:t>Verwenden Sie eine dreistufige Bewertungsskala für die Häufigkeit der einzelnen Dialogkategorien innerhalb des gesamten Gesprächs: 1 = gering, 2 = mittel, 3 = hoch. Dies ist keine absolute Skala, sondern hängt von Ihrer Einschätzung ab, was in Ihrem Umfeld erwartbar ist.</a:t>
            </a:r>
            <a:endParaRPr/>
          </a:p>
          <a:p>
            <a:pPr indent="-155471" lvl="0" marL="241844" marR="44914" rtl="0" algn="l">
              <a:lnSpc>
                <a:spcPct val="121700"/>
              </a:lnSpc>
              <a:spcBef>
                <a:spcPts val="521"/>
              </a:spcBef>
              <a:spcAft>
                <a:spcPts val="0"/>
              </a:spcAft>
              <a:buClr>
                <a:srgbClr val="000000"/>
              </a:buClr>
              <a:buSzPts val="907"/>
              <a:buFont typeface="Arial"/>
              <a:buChar char="•"/>
            </a:pPr>
            <a:r>
              <a:rPr lang="de-DE" sz="1088">
                <a:solidFill>
                  <a:srgbClr val="000000"/>
                </a:solidFill>
                <a:latin typeface="Arimo"/>
                <a:ea typeface="Arimo"/>
                <a:cs typeface="Arimo"/>
                <a:sym typeface="Arimo"/>
              </a:rPr>
              <a:t>Verwenden Sie die Spalte "Kommentare", um alle relevanten Informationen zur Bewertung hinzuzufügen, z. B. ob die Ergebnisse typisch sind oder ob sie einen Fortschritt darstellen.</a:t>
            </a:r>
            <a:endParaRPr/>
          </a:p>
          <a:p>
            <a:pPr indent="-155471" lvl="0" marL="241844" marR="44914" rtl="0" algn="l">
              <a:lnSpc>
                <a:spcPct val="121700"/>
              </a:lnSpc>
              <a:spcBef>
                <a:spcPts val="521"/>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dies wiederholen, um zu sehen, ob die Gruppen ihre Dialogmuster oder -typen im Laufe der Zeit ändern.</a:t>
            </a:r>
            <a:endParaRPr/>
          </a:p>
          <a:p>
            <a:pPr indent="-155471" lvl="0" marL="241844" marR="44914" rtl="0" algn="l">
              <a:lnSpc>
                <a:spcPct val="121700"/>
              </a:lnSpc>
              <a:spcBef>
                <a:spcPts val="521"/>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könnten anschließend ein anderes Instrument für eine systematischere Untersuchung verwenden (z. B. 2B oder 2C)</a:t>
            </a:r>
            <a:endParaRPr sz="1088">
              <a:solidFill>
                <a:srgbClr val="000000"/>
              </a:solidFill>
              <a:latin typeface="Arial"/>
              <a:ea typeface="Arial"/>
              <a:cs typeface="Arial"/>
              <a:sym typeface="Arial"/>
            </a:endParaRPr>
          </a:p>
        </p:txBody>
      </p:sp>
      <p:sp>
        <p:nvSpPr>
          <p:cNvPr id="956" name="Google Shape;956;p62"/>
          <p:cNvSpPr txBox="1"/>
          <p:nvPr/>
        </p:nvSpPr>
        <p:spPr>
          <a:xfrm>
            <a:off x="836033" y="6335761"/>
            <a:ext cx="3609559" cy="334835"/>
          </a:xfrm>
          <a:prstGeom prst="rect">
            <a:avLst/>
          </a:prstGeom>
          <a:noFill/>
          <a:ln>
            <a:noFill/>
          </a:ln>
        </p:spPr>
        <p:txBody>
          <a:bodyPr anchorCtr="0" anchor="t" bIns="0" lIns="0" spcFirstLastPara="1" rIns="0" wrap="square" tIns="0">
            <a:spAutoFit/>
          </a:bodyPr>
          <a:lstStyle/>
          <a:p>
            <a:pPr indent="0" lvl="0" marL="11516" marR="0" rtl="0" algn="l">
              <a:spcBef>
                <a:spcPts val="0"/>
              </a:spcBef>
              <a:spcAft>
                <a:spcPts val="0"/>
              </a:spcAft>
              <a:buNone/>
            </a:pPr>
            <a:r>
              <a:rPr b="1" lang="de-DE" sz="1088">
                <a:solidFill>
                  <a:srgbClr val="000000"/>
                </a:solidFill>
                <a:latin typeface="Arial"/>
                <a:ea typeface="Arial"/>
                <a:cs typeface="Arial"/>
                <a:sym typeface="Arial"/>
              </a:rPr>
              <a:t>Eine herunterladbare Vorlage </a:t>
            </a:r>
            <a:r>
              <a:rPr lang="de-DE" sz="1088">
                <a:solidFill>
                  <a:srgbClr val="000000"/>
                </a:solidFill>
                <a:latin typeface="Arimo"/>
                <a:ea typeface="Arimo"/>
                <a:cs typeface="Arimo"/>
                <a:sym typeface="Arimo"/>
              </a:rPr>
              <a:t>finden Sie </a:t>
            </a:r>
            <a:r>
              <a:rPr lang="de-DE" sz="1088" u="sng">
                <a:solidFill>
                  <a:schemeClr val="hlink"/>
                </a:solidFill>
                <a:latin typeface="Arimo"/>
                <a:ea typeface="Arimo"/>
                <a:cs typeface="Arimo"/>
                <a:sym typeface="Arimo"/>
                <a:hlinkClick r:id="rId3"/>
              </a:rPr>
              <a:t>auf unserer Website.</a:t>
            </a:r>
            <a:endParaRPr sz="1088">
              <a:solidFill>
                <a:srgbClr val="000000"/>
              </a:solidFill>
              <a:latin typeface="Arial"/>
              <a:ea typeface="Arial"/>
              <a:cs typeface="Arial"/>
              <a:sym typeface="Arial"/>
            </a:endParaRPr>
          </a:p>
        </p:txBody>
      </p:sp>
      <p:sp>
        <p:nvSpPr>
          <p:cNvPr id="957" name="Google Shape;957;p62"/>
          <p:cNvSpPr/>
          <p:nvPr/>
        </p:nvSpPr>
        <p:spPr>
          <a:xfrm>
            <a:off x="528610" y="6377938"/>
            <a:ext cx="250475" cy="2504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58" name="Google Shape;958;p62"/>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47</a:t>
            </a:r>
            <a:endParaRPr sz="907">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graphicFrame>
        <p:nvGraphicFramePr>
          <p:cNvPr id="963" name="Google Shape;963;p63"/>
          <p:cNvGraphicFramePr/>
          <p:nvPr/>
        </p:nvGraphicFramePr>
        <p:xfrm>
          <a:off x="929688" y="4463716"/>
          <a:ext cx="3000000" cy="3000000"/>
        </p:xfrm>
        <a:graphic>
          <a:graphicData uri="http://schemas.openxmlformats.org/drawingml/2006/table">
            <a:tbl>
              <a:tblPr bandRow="1" firstRow="1">
                <a:noFill/>
                <a:tableStyleId>{186A23C0-F539-4CD3-95C4-5D0A637AA335}</a:tableStyleId>
              </a:tblPr>
              <a:tblGrid>
                <a:gridCol w="1893300"/>
                <a:gridCol w="1122150"/>
                <a:gridCol w="1453825"/>
                <a:gridCol w="1826950"/>
                <a:gridCol w="2570450"/>
              </a:tblGrid>
              <a:tr h="686250">
                <a:tc>
                  <a:txBody>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640080" marR="0" rtl="0" algn="l">
                        <a:lnSpc>
                          <a:spcPct val="100000"/>
                        </a:lnSpc>
                        <a:spcBef>
                          <a:spcPts val="0"/>
                        </a:spcBef>
                        <a:spcAft>
                          <a:spcPts val="0"/>
                        </a:spcAft>
                        <a:buNone/>
                      </a:pPr>
                      <a:r>
                        <a:rPr b="1" lang="de-DE" sz="1100">
                          <a:latin typeface="Arial"/>
                          <a:ea typeface="Arial"/>
                          <a:cs typeface="Arial"/>
                          <a:sym typeface="Arial"/>
                        </a:rPr>
                        <a:t>Tätigkeit</a:t>
                      </a:r>
                      <a:endParaRPr sz="1100">
                        <a:latin typeface="Arial"/>
                        <a:ea typeface="Arial"/>
                        <a:cs typeface="Arial"/>
                        <a:sym typeface="Arial"/>
                      </a:endParaRPr>
                    </a:p>
                  </a:txBody>
                  <a:tcPr marT="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de-DE" sz="1100">
                          <a:latin typeface="Arial"/>
                          <a:ea typeface="Arial"/>
                          <a:cs typeface="Arial"/>
                          <a:sym typeface="Arial"/>
                        </a:rPr>
                        <a:t>Kategorie</a:t>
                      </a:r>
                      <a:endParaRPr sz="1100">
                        <a:latin typeface="Arial"/>
                        <a:ea typeface="Arial"/>
                        <a:cs typeface="Arial"/>
                        <a:sym typeface="Arial"/>
                      </a:endParaRPr>
                    </a:p>
                  </a:txBody>
                  <a:tcPr marT="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588" lvl="0" marL="179388" marR="43815" rtl="0" algn="ctr">
                        <a:lnSpc>
                          <a:spcPct val="121700"/>
                        </a:lnSpc>
                        <a:spcBef>
                          <a:spcPts val="0"/>
                        </a:spcBef>
                        <a:spcAft>
                          <a:spcPts val="0"/>
                        </a:spcAft>
                        <a:buNone/>
                      </a:pPr>
                      <a:r>
                        <a:rPr b="1" lang="de-DE" sz="1100">
                          <a:latin typeface="Arial"/>
                          <a:ea typeface="Arial"/>
                          <a:cs typeface="Arial"/>
                          <a:sym typeface="Arial"/>
                        </a:rPr>
                        <a:t>Wie oft tun die Lernenden dies?</a:t>
                      </a:r>
                      <a:endParaRPr sz="1100">
                        <a:latin typeface="Arial"/>
                        <a:ea typeface="Arial"/>
                        <a:cs typeface="Arial"/>
                        <a:sym typeface="Arial"/>
                      </a:endParaRPr>
                    </a:p>
                  </a:txBody>
                  <a:tcPr marT="7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0988" lvl="0" marL="319088" marR="29844" rtl="0" algn="l">
                        <a:lnSpc>
                          <a:spcPct val="121700"/>
                        </a:lnSpc>
                        <a:spcBef>
                          <a:spcPts val="0"/>
                        </a:spcBef>
                        <a:spcAft>
                          <a:spcPts val="0"/>
                        </a:spcAft>
                        <a:buNone/>
                      </a:pPr>
                      <a:r>
                        <a:rPr b="1" lang="de-DE" sz="1100">
                          <a:latin typeface="Arial"/>
                          <a:ea typeface="Arial"/>
                          <a:cs typeface="Arial"/>
                          <a:sym typeface="Arial"/>
                        </a:rPr>
                        <a:t>Wie viele Lernenden beteiligen sich?</a:t>
                      </a:r>
                      <a:endParaRPr sz="1100">
                        <a:latin typeface="Arial"/>
                        <a:ea typeface="Arial"/>
                        <a:cs typeface="Arial"/>
                        <a:sym typeface="Arial"/>
                      </a:endParaRPr>
                    </a:p>
                  </a:txBody>
                  <a:tcPr marT="7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16204" marR="0" rtl="0" algn="l">
                        <a:lnSpc>
                          <a:spcPct val="100000"/>
                        </a:lnSpc>
                        <a:spcBef>
                          <a:spcPts val="0"/>
                        </a:spcBef>
                        <a:spcAft>
                          <a:spcPts val="0"/>
                        </a:spcAft>
                        <a:buNone/>
                      </a:pPr>
                      <a:r>
                        <a:rPr b="1" lang="de-DE" sz="1100">
                          <a:latin typeface="Arial"/>
                          <a:ea typeface="Arial"/>
                          <a:cs typeface="Arial"/>
                          <a:sym typeface="Arial"/>
                        </a:rPr>
                        <a:t>Sind die Redebeiträge lang oder kurz?</a:t>
                      </a:r>
                      <a:endParaRPr sz="1100">
                        <a:latin typeface="Arial"/>
                        <a:ea typeface="Arial"/>
                        <a:cs typeface="Arial"/>
                        <a:sym typeface="Arial"/>
                      </a:endParaRPr>
                    </a:p>
                  </a:txBody>
                  <a:tcPr marT="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125">
                <a:tc>
                  <a:txBody>
                    <a:bodyPr/>
                    <a:lstStyle/>
                    <a:p>
                      <a:pPr indent="0" lvl="0" marL="33020" marR="0" rtl="0" algn="l">
                        <a:lnSpc>
                          <a:spcPct val="100000"/>
                        </a:lnSpc>
                        <a:spcBef>
                          <a:spcPts val="0"/>
                        </a:spcBef>
                        <a:spcAft>
                          <a:spcPts val="0"/>
                        </a:spcAft>
                        <a:buNone/>
                      </a:pPr>
                      <a:r>
                        <a:rPr lang="de-DE" sz="1100">
                          <a:latin typeface="Arimo"/>
                          <a:ea typeface="Arimo"/>
                          <a:cs typeface="Arimo"/>
                          <a:sym typeface="Arimo"/>
                        </a:rPr>
                        <a:t>1)</a:t>
                      </a:r>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100">
                          <a:latin typeface="Arimo"/>
                          <a:ea typeface="Arimo"/>
                          <a:cs typeface="Arimo"/>
                          <a:sym typeface="Arimo"/>
                        </a:rPr>
                        <a:t>I</a:t>
                      </a:r>
                      <a:endParaRPr sz="1100">
                        <a:latin typeface="Arimo"/>
                        <a:ea typeface="Arimo"/>
                        <a:cs typeface="Arimo"/>
                        <a:sym typeface="Arimo"/>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125">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100">
                          <a:latin typeface="Arimo"/>
                          <a:ea typeface="Arimo"/>
                          <a:cs typeface="Arimo"/>
                          <a:sym typeface="Arimo"/>
                        </a:rPr>
                        <a:t>H</a:t>
                      </a:r>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125">
                <a:tc>
                  <a:txBody>
                    <a:bodyPr/>
                    <a:lstStyle/>
                    <a:p>
                      <a:pPr indent="0" lvl="0" marL="33020" marR="0" rtl="0" algn="l">
                        <a:lnSpc>
                          <a:spcPct val="100000"/>
                        </a:lnSpc>
                        <a:spcBef>
                          <a:spcPts val="0"/>
                        </a:spcBef>
                        <a:spcAft>
                          <a:spcPts val="0"/>
                        </a:spcAft>
                        <a:buNone/>
                      </a:pPr>
                      <a:r>
                        <a:rPr lang="de-DE" sz="1100">
                          <a:latin typeface="Arimo"/>
                          <a:ea typeface="Arimo"/>
                          <a:cs typeface="Arimo"/>
                          <a:sym typeface="Arimo"/>
                        </a:rPr>
                        <a:t>2)</a:t>
                      </a:r>
                      <a:endParaRPr sz="1100">
                        <a:latin typeface="Arimo"/>
                        <a:ea typeface="Arimo"/>
                        <a:cs typeface="Arimo"/>
                        <a:sym typeface="Arimo"/>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100">
                          <a:latin typeface="Arimo"/>
                          <a:ea typeface="Arimo"/>
                          <a:cs typeface="Arimo"/>
                          <a:sym typeface="Arimo"/>
                        </a:rPr>
                        <a:t>I</a:t>
                      </a:r>
                      <a:endParaRPr sz="1100">
                        <a:latin typeface="Arimo"/>
                        <a:ea typeface="Arimo"/>
                        <a:cs typeface="Arimo"/>
                        <a:sym typeface="Arimo"/>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125">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100">
                          <a:latin typeface="Arimo"/>
                          <a:ea typeface="Arimo"/>
                          <a:cs typeface="Arimo"/>
                          <a:sym typeface="Arimo"/>
                        </a:rPr>
                        <a:t>H</a:t>
                      </a:r>
                      <a:endParaRPr/>
                    </a:p>
                  </a:txBody>
                  <a:tcPr marT="4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4" name="Google Shape;964;p63"/>
          <p:cNvSpPr txBox="1"/>
          <p:nvPr/>
        </p:nvSpPr>
        <p:spPr>
          <a:xfrm>
            <a:off x="476480" y="452162"/>
            <a:ext cx="4342297" cy="372300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925">
            <a:spAutoFit/>
          </a:bodyPr>
          <a:lstStyle/>
          <a:p>
            <a:pPr indent="0" lvl="0" marL="75432" marR="0" rtl="0" algn="l">
              <a:spcBef>
                <a:spcPts val="0"/>
              </a:spcBef>
              <a:spcAft>
                <a:spcPts val="0"/>
              </a:spcAft>
              <a:buNone/>
            </a:pPr>
            <a:r>
              <a:rPr b="1" lang="de-DE" sz="1270">
                <a:solidFill>
                  <a:srgbClr val="000000"/>
                </a:solidFill>
                <a:latin typeface="Arial"/>
                <a:ea typeface="Arial"/>
                <a:cs typeface="Arial"/>
                <a:sym typeface="Arial"/>
              </a:rPr>
              <a:t>2E: Bewertungsskala für die Teilnahme der gesamten Klasse</a:t>
            </a:r>
            <a:endParaRPr sz="1270">
              <a:solidFill>
                <a:srgbClr val="000000"/>
              </a:solidFill>
              <a:latin typeface="Arial"/>
              <a:ea typeface="Arial"/>
              <a:cs typeface="Arial"/>
              <a:sym typeface="Arial"/>
            </a:endParaRPr>
          </a:p>
          <a:p>
            <a:pPr indent="0" lvl="0" marL="75432" marR="86373" rtl="0" algn="just">
              <a:lnSpc>
                <a:spcPct val="120700"/>
              </a:lnSpc>
              <a:spcBef>
                <a:spcPts val="608"/>
              </a:spcBef>
              <a:spcAft>
                <a:spcPts val="0"/>
              </a:spcAft>
              <a:buNone/>
            </a:pPr>
            <a:r>
              <a:rPr lang="de-DE" sz="997">
                <a:solidFill>
                  <a:srgbClr val="000000"/>
                </a:solidFill>
                <a:latin typeface="Arimo"/>
                <a:ea typeface="Arimo"/>
                <a:cs typeface="Arimo"/>
                <a:sym typeface="Arimo"/>
              </a:rPr>
              <a:t>Diese Bewertungsskala für die gesamte Klasse erweitert 2D und konzentriert sich auf das Gespräch in der gesamten Klasse. Sie ermöglicht es Ihnen, mehr darüber zu erfahren, wie sich die Lernenden in den Dialog einbringen. Sie können sich auf verschiedene Aspekte der Lernendenbeteiligung konzentrieren, wie z. B. die Länge der Beiträge und die Häufigkeit der Beteiligung der Lernenden. Sie können dies während verschiedener Arten von Aktivitäten in der ganzen Klasse tun, um ein umfassenderes Bild des Dialogs in Ihrer Lernumgebung zu erstellen.</a:t>
            </a:r>
            <a:endParaRPr/>
          </a:p>
          <a:p>
            <a:pPr indent="0" lvl="0" marL="75432" marR="86373" rtl="0" algn="just">
              <a:lnSpc>
                <a:spcPct val="120700"/>
              </a:lnSpc>
              <a:spcBef>
                <a:spcPts val="608"/>
              </a:spcBef>
              <a:spcAft>
                <a:spcPts val="0"/>
              </a:spcAft>
              <a:buNone/>
            </a:pPr>
            <a:r>
              <a:rPr b="1" lang="de-DE" sz="997">
                <a:solidFill>
                  <a:srgbClr val="000000"/>
                </a:solidFill>
                <a:latin typeface="Arial"/>
                <a:ea typeface="Arial"/>
                <a:cs typeface="Arial"/>
                <a:sym typeface="Arial"/>
              </a:rPr>
              <a:t>Hinweise:</a:t>
            </a:r>
            <a:endParaRPr sz="997">
              <a:solidFill>
                <a:srgbClr val="000000"/>
              </a:solidFill>
              <a:latin typeface="Arial"/>
              <a:ea typeface="Arial"/>
              <a:cs typeface="Arial"/>
              <a:sym typeface="Arial"/>
            </a:endParaRPr>
          </a:p>
          <a:p>
            <a:pPr indent="-155471" lvl="0" marL="285030" marR="398466" rtl="0" algn="l">
              <a:lnSpc>
                <a:spcPct val="121700"/>
              </a:lnSpc>
              <a:spcBef>
                <a:spcPts val="517"/>
              </a:spcBef>
              <a:spcAft>
                <a:spcPts val="0"/>
              </a:spcAft>
              <a:buClr>
                <a:srgbClr val="000000"/>
              </a:buClr>
              <a:buSzPts val="831"/>
              <a:buFont typeface="Arial"/>
              <a:buChar char="•"/>
            </a:pPr>
            <a:r>
              <a:rPr lang="de-DE" sz="997">
                <a:solidFill>
                  <a:srgbClr val="000000"/>
                </a:solidFill>
                <a:latin typeface="Arimo"/>
                <a:ea typeface="Arimo"/>
                <a:cs typeface="Arimo"/>
                <a:sym typeface="Arimo"/>
              </a:rPr>
              <a:t>Wählen Sie eine oder zwei Kategorien, auf die Sie sich konzentrieren möchten.</a:t>
            </a:r>
            <a:endParaRPr/>
          </a:p>
          <a:p>
            <a:pPr indent="-155471" lvl="0" marL="285030" marR="398466" rtl="0" algn="l">
              <a:lnSpc>
                <a:spcPct val="121700"/>
              </a:lnSpc>
              <a:spcBef>
                <a:spcPts val="517"/>
              </a:spcBef>
              <a:spcAft>
                <a:spcPts val="0"/>
              </a:spcAft>
              <a:buClr>
                <a:srgbClr val="000000"/>
              </a:buClr>
              <a:buSzPts val="831"/>
              <a:buFont typeface="Arial"/>
              <a:buChar char="•"/>
            </a:pPr>
            <a:r>
              <a:rPr lang="de-DE" sz="997">
                <a:solidFill>
                  <a:srgbClr val="000000"/>
                </a:solidFill>
                <a:latin typeface="Arimo"/>
                <a:ea typeface="Arimo"/>
                <a:cs typeface="Arimo"/>
                <a:sym typeface="Arimo"/>
              </a:rPr>
              <a:t>Entscheiden Sie, auf welche Arten von Aktivitäten und Unterrichtsphasen Sie sich bei Ihren Beobachtungen konzentrieren möchten, z. B. auf Unterrichtseinführungen, Diskussionen in der ganzen Klasse oder Unterrichtsabschlüsse/Plenarsitzungen</a:t>
            </a:r>
            <a:endParaRPr sz="997">
              <a:solidFill>
                <a:srgbClr val="000000"/>
              </a:solidFill>
              <a:latin typeface="Arimo"/>
              <a:ea typeface="Arimo"/>
              <a:cs typeface="Arimo"/>
              <a:sym typeface="Arimo"/>
            </a:endParaRPr>
          </a:p>
        </p:txBody>
      </p:sp>
      <p:sp>
        <p:nvSpPr>
          <p:cNvPr id="965" name="Google Shape;965;p63"/>
          <p:cNvSpPr txBox="1"/>
          <p:nvPr/>
        </p:nvSpPr>
        <p:spPr>
          <a:xfrm>
            <a:off x="5646024" y="1127822"/>
            <a:ext cx="4022470" cy="218393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8500">
            <a:spAutoFit/>
          </a:bodyPr>
          <a:lstStyle/>
          <a:p>
            <a:pPr indent="-155471" lvl="0" marL="236085" marR="0" rtl="0" algn="l">
              <a:spcBef>
                <a:spcPts val="0"/>
              </a:spcBef>
              <a:spcAft>
                <a:spcPts val="0"/>
              </a:spcAft>
              <a:buClr>
                <a:srgbClr val="000000"/>
              </a:buClr>
              <a:buSzPts val="907"/>
              <a:buFont typeface="Arial"/>
              <a:buChar char="•"/>
            </a:pPr>
            <a:r>
              <a:rPr lang="de-DE" sz="1088">
                <a:solidFill>
                  <a:srgbClr val="000000"/>
                </a:solidFill>
                <a:latin typeface="Arimo"/>
                <a:ea typeface="Arimo"/>
                <a:cs typeface="Arimo"/>
                <a:sym typeface="Arimo"/>
              </a:rPr>
              <a:t>Nutzen Sie folgende Bewertungsskala: </a:t>
            </a:r>
            <a:endParaRPr/>
          </a:p>
          <a:p>
            <a:pPr indent="0" lvl="0" marL="162669" marR="0" rtl="0" algn="l">
              <a:spcBef>
                <a:spcPts val="540"/>
              </a:spcBef>
              <a:spcAft>
                <a:spcPts val="0"/>
              </a:spcAft>
              <a:buNone/>
            </a:pPr>
            <a:r>
              <a:rPr lang="de-DE" sz="1088">
                <a:solidFill>
                  <a:srgbClr val="000000"/>
                </a:solidFill>
                <a:latin typeface="Arimo"/>
                <a:ea typeface="Arimo"/>
                <a:cs typeface="Arimo"/>
                <a:sym typeface="Arimo"/>
              </a:rPr>
              <a:t>5 = die ganze Zeit / so viele Lernenden wie möglich  </a:t>
            </a:r>
            <a:endParaRPr/>
          </a:p>
          <a:p>
            <a:pPr indent="0" lvl="0" marL="162669" marR="0" rtl="0" algn="l">
              <a:spcBef>
                <a:spcPts val="540"/>
              </a:spcBef>
              <a:spcAft>
                <a:spcPts val="0"/>
              </a:spcAft>
              <a:buNone/>
            </a:pPr>
            <a:r>
              <a:rPr lang="de-DE" sz="1088">
                <a:solidFill>
                  <a:srgbClr val="000000"/>
                </a:solidFill>
                <a:latin typeface="Arimo"/>
                <a:ea typeface="Arimo"/>
                <a:cs typeface="Arimo"/>
                <a:sym typeface="Arimo"/>
              </a:rPr>
              <a:t>4 = die meiste Zeit / die meisten Lernenden </a:t>
            </a:r>
            <a:endParaRPr/>
          </a:p>
          <a:p>
            <a:pPr indent="0" lvl="0" marL="162669" marR="0" rtl="0" algn="l">
              <a:spcBef>
                <a:spcPts val="540"/>
              </a:spcBef>
              <a:spcAft>
                <a:spcPts val="0"/>
              </a:spcAft>
              <a:buNone/>
            </a:pPr>
            <a:r>
              <a:rPr lang="de-DE" sz="1088">
                <a:solidFill>
                  <a:srgbClr val="000000"/>
                </a:solidFill>
                <a:latin typeface="Arimo"/>
                <a:ea typeface="Arimo"/>
                <a:cs typeface="Arimo"/>
                <a:sym typeface="Arimo"/>
              </a:rPr>
              <a:t>3 = einige Zeit / einige der Lernenden </a:t>
            </a:r>
            <a:endParaRPr/>
          </a:p>
          <a:p>
            <a:pPr indent="0" lvl="0" marL="162669" marR="0" rtl="0" algn="l">
              <a:spcBef>
                <a:spcPts val="540"/>
              </a:spcBef>
              <a:spcAft>
                <a:spcPts val="0"/>
              </a:spcAft>
              <a:buNone/>
            </a:pPr>
            <a:r>
              <a:rPr lang="de-DE" sz="1088">
                <a:solidFill>
                  <a:srgbClr val="000000"/>
                </a:solidFill>
                <a:latin typeface="Arimo"/>
                <a:ea typeface="Arimo"/>
                <a:cs typeface="Arimo"/>
                <a:sym typeface="Arimo"/>
              </a:rPr>
              <a:t>2 = gelegentlich / ein paar Lernenden</a:t>
            </a:r>
            <a:endParaRPr/>
          </a:p>
          <a:p>
            <a:pPr indent="0" lvl="0" marL="162669" marR="0" rtl="0" algn="l">
              <a:spcBef>
                <a:spcPts val="540"/>
              </a:spcBef>
              <a:spcAft>
                <a:spcPts val="0"/>
              </a:spcAft>
              <a:buNone/>
            </a:pPr>
            <a:r>
              <a:rPr lang="de-DE" sz="1088">
                <a:solidFill>
                  <a:srgbClr val="000000"/>
                </a:solidFill>
                <a:latin typeface="Arimo"/>
                <a:ea typeface="Arimo"/>
                <a:cs typeface="Arimo"/>
                <a:sym typeface="Arimo"/>
              </a:rPr>
              <a:t>1 = nie / keine/r der Lernenden </a:t>
            </a:r>
            <a:endParaRPr/>
          </a:p>
          <a:p>
            <a:pPr indent="0" lvl="0" marL="162669" marR="0" rtl="0" algn="l">
              <a:spcBef>
                <a:spcPts val="540"/>
              </a:spcBef>
              <a:spcAft>
                <a:spcPts val="0"/>
              </a:spcAft>
              <a:buNone/>
            </a:pPr>
            <a:r>
              <a:t/>
            </a:r>
            <a:endParaRPr sz="1451">
              <a:solidFill>
                <a:srgbClr val="000000"/>
              </a:solidFill>
              <a:latin typeface="Times New Roman"/>
              <a:ea typeface="Times New Roman"/>
              <a:cs typeface="Times New Roman"/>
              <a:sym typeface="Times New Roman"/>
            </a:endParaRPr>
          </a:p>
          <a:p>
            <a:pPr indent="0" lvl="0" marL="358159" marR="0" rtl="0" algn="l">
              <a:spcBef>
                <a:spcPts val="0"/>
              </a:spcBef>
              <a:spcAft>
                <a:spcPts val="0"/>
              </a:spcAft>
              <a:buNone/>
            </a:pPr>
            <a:r>
              <a:rPr b="1" lang="de-DE" sz="1088">
                <a:solidFill>
                  <a:srgbClr val="000000"/>
                </a:solidFill>
                <a:latin typeface="Arial"/>
                <a:ea typeface="Arial"/>
                <a:cs typeface="Arial"/>
                <a:sym typeface="Arial"/>
              </a:rPr>
              <a:t>Eine herunterladbare Vorlage </a:t>
            </a:r>
            <a:r>
              <a:rPr lang="de-DE" sz="1088">
                <a:solidFill>
                  <a:srgbClr val="000000"/>
                </a:solidFill>
                <a:latin typeface="Arimo"/>
                <a:ea typeface="Arimo"/>
                <a:cs typeface="Arimo"/>
                <a:sym typeface="Arimo"/>
              </a:rPr>
              <a:t>finden Sie </a:t>
            </a:r>
            <a:r>
              <a:rPr lang="de-DE" sz="1088" u="sng">
                <a:solidFill>
                  <a:schemeClr val="hlink"/>
                </a:solidFill>
                <a:latin typeface="Arimo"/>
                <a:ea typeface="Arimo"/>
                <a:cs typeface="Arimo"/>
                <a:sym typeface="Arimo"/>
                <a:hlinkClick r:id="rId3"/>
              </a:rPr>
              <a:t>auf unserer Website</a:t>
            </a:r>
            <a:endParaRPr sz="1088">
              <a:solidFill>
                <a:srgbClr val="000000"/>
              </a:solidFill>
              <a:latin typeface="Arimo"/>
              <a:ea typeface="Arimo"/>
              <a:cs typeface="Arimo"/>
              <a:sym typeface="Arimo"/>
            </a:endParaRPr>
          </a:p>
          <a:p>
            <a:pPr indent="0" lvl="0" marL="358159" marR="0" rtl="0" algn="l">
              <a:spcBef>
                <a:spcPts val="0"/>
              </a:spcBef>
              <a:spcAft>
                <a:spcPts val="0"/>
              </a:spcAft>
              <a:buNone/>
            </a:pPr>
            <a:r>
              <a:t/>
            </a:r>
            <a:endParaRPr sz="1088">
              <a:solidFill>
                <a:srgbClr val="000000"/>
              </a:solidFill>
              <a:latin typeface="Arial"/>
              <a:ea typeface="Arial"/>
              <a:cs typeface="Arial"/>
              <a:sym typeface="Arial"/>
            </a:endParaRPr>
          </a:p>
        </p:txBody>
      </p:sp>
      <p:sp>
        <p:nvSpPr>
          <p:cNvPr id="966" name="Google Shape;966;p63"/>
          <p:cNvSpPr/>
          <p:nvPr/>
        </p:nvSpPr>
        <p:spPr>
          <a:xfrm>
            <a:off x="5706543" y="2852745"/>
            <a:ext cx="250475" cy="2504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67" name="Google Shape;967;p63"/>
          <p:cNvSpPr txBox="1"/>
          <p:nvPr/>
        </p:nvSpPr>
        <p:spPr>
          <a:xfrm>
            <a:off x="5176705" y="6779930"/>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48</a:t>
            </a:r>
            <a:endParaRPr sz="907">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64"/>
          <p:cNvSpPr txBox="1"/>
          <p:nvPr/>
        </p:nvSpPr>
        <p:spPr>
          <a:xfrm>
            <a:off x="665064" y="593275"/>
            <a:ext cx="4379105" cy="142301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7350">
            <a:spAutoFit/>
          </a:bodyPr>
          <a:lstStyle/>
          <a:p>
            <a:pPr indent="0" lvl="0" marL="74856" marR="0" rtl="0" algn="l">
              <a:spcBef>
                <a:spcPts val="0"/>
              </a:spcBef>
              <a:spcAft>
                <a:spcPts val="0"/>
              </a:spcAft>
              <a:buNone/>
            </a:pPr>
            <a:r>
              <a:rPr b="1" lang="de-DE" sz="1270">
                <a:solidFill>
                  <a:srgbClr val="000000"/>
                </a:solidFill>
                <a:latin typeface="Arial"/>
                <a:ea typeface="Arial"/>
                <a:cs typeface="Arial"/>
                <a:sym typeface="Arial"/>
              </a:rPr>
              <a:t>2F: Bewertungsskalen für Lernendenbeteiligung und Grundregeln</a:t>
            </a:r>
            <a:endParaRPr sz="1270">
              <a:solidFill>
                <a:srgbClr val="000000"/>
              </a:solidFill>
              <a:latin typeface="Arial"/>
              <a:ea typeface="Arial"/>
              <a:cs typeface="Arial"/>
              <a:sym typeface="Arial"/>
            </a:endParaRPr>
          </a:p>
          <a:p>
            <a:pPr indent="0" lvl="0" marL="74856" marR="139924" rtl="0" algn="l">
              <a:lnSpc>
                <a:spcPct val="120800"/>
              </a:lnSpc>
              <a:spcBef>
                <a:spcPts val="603"/>
              </a:spcBef>
              <a:spcAft>
                <a:spcPts val="0"/>
              </a:spcAft>
              <a:buNone/>
            </a:pPr>
            <a:r>
              <a:rPr lang="de-DE" sz="1088">
                <a:solidFill>
                  <a:srgbClr val="000000"/>
                </a:solidFill>
                <a:latin typeface="Arimo"/>
                <a:ea typeface="Arimo"/>
                <a:cs typeface="Arimo"/>
                <a:sym typeface="Arimo"/>
              </a:rPr>
              <a:t>Dies ist ein weiteres Instrument, mit dem Sie die Beteiligung der Lernenden messen können. Es bietet auch eine Möglichkeit zu beurteilen, ob Grundregeln eingehalten werden oder nicht.</a:t>
            </a:r>
            <a:endParaRPr/>
          </a:p>
          <a:p>
            <a:pPr indent="0" lvl="0" marL="74856" marR="139924" rtl="0" algn="l">
              <a:lnSpc>
                <a:spcPct val="120800"/>
              </a:lnSpc>
              <a:spcBef>
                <a:spcPts val="603"/>
              </a:spcBef>
              <a:spcAft>
                <a:spcPts val="0"/>
              </a:spcAft>
              <a:buNone/>
            </a:pPr>
            <a:r>
              <a:rPr b="1" lang="de-DE" sz="1088">
                <a:solidFill>
                  <a:srgbClr val="000000"/>
                </a:solidFill>
                <a:latin typeface="Arial"/>
                <a:ea typeface="Arial"/>
                <a:cs typeface="Arial"/>
                <a:sym typeface="Arial"/>
              </a:rPr>
              <a:t>       Eine herunterladbare Vorlage </a:t>
            </a:r>
            <a:r>
              <a:rPr lang="de-DE" sz="1088">
                <a:solidFill>
                  <a:srgbClr val="000000"/>
                </a:solidFill>
                <a:latin typeface="Arimo"/>
                <a:ea typeface="Arimo"/>
                <a:cs typeface="Arimo"/>
                <a:sym typeface="Arimo"/>
              </a:rPr>
              <a:t>finden Sie </a:t>
            </a:r>
            <a:r>
              <a:rPr lang="de-DE" sz="1088" u="sng">
                <a:solidFill>
                  <a:schemeClr val="hlink"/>
                </a:solidFill>
                <a:latin typeface="Arimo"/>
                <a:ea typeface="Arimo"/>
                <a:cs typeface="Arimo"/>
                <a:sym typeface="Arimo"/>
                <a:hlinkClick r:id="rId3"/>
              </a:rPr>
              <a:t>auf unserer Website</a:t>
            </a:r>
            <a:r>
              <a:rPr lang="de-DE" sz="1088">
                <a:solidFill>
                  <a:srgbClr val="000000"/>
                </a:solidFill>
                <a:latin typeface="Arimo"/>
                <a:ea typeface="Arimo"/>
                <a:cs typeface="Arimo"/>
                <a:sym typeface="Arimo"/>
              </a:rPr>
              <a:t>.</a:t>
            </a:r>
            <a:endParaRPr sz="1088">
              <a:solidFill>
                <a:srgbClr val="000000"/>
              </a:solidFill>
              <a:latin typeface="Arial"/>
              <a:ea typeface="Arial"/>
              <a:cs typeface="Arial"/>
              <a:sym typeface="Arial"/>
            </a:endParaRPr>
          </a:p>
        </p:txBody>
      </p:sp>
      <p:graphicFrame>
        <p:nvGraphicFramePr>
          <p:cNvPr id="974" name="Google Shape;974;p64"/>
          <p:cNvGraphicFramePr/>
          <p:nvPr/>
        </p:nvGraphicFramePr>
        <p:xfrm>
          <a:off x="665064" y="2399464"/>
          <a:ext cx="3000000" cy="3000000"/>
        </p:xfrm>
        <a:graphic>
          <a:graphicData uri="http://schemas.openxmlformats.org/drawingml/2006/table">
            <a:tbl>
              <a:tblPr bandRow="1" firstRow="1">
                <a:noFill/>
                <a:tableStyleId>{186A23C0-F539-4CD3-95C4-5D0A637AA335}</a:tableStyleId>
              </a:tblPr>
              <a:tblGrid>
                <a:gridCol w="1192600"/>
                <a:gridCol w="2040325"/>
                <a:gridCol w="2252550"/>
                <a:gridCol w="3473775"/>
              </a:tblGrid>
              <a:tr h="334850">
                <a:tc>
                  <a:txBody>
                    <a:bodyPr/>
                    <a:lstStyle/>
                    <a:p>
                      <a:pPr indent="0" lvl="0" marL="0" marR="0" rtl="0" algn="ctr">
                        <a:lnSpc>
                          <a:spcPct val="100000"/>
                        </a:lnSpc>
                        <a:spcBef>
                          <a:spcPts val="0"/>
                        </a:spcBef>
                        <a:spcAft>
                          <a:spcPts val="0"/>
                        </a:spcAft>
                        <a:buNone/>
                      </a:pPr>
                      <a:r>
                        <a:rPr b="1" lang="de-DE" sz="1050">
                          <a:latin typeface="Arimo"/>
                          <a:ea typeface="Arimo"/>
                          <a:cs typeface="Arimo"/>
                          <a:sym typeface="Arimo"/>
                        </a:rPr>
                        <a:t>Dimension</a:t>
                      </a:r>
                      <a:endParaRPr/>
                    </a:p>
                  </a:txBody>
                  <a:tcPr marT="32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0" algn="l">
                        <a:lnSpc>
                          <a:spcPct val="100000"/>
                        </a:lnSpc>
                        <a:spcBef>
                          <a:spcPts val="0"/>
                        </a:spcBef>
                        <a:spcAft>
                          <a:spcPts val="0"/>
                        </a:spcAft>
                        <a:buNone/>
                      </a:pPr>
                      <a:r>
                        <a:rPr b="1" lang="de-DE" sz="1050">
                          <a:latin typeface="Arimo"/>
                          <a:ea typeface="Arimo"/>
                          <a:cs typeface="Arimo"/>
                          <a:sym typeface="Arimo"/>
                        </a:rPr>
                        <a:t>0: Nicht ersichtlich</a:t>
                      </a:r>
                      <a:endParaRPr b="1" sz="1050">
                        <a:latin typeface="Arimo"/>
                        <a:ea typeface="Arimo"/>
                        <a:cs typeface="Arimo"/>
                        <a:sym typeface="Arimo"/>
                      </a:endParaRPr>
                    </a:p>
                  </a:txBody>
                  <a:tcPr marT="32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050">
                          <a:latin typeface="Arimo"/>
                          <a:ea typeface="Arimo"/>
                          <a:cs typeface="Arimo"/>
                          <a:sym typeface="Arimo"/>
                        </a:rPr>
                        <a:t>1: Von der Lehrperson geleitet</a:t>
                      </a:r>
                      <a:endParaRPr b="1" sz="1050">
                        <a:latin typeface="Arimo"/>
                        <a:ea typeface="Arimo"/>
                        <a:cs typeface="Arimo"/>
                        <a:sym typeface="Arimo"/>
                      </a:endParaRPr>
                    </a:p>
                  </a:txBody>
                  <a:tcPr marT="32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4810" marR="0" rtl="0" algn="ctr">
                        <a:lnSpc>
                          <a:spcPct val="100000"/>
                        </a:lnSpc>
                        <a:spcBef>
                          <a:spcPts val="0"/>
                        </a:spcBef>
                        <a:spcAft>
                          <a:spcPts val="0"/>
                        </a:spcAft>
                        <a:buNone/>
                      </a:pPr>
                      <a:r>
                        <a:rPr b="1" lang="de-DE" sz="1050">
                          <a:latin typeface="Arimo"/>
                          <a:ea typeface="Arimo"/>
                          <a:cs typeface="Arimo"/>
                          <a:sym typeface="Arimo"/>
                        </a:rPr>
                        <a:t>2: Lehrpersongeleitet mit Beteiligung der Lernenden</a:t>
                      </a:r>
                      <a:endParaRPr b="1" sz="1050">
                        <a:latin typeface="Arimo"/>
                        <a:ea typeface="Arimo"/>
                        <a:cs typeface="Arimo"/>
                        <a:sym typeface="Arimo"/>
                      </a:endParaRPr>
                    </a:p>
                  </a:txBody>
                  <a:tcPr marT="32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7500">
                <a:tc>
                  <a:txBody>
                    <a:bodyPr/>
                    <a:lstStyle/>
                    <a:p>
                      <a:pPr indent="0" lvl="0" marL="0" marR="0" rtl="0" algn="l">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2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b="1" sz="1200">
                        <a:latin typeface="Times New Roman"/>
                        <a:ea typeface="Times New Roman"/>
                        <a:cs typeface="Times New Roman"/>
                        <a:sym typeface="Times New Roman"/>
                      </a:endParaRPr>
                    </a:p>
                    <a:p>
                      <a:pPr indent="-30162" lvl="0" marL="139700" marR="201930" rtl="0" algn="l">
                        <a:lnSpc>
                          <a:spcPct val="120000"/>
                        </a:lnSpc>
                        <a:spcBef>
                          <a:spcPts val="0"/>
                        </a:spcBef>
                        <a:spcAft>
                          <a:spcPts val="0"/>
                        </a:spcAft>
                        <a:buNone/>
                      </a:pPr>
                      <a:r>
                        <a:rPr b="1" lang="de-DE" sz="1050">
                          <a:latin typeface="Arimo"/>
                          <a:ea typeface="Arimo"/>
                          <a:cs typeface="Arimo"/>
                          <a:sym typeface="Arimo"/>
                        </a:rPr>
                        <a:t>Beteiligung der Lernenden</a:t>
                      </a:r>
                      <a:endParaRPr b="1" sz="105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0" lvl="0" marL="33020" marR="471169" rtl="0" algn="l">
                        <a:lnSpc>
                          <a:spcPct val="102200"/>
                        </a:lnSpc>
                        <a:spcBef>
                          <a:spcPts val="0"/>
                        </a:spcBef>
                        <a:spcAft>
                          <a:spcPts val="0"/>
                        </a:spcAft>
                        <a:buNone/>
                      </a:pPr>
                      <a:r>
                        <a:rPr lang="de-DE" sz="1050">
                          <a:latin typeface="Arimo"/>
                          <a:ea typeface="Arimo"/>
                          <a:cs typeface="Arimo"/>
                          <a:sym typeface="Arimo"/>
                        </a:rPr>
                        <a:t>Der öffentliche Austausch in der gesamten Klasse oder in der Gruppenarbeit besteht aus Fragen der Lehrperson und knappen Beiträgen der Lernenden</a:t>
                      </a:r>
                      <a:endParaRPr/>
                    </a:p>
                    <a:p>
                      <a:pPr indent="0" lvl="0" marL="33020" marR="471169" rtl="0" algn="l">
                        <a:lnSpc>
                          <a:spcPct val="102200"/>
                        </a:lnSpc>
                        <a:spcBef>
                          <a:spcPts val="0"/>
                        </a:spcBef>
                        <a:spcAft>
                          <a:spcPts val="0"/>
                        </a:spcAft>
                        <a:buNone/>
                      </a:pPr>
                      <a:r>
                        <a:rPr lang="de-DE" sz="1050">
                          <a:latin typeface="Arimo"/>
                          <a:ea typeface="Arimo"/>
                          <a:cs typeface="Arimo"/>
                          <a:sym typeface="Arimo"/>
                        </a:rPr>
                        <a:t>oder</a:t>
                      </a:r>
                      <a:endParaRPr/>
                    </a:p>
                    <a:p>
                      <a:pPr indent="0" lvl="0" marL="33020" marR="471169" rtl="0" algn="l">
                        <a:lnSpc>
                          <a:spcPct val="102200"/>
                        </a:lnSpc>
                        <a:spcBef>
                          <a:spcPts val="0"/>
                        </a:spcBef>
                        <a:spcAft>
                          <a:spcPts val="0"/>
                        </a:spcAft>
                        <a:buNone/>
                      </a:pPr>
                      <a:r>
                        <a:rPr lang="de-DE" sz="1050">
                          <a:latin typeface="Arimo"/>
                          <a:ea typeface="Arimo"/>
                          <a:cs typeface="Arimo"/>
                          <a:sym typeface="Arimo"/>
                        </a:rPr>
                        <a:t>Die Lernenden haben keine Gelegenheit, ihre Ideen öffentlich zu diskutieren.</a:t>
                      </a:r>
                      <a:endParaRPr sz="1050">
                        <a:latin typeface="Arimo"/>
                        <a:ea typeface="Arimo"/>
                        <a:cs typeface="Arimo"/>
                        <a:sym typeface="Arimo"/>
                      </a:endParaRPr>
                    </a:p>
                  </a:txBody>
                  <a:tcPr marT="4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33020" marR="92075" rtl="0" algn="l">
                        <a:lnSpc>
                          <a:spcPct val="101699"/>
                        </a:lnSpc>
                        <a:spcBef>
                          <a:spcPts val="880"/>
                        </a:spcBef>
                        <a:spcAft>
                          <a:spcPts val="0"/>
                        </a:spcAft>
                        <a:buNone/>
                      </a:pPr>
                      <a:r>
                        <a:rPr lang="de-DE" sz="1050">
                          <a:latin typeface="Arimo"/>
                          <a:ea typeface="Arimo"/>
                          <a:cs typeface="Arimo"/>
                          <a:sym typeface="Arimo"/>
                        </a:rPr>
                        <a:t>Die Lernenden äußern ihre Ideen ausführlich in der gesamten Klasse und in Gruppenarbeiten, aber </a:t>
                      </a:r>
                      <a:r>
                        <a:rPr b="1" lang="de-DE" sz="1050">
                          <a:latin typeface="Arimo"/>
                          <a:ea typeface="Arimo"/>
                          <a:cs typeface="Arimo"/>
                          <a:sym typeface="Arimo"/>
                        </a:rPr>
                        <a:t>sie setzen sich nicht mit den Ideen der anderen auseinander</a:t>
                      </a:r>
                      <a:r>
                        <a:rPr lang="de-DE" sz="1050">
                          <a:latin typeface="Arimo"/>
                          <a:ea typeface="Arimo"/>
                          <a:cs typeface="Arimo"/>
                          <a:sym typeface="Arimo"/>
                        </a:rPr>
                        <a:t>.</a:t>
                      </a:r>
                      <a:endParaRPr sz="105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299"/>
                        </a:lnSpc>
                        <a:spcBef>
                          <a:spcPts val="0"/>
                        </a:spcBef>
                        <a:spcAft>
                          <a:spcPts val="0"/>
                        </a:spcAft>
                        <a:buNone/>
                      </a:pPr>
                      <a:r>
                        <a:rPr lang="de-DE" sz="1050">
                          <a:latin typeface="Arimo"/>
                          <a:ea typeface="Arimo"/>
                          <a:cs typeface="Arimo"/>
                          <a:sym typeface="Arimo"/>
                        </a:rPr>
                        <a:t>Mehrere Lernende äußern ihre Ideen ausführlich in der gesamten Klasse und in Gruppenarbeit</a:t>
                      </a:r>
                      <a:endParaRPr/>
                    </a:p>
                    <a:p>
                      <a:pPr indent="0" lvl="0" marL="33020" marR="287655" rtl="0" algn="l">
                        <a:lnSpc>
                          <a:spcPct val="103299"/>
                        </a:lnSpc>
                        <a:spcBef>
                          <a:spcPts val="384"/>
                        </a:spcBef>
                        <a:spcAft>
                          <a:spcPts val="0"/>
                        </a:spcAft>
                        <a:buNone/>
                      </a:pPr>
                      <a:r>
                        <a:rPr b="1" lang="de-DE" sz="1050">
                          <a:latin typeface="Arial"/>
                          <a:ea typeface="Arial"/>
                          <a:cs typeface="Arial"/>
                          <a:sym typeface="Arial"/>
                        </a:rPr>
                        <a:t>UND</a:t>
                      </a:r>
                      <a:endParaRPr sz="1050">
                        <a:latin typeface="Arial"/>
                        <a:ea typeface="Arial"/>
                        <a:cs typeface="Arial"/>
                        <a:sym typeface="Arial"/>
                      </a:endParaRPr>
                    </a:p>
                    <a:p>
                      <a:pPr indent="0" lvl="0" marL="33020" marR="78740" rtl="0" algn="l">
                        <a:lnSpc>
                          <a:spcPct val="101699"/>
                        </a:lnSpc>
                        <a:spcBef>
                          <a:spcPts val="1000"/>
                        </a:spcBef>
                        <a:spcAft>
                          <a:spcPts val="0"/>
                        </a:spcAft>
                        <a:buNone/>
                      </a:pPr>
                      <a:r>
                        <a:rPr lang="de-DE" sz="1050">
                          <a:latin typeface="Arimo"/>
                          <a:ea typeface="Arimo"/>
                          <a:cs typeface="Arimo"/>
                          <a:sym typeface="Arimo"/>
                        </a:rPr>
                        <a:t>Dabei </a:t>
                      </a:r>
                      <a:r>
                        <a:rPr b="1" lang="de-DE" sz="1050">
                          <a:latin typeface="Arimo"/>
                          <a:ea typeface="Arimo"/>
                          <a:cs typeface="Arimo"/>
                          <a:sym typeface="Arimo"/>
                        </a:rPr>
                        <a:t>setzen sie sich mit den Ideen der anderen auseinander</a:t>
                      </a:r>
                      <a:r>
                        <a:rPr lang="de-DE" sz="1050">
                          <a:latin typeface="Arimo"/>
                          <a:ea typeface="Arimo"/>
                          <a:cs typeface="Arimo"/>
                          <a:sym typeface="Arimo"/>
                        </a:rPr>
                        <a:t>, indem sie z. B. auf deren Beiträge zurückgreifen, sie in Frage stellen oder darauf aufbauen (z. B. "Das ist ein bisschen wie das, was Shootle gesagt hat, aber....", "Sam hatte so eine tolle Idee, schau [zeigt]"). Dazu gehört auch die spontane oder von der Lehrperson angeregte Beteiligung</a:t>
                      </a:r>
                      <a:endParaRPr sz="1050">
                        <a:latin typeface="Arimo"/>
                        <a:ea typeface="Arimo"/>
                        <a:cs typeface="Arimo"/>
                        <a:sym typeface="Arimo"/>
                      </a:endParaRPr>
                    </a:p>
                  </a:txBody>
                  <a:tcPr marT="443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40625">
                <a:tc>
                  <a:txBody>
                    <a:bodyPr/>
                    <a:lstStyle/>
                    <a:p>
                      <a:pPr indent="0" lvl="0" marL="0" marR="0" rtl="0" algn="ctr">
                        <a:lnSpc>
                          <a:spcPct val="115000"/>
                        </a:lnSpc>
                        <a:spcBef>
                          <a:spcPts val="0"/>
                        </a:spcBef>
                        <a:spcAft>
                          <a:spcPts val="0"/>
                        </a:spcAft>
                        <a:buNone/>
                      </a:pPr>
                      <a:r>
                        <a:rPr b="1" lang="de-DE" sz="1050">
                          <a:solidFill>
                            <a:srgbClr val="000000"/>
                          </a:solidFill>
                          <a:latin typeface="Arimo"/>
                          <a:ea typeface="Arimo"/>
                          <a:cs typeface="Arimo"/>
                          <a:sym typeface="Arimo"/>
                        </a:rPr>
                        <a:t>Grundregeln</a:t>
                      </a:r>
                      <a:endParaRPr b="1" sz="1050">
                        <a:latin typeface="Arimo"/>
                        <a:ea typeface="Arimo"/>
                        <a:cs typeface="Arimo"/>
                        <a:sym typeface="Arimo"/>
                      </a:endParaRPr>
                    </a:p>
                  </a:txBody>
                  <a:tcPr marT="0" marB="0" marR="62200" marL="62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50">
                          <a:solidFill>
                            <a:srgbClr val="000000"/>
                          </a:solidFill>
                          <a:latin typeface="Arial"/>
                          <a:ea typeface="Arial"/>
                          <a:cs typeface="Arial"/>
                          <a:sym typeface="Arial"/>
                        </a:rPr>
                        <a:t>Es ist kein ausdrücklicher Schwerpunkt auf Grundregeln für den Dialog oder dialogische Praktiken erkennbar.</a:t>
                      </a:r>
                      <a:endParaRPr sz="1050">
                        <a:latin typeface="Arial"/>
                        <a:ea typeface="Arial"/>
                        <a:cs typeface="Arial"/>
                        <a:sym typeface="Arial"/>
                      </a:endParaRPr>
                    </a:p>
                  </a:txBody>
                  <a:tcPr marT="0" marB="0" marR="62200" marL="62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50">
                          <a:solidFill>
                            <a:srgbClr val="000000"/>
                          </a:solidFill>
                          <a:latin typeface="Arial"/>
                          <a:ea typeface="Arial"/>
                          <a:cs typeface="Arial"/>
                          <a:sym typeface="Arial"/>
                        </a:rPr>
                        <a:t>Die Lehrperson führt dialogische Praktiken ein, modelliert sie oder erinnert die Lernenden daran, z. B. Grundregeln, die befolgt werden müssen oder inklusive Beteiligung.</a:t>
                      </a:r>
                      <a:endParaRPr sz="1050">
                        <a:latin typeface="Arial"/>
                        <a:ea typeface="Arial"/>
                        <a:cs typeface="Arial"/>
                        <a:sym typeface="Arial"/>
                      </a:endParaRPr>
                    </a:p>
                  </a:txBody>
                  <a:tcPr marT="0" marB="0" marR="62200" marL="62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de-DE" sz="1050">
                          <a:solidFill>
                            <a:srgbClr val="000000"/>
                          </a:solidFill>
                          <a:latin typeface="Arial"/>
                          <a:ea typeface="Arial"/>
                          <a:cs typeface="Arial"/>
                          <a:sym typeface="Arial"/>
                        </a:rPr>
                        <a:t>Die Lehrperson und Lernende</a:t>
                      </a:r>
                      <a:r>
                        <a:rPr lang="de-DE" sz="1050">
                          <a:solidFill>
                            <a:srgbClr val="000000"/>
                          </a:solidFill>
                          <a:latin typeface="Arial"/>
                          <a:ea typeface="Arial"/>
                          <a:cs typeface="Arial"/>
                          <a:sym typeface="Arial"/>
                        </a:rPr>
                        <a:t> </a:t>
                      </a:r>
                      <a:r>
                        <a:rPr lang="de-DE" sz="1050">
                          <a:solidFill>
                            <a:srgbClr val="000000"/>
                          </a:solidFill>
                          <a:latin typeface="Arial"/>
                          <a:ea typeface="Arial"/>
                          <a:cs typeface="Arial"/>
                          <a:sym typeface="Arial"/>
                        </a:rPr>
                        <a:t>oder die Lernenden selbst verhandeln über die angestrebten dialogischen Praktiken, z. B. Grundregeln, vielleicht zusammen mit Erinnerungen/Modellierung.</a:t>
                      </a:r>
                      <a:endParaRPr/>
                    </a:p>
                    <a:p>
                      <a:pPr indent="0" lvl="0" marL="0" marR="0" rtl="0" algn="l">
                        <a:lnSpc>
                          <a:spcPct val="115000"/>
                        </a:lnSpc>
                        <a:spcBef>
                          <a:spcPts val="1200"/>
                        </a:spcBef>
                        <a:spcAft>
                          <a:spcPts val="0"/>
                        </a:spcAft>
                        <a:buNone/>
                      </a:pPr>
                      <a:r>
                        <a:rPr lang="de-DE" sz="1050">
                          <a:solidFill>
                            <a:srgbClr val="000000"/>
                          </a:solidFill>
                          <a:latin typeface="Arial"/>
                          <a:ea typeface="Arial"/>
                          <a:cs typeface="Arial"/>
                          <a:sym typeface="Arial"/>
                        </a:rPr>
                        <a:t>Dazu kann auch gehören, dass den Lernenden die Verantwortung für die Leitung des Dialogs übertragen wird oder sie diese übernehmen und dass die Lernenden an der Bewertung der Wirksamkeit der dialogischen Praktiken beteiligt werden.</a:t>
                      </a:r>
                      <a:endParaRPr sz="1050">
                        <a:latin typeface="Arial"/>
                        <a:ea typeface="Arial"/>
                        <a:cs typeface="Arial"/>
                        <a:sym typeface="Arial"/>
                      </a:endParaRPr>
                    </a:p>
                  </a:txBody>
                  <a:tcPr marT="0" marB="0" marR="62200" marL="62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75" name="Google Shape;975;p64"/>
          <p:cNvSpPr/>
          <p:nvPr/>
        </p:nvSpPr>
        <p:spPr>
          <a:xfrm>
            <a:off x="747451" y="1702919"/>
            <a:ext cx="250477" cy="25047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76" name="Google Shape;976;p64"/>
          <p:cNvSpPr txBox="1"/>
          <p:nvPr/>
        </p:nvSpPr>
        <p:spPr>
          <a:xfrm>
            <a:off x="5319150" y="593273"/>
            <a:ext cx="4380252" cy="171747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6008" marR="0" rtl="0" algn="l">
              <a:spcBef>
                <a:spcPts val="0"/>
              </a:spcBef>
              <a:spcAft>
                <a:spcPts val="0"/>
              </a:spcAft>
              <a:buNone/>
            </a:pPr>
            <a:r>
              <a:rPr b="1" lang="de-DE" sz="1088">
                <a:solidFill>
                  <a:srgbClr val="000000"/>
                </a:solidFill>
                <a:latin typeface="Arial"/>
                <a:ea typeface="Arial"/>
                <a:cs typeface="Arial"/>
                <a:sym typeface="Arial"/>
              </a:rPr>
              <a:t>Hinweise:</a:t>
            </a:r>
            <a:endParaRPr sz="1088">
              <a:solidFill>
                <a:srgbClr val="000000"/>
              </a:solidFill>
              <a:latin typeface="Arial"/>
              <a:ea typeface="Arial"/>
              <a:cs typeface="Arial"/>
              <a:sym typeface="Arial"/>
            </a:endParaRPr>
          </a:p>
          <a:p>
            <a:pPr indent="-143955" lvl="0" marL="230327" marR="0" rtl="0" algn="l">
              <a:spcBef>
                <a:spcPts val="803"/>
              </a:spcBef>
              <a:spcAft>
                <a:spcPts val="0"/>
              </a:spcAft>
              <a:buClr>
                <a:srgbClr val="000000"/>
              </a:buClr>
              <a:buSzPts val="907"/>
              <a:buFont typeface="Arial"/>
              <a:buChar char="•"/>
            </a:pPr>
            <a:r>
              <a:rPr lang="de-DE" sz="1088">
                <a:solidFill>
                  <a:srgbClr val="000000"/>
                </a:solidFill>
                <a:latin typeface="Arimo"/>
                <a:ea typeface="Arimo"/>
                <a:cs typeface="Arimo"/>
                <a:sym typeface="Arimo"/>
              </a:rPr>
              <a:t>Dieses Instrument kann im gesamten Unterricht oder für verschiedene Aktivitäten verwendet werden.</a:t>
            </a:r>
            <a:endParaRPr/>
          </a:p>
          <a:p>
            <a:pPr indent="-143955" lvl="0" marL="230327" marR="0" rtl="0" algn="l">
              <a:spcBef>
                <a:spcPts val="803"/>
              </a:spcBef>
              <a:spcAft>
                <a:spcPts val="0"/>
              </a:spcAft>
              <a:buClr>
                <a:srgbClr val="000000"/>
              </a:buClr>
              <a:buSzPts val="907"/>
              <a:buFont typeface="Arial"/>
              <a:buChar char="•"/>
            </a:pPr>
            <a:r>
              <a:rPr lang="de-DE" sz="1088">
                <a:solidFill>
                  <a:srgbClr val="000000"/>
                </a:solidFill>
                <a:latin typeface="Arimo"/>
                <a:ea typeface="Arimo"/>
                <a:cs typeface="Arimo"/>
                <a:sym typeface="Arimo"/>
              </a:rPr>
              <a:t>Sie können es in Ihrem eigenen Klassenzimmer oder bei der Beobachtung von Kolleg*innen einsetzen.</a:t>
            </a:r>
            <a:endParaRPr/>
          </a:p>
          <a:p>
            <a:pPr indent="-143955" lvl="0" marL="230327" marR="0" rtl="0" algn="l">
              <a:spcBef>
                <a:spcPts val="803"/>
              </a:spcBef>
              <a:spcAft>
                <a:spcPts val="0"/>
              </a:spcAft>
              <a:buClr>
                <a:srgbClr val="000000"/>
              </a:buClr>
              <a:buSzPts val="907"/>
              <a:buFont typeface="Arial"/>
              <a:buChar char="•"/>
            </a:pPr>
            <a:r>
              <a:rPr lang="de-DE" sz="1088">
                <a:solidFill>
                  <a:srgbClr val="000000"/>
                </a:solidFill>
                <a:latin typeface="Arimo"/>
                <a:ea typeface="Arimo"/>
                <a:cs typeface="Arimo"/>
                <a:sym typeface="Arimo"/>
              </a:rPr>
              <a:t>Lesen Sie sich die Deskriptoren für jede Kategorie durch und entscheiden Sie, welche am besten auf die von Ihnen beobachtete Unterrichtsstunde zutrifft.</a:t>
            </a:r>
            <a:endParaRPr sz="1088">
              <a:solidFill>
                <a:srgbClr val="000000"/>
              </a:solidFill>
              <a:latin typeface="Arimo"/>
              <a:ea typeface="Arimo"/>
              <a:cs typeface="Arimo"/>
              <a:sym typeface="Arimo"/>
            </a:endParaRPr>
          </a:p>
        </p:txBody>
      </p:sp>
      <p:sp>
        <p:nvSpPr>
          <p:cNvPr id="977" name="Google Shape;977;p64"/>
          <p:cNvSpPr txBox="1"/>
          <p:nvPr/>
        </p:nvSpPr>
        <p:spPr>
          <a:xfrm>
            <a:off x="5144677" y="6899491"/>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49</a:t>
            </a:r>
            <a:endParaRPr sz="907">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65"/>
          <p:cNvSpPr txBox="1"/>
          <p:nvPr/>
        </p:nvSpPr>
        <p:spPr>
          <a:xfrm>
            <a:off x="768087" y="728894"/>
            <a:ext cx="4244359" cy="1983500"/>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6475">
            <a:spAutoFit/>
          </a:bodyPr>
          <a:lstStyle/>
          <a:p>
            <a:pPr indent="0" lvl="0" marL="76008" marR="86373" rtl="0" algn="just">
              <a:lnSpc>
                <a:spcPct val="120800"/>
              </a:lnSpc>
              <a:spcBef>
                <a:spcPts val="0"/>
              </a:spcBef>
              <a:spcAft>
                <a:spcPts val="0"/>
              </a:spcAft>
              <a:buNone/>
            </a:pPr>
            <a:r>
              <a:rPr b="1" lang="de-DE" sz="1451">
                <a:solidFill>
                  <a:srgbClr val="000000"/>
                </a:solidFill>
                <a:latin typeface="Arial"/>
                <a:ea typeface="Arial"/>
                <a:cs typeface="Arial"/>
                <a:sym typeface="Arial"/>
              </a:rPr>
              <a:t>2G: Selbsteinschätzung der Gruppenarbeit</a:t>
            </a:r>
            <a:endParaRPr b="1" sz="1451">
              <a:solidFill>
                <a:srgbClr val="000000"/>
              </a:solidFill>
              <a:latin typeface="Arial"/>
              <a:ea typeface="Arial"/>
              <a:cs typeface="Arial"/>
              <a:sym typeface="Arial"/>
            </a:endParaRPr>
          </a:p>
          <a:p>
            <a:pPr indent="0" lvl="0" marL="76008" marR="86373" rtl="0" algn="just">
              <a:lnSpc>
                <a:spcPct val="120800"/>
              </a:lnSpc>
              <a:spcBef>
                <a:spcPts val="0"/>
              </a:spcBef>
              <a:spcAft>
                <a:spcPts val="0"/>
              </a:spcAft>
              <a:buNone/>
            </a:pPr>
            <a:r>
              <a:t/>
            </a:r>
            <a:endParaRPr b="1" sz="725">
              <a:solidFill>
                <a:srgbClr val="000000"/>
              </a:solidFill>
              <a:latin typeface="Arial"/>
              <a:ea typeface="Arial"/>
              <a:cs typeface="Arial"/>
              <a:sym typeface="Arial"/>
            </a:endParaRPr>
          </a:p>
          <a:p>
            <a:pPr indent="0" lvl="0" marL="76008" marR="86373" rtl="0" algn="just">
              <a:lnSpc>
                <a:spcPct val="120800"/>
              </a:lnSpc>
              <a:spcBef>
                <a:spcPts val="0"/>
              </a:spcBef>
              <a:spcAft>
                <a:spcPts val="0"/>
              </a:spcAft>
              <a:buNone/>
            </a:pPr>
            <a:r>
              <a:rPr lang="de-DE" sz="1088">
                <a:solidFill>
                  <a:srgbClr val="000000"/>
                </a:solidFill>
                <a:latin typeface="Arimo"/>
                <a:ea typeface="Arimo"/>
                <a:cs typeface="Arimo"/>
                <a:sym typeface="Arimo"/>
              </a:rPr>
              <a:t>Diese Vorlage dient dazu, dass eine Gruppe von Lernenden ihren eigenen Dialog bewertet. Sie kann ihnen helfen, mehr über ihre eigene Teilnahme am Dialog zu erfahren. Es kann Ihnen auch helfen zu verstehen, was die Lernenden über ihren eigenen Dialog denken. Vielleicht stellen Sie fest, dass Sie ihre Dialoge und ihre Gruppenarbeit anders einschätzen als sie selbst.</a:t>
            </a:r>
            <a:endParaRPr/>
          </a:p>
          <a:p>
            <a:pPr indent="0" lvl="0" marL="76008" marR="86373" rtl="0" algn="just">
              <a:lnSpc>
                <a:spcPct val="120800"/>
              </a:lnSpc>
              <a:spcBef>
                <a:spcPts val="0"/>
              </a:spcBef>
              <a:spcAft>
                <a:spcPts val="0"/>
              </a:spcAft>
              <a:buNone/>
            </a:pPr>
            <a:r>
              <a:t/>
            </a:r>
            <a:endParaRPr sz="907">
              <a:solidFill>
                <a:srgbClr val="000000"/>
              </a:solidFill>
              <a:latin typeface="Times New Roman"/>
              <a:ea typeface="Times New Roman"/>
              <a:cs typeface="Times New Roman"/>
              <a:sym typeface="Times New Roman"/>
            </a:endParaRPr>
          </a:p>
          <a:p>
            <a:pPr indent="0" lvl="0" marL="358735" marR="0" rtl="0" algn="l">
              <a:spcBef>
                <a:spcPts val="0"/>
              </a:spcBef>
              <a:spcAft>
                <a:spcPts val="0"/>
              </a:spcAft>
              <a:buNone/>
            </a:pPr>
            <a:r>
              <a:rPr b="1" lang="de-DE" sz="1088">
                <a:solidFill>
                  <a:srgbClr val="000000"/>
                </a:solidFill>
                <a:latin typeface="Arial"/>
                <a:ea typeface="Arial"/>
                <a:cs typeface="Arial"/>
                <a:sym typeface="Arial"/>
              </a:rPr>
              <a:t>Eine herunterladbare Vorlage </a:t>
            </a:r>
            <a:r>
              <a:rPr lang="de-DE" sz="1088">
                <a:solidFill>
                  <a:srgbClr val="000000"/>
                </a:solidFill>
                <a:latin typeface="Arimo"/>
                <a:ea typeface="Arimo"/>
                <a:cs typeface="Arimo"/>
                <a:sym typeface="Arimo"/>
              </a:rPr>
              <a:t>finden Sie </a:t>
            </a:r>
            <a:r>
              <a:rPr lang="de-DE" sz="1088" u="sng">
                <a:solidFill>
                  <a:schemeClr val="hlink"/>
                </a:solidFill>
                <a:latin typeface="Arimo"/>
                <a:ea typeface="Arimo"/>
                <a:cs typeface="Arimo"/>
                <a:sym typeface="Arimo"/>
                <a:hlinkClick r:id="rId3"/>
              </a:rPr>
              <a:t>auf unserer Website</a:t>
            </a:r>
            <a:r>
              <a:rPr b="1" lang="de-DE" sz="1088" u="sng">
                <a:solidFill>
                  <a:schemeClr val="hlink"/>
                </a:solidFill>
                <a:latin typeface="Arial"/>
                <a:ea typeface="Arial"/>
                <a:cs typeface="Arial"/>
                <a:sym typeface="Arial"/>
                <a:hlinkClick r:id="rId4"/>
              </a:rPr>
              <a:t>.</a:t>
            </a:r>
            <a:endParaRPr sz="1088">
              <a:solidFill>
                <a:srgbClr val="000000"/>
              </a:solidFill>
              <a:latin typeface="Arial"/>
              <a:ea typeface="Arial"/>
              <a:cs typeface="Arial"/>
              <a:sym typeface="Arial"/>
            </a:endParaRPr>
          </a:p>
        </p:txBody>
      </p:sp>
      <p:sp>
        <p:nvSpPr>
          <p:cNvPr id="983" name="Google Shape;983;p65"/>
          <p:cNvSpPr txBox="1"/>
          <p:nvPr/>
        </p:nvSpPr>
        <p:spPr>
          <a:xfrm>
            <a:off x="5371182" y="527365"/>
            <a:ext cx="4194839" cy="2386561"/>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69075">
            <a:spAutoFit/>
          </a:bodyPr>
          <a:lstStyle/>
          <a:p>
            <a:pPr indent="0" lvl="0" marL="74281" marR="0" rtl="0" algn="l">
              <a:spcBef>
                <a:spcPts val="0"/>
              </a:spcBef>
              <a:spcAft>
                <a:spcPts val="0"/>
              </a:spcAft>
              <a:buNone/>
            </a:pPr>
            <a:r>
              <a:rPr b="1" lang="de-DE" sz="1088">
                <a:solidFill>
                  <a:srgbClr val="000000"/>
                </a:solidFill>
                <a:latin typeface="Arial"/>
                <a:ea typeface="Arial"/>
                <a:cs typeface="Arial"/>
                <a:sym typeface="Arial"/>
              </a:rPr>
              <a:t>Hinweise:</a:t>
            </a:r>
            <a:endParaRPr sz="1088">
              <a:solidFill>
                <a:srgbClr val="000000"/>
              </a:solidFill>
              <a:latin typeface="Arial"/>
              <a:ea typeface="Arial"/>
              <a:cs typeface="Arial"/>
              <a:sym typeface="Arial"/>
            </a:endParaRPr>
          </a:p>
          <a:p>
            <a:pPr indent="-155471" lvl="0" marL="229751" marR="0" rtl="0" algn="l">
              <a:spcBef>
                <a:spcPts val="825"/>
              </a:spcBef>
              <a:spcAft>
                <a:spcPts val="0"/>
              </a:spcAft>
              <a:buClr>
                <a:srgbClr val="000000"/>
              </a:buClr>
              <a:buSzPts val="907"/>
              <a:buFont typeface="Arial"/>
              <a:buChar char="•"/>
            </a:pPr>
            <a:r>
              <a:rPr lang="de-DE" sz="1088">
                <a:solidFill>
                  <a:srgbClr val="000000"/>
                </a:solidFill>
                <a:latin typeface="Arimo"/>
                <a:ea typeface="Arimo"/>
                <a:cs typeface="Arimo"/>
                <a:sym typeface="Arimo"/>
              </a:rPr>
              <a:t>Die Bewertungsskala lautet: 1 = trifft nicht zu; 2 = trifft teilweise zu; 3 = trifft sehr zu</a:t>
            </a:r>
            <a:endParaRPr/>
          </a:p>
          <a:p>
            <a:pPr indent="-155471" lvl="0" marL="229751" marR="0" rtl="0" algn="l">
              <a:spcBef>
                <a:spcPts val="825"/>
              </a:spcBef>
              <a:spcAft>
                <a:spcPts val="0"/>
              </a:spcAft>
              <a:buClr>
                <a:srgbClr val="000000"/>
              </a:buClr>
              <a:buSzPts val="907"/>
              <a:buFont typeface="Arial"/>
              <a:buChar char="•"/>
            </a:pPr>
            <a:r>
              <a:rPr lang="de-DE" sz="1088">
                <a:solidFill>
                  <a:srgbClr val="000000"/>
                </a:solidFill>
                <a:latin typeface="Arimo"/>
                <a:ea typeface="Arimo"/>
                <a:cs typeface="Arimo"/>
                <a:sym typeface="Arimo"/>
              </a:rPr>
              <a:t>Die Lernenden können entweder einen pro Gruppe oder jeder einen ausfüllen. Dies kann eine interessante Aktivität sein, da verschiedene Mitglieder der Gruppe sehr unterschiedliche Wahrnehmungen haben können, was zu einer guten Diskussion führen kann.</a:t>
            </a:r>
            <a:endParaRPr/>
          </a:p>
          <a:p>
            <a:pPr indent="-155471" lvl="0" marL="229751" marR="0" rtl="0" algn="l">
              <a:spcBef>
                <a:spcPts val="825"/>
              </a:spcBef>
              <a:spcAft>
                <a:spcPts val="0"/>
              </a:spcAft>
              <a:buClr>
                <a:srgbClr val="000000"/>
              </a:buClr>
              <a:buSzPts val="907"/>
              <a:buFont typeface="Arial"/>
              <a:buChar char="•"/>
            </a:pPr>
            <a:r>
              <a:rPr lang="de-DE" sz="1088">
                <a:solidFill>
                  <a:srgbClr val="000000"/>
                </a:solidFill>
                <a:latin typeface="Arimo"/>
                <a:ea typeface="Arimo"/>
                <a:cs typeface="Arimo"/>
                <a:sym typeface="Arimo"/>
              </a:rPr>
              <a:t>Dieses Beispiel ist für die Selbsteinschätzung von Lernenden jeden Alters geeignet, auch für Erwachsene. In den herunterladbaren Vorlagen gibt es auch eine Version für erwachsene Beobachtern.</a:t>
            </a:r>
            <a:endParaRPr sz="1088">
              <a:solidFill>
                <a:srgbClr val="000000"/>
              </a:solidFill>
              <a:latin typeface="Arimo"/>
              <a:ea typeface="Arimo"/>
              <a:cs typeface="Arimo"/>
              <a:sym typeface="Arimo"/>
            </a:endParaRPr>
          </a:p>
        </p:txBody>
      </p:sp>
      <p:graphicFrame>
        <p:nvGraphicFramePr>
          <p:cNvPr id="984" name="Google Shape;984;p65"/>
          <p:cNvGraphicFramePr/>
          <p:nvPr/>
        </p:nvGraphicFramePr>
        <p:xfrm>
          <a:off x="699335" y="3028784"/>
          <a:ext cx="3000000" cy="3000000"/>
        </p:xfrm>
        <a:graphic>
          <a:graphicData uri="http://schemas.openxmlformats.org/drawingml/2006/table">
            <a:tbl>
              <a:tblPr bandRow="1" firstRow="1">
                <a:noFill/>
                <a:tableStyleId>{186A23C0-F539-4CD3-95C4-5D0A637AA335}</a:tableStyleId>
              </a:tblPr>
              <a:tblGrid>
                <a:gridCol w="7103300"/>
                <a:gridCol w="1763375"/>
              </a:tblGrid>
              <a:tr h="369725">
                <a:tc>
                  <a:txBody>
                    <a:bodyPr/>
                    <a:lstStyle/>
                    <a:p>
                      <a:pPr indent="0" lvl="0" marL="33020" marR="0" rtl="0" algn="l">
                        <a:lnSpc>
                          <a:spcPct val="100000"/>
                        </a:lnSpc>
                        <a:spcBef>
                          <a:spcPts val="0"/>
                        </a:spcBef>
                        <a:spcAft>
                          <a:spcPts val="0"/>
                        </a:spcAft>
                        <a:buNone/>
                      </a:pPr>
                      <a:r>
                        <a:rPr b="1" lang="de-DE" sz="1300">
                          <a:latin typeface="Arial"/>
                          <a:ea typeface="Arial"/>
                          <a:cs typeface="Arial"/>
                          <a:sym typeface="Arial"/>
                        </a:rPr>
                        <a:t>Kriterium</a:t>
                      </a:r>
                      <a:endParaRPr sz="1300">
                        <a:latin typeface="Arial"/>
                        <a:ea typeface="Arial"/>
                        <a:cs typeface="Arial"/>
                        <a:sym typeface="Arial"/>
                      </a:endParaRPr>
                    </a:p>
                  </a:txBody>
                  <a:tcPr marT="264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300">
                          <a:latin typeface="Arial"/>
                          <a:ea typeface="Arial"/>
                          <a:cs typeface="Arial"/>
                          <a:sym typeface="Arial"/>
                        </a:rPr>
                        <a:t>Bewertung</a:t>
                      </a:r>
                      <a:endParaRPr sz="1300">
                        <a:latin typeface="Arial"/>
                        <a:ea typeface="Arial"/>
                        <a:cs typeface="Arial"/>
                        <a:sym typeface="Arial"/>
                      </a:endParaRPr>
                    </a:p>
                  </a:txBody>
                  <a:tcPr marT="264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G1 –  Jede Person in der Gruppe war beteiligt.</a:t>
                      </a:r>
                      <a:endParaRPr sz="1100">
                        <a:latin typeface="Arial"/>
                        <a:ea typeface="Arial"/>
                        <a:cs typeface="Arial"/>
                        <a:sym typeface="Arial"/>
                      </a:endParaRPr>
                    </a:p>
                  </a:txBody>
                  <a:tcPr marT="30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G2 –  Wir haben als eine Gruppe zusammengearbeitet und uns nicht aufgeteilt.</a:t>
                      </a:r>
                      <a:endParaRPr sz="1100">
                        <a:latin typeface="Arial"/>
                        <a:ea typeface="Arial"/>
                        <a:cs typeface="Arial"/>
                        <a:sym typeface="Arial"/>
                      </a:endParaRPr>
                    </a:p>
                  </a:txBody>
                  <a:tcPr marT="29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G3 –  Die meiste bzw. die vollständige Zeit unseres Gesprächs in der Gruppe war aufgabebezogen.</a:t>
                      </a:r>
                      <a:endParaRPr sz="1100">
                        <a:latin typeface="Arial"/>
                        <a:ea typeface="Arial"/>
                        <a:cs typeface="Arial"/>
                        <a:sym typeface="Arial"/>
                      </a:endParaRPr>
                    </a:p>
                  </a:txBody>
                  <a:tcPr marT="30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G4 -  Wir haben unsere eigenen Ideen ausgetauscht und auf den Ideen der anderen aufgebaut.</a:t>
                      </a:r>
                      <a:endParaRPr sz="1100">
                        <a:latin typeface="Arial"/>
                        <a:ea typeface="Arial"/>
                        <a:cs typeface="Arial"/>
                        <a:sym typeface="Arial"/>
                      </a:endParaRPr>
                    </a:p>
                  </a:txBody>
                  <a:tcPr marT="30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G5 - Wir haben aufmerksam zugehört, wenn andere gesprochen haben, und haben das Gesagte aufgegriffen.</a:t>
                      </a:r>
                      <a:endParaRPr sz="1100">
                        <a:latin typeface="Arial"/>
                        <a:ea typeface="Arial"/>
                        <a:cs typeface="Arial"/>
                        <a:sym typeface="Arial"/>
                      </a:endParaRPr>
                    </a:p>
                  </a:txBody>
                  <a:tcPr marT="29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G6 – Es hat uns Spaß gemacht, in einer Gruppe zusammenzuarbeiten.</a:t>
                      </a:r>
                      <a:endParaRPr sz="1100">
                        <a:latin typeface="Arial"/>
                        <a:ea typeface="Arial"/>
                        <a:cs typeface="Arial"/>
                        <a:sym typeface="Arial"/>
                      </a:endParaRPr>
                    </a:p>
                  </a:txBody>
                  <a:tcPr marT="30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G7 – Wenn wir Vorschläge gemacht haben oder anderen zugestimmt bzw. nicht zugestimmt haben, haben wir dies begründet.</a:t>
                      </a:r>
                      <a:endParaRPr sz="1100">
                        <a:latin typeface="Arial"/>
                        <a:ea typeface="Arial"/>
                        <a:cs typeface="Arial"/>
                        <a:sym typeface="Arial"/>
                      </a:endParaRPr>
                    </a:p>
                  </a:txBody>
                  <a:tcPr marT="29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G8 – Wir haben die Ideen der anderen in einer respektvollen und konstruktiven Art und Weise hinterfragt oder kommentiert.</a:t>
                      </a:r>
                      <a:endParaRPr sz="1100">
                        <a:latin typeface="Arial"/>
                        <a:ea typeface="Arial"/>
                        <a:cs typeface="Arial"/>
                        <a:sym typeface="Arial"/>
                      </a:endParaRPr>
                    </a:p>
                  </a:txBody>
                  <a:tcPr marT="29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725">
                <a:tc>
                  <a:txBody>
                    <a:bodyPr/>
                    <a:lstStyle/>
                    <a:p>
                      <a:pPr indent="0" lvl="0" marL="33020" marR="0" rtl="0" algn="l">
                        <a:lnSpc>
                          <a:spcPct val="100000"/>
                        </a:lnSpc>
                        <a:spcBef>
                          <a:spcPts val="0"/>
                        </a:spcBef>
                        <a:spcAft>
                          <a:spcPts val="0"/>
                        </a:spcAft>
                        <a:buNone/>
                      </a:pPr>
                      <a:r>
                        <a:rPr b="1" lang="de-DE" sz="1100">
                          <a:latin typeface="Arial"/>
                          <a:ea typeface="Arial"/>
                          <a:cs typeface="Arial"/>
                          <a:sym typeface="Arial"/>
                        </a:rPr>
                        <a:t>G9 – Wenn es Meinungsverschiedenheiten gab, haben wir versucht, eine Einigung zu erzielen oder einen Kompromiss zu finden.</a:t>
                      </a:r>
                      <a:endParaRPr sz="1100">
                        <a:latin typeface="Arial"/>
                        <a:ea typeface="Arial"/>
                        <a:cs typeface="Arial"/>
                        <a:sym typeface="Arial"/>
                      </a:endParaRPr>
                    </a:p>
                  </a:txBody>
                  <a:tcPr marT="30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7475">
                <a:tc>
                  <a:txBody>
                    <a:bodyPr/>
                    <a:lstStyle/>
                    <a:p>
                      <a:pPr indent="0" lvl="0" marL="2005329" marR="0" rtl="0" algn="ctr">
                        <a:lnSpc>
                          <a:spcPct val="52777"/>
                        </a:lnSpc>
                        <a:spcBef>
                          <a:spcPts val="0"/>
                        </a:spcBef>
                        <a:spcAft>
                          <a:spcPts val="0"/>
                        </a:spcAft>
                        <a:buNone/>
                      </a:pPr>
                      <a:r>
                        <a:t/>
                      </a:r>
                      <a:endParaRPr sz="900">
                        <a:latin typeface="Arial"/>
                        <a:ea typeface="Arial"/>
                        <a:cs typeface="Arial"/>
                        <a:sym typeface="Arial"/>
                      </a:endParaRPr>
                    </a:p>
                    <a:p>
                      <a:pPr indent="0" lvl="0" marL="33020" marR="0" rtl="0" algn="l">
                        <a:lnSpc>
                          <a:spcPct val="111363"/>
                        </a:lnSpc>
                        <a:spcBef>
                          <a:spcPts val="0"/>
                        </a:spcBef>
                        <a:spcAft>
                          <a:spcPts val="0"/>
                        </a:spcAft>
                        <a:buNone/>
                      </a:pPr>
                      <a:r>
                        <a:rPr b="1" lang="de-DE" sz="1100">
                          <a:latin typeface="Arial"/>
                          <a:ea typeface="Arial"/>
                          <a:cs typeface="Arial"/>
                          <a:sym typeface="Arial"/>
                        </a:rPr>
                        <a:t>G10 – Unsere Diskussionen und Meinungsverschiedenheiten halfen uns, voneinander zu lernen.</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85" name="Google Shape;985;p65"/>
          <p:cNvSpPr/>
          <p:nvPr/>
        </p:nvSpPr>
        <p:spPr>
          <a:xfrm>
            <a:off x="838621" y="2411000"/>
            <a:ext cx="250477" cy="25047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2"/>
          <p:cNvGraphicFramePr/>
          <p:nvPr/>
        </p:nvGraphicFramePr>
        <p:xfrm>
          <a:off x="798642" y="2173436"/>
          <a:ext cx="3000000" cy="3000000"/>
        </p:xfrm>
        <a:graphic>
          <a:graphicData uri="http://schemas.openxmlformats.org/drawingml/2006/table">
            <a:tbl>
              <a:tblPr bandRow="1" firstRow="1">
                <a:noFill/>
                <a:tableStyleId>{186A23C0-F539-4CD3-95C4-5D0A637AA335}</a:tableStyleId>
              </a:tblPr>
              <a:tblGrid>
                <a:gridCol w="4237675"/>
                <a:gridCol w="4629000"/>
              </a:tblGrid>
              <a:tr h="514100">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 Was ist dialogischer Unterricht?</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10: Verwendung des Kodierungsschemas (Teil 1)</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74900">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2: Wie unterstützt der Dialog zwischen Lehrperson und Lernenden das Lernen?</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11: Verwendung des Kodierungsschemas (Teil 2)</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325">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3: Praktische Tipps zur Unterstützung des Unterrichtsgesprächs: Grundregeln</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12: Aufzeichnung von Dialogen und Kodierung in Ihrem Klassenzimmer</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325">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4: Praktische Tipps zur Unterstützung des Unterrichtsgesprächs: Diskussionspunkte</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13: Erkennen eines produktiven Dialogs: Auf Ideen "aufbauen" und "herausfordern“</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4100">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5: Der T-SEDA-Paket Willkommensleitfaden</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14: Kodierung üben: Dialog mit der ganzen Klasse</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325">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6: Abschluss der Selbstüberprüfung</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15: Der Wert des Gruppendialogs</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325">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7: Abschluss des Reflexionszyklus</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16: Kodierung und Bewertung der Qualität von Kleingruppendialogen</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325">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8: Ethik in der Bildungsforschung</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17: Förderung der Teilnahme von Lernenden am Dialog</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6850">
                <a:tc>
                  <a:txBody>
                    <a:bodyPr/>
                    <a:lstStyle/>
                    <a:p>
                      <a:pPr indent="0" lvl="0" marL="88265" marR="0" rtl="0" algn="l">
                        <a:lnSpc>
                          <a:spcPct val="100000"/>
                        </a:lnSpc>
                        <a:spcBef>
                          <a:spcPts val="0"/>
                        </a:spcBef>
                        <a:spcAft>
                          <a:spcPts val="0"/>
                        </a:spcAft>
                        <a:buNone/>
                      </a:pPr>
                      <a:r>
                        <a:rPr lang="de-DE" sz="1300" u="none" cap="none" strike="noStrike">
                          <a:solidFill>
                            <a:schemeClr val="dk1"/>
                          </a:solidFill>
                          <a:latin typeface="Calibri"/>
                          <a:ea typeface="Calibri"/>
                          <a:cs typeface="Calibri"/>
                          <a:sym typeface="Calibri"/>
                        </a:rPr>
                        <a:t>Video 9: Die Auswirkungen der T-SEDA-Untersuchung</a:t>
                      </a:r>
                      <a:endParaRPr sz="1300" u="none" cap="none" strike="noStrike">
                        <a:solidFill>
                          <a:schemeClr val="dk1"/>
                        </a:solidFill>
                        <a:latin typeface="Calibri"/>
                        <a:ea typeface="Calibri"/>
                        <a:cs typeface="Calibri"/>
                        <a:sym typeface="Calibri"/>
                      </a:endParaRPr>
                    </a:p>
                  </a:txBody>
                  <a:tcPr marT="7715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98" name="Google Shape;98;p12"/>
          <p:cNvSpPr txBox="1"/>
          <p:nvPr/>
        </p:nvSpPr>
        <p:spPr>
          <a:xfrm>
            <a:off x="767374" y="672160"/>
            <a:ext cx="8818662" cy="1395318"/>
          </a:xfrm>
          <a:prstGeom prst="rect">
            <a:avLst/>
          </a:prstGeom>
          <a:noFill/>
          <a:ln>
            <a:noFill/>
          </a:ln>
        </p:spPr>
        <p:txBody>
          <a:bodyPr anchorCtr="0" anchor="t" bIns="0" lIns="0" spcFirstLastPara="1" rIns="0" wrap="square" tIns="0">
            <a:spAutoFit/>
          </a:bodyPr>
          <a:lstStyle/>
          <a:p>
            <a:pPr indent="0" lvl="0" marL="340884" marR="0" rtl="0" algn="ctr">
              <a:spcBef>
                <a:spcPts val="0"/>
              </a:spcBef>
              <a:spcAft>
                <a:spcPts val="0"/>
              </a:spcAft>
              <a:buNone/>
            </a:pPr>
            <a:r>
              <a:rPr b="1" i="0" lang="de-DE" sz="1270" u="none" cap="none" strike="noStrike">
                <a:solidFill>
                  <a:srgbClr val="000000"/>
                </a:solidFill>
                <a:latin typeface="Arial"/>
                <a:ea typeface="Arial"/>
                <a:cs typeface="Arial"/>
                <a:sym typeface="Arial"/>
              </a:rPr>
              <a:t>Die T-SEDA Videoanleitung</a:t>
            </a:r>
            <a:endParaRPr/>
          </a:p>
          <a:p>
            <a:pPr indent="0" lvl="0" marL="340884" marR="0" rtl="0" algn="ctr">
              <a:spcBef>
                <a:spcPts val="0"/>
              </a:spcBef>
              <a:spcAft>
                <a:spcPts val="0"/>
              </a:spcAft>
              <a:buNone/>
            </a:pPr>
            <a:r>
              <a:t/>
            </a:r>
            <a:endParaRPr b="0" i="0" sz="1270" u="none" cap="none" strike="noStrike">
              <a:solidFill>
                <a:srgbClr val="000000"/>
              </a:solidFill>
              <a:latin typeface="Arial"/>
              <a:ea typeface="Arial"/>
              <a:cs typeface="Arial"/>
              <a:sym typeface="Arial"/>
            </a:endParaRPr>
          </a:p>
          <a:p>
            <a:pPr indent="0" lvl="0" marL="11516" marR="4607" rtl="0" algn="l">
              <a:lnSpc>
                <a:spcPct val="120000"/>
              </a:lnSpc>
              <a:spcBef>
                <a:spcPts val="27"/>
              </a:spcBef>
              <a:spcAft>
                <a:spcPts val="0"/>
              </a:spcAft>
              <a:buNone/>
            </a:pPr>
            <a:r>
              <a:rPr b="0" i="0" lang="de-DE" sz="1088" u="none" cap="none" strike="noStrike">
                <a:solidFill>
                  <a:srgbClr val="000000"/>
                </a:solidFill>
                <a:latin typeface="Arimo"/>
                <a:ea typeface="Arimo"/>
                <a:cs typeface="Arimo"/>
                <a:sym typeface="Arimo"/>
              </a:rPr>
              <a:t>Zum T-SEDA-Benutzerhandbuch und den auf der vorherigen Seite beschriebenen Kernressourcen gibt es begleitende Videoanleitungen. Diese Videos bieten mundgerechte Einführungen in die Verwendung des T-SEDA-Toolkits sowie zusätzliche Aktivitäten zum Üben der Dialogkodierung.</a:t>
            </a:r>
            <a:endParaRPr/>
          </a:p>
          <a:p>
            <a:pPr indent="0" lvl="0" marL="11516" marR="4607" rtl="0" algn="l">
              <a:lnSpc>
                <a:spcPct val="120000"/>
              </a:lnSpc>
              <a:spcBef>
                <a:spcPts val="27"/>
              </a:spcBef>
              <a:spcAft>
                <a:spcPts val="0"/>
              </a:spcAft>
              <a:buNone/>
            </a:pPr>
            <a:r>
              <a:rPr b="0" i="0" lang="de-DE" sz="1088" u="none" cap="none" strike="noStrike">
                <a:solidFill>
                  <a:srgbClr val="000000"/>
                </a:solidFill>
                <a:latin typeface="Arimo"/>
                <a:ea typeface="Arimo"/>
                <a:cs typeface="Arimo"/>
                <a:sym typeface="Arimo"/>
              </a:rPr>
              <a:t>Achten Sie auf das        Symbol in den Videos. Die Videos sind alle verfügbar unter:</a:t>
            </a:r>
            <a:r>
              <a:rPr b="0" i="0" lang="de-DE" sz="1088" u="sng" cap="none" strike="noStrike">
                <a:solidFill>
                  <a:schemeClr val="hlink"/>
                </a:solidFill>
                <a:latin typeface="Arimo"/>
                <a:ea typeface="Arimo"/>
                <a:cs typeface="Arimo"/>
                <a:sym typeface="Arimo"/>
                <a:hlinkClick r:id="rId3"/>
              </a:rPr>
              <a:t>https://www.edudialogue.org/tools</a:t>
            </a:r>
            <a:r>
              <a:rPr b="0" i="0" lang="de-DE" sz="1088" u="sng" cap="none" strike="noStrike">
                <a:solidFill>
                  <a:srgbClr val="0000FF"/>
                </a:solidFill>
                <a:latin typeface="Arimo"/>
                <a:ea typeface="Arimo"/>
                <a:cs typeface="Arimo"/>
                <a:sym typeface="Arimo"/>
              </a:rPr>
              <a:t>-</a:t>
            </a:r>
            <a:r>
              <a:rPr b="0" i="0" lang="de-DE" sz="1088" u="sng" cap="none" strike="noStrike">
                <a:solidFill>
                  <a:schemeClr val="hlink"/>
                </a:solidFill>
                <a:latin typeface="Arimo"/>
                <a:ea typeface="Arimo"/>
                <a:cs typeface="Arimo"/>
                <a:sym typeface="Arimo"/>
                <a:hlinkClick r:id="rId4"/>
              </a:rPr>
              <a:t>resources/introductory</a:t>
            </a:r>
            <a:r>
              <a:rPr b="0" i="0" lang="de-DE" sz="1088" u="sng" cap="none" strike="noStrike">
                <a:solidFill>
                  <a:srgbClr val="0000FF"/>
                </a:solidFill>
                <a:latin typeface="Arimo"/>
                <a:ea typeface="Arimo"/>
                <a:cs typeface="Arimo"/>
                <a:sym typeface="Arimo"/>
              </a:rPr>
              <a:t>-video-</a:t>
            </a:r>
            <a:r>
              <a:rPr b="0" i="0" lang="de-DE" sz="1088" u="sng" cap="none" strike="noStrike">
                <a:solidFill>
                  <a:schemeClr val="hlink"/>
                </a:solidFill>
                <a:latin typeface="Arimo"/>
                <a:ea typeface="Arimo"/>
                <a:cs typeface="Arimo"/>
                <a:sym typeface="Arimo"/>
                <a:hlinkClick r:id="rId5"/>
              </a:rPr>
              <a:t>series/</a:t>
            </a:r>
            <a:endParaRPr b="0" i="0" sz="1088" u="none" cap="none" strike="noStrike">
              <a:solidFill>
                <a:srgbClr val="000000"/>
              </a:solidFill>
              <a:latin typeface="Arimo"/>
              <a:ea typeface="Arimo"/>
              <a:cs typeface="Arimo"/>
              <a:sym typeface="Arimo"/>
            </a:endParaRPr>
          </a:p>
        </p:txBody>
      </p:sp>
      <p:sp>
        <p:nvSpPr>
          <p:cNvPr id="99" name="Google Shape;99;p12"/>
          <p:cNvSpPr/>
          <p:nvPr/>
        </p:nvSpPr>
        <p:spPr>
          <a:xfrm>
            <a:off x="1915687" y="1570281"/>
            <a:ext cx="314391" cy="31439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632" u="none" cap="none" strike="noStrike">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66"/>
          <p:cNvSpPr/>
          <p:nvPr/>
        </p:nvSpPr>
        <p:spPr>
          <a:xfrm>
            <a:off x="520944" y="385716"/>
            <a:ext cx="4612307" cy="1381965"/>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graphicFrame>
        <p:nvGraphicFramePr>
          <p:cNvPr id="991" name="Google Shape;991;p66"/>
          <p:cNvGraphicFramePr/>
          <p:nvPr/>
        </p:nvGraphicFramePr>
        <p:xfrm>
          <a:off x="518180" y="533810"/>
          <a:ext cx="3000000" cy="3000000"/>
        </p:xfrm>
        <a:graphic>
          <a:graphicData uri="http://schemas.openxmlformats.org/drawingml/2006/table">
            <a:tbl>
              <a:tblPr bandRow="1" firstRow="1">
                <a:noFill/>
                <a:tableStyleId>{186A23C0-F539-4CD3-95C4-5D0A637AA335}</a:tableStyleId>
              </a:tblPr>
              <a:tblGrid>
                <a:gridCol w="213400"/>
                <a:gridCol w="4373300"/>
                <a:gridCol w="336550"/>
                <a:gridCol w="414475"/>
                <a:gridCol w="494750"/>
                <a:gridCol w="456050"/>
                <a:gridCol w="436700"/>
                <a:gridCol w="489225"/>
                <a:gridCol w="489225"/>
                <a:gridCol w="478150"/>
                <a:gridCol w="1233175"/>
              </a:tblGrid>
              <a:tr h="1410000">
                <a:tc gridSpan="2">
                  <a:txBody>
                    <a:bodyPr/>
                    <a:lstStyle/>
                    <a:p>
                      <a:pPr indent="0" lvl="0" marL="81915" marR="0" rtl="0" algn="l">
                        <a:lnSpc>
                          <a:spcPct val="100000"/>
                        </a:lnSpc>
                        <a:spcBef>
                          <a:spcPts val="0"/>
                        </a:spcBef>
                        <a:spcAft>
                          <a:spcPts val="0"/>
                        </a:spcAft>
                        <a:buNone/>
                      </a:pPr>
                      <a:r>
                        <a:rPr b="1" lang="de-DE" sz="1300">
                          <a:latin typeface="Arial"/>
                          <a:ea typeface="Arial"/>
                          <a:cs typeface="Arial"/>
                          <a:sym typeface="Arial"/>
                        </a:rPr>
                        <a:t>2H: Dialogic Teaching Questionnaire - </a:t>
                      </a:r>
                      <a:r>
                        <a:rPr b="1" lang="de-DE" sz="1300">
                          <a:solidFill>
                            <a:schemeClr val="dk1"/>
                          </a:solidFill>
                          <a:latin typeface="Calibri"/>
                          <a:ea typeface="Calibri"/>
                          <a:cs typeface="Calibri"/>
                          <a:sym typeface="Calibri"/>
                        </a:rPr>
                        <a:t>Fragebogen zur dialogischen Unterrichtsgesprächsführung (Selbsteinschätzung der Praxis)</a:t>
                      </a:r>
                      <a:endParaRPr sz="1300">
                        <a:latin typeface="Arial"/>
                        <a:ea typeface="Arial"/>
                        <a:cs typeface="Arial"/>
                        <a:sym typeface="Arial"/>
                      </a:endParaRPr>
                    </a:p>
                    <a:p>
                      <a:pPr indent="0" lvl="0" marL="81915" marR="97155" rtl="0" algn="l">
                        <a:lnSpc>
                          <a:spcPct val="121700"/>
                        </a:lnSpc>
                        <a:spcBef>
                          <a:spcPts val="630"/>
                        </a:spcBef>
                        <a:spcAft>
                          <a:spcPts val="0"/>
                        </a:spcAft>
                        <a:buNone/>
                      </a:pPr>
                      <a:r>
                        <a:rPr lang="de-DE" sz="1000">
                          <a:latin typeface="Arimo"/>
                          <a:ea typeface="Arimo"/>
                          <a:cs typeface="Arimo"/>
                          <a:sym typeface="Arimo"/>
                        </a:rPr>
                        <a:t>Mit dieser Vorlage können Sie Ihre eigene Praxis bewerten. Sie können dies zu verschiedenen Zeitpunkten während Ihrer Untersuchung tun, um festzustellen, wie sich Ihre Praxis verändert hat. </a:t>
                      </a:r>
                      <a:endParaRPr/>
                    </a:p>
                    <a:p>
                      <a:pPr indent="0" lvl="0" marL="81915" marR="97155" rtl="0" algn="l">
                        <a:lnSpc>
                          <a:spcPct val="121700"/>
                        </a:lnSpc>
                        <a:spcBef>
                          <a:spcPts val="630"/>
                        </a:spcBef>
                        <a:spcAft>
                          <a:spcPts val="0"/>
                        </a:spcAft>
                        <a:buNone/>
                      </a:pPr>
                      <a:r>
                        <a:rPr b="1" lang="de-DE" sz="1000">
                          <a:latin typeface="Arimo"/>
                          <a:ea typeface="Arimo"/>
                          <a:cs typeface="Arimo"/>
                          <a:sym typeface="Arimo"/>
                        </a:rPr>
                        <a:t>         Eine herunterladbare Vorlage</a:t>
                      </a:r>
                      <a:r>
                        <a:rPr b="1" lang="de-DE" sz="1000">
                          <a:latin typeface="Arial"/>
                          <a:ea typeface="Arial"/>
                          <a:cs typeface="Arial"/>
                          <a:sym typeface="Arial"/>
                        </a:rPr>
                        <a:t> </a:t>
                      </a:r>
                      <a:r>
                        <a:rPr lang="de-DE" sz="1000">
                          <a:latin typeface="Arimo"/>
                          <a:ea typeface="Arimo"/>
                          <a:cs typeface="Arimo"/>
                          <a:sym typeface="Arimo"/>
                        </a:rPr>
                        <a:t>finden Sie </a:t>
                      </a:r>
                      <a:r>
                        <a:rPr lang="de-DE" sz="1000" u="sng">
                          <a:solidFill>
                            <a:schemeClr val="hlink"/>
                          </a:solidFill>
                          <a:latin typeface="Arimo"/>
                          <a:ea typeface="Arimo"/>
                          <a:cs typeface="Arimo"/>
                          <a:sym typeface="Arimo"/>
                          <a:hlinkClick r:id="rId3"/>
                        </a:rPr>
                        <a:t>auf unserer Website</a:t>
                      </a:r>
                      <a:r>
                        <a:rPr lang="de-DE" sz="1000">
                          <a:latin typeface="Arimo"/>
                          <a:ea typeface="Arimo"/>
                          <a:cs typeface="Arimo"/>
                          <a:sym typeface="Arimo"/>
                        </a:rPr>
                        <a:t>.</a:t>
                      </a:r>
                      <a:endParaRPr sz="1000">
                        <a:latin typeface="Arial"/>
                        <a:ea typeface="Arial"/>
                        <a:cs typeface="Arial"/>
                        <a:sym typeface="Arial"/>
                      </a:endParaRPr>
                    </a:p>
                  </a:txBody>
                  <a:tcPr marT="6507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lang="de-DE" sz="1000">
                          <a:latin typeface="Arial"/>
                          <a:ea typeface="Arial"/>
                          <a:cs typeface="Arial"/>
                          <a:sym typeface="Arial"/>
                        </a:rPr>
                        <a:t>Hinweise:</a:t>
                      </a:r>
                      <a:endParaRPr b="0" sz="1000">
                        <a:latin typeface="Arial"/>
                        <a:ea typeface="Arial"/>
                        <a:cs typeface="Arial"/>
                        <a:sym typeface="Arial"/>
                      </a:endParaRPr>
                    </a:p>
                    <a:p>
                      <a:pPr indent="0" lvl="0" marL="81280" marR="0" rtl="0" algn="l">
                        <a:lnSpc>
                          <a:spcPct val="100000"/>
                        </a:lnSpc>
                        <a:spcBef>
                          <a:spcPts val="645"/>
                        </a:spcBef>
                        <a:spcAft>
                          <a:spcPts val="0"/>
                        </a:spcAft>
                        <a:buNone/>
                      </a:pPr>
                      <a:r>
                        <a:rPr b="1" lang="de-DE" sz="1000">
                          <a:latin typeface="Arial"/>
                          <a:ea typeface="Arial"/>
                          <a:cs typeface="Arial"/>
                          <a:sym typeface="Arial"/>
                        </a:rPr>
                        <a:t>Es gibt drei Abschnitte: </a:t>
                      </a:r>
                      <a:r>
                        <a:rPr b="1" lang="de-DE" sz="1000">
                          <a:latin typeface="Arimo"/>
                          <a:ea typeface="Arimo"/>
                          <a:cs typeface="Arimo"/>
                          <a:sym typeface="Arimo"/>
                        </a:rPr>
                        <a:t>Dialogische Gesprächsanlässe </a:t>
                      </a:r>
                      <a:r>
                        <a:rPr lang="de-DE" sz="1000">
                          <a:latin typeface="Arimo"/>
                          <a:ea typeface="Arimo"/>
                          <a:cs typeface="Arimo"/>
                          <a:sym typeface="Arimo"/>
                        </a:rPr>
                        <a:t>schaffen (A - Items 1-  5), </a:t>
                      </a:r>
                      <a:r>
                        <a:rPr b="1" lang="de-DE" sz="1000">
                          <a:latin typeface="Arial"/>
                          <a:ea typeface="Arial"/>
                          <a:cs typeface="Arial"/>
                          <a:sym typeface="Arial"/>
                        </a:rPr>
                        <a:t>Lernendenbeiträge </a:t>
                      </a:r>
                      <a:r>
                        <a:rPr b="0" lang="de-DE" sz="1000">
                          <a:latin typeface="Arial"/>
                          <a:ea typeface="Arial"/>
                          <a:cs typeface="Arial"/>
                          <a:sym typeface="Arial"/>
                        </a:rPr>
                        <a:t>initiieren </a:t>
                      </a:r>
                      <a:r>
                        <a:rPr lang="de-DE" sz="1000">
                          <a:latin typeface="Arimo"/>
                          <a:ea typeface="Arimo"/>
                          <a:cs typeface="Arimo"/>
                          <a:sym typeface="Arimo"/>
                        </a:rPr>
                        <a:t>(B - Items 6-9) und </a:t>
                      </a:r>
                      <a:r>
                        <a:rPr b="1" lang="de-DE" sz="1000">
                          <a:latin typeface="Arial"/>
                          <a:ea typeface="Arial"/>
                          <a:cs typeface="Arial"/>
                          <a:sym typeface="Arial"/>
                        </a:rPr>
                        <a:t>dialogische Beteiligung </a:t>
                      </a:r>
                      <a:r>
                        <a:rPr b="0" lang="de-DE" sz="1000">
                          <a:latin typeface="Arial"/>
                          <a:ea typeface="Arial"/>
                          <a:cs typeface="Arial"/>
                          <a:sym typeface="Arial"/>
                        </a:rPr>
                        <a:t>fördern</a:t>
                      </a:r>
                      <a:r>
                        <a:rPr b="1" lang="de-DE" sz="1000">
                          <a:latin typeface="Arial"/>
                          <a:ea typeface="Arial"/>
                          <a:cs typeface="Arial"/>
                          <a:sym typeface="Arial"/>
                        </a:rPr>
                        <a:t> </a:t>
                      </a:r>
                      <a:r>
                        <a:rPr lang="de-DE" sz="1000">
                          <a:latin typeface="Arimo"/>
                          <a:ea typeface="Arimo"/>
                          <a:cs typeface="Arimo"/>
                          <a:sym typeface="Arimo"/>
                        </a:rPr>
                        <a:t>(C - Items 10-18, auf der nächsten Seite).</a:t>
                      </a:r>
                      <a:endParaRPr sz="1000">
                        <a:latin typeface="Arimo"/>
                        <a:ea typeface="Arimo"/>
                        <a:cs typeface="Arimo"/>
                        <a:sym typeface="Arimo"/>
                      </a:endParaRPr>
                    </a:p>
                    <a:p>
                      <a:pPr indent="0" lvl="0" marL="81280" marR="0" rtl="0" algn="l">
                        <a:lnSpc>
                          <a:spcPct val="100000"/>
                        </a:lnSpc>
                        <a:spcBef>
                          <a:spcPts val="645"/>
                        </a:spcBef>
                        <a:spcAft>
                          <a:spcPts val="0"/>
                        </a:spcAft>
                        <a:buNone/>
                      </a:pPr>
                      <a:r>
                        <a:rPr lang="de-DE" sz="1000">
                          <a:latin typeface="Arimo"/>
                          <a:ea typeface="Arimo"/>
                          <a:cs typeface="Arimo"/>
                          <a:sym typeface="Arimo"/>
                        </a:rPr>
                        <a:t>Kreuzen Sie für jeden Punkt das Kästchen an, das am relevantesten ist, und geben Sie sich selbst eine Punktzahl.</a:t>
                      </a:r>
                      <a:endParaRPr sz="1000">
                        <a:latin typeface="Arimo"/>
                        <a:ea typeface="Arimo"/>
                        <a:cs typeface="Arimo"/>
                        <a:sym typeface="Arimo"/>
                      </a:endParaRPr>
                    </a:p>
                  </a:txBody>
                  <a:tcPr marT="7427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65500">
                <a:tc rowSpan="14">
                  <a:txBody>
                    <a:bodyPr/>
                    <a:lstStyle/>
                    <a:p>
                      <a:pPr indent="0" lvl="0" marL="0" marR="0" rtl="0" algn="l">
                        <a:spcBef>
                          <a:spcPts val="0"/>
                        </a:spcBef>
                        <a:spcAft>
                          <a:spcPts val="0"/>
                        </a:spcAft>
                        <a:buNone/>
                      </a:pPr>
                      <a:r>
                        <a:t/>
                      </a:r>
                      <a:endParaRPr sz="11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0" algn="l">
                        <a:lnSpc>
                          <a:spcPct val="120000"/>
                        </a:lnSpc>
                        <a:spcBef>
                          <a:spcPts val="0"/>
                        </a:spcBef>
                        <a:spcAft>
                          <a:spcPts val="0"/>
                        </a:spcAft>
                        <a:buNone/>
                      </a:pPr>
                      <a:r>
                        <a:t/>
                      </a:r>
                      <a:endParaRPr sz="1000">
                        <a:latin typeface="Arial"/>
                        <a:ea typeface="Arial"/>
                        <a:cs typeface="Arial"/>
                        <a:sym typeface="Arial"/>
                      </a:endParaRPr>
                    </a:p>
                    <a:p>
                      <a:pPr indent="0" lvl="0" marL="57785" marR="648335" rtl="0" algn="l">
                        <a:lnSpc>
                          <a:spcPct val="120000"/>
                        </a:lnSpc>
                        <a:spcBef>
                          <a:spcPts val="175"/>
                        </a:spcBef>
                        <a:spcAft>
                          <a:spcPts val="0"/>
                        </a:spcAft>
                        <a:buNone/>
                      </a:pPr>
                      <a:r>
                        <a:rPr lang="de-DE" sz="1000">
                          <a:latin typeface="Arial"/>
                          <a:ea typeface="Arial"/>
                          <a:cs typeface="Arial"/>
                          <a:sym typeface="Arial"/>
                        </a:rPr>
                        <a:t>Betrachten Sie die folgenden Aussagen in Bezug auf Ihre Praxis und kreuzen Sie an, inwieweit Sie ihnen zustimmen von </a:t>
                      </a:r>
                      <a:r>
                        <a:rPr b="1" lang="de-DE" sz="1000">
                          <a:latin typeface="Arial"/>
                          <a:ea typeface="Arial"/>
                          <a:cs typeface="Arial"/>
                          <a:sym typeface="Arial"/>
                        </a:rPr>
                        <a:t>(1) “Ich stimme überhaupt nicht zu” </a:t>
                      </a:r>
                      <a:r>
                        <a:rPr b="0" lang="de-DE" sz="1000">
                          <a:latin typeface="Arial"/>
                          <a:ea typeface="Arial"/>
                          <a:cs typeface="Arial"/>
                          <a:sym typeface="Arial"/>
                        </a:rPr>
                        <a:t>bis</a:t>
                      </a:r>
                      <a:r>
                        <a:rPr lang="de-DE" sz="1000">
                          <a:latin typeface="Arial"/>
                          <a:ea typeface="Arial"/>
                          <a:cs typeface="Arial"/>
                          <a:sym typeface="Arial"/>
                        </a:rPr>
                        <a:t> </a:t>
                      </a:r>
                      <a:r>
                        <a:rPr b="1" lang="de-DE" sz="1000">
                          <a:latin typeface="Arial"/>
                          <a:ea typeface="Arial"/>
                          <a:cs typeface="Arial"/>
                          <a:sym typeface="Arial"/>
                        </a:rPr>
                        <a:t>(6) “Ich stimme voll und ganz zu”.</a:t>
                      </a:r>
                      <a:endParaRPr sz="1000">
                        <a:latin typeface="Arial"/>
                        <a:ea typeface="Arial"/>
                        <a:cs typeface="Arial"/>
                        <a:sym typeface="Arial"/>
                      </a:endParaRPr>
                    </a:p>
                    <a:p>
                      <a:pPr indent="0" lvl="0" marL="96520" marR="0" rtl="0" algn="l">
                        <a:lnSpc>
                          <a:spcPct val="100000"/>
                        </a:lnSpc>
                        <a:spcBef>
                          <a:spcPts val="380"/>
                        </a:spcBef>
                        <a:spcAft>
                          <a:spcPts val="0"/>
                        </a:spcAft>
                        <a:buNone/>
                      </a:pPr>
                      <a:r>
                        <a:rPr b="1" lang="de-DE" sz="1000">
                          <a:latin typeface="Arial"/>
                          <a:ea typeface="Arial"/>
                          <a:cs typeface="Arial"/>
                          <a:sym typeface="Arial"/>
                        </a:rPr>
                        <a:t>In der Unterrichtsstunde habe ich…</a:t>
                      </a:r>
                      <a:endParaRPr sz="1000">
                        <a:latin typeface="Arial"/>
                        <a:ea typeface="Arial"/>
                        <a:cs typeface="Arial"/>
                        <a:sym typeface="Arial"/>
                      </a:endParaRPr>
                    </a:p>
                  </a:txBody>
                  <a:tcPr marT="20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de-DE" sz="900">
                          <a:latin typeface="Arial"/>
                          <a:ea typeface="Arial"/>
                          <a:cs typeface="Arial"/>
                          <a:sym typeface="Arial"/>
                        </a:rPr>
                        <a:t>(1)</a:t>
                      </a:r>
                      <a:endParaRPr/>
                    </a:p>
                    <a:p>
                      <a:pPr indent="0" lvl="0" marL="53975" marR="118110" rtl="0" algn="l">
                        <a:lnSpc>
                          <a:spcPct val="123300"/>
                        </a:lnSpc>
                        <a:spcBef>
                          <a:spcPts val="690"/>
                        </a:spcBef>
                        <a:spcAft>
                          <a:spcPts val="0"/>
                        </a:spcAft>
                        <a:buNone/>
                      </a:pPr>
                      <a:r>
                        <a:rPr lang="de-DE" sz="600">
                          <a:latin typeface="Arial"/>
                          <a:ea typeface="Arial"/>
                          <a:cs typeface="Arial"/>
                          <a:sym typeface="Arial"/>
                        </a:rPr>
                        <a:t>Stimme über-haupt nicht zu</a:t>
                      </a:r>
                      <a:endParaRPr sz="6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(2)</a:t>
                      </a:r>
                      <a:endParaRPr sz="9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de-DE" sz="900">
                          <a:latin typeface="Arial"/>
                          <a:ea typeface="Arial"/>
                          <a:cs typeface="Arial"/>
                          <a:sym typeface="Arial"/>
                        </a:rPr>
                        <a:t>(3)</a:t>
                      </a:r>
                      <a:endParaRPr sz="9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(4)</a:t>
                      </a:r>
                      <a:endParaRPr sz="9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(5)</a:t>
                      </a:r>
                      <a:endParaRPr sz="9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(6)</a:t>
                      </a:r>
                      <a:endParaRPr/>
                    </a:p>
                    <a:p>
                      <a:pPr indent="0" lvl="0" marL="57785" marR="97155" rtl="0" algn="l">
                        <a:lnSpc>
                          <a:spcPct val="123300"/>
                        </a:lnSpc>
                        <a:spcBef>
                          <a:spcPts val="690"/>
                        </a:spcBef>
                        <a:spcAft>
                          <a:spcPts val="0"/>
                        </a:spcAft>
                        <a:buNone/>
                      </a:pPr>
                      <a:r>
                        <a:rPr lang="de-DE" sz="600">
                          <a:latin typeface="Arial"/>
                          <a:ea typeface="Arial"/>
                          <a:cs typeface="Arial"/>
                          <a:sym typeface="Arial"/>
                        </a:rPr>
                        <a:t>Stimme voll und ganz zu</a:t>
                      </a:r>
                      <a:endParaRPr sz="600">
                        <a:latin typeface="Arial"/>
                        <a:ea typeface="Arial"/>
                        <a:cs typeface="Arial"/>
                        <a:sym typeface="Arial"/>
                      </a:endParaRPr>
                    </a:p>
                  </a:txBody>
                  <a:tcPr marT="512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5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295750">
                <a:tc vMerge="1"/>
                <a:tc gridSpan="9">
                  <a:txBody>
                    <a:bodyPr/>
                    <a:lstStyle/>
                    <a:p>
                      <a:pPr indent="0" lvl="0" marL="3963034" marR="0" rtl="0" algn="l">
                        <a:lnSpc>
                          <a:spcPct val="100000"/>
                        </a:lnSpc>
                        <a:spcBef>
                          <a:spcPts val="0"/>
                        </a:spcBef>
                        <a:spcAft>
                          <a:spcPts val="0"/>
                        </a:spcAft>
                        <a:buNone/>
                      </a:pPr>
                      <a:r>
                        <a:rPr lang="de-DE" sz="900">
                          <a:latin typeface="Arial"/>
                          <a:ea typeface="Arial"/>
                          <a:cs typeface="Arial"/>
                          <a:sym typeface="Arial"/>
                        </a:rPr>
                        <a:t>A. Rahmung für dialogische Gesprächsanlässe</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258425">
                <a:tc vMerge="1"/>
                <a:tc gridSpan="3">
                  <a:txBody>
                    <a:bodyPr/>
                    <a:lstStyle/>
                    <a:p>
                      <a:pPr indent="0" lvl="0" marL="55880" marR="0" rtl="0" algn="l">
                        <a:lnSpc>
                          <a:spcPct val="100000"/>
                        </a:lnSpc>
                        <a:spcBef>
                          <a:spcPts val="0"/>
                        </a:spcBef>
                        <a:spcAft>
                          <a:spcPts val="0"/>
                        </a:spcAft>
                        <a:buNone/>
                      </a:pPr>
                      <a:r>
                        <a:rPr lang="de-DE" sz="900">
                          <a:latin typeface="Arial"/>
                          <a:ea typeface="Arial"/>
                          <a:cs typeface="Arial"/>
                          <a:sym typeface="Arial"/>
                        </a:rPr>
                        <a:t>zielgerichtete Gespräche als Teil meines Unterrichts durch meine Unterrichtsplanung gestaltet.</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76400">
                <a:tc vMerge="1"/>
                <a:tc gridSpan="3">
                  <a:txBody>
                    <a:bodyPr/>
                    <a:lstStyle/>
                    <a:p>
                      <a:pPr indent="0" lvl="0" marL="55880" marR="0" rtl="0" algn="l">
                        <a:lnSpc>
                          <a:spcPct val="100000"/>
                        </a:lnSpc>
                        <a:spcBef>
                          <a:spcPts val="0"/>
                        </a:spcBef>
                        <a:spcAft>
                          <a:spcPts val="0"/>
                        </a:spcAft>
                        <a:buNone/>
                      </a:pPr>
                      <a:r>
                        <a:rPr lang="de-DE" sz="900">
                          <a:solidFill>
                            <a:schemeClr val="dk1"/>
                          </a:solidFill>
                          <a:latin typeface="Arial"/>
                          <a:ea typeface="Arial"/>
                          <a:cs typeface="Arial"/>
                          <a:sym typeface="Arial"/>
                        </a:rPr>
                        <a:t>genügend Zeit für Fragen eingeräumt, damit die Lernenden die Lernziele der Stunde verstehen.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76400">
                <a:tc vMerge="1"/>
                <a:tc gridSpan="3">
                  <a:txBody>
                    <a:bodyPr/>
                    <a:lstStyle/>
                    <a:p>
                      <a:pPr indent="0" lvl="0" marL="53975" marR="0" rtl="0" algn="l">
                        <a:lnSpc>
                          <a:spcPct val="100000"/>
                        </a:lnSpc>
                        <a:spcBef>
                          <a:spcPts val="0"/>
                        </a:spcBef>
                        <a:spcAft>
                          <a:spcPts val="0"/>
                        </a:spcAft>
                        <a:buNone/>
                      </a:pPr>
                      <a:r>
                        <a:rPr lang="de-DE" sz="900">
                          <a:solidFill>
                            <a:schemeClr val="dk1"/>
                          </a:solidFill>
                          <a:latin typeface="Arial"/>
                          <a:ea typeface="Arial"/>
                          <a:cs typeface="Arial"/>
                          <a:sym typeface="Arial"/>
                        </a:rPr>
                        <a:t>genügend Zeit für ausführliche mündliche Beiträge der Lernenden</a:t>
                      </a:r>
                      <a:r>
                        <a:rPr lang="de-DE" sz="900">
                          <a:solidFill>
                            <a:schemeClr val="dk1"/>
                          </a:solidFill>
                          <a:latin typeface="Arial"/>
                          <a:ea typeface="Arial"/>
                          <a:cs typeface="Arial"/>
                          <a:sym typeface="Arial"/>
                        </a:rPr>
                        <a:t> gelassen.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76400">
                <a:tc vMerge="1"/>
                <a:tc gridSpan="3">
                  <a:txBody>
                    <a:bodyPr/>
                    <a:lstStyle/>
                    <a:p>
                      <a:pPr indent="0" lvl="0" marL="55880" marR="0" rtl="0" algn="l">
                        <a:lnSpc>
                          <a:spcPct val="100000"/>
                        </a:lnSpc>
                        <a:spcBef>
                          <a:spcPts val="0"/>
                        </a:spcBef>
                        <a:spcAft>
                          <a:spcPts val="0"/>
                        </a:spcAft>
                        <a:buNone/>
                      </a:pPr>
                      <a:r>
                        <a:rPr lang="de-DE" sz="900">
                          <a:solidFill>
                            <a:schemeClr val="dk1"/>
                          </a:solidFill>
                          <a:latin typeface="Arial"/>
                          <a:ea typeface="Arial"/>
                          <a:cs typeface="Arial"/>
                          <a:sym typeface="Arial"/>
                        </a:rPr>
                        <a:t>offene Fragen gestellt und auf die Antworten und Ideen der Lernenden gewartet.</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62075">
                <a:tc vMerge="1"/>
                <a:tc gridSpan="3">
                  <a:txBody>
                    <a:bodyPr/>
                    <a:lstStyle/>
                    <a:p>
                      <a:pPr indent="0" lvl="0" marL="55880" marR="0" rtl="0" algn="l">
                        <a:lnSpc>
                          <a:spcPct val="100000"/>
                        </a:lnSpc>
                        <a:spcBef>
                          <a:spcPts val="0"/>
                        </a:spcBef>
                        <a:spcAft>
                          <a:spcPts val="0"/>
                        </a:spcAft>
                        <a:buNone/>
                      </a:pPr>
                      <a:r>
                        <a:rPr lang="de-DE" sz="900">
                          <a:solidFill>
                            <a:schemeClr val="dk1"/>
                          </a:solidFill>
                          <a:latin typeface="Arial"/>
                          <a:ea typeface="Arial"/>
                          <a:cs typeface="Arial"/>
                          <a:sym typeface="Arial"/>
                        </a:rPr>
                        <a:t>den Lernenden aufmerksam zugehört und ihnen in wertschätzender Art und Weise Rückmeldung gegeben.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69250">
                <a:tc vMerge="1"/>
                <a:tc gridSpan="3">
                  <a:txBody>
                    <a:bodyPr/>
                    <a:lstStyle/>
                    <a:p>
                      <a:pPr indent="0" lvl="0" marL="284480" marR="0" rtl="0" algn="l">
                        <a:lnSpc>
                          <a:spcPct val="100000"/>
                        </a:lnSpc>
                        <a:spcBef>
                          <a:spcPts val="0"/>
                        </a:spcBef>
                        <a:spcAft>
                          <a:spcPts val="0"/>
                        </a:spcAft>
                        <a:buNone/>
                      </a:pPr>
                      <a:r>
                        <a:rPr lang="de-DE" sz="900">
                          <a:solidFill>
                            <a:schemeClr val="dk1"/>
                          </a:solidFill>
                          <a:latin typeface="Arial"/>
                          <a:ea typeface="Arial"/>
                          <a:cs typeface="Arial"/>
                          <a:sym typeface="Arial"/>
                        </a:rPr>
                        <a:t>Gesamtbewertung Dimension A: (addieren Sie Ihre Bewertungen)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de-DE" sz="900">
                          <a:latin typeface="Arial"/>
                          <a:ea typeface="Arial"/>
                          <a:cs typeface="Arial"/>
                          <a:sym typeface="Arial"/>
                        </a:rPr>
                        <a:t>/ 30</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295750">
                <a:tc vMerge="1"/>
                <a:tc gridSpan="9">
                  <a:txBody>
                    <a:bodyPr/>
                    <a:lstStyle/>
                    <a:p>
                      <a:pPr indent="0" lvl="0" marL="3618229" marR="0" rtl="0" algn="l">
                        <a:lnSpc>
                          <a:spcPct val="100000"/>
                        </a:lnSpc>
                        <a:spcBef>
                          <a:spcPts val="0"/>
                        </a:spcBef>
                        <a:spcAft>
                          <a:spcPts val="0"/>
                        </a:spcAft>
                        <a:buNone/>
                      </a:pPr>
                      <a:r>
                        <a:rPr lang="de-DE" sz="900">
                          <a:latin typeface="Arial"/>
                          <a:ea typeface="Arial"/>
                          <a:cs typeface="Arial"/>
                          <a:sym typeface="Arial"/>
                        </a:rPr>
                        <a:t>B. Initiierung von Schüler*innenbeiträgen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240475">
                <a:tc vMerge="1"/>
                <a:tc gridSpan="3">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Schüler*innen aufgefordert, eigene Ideen, Gedanken, Interessen oder Gefühle zu äußern.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62075">
                <a:tc vMerge="1"/>
                <a:tc gridSpan="3">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Lernenden ermutigt, ihre eigenen Ideen ausführlich darzulegen oder an Ideen der anderen anzuknüpfen.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76400">
                <a:tc vMerge="1"/>
                <a:tc gridSpan="3">
                  <a:txBody>
                    <a:bodyPr/>
                    <a:lstStyle/>
                    <a:p>
                      <a:pPr indent="0" lvl="0" marL="82800" marR="79375" rtl="0" algn="l">
                        <a:lnSpc>
                          <a:spcPct val="122000"/>
                        </a:lnSpc>
                        <a:spcBef>
                          <a:spcPts val="0"/>
                        </a:spcBef>
                        <a:spcAft>
                          <a:spcPts val="0"/>
                        </a:spcAft>
                        <a:buNone/>
                      </a:pPr>
                      <a:r>
                        <a:rPr lang="de-DE" sz="900">
                          <a:solidFill>
                            <a:schemeClr val="dk1"/>
                          </a:solidFill>
                          <a:latin typeface="Arial"/>
                          <a:ea typeface="Arial"/>
                          <a:cs typeface="Arial"/>
                          <a:sym typeface="Arial"/>
                        </a:rPr>
                        <a:t>die Lernenden ermutigt, eigene Ideen und Meinungen zu begründen.</a:t>
                      </a:r>
                      <a:endParaRPr sz="900">
                        <a:latin typeface="Arial"/>
                        <a:ea typeface="Arial"/>
                        <a:cs typeface="Arial"/>
                        <a:sym typeface="Arial"/>
                      </a:endParaRPr>
                    </a:p>
                  </a:txBody>
                  <a:tcPr marT="230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62075">
                <a:tc vMerge="1"/>
                <a:tc gridSpan="3">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Lernenden ermutigt, ihre Ideen gegenseitig respektvoll, aber kritisch zu hinterfragen oder zu bewerten.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59800">
                <a:tc vMerge="1"/>
                <a:tc gridSpan="3">
                  <a:txBody>
                    <a:bodyPr/>
                    <a:lstStyle/>
                    <a:p>
                      <a:pPr indent="0" lvl="0" marL="0" marR="619760" rtl="0" algn="r">
                        <a:lnSpc>
                          <a:spcPct val="58888"/>
                        </a:lnSpc>
                        <a:spcBef>
                          <a:spcPts val="0"/>
                        </a:spcBef>
                        <a:spcAft>
                          <a:spcPts val="0"/>
                        </a:spcAft>
                        <a:buNone/>
                      </a:pPr>
                      <a:r>
                        <a:t/>
                      </a:r>
                      <a:endParaRPr sz="900">
                        <a:latin typeface="Arial"/>
                        <a:ea typeface="Arial"/>
                        <a:cs typeface="Arial"/>
                        <a:sym typeface="Arial"/>
                      </a:endParaRPr>
                    </a:p>
                    <a:p>
                      <a:pPr indent="0" lvl="0" marL="284480" marR="0" rtl="0" algn="l">
                        <a:lnSpc>
                          <a:spcPct val="100000"/>
                        </a:lnSpc>
                        <a:spcBef>
                          <a:spcPts val="459"/>
                        </a:spcBef>
                        <a:spcAft>
                          <a:spcPts val="0"/>
                        </a:spcAft>
                        <a:buNone/>
                      </a:pPr>
                      <a:r>
                        <a:rPr lang="de-DE" sz="900">
                          <a:solidFill>
                            <a:schemeClr val="dk1"/>
                          </a:solidFill>
                          <a:latin typeface="Arial"/>
                          <a:ea typeface="Arial"/>
                          <a:cs typeface="Arial"/>
                          <a:sym typeface="Arial"/>
                        </a:rPr>
                        <a:t>Gesamtbewertung Dimension B: (addieren Sie Ihre Bewertungen)</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de-DE" sz="900">
                          <a:latin typeface="Arial"/>
                          <a:ea typeface="Arial"/>
                          <a:cs typeface="Arial"/>
                          <a:sym typeface="Arial"/>
                        </a:rPr>
                        <a:t>/ 24</a:t>
                      </a:r>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992" name="Google Shape;992;p66"/>
          <p:cNvSpPr/>
          <p:nvPr/>
        </p:nvSpPr>
        <p:spPr>
          <a:xfrm>
            <a:off x="661033" y="1820766"/>
            <a:ext cx="190017" cy="19001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2">
              <a:solidFill>
                <a:srgbClr val="000000"/>
              </a:solidFill>
              <a:latin typeface="Calibri"/>
              <a:ea typeface="Calibri"/>
              <a:cs typeface="Calibri"/>
              <a:sym typeface="Calibri"/>
            </a:endParaRPr>
          </a:p>
        </p:txBody>
      </p:sp>
      <p:sp>
        <p:nvSpPr>
          <p:cNvPr id="993" name="Google Shape;993;p66"/>
          <p:cNvSpPr txBox="1"/>
          <p:nvPr/>
        </p:nvSpPr>
        <p:spPr>
          <a:xfrm>
            <a:off x="5176705" y="7152917"/>
            <a:ext cx="186324" cy="140172"/>
          </a:xfrm>
          <a:prstGeom prst="rect">
            <a:avLst/>
          </a:prstGeom>
          <a:noFill/>
          <a:ln>
            <a:noFill/>
          </a:ln>
        </p:spPr>
        <p:txBody>
          <a:bodyPr anchorCtr="0" anchor="t" bIns="0" lIns="0" spcFirstLastPara="1" rIns="0" wrap="square" tIns="575">
            <a:spAutoFit/>
          </a:bodyPr>
          <a:lstStyle/>
          <a:p>
            <a:pPr indent="0" lvl="0" marL="23033" marR="0" rtl="0" algn="l">
              <a:spcBef>
                <a:spcPts val="0"/>
              </a:spcBef>
              <a:spcAft>
                <a:spcPts val="0"/>
              </a:spcAft>
              <a:buNone/>
            </a:pPr>
            <a:r>
              <a:rPr lang="de-DE" sz="907">
                <a:solidFill>
                  <a:srgbClr val="000000"/>
                </a:solidFill>
                <a:latin typeface="Arial"/>
                <a:ea typeface="Arial"/>
                <a:cs typeface="Arial"/>
                <a:sym typeface="Arial"/>
              </a:rPr>
              <a:t>51</a:t>
            </a:r>
            <a:endParaRPr sz="907">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graphicFrame>
        <p:nvGraphicFramePr>
          <p:cNvPr id="998" name="Google Shape;998;p67"/>
          <p:cNvGraphicFramePr/>
          <p:nvPr/>
        </p:nvGraphicFramePr>
        <p:xfrm>
          <a:off x="740445" y="772433"/>
          <a:ext cx="3000000" cy="3000000"/>
        </p:xfrm>
        <a:graphic>
          <a:graphicData uri="http://schemas.openxmlformats.org/drawingml/2006/table">
            <a:tbl>
              <a:tblPr bandRow="1" firstRow="1">
                <a:noFill/>
                <a:tableStyleId>{186A23C0-F539-4CD3-95C4-5D0A637AA335}</a:tableStyleId>
              </a:tblPr>
              <a:tblGrid>
                <a:gridCol w="5682650"/>
                <a:gridCol w="450525"/>
                <a:gridCol w="428400"/>
                <a:gridCol w="450525"/>
                <a:gridCol w="469875"/>
                <a:gridCol w="497500"/>
                <a:gridCol w="450525"/>
              </a:tblGrid>
              <a:tr h="306800">
                <a:tc gridSpan="7">
                  <a:txBody>
                    <a:bodyPr/>
                    <a:lstStyle/>
                    <a:p>
                      <a:pPr indent="0" lvl="0" marL="227329" marR="0" rtl="0" algn="ctr">
                        <a:lnSpc>
                          <a:spcPct val="100000"/>
                        </a:lnSpc>
                        <a:spcBef>
                          <a:spcPts val="0"/>
                        </a:spcBef>
                        <a:spcAft>
                          <a:spcPts val="0"/>
                        </a:spcAft>
                        <a:buNone/>
                      </a:pPr>
                      <a:r>
                        <a:rPr lang="de-DE" sz="900">
                          <a:latin typeface="Arial"/>
                          <a:ea typeface="Arial"/>
                          <a:cs typeface="Arial"/>
                          <a:sym typeface="Arial"/>
                        </a:rPr>
                        <a:t>Dimension C: Förderung dialogischer Beteiligung</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395250">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900">
                          <a:latin typeface="Arial"/>
                          <a:ea typeface="Arial"/>
                          <a:cs typeface="Arial"/>
                          <a:sym typeface="Arial"/>
                        </a:rPr>
                        <a:t>(1)</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de-DE" sz="900">
                          <a:latin typeface="Arial"/>
                          <a:ea typeface="Arial"/>
                          <a:cs typeface="Arial"/>
                          <a:sym typeface="Arial"/>
                        </a:rPr>
                        <a:t>(2)</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de-DE" sz="900">
                          <a:latin typeface="Arial"/>
                          <a:ea typeface="Arial"/>
                          <a:cs typeface="Arial"/>
                          <a:sym typeface="Arial"/>
                        </a:rPr>
                        <a:t>(3)</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de-DE" sz="900">
                          <a:latin typeface="Arial"/>
                          <a:ea typeface="Arial"/>
                          <a:cs typeface="Arial"/>
                          <a:sym typeface="Arial"/>
                        </a:rPr>
                        <a:t>(4)</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de-DE" sz="900">
                          <a:latin typeface="Arial"/>
                          <a:ea typeface="Arial"/>
                          <a:cs typeface="Arial"/>
                          <a:sym typeface="Arial"/>
                        </a:rPr>
                        <a:t>(5)</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900">
                          <a:latin typeface="Arial"/>
                          <a:ea typeface="Arial"/>
                          <a:cs typeface="Arial"/>
                          <a:sym typeface="Arial"/>
                        </a:rPr>
                        <a:t>(6)</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579500">
                <a:tc>
                  <a:txBody>
                    <a:bodyPr/>
                    <a:lstStyle/>
                    <a:p>
                      <a:pPr indent="0" lvl="0" marL="82800" marR="107314" rtl="0" algn="l">
                        <a:lnSpc>
                          <a:spcPct val="120000"/>
                        </a:lnSpc>
                        <a:spcBef>
                          <a:spcPts val="0"/>
                        </a:spcBef>
                        <a:spcAft>
                          <a:spcPts val="0"/>
                        </a:spcAft>
                        <a:buNone/>
                      </a:pPr>
                      <a:r>
                        <a:rPr lang="de-DE" sz="900">
                          <a:solidFill>
                            <a:schemeClr val="dk1"/>
                          </a:solidFill>
                          <a:latin typeface="Arial"/>
                          <a:ea typeface="Arial"/>
                          <a:cs typeface="Arial"/>
                          <a:sym typeface="Arial"/>
                        </a:rPr>
                        <a:t>vorgelebt und gezeigt, wie wir durch zielführende Gespräche besser lernen (z. B., indem ich kommentierte, wie Lernende</a:t>
                      </a:r>
                      <a:r>
                        <a:rPr lang="de-DE" sz="900">
                          <a:solidFill>
                            <a:schemeClr val="dk1"/>
                          </a:solidFill>
                          <a:latin typeface="Arial"/>
                          <a:ea typeface="Arial"/>
                          <a:cs typeface="Arial"/>
                          <a:sym typeface="Arial"/>
                        </a:rPr>
                        <a:t> </a:t>
                      </a:r>
                      <a:r>
                        <a:rPr lang="de-DE" sz="900">
                          <a:solidFill>
                            <a:schemeClr val="dk1"/>
                          </a:solidFill>
                          <a:latin typeface="Arial"/>
                          <a:ea typeface="Arial"/>
                          <a:cs typeface="Arial"/>
                          <a:sym typeface="Arial"/>
                        </a:rPr>
                        <a:t>eine Aufgabe durch Kollaboration lösen können oder aufzeigte, dass Dialoge die Schüler-Schüler-Beziehung fördern).</a:t>
                      </a:r>
                      <a:endParaRPr sz="900">
                        <a:latin typeface="Arial"/>
                        <a:ea typeface="Arial"/>
                        <a:cs typeface="Arial"/>
                        <a:sym typeface="Arial"/>
                      </a:endParaRPr>
                    </a:p>
                  </a:txBody>
                  <a:tcPr marT="259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62075">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Offenheit gezeigt, meine Meinung zu ändern, wenn Lernende neue Ideen oder Argumente einbringen.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2475">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eine vertrauensvolle Atmosphäre geschaffen, in der die Lernenden sich auch trauen konnten, mal etwas Neues auszuprobieren.</a:t>
                      </a:r>
                      <a:endParaRPr sz="4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64850">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Lernenden aufgefordert, Regeln für die Gespräche im Unterricht festzulegen oder zu nutzen.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62075">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zwischen den einzelnen Unterrichtsphasen immer wieder lernförderliche Gespräche initiiert.</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62075">
                <a:tc>
                  <a:txBody>
                    <a:bodyPr/>
                    <a:lstStyle/>
                    <a:p>
                      <a:pPr indent="0" lvl="0" marL="57785" marR="0" rtl="0" algn="l">
                        <a:lnSpc>
                          <a:spcPct val="100000"/>
                        </a:lnSpc>
                        <a:spcBef>
                          <a:spcPts val="0"/>
                        </a:spcBef>
                        <a:spcAft>
                          <a:spcPts val="0"/>
                        </a:spcAft>
                        <a:buNone/>
                      </a:pPr>
                      <a:r>
                        <a:rPr lang="de-DE" sz="900">
                          <a:latin typeface="Arial"/>
                          <a:ea typeface="Arial"/>
                          <a:cs typeface="Arial"/>
                          <a:sym typeface="Arial"/>
                        </a:rPr>
                        <a:t>den Dialog im Laufe der Zeit (zwischen den Unterrichtsstunden) kumulativ entwickelt.</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64850">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Lernenden gebeten, über die Qualität und den Erfolg der Unterrichtsgespräche nachzudenken.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73125">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a:t>
                      </a:r>
                      <a:r>
                        <a:rPr lang="de-DE" sz="900">
                          <a:solidFill>
                            <a:schemeClr val="dk1"/>
                          </a:solidFill>
                          <a:latin typeface="Arial"/>
                          <a:ea typeface="Arial"/>
                          <a:cs typeface="Arial"/>
                          <a:sym typeface="Arial"/>
                        </a:rPr>
                        <a:t> </a:t>
                      </a:r>
                      <a:r>
                        <a:rPr lang="de-DE" sz="900">
                          <a:solidFill>
                            <a:schemeClr val="dk1"/>
                          </a:solidFill>
                          <a:latin typeface="Arial"/>
                          <a:ea typeface="Arial"/>
                          <a:cs typeface="Arial"/>
                          <a:sym typeface="Arial"/>
                        </a:rPr>
                        <a:t>Lernenden aufgefordert,</a:t>
                      </a:r>
                      <a:r>
                        <a:rPr lang="de-DE" sz="900">
                          <a:solidFill>
                            <a:schemeClr val="dk1"/>
                          </a:solidFill>
                          <a:latin typeface="Arial"/>
                          <a:ea typeface="Arial"/>
                          <a:cs typeface="Arial"/>
                          <a:sym typeface="Arial"/>
                        </a:rPr>
                        <a:t> </a:t>
                      </a:r>
                      <a:r>
                        <a:rPr lang="de-DE" sz="900">
                          <a:solidFill>
                            <a:schemeClr val="dk1"/>
                          </a:solidFill>
                          <a:latin typeface="Arial"/>
                          <a:ea typeface="Arial"/>
                          <a:cs typeface="Arial"/>
                          <a:sym typeface="Arial"/>
                        </a:rPr>
                        <a:t>zu zeigen, dass sie sich gegenseitig aufmerksam zuhören, wenn jemand anderes etwas sagt.</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5250">
                <a:tc>
                  <a:txBody>
                    <a:bodyPr/>
                    <a:lstStyle/>
                    <a:p>
                      <a:pPr indent="0" lvl="0" marL="57785" marR="0" rtl="0" algn="l">
                        <a:lnSpc>
                          <a:spcPct val="100000"/>
                        </a:lnSpc>
                        <a:spcBef>
                          <a:spcPts val="0"/>
                        </a:spcBef>
                        <a:spcAft>
                          <a:spcPts val="0"/>
                        </a:spcAft>
                        <a:buNone/>
                      </a:pPr>
                      <a:r>
                        <a:rPr lang="de-DE" sz="900">
                          <a:solidFill>
                            <a:schemeClr val="dk1"/>
                          </a:solidFill>
                          <a:latin typeface="Arial"/>
                          <a:ea typeface="Arial"/>
                          <a:cs typeface="Arial"/>
                          <a:sym typeface="Arial"/>
                        </a:rPr>
                        <a:t>die Lernenden explizit ermutigt, eigene Fragen zu stellen.</a:t>
                      </a:r>
                      <a:endParaRPr sz="900">
                        <a:latin typeface="Arial"/>
                        <a:ea typeface="Arial"/>
                        <a:cs typeface="Arial"/>
                        <a:sym typeface="Arial"/>
                      </a:endParaRPr>
                    </a:p>
                  </a:txBody>
                  <a:tcPr marT="535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274700">
                <a:tc>
                  <a:txBody>
                    <a:bodyPr/>
                    <a:lstStyle/>
                    <a:p>
                      <a:pPr indent="0" lvl="0" marL="284480" marR="0" rtl="0" algn="l">
                        <a:lnSpc>
                          <a:spcPct val="100000"/>
                        </a:lnSpc>
                        <a:spcBef>
                          <a:spcPts val="0"/>
                        </a:spcBef>
                        <a:spcAft>
                          <a:spcPts val="0"/>
                        </a:spcAft>
                        <a:buNone/>
                      </a:pPr>
                      <a:r>
                        <a:rPr lang="de-DE" sz="900">
                          <a:solidFill>
                            <a:schemeClr val="dk1"/>
                          </a:solidFill>
                          <a:latin typeface="Arial"/>
                          <a:ea typeface="Arial"/>
                          <a:cs typeface="Arial"/>
                          <a:sym typeface="Arial"/>
                        </a:rPr>
                        <a:t>Gesamtbewertung Dimension C: (addieren Sie Ihre Bewertungen)</a:t>
                      </a:r>
                      <a:endParaRPr sz="900">
                        <a:latin typeface="Arial"/>
                        <a:ea typeface="Arial"/>
                        <a:cs typeface="Arial"/>
                        <a:sym typeface="Arial"/>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de-DE" sz="900">
                          <a:latin typeface="Arial"/>
                          <a:ea typeface="Arial"/>
                          <a:cs typeface="Arial"/>
                          <a:sym typeface="Arial"/>
                        </a:rPr>
                        <a:t>/ 54</a:t>
                      </a:r>
                      <a:endParaRPr/>
                    </a:p>
                  </a:txBody>
                  <a:tcPr marT="52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99" name="Google Shape;999;p67"/>
          <p:cNvSpPr txBox="1"/>
          <p:nvPr/>
        </p:nvSpPr>
        <p:spPr>
          <a:xfrm>
            <a:off x="740445" y="5443812"/>
            <a:ext cx="8429981" cy="160179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69650">
            <a:spAutoFit/>
          </a:bodyPr>
          <a:lstStyle/>
          <a:p>
            <a:pPr indent="0" lvl="0" marL="73705" marR="0" rtl="0" algn="l">
              <a:spcBef>
                <a:spcPts val="0"/>
              </a:spcBef>
              <a:spcAft>
                <a:spcPts val="0"/>
              </a:spcAft>
              <a:buNone/>
            </a:pPr>
            <a:r>
              <a:rPr lang="de-DE" sz="1088">
                <a:solidFill>
                  <a:srgbClr val="000000"/>
                </a:solidFill>
                <a:latin typeface="Arimo"/>
                <a:ea typeface="Arimo"/>
                <a:cs typeface="Arimo"/>
                <a:sym typeface="Arimo"/>
              </a:rPr>
              <a:t>Es gibt zwei andere </a:t>
            </a:r>
            <a:r>
              <a:rPr b="1" lang="de-DE" sz="1088">
                <a:solidFill>
                  <a:srgbClr val="000000"/>
                </a:solidFill>
                <a:latin typeface="Arial"/>
                <a:ea typeface="Arial"/>
                <a:cs typeface="Arial"/>
                <a:sym typeface="Arial"/>
              </a:rPr>
              <a:t>Fragebögen zum dialogischen Unterrichten </a:t>
            </a:r>
            <a:r>
              <a:rPr lang="de-DE" sz="1088">
                <a:solidFill>
                  <a:srgbClr val="000000"/>
                </a:solidFill>
                <a:latin typeface="Arimo"/>
                <a:ea typeface="Arimo"/>
                <a:cs typeface="Arimo"/>
                <a:sym typeface="Arimo"/>
              </a:rPr>
              <a:t>als </a:t>
            </a:r>
            <a:r>
              <a:rPr b="1" lang="de-DE" sz="1088">
                <a:solidFill>
                  <a:srgbClr val="000000"/>
                </a:solidFill>
                <a:latin typeface="Arimo"/>
                <a:ea typeface="Arimo"/>
                <a:cs typeface="Arimo"/>
                <a:sym typeface="Arimo"/>
              </a:rPr>
              <a:t>herunterladbare Vorlagen auf unserer </a:t>
            </a:r>
            <a:r>
              <a:rPr b="1" lang="de-DE" sz="1088" u="sng">
                <a:solidFill>
                  <a:schemeClr val="hlink"/>
                </a:solidFill>
                <a:latin typeface="Arimo"/>
                <a:ea typeface="Arimo"/>
                <a:cs typeface="Arimo"/>
                <a:sym typeface="Arimo"/>
                <a:hlinkClick r:id="rId3"/>
              </a:rPr>
              <a:t>Website</a:t>
            </a:r>
            <a:r>
              <a:rPr b="1" lang="de-DE" sz="1088">
                <a:solidFill>
                  <a:srgbClr val="000000"/>
                </a:solidFill>
                <a:latin typeface="Arimo"/>
                <a:ea typeface="Arimo"/>
                <a:cs typeface="Arimo"/>
                <a:sym typeface="Arimo"/>
              </a:rPr>
              <a:t> </a:t>
            </a:r>
            <a:r>
              <a:rPr lang="de-DE" sz="1088">
                <a:solidFill>
                  <a:srgbClr val="000000"/>
                </a:solidFill>
                <a:latin typeface="Arimo"/>
                <a:ea typeface="Arimo"/>
                <a:cs typeface="Arimo"/>
                <a:sym typeface="Arimo"/>
              </a:rPr>
              <a:t>verfügbar</a:t>
            </a:r>
            <a:r>
              <a:rPr b="1" lang="de-DE" sz="1088">
                <a:solidFill>
                  <a:srgbClr val="000000"/>
                </a:solidFill>
                <a:latin typeface="Arimo"/>
                <a:ea typeface="Arimo"/>
                <a:cs typeface="Arimo"/>
                <a:sym typeface="Arimo"/>
              </a:rPr>
              <a:t>. </a:t>
            </a:r>
            <a:r>
              <a:rPr lang="de-DE" sz="1088">
                <a:solidFill>
                  <a:srgbClr val="000000"/>
                </a:solidFill>
                <a:latin typeface="Arimo"/>
                <a:ea typeface="Arimo"/>
                <a:cs typeface="Arimo"/>
                <a:sym typeface="Arimo"/>
              </a:rPr>
              <a:t>Diese konzentrieren sich auf Ihre und die Perspektive Ihrer Lernenden auf eine bestimmte Unterrichtsstunde:</a:t>
            </a:r>
            <a:endParaRPr sz="1088">
              <a:solidFill>
                <a:srgbClr val="000000"/>
              </a:solidFill>
              <a:latin typeface="Arimo"/>
              <a:ea typeface="Arimo"/>
              <a:cs typeface="Arimo"/>
              <a:sym typeface="Arimo"/>
            </a:endParaRPr>
          </a:p>
          <a:p>
            <a:pPr indent="-155471" lvl="0" marL="354128" marR="0" rtl="0" algn="l">
              <a:spcBef>
                <a:spcPts val="400"/>
              </a:spcBef>
              <a:spcAft>
                <a:spcPts val="0"/>
              </a:spcAft>
              <a:buClr>
                <a:srgbClr val="000000"/>
              </a:buClr>
              <a:buSzPts val="907"/>
              <a:buFont typeface="Arial"/>
              <a:buChar char="•"/>
            </a:pPr>
            <a:r>
              <a:rPr b="1" lang="de-DE" sz="1088">
                <a:solidFill>
                  <a:srgbClr val="000000"/>
                </a:solidFill>
                <a:latin typeface="Arial"/>
                <a:ea typeface="Arial"/>
                <a:cs typeface="Arial"/>
                <a:sym typeface="Arial"/>
              </a:rPr>
              <a:t>Selbsteinschätzung der Lehrperson zu ihrem Unterricht</a:t>
            </a:r>
            <a:endParaRPr/>
          </a:p>
          <a:p>
            <a:pPr indent="-155471" lvl="0" marL="354128" marR="0" rtl="0" algn="l">
              <a:spcBef>
                <a:spcPts val="400"/>
              </a:spcBef>
              <a:spcAft>
                <a:spcPts val="0"/>
              </a:spcAft>
              <a:buClr>
                <a:srgbClr val="000000"/>
              </a:buClr>
              <a:buSzPts val="907"/>
              <a:buFont typeface="Arial"/>
              <a:buChar char="•"/>
            </a:pPr>
            <a:r>
              <a:rPr b="1" lang="de-DE" sz="1088">
                <a:solidFill>
                  <a:srgbClr val="000000"/>
                </a:solidFill>
                <a:latin typeface="Arial"/>
                <a:ea typeface="Arial"/>
                <a:cs typeface="Arial"/>
                <a:sym typeface="Arial"/>
              </a:rPr>
              <a:t>Lernendenbewertung einer Unterrichtsstunde </a:t>
            </a:r>
            <a:r>
              <a:rPr lang="de-DE" sz="1088">
                <a:solidFill>
                  <a:srgbClr val="000000"/>
                </a:solidFill>
                <a:latin typeface="Arimo"/>
                <a:ea typeface="Arimo"/>
                <a:cs typeface="Arimo"/>
                <a:sym typeface="Arimo"/>
              </a:rPr>
              <a:t>(für Lernende zwischen 13-18 Jahren)</a:t>
            </a:r>
            <a:endParaRPr/>
          </a:p>
          <a:p>
            <a:pPr indent="0" lvl="0" marL="104799" marR="0" rtl="0" algn="l">
              <a:spcBef>
                <a:spcPts val="825"/>
              </a:spcBef>
              <a:spcAft>
                <a:spcPts val="0"/>
              </a:spcAft>
              <a:buNone/>
            </a:pPr>
            <a:r>
              <a:rPr lang="de-DE" sz="900">
                <a:solidFill>
                  <a:srgbClr val="000000"/>
                </a:solidFill>
                <a:latin typeface="Arimo"/>
                <a:ea typeface="Arimo"/>
                <a:cs typeface="Arimo"/>
                <a:sym typeface="Arimo"/>
              </a:rPr>
              <a:t>Mehr dazu: </a:t>
            </a:r>
            <a:r>
              <a:rPr lang="de-DE" sz="900">
                <a:solidFill>
                  <a:schemeClr val="dk1"/>
                </a:solidFill>
                <a:latin typeface="Helvetica Neue"/>
                <a:ea typeface="Helvetica Neue"/>
                <a:cs typeface="Helvetica Neue"/>
                <a:sym typeface="Helvetica Neue"/>
              </a:rPr>
              <a:t>Gröschner, A. (2021). (W)Orte finden: Wir reden über Unterricht In M. Schratz, I. Michels &amp; A. Wolters (Hrsg.), </a:t>
            </a:r>
            <a:r>
              <a:rPr i="1" lang="de-DE" sz="900">
                <a:solidFill>
                  <a:schemeClr val="dk1"/>
                </a:solidFill>
                <a:latin typeface="Helvetica Neue"/>
                <a:ea typeface="Helvetica Neue"/>
                <a:cs typeface="Helvetica Neue"/>
                <a:sym typeface="Helvetica Neue"/>
              </a:rPr>
              <a:t>Menschen machen Schule – Mutig eigene Wege gehen</a:t>
            </a:r>
            <a:r>
              <a:rPr lang="de-DE" sz="900">
                <a:solidFill>
                  <a:schemeClr val="dk1"/>
                </a:solidFill>
                <a:latin typeface="Helvetica Neue"/>
                <a:ea typeface="Helvetica Neue"/>
                <a:cs typeface="Helvetica Neue"/>
                <a:sym typeface="Helvetica Neue"/>
              </a:rPr>
              <a:t> (S. 194–211). Seelze: Klett/Kallmeyer.</a:t>
            </a:r>
            <a:endParaRPr/>
          </a:p>
          <a:p>
            <a:pPr indent="0" lvl="0" marL="104799" marR="0" rtl="0" algn="l">
              <a:spcBef>
                <a:spcPts val="825"/>
              </a:spcBef>
              <a:spcAft>
                <a:spcPts val="0"/>
              </a:spcAft>
              <a:buNone/>
            </a:pPr>
            <a:r>
              <a:rPr lang="de-DE" sz="900">
                <a:solidFill>
                  <a:schemeClr val="dk1"/>
                </a:solidFill>
                <a:latin typeface="Helvetica Neue"/>
                <a:ea typeface="Helvetica Neue"/>
                <a:cs typeface="Helvetica Neue"/>
                <a:sym typeface="Helvetica Neue"/>
              </a:rPr>
              <a:t>Hickethier, F., Gröschner, A., Calcagni, E., Gold, B., Müller, M., &amp; Dehne, M. (2023) Dialogische Unterrichtsgespräche führen: Einstellungen von angehenden Grundschullehrpersonen im Langzeitpraktikum. </a:t>
            </a:r>
            <a:r>
              <a:rPr i="1" lang="de-DE" sz="900">
                <a:solidFill>
                  <a:schemeClr val="dk1"/>
                </a:solidFill>
                <a:latin typeface="Helvetica Neue"/>
                <a:ea typeface="Helvetica Neue"/>
                <a:cs typeface="Helvetica Neue"/>
                <a:sym typeface="Helvetica Neue"/>
              </a:rPr>
              <a:t>ZfG.</a:t>
            </a:r>
            <a:r>
              <a:rPr lang="de-DE" sz="900">
                <a:solidFill>
                  <a:schemeClr val="dk1"/>
                </a:solidFill>
                <a:latin typeface="Helvetica Neue"/>
                <a:ea typeface="Helvetica Neue"/>
                <a:cs typeface="Helvetica Neue"/>
                <a:sym typeface="Helvetica Neue"/>
              </a:rPr>
              <a:t> </a:t>
            </a:r>
            <a:r>
              <a:rPr lang="de-DE" sz="900" u="sng">
                <a:solidFill>
                  <a:schemeClr val="hlink"/>
                </a:solidFill>
                <a:latin typeface="Helvetica Neue"/>
                <a:ea typeface="Helvetica Neue"/>
                <a:cs typeface="Helvetica Neue"/>
                <a:sym typeface="Helvetica Neue"/>
                <a:hlinkClick r:id="rId4"/>
              </a:rPr>
              <a:t>https://doi.org/10.1007/s42278-023-00177-y</a:t>
            </a:r>
            <a:r>
              <a:rPr lang="de-DE" sz="900">
                <a:solidFill>
                  <a:schemeClr val="dk1"/>
                </a:solidFill>
                <a:latin typeface="Helvetica Neue"/>
                <a:ea typeface="Helvetica Neue"/>
                <a:cs typeface="Helvetica Neue"/>
                <a:sym typeface="Helvetica Neue"/>
              </a:rPr>
              <a:t> </a:t>
            </a:r>
            <a:endParaRPr sz="900">
              <a:solidFill>
                <a:schemeClr val="dk1"/>
              </a:solidFill>
              <a:latin typeface="Helvetica Neue"/>
              <a:ea typeface="Helvetica Neue"/>
              <a:cs typeface="Helvetica Neue"/>
              <a:sym typeface="Helvetica Neue"/>
            </a:endParaRPr>
          </a:p>
        </p:txBody>
      </p:sp>
      <p:sp>
        <p:nvSpPr>
          <p:cNvPr id="1000" name="Google Shape;1000;p67"/>
          <p:cNvSpPr txBox="1"/>
          <p:nvPr/>
        </p:nvSpPr>
        <p:spPr>
          <a:xfrm>
            <a:off x="11574212" y="6915736"/>
            <a:ext cx="414589" cy="2597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88">
                <a:solidFill>
                  <a:srgbClr val="000000"/>
                </a:solidFill>
                <a:latin typeface="Calibri"/>
                <a:ea typeface="Calibri"/>
                <a:cs typeface="Calibri"/>
                <a:sym typeface="Calibri"/>
              </a:rPr>
              <a:t>61</a:t>
            </a:r>
            <a:endParaRPr/>
          </a:p>
        </p:txBody>
      </p:sp>
      <p:sp>
        <p:nvSpPr>
          <p:cNvPr id="1001" name="Google Shape;1001;p67"/>
          <p:cNvSpPr txBox="1"/>
          <p:nvPr/>
        </p:nvSpPr>
        <p:spPr>
          <a:xfrm>
            <a:off x="4572000" y="7175487"/>
            <a:ext cx="41458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chemeClr val="dk1"/>
                </a:solidFill>
                <a:latin typeface="Arial"/>
                <a:ea typeface="Arial"/>
                <a:cs typeface="Arial"/>
                <a:sym typeface="Arial"/>
              </a:rPr>
              <a:t>52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type="title"/>
          </p:nvPr>
        </p:nvSpPr>
        <p:spPr>
          <a:xfrm>
            <a:off x="3712241" y="533808"/>
            <a:ext cx="2808843" cy="585994"/>
          </a:xfrm>
          <a:prstGeom prst="rect">
            <a:avLst/>
          </a:prstGeom>
          <a:noFill/>
          <a:ln>
            <a:noFill/>
          </a:ln>
        </p:spPr>
        <p:txBody>
          <a:bodyPr anchorCtr="0" anchor="t" bIns="0" lIns="0" spcFirstLastPara="1" rIns="0" wrap="square" tIns="0">
            <a:spAutoFit/>
          </a:bodyPr>
          <a:lstStyle/>
          <a:p>
            <a:pPr indent="0" lvl="0" marL="11516" rtl="0" algn="ctr">
              <a:spcBef>
                <a:spcPts val="0"/>
              </a:spcBef>
              <a:spcAft>
                <a:spcPts val="0"/>
              </a:spcAft>
              <a:buNone/>
            </a:pPr>
            <a:r>
              <a:rPr lang="de-DE" sz="2176"/>
              <a:t>T-SEDA Handbuch</a:t>
            </a:r>
            <a:br>
              <a:rPr lang="de-DE" sz="2176"/>
            </a:br>
            <a:r>
              <a:rPr lang="de-DE" sz="1632">
                <a:solidFill>
                  <a:srgbClr val="000000"/>
                </a:solidFill>
              </a:rPr>
              <a:t>Inhalte</a:t>
            </a:r>
            <a:endParaRPr sz="1632"/>
          </a:p>
        </p:txBody>
      </p:sp>
      <p:graphicFrame>
        <p:nvGraphicFramePr>
          <p:cNvPr id="106" name="Google Shape;106;p13"/>
          <p:cNvGraphicFramePr/>
          <p:nvPr/>
        </p:nvGraphicFramePr>
        <p:xfrm>
          <a:off x="1480876" y="1175109"/>
          <a:ext cx="3000000" cy="3000000"/>
        </p:xfrm>
        <a:graphic>
          <a:graphicData uri="http://schemas.openxmlformats.org/drawingml/2006/table">
            <a:tbl>
              <a:tblPr bandRow="1" firstRow="1">
                <a:noFill/>
                <a:tableStyleId>{186A23C0-F539-4CD3-95C4-5D0A637AA335}</a:tableStyleId>
              </a:tblPr>
              <a:tblGrid>
                <a:gridCol w="6533925"/>
                <a:gridCol w="809825"/>
              </a:tblGrid>
              <a:tr h="384175">
                <a:tc>
                  <a:txBody>
                    <a:bodyPr/>
                    <a:lstStyle/>
                    <a:p>
                      <a:pPr indent="0" lvl="0" marL="294005" marR="0" rtl="0" algn="l">
                        <a:lnSpc>
                          <a:spcPct val="100000"/>
                        </a:lnSpc>
                        <a:spcBef>
                          <a:spcPts val="0"/>
                        </a:spcBef>
                        <a:spcAft>
                          <a:spcPts val="0"/>
                        </a:spcAft>
                        <a:buNone/>
                      </a:pPr>
                      <a:r>
                        <a:rPr b="1" lang="de-DE" sz="1200">
                          <a:solidFill>
                            <a:srgbClr val="1A616F"/>
                          </a:solidFill>
                          <a:latin typeface="Arial"/>
                          <a:ea typeface="Arial"/>
                          <a:cs typeface="Arial"/>
                          <a:sym typeface="Arial"/>
                        </a:rPr>
                        <a:t>a. </a:t>
                      </a:r>
                      <a:r>
                        <a:rPr b="1" lang="de-DE" sz="1200">
                          <a:latin typeface="Arial"/>
                          <a:ea typeface="Arial"/>
                          <a:cs typeface="Arial"/>
                          <a:sym typeface="Arial"/>
                        </a:rPr>
                        <a:t>Einführung in T-SEDA</a:t>
                      </a:r>
                      <a:endParaRPr sz="1200">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lang="de-DE" sz="1200">
                          <a:solidFill>
                            <a:srgbClr val="1A616F"/>
                          </a:solidFill>
                          <a:latin typeface="Arial"/>
                          <a:ea typeface="Arial"/>
                          <a:cs typeface="Arial"/>
                          <a:sym typeface="Arial"/>
                        </a:rPr>
                        <a:t>1</a:t>
                      </a:r>
                      <a:endParaRPr sz="1200">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825">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b. </a:t>
                      </a:r>
                      <a:r>
                        <a:rPr b="1" lang="de-DE" sz="1200">
                          <a:latin typeface="Arial"/>
                          <a:ea typeface="Arial"/>
                          <a:cs typeface="Arial"/>
                          <a:sym typeface="Arial"/>
                        </a:rPr>
                        <a:t>Was ist dialogische Unterrichtsgesprächsführung?</a:t>
                      </a:r>
                      <a:endParaRPr sz="1200">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de-DE" sz="1200">
                          <a:solidFill>
                            <a:srgbClr val="1A616F"/>
                          </a:solidFill>
                          <a:latin typeface="Arial"/>
                          <a:ea typeface="Arial"/>
                          <a:cs typeface="Arial"/>
                          <a:sym typeface="Arial"/>
                        </a:rPr>
                        <a:t>5</a:t>
                      </a:r>
                      <a:endParaRPr sz="1200">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125">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c. </a:t>
                      </a:r>
                      <a:r>
                        <a:rPr b="1" lang="de-DE" sz="1200">
                          <a:latin typeface="Arial"/>
                          <a:ea typeface="Arial"/>
                          <a:cs typeface="Arial"/>
                          <a:sym typeface="Arial"/>
                        </a:rPr>
                        <a:t>Dialogische Unterrichtsgespräche und Lernen in unterschiedlichen Kontexten</a:t>
                      </a:r>
                      <a:endParaRPr sz="1200">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de-DE" sz="1200">
                          <a:solidFill>
                            <a:srgbClr val="1A616F"/>
                          </a:solidFill>
                          <a:latin typeface="Arial"/>
                          <a:ea typeface="Arial"/>
                          <a:cs typeface="Arial"/>
                          <a:sym typeface="Arial"/>
                        </a:rPr>
                        <a:t>7</a:t>
                      </a:r>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375">
                <a:tc>
                  <a:txBody>
                    <a:bodyPr/>
                    <a:lstStyle/>
                    <a:p>
                      <a:pPr indent="0" lvl="0" marL="810260" marR="0" rtl="0" algn="l">
                        <a:lnSpc>
                          <a:spcPct val="100000"/>
                        </a:lnSpc>
                        <a:spcBef>
                          <a:spcPts val="0"/>
                        </a:spcBef>
                        <a:spcAft>
                          <a:spcPts val="0"/>
                        </a:spcAft>
                        <a:buNone/>
                      </a:pPr>
                      <a:r>
                        <a:rPr lang="de-DE" sz="1100">
                          <a:latin typeface="Arimo"/>
                          <a:ea typeface="Arimo"/>
                          <a:cs typeface="Arimo"/>
                          <a:sym typeface="Arimo"/>
                        </a:rPr>
                        <a:t>Evidenz dafür, dass der Dialog zwischen Lehrpersonen und Lernenden das Lernen fördert</a:t>
                      </a:r>
                      <a:endParaRPr sz="1100">
                        <a:latin typeface="Arimo"/>
                        <a:ea typeface="Arimo"/>
                        <a:cs typeface="Arimo"/>
                        <a:sym typeface="Arimo"/>
                      </a:endParaRPr>
                    </a:p>
                  </a:txBody>
                  <a:tcPr marT="5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lang="de-DE" sz="1200">
                          <a:latin typeface="Arial"/>
                          <a:ea typeface="Arial"/>
                          <a:cs typeface="Arial"/>
                          <a:sym typeface="Arial"/>
                        </a:rPr>
                        <a:t>8</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900">
                <a:tc>
                  <a:txBody>
                    <a:bodyPr/>
                    <a:lstStyle/>
                    <a:p>
                      <a:pPr indent="0" lvl="0" marL="810260" marR="0" rtl="0" algn="l">
                        <a:lnSpc>
                          <a:spcPct val="100000"/>
                        </a:lnSpc>
                        <a:spcBef>
                          <a:spcPts val="0"/>
                        </a:spcBef>
                        <a:spcAft>
                          <a:spcPts val="0"/>
                        </a:spcAft>
                        <a:buNone/>
                      </a:pPr>
                      <a:r>
                        <a:rPr lang="de-DE" sz="1100">
                          <a:solidFill>
                            <a:schemeClr val="dk1"/>
                          </a:solidFill>
                          <a:latin typeface="Arimo"/>
                          <a:ea typeface="Arimo"/>
                          <a:cs typeface="Arimo"/>
                          <a:sym typeface="Arimo"/>
                        </a:rPr>
                        <a:t>Gruppendialog</a:t>
                      </a:r>
                      <a:endParaRPr sz="1100">
                        <a:solidFill>
                          <a:schemeClr val="dk1"/>
                        </a:solidFill>
                        <a:latin typeface="Arimo"/>
                        <a:ea typeface="Arimo"/>
                        <a:cs typeface="Arimo"/>
                        <a:sym typeface="Arimo"/>
                      </a:endParaRPr>
                    </a:p>
                  </a:txBody>
                  <a:tcPr marT="5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de-DE" sz="1200">
                          <a:solidFill>
                            <a:srgbClr val="1A616F"/>
                          </a:solidFill>
                          <a:latin typeface="Arial"/>
                          <a:ea typeface="Arial"/>
                          <a:cs typeface="Arial"/>
                          <a:sym typeface="Arial"/>
                        </a:rPr>
                        <a:t>8</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375">
                <a:tc>
                  <a:txBody>
                    <a:bodyPr/>
                    <a:lstStyle/>
                    <a:p>
                      <a:pPr indent="0" lvl="0" marL="810260" marR="0" rtl="0" algn="l">
                        <a:lnSpc>
                          <a:spcPct val="100000"/>
                        </a:lnSpc>
                        <a:spcBef>
                          <a:spcPts val="0"/>
                        </a:spcBef>
                        <a:spcAft>
                          <a:spcPts val="0"/>
                        </a:spcAft>
                        <a:buNone/>
                      </a:pPr>
                      <a:r>
                        <a:rPr lang="de-DE" sz="1100">
                          <a:latin typeface="Arimo"/>
                          <a:ea typeface="Arimo"/>
                          <a:cs typeface="Arimo"/>
                          <a:sym typeface="Arimo"/>
                        </a:rPr>
                        <a:t>Dialog in verschiedenen Kontexten </a:t>
                      </a:r>
                      <a:endParaRPr sz="1100">
                        <a:latin typeface="Arimo"/>
                        <a:ea typeface="Arimo"/>
                        <a:cs typeface="Arimo"/>
                        <a:sym typeface="Arimo"/>
                      </a:endParaRPr>
                    </a:p>
                  </a:txBody>
                  <a:tcPr marT="49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de-DE" sz="1200">
                          <a:solidFill>
                            <a:srgbClr val="1A616F"/>
                          </a:solidFill>
                          <a:latin typeface="Arial"/>
                          <a:ea typeface="Arial"/>
                          <a:cs typeface="Arial"/>
                          <a:sym typeface="Arial"/>
                        </a:rPr>
                        <a:t>9</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900">
                <a:tc>
                  <a:txBody>
                    <a:bodyPr/>
                    <a:lstStyle/>
                    <a:p>
                      <a:pPr indent="0" lvl="0" marL="810260" marR="0" rtl="0" algn="l">
                        <a:lnSpc>
                          <a:spcPct val="100000"/>
                        </a:lnSpc>
                        <a:spcBef>
                          <a:spcPts val="0"/>
                        </a:spcBef>
                        <a:spcAft>
                          <a:spcPts val="0"/>
                        </a:spcAft>
                        <a:buNone/>
                      </a:pPr>
                      <a:r>
                        <a:rPr lang="de-DE" sz="1100">
                          <a:latin typeface="Arial"/>
                          <a:ea typeface="Arial"/>
                          <a:cs typeface="Arial"/>
                          <a:sym typeface="Arial"/>
                        </a:rPr>
                        <a:t>Dialog mit jungen Kindern</a:t>
                      </a:r>
                      <a:endParaRPr sz="1100">
                        <a:latin typeface="Arial"/>
                        <a:ea typeface="Arial"/>
                        <a:cs typeface="Arial"/>
                        <a:sym typeface="Arial"/>
                      </a:endParaRPr>
                    </a:p>
                  </a:txBody>
                  <a:tcPr marT="52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de-DE" sz="1200">
                          <a:solidFill>
                            <a:srgbClr val="1A616F"/>
                          </a:solidFill>
                          <a:latin typeface="Arial"/>
                          <a:ea typeface="Arial"/>
                          <a:cs typeface="Arial"/>
                          <a:sym typeface="Arial"/>
                        </a:rPr>
                        <a:t>   10</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6150">
                <a:tc>
                  <a:txBody>
                    <a:bodyPr/>
                    <a:lstStyle/>
                    <a:p>
                      <a:pPr indent="0" lvl="0" marL="810260" marR="0" rtl="0" algn="l">
                        <a:lnSpc>
                          <a:spcPct val="100000"/>
                        </a:lnSpc>
                        <a:spcBef>
                          <a:spcPts val="0"/>
                        </a:spcBef>
                        <a:spcAft>
                          <a:spcPts val="0"/>
                        </a:spcAft>
                        <a:buNone/>
                      </a:pPr>
                      <a:r>
                        <a:rPr lang="de-DE" sz="1100">
                          <a:latin typeface="Arimo"/>
                          <a:ea typeface="Arimo"/>
                          <a:cs typeface="Arimo"/>
                          <a:sym typeface="Arimo"/>
                        </a:rPr>
                        <a:t>Hochschulbildung und erwachsene Lernende</a:t>
                      </a:r>
                      <a:endParaRPr sz="1100">
                        <a:latin typeface="Arimo"/>
                        <a:ea typeface="Arimo"/>
                        <a:cs typeface="Arimo"/>
                        <a:sym typeface="Arimo"/>
                      </a:endParaRPr>
                    </a:p>
                  </a:txBody>
                  <a:tcPr marT="5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11</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375">
                <a:tc>
                  <a:txBody>
                    <a:bodyPr/>
                    <a:lstStyle/>
                    <a:p>
                      <a:pPr indent="0" lvl="0" marL="810260" marR="0" rtl="0" algn="l">
                        <a:lnSpc>
                          <a:spcPct val="100000"/>
                        </a:lnSpc>
                        <a:spcBef>
                          <a:spcPts val="0"/>
                        </a:spcBef>
                        <a:spcAft>
                          <a:spcPts val="0"/>
                        </a:spcAft>
                        <a:buNone/>
                      </a:pPr>
                      <a:r>
                        <a:rPr lang="de-DE" sz="1100">
                          <a:latin typeface="Arimo"/>
                          <a:ea typeface="Arimo"/>
                          <a:cs typeface="Arimo"/>
                          <a:sym typeface="Arimo"/>
                        </a:rPr>
                        <a:t>Dialog in den Lehrplanthemen</a:t>
                      </a:r>
                      <a:endParaRPr sz="1100">
                        <a:latin typeface="Arimo"/>
                        <a:ea typeface="Arimo"/>
                        <a:cs typeface="Arimo"/>
                        <a:sym typeface="Arimo"/>
                      </a:endParaRPr>
                    </a:p>
                  </a:txBody>
                  <a:tcPr marT="5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12</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6150">
                <a:tc>
                  <a:txBody>
                    <a:bodyPr/>
                    <a:lstStyle/>
                    <a:p>
                      <a:pPr indent="0" lvl="0" marL="810260" marR="0" rtl="0" algn="l">
                        <a:lnSpc>
                          <a:spcPct val="100000"/>
                        </a:lnSpc>
                        <a:spcBef>
                          <a:spcPts val="0"/>
                        </a:spcBef>
                        <a:spcAft>
                          <a:spcPts val="0"/>
                        </a:spcAft>
                        <a:buNone/>
                      </a:pPr>
                      <a:r>
                        <a:rPr lang="de-DE" sz="1100">
                          <a:latin typeface="Arimo"/>
                          <a:ea typeface="Arimo"/>
                          <a:cs typeface="Arimo"/>
                          <a:sym typeface="Arimo"/>
                        </a:rPr>
                        <a:t>Gleichberechtigung und Beteiligung aller Lernenden</a:t>
                      </a:r>
                      <a:endParaRPr sz="1100">
                        <a:latin typeface="Arimo"/>
                        <a:ea typeface="Arimo"/>
                        <a:cs typeface="Arimo"/>
                        <a:sym typeface="Arimo"/>
                      </a:endParaRPr>
                    </a:p>
                  </a:txBody>
                  <a:tcPr marT="5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13</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125">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d. </a:t>
                      </a:r>
                      <a:r>
                        <a:rPr b="1" lang="de-DE" sz="1200">
                          <a:latin typeface="Arial"/>
                          <a:ea typeface="Arial"/>
                          <a:cs typeface="Arial"/>
                          <a:sym typeface="Arial"/>
                        </a:rPr>
                        <a:t>Wie produktiv ist der Dialog in meinem Klassenzimmer? Eine Selbsteinschätzung für Lehrer*innen</a:t>
                      </a:r>
                      <a:endParaRPr sz="1200">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14</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375">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e. </a:t>
                      </a:r>
                      <a:r>
                        <a:rPr b="1" lang="de-DE" sz="1200">
                          <a:solidFill>
                            <a:schemeClr val="dk1"/>
                          </a:solidFill>
                          <a:latin typeface="Arial"/>
                          <a:ea typeface="Arial"/>
                          <a:cs typeface="Arial"/>
                          <a:sym typeface="Arial"/>
                        </a:rPr>
                        <a:t>Zyklus der reflektierten Untersuchung im Klassenzimmer</a:t>
                      </a:r>
                      <a:endParaRPr sz="1200">
                        <a:solidFill>
                          <a:schemeClr val="dk1"/>
                        </a:solidFill>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15</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9950">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f. </a:t>
                      </a:r>
                      <a:r>
                        <a:rPr b="1" lang="de-DE" sz="1200">
                          <a:latin typeface="Arial"/>
                          <a:ea typeface="Arial"/>
                          <a:cs typeface="Arial"/>
                          <a:sym typeface="Arial"/>
                        </a:rPr>
                        <a:t>Auswahl des eigenen Untersuchungsschwerpunkts</a:t>
                      </a:r>
                      <a:endParaRPr sz="1200">
                        <a:latin typeface="Arial"/>
                        <a:ea typeface="Arial"/>
                        <a:cs typeface="Arial"/>
                        <a:sym typeface="Arial"/>
                      </a:endParaRPr>
                    </a:p>
                  </a:txBody>
                  <a:tcPr marT="51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17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7850">
                <a:tc>
                  <a:txBody>
                    <a:bodyPr/>
                    <a:lstStyle/>
                    <a:p>
                      <a:pPr indent="0" lvl="0" marL="293370" marR="0" rtl="0" algn="l">
                        <a:lnSpc>
                          <a:spcPct val="100000"/>
                        </a:lnSpc>
                        <a:spcBef>
                          <a:spcPts val="0"/>
                        </a:spcBef>
                        <a:spcAft>
                          <a:spcPts val="0"/>
                        </a:spcAft>
                        <a:buNone/>
                      </a:pPr>
                      <a:r>
                        <a:rPr b="1" lang="de-DE" sz="1200">
                          <a:solidFill>
                            <a:srgbClr val="1A616F"/>
                          </a:solidFill>
                          <a:latin typeface="Arial"/>
                          <a:ea typeface="Arial"/>
                          <a:cs typeface="Arial"/>
                          <a:sym typeface="Arial"/>
                        </a:rPr>
                        <a:t>g. </a:t>
                      </a:r>
                      <a:r>
                        <a:rPr b="1" lang="de-DE" sz="1200">
                          <a:latin typeface="Arial"/>
                          <a:ea typeface="Arial"/>
                          <a:cs typeface="Arial"/>
                          <a:sym typeface="Arial"/>
                        </a:rPr>
                        <a:t>Forschungsethik</a:t>
                      </a:r>
                      <a:endParaRPr sz="1200">
                        <a:latin typeface="Arial"/>
                        <a:ea typeface="Arial"/>
                        <a:cs typeface="Arial"/>
                        <a:sym typeface="Arial"/>
                      </a:endParaRPr>
                    </a:p>
                  </a:txBody>
                  <a:tcPr marT="48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21</a:t>
                      </a:r>
                      <a:endParaRPr sz="1200">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900">
                <a:tc>
                  <a:txBody>
                    <a:bodyPr/>
                    <a:lstStyle/>
                    <a:p>
                      <a:pPr indent="0" lvl="0" marL="256540" marR="0" rtl="0" algn="l">
                        <a:lnSpc>
                          <a:spcPct val="100000"/>
                        </a:lnSpc>
                        <a:spcBef>
                          <a:spcPts val="0"/>
                        </a:spcBef>
                        <a:spcAft>
                          <a:spcPts val="0"/>
                        </a:spcAft>
                        <a:buNone/>
                      </a:pPr>
                      <a:r>
                        <a:rPr b="1" lang="de-DE" sz="1200">
                          <a:solidFill>
                            <a:srgbClr val="1A616F"/>
                          </a:solidFill>
                          <a:latin typeface="Arial"/>
                          <a:ea typeface="Arial"/>
                          <a:cs typeface="Arial"/>
                          <a:sym typeface="Arial"/>
                        </a:rPr>
                        <a:t>h. </a:t>
                      </a:r>
                      <a:r>
                        <a:rPr b="1" lang="de-DE" sz="1200">
                          <a:latin typeface="Arial"/>
                          <a:ea typeface="Arial"/>
                          <a:cs typeface="Arial"/>
                          <a:sym typeface="Arial"/>
                        </a:rPr>
                        <a:t>Analyse von Unterrichtsgesprächen: systematische Beobachtung und Kodierung</a:t>
                      </a:r>
                      <a:endParaRPr sz="1200">
                        <a:latin typeface="Arial"/>
                        <a:ea typeface="Arial"/>
                        <a:cs typeface="Arial"/>
                        <a:sym typeface="Arial"/>
                      </a:endParaRPr>
                    </a:p>
                  </a:txBody>
                  <a:tcPr marT="489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de-DE" sz="1200">
                          <a:solidFill>
                            <a:srgbClr val="1A616F"/>
                          </a:solidFill>
                          <a:latin typeface="Arial"/>
                          <a:ea typeface="Arial"/>
                          <a:cs typeface="Arial"/>
                          <a:sym typeface="Arial"/>
                        </a:rPr>
                        <a:t>26</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2050">
                <a:tc>
                  <a:txBody>
                    <a:bodyPr/>
                    <a:lstStyle/>
                    <a:p>
                      <a:pPr indent="0" lvl="0" marL="0" marR="2203450" rtl="0" algn="r">
                        <a:lnSpc>
                          <a:spcPct val="76666"/>
                        </a:lnSpc>
                        <a:spcBef>
                          <a:spcPts val="0"/>
                        </a:spcBef>
                        <a:spcAft>
                          <a:spcPts val="0"/>
                        </a:spcAft>
                        <a:buNone/>
                      </a:pPr>
                      <a:r>
                        <a:t/>
                      </a:r>
                      <a:endParaRPr sz="900">
                        <a:latin typeface="Arial"/>
                        <a:ea typeface="Arial"/>
                        <a:cs typeface="Arial"/>
                        <a:sym typeface="Arial"/>
                      </a:endParaRPr>
                    </a:p>
                    <a:p>
                      <a:pPr indent="0" lvl="0" marL="280670" marR="0" rtl="0" algn="l">
                        <a:lnSpc>
                          <a:spcPct val="110000"/>
                        </a:lnSpc>
                        <a:spcBef>
                          <a:spcPts val="0"/>
                        </a:spcBef>
                        <a:spcAft>
                          <a:spcPts val="0"/>
                        </a:spcAft>
                        <a:buNone/>
                      </a:pPr>
                      <a:r>
                        <a:rPr b="1" lang="de-DE" sz="1200">
                          <a:solidFill>
                            <a:srgbClr val="1A616F"/>
                          </a:solidFill>
                          <a:latin typeface="Arial"/>
                          <a:ea typeface="Arial"/>
                          <a:cs typeface="Arial"/>
                          <a:sym typeface="Arial"/>
                        </a:rPr>
                        <a:t>i. </a:t>
                      </a:r>
                      <a:r>
                        <a:rPr b="1" lang="de-DE" sz="1200">
                          <a:latin typeface="Arial"/>
                          <a:ea typeface="Arial"/>
                          <a:cs typeface="Arial"/>
                          <a:sym typeface="Arial"/>
                        </a:rPr>
                        <a:t>Mögliche Anwendungen des T-SEDA-Toolkits</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lang="de-DE" sz="1200">
                          <a:solidFill>
                            <a:srgbClr val="1A616F"/>
                          </a:solidFill>
                          <a:latin typeface="Arial"/>
                          <a:ea typeface="Arial"/>
                          <a:cs typeface="Arial"/>
                          <a:sym typeface="Arial"/>
                        </a:rPr>
                        <a:t>27</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1362901" y="606138"/>
            <a:ext cx="7523165" cy="195438"/>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de-DE" sz="1270">
                <a:latin typeface="Arial"/>
                <a:ea typeface="Arial"/>
                <a:cs typeface="Arial"/>
                <a:sym typeface="Arial"/>
              </a:rPr>
              <a:t>Übersetzung von T-SEDA und Verwendung in verschiedenen kulturellen Kontexten</a:t>
            </a:r>
            <a:endParaRPr/>
          </a:p>
        </p:txBody>
      </p:sp>
      <p:sp>
        <p:nvSpPr>
          <p:cNvPr id="113" name="Google Shape;113;p14"/>
          <p:cNvSpPr txBox="1"/>
          <p:nvPr>
            <p:ph idx="1" type="body"/>
          </p:nvPr>
        </p:nvSpPr>
        <p:spPr>
          <a:xfrm>
            <a:off x="1086506" y="1017498"/>
            <a:ext cx="3938600" cy="598458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22361" rtl="0" algn="l">
              <a:spcBef>
                <a:spcPts val="0"/>
              </a:spcBef>
              <a:spcAft>
                <a:spcPts val="0"/>
              </a:spcAft>
              <a:buNone/>
            </a:pPr>
            <a:r>
              <a:t/>
            </a:r>
            <a:endParaRPr sz="997">
              <a:latin typeface="Arial"/>
              <a:ea typeface="Arial"/>
              <a:cs typeface="Arial"/>
              <a:sym typeface="Arial"/>
            </a:endParaRPr>
          </a:p>
          <a:p>
            <a:pPr indent="0" lvl="0" marL="122361" rtl="0" algn="l">
              <a:spcBef>
                <a:spcPts val="0"/>
              </a:spcBef>
              <a:spcAft>
                <a:spcPts val="0"/>
              </a:spcAft>
              <a:buNone/>
            </a:pPr>
            <a:r>
              <a:rPr lang="de-DE" sz="997">
                <a:latin typeface="Arial"/>
                <a:ea typeface="Arial"/>
                <a:cs typeface="Arial"/>
                <a:sym typeface="Arial"/>
              </a:rPr>
              <a:t>Erstens steht T-SEDA zur Anpassung an Ihre eigenen Zwecke und Kontexte zur Verfügung. Sie können die Inhalte nach eigenem Ermessen bearbeiten, auswählen und hinzufügen. Bitte teilen Sie Ihre Anpassungen und Ihr Feedback mit dem Team:                        </a:t>
            </a:r>
            <a:r>
              <a:rPr lang="de-DE" sz="997" u="sng">
                <a:solidFill>
                  <a:schemeClr val="hlink"/>
                </a:solidFill>
                <a:latin typeface="Arial"/>
                <a:ea typeface="Arial"/>
                <a:cs typeface="Arial"/>
                <a:sym typeface="Arial"/>
                <a:hlinkClick r:id="rId3"/>
              </a:rPr>
              <a:t>t-seda@educ.cam.ac.uk</a:t>
            </a:r>
            <a:r>
              <a:rPr lang="de-DE" sz="997">
                <a:latin typeface="Arial"/>
                <a:ea typeface="Arial"/>
                <a:cs typeface="Arial"/>
                <a:sym typeface="Arial"/>
              </a:rPr>
              <a:t> </a:t>
            </a:r>
            <a:endParaRPr/>
          </a:p>
          <a:p>
            <a:pPr indent="0" lvl="0" marL="122361" rtl="0" algn="l">
              <a:spcBef>
                <a:spcPts val="0"/>
              </a:spcBef>
              <a:spcAft>
                <a:spcPts val="0"/>
              </a:spcAft>
              <a:buNone/>
            </a:pPr>
            <a:r>
              <a:t/>
            </a:r>
            <a:endParaRPr sz="997">
              <a:latin typeface="Arial"/>
              <a:ea typeface="Arial"/>
              <a:cs typeface="Arial"/>
              <a:sym typeface="Arial"/>
            </a:endParaRPr>
          </a:p>
          <a:p>
            <a:pPr indent="0" lvl="0" marL="122361" rtl="0" algn="l">
              <a:spcBef>
                <a:spcPts val="0"/>
              </a:spcBef>
              <a:spcAft>
                <a:spcPts val="0"/>
              </a:spcAft>
              <a:buNone/>
            </a:pPr>
            <a:r>
              <a:rPr lang="de-DE" sz="997">
                <a:latin typeface="Arial"/>
                <a:ea typeface="Arial"/>
                <a:cs typeface="Arial"/>
                <a:sym typeface="Arial"/>
              </a:rPr>
              <a:t>Zweitens stützt sich diese Version von T-SEDA auf das Feedback und die Ratschläge von Menschen, die es bisher in verschiedenen internationalen Kontexten eingesetzt haben - insbesondere von Kolleg*innen, die das Toolkit in verschiedene Sprachen übersetzt haben:  Spanisch, Chinesisch, Französisch, Italienisch, Japanisch, Arabisch, Niederländisch, Hebräisch und Deutsch. Diese Übersetzungen sind auf der T-SEDA-Website verfügbar </a:t>
            </a:r>
            <a:r>
              <a:rPr lang="de-DE" sz="997" u="sng">
                <a:solidFill>
                  <a:schemeClr val="hlink"/>
                </a:solidFill>
                <a:latin typeface="Arial"/>
                <a:ea typeface="Arial"/>
                <a:cs typeface="Arial"/>
                <a:sym typeface="Arial"/>
                <a:hlinkClick r:id="rId4"/>
              </a:rPr>
              <a:t>T-SEDA website</a:t>
            </a:r>
            <a:r>
              <a:rPr lang="de-DE" sz="997">
                <a:latin typeface="Arial"/>
                <a:ea typeface="Arial"/>
                <a:cs typeface="Arial"/>
                <a:sym typeface="Arial"/>
              </a:rPr>
              <a:t>. </a:t>
            </a:r>
            <a:r>
              <a:rPr lang="de-DE" sz="997" u="sng">
                <a:solidFill>
                  <a:schemeClr val="hlink"/>
                </a:solidFill>
                <a:latin typeface="Arial"/>
                <a:ea typeface="Arial"/>
                <a:cs typeface="Arial"/>
                <a:sym typeface="Arial"/>
                <a:hlinkClick r:id="rId5"/>
              </a:rPr>
              <a:t>Cao et al (2023) </a:t>
            </a:r>
            <a:r>
              <a:rPr lang="de-DE" sz="997">
                <a:latin typeface="Arial"/>
                <a:ea typeface="Arial"/>
                <a:cs typeface="Arial"/>
                <a:sym typeface="Arial"/>
              </a:rPr>
              <a:t>haben zum Thema geforscht.</a:t>
            </a:r>
            <a:endParaRPr/>
          </a:p>
          <a:p>
            <a:pPr indent="0" lvl="0" marL="122361" rtl="0" algn="l">
              <a:spcBef>
                <a:spcPts val="0"/>
              </a:spcBef>
              <a:spcAft>
                <a:spcPts val="0"/>
              </a:spcAft>
              <a:buNone/>
            </a:pPr>
            <a:r>
              <a:rPr b="1" lang="de-DE" sz="997">
                <a:latin typeface="Arial"/>
                <a:ea typeface="Arial"/>
                <a:cs typeface="Arial"/>
                <a:sym typeface="Arial"/>
              </a:rPr>
              <a:t> </a:t>
            </a:r>
            <a:endParaRPr sz="997">
              <a:latin typeface="Arial"/>
              <a:ea typeface="Arial"/>
              <a:cs typeface="Arial"/>
              <a:sym typeface="Arial"/>
            </a:endParaRPr>
          </a:p>
          <a:p>
            <a:pPr indent="0" lvl="0" marL="122361" rtl="0" algn="l">
              <a:spcBef>
                <a:spcPts val="0"/>
              </a:spcBef>
              <a:spcAft>
                <a:spcPts val="0"/>
              </a:spcAft>
              <a:buNone/>
            </a:pPr>
            <a:r>
              <a:rPr b="1" lang="de-DE" sz="997">
                <a:latin typeface="Arial"/>
                <a:ea typeface="Arial"/>
                <a:cs typeface="Arial"/>
                <a:sym typeface="Arial"/>
              </a:rPr>
              <a:t>Die Diskussionen über die Übersetzung haben dazu beigetragen, T-SEDA zu hinterfragen und zu erweitern, das nach anfänglicher Arbeit mit mexikanischen Kolleg*innen vom Team der University of Cambridge hauptsächlich im englischen Kontext entwickelt wurde. Dabei sind mehrere praktische, sprachliche, kulturelle und fachliche Fragen aufgetaucht:</a:t>
            </a:r>
            <a:endParaRPr sz="997">
              <a:latin typeface="Arial"/>
              <a:ea typeface="Arial"/>
              <a:cs typeface="Arial"/>
              <a:sym typeface="Arial"/>
            </a:endParaRPr>
          </a:p>
          <a:p>
            <a:pPr indent="-146834" lvl="0" marL="244723" rtl="0" algn="l">
              <a:spcBef>
                <a:spcPts val="635"/>
              </a:spcBef>
              <a:spcAft>
                <a:spcPts val="0"/>
              </a:spcAft>
              <a:buClr>
                <a:schemeClr val="dk1"/>
              </a:buClr>
              <a:buSzPts val="997"/>
              <a:buFont typeface="Arial"/>
              <a:buChar char="•"/>
            </a:pPr>
            <a:r>
              <a:rPr b="1" lang="de-DE" sz="997">
                <a:latin typeface="Arial"/>
                <a:ea typeface="Arial"/>
                <a:cs typeface="Arial"/>
                <a:sym typeface="Arial"/>
              </a:rPr>
              <a:t>Die Übersetzung kann eine Reihe von Schritten umfassen, um eine endgültige Version zu erstellen. </a:t>
            </a:r>
            <a:r>
              <a:rPr lang="de-DE" sz="997">
                <a:latin typeface="Arial"/>
                <a:ea typeface="Arial"/>
                <a:cs typeface="Arial"/>
                <a:sym typeface="Arial"/>
              </a:rPr>
              <a:t>Diese können den Einsatz von Übersetzungstechnologie oder professionellen Übersetzungsdiensten, die Überprüfung und/oder Pilotierung mit Praktiker*innen, die Überarbeitung und Feinabstimmung umfassen. Die wichtigsten Bezugspunkte sind das Verständnis der dialogischen Praxis und die lokalen Ziele bei der Verwendung von T-SEDA für Untersuchungen.</a:t>
            </a:r>
            <a:endParaRPr/>
          </a:p>
          <a:p>
            <a:pPr indent="-146834" lvl="0" marL="244723" rtl="0" algn="l">
              <a:spcBef>
                <a:spcPts val="635"/>
              </a:spcBef>
              <a:spcAft>
                <a:spcPts val="0"/>
              </a:spcAft>
              <a:buClr>
                <a:schemeClr val="dk1"/>
              </a:buClr>
              <a:buSzPts val="997"/>
              <a:buFont typeface="Arial"/>
              <a:buChar char="•"/>
            </a:pPr>
            <a:r>
              <a:rPr b="1" lang="de-DE" sz="997">
                <a:latin typeface="Arial"/>
                <a:ea typeface="Arial"/>
                <a:cs typeface="Arial"/>
                <a:sym typeface="Arial"/>
              </a:rPr>
              <a:t>Die Übersetzer*innen müssen selbst beurteilen, was in der Sprache des Toolkits lokal sinnvoll ist. </a:t>
            </a:r>
            <a:r>
              <a:rPr lang="de-DE" sz="997">
                <a:latin typeface="Arial"/>
                <a:ea typeface="Arial"/>
                <a:cs typeface="Arial"/>
                <a:sym typeface="Arial"/>
              </a:rPr>
              <a:t>Es kann Unterschiede innerhalb einer Sprache (einschließlich Englisch) geben, die in verschiedenen Ländern verwendet wird, daher ist eine lokale Anpassung wichtig. So können Übersetzer*innen beispielsweise ihre eigenen Kodierungsrahmenbezeichnungen wählen, die vor Ort sinnvoller sind.   </a:t>
            </a:r>
            <a:endParaRPr/>
          </a:p>
        </p:txBody>
      </p:sp>
      <p:sp>
        <p:nvSpPr>
          <p:cNvPr id="114" name="Google Shape;114;p14"/>
          <p:cNvSpPr txBox="1"/>
          <p:nvPr/>
        </p:nvSpPr>
        <p:spPr>
          <a:xfrm>
            <a:off x="5474242" y="1017498"/>
            <a:ext cx="3938600" cy="409246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83524" lvl="0" marL="244723" marR="0" rtl="0" algn="l">
              <a:spcBef>
                <a:spcPts val="0"/>
              </a:spcBef>
              <a:spcAft>
                <a:spcPts val="0"/>
              </a:spcAft>
              <a:buClr>
                <a:schemeClr val="dk1"/>
              </a:buClr>
              <a:buSzPts val="997"/>
              <a:buFont typeface="Arial"/>
              <a:buNone/>
            </a:pPr>
            <a:r>
              <a:t/>
            </a:r>
            <a:endParaRPr b="1" i="0" sz="997" u="none" cap="none" strike="noStrike">
              <a:solidFill>
                <a:srgbClr val="000000"/>
              </a:solidFill>
              <a:latin typeface="Arial"/>
              <a:ea typeface="Arial"/>
              <a:cs typeface="Arial"/>
              <a:sym typeface="Arial"/>
            </a:endParaRPr>
          </a:p>
          <a:p>
            <a:pPr indent="-146834" lvl="0" marL="244723" marR="0" rtl="0" algn="l">
              <a:spcBef>
                <a:spcPts val="998"/>
              </a:spcBef>
              <a:spcAft>
                <a:spcPts val="0"/>
              </a:spcAft>
              <a:buClr>
                <a:srgbClr val="000000"/>
              </a:buClr>
              <a:buSzPts val="997"/>
              <a:buFont typeface="Arial"/>
              <a:buChar char="•"/>
            </a:pPr>
            <a:r>
              <a:rPr b="1" i="0" lang="de-DE" sz="997" u="none" cap="none" strike="noStrike">
                <a:solidFill>
                  <a:srgbClr val="000000"/>
                </a:solidFill>
                <a:latin typeface="Arial"/>
                <a:ea typeface="Arial"/>
                <a:cs typeface="Arial"/>
                <a:sym typeface="Arial"/>
              </a:rPr>
              <a:t>Die Übersetzer*innen haben einige allgemeine sprachliche und kulturelle Faktoren hervorgehoben, die berücksichtigt werden müssen</a:t>
            </a:r>
            <a:r>
              <a:rPr b="0" i="0" lang="de-DE" sz="997" u="none" cap="none" strike="noStrike">
                <a:solidFill>
                  <a:srgbClr val="000000"/>
                </a:solidFill>
                <a:latin typeface="Arial"/>
                <a:ea typeface="Arial"/>
                <a:cs typeface="Arial"/>
                <a:sym typeface="Arial"/>
              </a:rPr>
              <a:t>, z. B. die Verwendung von figurativen Wörtern (wie "bauen") im Englischen, die unterschiedlichen lokalen positiven und negativen Verständnisse von Wörtern wie "Herausforderung", das angemessene Maß an Formalität für das Publikum sowie der natürliche Fluss und die Lesbarkeit der Sprache. Es ist ein Gleichgewicht zwischen der konsequenten Verwendung von Fachbegriffen, die im Forschungsbereich üblich sind (z. B. "Code"), und der sinnvollen Anpassung solcher Begriffe für den praktischen Gebrauch erforderlich. </a:t>
            </a:r>
            <a:endParaRPr/>
          </a:p>
          <a:p>
            <a:pPr indent="-146834" lvl="0" marL="244723" marR="0" rtl="0" algn="l">
              <a:spcBef>
                <a:spcPts val="998"/>
              </a:spcBef>
              <a:spcAft>
                <a:spcPts val="0"/>
              </a:spcAft>
              <a:buClr>
                <a:srgbClr val="000000"/>
              </a:buClr>
              <a:buSzPts val="997"/>
              <a:buFont typeface="Arial"/>
              <a:buChar char="•"/>
            </a:pPr>
            <a:r>
              <a:rPr b="1" i="0" lang="de-DE" sz="997" u="none" cap="none" strike="noStrike">
                <a:solidFill>
                  <a:srgbClr val="000000"/>
                </a:solidFill>
                <a:latin typeface="Arial"/>
                <a:ea typeface="Arial"/>
                <a:cs typeface="Arial"/>
                <a:sym typeface="Arial"/>
              </a:rPr>
              <a:t>Der Bereich des "dialogischen Lernens und Lehrens" ist sehr vielfältig, und das in T-SEDA vorgestellte Modell kann in Frage gestellt werden. </a:t>
            </a:r>
            <a:r>
              <a:rPr b="0" i="0" lang="de-DE" sz="997" u="none" cap="none" strike="noStrike">
                <a:solidFill>
                  <a:srgbClr val="000000"/>
                </a:solidFill>
                <a:latin typeface="Arial"/>
                <a:ea typeface="Arial"/>
                <a:cs typeface="Arial"/>
                <a:sym typeface="Arial"/>
              </a:rPr>
              <a:t>Breitere kulturelle Überzeugungen, soziale Normen und Bildungssysteme sind für die Entwicklung dialogischer Praktiken von Bedeutung. Weitere zu berücksichtigende Faktoren sind: Lehrplanthemen, Alter und Diversität der Lernende sowie der Unterrichtsstil. Die Klärung der Ziele, die mit dem Einsatz von T-SEDA verfolgt werden, hilft bei der effektiven Anpassung und Kontextualisierung, indem man sich auf das konzentriert, was am wichtigsten ist. Sind Sie zum Beispiel an der Entwicklung der Praxis interessiert? Akademische Forschung? Berufliche Entwicklung?</a:t>
            </a:r>
            <a:endParaRPr b="0" i="0" sz="1088" u="none" cap="none" strike="noStrike">
              <a:solidFill>
                <a:srgbClr val="000000"/>
              </a:solidFill>
              <a:latin typeface="Arial"/>
              <a:ea typeface="Arial"/>
              <a:cs typeface="Arial"/>
              <a:sym typeface="Arial"/>
            </a:endParaRPr>
          </a:p>
        </p:txBody>
      </p:sp>
      <p:sp>
        <p:nvSpPr>
          <p:cNvPr id="115" name="Google Shape;115;p14"/>
          <p:cNvSpPr txBox="1"/>
          <p:nvPr/>
        </p:nvSpPr>
        <p:spPr>
          <a:xfrm>
            <a:off x="5474242" y="5172443"/>
            <a:ext cx="3938600" cy="1833066"/>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84934" lvl="0" marL="84934" marR="0" rtl="0" algn="l">
              <a:spcBef>
                <a:spcPts val="0"/>
              </a:spcBef>
              <a:spcAft>
                <a:spcPts val="0"/>
              </a:spcAft>
              <a:buNone/>
            </a:pPr>
            <a:r>
              <a:rPr b="1" i="0" lang="de-DE" sz="997" u="none" cap="none" strike="noStrike">
                <a:solidFill>
                  <a:srgbClr val="000000"/>
                </a:solidFill>
                <a:latin typeface="Arial"/>
                <a:ea typeface="Arial"/>
                <a:cs typeface="Arial"/>
                <a:sym typeface="Arial"/>
              </a:rPr>
              <a:t> </a:t>
            </a:r>
            <a:endParaRPr/>
          </a:p>
          <a:p>
            <a:pPr indent="0" lvl="0" marL="139700" marR="0" rtl="0" algn="l">
              <a:spcBef>
                <a:spcPts val="544"/>
              </a:spcBef>
              <a:spcAft>
                <a:spcPts val="0"/>
              </a:spcAft>
              <a:buNone/>
            </a:pPr>
            <a:r>
              <a:rPr b="1" i="0" lang="de-DE" sz="997" u="none" cap="none" strike="noStrike">
                <a:solidFill>
                  <a:srgbClr val="000000"/>
                </a:solidFill>
                <a:latin typeface="Arial"/>
                <a:ea typeface="Arial"/>
                <a:cs typeface="Arial"/>
                <a:sym typeface="Arial"/>
              </a:rPr>
              <a:t>Es müssen zwangsläufig Entscheidungen getroffen werden, und da die Übersetzung von Natur aus ungenau ist, wird es wahrscheinlich einige Spannungen geben. </a:t>
            </a:r>
            <a:r>
              <a:rPr b="0" i="0" lang="de-DE" sz="997" u="none" cap="none" strike="noStrike">
                <a:solidFill>
                  <a:srgbClr val="000000"/>
                </a:solidFill>
                <a:latin typeface="Arial"/>
                <a:ea typeface="Arial"/>
                <a:cs typeface="Arial"/>
                <a:sym typeface="Arial"/>
              </a:rPr>
              <a:t>Gibt es zum Beispiel einen Kompromiss zwischen der lokalen Verwendung in einem bestimmten Kontext und einer breiteren Standardisierung?  Wie "genau" muss eine Übersetzung sprachlich sein?</a:t>
            </a:r>
            <a:endParaRPr/>
          </a:p>
          <a:p>
            <a:pPr indent="0" lvl="0" marL="139700" marR="0" rtl="0" algn="l">
              <a:spcBef>
                <a:spcPts val="544"/>
              </a:spcBef>
              <a:spcAft>
                <a:spcPts val="0"/>
              </a:spcAft>
              <a:buNone/>
            </a:pPr>
            <a:r>
              <a:rPr b="1" i="0" lang="de-DE" sz="997" u="none" cap="none" strike="noStrike">
                <a:solidFill>
                  <a:srgbClr val="000000"/>
                </a:solidFill>
                <a:latin typeface="Arial"/>
                <a:ea typeface="Arial"/>
                <a:cs typeface="Arial"/>
                <a:sym typeface="Arial"/>
              </a:rPr>
              <a:t>Wir hoffen, dass wir T-SEDA weiterhin in verschiedenen internationalen Kontexten einsetzen, Erfahrungen austauschen und es gemeinsam weiterentwickeln können</a:t>
            </a:r>
            <a:r>
              <a:rPr b="1" i="0" lang="de-DE" sz="1088" u="none" cap="none" strike="noStrike">
                <a:solidFill>
                  <a:srgbClr val="000000"/>
                </a:solidFill>
                <a:latin typeface="Arial"/>
                <a:ea typeface="Arial"/>
                <a:cs typeface="Arial"/>
                <a:sym typeface="Arial"/>
              </a:rPr>
              <a:t>.</a:t>
            </a:r>
            <a:endParaRPr/>
          </a:p>
          <a:p>
            <a:pPr indent="-84934" lvl="0" marL="84934" marR="0" rtl="0" algn="l">
              <a:spcBef>
                <a:spcPts val="544"/>
              </a:spcBef>
              <a:spcAft>
                <a:spcPts val="0"/>
              </a:spcAft>
              <a:buNone/>
            </a:pPr>
            <a:r>
              <a:t/>
            </a:r>
            <a:endParaRPr b="1" i="0" sz="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p:nvPr/>
        </p:nvSpPr>
        <p:spPr>
          <a:xfrm>
            <a:off x="4126828" y="2625406"/>
            <a:ext cx="5180382" cy="3264893"/>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122" name="Google Shape;122;p15"/>
          <p:cNvSpPr txBox="1"/>
          <p:nvPr/>
        </p:nvSpPr>
        <p:spPr>
          <a:xfrm>
            <a:off x="4584533" y="2870889"/>
            <a:ext cx="4560484" cy="2571345"/>
          </a:xfrm>
          <a:prstGeom prst="rect">
            <a:avLst/>
          </a:prstGeom>
          <a:noFill/>
          <a:ln>
            <a:noFill/>
          </a:ln>
        </p:spPr>
        <p:txBody>
          <a:bodyPr anchorCtr="0" anchor="t" bIns="0" lIns="0" spcFirstLastPara="1" rIns="0" wrap="square" tIns="0">
            <a:spAutoFit/>
          </a:bodyPr>
          <a:lstStyle/>
          <a:p>
            <a:pPr indent="-576" lvl="0" marL="11516" marR="4607" rtl="0" algn="l">
              <a:spcBef>
                <a:spcPts val="0"/>
              </a:spcBef>
              <a:spcAft>
                <a:spcPts val="0"/>
              </a:spcAft>
              <a:buNone/>
            </a:pPr>
            <a:r>
              <a:rPr b="1" i="0" lang="de-DE" sz="1451" u="none" cap="none" strike="noStrike">
                <a:solidFill>
                  <a:srgbClr val="FFFFFF"/>
                </a:solidFill>
                <a:latin typeface="Arimo"/>
                <a:ea typeface="Arimo"/>
                <a:cs typeface="Arimo"/>
                <a:sym typeface="Arimo"/>
              </a:rPr>
              <a:t>Im Dialog hören die Teilnehmer einander zu, sie tragen dazu bei, indem sie ihre Ideen mitteilen, ihre Beiträge begründen und sich auf die Ansichten der anderen einlassen.</a:t>
            </a:r>
            <a:endParaRPr/>
          </a:p>
          <a:p>
            <a:pPr indent="-576" lvl="0" marL="11516" marR="4607" rtl="0" algn="l">
              <a:spcBef>
                <a:spcPts val="889"/>
              </a:spcBef>
              <a:spcAft>
                <a:spcPts val="0"/>
              </a:spcAft>
              <a:buNone/>
            </a:pPr>
            <a:r>
              <a:rPr b="1" i="0" lang="de-DE" sz="1451" u="none" cap="none" strike="noStrike">
                <a:solidFill>
                  <a:srgbClr val="FFFFFF"/>
                </a:solidFill>
                <a:latin typeface="Arimo"/>
                <a:ea typeface="Arimo"/>
                <a:cs typeface="Arimo"/>
                <a:sym typeface="Arimo"/>
              </a:rPr>
              <a:t>Insbesondere erkunden und bewerten sie unterschiedliche Perspektiven und Gründe. Relevante Fragen und Beiträge werden von den Sprecher*innen miteinander verknüpft, so dass das Wissen innerhalb einer Unterrichtsstunde oder über eine Reihe miteinander verbundener Unterrichtsstunden kollektiv aufgebaut werden kann.</a:t>
            </a:r>
            <a:endParaRPr/>
          </a:p>
        </p:txBody>
      </p:sp>
      <p:sp>
        <p:nvSpPr>
          <p:cNvPr id="123" name="Google Shape;123;p15"/>
          <p:cNvSpPr/>
          <p:nvPr/>
        </p:nvSpPr>
        <p:spPr>
          <a:xfrm>
            <a:off x="1328350" y="1017498"/>
            <a:ext cx="4940524" cy="729109"/>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32" u="none" cap="none" strike="noStrike">
              <a:solidFill>
                <a:srgbClr val="FFFFFF"/>
              </a:solidFill>
              <a:latin typeface="Calibri"/>
              <a:ea typeface="Calibri"/>
              <a:cs typeface="Calibri"/>
              <a:sym typeface="Calibri"/>
            </a:endParaRPr>
          </a:p>
        </p:txBody>
      </p:sp>
      <p:sp>
        <p:nvSpPr>
          <p:cNvPr id="124" name="Google Shape;124;p15"/>
          <p:cNvSpPr txBox="1"/>
          <p:nvPr/>
        </p:nvSpPr>
        <p:spPr>
          <a:xfrm>
            <a:off x="1570195" y="1293888"/>
            <a:ext cx="4836877" cy="223266"/>
          </a:xfrm>
          <a:prstGeom prst="rect">
            <a:avLst/>
          </a:prstGeom>
          <a:noFill/>
          <a:ln>
            <a:noFill/>
          </a:ln>
        </p:spPr>
        <p:txBody>
          <a:bodyPr anchorCtr="0" anchor="t" bIns="0" lIns="0" spcFirstLastPara="1" rIns="0" wrap="square" tIns="0">
            <a:spAutoFit/>
          </a:bodyPr>
          <a:lstStyle/>
          <a:p>
            <a:pPr indent="0" lvl="0" marL="11516" marR="0" rtl="0" algn="just">
              <a:spcBef>
                <a:spcPts val="0"/>
              </a:spcBef>
              <a:spcAft>
                <a:spcPts val="0"/>
              </a:spcAft>
              <a:buNone/>
            </a:pPr>
            <a:r>
              <a:rPr b="1" i="0" lang="de-DE" sz="1451" u="none" cap="none" strike="noStrike">
                <a:solidFill>
                  <a:srgbClr val="FFFFFF"/>
                </a:solidFill>
                <a:latin typeface="Arial"/>
                <a:ea typeface="Arial"/>
                <a:cs typeface="Arial"/>
                <a:sym typeface="Arial"/>
              </a:rPr>
              <a:t>Was sind dialogische Unterrichtsgespräche?</a:t>
            </a:r>
            <a:endParaRPr b="0" i="0" sz="1451"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