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63"/>
  </p:notesMasterIdLst>
  <p:handoutMasterIdLst>
    <p:handoutMasterId r:id="rId64"/>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321" r:id="rId17"/>
    <p:sldId id="273" r:id="rId18"/>
    <p:sldId id="274" r:id="rId19"/>
    <p:sldId id="275" r:id="rId20"/>
    <p:sldId id="277" r:id="rId21"/>
    <p:sldId id="278" r:id="rId22"/>
    <p:sldId id="279" r:id="rId23"/>
    <p:sldId id="280" r:id="rId24"/>
    <p:sldId id="281" r:id="rId25"/>
    <p:sldId id="282" r:id="rId26"/>
    <p:sldId id="283" r:id="rId27"/>
    <p:sldId id="284" r:id="rId28"/>
    <p:sldId id="285" r:id="rId29"/>
    <p:sldId id="286" r:id="rId30"/>
    <p:sldId id="287"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Lst>
  <p:sldSz cx="10464800" cy="7562850"/>
  <p:notesSz cx="6858000" cy="9144000"/>
  <p:defaultTextStyle>
    <a:defPPr>
      <a:defRPr lang="de-DE"/>
    </a:defPPr>
    <a:lvl1pPr marL="0" algn="l" defTabSz="1030072" rtl="0" eaLnBrk="1" latinLnBrk="0" hangingPunct="1">
      <a:defRPr sz="2028" kern="1200">
        <a:solidFill>
          <a:schemeClr val="tx1"/>
        </a:solidFill>
        <a:latin typeface="+mn-lt"/>
        <a:ea typeface="+mn-ea"/>
        <a:cs typeface="+mn-cs"/>
      </a:defRPr>
    </a:lvl1pPr>
    <a:lvl2pPr marL="515036" algn="l" defTabSz="1030072" rtl="0" eaLnBrk="1" latinLnBrk="0" hangingPunct="1">
      <a:defRPr sz="2028" kern="1200">
        <a:solidFill>
          <a:schemeClr val="tx1"/>
        </a:solidFill>
        <a:latin typeface="+mn-lt"/>
        <a:ea typeface="+mn-ea"/>
        <a:cs typeface="+mn-cs"/>
      </a:defRPr>
    </a:lvl2pPr>
    <a:lvl3pPr marL="1030072" algn="l" defTabSz="1030072" rtl="0" eaLnBrk="1" latinLnBrk="0" hangingPunct="1">
      <a:defRPr sz="2028" kern="1200">
        <a:solidFill>
          <a:schemeClr val="tx1"/>
        </a:solidFill>
        <a:latin typeface="+mn-lt"/>
        <a:ea typeface="+mn-ea"/>
        <a:cs typeface="+mn-cs"/>
      </a:defRPr>
    </a:lvl3pPr>
    <a:lvl4pPr marL="1545107" algn="l" defTabSz="1030072" rtl="0" eaLnBrk="1" latinLnBrk="0" hangingPunct="1">
      <a:defRPr sz="2028" kern="1200">
        <a:solidFill>
          <a:schemeClr val="tx1"/>
        </a:solidFill>
        <a:latin typeface="+mn-lt"/>
        <a:ea typeface="+mn-ea"/>
        <a:cs typeface="+mn-cs"/>
      </a:defRPr>
    </a:lvl4pPr>
    <a:lvl5pPr marL="2060143" algn="l" defTabSz="1030072" rtl="0" eaLnBrk="1" latinLnBrk="0" hangingPunct="1">
      <a:defRPr sz="2028" kern="1200">
        <a:solidFill>
          <a:schemeClr val="tx1"/>
        </a:solidFill>
        <a:latin typeface="+mn-lt"/>
        <a:ea typeface="+mn-ea"/>
        <a:cs typeface="+mn-cs"/>
      </a:defRPr>
    </a:lvl5pPr>
    <a:lvl6pPr marL="2575179" algn="l" defTabSz="1030072" rtl="0" eaLnBrk="1" latinLnBrk="0" hangingPunct="1">
      <a:defRPr sz="2028" kern="1200">
        <a:solidFill>
          <a:schemeClr val="tx1"/>
        </a:solidFill>
        <a:latin typeface="+mn-lt"/>
        <a:ea typeface="+mn-ea"/>
        <a:cs typeface="+mn-cs"/>
      </a:defRPr>
    </a:lvl6pPr>
    <a:lvl7pPr marL="3090215" algn="l" defTabSz="1030072" rtl="0" eaLnBrk="1" latinLnBrk="0" hangingPunct="1">
      <a:defRPr sz="2028" kern="1200">
        <a:solidFill>
          <a:schemeClr val="tx1"/>
        </a:solidFill>
        <a:latin typeface="+mn-lt"/>
        <a:ea typeface="+mn-ea"/>
        <a:cs typeface="+mn-cs"/>
      </a:defRPr>
    </a:lvl7pPr>
    <a:lvl8pPr marL="3605251" algn="l" defTabSz="1030072" rtl="0" eaLnBrk="1" latinLnBrk="0" hangingPunct="1">
      <a:defRPr sz="2028" kern="1200">
        <a:solidFill>
          <a:schemeClr val="tx1"/>
        </a:solidFill>
        <a:latin typeface="+mn-lt"/>
        <a:ea typeface="+mn-ea"/>
        <a:cs typeface="+mn-cs"/>
      </a:defRPr>
    </a:lvl8pPr>
    <a:lvl9pPr marL="4120286" algn="l" defTabSz="1030072" rtl="0" eaLnBrk="1" latinLnBrk="0" hangingPunct="1">
      <a:defRPr sz="202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951252-CEB4-361C-BB4F-2E4C2217CB1D}" name="Vicky Gebhard" initials="" userId="S::vicky.gebhard@uni-jena.de::307a6e69-196f-42c3-89c4-71d5a7c88f12" providerId="AD"/>
  <p188:author id="{C5E33AC5-1E8B-05D8-2D5E-FDE27E06E93D}" name="M.E. Calcagni-Garcia" initials="MCG" userId="S::mec70@cam.ac.uk::06563464-38be-4523-bd0e-4a74b4ea43a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Vicky Gebhard" initials="" lastIdx="19" clrIdx="0">
    <p:extLst>
      <p:ext uri="{19B8F6BF-5375-455C-9EA6-DF929625EA0E}">
        <p15:presenceInfo xmlns:p15="http://schemas.microsoft.com/office/powerpoint/2012/main" userId="S::vicky.gebhard@uni-jena.de::307a6e69-196f-42c3-89c4-71d5a7c88f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C11226-53EA-442C-9C54-5876529CFB85}" v="21" dt="2026-03-31T22:00:49.3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063" autoAdjust="0"/>
    <p:restoredTop sz="94660"/>
  </p:normalViewPr>
  <p:slideViewPr>
    <p:cSldViewPr snapToGrid="0">
      <p:cViewPr varScale="1">
        <p:scale>
          <a:sx n="106" d="100"/>
          <a:sy n="106" d="100"/>
        </p:scale>
        <p:origin x="3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71"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043006-226A-864A-8B6A-29D39D41FA64}" type="doc">
      <dgm:prSet loTypeId="urn:microsoft.com/office/officeart/2005/8/layout/lProcess3" loCatId="list" qsTypeId="urn:microsoft.com/office/officeart/2005/8/quickstyle/simple1" qsCatId="simple" csTypeId="urn:microsoft.com/office/officeart/2005/8/colors/accent1_2" csCatId="accent1" phldr="1"/>
      <dgm:spPr/>
      <dgm:t>
        <a:bodyPr/>
        <a:lstStyle/>
        <a:p>
          <a:endParaRPr lang="en-US"/>
        </a:p>
      </dgm:t>
    </dgm:pt>
    <dgm:pt modelId="{4ADB8173-0F48-054B-8479-7EF2D6EA105D}">
      <dgm:prSet phldrT="[Text]" custT="1"/>
      <dgm:spPr>
        <a:xfrm>
          <a:off x="671066" y="1000"/>
          <a:ext cx="2437804" cy="975121"/>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gm:spPr>
      <dgm:t>
        <a:bodyPr/>
        <a:lstStyle/>
        <a:p>
          <a:pPr>
            <a:spcAft>
              <a:spcPts val="520"/>
            </a:spcAft>
            <a:buNone/>
          </a:pPr>
          <a:r>
            <a:rPr lang="en-US" sz="1600" dirty="0">
              <a:solidFill>
                <a:sysClr val="window" lastClr="FFFFFF"/>
              </a:solidFill>
              <a:latin typeface="Calibri" panose="020F0502020204030204"/>
              <a:ea typeface="+mn-ea"/>
              <a:cs typeface="+mn-cs"/>
            </a:rPr>
            <a:t>Tool 1 </a:t>
          </a:r>
        </a:p>
        <a:p>
          <a:pPr>
            <a:spcAft>
              <a:spcPct val="35000"/>
            </a:spcAft>
            <a:buNone/>
          </a:pPr>
          <a:r>
            <a:rPr lang="en-US" sz="1300" dirty="0" err="1">
              <a:solidFill>
                <a:sysClr val="window" lastClr="FFFFFF"/>
              </a:solidFill>
              <a:latin typeface="Calibri" panose="020F0502020204030204"/>
              <a:ea typeface="+mn-ea"/>
              <a:cs typeface="+mn-cs"/>
            </a:rPr>
            <a:t>Selbsteinschätzungsraster</a:t>
          </a:r>
          <a:endParaRPr lang="en-US" sz="1300" dirty="0">
            <a:solidFill>
              <a:sysClr val="window" lastClr="FFFFFF"/>
            </a:solidFill>
            <a:latin typeface="Calibri" panose="020F0502020204030204"/>
            <a:ea typeface="+mn-ea"/>
            <a:cs typeface="+mn-cs"/>
          </a:endParaRPr>
        </a:p>
      </dgm:t>
    </dgm:pt>
    <dgm:pt modelId="{31DF7043-DE13-3F4E-A7D5-80D4DB0B24D4}" type="parTrans" cxnId="{8105C251-FC90-584D-9204-7D1534AAAA1D}">
      <dgm:prSet/>
      <dgm:spPr/>
      <dgm:t>
        <a:bodyPr/>
        <a:lstStyle/>
        <a:p>
          <a:endParaRPr lang="en-US"/>
        </a:p>
      </dgm:t>
    </dgm:pt>
    <dgm:pt modelId="{76A8657A-24D6-F54C-B518-5F16A255F39A}" type="sibTrans" cxnId="{8105C251-FC90-584D-9204-7D1534AAAA1D}">
      <dgm:prSet/>
      <dgm:spPr/>
      <dgm:t>
        <a:bodyPr/>
        <a:lstStyle/>
        <a:p>
          <a:endParaRPr lang="en-US"/>
        </a:p>
      </dgm:t>
    </dgm:pt>
    <dgm:pt modelId="{29BE7ECE-6EDA-C047-A25E-E821B263087B}">
      <dgm:prSet phldrT="[Text]" custT="1"/>
      <dgm:spPr>
        <a:xfrm>
          <a:off x="2791956" y="83885"/>
          <a:ext cx="2023377" cy="809351"/>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gm:spPr>
      <dgm:t>
        <a:bodyPr/>
        <a:lstStyle/>
        <a:p>
          <a:pPr>
            <a:buNone/>
          </a:pPr>
          <a:r>
            <a:rPr lang="de-DE" sz="1000" dirty="0">
              <a:solidFill>
                <a:sysClr val="windowText" lastClr="000000">
                  <a:hueOff val="0"/>
                  <a:satOff val="0"/>
                  <a:lumOff val="0"/>
                  <a:alphaOff val="0"/>
                </a:sysClr>
              </a:solidFill>
              <a:latin typeface="Calibri" panose="020F0502020204030204"/>
              <a:ea typeface="+mn-ea"/>
              <a:cs typeface="+mn-cs"/>
            </a:rPr>
            <a:t>Beginnen Sie Ihre T-SEDA-Reise mit einer systematischen Reflexion Ihrer derzeitigen Praxis</a:t>
          </a:r>
          <a:endParaRPr lang="en-US" sz="1000" dirty="0">
            <a:solidFill>
              <a:sysClr val="windowText" lastClr="000000">
                <a:hueOff val="0"/>
                <a:satOff val="0"/>
                <a:lumOff val="0"/>
                <a:alphaOff val="0"/>
              </a:sysClr>
            </a:solidFill>
            <a:latin typeface="Calibri" panose="020F0502020204030204"/>
            <a:ea typeface="+mn-ea"/>
            <a:cs typeface="+mn-cs"/>
          </a:endParaRPr>
        </a:p>
      </dgm:t>
    </dgm:pt>
    <dgm:pt modelId="{F1903EB3-1544-8940-A4AE-5D1AB91B39C0}" type="parTrans" cxnId="{51CA83FA-C4D1-AA4F-AA45-25E38BA161D4}">
      <dgm:prSet/>
      <dgm:spPr/>
      <dgm:t>
        <a:bodyPr/>
        <a:lstStyle/>
        <a:p>
          <a:endParaRPr lang="en-US"/>
        </a:p>
      </dgm:t>
    </dgm:pt>
    <dgm:pt modelId="{B242C24E-813D-1043-A9BC-E331F9F073E2}" type="sibTrans" cxnId="{51CA83FA-C4D1-AA4F-AA45-25E38BA161D4}">
      <dgm:prSet/>
      <dgm:spPr/>
      <dgm:t>
        <a:bodyPr/>
        <a:lstStyle/>
        <a:p>
          <a:endParaRPr lang="en-US"/>
        </a:p>
      </dgm:t>
    </dgm:pt>
    <dgm:pt modelId="{EA589996-CF33-A748-B021-F01522DF4C51}">
      <dgm:prSet phldrT="[Text]" custT="1"/>
      <dgm:spPr>
        <a:xfrm>
          <a:off x="671066" y="1112639"/>
          <a:ext cx="2437804" cy="975121"/>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gm:spPr>
      <dgm:t>
        <a:bodyPr/>
        <a:lstStyle/>
        <a:p>
          <a:pPr>
            <a:spcAft>
              <a:spcPts val="520"/>
            </a:spcAft>
            <a:buNone/>
          </a:pPr>
          <a:r>
            <a:rPr lang="en-US" sz="1400" dirty="0">
              <a:solidFill>
                <a:sysClr val="window" lastClr="FFFFFF"/>
              </a:solidFill>
              <a:latin typeface="Calibri" panose="020F0502020204030204"/>
              <a:ea typeface="+mn-ea"/>
              <a:cs typeface="+mn-cs"/>
            </a:rPr>
            <a:t>Tool 2</a:t>
          </a:r>
        </a:p>
        <a:p>
          <a:pPr>
            <a:spcAft>
              <a:spcPct val="35000"/>
            </a:spcAft>
            <a:buNone/>
          </a:pPr>
          <a:r>
            <a:rPr lang="de-DE" sz="1300" dirty="0">
              <a:solidFill>
                <a:sysClr val="window" lastClr="FFFFFF"/>
              </a:solidFill>
              <a:latin typeface="Calibri" panose="020F0502020204030204"/>
              <a:ea typeface="+mn-ea"/>
              <a:cs typeface="+mn-cs"/>
            </a:rPr>
            <a:t>Reflexionszyklus für die Untersuchung im Klassenzimmer</a:t>
          </a:r>
          <a:endParaRPr lang="en-US" sz="1300" dirty="0">
            <a:solidFill>
              <a:sysClr val="window" lastClr="FFFFFF"/>
            </a:solidFill>
            <a:latin typeface="Calibri" panose="020F0502020204030204"/>
            <a:ea typeface="+mn-ea"/>
            <a:cs typeface="+mn-cs"/>
          </a:endParaRPr>
        </a:p>
      </dgm:t>
    </dgm:pt>
    <dgm:pt modelId="{DB7B37E8-5F77-034D-82E5-DDCC9753761B}" type="parTrans" cxnId="{09E5BE08-47D0-2A41-BF79-9FF60D84592D}">
      <dgm:prSet/>
      <dgm:spPr/>
      <dgm:t>
        <a:bodyPr/>
        <a:lstStyle/>
        <a:p>
          <a:endParaRPr lang="en-US"/>
        </a:p>
      </dgm:t>
    </dgm:pt>
    <dgm:pt modelId="{44B450D7-5869-D343-8DF3-844C02DC606B}" type="sibTrans" cxnId="{09E5BE08-47D0-2A41-BF79-9FF60D84592D}">
      <dgm:prSet/>
      <dgm:spPr/>
      <dgm:t>
        <a:bodyPr/>
        <a:lstStyle/>
        <a:p>
          <a:endParaRPr lang="en-US"/>
        </a:p>
      </dgm:t>
    </dgm:pt>
    <dgm:pt modelId="{B86BF6F3-F03F-3842-AAE2-04FBFBBDD015}">
      <dgm:prSet phldrT="[Text]" custT="1"/>
      <dgm:spPr>
        <a:xfrm>
          <a:off x="2791956" y="1195524"/>
          <a:ext cx="2023377" cy="809351"/>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gm:spPr>
      <dgm:t>
        <a:bodyPr/>
        <a:lstStyle/>
        <a:p>
          <a:pPr>
            <a:buNone/>
          </a:pPr>
          <a:r>
            <a:rPr lang="de-DE" sz="950" dirty="0">
              <a:solidFill>
                <a:sysClr val="windowText" lastClr="000000">
                  <a:hueOff val="0"/>
                  <a:satOff val="0"/>
                  <a:lumOff val="0"/>
                  <a:alphaOff val="0"/>
                </a:sysClr>
              </a:solidFill>
              <a:latin typeface="Calibri" panose="020F0502020204030204"/>
              <a:ea typeface="+mn-ea"/>
              <a:cs typeface="+mn-cs"/>
            </a:rPr>
            <a:t>Verwenden Sie einen Schritt-für-Schritt-Reflexionszyklus, um Ihre Praxis zu verändern, und halten Sie fest, wie dies geschieht</a:t>
          </a:r>
          <a:endParaRPr lang="en-US" sz="950" dirty="0">
            <a:solidFill>
              <a:sysClr val="windowText" lastClr="000000">
                <a:hueOff val="0"/>
                <a:satOff val="0"/>
                <a:lumOff val="0"/>
                <a:alphaOff val="0"/>
              </a:sysClr>
            </a:solidFill>
            <a:latin typeface="Calibri" panose="020F0502020204030204"/>
            <a:ea typeface="+mn-ea"/>
            <a:cs typeface="+mn-cs"/>
          </a:endParaRPr>
        </a:p>
      </dgm:t>
    </dgm:pt>
    <dgm:pt modelId="{EBD43C22-C30A-B643-9B66-0C5310F0E57E}" type="parTrans" cxnId="{4F2823B8-3F1C-7541-857E-B53515070B48}">
      <dgm:prSet/>
      <dgm:spPr/>
      <dgm:t>
        <a:bodyPr/>
        <a:lstStyle/>
        <a:p>
          <a:endParaRPr lang="en-US"/>
        </a:p>
      </dgm:t>
    </dgm:pt>
    <dgm:pt modelId="{1BA039BC-76A5-7441-BD21-B6A7F18D9A48}" type="sibTrans" cxnId="{4F2823B8-3F1C-7541-857E-B53515070B48}">
      <dgm:prSet/>
      <dgm:spPr/>
      <dgm:t>
        <a:bodyPr/>
        <a:lstStyle/>
        <a:p>
          <a:endParaRPr lang="en-US"/>
        </a:p>
      </dgm:t>
    </dgm:pt>
    <dgm:pt modelId="{59C8E7F8-5340-AD4C-A99D-D7BCC824A7F0}">
      <dgm:prSet phldrT="[Text]" custT="1"/>
      <dgm:spPr>
        <a:xfrm>
          <a:off x="671066" y="2224278"/>
          <a:ext cx="2437804" cy="975121"/>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gm:spPr>
      <dgm:t>
        <a:bodyPr/>
        <a:lstStyle/>
        <a:p>
          <a:pPr>
            <a:spcAft>
              <a:spcPts val="520"/>
            </a:spcAft>
            <a:buNone/>
          </a:pPr>
          <a:r>
            <a:rPr lang="en-US" sz="1400">
              <a:solidFill>
                <a:sysClr val="window" lastClr="FFFFFF"/>
              </a:solidFill>
              <a:latin typeface="Calibri" panose="020F0502020204030204"/>
              <a:ea typeface="+mn-ea"/>
              <a:cs typeface="+mn-cs"/>
            </a:rPr>
            <a:t>Tool 3 </a:t>
          </a:r>
        </a:p>
        <a:p>
          <a:pPr>
            <a:spcAft>
              <a:spcPct val="35000"/>
            </a:spcAft>
            <a:buNone/>
          </a:pPr>
          <a:r>
            <a:rPr lang="de-DE" sz="1300">
              <a:solidFill>
                <a:sysClr val="window" lastClr="FFFFFF"/>
              </a:solidFill>
              <a:latin typeface="Calibri" panose="020F0502020204030204"/>
              <a:ea typeface="+mn-ea"/>
              <a:cs typeface="+mn-cs"/>
            </a:rPr>
            <a:t>Kodierungsschema zur Identifizierung dialogischer Schlüsselmerkmale</a:t>
          </a:r>
          <a:endParaRPr lang="en-US" sz="1300">
            <a:solidFill>
              <a:sysClr val="window" lastClr="FFFFFF"/>
            </a:solidFill>
            <a:latin typeface="Calibri" panose="020F0502020204030204"/>
            <a:ea typeface="+mn-ea"/>
            <a:cs typeface="+mn-cs"/>
          </a:endParaRPr>
        </a:p>
      </dgm:t>
    </dgm:pt>
    <dgm:pt modelId="{27F7808C-72EF-AC49-818E-9C78A727C722}" type="parTrans" cxnId="{BFB92CF6-6153-EE44-9C05-DAF3A90441DF}">
      <dgm:prSet/>
      <dgm:spPr/>
      <dgm:t>
        <a:bodyPr/>
        <a:lstStyle/>
        <a:p>
          <a:endParaRPr lang="en-US"/>
        </a:p>
      </dgm:t>
    </dgm:pt>
    <dgm:pt modelId="{441CB2FD-B620-6349-ADCA-AD4CDED8849C}" type="sibTrans" cxnId="{BFB92CF6-6153-EE44-9C05-DAF3A90441DF}">
      <dgm:prSet/>
      <dgm:spPr/>
      <dgm:t>
        <a:bodyPr/>
        <a:lstStyle/>
        <a:p>
          <a:endParaRPr lang="en-US"/>
        </a:p>
      </dgm:t>
    </dgm:pt>
    <dgm:pt modelId="{A3D2D567-EE31-014E-A447-AFCE39E61569}">
      <dgm:prSet phldrT="[Text]" custT="1"/>
      <dgm:spPr>
        <a:xfrm>
          <a:off x="2791956" y="2307163"/>
          <a:ext cx="2023377" cy="809351"/>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gm:spPr>
      <dgm:t>
        <a:bodyPr/>
        <a:lstStyle/>
        <a:p>
          <a:pPr>
            <a:buNone/>
          </a:pPr>
          <a:r>
            <a:rPr lang="de-DE" sz="1000" dirty="0">
              <a:solidFill>
                <a:sysClr val="windowText" lastClr="000000">
                  <a:hueOff val="0"/>
                  <a:satOff val="0"/>
                  <a:lumOff val="0"/>
                  <a:alphaOff val="0"/>
                </a:sysClr>
              </a:solidFill>
              <a:latin typeface="Calibri" panose="020F0502020204030204"/>
              <a:ea typeface="+mn-ea"/>
              <a:cs typeface="+mn-cs"/>
            </a:rPr>
            <a:t>Identifizieren Sie Momente eines qualitativ hochwertigen Dialogs in Ihrem Klassenzimmer und die Bedingungen, die diese hervorrufen</a:t>
          </a:r>
          <a:endParaRPr lang="en-US" sz="1000" dirty="0">
            <a:solidFill>
              <a:sysClr val="windowText" lastClr="000000">
                <a:hueOff val="0"/>
                <a:satOff val="0"/>
                <a:lumOff val="0"/>
                <a:alphaOff val="0"/>
              </a:sysClr>
            </a:solidFill>
            <a:latin typeface="Calibri" panose="020F0502020204030204"/>
            <a:ea typeface="+mn-ea"/>
            <a:cs typeface="+mn-cs"/>
          </a:endParaRPr>
        </a:p>
      </dgm:t>
    </dgm:pt>
    <dgm:pt modelId="{6ABF6F24-ABCA-8641-B266-9D47BF85EE54}" type="parTrans" cxnId="{7BE0EADF-C9CD-3B46-8FCD-BAEDD4311D6A}">
      <dgm:prSet/>
      <dgm:spPr/>
      <dgm:t>
        <a:bodyPr/>
        <a:lstStyle/>
        <a:p>
          <a:endParaRPr lang="en-US"/>
        </a:p>
      </dgm:t>
    </dgm:pt>
    <dgm:pt modelId="{4345531A-3AE3-D94B-B177-7430570FA1CA}" type="sibTrans" cxnId="{7BE0EADF-C9CD-3B46-8FCD-BAEDD4311D6A}">
      <dgm:prSet/>
      <dgm:spPr/>
      <dgm:t>
        <a:bodyPr/>
        <a:lstStyle/>
        <a:p>
          <a:endParaRPr lang="en-US"/>
        </a:p>
      </dgm:t>
    </dgm:pt>
    <dgm:pt modelId="{695223E3-C0C1-3349-85AE-2808399EF150}" type="pres">
      <dgm:prSet presAssocID="{29043006-226A-864A-8B6A-29D39D41FA64}" presName="Name0" presStyleCnt="0">
        <dgm:presLayoutVars>
          <dgm:chPref val="3"/>
          <dgm:dir/>
          <dgm:animLvl val="lvl"/>
          <dgm:resizeHandles/>
        </dgm:presLayoutVars>
      </dgm:prSet>
      <dgm:spPr/>
    </dgm:pt>
    <dgm:pt modelId="{4BB9A1BA-301D-9344-A061-E76BA8C516D7}" type="pres">
      <dgm:prSet presAssocID="{4ADB8173-0F48-054B-8479-7EF2D6EA105D}" presName="horFlow" presStyleCnt="0"/>
      <dgm:spPr/>
    </dgm:pt>
    <dgm:pt modelId="{8267F508-324B-5F4E-926A-B296CF91D5E9}" type="pres">
      <dgm:prSet presAssocID="{4ADB8173-0F48-054B-8479-7EF2D6EA105D}" presName="bigChev" presStyleLbl="node1" presStyleIdx="0" presStyleCnt="3" custScaleX="125229" custLinFactNeighborX="-116" custLinFactNeighborY="-312"/>
      <dgm:spPr/>
    </dgm:pt>
    <dgm:pt modelId="{F987F920-0348-E948-BCEB-13057C01B25B}" type="pres">
      <dgm:prSet presAssocID="{F1903EB3-1544-8940-A4AE-5D1AB91B39C0}" presName="parTrans" presStyleCnt="0"/>
      <dgm:spPr/>
    </dgm:pt>
    <dgm:pt modelId="{AB14B0CF-1561-1E4E-B99C-C649447EB0B8}" type="pres">
      <dgm:prSet presAssocID="{29BE7ECE-6EDA-C047-A25E-E821B263087B}" presName="node" presStyleLbl="alignAccFollowNode1" presStyleIdx="0" presStyleCnt="3" custScaleX="141445">
        <dgm:presLayoutVars>
          <dgm:bulletEnabled val="1"/>
        </dgm:presLayoutVars>
      </dgm:prSet>
      <dgm:spPr/>
    </dgm:pt>
    <dgm:pt modelId="{601ACE18-F5DF-BA4A-ABA1-4CDD5DC28C40}" type="pres">
      <dgm:prSet presAssocID="{4ADB8173-0F48-054B-8479-7EF2D6EA105D}" presName="vSp" presStyleCnt="0"/>
      <dgm:spPr/>
    </dgm:pt>
    <dgm:pt modelId="{6D185C7B-8D22-7E40-9D6E-DD8A5ACC7581}" type="pres">
      <dgm:prSet presAssocID="{EA589996-CF33-A748-B021-F01522DF4C51}" presName="horFlow" presStyleCnt="0"/>
      <dgm:spPr/>
    </dgm:pt>
    <dgm:pt modelId="{F471D622-FC6E-4E45-91A5-3FF000358C18}" type="pres">
      <dgm:prSet presAssocID="{EA589996-CF33-A748-B021-F01522DF4C51}" presName="bigChev" presStyleLbl="node1" presStyleIdx="1" presStyleCnt="3" custScaleX="126875"/>
      <dgm:spPr/>
    </dgm:pt>
    <dgm:pt modelId="{A95ED4D4-3AFC-6647-846F-CA27BE4F51AA}" type="pres">
      <dgm:prSet presAssocID="{EBD43C22-C30A-B643-9B66-0C5310F0E57E}" presName="parTrans" presStyleCnt="0"/>
      <dgm:spPr/>
    </dgm:pt>
    <dgm:pt modelId="{93A14802-995C-844B-9AD8-A4C6A8B1C44A}" type="pres">
      <dgm:prSet presAssocID="{B86BF6F3-F03F-3842-AAE2-04FBFBBDD015}" presName="node" presStyleLbl="alignAccFollowNode1" presStyleIdx="1" presStyleCnt="3" custScaleX="141445">
        <dgm:presLayoutVars>
          <dgm:bulletEnabled val="1"/>
        </dgm:presLayoutVars>
      </dgm:prSet>
      <dgm:spPr/>
    </dgm:pt>
    <dgm:pt modelId="{8134BA54-3377-654D-936E-937EC68995A7}" type="pres">
      <dgm:prSet presAssocID="{EA589996-CF33-A748-B021-F01522DF4C51}" presName="vSp" presStyleCnt="0"/>
      <dgm:spPr/>
    </dgm:pt>
    <dgm:pt modelId="{52418109-1613-C845-83B2-1D958E807B9C}" type="pres">
      <dgm:prSet presAssocID="{59C8E7F8-5340-AD4C-A99D-D7BCC824A7F0}" presName="horFlow" presStyleCnt="0"/>
      <dgm:spPr/>
    </dgm:pt>
    <dgm:pt modelId="{1F7014FA-3C44-D14C-A18A-7159F8285C76}" type="pres">
      <dgm:prSet presAssocID="{59C8E7F8-5340-AD4C-A99D-D7BCC824A7F0}" presName="bigChev" presStyleLbl="node1" presStyleIdx="2" presStyleCnt="3" custScaleX="124458"/>
      <dgm:spPr/>
    </dgm:pt>
    <dgm:pt modelId="{6C0D6986-1D2C-A349-A05B-D22686E10252}" type="pres">
      <dgm:prSet presAssocID="{6ABF6F24-ABCA-8641-B266-9D47BF85EE54}" presName="parTrans" presStyleCnt="0"/>
      <dgm:spPr/>
    </dgm:pt>
    <dgm:pt modelId="{561EBA83-1B95-804C-BF63-5D534C5AF47F}" type="pres">
      <dgm:prSet presAssocID="{A3D2D567-EE31-014E-A447-AFCE39E61569}" presName="node" presStyleLbl="alignAccFollowNode1" presStyleIdx="2" presStyleCnt="3" custScaleX="141445">
        <dgm:presLayoutVars>
          <dgm:bulletEnabled val="1"/>
        </dgm:presLayoutVars>
      </dgm:prSet>
      <dgm:spPr/>
    </dgm:pt>
  </dgm:ptLst>
  <dgm:cxnLst>
    <dgm:cxn modelId="{F0B09C00-1BF9-4B3E-986D-D642B05F7BEF}" type="presOf" srcId="{29043006-226A-864A-8B6A-29D39D41FA64}" destId="{695223E3-C0C1-3349-85AE-2808399EF150}" srcOrd="0" destOrd="0" presId="urn:microsoft.com/office/officeart/2005/8/layout/lProcess3"/>
    <dgm:cxn modelId="{09E5BE08-47D0-2A41-BF79-9FF60D84592D}" srcId="{29043006-226A-864A-8B6A-29D39D41FA64}" destId="{EA589996-CF33-A748-B021-F01522DF4C51}" srcOrd="1" destOrd="0" parTransId="{DB7B37E8-5F77-034D-82E5-DDCC9753761B}" sibTransId="{44B450D7-5869-D343-8DF3-844C02DC606B}"/>
    <dgm:cxn modelId="{8105C251-FC90-584D-9204-7D1534AAAA1D}" srcId="{29043006-226A-864A-8B6A-29D39D41FA64}" destId="{4ADB8173-0F48-054B-8479-7EF2D6EA105D}" srcOrd="0" destOrd="0" parTransId="{31DF7043-DE13-3F4E-A7D5-80D4DB0B24D4}" sibTransId="{76A8657A-24D6-F54C-B518-5F16A255F39A}"/>
    <dgm:cxn modelId="{EA5D3D74-31F5-4F96-9B89-7CB971463D67}" type="presOf" srcId="{59C8E7F8-5340-AD4C-A99D-D7BCC824A7F0}" destId="{1F7014FA-3C44-D14C-A18A-7159F8285C76}" srcOrd="0" destOrd="0" presId="urn:microsoft.com/office/officeart/2005/8/layout/lProcess3"/>
    <dgm:cxn modelId="{436E367C-F835-477C-99D5-C08CA285783D}" type="presOf" srcId="{B86BF6F3-F03F-3842-AAE2-04FBFBBDD015}" destId="{93A14802-995C-844B-9AD8-A4C6A8B1C44A}" srcOrd="0" destOrd="0" presId="urn:microsoft.com/office/officeart/2005/8/layout/lProcess3"/>
    <dgm:cxn modelId="{D8D34B7C-D200-474B-90A5-9828F9002085}" type="presOf" srcId="{A3D2D567-EE31-014E-A447-AFCE39E61569}" destId="{561EBA83-1B95-804C-BF63-5D534C5AF47F}" srcOrd="0" destOrd="0" presId="urn:microsoft.com/office/officeart/2005/8/layout/lProcess3"/>
    <dgm:cxn modelId="{2E718285-D8B7-4837-A856-A907AEE1477A}" type="presOf" srcId="{4ADB8173-0F48-054B-8479-7EF2D6EA105D}" destId="{8267F508-324B-5F4E-926A-B296CF91D5E9}" srcOrd="0" destOrd="0" presId="urn:microsoft.com/office/officeart/2005/8/layout/lProcess3"/>
    <dgm:cxn modelId="{497A6399-E735-4B30-8516-0A035B7883D5}" type="presOf" srcId="{29BE7ECE-6EDA-C047-A25E-E821B263087B}" destId="{AB14B0CF-1561-1E4E-B99C-C649447EB0B8}" srcOrd="0" destOrd="0" presId="urn:microsoft.com/office/officeart/2005/8/layout/lProcess3"/>
    <dgm:cxn modelId="{4F2823B8-3F1C-7541-857E-B53515070B48}" srcId="{EA589996-CF33-A748-B021-F01522DF4C51}" destId="{B86BF6F3-F03F-3842-AAE2-04FBFBBDD015}" srcOrd="0" destOrd="0" parTransId="{EBD43C22-C30A-B643-9B66-0C5310F0E57E}" sibTransId="{1BA039BC-76A5-7441-BD21-B6A7F18D9A48}"/>
    <dgm:cxn modelId="{A6556CCB-C579-4F64-A756-3711B787BA17}" type="presOf" srcId="{EA589996-CF33-A748-B021-F01522DF4C51}" destId="{F471D622-FC6E-4E45-91A5-3FF000358C18}" srcOrd="0" destOrd="0" presId="urn:microsoft.com/office/officeart/2005/8/layout/lProcess3"/>
    <dgm:cxn modelId="{7BE0EADF-C9CD-3B46-8FCD-BAEDD4311D6A}" srcId="{59C8E7F8-5340-AD4C-A99D-D7BCC824A7F0}" destId="{A3D2D567-EE31-014E-A447-AFCE39E61569}" srcOrd="0" destOrd="0" parTransId="{6ABF6F24-ABCA-8641-B266-9D47BF85EE54}" sibTransId="{4345531A-3AE3-D94B-B177-7430570FA1CA}"/>
    <dgm:cxn modelId="{BFB92CF6-6153-EE44-9C05-DAF3A90441DF}" srcId="{29043006-226A-864A-8B6A-29D39D41FA64}" destId="{59C8E7F8-5340-AD4C-A99D-D7BCC824A7F0}" srcOrd="2" destOrd="0" parTransId="{27F7808C-72EF-AC49-818E-9C78A727C722}" sibTransId="{441CB2FD-B620-6349-ADCA-AD4CDED8849C}"/>
    <dgm:cxn modelId="{51CA83FA-C4D1-AA4F-AA45-25E38BA161D4}" srcId="{4ADB8173-0F48-054B-8479-7EF2D6EA105D}" destId="{29BE7ECE-6EDA-C047-A25E-E821B263087B}" srcOrd="0" destOrd="0" parTransId="{F1903EB3-1544-8940-A4AE-5D1AB91B39C0}" sibTransId="{B242C24E-813D-1043-A9BC-E331F9F073E2}"/>
    <dgm:cxn modelId="{85C90838-0204-486D-A298-50D4D162B6A2}" type="presParOf" srcId="{695223E3-C0C1-3349-85AE-2808399EF150}" destId="{4BB9A1BA-301D-9344-A061-E76BA8C516D7}" srcOrd="0" destOrd="0" presId="urn:microsoft.com/office/officeart/2005/8/layout/lProcess3"/>
    <dgm:cxn modelId="{EB180951-49F9-44D9-BC21-E795FB466096}" type="presParOf" srcId="{4BB9A1BA-301D-9344-A061-E76BA8C516D7}" destId="{8267F508-324B-5F4E-926A-B296CF91D5E9}" srcOrd="0" destOrd="0" presId="urn:microsoft.com/office/officeart/2005/8/layout/lProcess3"/>
    <dgm:cxn modelId="{E426AC4C-4A09-4FB2-99F9-3D6750E0DA55}" type="presParOf" srcId="{4BB9A1BA-301D-9344-A061-E76BA8C516D7}" destId="{F987F920-0348-E948-BCEB-13057C01B25B}" srcOrd="1" destOrd="0" presId="urn:microsoft.com/office/officeart/2005/8/layout/lProcess3"/>
    <dgm:cxn modelId="{036D9600-E266-47A1-B292-6CA879919112}" type="presParOf" srcId="{4BB9A1BA-301D-9344-A061-E76BA8C516D7}" destId="{AB14B0CF-1561-1E4E-B99C-C649447EB0B8}" srcOrd="2" destOrd="0" presId="urn:microsoft.com/office/officeart/2005/8/layout/lProcess3"/>
    <dgm:cxn modelId="{F5541FFE-9286-4DF8-ACED-AC867AFF0DEA}" type="presParOf" srcId="{695223E3-C0C1-3349-85AE-2808399EF150}" destId="{601ACE18-F5DF-BA4A-ABA1-4CDD5DC28C40}" srcOrd="1" destOrd="0" presId="urn:microsoft.com/office/officeart/2005/8/layout/lProcess3"/>
    <dgm:cxn modelId="{13B8B1FC-AA28-417C-82C4-16033B9A001C}" type="presParOf" srcId="{695223E3-C0C1-3349-85AE-2808399EF150}" destId="{6D185C7B-8D22-7E40-9D6E-DD8A5ACC7581}" srcOrd="2" destOrd="0" presId="urn:microsoft.com/office/officeart/2005/8/layout/lProcess3"/>
    <dgm:cxn modelId="{3C439DBD-9F92-4502-B0C6-3BEFB005031F}" type="presParOf" srcId="{6D185C7B-8D22-7E40-9D6E-DD8A5ACC7581}" destId="{F471D622-FC6E-4E45-91A5-3FF000358C18}" srcOrd="0" destOrd="0" presId="urn:microsoft.com/office/officeart/2005/8/layout/lProcess3"/>
    <dgm:cxn modelId="{806CB239-8623-4387-B10F-044BAA8387F5}" type="presParOf" srcId="{6D185C7B-8D22-7E40-9D6E-DD8A5ACC7581}" destId="{A95ED4D4-3AFC-6647-846F-CA27BE4F51AA}" srcOrd="1" destOrd="0" presId="urn:microsoft.com/office/officeart/2005/8/layout/lProcess3"/>
    <dgm:cxn modelId="{5292203E-B2D7-42E2-B12E-0700837E21EB}" type="presParOf" srcId="{6D185C7B-8D22-7E40-9D6E-DD8A5ACC7581}" destId="{93A14802-995C-844B-9AD8-A4C6A8B1C44A}" srcOrd="2" destOrd="0" presId="urn:microsoft.com/office/officeart/2005/8/layout/lProcess3"/>
    <dgm:cxn modelId="{A3794300-2874-4012-84C9-5CB6907A76E6}" type="presParOf" srcId="{695223E3-C0C1-3349-85AE-2808399EF150}" destId="{8134BA54-3377-654D-936E-937EC68995A7}" srcOrd="3" destOrd="0" presId="urn:microsoft.com/office/officeart/2005/8/layout/lProcess3"/>
    <dgm:cxn modelId="{8311C2AD-5869-4E87-8629-1D2435F6ECC4}" type="presParOf" srcId="{695223E3-C0C1-3349-85AE-2808399EF150}" destId="{52418109-1613-C845-83B2-1D958E807B9C}" srcOrd="4" destOrd="0" presId="urn:microsoft.com/office/officeart/2005/8/layout/lProcess3"/>
    <dgm:cxn modelId="{D3B76CD0-0AD3-4281-82C7-66B42A2B4995}" type="presParOf" srcId="{52418109-1613-C845-83B2-1D958E807B9C}" destId="{1F7014FA-3C44-D14C-A18A-7159F8285C76}" srcOrd="0" destOrd="0" presId="urn:microsoft.com/office/officeart/2005/8/layout/lProcess3"/>
    <dgm:cxn modelId="{08AAEEF2-75F4-45D4-96D2-D4812729CC36}" type="presParOf" srcId="{52418109-1613-C845-83B2-1D958E807B9C}" destId="{6C0D6986-1D2C-A349-A05B-D22686E10252}" srcOrd="1" destOrd="0" presId="urn:microsoft.com/office/officeart/2005/8/layout/lProcess3"/>
    <dgm:cxn modelId="{DB0176C0-2D0F-44B0-8D97-812D2AF134D0}" type="presParOf" srcId="{52418109-1613-C845-83B2-1D958E807B9C}" destId="{561EBA83-1B95-804C-BF63-5D534C5AF47F}" srcOrd="2"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de-DE" spc="-60" dirty="0">
              <a:solidFill>
                <a:schemeClr val="tx1"/>
              </a:solidFill>
              <a:latin typeface="Arial"/>
              <a:cs typeface="Arial"/>
            </a:rPr>
            <a:t>Ich möchte mich auf meine eigene Praxis konzentrieren.                 </a:t>
          </a:r>
          <a:r>
            <a:rPr lang="de-DE" b="1" spc="-60" dirty="0">
              <a:solidFill>
                <a:schemeClr val="tx1"/>
              </a:solidFill>
              <a:latin typeface="Arial"/>
              <a:cs typeface="Arial"/>
            </a:rPr>
            <a:t>Ich möchte</a:t>
          </a:r>
          <a:r>
            <a:rPr lang="de-DE" spc="-60" dirty="0">
              <a:solidFill>
                <a:schemeClr val="tx1"/>
              </a:solidFill>
              <a:latin typeface="Arial"/>
              <a:cs typeface="Arial"/>
            </a:rPr>
            <a:t>...</a:t>
          </a:r>
          <a:endParaRPr lang="en-GB" dirty="0">
            <a:solidFill>
              <a:schemeClr val="tx1"/>
            </a:solidFill>
          </a:endParaRPr>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de-DE" spc="-60" dirty="0">
              <a:solidFill>
                <a:schemeClr val="tx1"/>
              </a:solidFill>
              <a:latin typeface="Arial"/>
              <a:cs typeface="Arial"/>
            </a:rPr>
            <a:t>Wege finden, um die Lernenden dazu zu bringen, die Ideen der anderen zu hinterfragen</a:t>
          </a:r>
          <a:r>
            <a:rPr lang="de-DE" spc="-60" dirty="0">
              <a:solidFill>
                <a:srgbClr val="46474A"/>
              </a:solidFill>
              <a:latin typeface="Arial"/>
              <a:cs typeface="Arial"/>
            </a:rPr>
            <a:t>.</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de-DE" spc="-45" dirty="0">
              <a:solidFill>
                <a:schemeClr val="tx1"/>
              </a:solidFill>
              <a:latin typeface="Arial"/>
              <a:cs typeface="Arial"/>
            </a:rPr>
            <a:t>Möglichkeiten für die Lernenden fördern, auf den Ideen der anderen aufzubauen.</a:t>
          </a:r>
          <a:endParaRPr lang="en-GB" dirty="0">
            <a:solidFill>
              <a:schemeClr val="tx1"/>
            </a:solidFill>
          </a:endParaRPr>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de-DE" spc="-60" dirty="0">
              <a:solidFill>
                <a:schemeClr val="tx1"/>
              </a:solidFill>
              <a:latin typeface="Arial"/>
              <a:cs typeface="Arial"/>
            </a:rPr>
            <a:t>Inwieweit biete ich den Lernenden die Möglichkeit, aufeinander zu reagieren und nicht auf mich?</a:t>
          </a:r>
          <a:endParaRPr lang="en-GB" dirty="0">
            <a:solidFill>
              <a:schemeClr val="tx1"/>
            </a:solidFill>
          </a:endParaRPr>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de-DE" spc="-60" dirty="0">
              <a:solidFill>
                <a:schemeClr val="tx1"/>
              </a:solidFill>
              <a:latin typeface="Arial"/>
              <a:cs typeface="Arial"/>
            </a:rPr>
            <a:t>überlegen, wie ich die Lernenden ermutigen kann, Verbindungen in einer Lernsequenz herzustellen.</a:t>
          </a:r>
          <a:endParaRPr lang="en-GB" dirty="0">
            <a:solidFill>
              <a:schemeClr val="tx1"/>
            </a:solidFill>
          </a:endParaRPr>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de-DE" spc="-60" dirty="0">
              <a:solidFill>
                <a:schemeClr val="tx1"/>
              </a:solidFill>
              <a:latin typeface="Arial"/>
              <a:cs typeface="Arial"/>
            </a:rPr>
            <a:t>Wie oft biete ich Gelegenheiten für Lernende, ihre Erfahrungen außerhalb des Klassenzimmers im Bereich der persönlichen, gesundheitlichen und sozialen Bildung  zu teilen?</a:t>
          </a:r>
          <a:endParaRPr lang="en-GB" dirty="0">
            <a:solidFill>
              <a:schemeClr val="tx1"/>
            </a:solidFill>
          </a:endParaRPr>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de-DE" spc="-60" dirty="0">
              <a:solidFill>
                <a:schemeClr val="tx1"/>
              </a:solidFill>
              <a:latin typeface="Arial"/>
              <a:cs typeface="Arial"/>
            </a:rPr>
            <a:t>herausfinden, wie ich die Lernenden ermutigen kann, ihre Ideen zu begründen.</a:t>
          </a:r>
          <a:endParaRPr lang="en-GB" dirty="0">
            <a:solidFill>
              <a:schemeClr val="tx1"/>
            </a:solidFill>
          </a:endParaRPr>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de-DE" spc="-60" dirty="0">
              <a:solidFill>
                <a:schemeClr val="tx1"/>
              </a:solidFill>
              <a:latin typeface="Arial"/>
              <a:cs typeface="Arial"/>
            </a:rPr>
            <a:t>Inwieweit nutze ich die Darstellung von Satzanfängen, um die Art und Weise der Fragestellung zu modellieren?</a:t>
          </a:r>
          <a:endParaRPr lang="en-GB" dirty="0">
            <a:solidFill>
              <a:schemeClr val="tx1"/>
            </a:solidFill>
          </a:endParaRPr>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de-DE" spc="-60" dirty="0">
              <a:solidFill>
                <a:schemeClr val="tx1"/>
              </a:solidFill>
              <a:latin typeface="Arial"/>
              <a:cs typeface="Arial"/>
            </a:rPr>
            <a:t>Wie oft stelle ich Nachfragen?</a:t>
          </a:r>
          <a:endParaRPr lang="en-GB" spc="-60" dirty="0">
            <a:solidFill>
              <a:schemeClr val="tx1"/>
            </a:solidFill>
            <a:latin typeface="Arial"/>
            <a:cs typeface="Arial"/>
          </a:endParaRPr>
        </a:p>
        <a:p>
          <a:r>
            <a:rPr lang="de-DE" spc="-60" dirty="0">
              <a:solidFill>
                <a:schemeClr val="tx1"/>
              </a:solidFill>
              <a:latin typeface="Arial"/>
              <a:cs typeface="Arial"/>
            </a:rPr>
            <a:t>Lasse ich den Lernenden genug Zeit, um ihre Antworten vollständig zu erklären?</a:t>
          </a:r>
          <a:endParaRPr lang="en-GB" dirty="0">
            <a:solidFill>
              <a:schemeClr val="tx1"/>
            </a:solidFill>
          </a:endParaRPr>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de-DE" dirty="0">
              <a:latin typeface="Arial" panose="020B0604020202020204" pitchFamily="34" charset="0"/>
              <a:cs typeface="Arial" panose="020B0604020202020204" pitchFamily="34" charset="0"/>
            </a:rPr>
            <a:t>Ich möchte mich auf den Dialog mit den Lernenden konzentrieren</a:t>
          </a:r>
          <a:r>
            <a:rPr lang="de-DE" b="1" dirty="0">
              <a:latin typeface="Arial" panose="020B0604020202020204" pitchFamily="34" charset="0"/>
              <a:cs typeface="Arial" panose="020B0604020202020204" pitchFamily="34" charset="0"/>
            </a:rPr>
            <a:t>. Ich möchte</a:t>
          </a:r>
          <a:r>
            <a:rPr lang="de-DE"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dgm:t>
    </dgm:pt>
    <dgm:pt modelId="{8EEC9DF2-698D-402A-8219-D5755A078EB4}" type="parTrans" cxnId="{332BF793-34DD-4B39-968E-ADAA74BB4084}">
      <dgm:prSet/>
      <dgm:spPr/>
      <dgm:t>
        <a:bodyPr/>
        <a:lstStyle/>
        <a:p>
          <a:endParaRPr lang="en-GB">
            <a:latin typeface="Arial" panose="020B0604020202020204" pitchFamily="34" charset="0"/>
            <a:cs typeface="Arial" panose="020B0604020202020204" pitchFamily="34" charset="0"/>
          </a:endParaRPr>
        </a:p>
      </dgm:t>
    </dgm:pt>
    <dgm:pt modelId="{61E80654-A1FC-43FC-BBA7-F913D5B2E4CE}" type="sibTrans" cxnId="{332BF793-34DD-4B39-968E-ADAA74BB4084}">
      <dgm:prSet/>
      <dgm:spPr/>
      <dgm:t>
        <a:bodyPr/>
        <a:lstStyle/>
        <a:p>
          <a:endParaRPr lang="en-GB">
            <a:latin typeface="Arial" panose="020B0604020202020204" pitchFamily="34" charset="0"/>
            <a:cs typeface="Arial" panose="020B0604020202020204" pitchFamily="34" charset="0"/>
          </a:endParaRPr>
        </a:p>
      </dgm:t>
    </dgm:pt>
    <dgm:pt modelId="{0EF9529A-7D1E-49BF-B35E-1D38B21B9721}">
      <dgm:prSet phldrT="[Text]"/>
      <dgm:spPr/>
      <dgm:t>
        <a:bodyPr/>
        <a:lstStyle/>
        <a:p>
          <a:r>
            <a:rPr lang="de-DE" dirty="0">
              <a:latin typeface="Arial" panose="020B0604020202020204" pitchFamily="34" charset="0"/>
              <a:cs typeface="Arial" panose="020B0604020202020204" pitchFamily="34" charset="0"/>
            </a:rPr>
            <a:t>den Lernenden helfen, ihre Ideen zu begründen (Nachdenken und Erklären, N)</a:t>
          </a:r>
          <a:endParaRPr lang="en-GB" dirty="0">
            <a:latin typeface="Arial" panose="020B0604020202020204" pitchFamily="34" charset="0"/>
            <a:cs typeface="Arial" panose="020B0604020202020204" pitchFamily="34" charset="0"/>
          </a:endParaRPr>
        </a:p>
      </dgm:t>
    </dgm:pt>
    <dgm:pt modelId="{3BE6EFF3-16EE-49EC-B74C-F0FF3B773791}" type="parTrans" cxnId="{C3A68D73-2EF5-4B65-B14E-A9A28DF6064E}">
      <dgm:prSet/>
      <dgm:spPr/>
      <dgm:t>
        <a:bodyPr/>
        <a:lstStyle/>
        <a:p>
          <a:endParaRPr lang="en-GB">
            <a:latin typeface="Arial" panose="020B0604020202020204" pitchFamily="34" charset="0"/>
            <a:cs typeface="Arial" panose="020B0604020202020204" pitchFamily="34" charset="0"/>
          </a:endParaRPr>
        </a:p>
      </dgm:t>
    </dgm:pt>
    <dgm:pt modelId="{ADC53E0E-250A-4CE0-BA1D-5407F65AD4D3}" type="sibTrans" cxnId="{C3A68D73-2EF5-4B65-B14E-A9A28DF6064E}">
      <dgm:prSet/>
      <dgm:spPr/>
      <dgm:t>
        <a:bodyPr/>
        <a:lstStyle/>
        <a:p>
          <a:endParaRPr lang="en-GB">
            <a:latin typeface="Arial" panose="020B0604020202020204" pitchFamily="34" charset="0"/>
            <a:cs typeface="Arial" panose="020B0604020202020204" pitchFamily="34" charset="0"/>
          </a:endParaRPr>
        </a:p>
      </dgm:t>
    </dgm:pt>
    <dgm:pt modelId="{4EA3A2B7-A9F3-419B-8AF1-5EA9EA41713A}">
      <dgm:prSet phldrT="[Text]"/>
      <dgm:spPr/>
      <dgm:t>
        <a:bodyPr/>
        <a:lstStyle/>
        <a:p>
          <a:r>
            <a:rPr lang="de-DE" dirty="0">
              <a:latin typeface="Arial" panose="020B0604020202020204" pitchFamily="34" charset="0"/>
              <a:cs typeface="Arial" panose="020B0604020202020204" pitchFamily="34" charset="0"/>
            </a:rPr>
            <a:t>den Lernenden helfen, auf den Ideen der anderen aufzubauen (Auf Ideen aufbauen, I)</a:t>
          </a:r>
          <a:endParaRPr lang="en-GB" dirty="0">
            <a:latin typeface="Arial" panose="020B0604020202020204" pitchFamily="34" charset="0"/>
            <a:cs typeface="Arial" panose="020B0604020202020204" pitchFamily="34" charset="0"/>
          </a:endParaRPr>
        </a:p>
      </dgm:t>
    </dgm:pt>
    <dgm:pt modelId="{6ECA2432-018C-4C89-8553-6FC214D1A4B2}" type="parTrans" cxnId="{C0214D67-4720-4412-A54D-25F8A6CCF6D4}">
      <dgm:prSet/>
      <dgm:spPr/>
      <dgm:t>
        <a:bodyPr/>
        <a:lstStyle/>
        <a:p>
          <a:endParaRPr lang="en-GB">
            <a:latin typeface="Arial" panose="020B0604020202020204" pitchFamily="34" charset="0"/>
            <a:cs typeface="Arial" panose="020B0604020202020204" pitchFamily="34" charset="0"/>
          </a:endParaRPr>
        </a:p>
      </dgm:t>
    </dgm:pt>
    <dgm:pt modelId="{FB78A00E-9CF9-42F6-BEEC-57DB0FE8CB68}" type="sibTrans" cxnId="{C0214D67-4720-4412-A54D-25F8A6CCF6D4}">
      <dgm:prSet/>
      <dgm:spPr/>
      <dgm:t>
        <a:bodyPr/>
        <a:lstStyle/>
        <a:p>
          <a:endParaRPr lang="en-GB">
            <a:latin typeface="Arial" panose="020B0604020202020204" pitchFamily="34" charset="0"/>
            <a:cs typeface="Arial" panose="020B0604020202020204" pitchFamily="34" charset="0"/>
          </a:endParaRPr>
        </a:p>
      </dgm:t>
    </dgm:pt>
    <dgm:pt modelId="{978EFC1B-40B6-4DAB-A549-49665233685D}">
      <dgm:prSet phldrT="[Text]"/>
      <dgm:spPr/>
      <dgm:t>
        <a:bodyPr/>
        <a:lstStyle/>
        <a:p>
          <a:r>
            <a:rPr lang="de-DE" dirty="0">
              <a:latin typeface="Arial" panose="020B0604020202020204" pitchFamily="34" charset="0"/>
              <a:cs typeface="Arial" panose="020B0604020202020204" pitchFamily="34" charset="0"/>
            </a:rPr>
            <a:t>Inwieweit bauen meine Lernenden während des Small World Play auf den Ideen der anderen auf?                                  Wie gut vertiefen die Lernenden ihr Verständnis, indem sie auf den Ideen der anderen aufbauen?</a:t>
          </a:r>
          <a:endParaRPr lang="en-GB" dirty="0">
            <a:latin typeface="Arial" panose="020B0604020202020204" pitchFamily="34" charset="0"/>
            <a:cs typeface="Arial" panose="020B0604020202020204" pitchFamily="34" charset="0"/>
          </a:endParaRPr>
        </a:p>
      </dgm:t>
    </dgm:pt>
    <dgm:pt modelId="{CEBF41E6-2327-419F-9E6C-58D7BB9D3382}" type="parTrans" cxnId="{DE5EEDC0-CEC3-4BB4-8685-B3AD44EEF4EB}">
      <dgm:prSet/>
      <dgm:spPr/>
      <dgm:t>
        <a:bodyPr/>
        <a:lstStyle/>
        <a:p>
          <a:endParaRPr lang="en-GB">
            <a:latin typeface="Arial" panose="020B0604020202020204" pitchFamily="34" charset="0"/>
            <a:cs typeface="Arial" panose="020B0604020202020204" pitchFamily="34" charset="0"/>
          </a:endParaRPr>
        </a:p>
      </dgm:t>
    </dgm:pt>
    <dgm:pt modelId="{B4C50E85-751F-4CAF-9132-D228A3054AC0}" type="sibTrans" cxnId="{DE5EEDC0-CEC3-4BB4-8685-B3AD44EEF4EB}">
      <dgm:prSet/>
      <dgm:spPr/>
      <dgm:t>
        <a:bodyPr/>
        <a:lstStyle/>
        <a:p>
          <a:endParaRPr lang="en-GB">
            <a:latin typeface="Arial" panose="020B0604020202020204" pitchFamily="34" charset="0"/>
            <a:cs typeface="Arial" panose="020B0604020202020204" pitchFamily="34" charset="0"/>
          </a:endParaRPr>
        </a:p>
      </dgm:t>
    </dgm:pt>
    <dgm:pt modelId="{2CBC7DC3-EAC7-4006-96CB-A5D4046DADE7}">
      <dgm:prSet phldrT="[Text]"/>
      <dgm:spPr/>
      <dgm:t>
        <a:bodyPr/>
        <a:lstStyle/>
        <a:p>
          <a:r>
            <a:rPr lang="de-DE" dirty="0">
              <a:latin typeface="Arial" panose="020B0604020202020204" pitchFamily="34" charset="0"/>
              <a:cs typeface="Arial" panose="020B0604020202020204" pitchFamily="34" charset="0"/>
            </a:rPr>
            <a:t>Den Lernenden helfen, Verbindungen in einer Lernsequenz herzustellen (Verknüpfen, V)</a:t>
          </a:r>
          <a:endParaRPr lang="en-GB" dirty="0">
            <a:latin typeface="Arial" panose="020B0604020202020204" pitchFamily="34" charset="0"/>
            <a:cs typeface="Arial" panose="020B0604020202020204" pitchFamily="34" charset="0"/>
          </a:endParaRPr>
        </a:p>
      </dgm:t>
    </dgm:pt>
    <dgm:pt modelId="{02975EFF-F6A4-49A7-A77F-CB86E1CAE7FF}" type="parTrans" cxnId="{CAAAEED3-D43B-402A-A53A-E998E6F32F81}">
      <dgm:prSet/>
      <dgm:spPr/>
      <dgm:t>
        <a:bodyPr/>
        <a:lstStyle/>
        <a:p>
          <a:endParaRPr lang="en-GB">
            <a:latin typeface="Arial" panose="020B0604020202020204" pitchFamily="34" charset="0"/>
            <a:cs typeface="Arial" panose="020B0604020202020204" pitchFamily="34" charset="0"/>
          </a:endParaRPr>
        </a:p>
      </dgm:t>
    </dgm:pt>
    <dgm:pt modelId="{4E77197E-981F-4200-B6B4-41D2B8713311}" type="sibTrans" cxnId="{CAAAEED3-D43B-402A-A53A-E998E6F32F81}">
      <dgm:prSet/>
      <dgm:spPr/>
      <dgm:t>
        <a:bodyPr/>
        <a:lstStyle/>
        <a:p>
          <a:endParaRPr lang="en-GB">
            <a:latin typeface="Arial" panose="020B0604020202020204" pitchFamily="34" charset="0"/>
            <a:cs typeface="Arial" panose="020B0604020202020204" pitchFamily="34" charset="0"/>
          </a:endParaRPr>
        </a:p>
      </dgm:t>
    </dgm:pt>
    <dgm:pt modelId="{71F725E2-B8D0-4540-8D18-92FDEFDF672E}">
      <dgm:prSet phldrT="[Text]"/>
      <dgm:spPr/>
      <dgm:t>
        <a:bodyPr/>
        <a:lstStyle/>
        <a:p>
          <a:r>
            <a:rPr lang="de-DE" dirty="0">
              <a:latin typeface="Arial" panose="020B0604020202020204" pitchFamily="34" charset="0"/>
              <a:cs typeface="Arial" panose="020B0604020202020204" pitchFamily="34" charset="0"/>
            </a:rPr>
            <a:t>Inwieweit bringen die Lernenden im Religionsunterricht ihre eigenen Erfahrungen in die Unterrichtsdiskussion ein?                Inwieweit können meine Lernenden Verbindungen zur Russischen Revolution herstellen, wenn wir über Farm der Tiere sprechen?</a:t>
          </a:r>
          <a:endParaRPr lang="en-GB" dirty="0">
            <a:latin typeface="Arial" panose="020B0604020202020204" pitchFamily="34" charset="0"/>
            <a:cs typeface="Arial" panose="020B0604020202020204" pitchFamily="34" charset="0"/>
          </a:endParaRPr>
        </a:p>
      </dgm:t>
    </dgm:pt>
    <dgm:pt modelId="{85B46C3F-BABD-43B0-A25A-5E5585BE5E06}" type="parTrans" cxnId="{1FEC61F8-9CDB-410A-BC44-126C24BA92B2}">
      <dgm:prSet/>
      <dgm:spPr/>
      <dgm:t>
        <a:bodyPr/>
        <a:lstStyle/>
        <a:p>
          <a:endParaRPr lang="en-GB">
            <a:latin typeface="Arial" panose="020B0604020202020204" pitchFamily="34" charset="0"/>
            <a:cs typeface="Arial" panose="020B0604020202020204" pitchFamily="34" charset="0"/>
          </a:endParaRPr>
        </a:p>
      </dgm:t>
    </dgm:pt>
    <dgm:pt modelId="{EEA9ECF3-C058-469E-9BDA-4701E4AF777D}" type="sibTrans" cxnId="{1FEC61F8-9CDB-410A-BC44-126C24BA92B2}">
      <dgm:prSet/>
      <dgm:spPr/>
      <dgm:t>
        <a:bodyPr/>
        <a:lstStyle/>
        <a:p>
          <a:endParaRPr lang="en-GB">
            <a:latin typeface="Arial" panose="020B0604020202020204" pitchFamily="34" charset="0"/>
            <a:cs typeface="Arial" panose="020B0604020202020204" pitchFamily="34" charset="0"/>
          </a:endParaRPr>
        </a:p>
      </dgm:t>
    </dgm:pt>
    <dgm:pt modelId="{AC5256A2-DB23-48B6-A2D5-39FAFBD374A9}">
      <dgm:prSet phldrT="[Text]"/>
      <dgm:spPr/>
      <dgm:t>
        <a:bodyPr/>
        <a:lstStyle/>
        <a:p>
          <a:r>
            <a:rPr lang="de-DE" dirty="0">
              <a:latin typeface="Arial" panose="020B0604020202020204" pitchFamily="34" charset="0"/>
              <a:cs typeface="Arial" panose="020B0604020202020204" pitchFamily="34" charset="0"/>
            </a:rPr>
            <a:t>die Lernenden dabei unterstützen, die Ideen der anderen in Frage zu stellen und zu hinterfragen (Herausfordern, H)</a:t>
          </a:r>
          <a:endParaRPr lang="en-GB" dirty="0">
            <a:latin typeface="Arial" panose="020B0604020202020204" pitchFamily="34" charset="0"/>
            <a:cs typeface="Arial" panose="020B0604020202020204" pitchFamily="34" charset="0"/>
          </a:endParaRPr>
        </a:p>
      </dgm:t>
    </dgm:pt>
    <dgm:pt modelId="{4B0E1BE2-48CE-4F58-8399-18A4FD052E68}" type="parTrans" cxnId="{89C1A9D2-88E4-4E2B-A33B-CB9318EDB28E}">
      <dgm:prSet/>
      <dgm:spPr/>
      <dgm:t>
        <a:bodyPr/>
        <a:lstStyle/>
        <a:p>
          <a:endParaRPr lang="en-GB">
            <a:latin typeface="Arial" panose="020B0604020202020204" pitchFamily="34" charset="0"/>
            <a:cs typeface="Arial" panose="020B0604020202020204" pitchFamily="34" charset="0"/>
          </a:endParaRPr>
        </a:p>
      </dgm:t>
    </dgm:pt>
    <dgm:pt modelId="{DB95D935-E4E4-4D6F-9513-5DC1F498D52D}" type="sibTrans" cxnId="{89C1A9D2-88E4-4E2B-A33B-CB9318EDB28E}">
      <dgm:prSet/>
      <dgm:spPr/>
      <dgm:t>
        <a:bodyPr/>
        <a:lstStyle/>
        <a:p>
          <a:endParaRPr lang="en-GB">
            <a:latin typeface="Arial" panose="020B0604020202020204" pitchFamily="34" charset="0"/>
            <a:cs typeface="Arial" panose="020B0604020202020204" pitchFamily="34" charset="0"/>
          </a:endParaRPr>
        </a:p>
      </dgm:t>
    </dgm:pt>
    <dgm:pt modelId="{19F143D1-99C4-4576-9076-AC84DE1E76E8}">
      <dgm:prSet/>
      <dgm:spPr/>
      <dgm:t>
        <a:bodyPr/>
        <a:lstStyle/>
        <a:p>
          <a:r>
            <a:rPr lang="de-DE" dirty="0">
              <a:latin typeface="Arial" panose="020B0604020202020204" pitchFamily="34" charset="0"/>
              <a:cs typeface="Arial" panose="020B0604020202020204" pitchFamily="34" charset="0"/>
            </a:rPr>
            <a:t>Wie oft begründen die Lernenden ihre Entscheidungen in Informatik, wenn sie in Zweiergruppen programmieren?                          Inwieweit begründen die Lernenden ihre Entscheidungen, wenn sie in den Naturwissenschaften Vorhersagen machen?</a:t>
          </a:r>
          <a:endParaRPr lang="en-GB" dirty="0">
            <a:latin typeface="Arial" panose="020B0604020202020204" pitchFamily="34" charset="0"/>
            <a:cs typeface="Arial" panose="020B0604020202020204" pitchFamily="34" charset="0"/>
          </a:endParaRPr>
        </a:p>
      </dgm:t>
    </dgm:pt>
    <dgm:pt modelId="{DE71C02C-2B20-4655-BA26-D1AD790CCC6A}" type="parTrans" cxnId="{F22AFFE2-7A77-4F89-B194-492004EEB81C}">
      <dgm:prSet/>
      <dgm:spPr/>
      <dgm:t>
        <a:bodyPr/>
        <a:lstStyle/>
        <a:p>
          <a:endParaRPr lang="en-GB">
            <a:latin typeface="Arial" panose="020B0604020202020204" pitchFamily="34" charset="0"/>
            <a:cs typeface="Arial" panose="020B0604020202020204" pitchFamily="34" charset="0"/>
          </a:endParaRPr>
        </a:p>
      </dgm:t>
    </dgm:pt>
    <dgm:pt modelId="{42A8F873-6594-44C9-9442-B8842A5D34D0}" type="sibTrans" cxnId="{F22AFFE2-7A77-4F89-B194-492004EEB81C}">
      <dgm:prSet/>
      <dgm:spPr/>
      <dgm:t>
        <a:bodyPr/>
        <a:lstStyle/>
        <a:p>
          <a:endParaRPr lang="en-GB">
            <a:latin typeface="Arial" panose="020B0604020202020204" pitchFamily="34" charset="0"/>
            <a:cs typeface="Arial" panose="020B0604020202020204" pitchFamily="34" charset="0"/>
          </a:endParaRPr>
        </a:p>
      </dgm:t>
    </dgm:pt>
    <dgm:pt modelId="{3C855A7B-2703-4ADA-8FE2-A48A07197946}">
      <dgm:prSet/>
      <dgm:spPr/>
      <dgm:t>
        <a:bodyPr/>
        <a:lstStyle/>
        <a:p>
          <a:r>
            <a:rPr lang="de-DE" dirty="0">
              <a:latin typeface="Arial" panose="020B0604020202020204" pitchFamily="34" charset="0"/>
              <a:cs typeface="Arial" panose="020B0604020202020204" pitchFamily="34" charset="0"/>
            </a:rPr>
            <a:t>Inwieweit stellen meine Lernenden die Ideen der anderen in Frage, wenn sie historische Quellen untersuchen?                               Wie gut bewerten meine Studierenden in ihrem Modul "Medien und Gender" (BA Soziologie) verschiedene kritische Theorien während der Diskussion?</a:t>
          </a:r>
          <a:endParaRPr lang="en-GB" dirty="0">
            <a:latin typeface="Arial" panose="020B0604020202020204" pitchFamily="34" charset="0"/>
            <a:cs typeface="Arial" panose="020B0604020202020204" pitchFamily="34" charset="0"/>
          </a:endParaRPr>
        </a:p>
      </dgm:t>
    </dgm:pt>
    <dgm:pt modelId="{54243F6C-705C-4A67-8FD0-DCF9B11057A0}" type="parTrans" cxnId="{51F7C65A-21E8-498D-BF42-0495C129A5E1}">
      <dgm:prSet/>
      <dgm:spPr/>
      <dgm:t>
        <a:bodyPr/>
        <a:lstStyle/>
        <a:p>
          <a:endParaRPr lang="en-GB">
            <a:latin typeface="Arial" panose="020B0604020202020204" pitchFamily="34" charset="0"/>
            <a:cs typeface="Arial" panose="020B0604020202020204" pitchFamily="34" charset="0"/>
          </a:endParaRPr>
        </a:p>
      </dgm:t>
    </dgm:pt>
    <dgm:pt modelId="{FEAE7374-2DEF-4FBC-A49A-480E49CC22F0}" type="sibTrans" cxnId="{51F7C65A-21E8-498D-BF42-0495C129A5E1}">
      <dgm:prSet/>
      <dgm:spPr/>
      <dgm:t>
        <a:bodyPr/>
        <a:lstStyle/>
        <a:p>
          <a:endParaRPr lang="en-GB">
            <a:latin typeface="Arial" panose="020B0604020202020204" pitchFamily="34" charset="0"/>
            <a:cs typeface="Arial" panose="020B0604020202020204" pitchFamily="34" charset="0"/>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D5066E03-58E9-4A82-8298-246E0F1BA51A}" type="presOf" srcId="{3BE6EFF3-16EE-49EC-B74C-F0FF3B773791}" destId="{696A1F71-EFE8-4E69-824E-9029AFC16744}" srcOrd="0" destOrd="0" presId="urn:microsoft.com/office/officeart/2005/8/layout/hierarchy1"/>
    <dgm:cxn modelId="{ADB25E06-FA29-418B-9DAA-7787BC247458}" type="presOf" srcId="{AC5256A2-DB23-48B6-A2D5-39FAFBD374A9}" destId="{2C11C53A-B5AF-418B-9E37-E825B6E36F16}" srcOrd="0" destOrd="0" presId="urn:microsoft.com/office/officeart/2005/8/layout/hierarchy1"/>
    <dgm:cxn modelId="{8CA95C20-BB9A-4A4E-A3F0-3E5536F7D4EA}" type="presOf" srcId="{6ECA2432-018C-4C89-8553-6FC214D1A4B2}" destId="{B9F06BBE-66AA-4F14-8E92-80E68DE4AF7C}" srcOrd="0" destOrd="0" presId="urn:microsoft.com/office/officeart/2005/8/layout/hierarchy1"/>
    <dgm:cxn modelId="{FEB2642F-83D7-4DB4-8E6D-94D1AC840025}" type="presOf" srcId="{0EF9529A-7D1E-49BF-B35E-1D38B21B9721}" destId="{DEAF3728-5157-4AAB-AEA7-C4988424C4E7}" srcOrd="0" destOrd="0" presId="urn:microsoft.com/office/officeart/2005/8/layout/hierarchy1"/>
    <dgm:cxn modelId="{4386203B-863F-4950-9621-4D24F4D474BE}" type="presOf" srcId="{3797F512-9711-4D35-AF6D-F8A7AE7D9444}" destId="{5E747C84-64D1-4CFC-B2DA-284E2902F930}" srcOrd="0" destOrd="0" presId="urn:microsoft.com/office/officeart/2005/8/layout/hierarchy1"/>
    <dgm:cxn modelId="{130C8650-ACEF-4736-BAF7-C483FF45B86A}" type="presOf" srcId="{19F143D1-99C4-4576-9076-AC84DE1E76E8}" destId="{AD40BA6B-1408-4A34-A245-8DF5C38FC38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6099E063-3C99-4F9D-A1D2-26D98C3490C7}" type="presOf" srcId="{71F725E2-B8D0-4540-8D18-92FDEFDF672E}" destId="{9AF74ADF-566F-4B2A-AB00-3848370265DE}"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C3A68D73-2EF5-4B65-B14E-A9A28DF6064E}" srcId="{3797F512-9711-4D35-AF6D-F8A7AE7D9444}" destId="{0EF9529A-7D1E-49BF-B35E-1D38B21B9721}" srcOrd="0" destOrd="0" parTransId="{3BE6EFF3-16EE-49EC-B74C-F0FF3B773791}" sibTransId="{ADC53E0E-250A-4CE0-BA1D-5407F65AD4D3}"/>
    <dgm:cxn modelId="{E16E8F74-75ED-4A76-BD9F-B6EBDFC08239}" type="presOf" srcId="{4B0E1BE2-48CE-4F58-8399-18A4FD052E68}" destId="{ABAA81A1-E5A6-43FB-9C5E-2881410480F1}" srcOrd="0" destOrd="0" presId="urn:microsoft.com/office/officeart/2005/8/layout/hierarchy1"/>
    <dgm:cxn modelId="{B931217C-B576-48CB-BC21-21D0E37C20FB}" type="presOf" srcId="{54243F6C-705C-4A67-8FD0-DCF9B11057A0}" destId="{D0949CDC-DF44-43E4-A5BF-01FC7AF4EFEF}" srcOrd="0" destOrd="0" presId="urn:microsoft.com/office/officeart/2005/8/layout/hierarchy1"/>
    <dgm:cxn modelId="{492A4680-9AA3-4D75-ACE0-A5F1293494A9}" type="presOf" srcId="{CEBF41E6-2327-419F-9E6C-58D7BB9D3382}" destId="{6BB2E7BE-D8CF-4346-A7E4-40CCD6D2061D}" srcOrd="0" destOrd="0" presId="urn:microsoft.com/office/officeart/2005/8/layout/hierarchy1"/>
    <dgm:cxn modelId="{A35F4E85-194A-4E26-9507-5C5FE8DAD040}" type="presOf" srcId="{2CBC7DC3-EAC7-4006-96CB-A5D4046DADE7}" destId="{EFDD9F69-E7E5-4A93-8F13-10F3CAE5030D}" srcOrd="0" destOrd="0" presId="urn:microsoft.com/office/officeart/2005/8/layout/hierarchy1"/>
    <dgm:cxn modelId="{A4B87785-D175-44DA-970F-3449164E5916}" type="presOf" srcId="{3C855A7B-2703-4ADA-8FE2-A48A07197946}" destId="{D618D61F-BDA9-4768-9CD2-620E0DC97166}"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6F75109D-81B7-40B5-AE37-66EB06FD45BB}" type="presOf" srcId="{A44EFC9A-15EE-4926-B9F7-508271318974}" destId="{913763D1-64EF-48E3-96BD-5173A68A1FE5}" srcOrd="0" destOrd="0" presId="urn:microsoft.com/office/officeart/2005/8/layout/hierarchy1"/>
    <dgm:cxn modelId="{539F12B4-7E38-4D50-B2CC-09B9A98660E8}" type="presOf" srcId="{4EA3A2B7-A9F3-419B-8AF1-5EA9EA41713A}" destId="{9662EAAA-5A7E-4DF3-8EE3-E5C029B6C2BF}"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BAB5C8CA-B4C9-429F-A9B2-5887C9D272F0}" type="presOf" srcId="{DE71C02C-2B20-4655-BA26-D1AD790CCC6A}" destId="{8EC3C499-609C-48E0-8562-332644E4056B}" srcOrd="0" destOrd="0" presId="urn:microsoft.com/office/officeart/2005/8/layout/hierarchy1"/>
    <dgm:cxn modelId="{EAEE46D2-B6E2-471C-AC83-3E74D8A839F6}" type="presOf" srcId="{02975EFF-F6A4-49A7-A77F-CB86E1CAE7FF}" destId="{BA5E7CA9-3C61-461D-A608-7593AB57056E}"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93B9CEDC-F0F0-42EA-99EB-E8C3171EDBE0}" type="presOf" srcId="{85B46C3F-BABD-43B0-A25A-5E5585BE5E06}" destId="{AA6F9E02-73B3-4698-861D-9799BE44C7EC}"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1CE28FE3-DCCE-4E4F-9942-909D60264AC2}" type="presOf" srcId="{978EFC1B-40B6-4DAB-A549-49665233685D}" destId="{08DC7F29-E10E-418F-8C67-67E1CAE6C8A0}"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67354EB5-CFF0-46E8-9C76-D698701B8180}" type="presParOf" srcId="{913763D1-64EF-48E3-96BD-5173A68A1FE5}" destId="{26A00C83-38D1-4B4C-9A43-349F853DB6D4}" srcOrd="0" destOrd="0" presId="urn:microsoft.com/office/officeart/2005/8/layout/hierarchy1"/>
    <dgm:cxn modelId="{ACC560C9-E8F2-4059-A07A-873185E8C622}" type="presParOf" srcId="{26A00C83-38D1-4B4C-9A43-349F853DB6D4}" destId="{15C82281-459E-46A0-8BE0-6344C79945F5}" srcOrd="0" destOrd="0" presId="urn:microsoft.com/office/officeart/2005/8/layout/hierarchy1"/>
    <dgm:cxn modelId="{BA5FC318-68E7-4FB5-89B3-FA14A8414AA9}" type="presParOf" srcId="{15C82281-459E-46A0-8BE0-6344C79945F5}" destId="{083A4B5A-8E70-4987-AAB0-65522270F8FA}" srcOrd="0" destOrd="0" presId="urn:microsoft.com/office/officeart/2005/8/layout/hierarchy1"/>
    <dgm:cxn modelId="{7EDA0ED5-9D63-48A8-9636-AD9DF3EDDF55}" type="presParOf" srcId="{15C82281-459E-46A0-8BE0-6344C79945F5}" destId="{5E747C84-64D1-4CFC-B2DA-284E2902F930}" srcOrd="1" destOrd="0" presId="urn:microsoft.com/office/officeart/2005/8/layout/hierarchy1"/>
    <dgm:cxn modelId="{42BA8DFF-9715-47F9-8D45-8C2DE7308DD9}" type="presParOf" srcId="{26A00C83-38D1-4B4C-9A43-349F853DB6D4}" destId="{FD9D56FB-B773-42A6-B641-397D25FAF6FB}" srcOrd="1" destOrd="0" presId="urn:microsoft.com/office/officeart/2005/8/layout/hierarchy1"/>
    <dgm:cxn modelId="{2E527A1F-A335-4026-9E2B-64FA35DF8B5D}" type="presParOf" srcId="{FD9D56FB-B773-42A6-B641-397D25FAF6FB}" destId="{696A1F71-EFE8-4E69-824E-9029AFC16744}" srcOrd="0" destOrd="0" presId="urn:microsoft.com/office/officeart/2005/8/layout/hierarchy1"/>
    <dgm:cxn modelId="{42A4FD9C-C2DC-4618-8B5C-02105997BE75}" type="presParOf" srcId="{FD9D56FB-B773-42A6-B641-397D25FAF6FB}" destId="{162968DE-8744-4CCD-BEBE-C079D22D9D57}" srcOrd="1" destOrd="0" presId="urn:microsoft.com/office/officeart/2005/8/layout/hierarchy1"/>
    <dgm:cxn modelId="{9F59E389-8E7A-40E9-A71B-30DF40BD6D2D}" type="presParOf" srcId="{162968DE-8744-4CCD-BEBE-C079D22D9D57}" destId="{C384E536-14D5-4D5C-9004-024D885B0A40}" srcOrd="0" destOrd="0" presId="urn:microsoft.com/office/officeart/2005/8/layout/hierarchy1"/>
    <dgm:cxn modelId="{B9B93E84-6282-445A-A035-A042917B0DB1}" type="presParOf" srcId="{C384E536-14D5-4D5C-9004-024D885B0A40}" destId="{618E41CB-1EE8-4AF8-9EDF-49658D68382E}" srcOrd="0" destOrd="0" presId="urn:microsoft.com/office/officeart/2005/8/layout/hierarchy1"/>
    <dgm:cxn modelId="{95013A8B-523A-4F55-93D2-301114C433CB}" type="presParOf" srcId="{C384E536-14D5-4D5C-9004-024D885B0A40}" destId="{DEAF3728-5157-4AAB-AEA7-C4988424C4E7}" srcOrd="1" destOrd="0" presId="urn:microsoft.com/office/officeart/2005/8/layout/hierarchy1"/>
    <dgm:cxn modelId="{26350BA4-0EBF-4E8E-9566-346A7E5C110F}" type="presParOf" srcId="{162968DE-8744-4CCD-BEBE-C079D22D9D57}" destId="{1F4641B5-9B9E-44F4-BB31-F4547413174D}" srcOrd="1" destOrd="0" presId="urn:microsoft.com/office/officeart/2005/8/layout/hierarchy1"/>
    <dgm:cxn modelId="{ED5611C4-1DB7-4DC7-8DCD-47B57B44DB31}" type="presParOf" srcId="{1F4641B5-9B9E-44F4-BB31-F4547413174D}" destId="{8EC3C499-609C-48E0-8562-332644E4056B}" srcOrd="0" destOrd="0" presId="urn:microsoft.com/office/officeart/2005/8/layout/hierarchy1"/>
    <dgm:cxn modelId="{B1F8B6DB-30BF-4881-8165-EDF8CC7A5394}" type="presParOf" srcId="{1F4641B5-9B9E-44F4-BB31-F4547413174D}" destId="{19FD7523-5E87-4853-8E87-3F69161DC3E3}" srcOrd="1" destOrd="0" presId="urn:microsoft.com/office/officeart/2005/8/layout/hierarchy1"/>
    <dgm:cxn modelId="{98F18660-73C6-4D14-B38E-4997D9326B03}" type="presParOf" srcId="{19FD7523-5E87-4853-8E87-3F69161DC3E3}" destId="{6044763F-3DC9-4753-9155-74F959450F5D}" srcOrd="0" destOrd="0" presId="urn:microsoft.com/office/officeart/2005/8/layout/hierarchy1"/>
    <dgm:cxn modelId="{DEC7086F-2D67-4712-A873-EE3C3F7682A5}" type="presParOf" srcId="{6044763F-3DC9-4753-9155-74F959450F5D}" destId="{CFA8AB19-50A2-4BDE-BE47-362251146DE1}" srcOrd="0" destOrd="0" presId="urn:microsoft.com/office/officeart/2005/8/layout/hierarchy1"/>
    <dgm:cxn modelId="{3E9F7D79-AE76-4E70-809C-F50B6FA0D650}" type="presParOf" srcId="{6044763F-3DC9-4753-9155-74F959450F5D}" destId="{AD40BA6B-1408-4A34-A245-8DF5C38FC381}" srcOrd="1" destOrd="0" presId="urn:microsoft.com/office/officeart/2005/8/layout/hierarchy1"/>
    <dgm:cxn modelId="{F15663EB-646C-4FE6-93A1-C5E8FA5B0BED}" type="presParOf" srcId="{19FD7523-5E87-4853-8E87-3F69161DC3E3}" destId="{8719468E-4628-415D-97B0-4D807113A168}" srcOrd="1" destOrd="0" presId="urn:microsoft.com/office/officeart/2005/8/layout/hierarchy1"/>
    <dgm:cxn modelId="{E5425A72-574F-4D19-BD97-3BA698DC8E1A}" type="presParOf" srcId="{FD9D56FB-B773-42A6-B641-397D25FAF6FB}" destId="{ABAA81A1-E5A6-43FB-9C5E-2881410480F1}" srcOrd="2" destOrd="0" presId="urn:microsoft.com/office/officeart/2005/8/layout/hierarchy1"/>
    <dgm:cxn modelId="{9695F70B-00BA-4307-96E2-8F22ACB9AA35}" type="presParOf" srcId="{FD9D56FB-B773-42A6-B641-397D25FAF6FB}" destId="{1B7C7A8E-5B08-44F0-ACE2-D072259A0D57}" srcOrd="3" destOrd="0" presId="urn:microsoft.com/office/officeart/2005/8/layout/hierarchy1"/>
    <dgm:cxn modelId="{9C7453B2-4B43-4BEC-8E55-E8FC88F4D517}" type="presParOf" srcId="{1B7C7A8E-5B08-44F0-ACE2-D072259A0D57}" destId="{B85F5D9C-B2E3-4336-87F4-905C2819F3CB}" srcOrd="0" destOrd="0" presId="urn:microsoft.com/office/officeart/2005/8/layout/hierarchy1"/>
    <dgm:cxn modelId="{F4399C51-4F95-497C-B0E2-4DE2F25A29C1}" type="presParOf" srcId="{B85F5D9C-B2E3-4336-87F4-905C2819F3CB}" destId="{2F44E952-0E5F-4274-9971-F44565490D60}" srcOrd="0" destOrd="0" presId="urn:microsoft.com/office/officeart/2005/8/layout/hierarchy1"/>
    <dgm:cxn modelId="{BB635800-ADB2-46DB-B242-693A4266D462}" type="presParOf" srcId="{B85F5D9C-B2E3-4336-87F4-905C2819F3CB}" destId="{2C11C53A-B5AF-418B-9E37-E825B6E36F16}" srcOrd="1" destOrd="0" presId="urn:microsoft.com/office/officeart/2005/8/layout/hierarchy1"/>
    <dgm:cxn modelId="{89970AA4-7D32-48B7-8ED0-D138D060E2F4}" type="presParOf" srcId="{1B7C7A8E-5B08-44F0-ACE2-D072259A0D57}" destId="{37635459-51F7-4364-ACC7-3390BB1567BE}" srcOrd="1" destOrd="0" presId="urn:microsoft.com/office/officeart/2005/8/layout/hierarchy1"/>
    <dgm:cxn modelId="{DEB7E002-2843-47E9-AB56-1B8AE53D24F6}" type="presParOf" srcId="{37635459-51F7-4364-ACC7-3390BB1567BE}" destId="{D0949CDC-DF44-43E4-A5BF-01FC7AF4EFEF}" srcOrd="0" destOrd="0" presId="urn:microsoft.com/office/officeart/2005/8/layout/hierarchy1"/>
    <dgm:cxn modelId="{2DB76204-04E7-4B31-855D-40FC8F2BFD8D}" type="presParOf" srcId="{37635459-51F7-4364-ACC7-3390BB1567BE}" destId="{AD467BD1-1C32-483D-8132-7678224C601B}" srcOrd="1" destOrd="0" presId="urn:microsoft.com/office/officeart/2005/8/layout/hierarchy1"/>
    <dgm:cxn modelId="{B30A561E-8A63-400C-9003-37FF6F5F922B}" type="presParOf" srcId="{AD467BD1-1C32-483D-8132-7678224C601B}" destId="{EDCAA794-AC6E-48B5-963B-DE7B32251429}" srcOrd="0" destOrd="0" presId="urn:microsoft.com/office/officeart/2005/8/layout/hierarchy1"/>
    <dgm:cxn modelId="{562F6BF6-E591-454D-9D7B-6F3860BC0B2E}" type="presParOf" srcId="{EDCAA794-AC6E-48B5-963B-DE7B32251429}" destId="{52E337CD-D41A-4D4B-A14F-982221B9FF2E}" srcOrd="0" destOrd="0" presId="urn:microsoft.com/office/officeart/2005/8/layout/hierarchy1"/>
    <dgm:cxn modelId="{9BA12099-B6D6-4F1C-A1FB-2CE56D2E1453}" type="presParOf" srcId="{EDCAA794-AC6E-48B5-963B-DE7B32251429}" destId="{D618D61F-BDA9-4768-9CD2-620E0DC97166}" srcOrd="1" destOrd="0" presId="urn:microsoft.com/office/officeart/2005/8/layout/hierarchy1"/>
    <dgm:cxn modelId="{EF0761DA-B32D-4D4C-BDB3-65BD8FFD9B19}" type="presParOf" srcId="{AD467BD1-1C32-483D-8132-7678224C601B}" destId="{48A4CC6D-C2CD-4E95-87EF-54BC47D9C1C6}" srcOrd="1" destOrd="0" presId="urn:microsoft.com/office/officeart/2005/8/layout/hierarchy1"/>
    <dgm:cxn modelId="{EC34D9B9-5091-443B-83BB-8468D8FC597B}" type="presParOf" srcId="{FD9D56FB-B773-42A6-B641-397D25FAF6FB}" destId="{B9F06BBE-66AA-4F14-8E92-80E68DE4AF7C}" srcOrd="4" destOrd="0" presId="urn:microsoft.com/office/officeart/2005/8/layout/hierarchy1"/>
    <dgm:cxn modelId="{F450DF77-3E94-4F8A-B227-F6B73D4641BA}" type="presParOf" srcId="{FD9D56FB-B773-42A6-B641-397D25FAF6FB}" destId="{DD1028FD-72FA-40B1-A183-F85643E40297}" srcOrd="5" destOrd="0" presId="urn:microsoft.com/office/officeart/2005/8/layout/hierarchy1"/>
    <dgm:cxn modelId="{E4FF13D0-335C-421B-AA34-637B01B1F437}" type="presParOf" srcId="{DD1028FD-72FA-40B1-A183-F85643E40297}" destId="{4E3FE2F2-5E5E-44B3-9387-7A45C632FB0B}" srcOrd="0" destOrd="0" presId="urn:microsoft.com/office/officeart/2005/8/layout/hierarchy1"/>
    <dgm:cxn modelId="{B436A9CC-A883-4DA5-9152-08B99AAD16E8}" type="presParOf" srcId="{4E3FE2F2-5E5E-44B3-9387-7A45C632FB0B}" destId="{77624390-64B5-453B-8F52-A2A90D139190}" srcOrd="0" destOrd="0" presId="urn:microsoft.com/office/officeart/2005/8/layout/hierarchy1"/>
    <dgm:cxn modelId="{D27401F8-F56E-4755-BA06-BE18DA4A88A7}" type="presParOf" srcId="{4E3FE2F2-5E5E-44B3-9387-7A45C632FB0B}" destId="{9662EAAA-5A7E-4DF3-8EE3-E5C029B6C2BF}" srcOrd="1" destOrd="0" presId="urn:microsoft.com/office/officeart/2005/8/layout/hierarchy1"/>
    <dgm:cxn modelId="{D0495B17-420F-41F5-895C-B0321694DD1D}" type="presParOf" srcId="{DD1028FD-72FA-40B1-A183-F85643E40297}" destId="{FE984552-F2EF-4A56-924F-20CCAB8A9DB7}" srcOrd="1" destOrd="0" presId="urn:microsoft.com/office/officeart/2005/8/layout/hierarchy1"/>
    <dgm:cxn modelId="{DE234252-CAD7-4A71-8376-6954A3B90B5C}" type="presParOf" srcId="{FE984552-F2EF-4A56-924F-20CCAB8A9DB7}" destId="{6BB2E7BE-D8CF-4346-A7E4-40CCD6D2061D}" srcOrd="0" destOrd="0" presId="urn:microsoft.com/office/officeart/2005/8/layout/hierarchy1"/>
    <dgm:cxn modelId="{13DC8722-CA9E-479C-ABEA-25C6408E4C92}" type="presParOf" srcId="{FE984552-F2EF-4A56-924F-20CCAB8A9DB7}" destId="{E6FE9381-858D-4396-9D58-70B0802FE3F6}" srcOrd="1" destOrd="0" presId="urn:microsoft.com/office/officeart/2005/8/layout/hierarchy1"/>
    <dgm:cxn modelId="{4B0647ED-2419-4926-BC5B-4E81519B720A}" type="presParOf" srcId="{E6FE9381-858D-4396-9D58-70B0802FE3F6}" destId="{DBB7F237-7F58-4EFC-A01E-07AAB3EE5A82}" srcOrd="0" destOrd="0" presId="urn:microsoft.com/office/officeart/2005/8/layout/hierarchy1"/>
    <dgm:cxn modelId="{787315B3-2A6D-4CCA-9D7B-C20DBCB53718}" type="presParOf" srcId="{DBB7F237-7F58-4EFC-A01E-07AAB3EE5A82}" destId="{E0B984A2-B043-4524-AC4F-AD173336CED7}" srcOrd="0" destOrd="0" presId="urn:microsoft.com/office/officeart/2005/8/layout/hierarchy1"/>
    <dgm:cxn modelId="{F3BCE0AA-D9C3-47B7-8171-7F1DBB9E32F5}" type="presParOf" srcId="{DBB7F237-7F58-4EFC-A01E-07AAB3EE5A82}" destId="{08DC7F29-E10E-418F-8C67-67E1CAE6C8A0}" srcOrd="1" destOrd="0" presId="urn:microsoft.com/office/officeart/2005/8/layout/hierarchy1"/>
    <dgm:cxn modelId="{721D2DB9-505A-47D6-8065-D9F80E7DA2EF}" type="presParOf" srcId="{E6FE9381-858D-4396-9D58-70B0802FE3F6}" destId="{516952A9-65F3-4E0D-9E89-E23031DCA02B}" srcOrd="1" destOrd="0" presId="urn:microsoft.com/office/officeart/2005/8/layout/hierarchy1"/>
    <dgm:cxn modelId="{B3F27385-6479-4B71-944F-7359E8202385}" type="presParOf" srcId="{FD9D56FB-B773-42A6-B641-397D25FAF6FB}" destId="{BA5E7CA9-3C61-461D-A608-7593AB57056E}" srcOrd="6" destOrd="0" presId="urn:microsoft.com/office/officeart/2005/8/layout/hierarchy1"/>
    <dgm:cxn modelId="{6E17B141-9528-456D-8496-C574C9F8A519}" type="presParOf" srcId="{FD9D56FB-B773-42A6-B641-397D25FAF6FB}" destId="{0B2A6729-9AEE-4518-98E2-1D9940369B7E}" srcOrd="7" destOrd="0" presId="urn:microsoft.com/office/officeart/2005/8/layout/hierarchy1"/>
    <dgm:cxn modelId="{9E0680A3-2D08-4383-B84B-DD31B67032E8}" type="presParOf" srcId="{0B2A6729-9AEE-4518-98E2-1D9940369B7E}" destId="{95CA48B7-F0FA-42AD-81E2-718B32A2292C}" srcOrd="0" destOrd="0" presId="urn:microsoft.com/office/officeart/2005/8/layout/hierarchy1"/>
    <dgm:cxn modelId="{B869CF8A-8DC4-4015-9EE9-3474D557A1F4}" type="presParOf" srcId="{95CA48B7-F0FA-42AD-81E2-718B32A2292C}" destId="{8BA0C262-1BD0-43C3-8F45-4BC230A56473}" srcOrd="0" destOrd="0" presId="urn:microsoft.com/office/officeart/2005/8/layout/hierarchy1"/>
    <dgm:cxn modelId="{822ACF00-1FCD-45E9-B3A5-72AA0CCA1DE0}" type="presParOf" srcId="{95CA48B7-F0FA-42AD-81E2-718B32A2292C}" destId="{EFDD9F69-E7E5-4A93-8F13-10F3CAE5030D}" srcOrd="1" destOrd="0" presId="urn:microsoft.com/office/officeart/2005/8/layout/hierarchy1"/>
    <dgm:cxn modelId="{8821E092-CB8B-4DAA-B176-B48F013FBF50}" type="presParOf" srcId="{0B2A6729-9AEE-4518-98E2-1D9940369B7E}" destId="{197ABB7B-396E-4135-8C89-C00F6078B90F}" srcOrd="1" destOrd="0" presId="urn:microsoft.com/office/officeart/2005/8/layout/hierarchy1"/>
    <dgm:cxn modelId="{F7559434-D78F-4534-968C-5B799AE70B21}" type="presParOf" srcId="{197ABB7B-396E-4135-8C89-C00F6078B90F}" destId="{AA6F9E02-73B3-4698-861D-9799BE44C7EC}" srcOrd="0" destOrd="0" presId="urn:microsoft.com/office/officeart/2005/8/layout/hierarchy1"/>
    <dgm:cxn modelId="{07524077-241D-4B9F-89F0-D945687379C8}" type="presParOf" srcId="{197ABB7B-396E-4135-8C89-C00F6078B90F}" destId="{EB9757F7-EE8D-4014-8204-D01E3286AA62}" srcOrd="1" destOrd="0" presId="urn:microsoft.com/office/officeart/2005/8/layout/hierarchy1"/>
    <dgm:cxn modelId="{611A8E76-D0C4-4398-9BF7-54D6B1366B9D}" type="presParOf" srcId="{EB9757F7-EE8D-4014-8204-D01E3286AA62}" destId="{303598F2-4B63-4F78-8181-0A10A0966728}" srcOrd="0" destOrd="0" presId="urn:microsoft.com/office/officeart/2005/8/layout/hierarchy1"/>
    <dgm:cxn modelId="{94A33484-6CB4-4AC5-845C-B9F628461816}" type="presParOf" srcId="{303598F2-4B63-4F78-8181-0A10A0966728}" destId="{6355ADDF-0D40-44EC-B8B3-096A937B9179}" srcOrd="0" destOrd="0" presId="urn:microsoft.com/office/officeart/2005/8/layout/hierarchy1"/>
    <dgm:cxn modelId="{748E52B4-418A-4A31-814B-095B0F2D22C2}" type="presParOf" srcId="{303598F2-4B63-4F78-8181-0A10A0966728}" destId="{9AF74ADF-566F-4B2A-AB00-3848370265DE}" srcOrd="1" destOrd="0" presId="urn:microsoft.com/office/officeart/2005/8/layout/hierarchy1"/>
    <dgm:cxn modelId="{C9FE6166-946D-4583-B541-58F125E453F3}"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de-DE" dirty="0">
              <a:latin typeface="Arial" panose="020B0604020202020204" pitchFamily="34" charset="0"/>
              <a:cs typeface="Arial" panose="020B0604020202020204" pitchFamily="34" charset="0"/>
            </a:rPr>
            <a:t>Ich möchte mich auf die Beteiligung der Lernenden konzentrieren   </a:t>
          </a:r>
          <a:br>
            <a:rPr lang="de-DE" dirty="0">
              <a:latin typeface="Arial" panose="020B0604020202020204" pitchFamily="34" charset="0"/>
              <a:cs typeface="Arial" panose="020B0604020202020204" pitchFamily="34" charset="0"/>
            </a:rPr>
          </a:br>
          <a:r>
            <a:rPr lang="de-DE" b="1" dirty="0">
              <a:latin typeface="Arial" panose="020B0604020202020204" pitchFamily="34" charset="0"/>
              <a:cs typeface="Arial" panose="020B0604020202020204" pitchFamily="34" charset="0"/>
            </a:rPr>
            <a:t>Ich möchte </a:t>
          </a:r>
          <a:r>
            <a:rPr lang="de-DE"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dgm:t>
    </dgm:pt>
    <dgm:pt modelId="{8EEC9DF2-698D-402A-8219-D5755A078EB4}" type="parTrans" cxnId="{332BF793-34DD-4B39-968E-ADAA74BB4084}">
      <dgm:prSet/>
      <dgm:spPr/>
      <dgm:t>
        <a:bodyPr/>
        <a:lstStyle/>
        <a:p>
          <a:endParaRPr lang="en-GB">
            <a:latin typeface="Arial" panose="020B0604020202020204" pitchFamily="34" charset="0"/>
            <a:cs typeface="Arial" panose="020B0604020202020204" pitchFamily="34" charset="0"/>
          </a:endParaRPr>
        </a:p>
      </dgm:t>
    </dgm:pt>
    <dgm:pt modelId="{61E80654-A1FC-43FC-BBA7-F913D5B2E4CE}" type="sibTrans" cxnId="{332BF793-34DD-4B39-968E-ADAA74BB4084}">
      <dgm:prSet/>
      <dgm:spPr/>
      <dgm:t>
        <a:bodyPr/>
        <a:lstStyle/>
        <a:p>
          <a:endParaRPr lang="en-GB">
            <a:latin typeface="Arial" panose="020B0604020202020204" pitchFamily="34" charset="0"/>
            <a:cs typeface="Arial" panose="020B0604020202020204" pitchFamily="34" charset="0"/>
          </a:endParaRPr>
        </a:p>
      </dgm:t>
    </dgm:pt>
    <dgm:pt modelId="{0EF9529A-7D1E-49BF-B35E-1D38B21B9721}">
      <dgm:prSet phldrT="[Text]"/>
      <dgm:spPr/>
      <dgm:t>
        <a:bodyPr/>
        <a:lstStyle/>
        <a:p>
          <a:r>
            <a:rPr lang="de-DE" dirty="0">
              <a:latin typeface="Arial" panose="020B0604020202020204" pitchFamily="34" charset="0"/>
              <a:cs typeface="Arial" panose="020B0604020202020204" pitchFamily="34" charset="0"/>
            </a:rPr>
            <a:t>dass sich mehr Lernende am Dialog im Unterricht beteiligen</a:t>
          </a:r>
          <a:endParaRPr lang="en-GB" dirty="0">
            <a:latin typeface="Arial" panose="020B0604020202020204" pitchFamily="34" charset="0"/>
            <a:cs typeface="Arial" panose="020B0604020202020204" pitchFamily="34" charset="0"/>
          </a:endParaRPr>
        </a:p>
      </dgm:t>
    </dgm:pt>
    <dgm:pt modelId="{3BE6EFF3-16EE-49EC-B74C-F0FF3B773791}" type="parTrans" cxnId="{C3A68D73-2EF5-4B65-B14E-A9A28DF6064E}">
      <dgm:prSet/>
      <dgm:spPr/>
      <dgm:t>
        <a:bodyPr/>
        <a:lstStyle/>
        <a:p>
          <a:endParaRPr lang="en-GB">
            <a:latin typeface="Arial" panose="020B0604020202020204" pitchFamily="34" charset="0"/>
            <a:cs typeface="Arial" panose="020B0604020202020204" pitchFamily="34" charset="0"/>
          </a:endParaRPr>
        </a:p>
      </dgm:t>
    </dgm:pt>
    <dgm:pt modelId="{ADC53E0E-250A-4CE0-BA1D-5407F65AD4D3}" type="sibTrans" cxnId="{C3A68D73-2EF5-4B65-B14E-A9A28DF6064E}">
      <dgm:prSet/>
      <dgm:spPr/>
      <dgm:t>
        <a:bodyPr/>
        <a:lstStyle/>
        <a:p>
          <a:endParaRPr lang="en-GB">
            <a:latin typeface="Arial" panose="020B0604020202020204" pitchFamily="34" charset="0"/>
            <a:cs typeface="Arial" panose="020B0604020202020204" pitchFamily="34" charset="0"/>
          </a:endParaRPr>
        </a:p>
      </dgm:t>
    </dgm:pt>
    <dgm:pt modelId="{4EA3A2B7-A9F3-419B-8AF1-5EA9EA41713A}">
      <dgm:prSet phldrT="[Text]"/>
      <dgm:spPr/>
      <dgm:t>
        <a:bodyPr/>
        <a:lstStyle/>
        <a:p>
          <a:r>
            <a:rPr lang="de-DE" dirty="0">
              <a:solidFill>
                <a:schemeClr val="tx1"/>
              </a:solidFill>
              <a:latin typeface="Arial" panose="020B0604020202020204" pitchFamily="34" charset="0"/>
              <a:cs typeface="Arial" panose="020B0604020202020204" pitchFamily="34" charset="0"/>
            </a:rPr>
            <a:t>Grundregeln in meiner Unterrichtskultur verankern</a:t>
          </a:r>
          <a:endParaRPr lang="en-GB" dirty="0">
            <a:solidFill>
              <a:schemeClr val="tx1"/>
            </a:solidFill>
            <a:latin typeface="Arial" panose="020B0604020202020204" pitchFamily="34" charset="0"/>
            <a:cs typeface="Arial" panose="020B0604020202020204" pitchFamily="34" charset="0"/>
          </a:endParaRPr>
        </a:p>
      </dgm:t>
    </dgm:pt>
    <dgm:pt modelId="{6ECA2432-018C-4C89-8553-6FC214D1A4B2}" type="parTrans" cxnId="{C0214D67-4720-4412-A54D-25F8A6CCF6D4}">
      <dgm:prSet/>
      <dgm:spPr/>
      <dgm:t>
        <a:bodyPr/>
        <a:lstStyle/>
        <a:p>
          <a:endParaRPr lang="en-GB">
            <a:latin typeface="Arial" panose="020B0604020202020204" pitchFamily="34" charset="0"/>
            <a:cs typeface="Arial" panose="020B0604020202020204" pitchFamily="34" charset="0"/>
          </a:endParaRPr>
        </a:p>
      </dgm:t>
    </dgm:pt>
    <dgm:pt modelId="{FB78A00E-9CF9-42F6-BEEC-57DB0FE8CB68}" type="sibTrans" cxnId="{C0214D67-4720-4412-A54D-25F8A6CCF6D4}">
      <dgm:prSet/>
      <dgm:spPr/>
      <dgm:t>
        <a:bodyPr/>
        <a:lstStyle/>
        <a:p>
          <a:endParaRPr lang="en-GB">
            <a:latin typeface="Arial" panose="020B0604020202020204" pitchFamily="34" charset="0"/>
            <a:cs typeface="Arial" panose="020B0604020202020204" pitchFamily="34" charset="0"/>
          </a:endParaRPr>
        </a:p>
      </dgm:t>
    </dgm:pt>
    <dgm:pt modelId="{978EFC1B-40B6-4DAB-A549-49665233685D}">
      <dgm:prSet phldrT="[Text]"/>
      <dgm:spPr/>
      <dgm:t>
        <a:bodyPr/>
        <a:lstStyle/>
        <a:p>
          <a:r>
            <a:rPr lang="de-DE" dirty="0">
              <a:latin typeface="Arial" panose="020B0604020202020204" pitchFamily="34" charset="0"/>
              <a:cs typeface="Arial" panose="020B0604020202020204" pitchFamily="34" charset="0"/>
            </a:rPr>
            <a:t>Welchen Unterschied macht die Verwendung von Grundregeln für den Dialog in meinem Klassenzimmer? Wie oft beziehe ich mich in meinem Unterricht auf die Grundregeln?</a:t>
          </a:r>
          <a:endParaRPr lang="en-GB" dirty="0">
            <a:latin typeface="Arial" panose="020B0604020202020204" pitchFamily="34" charset="0"/>
            <a:cs typeface="Arial" panose="020B0604020202020204" pitchFamily="34" charset="0"/>
          </a:endParaRPr>
        </a:p>
      </dgm:t>
    </dgm:pt>
    <dgm:pt modelId="{CEBF41E6-2327-419F-9E6C-58D7BB9D3382}" type="parTrans" cxnId="{DE5EEDC0-CEC3-4BB4-8685-B3AD44EEF4EB}">
      <dgm:prSet/>
      <dgm:spPr/>
      <dgm:t>
        <a:bodyPr/>
        <a:lstStyle/>
        <a:p>
          <a:endParaRPr lang="en-GB">
            <a:latin typeface="Arial" panose="020B0604020202020204" pitchFamily="34" charset="0"/>
            <a:cs typeface="Arial" panose="020B0604020202020204" pitchFamily="34" charset="0"/>
          </a:endParaRPr>
        </a:p>
      </dgm:t>
    </dgm:pt>
    <dgm:pt modelId="{B4C50E85-751F-4CAF-9132-D228A3054AC0}" type="sibTrans" cxnId="{DE5EEDC0-CEC3-4BB4-8685-B3AD44EEF4EB}">
      <dgm:prSet/>
      <dgm:spPr/>
      <dgm:t>
        <a:bodyPr/>
        <a:lstStyle/>
        <a:p>
          <a:endParaRPr lang="en-GB">
            <a:latin typeface="Arial" panose="020B0604020202020204" pitchFamily="34" charset="0"/>
            <a:cs typeface="Arial" panose="020B0604020202020204" pitchFamily="34" charset="0"/>
          </a:endParaRPr>
        </a:p>
      </dgm:t>
    </dgm:pt>
    <dgm:pt modelId="{AC5256A2-DB23-48B6-A2D5-39FAFBD374A9}">
      <dgm:prSet phldrT="[Text]"/>
      <dgm:spPr/>
      <dgm:t>
        <a:bodyPr/>
        <a:lstStyle/>
        <a:p>
          <a:r>
            <a:rPr lang="de-DE" dirty="0">
              <a:latin typeface="Arial" panose="020B0604020202020204" pitchFamily="34" charset="0"/>
              <a:cs typeface="Arial" panose="020B0604020202020204" pitchFamily="34" charset="0"/>
            </a:rPr>
            <a:t>dass es in Gruppen produktiver miteinander gesprochen wird</a:t>
          </a:r>
          <a:endParaRPr lang="en-GB" dirty="0">
            <a:latin typeface="Arial" panose="020B0604020202020204" pitchFamily="34" charset="0"/>
            <a:cs typeface="Arial" panose="020B0604020202020204" pitchFamily="34" charset="0"/>
          </a:endParaRPr>
        </a:p>
      </dgm:t>
    </dgm:pt>
    <dgm:pt modelId="{4B0E1BE2-48CE-4F58-8399-18A4FD052E68}" type="parTrans" cxnId="{89C1A9D2-88E4-4E2B-A33B-CB9318EDB28E}">
      <dgm:prSet/>
      <dgm:spPr/>
      <dgm:t>
        <a:bodyPr/>
        <a:lstStyle/>
        <a:p>
          <a:endParaRPr lang="en-GB">
            <a:latin typeface="Arial" panose="020B0604020202020204" pitchFamily="34" charset="0"/>
            <a:cs typeface="Arial" panose="020B0604020202020204" pitchFamily="34" charset="0"/>
          </a:endParaRPr>
        </a:p>
      </dgm:t>
    </dgm:pt>
    <dgm:pt modelId="{DB95D935-E4E4-4D6F-9513-5DC1F498D52D}" type="sibTrans" cxnId="{89C1A9D2-88E4-4E2B-A33B-CB9318EDB28E}">
      <dgm:prSet/>
      <dgm:spPr/>
      <dgm:t>
        <a:bodyPr/>
        <a:lstStyle/>
        <a:p>
          <a:endParaRPr lang="en-GB">
            <a:latin typeface="Arial" panose="020B0604020202020204" pitchFamily="34" charset="0"/>
            <a:cs typeface="Arial" panose="020B0604020202020204" pitchFamily="34" charset="0"/>
          </a:endParaRPr>
        </a:p>
      </dgm:t>
    </dgm:pt>
    <dgm:pt modelId="{19F143D1-99C4-4576-9076-AC84DE1E76E8}">
      <dgm:prSet/>
      <dgm:spPr/>
      <dgm:t>
        <a:bodyPr/>
        <a:lstStyle/>
        <a:p>
          <a:r>
            <a:rPr lang="de-DE" dirty="0">
              <a:latin typeface="Arial" panose="020B0604020202020204" pitchFamily="34" charset="0"/>
              <a:cs typeface="Arial" panose="020B0604020202020204" pitchFamily="34" charset="0"/>
            </a:rPr>
            <a:t>Wie wirkt sich ein "Talk-Buddy"-Ansatz auf den Dialog in meinem Klassenzimmer aus? Inwieweit wird das Gespräch in meinem Klassenzimmer von einigen wenigen Lernenden dominiert?</a:t>
          </a:r>
          <a:endParaRPr lang="en-GB" dirty="0">
            <a:latin typeface="Arial" panose="020B0604020202020204" pitchFamily="34" charset="0"/>
            <a:cs typeface="Arial" panose="020B0604020202020204" pitchFamily="34" charset="0"/>
          </a:endParaRPr>
        </a:p>
      </dgm:t>
    </dgm:pt>
    <dgm:pt modelId="{DE71C02C-2B20-4655-BA26-D1AD790CCC6A}" type="parTrans" cxnId="{F22AFFE2-7A77-4F89-B194-492004EEB81C}">
      <dgm:prSet/>
      <dgm:spPr/>
      <dgm:t>
        <a:bodyPr/>
        <a:lstStyle/>
        <a:p>
          <a:endParaRPr lang="en-GB">
            <a:latin typeface="Arial" panose="020B0604020202020204" pitchFamily="34" charset="0"/>
            <a:cs typeface="Arial" panose="020B0604020202020204" pitchFamily="34" charset="0"/>
          </a:endParaRPr>
        </a:p>
      </dgm:t>
    </dgm:pt>
    <dgm:pt modelId="{42A8F873-6594-44C9-9442-B8842A5D34D0}" type="sibTrans" cxnId="{F22AFFE2-7A77-4F89-B194-492004EEB81C}">
      <dgm:prSet/>
      <dgm:spPr/>
      <dgm:t>
        <a:bodyPr/>
        <a:lstStyle/>
        <a:p>
          <a:endParaRPr lang="en-GB">
            <a:latin typeface="Arial" panose="020B0604020202020204" pitchFamily="34" charset="0"/>
            <a:cs typeface="Arial" panose="020B0604020202020204" pitchFamily="34" charset="0"/>
          </a:endParaRPr>
        </a:p>
      </dgm:t>
    </dgm:pt>
    <dgm:pt modelId="{3C855A7B-2703-4ADA-8FE2-A48A07197946}">
      <dgm:prSet/>
      <dgm:spPr/>
      <dgm:t>
        <a:bodyPr/>
        <a:lstStyle/>
        <a:p>
          <a:r>
            <a:rPr lang="de-DE" dirty="0">
              <a:latin typeface="Arial" panose="020B0604020202020204" pitchFamily="34" charset="0"/>
              <a:cs typeface="Arial" panose="020B0604020202020204" pitchFamily="34" charset="0"/>
            </a:rPr>
            <a:t>Wie schätzen die Lernenden die Qualität ihrer Gruppenarbeit ein?  Welchen Unterschied macht es für den Dialog aus, den Lernenden Rollen in der Gruppenarbeit zu geben?</a:t>
          </a:r>
          <a:endParaRPr lang="en-GB" dirty="0">
            <a:latin typeface="Arial" panose="020B0604020202020204" pitchFamily="34" charset="0"/>
            <a:cs typeface="Arial" panose="020B0604020202020204" pitchFamily="34" charset="0"/>
          </a:endParaRPr>
        </a:p>
      </dgm:t>
    </dgm:pt>
    <dgm:pt modelId="{54243F6C-705C-4A67-8FD0-DCF9B11057A0}" type="parTrans" cxnId="{51F7C65A-21E8-498D-BF42-0495C129A5E1}">
      <dgm:prSet/>
      <dgm:spPr/>
      <dgm:t>
        <a:bodyPr/>
        <a:lstStyle/>
        <a:p>
          <a:endParaRPr lang="en-GB">
            <a:latin typeface="Arial" panose="020B0604020202020204" pitchFamily="34" charset="0"/>
            <a:cs typeface="Arial" panose="020B0604020202020204" pitchFamily="34" charset="0"/>
          </a:endParaRPr>
        </a:p>
      </dgm:t>
    </dgm:pt>
    <dgm:pt modelId="{FEAE7374-2DEF-4FBC-A49A-480E49CC22F0}" type="sibTrans" cxnId="{51F7C65A-21E8-498D-BF42-0495C129A5E1}">
      <dgm:prSet/>
      <dgm:spPr/>
      <dgm:t>
        <a:bodyPr/>
        <a:lstStyle/>
        <a:p>
          <a:endParaRPr lang="en-GB">
            <a:latin typeface="Arial" panose="020B0604020202020204" pitchFamily="34" charset="0"/>
            <a:cs typeface="Arial" panose="020B0604020202020204" pitchFamily="34" charset="0"/>
          </a:endParaRPr>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A4F4E50E-6B93-4D0C-A0AC-DA75AF53F055}" type="presOf" srcId="{0EF9529A-7D1E-49BF-B35E-1D38B21B9721}" destId="{DEAF3728-5157-4AAB-AEA7-C4988424C4E7}" srcOrd="0" destOrd="0" presId="urn:microsoft.com/office/officeart/2005/8/layout/hierarchy1"/>
    <dgm:cxn modelId="{BB42F04D-AB87-4559-90DA-1103C43E3856}" type="presOf" srcId="{AC5256A2-DB23-48B6-A2D5-39FAFBD374A9}" destId="{2C11C53A-B5AF-418B-9E37-E825B6E36F16}" srcOrd="0" destOrd="0" presId="urn:microsoft.com/office/officeart/2005/8/layout/hierarchy1"/>
    <dgm:cxn modelId="{0F431653-4157-4F3B-9819-8CBAA693A5A1}" type="presOf" srcId="{A44EFC9A-15EE-4926-B9F7-508271318974}" destId="{913763D1-64EF-48E3-96BD-5173A68A1FE5}"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C0214D67-4720-4412-A54D-25F8A6CCF6D4}" srcId="{3797F512-9711-4D35-AF6D-F8A7AE7D9444}" destId="{4EA3A2B7-A9F3-419B-8AF1-5EA9EA41713A}" srcOrd="2" destOrd="0" parTransId="{6ECA2432-018C-4C89-8553-6FC214D1A4B2}" sibTransId="{FB78A00E-9CF9-42F6-BEEC-57DB0FE8CB68}"/>
    <dgm:cxn modelId="{FE93C972-47DF-4BC7-9AB5-8C5E65990989}" type="presOf" srcId="{CEBF41E6-2327-419F-9E6C-58D7BB9D3382}" destId="{6BB2E7BE-D8CF-4346-A7E4-40CCD6D2061D}"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4B1F3C83-38A9-4A1D-A94A-CDD9272E6E08}" type="presOf" srcId="{19F143D1-99C4-4576-9076-AC84DE1E76E8}" destId="{AD40BA6B-1408-4A34-A245-8DF5C38FC381}" srcOrd="0" destOrd="0" presId="urn:microsoft.com/office/officeart/2005/8/layout/hierarchy1"/>
    <dgm:cxn modelId="{DF829C84-1735-4AE4-87C6-65FD85D291D2}" type="presOf" srcId="{54243F6C-705C-4A67-8FD0-DCF9B11057A0}" destId="{D0949CDC-DF44-43E4-A5BF-01FC7AF4EFEF}" srcOrd="0" destOrd="0" presId="urn:microsoft.com/office/officeart/2005/8/layout/hierarchy1"/>
    <dgm:cxn modelId="{05ADF784-651F-4721-86CB-47389C8941C1}" type="presOf" srcId="{4EA3A2B7-A9F3-419B-8AF1-5EA9EA41713A}" destId="{9662EAAA-5A7E-4DF3-8EE3-E5C029B6C2BF}" srcOrd="0" destOrd="0" presId="urn:microsoft.com/office/officeart/2005/8/layout/hierarchy1"/>
    <dgm:cxn modelId="{E22E868E-1FEA-489A-A556-F9B419352C6F}" type="presOf" srcId="{6ECA2432-018C-4C89-8553-6FC214D1A4B2}" destId="{B9F06BBE-66AA-4F14-8E92-80E68DE4AF7C}"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341B9C97-5FE9-4B94-B367-18D7F105D53A}" type="presOf" srcId="{4B0E1BE2-48CE-4F58-8399-18A4FD052E68}" destId="{ABAA81A1-E5A6-43FB-9C5E-2881410480F1}" srcOrd="0" destOrd="0" presId="urn:microsoft.com/office/officeart/2005/8/layout/hierarchy1"/>
    <dgm:cxn modelId="{602DC5A3-7651-40B3-8634-81B5238BE471}" type="presOf" srcId="{DE71C02C-2B20-4655-BA26-D1AD790CCC6A}" destId="{8EC3C499-609C-48E0-8562-332644E4056B}" srcOrd="0" destOrd="0" presId="urn:microsoft.com/office/officeart/2005/8/layout/hierarchy1"/>
    <dgm:cxn modelId="{32DF0AC0-260D-4277-80A8-2B35B80672CE}" type="presOf" srcId="{3BE6EFF3-16EE-49EC-B74C-F0FF3B773791}" destId="{696A1F71-EFE8-4E69-824E-9029AFC16744}"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B21AFACC-C68F-4166-97B8-A5A049B4E2A2}" type="presOf" srcId="{978EFC1B-40B6-4DAB-A549-49665233685D}" destId="{08DC7F29-E10E-418F-8C67-67E1CAE6C8A0}"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F4A160DB-C40F-4FB3-A34C-16C7C295D5D4}" type="presOf" srcId="{3797F512-9711-4D35-AF6D-F8A7AE7D9444}" destId="{5E747C84-64D1-4CFC-B2DA-284E2902F930}"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3B0552F5-18D5-4820-9317-A44567279536}" type="presOf" srcId="{3C855A7B-2703-4ADA-8FE2-A48A07197946}" destId="{D618D61F-BDA9-4768-9CD2-620E0DC97166}" srcOrd="0" destOrd="0" presId="urn:microsoft.com/office/officeart/2005/8/layout/hierarchy1"/>
    <dgm:cxn modelId="{30EEBDE6-8B1A-4C68-BB26-C7D437F8722B}" type="presParOf" srcId="{913763D1-64EF-48E3-96BD-5173A68A1FE5}" destId="{26A00C83-38D1-4B4C-9A43-349F853DB6D4}" srcOrd="0" destOrd="0" presId="urn:microsoft.com/office/officeart/2005/8/layout/hierarchy1"/>
    <dgm:cxn modelId="{CD40906E-6596-49A5-9718-654F31E57863}" type="presParOf" srcId="{26A00C83-38D1-4B4C-9A43-349F853DB6D4}" destId="{15C82281-459E-46A0-8BE0-6344C79945F5}" srcOrd="0" destOrd="0" presId="urn:microsoft.com/office/officeart/2005/8/layout/hierarchy1"/>
    <dgm:cxn modelId="{0F9A4169-4854-4DFB-8E7B-F059AA106CCB}" type="presParOf" srcId="{15C82281-459E-46A0-8BE0-6344C79945F5}" destId="{083A4B5A-8E70-4987-AAB0-65522270F8FA}" srcOrd="0" destOrd="0" presId="urn:microsoft.com/office/officeart/2005/8/layout/hierarchy1"/>
    <dgm:cxn modelId="{4CA6DA60-B43B-4354-AA82-A5C60C5AE2EE}" type="presParOf" srcId="{15C82281-459E-46A0-8BE0-6344C79945F5}" destId="{5E747C84-64D1-4CFC-B2DA-284E2902F930}" srcOrd="1" destOrd="0" presId="urn:microsoft.com/office/officeart/2005/8/layout/hierarchy1"/>
    <dgm:cxn modelId="{01CCC229-2192-4BE7-BF00-E74CCEFA0162}" type="presParOf" srcId="{26A00C83-38D1-4B4C-9A43-349F853DB6D4}" destId="{FD9D56FB-B773-42A6-B641-397D25FAF6FB}" srcOrd="1" destOrd="0" presId="urn:microsoft.com/office/officeart/2005/8/layout/hierarchy1"/>
    <dgm:cxn modelId="{B1352728-5ACA-4EB6-B836-7C91C7A93E5F}" type="presParOf" srcId="{FD9D56FB-B773-42A6-B641-397D25FAF6FB}" destId="{696A1F71-EFE8-4E69-824E-9029AFC16744}" srcOrd="0" destOrd="0" presId="urn:microsoft.com/office/officeart/2005/8/layout/hierarchy1"/>
    <dgm:cxn modelId="{DA8D4F98-A38B-475E-B6D7-F1DBF86F0BC4}" type="presParOf" srcId="{FD9D56FB-B773-42A6-B641-397D25FAF6FB}" destId="{162968DE-8744-4CCD-BEBE-C079D22D9D57}" srcOrd="1" destOrd="0" presId="urn:microsoft.com/office/officeart/2005/8/layout/hierarchy1"/>
    <dgm:cxn modelId="{8B31F17B-18B3-4804-A387-B09B9A9BB009}" type="presParOf" srcId="{162968DE-8744-4CCD-BEBE-C079D22D9D57}" destId="{C384E536-14D5-4D5C-9004-024D885B0A40}" srcOrd="0" destOrd="0" presId="urn:microsoft.com/office/officeart/2005/8/layout/hierarchy1"/>
    <dgm:cxn modelId="{BB08E0A6-BD4F-4A1B-A9F1-9E3F9372E3D3}" type="presParOf" srcId="{C384E536-14D5-4D5C-9004-024D885B0A40}" destId="{618E41CB-1EE8-4AF8-9EDF-49658D68382E}" srcOrd="0" destOrd="0" presId="urn:microsoft.com/office/officeart/2005/8/layout/hierarchy1"/>
    <dgm:cxn modelId="{FE0380A1-70A2-4474-88E8-C1390DFEB0CE}" type="presParOf" srcId="{C384E536-14D5-4D5C-9004-024D885B0A40}" destId="{DEAF3728-5157-4AAB-AEA7-C4988424C4E7}" srcOrd="1" destOrd="0" presId="urn:microsoft.com/office/officeart/2005/8/layout/hierarchy1"/>
    <dgm:cxn modelId="{31671D49-0AFC-4195-BA53-D270CE5FF1B0}" type="presParOf" srcId="{162968DE-8744-4CCD-BEBE-C079D22D9D57}" destId="{1F4641B5-9B9E-44F4-BB31-F4547413174D}" srcOrd="1" destOrd="0" presId="urn:microsoft.com/office/officeart/2005/8/layout/hierarchy1"/>
    <dgm:cxn modelId="{A3A3B3A6-8E77-4670-B9AF-A5DD68BB7828}" type="presParOf" srcId="{1F4641B5-9B9E-44F4-BB31-F4547413174D}" destId="{8EC3C499-609C-48E0-8562-332644E4056B}" srcOrd="0" destOrd="0" presId="urn:microsoft.com/office/officeart/2005/8/layout/hierarchy1"/>
    <dgm:cxn modelId="{2BBA1588-9400-4891-9B60-858BB9FD424F}" type="presParOf" srcId="{1F4641B5-9B9E-44F4-BB31-F4547413174D}" destId="{19FD7523-5E87-4853-8E87-3F69161DC3E3}" srcOrd="1" destOrd="0" presId="urn:microsoft.com/office/officeart/2005/8/layout/hierarchy1"/>
    <dgm:cxn modelId="{31D05203-9907-423D-AD29-780A1BC9B367}" type="presParOf" srcId="{19FD7523-5E87-4853-8E87-3F69161DC3E3}" destId="{6044763F-3DC9-4753-9155-74F959450F5D}" srcOrd="0" destOrd="0" presId="urn:microsoft.com/office/officeart/2005/8/layout/hierarchy1"/>
    <dgm:cxn modelId="{B69B6795-B0AE-446F-907C-5E2A161FE4DB}" type="presParOf" srcId="{6044763F-3DC9-4753-9155-74F959450F5D}" destId="{CFA8AB19-50A2-4BDE-BE47-362251146DE1}" srcOrd="0" destOrd="0" presId="urn:microsoft.com/office/officeart/2005/8/layout/hierarchy1"/>
    <dgm:cxn modelId="{F93A6E9F-ADC0-4452-A61A-8C4A1197E8E2}" type="presParOf" srcId="{6044763F-3DC9-4753-9155-74F959450F5D}" destId="{AD40BA6B-1408-4A34-A245-8DF5C38FC381}" srcOrd="1" destOrd="0" presId="urn:microsoft.com/office/officeart/2005/8/layout/hierarchy1"/>
    <dgm:cxn modelId="{5C6C6576-BCF8-40CD-820E-713398C6812D}" type="presParOf" srcId="{19FD7523-5E87-4853-8E87-3F69161DC3E3}" destId="{8719468E-4628-415D-97B0-4D807113A168}" srcOrd="1" destOrd="0" presId="urn:microsoft.com/office/officeart/2005/8/layout/hierarchy1"/>
    <dgm:cxn modelId="{0A75AC09-FC3D-4566-AC35-8920EF25D0CD}" type="presParOf" srcId="{FD9D56FB-B773-42A6-B641-397D25FAF6FB}" destId="{ABAA81A1-E5A6-43FB-9C5E-2881410480F1}" srcOrd="2" destOrd="0" presId="urn:microsoft.com/office/officeart/2005/8/layout/hierarchy1"/>
    <dgm:cxn modelId="{B30A3D08-E879-41FC-916A-F0E5CE267BCC}" type="presParOf" srcId="{FD9D56FB-B773-42A6-B641-397D25FAF6FB}" destId="{1B7C7A8E-5B08-44F0-ACE2-D072259A0D57}" srcOrd="3" destOrd="0" presId="urn:microsoft.com/office/officeart/2005/8/layout/hierarchy1"/>
    <dgm:cxn modelId="{8433E0DF-E37B-49B0-8B54-D7BEC1BB33C3}" type="presParOf" srcId="{1B7C7A8E-5B08-44F0-ACE2-D072259A0D57}" destId="{B85F5D9C-B2E3-4336-87F4-905C2819F3CB}" srcOrd="0" destOrd="0" presId="urn:microsoft.com/office/officeart/2005/8/layout/hierarchy1"/>
    <dgm:cxn modelId="{4AF9A5EC-D13E-458B-A23E-059F50D625B8}" type="presParOf" srcId="{B85F5D9C-B2E3-4336-87F4-905C2819F3CB}" destId="{2F44E952-0E5F-4274-9971-F44565490D60}" srcOrd="0" destOrd="0" presId="urn:microsoft.com/office/officeart/2005/8/layout/hierarchy1"/>
    <dgm:cxn modelId="{E3F1CEEB-F005-4A27-8AF9-129D87A70203}" type="presParOf" srcId="{B85F5D9C-B2E3-4336-87F4-905C2819F3CB}" destId="{2C11C53A-B5AF-418B-9E37-E825B6E36F16}" srcOrd="1" destOrd="0" presId="urn:microsoft.com/office/officeart/2005/8/layout/hierarchy1"/>
    <dgm:cxn modelId="{304FC110-D108-4D85-BD25-A3365A04A70C}" type="presParOf" srcId="{1B7C7A8E-5B08-44F0-ACE2-D072259A0D57}" destId="{37635459-51F7-4364-ACC7-3390BB1567BE}" srcOrd="1" destOrd="0" presId="urn:microsoft.com/office/officeart/2005/8/layout/hierarchy1"/>
    <dgm:cxn modelId="{D04FD970-02E5-4BD0-B108-80E31620D00E}" type="presParOf" srcId="{37635459-51F7-4364-ACC7-3390BB1567BE}" destId="{D0949CDC-DF44-43E4-A5BF-01FC7AF4EFEF}" srcOrd="0" destOrd="0" presId="urn:microsoft.com/office/officeart/2005/8/layout/hierarchy1"/>
    <dgm:cxn modelId="{51767D32-1E0C-4553-9F4F-F2B33E6898A4}" type="presParOf" srcId="{37635459-51F7-4364-ACC7-3390BB1567BE}" destId="{AD467BD1-1C32-483D-8132-7678224C601B}" srcOrd="1" destOrd="0" presId="urn:microsoft.com/office/officeart/2005/8/layout/hierarchy1"/>
    <dgm:cxn modelId="{5C244E27-CFB2-49F7-B0D8-EB0F695A5079}" type="presParOf" srcId="{AD467BD1-1C32-483D-8132-7678224C601B}" destId="{EDCAA794-AC6E-48B5-963B-DE7B32251429}" srcOrd="0" destOrd="0" presId="urn:microsoft.com/office/officeart/2005/8/layout/hierarchy1"/>
    <dgm:cxn modelId="{D3CA2A7B-417E-4BBC-BE32-B21B432E82F3}" type="presParOf" srcId="{EDCAA794-AC6E-48B5-963B-DE7B32251429}" destId="{52E337CD-D41A-4D4B-A14F-982221B9FF2E}" srcOrd="0" destOrd="0" presId="urn:microsoft.com/office/officeart/2005/8/layout/hierarchy1"/>
    <dgm:cxn modelId="{ADAD9AB4-F6D1-459B-94EC-D1D44BDC27BD}" type="presParOf" srcId="{EDCAA794-AC6E-48B5-963B-DE7B32251429}" destId="{D618D61F-BDA9-4768-9CD2-620E0DC97166}" srcOrd="1" destOrd="0" presId="urn:microsoft.com/office/officeart/2005/8/layout/hierarchy1"/>
    <dgm:cxn modelId="{15F30017-EF41-45C7-A39D-169F07F28884}" type="presParOf" srcId="{AD467BD1-1C32-483D-8132-7678224C601B}" destId="{48A4CC6D-C2CD-4E95-87EF-54BC47D9C1C6}" srcOrd="1" destOrd="0" presId="urn:microsoft.com/office/officeart/2005/8/layout/hierarchy1"/>
    <dgm:cxn modelId="{FA16C430-9870-4B99-8F43-4C82EA79E7C3}" type="presParOf" srcId="{FD9D56FB-B773-42A6-B641-397D25FAF6FB}" destId="{B9F06BBE-66AA-4F14-8E92-80E68DE4AF7C}" srcOrd="4" destOrd="0" presId="urn:microsoft.com/office/officeart/2005/8/layout/hierarchy1"/>
    <dgm:cxn modelId="{AC27F907-8EFA-4BE2-A5E6-01FBAD9368D3}" type="presParOf" srcId="{FD9D56FB-B773-42A6-B641-397D25FAF6FB}" destId="{DD1028FD-72FA-40B1-A183-F85643E40297}" srcOrd="5" destOrd="0" presId="urn:microsoft.com/office/officeart/2005/8/layout/hierarchy1"/>
    <dgm:cxn modelId="{6D83516C-A87B-40E0-9F37-5EBB0BA52635}" type="presParOf" srcId="{DD1028FD-72FA-40B1-A183-F85643E40297}" destId="{4E3FE2F2-5E5E-44B3-9387-7A45C632FB0B}" srcOrd="0" destOrd="0" presId="urn:microsoft.com/office/officeart/2005/8/layout/hierarchy1"/>
    <dgm:cxn modelId="{56DDFB3D-46BA-4EE5-A16C-F0D62FCF6724}" type="presParOf" srcId="{4E3FE2F2-5E5E-44B3-9387-7A45C632FB0B}" destId="{77624390-64B5-453B-8F52-A2A90D139190}" srcOrd="0" destOrd="0" presId="urn:microsoft.com/office/officeart/2005/8/layout/hierarchy1"/>
    <dgm:cxn modelId="{321D1D03-3E3B-4E72-9354-3723786C1EB3}" type="presParOf" srcId="{4E3FE2F2-5E5E-44B3-9387-7A45C632FB0B}" destId="{9662EAAA-5A7E-4DF3-8EE3-E5C029B6C2BF}" srcOrd="1" destOrd="0" presId="urn:microsoft.com/office/officeart/2005/8/layout/hierarchy1"/>
    <dgm:cxn modelId="{E17D45FD-45E3-4DB1-8E2A-B21EB9DEE2E0}" type="presParOf" srcId="{DD1028FD-72FA-40B1-A183-F85643E40297}" destId="{FE984552-F2EF-4A56-924F-20CCAB8A9DB7}" srcOrd="1" destOrd="0" presId="urn:microsoft.com/office/officeart/2005/8/layout/hierarchy1"/>
    <dgm:cxn modelId="{583BB1E2-47C6-422D-A329-B959A1EA1F8D}" type="presParOf" srcId="{FE984552-F2EF-4A56-924F-20CCAB8A9DB7}" destId="{6BB2E7BE-D8CF-4346-A7E4-40CCD6D2061D}" srcOrd="0" destOrd="0" presId="urn:microsoft.com/office/officeart/2005/8/layout/hierarchy1"/>
    <dgm:cxn modelId="{6B1A8BB4-E3C8-444A-BDF8-FEAEA3B4B623}" type="presParOf" srcId="{FE984552-F2EF-4A56-924F-20CCAB8A9DB7}" destId="{E6FE9381-858D-4396-9D58-70B0802FE3F6}" srcOrd="1" destOrd="0" presId="urn:microsoft.com/office/officeart/2005/8/layout/hierarchy1"/>
    <dgm:cxn modelId="{8BC1AAF8-F295-4FC3-AFCA-A809FBF687AC}" type="presParOf" srcId="{E6FE9381-858D-4396-9D58-70B0802FE3F6}" destId="{DBB7F237-7F58-4EFC-A01E-07AAB3EE5A82}" srcOrd="0" destOrd="0" presId="urn:microsoft.com/office/officeart/2005/8/layout/hierarchy1"/>
    <dgm:cxn modelId="{939A4828-4D88-4F84-905A-3B589A0463DA}" type="presParOf" srcId="{DBB7F237-7F58-4EFC-A01E-07AAB3EE5A82}" destId="{E0B984A2-B043-4524-AC4F-AD173336CED7}" srcOrd="0" destOrd="0" presId="urn:microsoft.com/office/officeart/2005/8/layout/hierarchy1"/>
    <dgm:cxn modelId="{AD1B53AF-6562-4C3D-BC03-A3F58986BB37}" type="presParOf" srcId="{DBB7F237-7F58-4EFC-A01E-07AAB3EE5A82}" destId="{08DC7F29-E10E-418F-8C67-67E1CAE6C8A0}" srcOrd="1" destOrd="0" presId="urn:microsoft.com/office/officeart/2005/8/layout/hierarchy1"/>
    <dgm:cxn modelId="{DE532E1A-8A1A-4369-9D83-FC2F6DD90770}"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67F508-324B-5F4E-926A-B296CF91D5E9}">
      <dsp:nvSpPr>
        <dsp:cNvPr id="0" name=""/>
        <dsp:cNvSpPr/>
      </dsp:nvSpPr>
      <dsp:spPr>
        <a:xfrm>
          <a:off x="400995" y="0"/>
          <a:ext cx="2785272" cy="889657"/>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ts val="520"/>
            </a:spcAft>
            <a:buNone/>
          </a:pPr>
          <a:r>
            <a:rPr lang="en-US" sz="1600" kern="1200" dirty="0">
              <a:solidFill>
                <a:sysClr val="window" lastClr="FFFFFF"/>
              </a:solidFill>
              <a:latin typeface="Calibri" panose="020F0502020204030204"/>
              <a:ea typeface="+mn-ea"/>
              <a:cs typeface="+mn-cs"/>
            </a:rPr>
            <a:t>Tool 1 </a:t>
          </a:r>
        </a:p>
        <a:p>
          <a:pPr marL="0" lvl="0" indent="0" algn="ctr" defTabSz="711200">
            <a:lnSpc>
              <a:spcPct val="90000"/>
            </a:lnSpc>
            <a:spcBef>
              <a:spcPct val="0"/>
            </a:spcBef>
            <a:spcAft>
              <a:spcPct val="35000"/>
            </a:spcAft>
            <a:buNone/>
          </a:pPr>
          <a:r>
            <a:rPr lang="en-US" sz="1300" kern="1200" dirty="0" err="1">
              <a:solidFill>
                <a:sysClr val="window" lastClr="FFFFFF"/>
              </a:solidFill>
              <a:latin typeface="Calibri" panose="020F0502020204030204"/>
              <a:ea typeface="+mn-ea"/>
              <a:cs typeface="+mn-cs"/>
            </a:rPr>
            <a:t>Selbsteinschätzungsraster</a:t>
          </a:r>
          <a:endParaRPr lang="en-US" sz="1300" kern="1200" dirty="0">
            <a:solidFill>
              <a:sysClr val="window" lastClr="FFFFFF"/>
            </a:solidFill>
            <a:latin typeface="Calibri" panose="020F0502020204030204"/>
            <a:ea typeface="+mn-ea"/>
            <a:cs typeface="+mn-cs"/>
          </a:endParaRPr>
        </a:p>
      </dsp:txBody>
      <dsp:txXfrm>
        <a:off x="845824" y="0"/>
        <a:ext cx="1895615" cy="889657"/>
      </dsp:txXfrm>
    </dsp:sp>
    <dsp:sp modelId="{AB14B0CF-1561-1E4E-B99C-C649447EB0B8}">
      <dsp:nvSpPr>
        <dsp:cNvPr id="0" name=""/>
        <dsp:cNvSpPr/>
      </dsp:nvSpPr>
      <dsp:spPr>
        <a:xfrm>
          <a:off x="2897464" y="76058"/>
          <a:ext cx="2611129" cy="738415"/>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6350" rIns="0" bIns="6350" numCol="1" spcCol="1270" anchor="ctr" anchorCtr="0">
          <a:noAutofit/>
        </a:bodyPr>
        <a:lstStyle/>
        <a:p>
          <a:pPr marL="0" lvl="0" indent="0" algn="ctr" defTabSz="444500">
            <a:lnSpc>
              <a:spcPct val="90000"/>
            </a:lnSpc>
            <a:spcBef>
              <a:spcPct val="0"/>
            </a:spcBef>
            <a:spcAft>
              <a:spcPct val="35000"/>
            </a:spcAft>
            <a:buNone/>
          </a:pPr>
          <a:r>
            <a:rPr lang="de-DE" sz="1000" kern="1200" dirty="0">
              <a:solidFill>
                <a:sysClr val="windowText" lastClr="000000">
                  <a:hueOff val="0"/>
                  <a:satOff val="0"/>
                  <a:lumOff val="0"/>
                  <a:alphaOff val="0"/>
                </a:sysClr>
              </a:solidFill>
              <a:latin typeface="Calibri" panose="020F0502020204030204"/>
              <a:ea typeface="+mn-ea"/>
              <a:cs typeface="+mn-cs"/>
            </a:rPr>
            <a:t>Beginnen Sie Ihre T-SEDA-Reise mit einer systematischen Reflexion Ihrer derzeitigen Praxis</a:t>
          </a:r>
          <a:endParaRPr lang="en-US" sz="1000" kern="1200" dirty="0">
            <a:solidFill>
              <a:sysClr val="windowText" lastClr="000000">
                <a:hueOff val="0"/>
                <a:satOff val="0"/>
                <a:lumOff val="0"/>
                <a:alphaOff val="0"/>
              </a:sysClr>
            </a:solidFill>
            <a:latin typeface="Calibri" panose="020F0502020204030204"/>
            <a:ea typeface="+mn-ea"/>
            <a:cs typeface="+mn-cs"/>
          </a:endParaRPr>
        </a:p>
      </dsp:txBody>
      <dsp:txXfrm>
        <a:off x="3266672" y="76058"/>
        <a:ext cx="1872714" cy="738415"/>
      </dsp:txXfrm>
    </dsp:sp>
    <dsp:sp modelId="{F471D622-FC6E-4E45-91A5-3FF000358C18}">
      <dsp:nvSpPr>
        <dsp:cNvPr id="0" name=""/>
        <dsp:cNvSpPr/>
      </dsp:nvSpPr>
      <dsp:spPr>
        <a:xfrm>
          <a:off x="401330" y="1014647"/>
          <a:ext cx="2821881" cy="889657"/>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ts val="520"/>
            </a:spcAft>
            <a:buNone/>
          </a:pPr>
          <a:r>
            <a:rPr lang="en-US" sz="1400" kern="1200" dirty="0">
              <a:solidFill>
                <a:sysClr val="window" lastClr="FFFFFF"/>
              </a:solidFill>
              <a:latin typeface="Calibri" panose="020F0502020204030204"/>
              <a:ea typeface="+mn-ea"/>
              <a:cs typeface="+mn-cs"/>
            </a:rPr>
            <a:t>Tool 2</a:t>
          </a:r>
        </a:p>
        <a:p>
          <a:pPr marL="0" lvl="0" indent="0" algn="ctr" defTabSz="622300">
            <a:lnSpc>
              <a:spcPct val="90000"/>
            </a:lnSpc>
            <a:spcBef>
              <a:spcPct val="0"/>
            </a:spcBef>
            <a:spcAft>
              <a:spcPct val="35000"/>
            </a:spcAft>
            <a:buNone/>
          </a:pPr>
          <a:r>
            <a:rPr lang="de-DE" sz="1300" kern="1200" dirty="0">
              <a:solidFill>
                <a:sysClr val="window" lastClr="FFFFFF"/>
              </a:solidFill>
              <a:latin typeface="Calibri" panose="020F0502020204030204"/>
              <a:ea typeface="+mn-ea"/>
              <a:cs typeface="+mn-cs"/>
            </a:rPr>
            <a:t>Reflexionszyklus für die Untersuchung im Klassenzimmer</a:t>
          </a:r>
          <a:endParaRPr lang="en-US" sz="1300" kern="1200" dirty="0">
            <a:solidFill>
              <a:sysClr val="window" lastClr="FFFFFF"/>
            </a:solidFill>
            <a:latin typeface="Calibri" panose="020F0502020204030204"/>
            <a:ea typeface="+mn-ea"/>
            <a:cs typeface="+mn-cs"/>
          </a:endParaRPr>
        </a:p>
      </dsp:txBody>
      <dsp:txXfrm>
        <a:off x="846159" y="1014647"/>
        <a:ext cx="1932224" cy="889657"/>
      </dsp:txXfrm>
    </dsp:sp>
    <dsp:sp modelId="{93A14802-995C-844B-9AD8-A4C6A8B1C44A}">
      <dsp:nvSpPr>
        <dsp:cNvPr id="0" name=""/>
        <dsp:cNvSpPr/>
      </dsp:nvSpPr>
      <dsp:spPr>
        <a:xfrm>
          <a:off x="2934073" y="1090268"/>
          <a:ext cx="2611129" cy="738415"/>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6350" rIns="0" bIns="6350" numCol="1" spcCol="1270" anchor="ctr" anchorCtr="0">
          <a:noAutofit/>
        </a:bodyPr>
        <a:lstStyle/>
        <a:p>
          <a:pPr marL="0" lvl="0" indent="0" algn="ctr" defTabSz="422275">
            <a:lnSpc>
              <a:spcPct val="90000"/>
            </a:lnSpc>
            <a:spcBef>
              <a:spcPct val="0"/>
            </a:spcBef>
            <a:spcAft>
              <a:spcPct val="35000"/>
            </a:spcAft>
            <a:buNone/>
          </a:pPr>
          <a:r>
            <a:rPr lang="de-DE" sz="950" kern="1200" dirty="0">
              <a:solidFill>
                <a:sysClr val="windowText" lastClr="000000">
                  <a:hueOff val="0"/>
                  <a:satOff val="0"/>
                  <a:lumOff val="0"/>
                  <a:alphaOff val="0"/>
                </a:sysClr>
              </a:solidFill>
              <a:latin typeface="Calibri" panose="020F0502020204030204"/>
              <a:ea typeface="+mn-ea"/>
              <a:cs typeface="+mn-cs"/>
            </a:rPr>
            <a:t>Verwenden Sie einen Schritt-für-Schritt-Reflexionszyklus, um Ihre Praxis zu verändern, und halten Sie fest, wie dies geschieht</a:t>
          </a:r>
          <a:endParaRPr lang="en-US" sz="950" kern="1200" dirty="0">
            <a:solidFill>
              <a:sysClr val="windowText" lastClr="000000">
                <a:hueOff val="0"/>
                <a:satOff val="0"/>
                <a:lumOff val="0"/>
                <a:alphaOff val="0"/>
              </a:sysClr>
            </a:solidFill>
            <a:latin typeface="Calibri" panose="020F0502020204030204"/>
            <a:ea typeface="+mn-ea"/>
            <a:cs typeface="+mn-cs"/>
          </a:endParaRPr>
        </a:p>
      </dsp:txBody>
      <dsp:txXfrm>
        <a:off x="3303281" y="1090268"/>
        <a:ext cx="1872714" cy="738415"/>
      </dsp:txXfrm>
    </dsp:sp>
    <dsp:sp modelId="{1F7014FA-3C44-D14C-A18A-7159F8285C76}">
      <dsp:nvSpPr>
        <dsp:cNvPr id="0" name=""/>
        <dsp:cNvSpPr/>
      </dsp:nvSpPr>
      <dsp:spPr>
        <a:xfrm>
          <a:off x="401330" y="2028856"/>
          <a:ext cx="2768124" cy="889657"/>
        </a:xfrm>
        <a:prstGeom prst="chevron">
          <a:avLst/>
        </a:prstGeom>
        <a:solidFill>
          <a:srgbClr val="1A616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ts val="520"/>
            </a:spcAft>
            <a:buNone/>
          </a:pPr>
          <a:r>
            <a:rPr lang="en-US" sz="1400" kern="1200">
              <a:solidFill>
                <a:sysClr val="window" lastClr="FFFFFF"/>
              </a:solidFill>
              <a:latin typeface="Calibri" panose="020F0502020204030204"/>
              <a:ea typeface="+mn-ea"/>
              <a:cs typeface="+mn-cs"/>
            </a:rPr>
            <a:t>Tool 3 </a:t>
          </a:r>
        </a:p>
        <a:p>
          <a:pPr marL="0" lvl="0" indent="0" algn="ctr" defTabSz="622300">
            <a:lnSpc>
              <a:spcPct val="90000"/>
            </a:lnSpc>
            <a:spcBef>
              <a:spcPct val="0"/>
            </a:spcBef>
            <a:spcAft>
              <a:spcPct val="35000"/>
            </a:spcAft>
            <a:buNone/>
          </a:pPr>
          <a:r>
            <a:rPr lang="de-DE" sz="1300" kern="1200">
              <a:solidFill>
                <a:sysClr val="window" lastClr="FFFFFF"/>
              </a:solidFill>
              <a:latin typeface="Calibri" panose="020F0502020204030204"/>
              <a:ea typeface="+mn-ea"/>
              <a:cs typeface="+mn-cs"/>
            </a:rPr>
            <a:t>Kodierungsschema zur Identifizierung dialogischer Schlüsselmerkmale</a:t>
          </a:r>
          <a:endParaRPr lang="en-US" sz="1300" kern="1200">
            <a:solidFill>
              <a:sysClr val="window" lastClr="FFFFFF"/>
            </a:solidFill>
            <a:latin typeface="Calibri" panose="020F0502020204030204"/>
            <a:ea typeface="+mn-ea"/>
            <a:cs typeface="+mn-cs"/>
          </a:endParaRPr>
        </a:p>
      </dsp:txBody>
      <dsp:txXfrm>
        <a:off x="846159" y="2028856"/>
        <a:ext cx="1878467" cy="889657"/>
      </dsp:txXfrm>
    </dsp:sp>
    <dsp:sp modelId="{561EBA83-1B95-804C-BF63-5D534C5AF47F}">
      <dsp:nvSpPr>
        <dsp:cNvPr id="0" name=""/>
        <dsp:cNvSpPr/>
      </dsp:nvSpPr>
      <dsp:spPr>
        <a:xfrm>
          <a:off x="2880316" y="2104477"/>
          <a:ext cx="2611129" cy="738415"/>
        </a:xfrm>
        <a:prstGeom prst="chevron">
          <a:avLst/>
        </a:prstGeom>
        <a:solidFill>
          <a:srgbClr val="2791A6">
            <a:alpha val="74902"/>
          </a:srgbClr>
        </a:solidFill>
        <a:ln w="12700" cap="flat" cmpd="sng" algn="ctr">
          <a:solidFill>
            <a:srgbClr val="4472C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00" tIns="6350" rIns="0" bIns="6350" numCol="1" spcCol="1270" anchor="ctr" anchorCtr="0">
          <a:noAutofit/>
        </a:bodyPr>
        <a:lstStyle/>
        <a:p>
          <a:pPr marL="0" lvl="0" indent="0" algn="ctr" defTabSz="444500">
            <a:lnSpc>
              <a:spcPct val="90000"/>
            </a:lnSpc>
            <a:spcBef>
              <a:spcPct val="0"/>
            </a:spcBef>
            <a:spcAft>
              <a:spcPct val="35000"/>
            </a:spcAft>
            <a:buNone/>
          </a:pPr>
          <a:r>
            <a:rPr lang="de-DE" sz="1000" kern="1200" dirty="0">
              <a:solidFill>
                <a:sysClr val="windowText" lastClr="000000">
                  <a:hueOff val="0"/>
                  <a:satOff val="0"/>
                  <a:lumOff val="0"/>
                  <a:alphaOff val="0"/>
                </a:sysClr>
              </a:solidFill>
              <a:latin typeface="Calibri" panose="020F0502020204030204"/>
              <a:ea typeface="+mn-ea"/>
              <a:cs typeface="+mn-cs"/>
            </a:rPr>
            <a:t>Identifizieren Sie Momente eines qualitativ hochwertigen Dialogs in Ihrem Klassenzimmer und die Bedingungen, die diese hervorrufen</a:t>
          </a:r>
          <a:endParaRPr lang="en-US" sz="1000" kern="1200" dirty="0">
            <a:solidFill>
              <a:sysClr val="windowText" lastClr="000000">
                <a:hueOff val="0"/>
                <a:satOff val="0"/>
                <a:lumOff val="0"/>
                <a:alphaOff val="0"/>
              </a:sysClr>
            </a:solidFill>
            <a:latin typeface="Calibri" panose="020F0502020204030204"/>
            <a:ea typeface="+mn-ea"/>
            <a:cs typeface="+mn-cs"/>
          </a:endParaRPr>
        </a:p>
      </dsp:txBody>
      <dsp:txXfrm>
        <a:off x="3249524" y="2104477"/>
        <a:ext cx="1872714" cy="738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6127056" y="2186802"/>
          <a:ext cx="91440" cy="406945"/>
        </a:xfrm>
        <a:custGeom>
          <a:avLst/>
          <a:gdLst/>
          <a:ahLst/>
          <a:cxnLst/>
          <a:rect l="0" t="0" r="0" b="0"/>
          <a:pathLst>
            <a:path>
              <a:moveTo>
                <a:pt x="45720" y="0"/>
              </a:moveTo>
              <a:lnTo>
                <a:pt x="45720" y="40694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3607503" y="891339"/>
          <a:ext cx="2565272" cy="406945"/>
        </a:xfrm>
        <a:custGeom>
          <a:avLst/>
          <a:gdLst/>
          <a:ahLst/>
          <a:cxnLst/>
          <a:rect l="0" t="0" r="0" b="0"/>
          <a:pathLst>
            <a:path>
              <a:moveTo>
                <a:pt x="0" y="0"/>
              </a:moveTo>
              <a:lnTo>
                <a:pt x="0" y="277321"/>
              </a:lnTo>
              <a:lnTo>
                <a:pt x="2565272" y="277321"/>
              </a:lnTo>
              <a:lnTo>
                <a:pt x="2565272" y="4069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4416874" y="2186802"/>
          <a:ext cx="91440" cy="406945"/>
        </a:xfrm>
        <a:custGeom>
          <a:avLst/>
          <a:gdLst/>
          <a:ahLst/>
          <a:cxnLst/>
          <a:rect l="0" t="0" r="0" b="0"/>
          <a:pathLst>
            <a:path>
              <a:moveTo>
                <a:pt x="45720" y="0"/>
              </a:moveTo>
              <a:lnTo>
                <a:pt x="45720" y="40694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607503" y="891339"/>
          <a:ext cx="855090" cy="406945"/>
        </a:xfrm>
        <a:custGeom>
          <a:avLst/>
          <a:gdLst/>
          <a:ahLst/>
          <a:cxnLst/>
          <a:rect l="0" t="0" r="0" b="0"/>
          <a:pathLst>
            <a:path>
              <a:moveTo>
                <a:pt x="0" y="0"/>
              </a:moveTo>
              <a:lnTo>
                <a:pt x="0" y="277321"/>
              </a:lnTo>
              <a:lnTo>
                <a:pt x="855090" y="277321"/>
              </a:lnTo>
              <a:lnTo>
                <a:pt x="855090" y="4069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2706693" y="2186802"/>
          <a:ext cx="91440" cy="406945"/>
        </a:xfrm>
        <a:custGeom>
          <a:avLst/>
          <a:gdLst/>
          <a:ahLst/>
          <a:cxnLst/>
          <a:rect l="0" t="0" r="0" b="0"/>
          <a:pathLst>
            <a:path>
              <a:moveTo>
                <a:pt x="45720" y="0"/>
              </a:moveTo>
              <a:lnTo>
                <a:pt x="45720" y="40694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2752413" y="891339"/>
          <a:ext cx="855090" cy="406945"/>
        </a:xfrm>
        <a:custGeom>
          <a:avLst/>
          <a:gdLst/>
          <a:ahLst/>
          <a:cxnLst/>
          <a:rect l="0" t="0" r="0" b="0"/>
          <a:pathLst>
            <a:path>
              <a:moveTo>
                <a:pt x="855090" y="0"/>
              </a:moveTo>
              <a:lnTo>
                <a:pt x="855090" y="277321"/>
              </a:lnTo>
              <a:lnTo>
                <a:pt x="0" y="277321"/>
              </a:lnTo>
              <a:lnTo>
                <a:pt x="0" y="4069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996511" y="2186802"/>
          <a:ext cx="91440" cy="406945"/>
        </a:xfrm>
        <a:custGeom>
          <a:avLst/>
          <a:gdLst/>
          <a:ahLst/>
          <a:cxnLst/>
          <a:rect l="0" t="0" r="0" b="0"/>
          <a:pathLst>
            <a:path>
              <a:moveTo>
                <a:pt x="45720" y="0"/>
              </a:moveTo>
              <a:lnTo>
                <a:pt x="45720" y="40694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042231" y="891339"/>
          <a:ext cx="2565272" cy="406945"/>
        </a:xfrm>
        <a:custGeom>
          <a:avLst/>
          <a:gdLst/>
          <a:ahLst/>
          <a:cxnLst/>
          <a:rect l="0" t="0" r="0" b="0"/>
          <a:pathLst>
            <a:path>
              <a:moveTo>
                <a:pt x="2565272" y="0"/>
              </a:moveTo>
              <a:lnTo>
                <a:pt x="2565272" y="277321"/>
              </a:lnTo>
              <a:lnTo>
                <a:pt x="0" y="277321"/>
              </a:lnTo>
              <a:lnTo>
                <a:pt x="0" y="40694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2907884" y="2822"/>
          <a:ext cx="1399239" cy="8885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063355" y="150520"/>
          <a:ext cx="1399239" cy="8885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Ich möchte mich auf meine eigene Praxis konzentrieren.                 </a:t>
          </a:r>
          <a:r>
            <a:rPr lang="de-DE" sz="1100" b="1" kern="1200" spc="-60" dirty="0">
              <a:solidFill>
                <a:schemeClr val="tx1"/>
              </a:solidFill>
              <a:latin typeface="Arial"/>
              <a:cs typeface="Arial"/>
            </a:rPr>
            <a:t>Ich möchte</a:t>
          </a:r>
          <a:r>
            <a:rPr lang="de-DE" sz="1100" kern="1200" spc="-60" dirty="0">
              <a:solidFill>
                <a:schemeClr val="tx1"/>
              </a:solidFill>
              <a:latin typeface="Arial"/>
              <a:cs typeface="Arial"/>
            </a:rPr>
            <a:t>...</a:t>
          </a:r>
          <a:endParaRPr lang="en-GB" sz="1100" kern="1200" dirty="0">
            <a:solidFill>
              <a:schemeClr val="tx1"/>
            </a:solidFill>
          </a:endParaRPr>
        </a:p>
      </dsp:txBody>
      <dsp:txXfrm>
        <a:off x="3089379" y="176544"/>
        <a:ext cx="1347191" cy="836469"/>
      </dsp:txXfrm>
    </dsp:sp>
    <dsp:sp modelId="{618E41CB-1EE8-4AF8-9EDF-49658D68382E}">
      <dsp:nvSpPr>
        <dsp:cNvPr id="0" name=""/>
        <dsp:cNvSpPr/>
      </dsp:nvSpPr>
      <dsp:spPr>
        <a:xfrm>
          <a:off x="342612" y="1298285"/>
          <a:ext cx="1399239" cy="88851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498083" y="1445982"/>
          <a:ext cx="1399239" cy="8885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Wege finden, um die Lernenden dazu zu bringen, die Ideen der anderen zu hinterfragen</a:t>
          </a:r>
          <a:r>
            <a:rPr lang="de-DE" sz="1100" kern="1200" spc="-60" dirty="0">
              <a:solidFill>
                <a:srgbClr val="46474A"/>
              </a:solidFill>
              <a:latin typeface="Arial"/>
              <a:cs typeface="Arial"/>
            </a:rPr>
            <a:t>.</a:t>
          </a:r>
          <a:endParaRPr lang="en-GB" sz="1100" kern="1200" dirty="0"/>
        </a:p>
      </dsp:txBody>
      <dsp:txXfrm>
        <a:off x="524107" y="1472006"/>
        <a:ext cx="1347191" cy="836469"/>
      </dsp:txXfrm>
    </dsp:sp>
    <dsp:sp modelId="{CFA8AB19-50A2-4BDE-BE47-362251146DE1}">
      <dsp:nvSpPr>
        <dsp:cNvPr id="0" name=""/>
        <dsp:cNvSpPr/>
      </dsp:nvSpPr>
      <dsp:spPr>
        <a:xfrm>
          <a:off x="342612" y="2593747"/>
          <a:ext cx="1399239" cy="2106949"/>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498083" y="2741445"/>
          <a:ext cx="1399239" cy="21069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Inwieweit nutze ich die Darstellung von Satzanfängen, um die Art und Weise der Fragestellung zu modellieren?</a:t>
          </a:r>
          <a:endParaRPr lang="en-GB" sz="1100" kern="1200" dirty="0">
            <a:solidFill>
              <a:schemeClr val="tx1"/>
            </a:solidFill>
          </a:endParaRPr>
        </a:p>
      </dsp:txBody>
      <dsp:txXfrm>
        <a:off x="539065" y="2782427"/>
        <a:ext cx="1317275" cy="2024985"/>
      </dsp:txXfrm>
    </dsp:sp>
    <dsp:sp modelId="{2F44E952-0E5F-4274-9971-F44565490D60}">
      <dsp:nvSpPr>
        <dsp:cNvPr id="0" name=""/>
        <dsp:cNvSpPr/>
      </dsp:nvSpPr>
      <dsp:spPr>
        <a:xfrm>
          <a:off x="2052793" y="1298285"/>
          <a:ext cx="1399239" cy="8885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208264" y="1445982"/>
          <a:ext cx="1399239" cy="8885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herausfinden, wie ich die Lernenden ermutigen kann, ihre Ideen zu begründen.</a:t>
          </a:r>
          <a:endParaRPr lang="en-GB" sz="1100" kern="1200" dirty="0">
            <a:solidFill>
              <a:schemeClr val="tx1"/>
            </a:solidFill>
          </a:endParaRPr>
        </a:p>
      </dsp:txBody>
      <dsp:txXfrm>
        <a:off x="2234288" y="1472006"/>
        <a:ext cx="1347191" cy="836469"/>
      </dsp:txXfrm>
    </dsp:sp>
    <dsp:sp modelId="{52E337CD-D41A-4D4B-A14F-982221B9FF2E}">
      <dsp:nvSpPr>
        <dsp:cNvPr id="0" name=""/>
        <dsp:cNvSpPr/>
      </dsp:nvSpPr>
      <dsp:spPr>
        <a:xfrm>
          <a:off x="2052793" y="2593747"/>
          <a:ext cx="1399239" cy="213924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208264" y="2741445"/>
          <a:ext cx="1399239" cy="213924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Wie oft stelle ich Nachfragen?</a:t>
          </a:r>
          <a:endParaRPr lang="en-GB" sz="1100" kern="1200" spc="-60" dirty="0">
            <a:solidFill>
              <a:schemeClr val="tx1"/>
            </a:solidFill>
            <a:latin typeface="Arial"/>
            <a:cs typeface="Arial"/>
          </a:endParaRPr>
        </a:p>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Lasse ich den Lernenden genug Zeit, um ihre Antworten vollständig zu erklären?</a:t>
          </a:r>
          <a:endParaRPr lang="en-GB" sz="1100" kern="1200" dirty="0">
            <a:solidFill>
              <a:schemeClr val="tx1"/>
            </a:solidFill>
          </a:endParaRPr>
        </a:p>
      </dsp:txBody>
      <dsp:txXfrm>
        <a:off x="2249246" y="2782427"/>
        <a:ext cx="1317275" cy="2057282"/>
      </dsp:txXfrm>
    </dsp:sp>
    <dsp:sp modelId="{77624390-64B5-453B-8F52-A2A90D139190}">
      <dsp:nvSpPr>
        <dsp:cNvPr id="0" name=""/>
        <dsp:cNvSpPr/>
      </dsp:nvSpPr>
      <dsp:spPr>
        <a:xfrm>
          <a:off x="3762975" y="1298285"/>
          <a:ext cx="1399239" cy="88851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3918446" y="1445982"/>
          <a:ext cx="1399239" cy="8885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45" dirty="0">
              <a:solidFill>
                <a:schemeClr val="tx1"/>
              </a:solidFill>
              <a:latin typeface="Arial"/>
              <a:cs typeface="Arial"/>
            </a:rPr>
            <a:t>Möglichkeiten für die Lernenden fördern, auf den Ideen der anderen aufzubauen.</a:t>
          </a:r>
          <a:endParaRPr lang="en-GB" sz="1100" kern="1200" dirty="0">
            <a:solidFill>
              <a:schemeClr val="tx1"/>
            </a:solidFill>
          </a:endParaRPr>
        </a:p>
      </dsp:txBody>
      <dsp:txXfrm>
        <a:off x="3944470" y="1472006"/>
        <a:ext cx="1347191" cy="836469"/>
      </dsp:txXfrm>
    </dsp:sp>
    <dsp:sp modelId="{E0B984A2-B043-4524-AC4F-AD173336CED7}">
      <dsp:nvSpPr>
        <dsp:cNvPr id="0" name=""/>
        <dsp:cNvSpPr/>
      </dsp:nvSpPr>
      <dsp:spPr>
        <a:xfrm>
          <a:off x="3762975" y="2593747"/>
          <a:ext cx="1399239" cy="216057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3918446" y="2741445"/>
          <a:ext cx="1399239" cy="216057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Inwieweit biete ich den Lernenden die Möglichkeit, aufeinander zu reagieren und nicht auf mich?</a:t>
          </a:r>
          <a:endParaRPr lang="en-GB" sz="1100" kern="1200" dirty="0">
            <a:solidFill>
              <a:schemeClr val="tx1"/>
            </a:solidFill>
          </a:endParaRPr>
        </a:p>
      </dsp:txBody>
      <dsp:txXfrm>
        <a:off x="3959428" y="2782427"/>
        <a:ext cx="1317275" cy="2078607"/>
      </dsp:txXfrm>
    </dsp:sp>
    <dsp:sp modelId="{8BA0C262-1BD0-43C3-8F45-4BC230A56473}">
      <dsp:nvSpPr>
        <dsp:cNvPr id="0" name=""/>
        <dsp:cNvSpPr/>
      </dsp:nvSpPr>
      <dsp:spPr>
        <a:xfrm>
          <a:off x="5473156" y="1298285"/>
          <a:ext cx="1399239" cy="88851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5628627" y="1445982"/>
          <a:ext cx="1399239" cy="8885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überlegen, wie ich die Lernenden ermutigen kann, Verbindungen in einer Lernsequenz herzustellen.</a:t>
          </a:r>
          <a:endParaRPr lang="en-GB" sz="1100" kern="1200" dirty="0">
            <a:solidFill>
              <a:schemeClr val="tx1"/>
            </a:solidFill>
          </a:endParaRPr>
        </a:p>
      </dsp:txBody>
      <dsp:txXfrm>
        <a:off x="5654651" y="1472006"/>
        <a:ext cx="1347191" cy="836469"/>
      </dsp:txXfrm>
    </dsp:sp>
    <dsp:sp modelId="{6355ADDF-0D40-44EC-B8B3-096A937B9179}">
      <dsp:nvSpPr>
        <dsp:cNvPr id="0" name=""/>
        <dsp:cNvSpPr/>
      </dsp:nvSpPr>
      <dsp:spPr>
        <a:xfrm>
          <a:off x="5473156" y="2593747"/>
          <a:ext cx="1399239" cy="216938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5628627" y="2741445"/>
          <a:ext cx="1399239" cy="2169385"/>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spc="-60" dirty="0">
              <a:solidFill>
                <a:schemeClr val="tx1"/>
              </a:solidFill>
              <a:latin typeface="Arial"/>
              <a:cs typeface="Arial"/>
            </a:rPr>
            <a:t>Wie oft biete ich Gelegenheiten für Lernende, ihre Erfahrungen außerhalb des Klassenzimmers im Bereich der persönlichen, gesundheitlichen und sozialen Bildung  zu teilen?</a:t>
          </a:r>
          <a:endParaRPr lang="en-GB" sz="1100" kern="1200" dirty="0">
            <a:solidFill>
              <a:schemeClr val="tx1"/>
            </a:solidFill>
          </a:endParaRPr>
        </a:p>
      </dsp:txBody>
      <dsp:txXfrm>
        <a:off x="5669609" y="2782427"/>
        <a:ext cx="1317275" cy="20874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6825923" y="2297955"/>
          <a:ext cx="91440" cy="428017"/>
        </a:xfrm>
        <a:custGeom>
          <a:avLst/>
          <a:gdLst/>
          <a:ahLst/>
          <a:cxnLst/>
          <a:rect l="0" t="0" r="0" b="0"/>
          <a:pathLst>
            <a:path>
              <a:moveTo>
                <a:pt x="45720" y="0"/>
              </a:moveTo>
              <a:lnTo>
                <a:pt x="45720" y="4280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73538" y="935412"/>
          <a:ext cx="2698105" cy="428017"/>
        </a:xfrm>
        <a:custGeom>
          <a:avLst/>
          <a:gdLst/>
          <a:ahLst/>
          <a:cxnLst/>
          <a:rect l="0" t="0" r="0" b="0"/>
          <a:pathLst>
            <a:path>
              <a:moveTo>
                <a:pt x="0" y="0"/>
              </a:moveTo>
              <a:lnTo>
                <a:pt x="0" y="291681"/>
              </a:lnTo>
              <a:lnTo>
                <a:pt x="2698105" y="291681"/>
              </a:lnTo>
              <a:lnTo>
                <a:pt x="2698105" y="4280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027187" y="2297955"/>
          <a:ext cx="91440" cy="428017"/>
        </a:xfrm>
        <a:custGeom>
          <a:avLst/>
          <a:gdLst/>
          <a:ahLst/>
          <a:cxnLst/>
          <a:rect l="0" t="0" r="0" b="0"/>
          <a:pathLst>
            <a:path>
              <a:moveTo>
                <a:pt x="45720" y="0"/>
              </a:moveTo>
              <a:lnTo>
                <a:pt x="45720" y="4280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73538" y="935412"/>
          <a:ext cx="899368" cy="428017"/>
        </a:xfrm>
        <a:custGeom>
          <a:avLst/>
          <a:gdLst/>
          <a:ahLst/>
          <a:cxnLst/>
          <a:rect l="0" t="0" r="0" b="0"/>
          <a:pathLst>
            <a:path>
              <a:moveTo>
                <a:pt x="0" y="0"/>
              </a:moveTo>
              <a:lnTo>
                <a:pt x="0" y="291681"/>
              </a:lnTo>
              <a:lnTo>
                <a:pt x="899368" y="291681"/>
              </a:lnTo>
              <a:lnTo>
                <a:pt x="899368" y="4280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228450" y="2297955"/>
          <a:ext cx="91440" cy="428017"/>
        </a:xfrm>
        <a:custGeom>
          <a:avLst/>
          <a:gdLst/>
          <a:ahLst/>
          <a:cxnLst/>
          <a:rect l="0" t="0" r="0" b="0"/>
          <a:pathLst>
            <a:path>
              <a:moveTo>
                <a:pt x="45720" y="0"/>
              </a:moveTo>
              <a:lnTo>
                <a:pt x="45720" y="4280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274170" y="935412"/>
          <a:ext cx="899368" cy="428017"/>
        </a:xfrm>
        <a:custGeom>
          <a:avLst/>
          <a:gdLst/>
          <a:ahLst/>
          <a:cxnLst/>
          <a:rect l="0" t="0" r="0" b="0"/>
          <a:pathLst>
            <a:path>
              <a:moveTo>
                <a:pt x="899368" y="0"/>
              </a:moveTo>
              <a:lnTo>
                <a:pt x="899368" y="291681"/>
              </a:lnTo>
              <a:lnTo>
                <a:pt x="0" y="291681"/>
              </a:lnTo>
              <a:lnTo>
                <a:pt x="0" y="4280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429713" y="2297955"/>
          <a:ext cx="91440" cy="428017"/>
        </a:xfrm>
        <a:custGeom>
          <a:avLst/>
          <a:gdLst/>
          <a:ahLst/>
          <a:cxnLst/>
          <a:rect l="0" t="0" r="0" b="0"/>
          <a:pathLst>
            <a:path>
              <a:moveTo>
                <a:pt x="45720" y="0"/>
              </a:moveTo>
              <a:lnTo>
                <a:pt x="45720" y="42801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475433" y="935412"/>
          <a:ext cx="2698105" cy="428017"/>
        </a:xfrm>
        <a:custGeom>
          <a:avLst/>
          <a:gdLst/>
          <a:ahLst/>
          <a:cxnLst/>
          <a:rect l="0" t="0" r="0" b="0"/>
          <a:pathLst>
            <a:path>
              <a:moveTo>
                <a:pt x="2698105" y="0"/>
              </a:moveTo>
              <a:lnTo>
                <a:pt x="2698105" y="291681"/>
              </a:lnTo>
              <a:lnTo>
                <a:pt x="0" y="291681"/>
              </a:lnTo>
              <a:lnTo>
                <a:pt x="0" y="42801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437691" y="886"/>
          <a:ext cx="1471693" cy="9345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601213" y="156232"/>
          <a:ext cx="1471693" cy="9345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Ich möchte mich auf den Dialog mit den Lernenden konzentrieren</a:t>
          </a:r>
          <a:r>
            <a:rPr lang="de-DE" sz="1000" b="1" kern="1200" dirty="0">
              <a:latin typeface="Arial" panose="020B0604020202020204" pitchFamily="34" charset="0"/>
              <a:cs typeface="Arial" panose="020B0604020202020204" pitchFamily="34" charset="0"/>
            </a:rPr>
            <a:t>. Ich möchte</a:t>
          </a:r>
          <a:r>
            <a:rPr lang="de-DE" sz="1000" kern="1200" dirty="0">
              <a:latin typeface="Arial" panose="020B0604020202020204" pitchFamily="34" charset="0"/>
              <a:cs typeface="Arial" panose="020B0604020202020204" pitchFamily="34" charset="0"/>
            </a:rPr>
            <a:t>...</a:t>
          </a:r>
          <a:endParaRPr lang="en-GB" sz="1000" kern="1200" dirty="0">
            <a:latin typeface="Arial" panose="020B0604020202020204" pitchFamily="34" charset="0"/>
            <a:cs typeface="Arial" panose="020B0604020202020204" pitchFamily="34" charset="0"/>
          </a:endParaRPr>
        </a:p>
      </dsp:txBody>
      <dsp:txXfrm>
        <a:off x="3628584" y="183603"/>
        <a:ext cx="1416951" cy="879783"/>
      </dsp:txXfrm>
    </dsp:sp>
    <dsp:sp modelId="{618E41CB-1EE8-4AF8-9EDF-49658D68382E}">
      <dsp:nvSpPr>
        <dsp:cNvPr id="0" name=""/>
        <dsp:cNvSpPr/>
      </dsp:nvSpPr>
      <dsp:spPr>
        <a:xfrm>
          <a:off x="739586" y="1363429"/>
          <a:ext cx="1471693" cy="93452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903108" y="1518775"/>
          <a:ext cx="1471693" cy="93452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den Lernenden helfen, ihre Ideen zu begründen (Nachdenken und Erklären, N)</a:t>
          </a:r>
          <a:endParaRPr lang="en-GB" sz="1000" kern="1200" dirty="0">
            <a:latin typeface="Arial" panose="020B0604020202020204" pitchFamily="34" charset="0"/>
            <a:cs typeface="Arial" panose="020B0604020202020204" pitchFamily="34" charset="0"/>
          </a:endParaRPr>
        </a:p>
      </dsp:txBody>
      <dsp:txXfrm>
        <a:off x="930479" y="1546146"/>
        <a:ext cx="1416951" cy="879783"/>
      </dsp:txXfrm>
    </dsp:sp>
    <dsp:sp modelId="{CFA8AB19-50A2-4BDE-BE47-362251146DE1}">
      <dsp:nvSpPr>
        <dsp:cNvPr id="0" name=""/>
        <dsp:cNvSpPr/>
      </dsp:nvSpPr>
      <dsp:spPr>
        <a:xfrm>
          <a:off x="739586" y="2725973"/>
          <a:ext cx="1471693" cy="2216049"/>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903108" y="2881318"/>
          <a:ext cx="1471693" cy="22160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Wie oft begründen die Lernenden ihre Entscheidungen in Informatik, wenn sie in Zweiergruppen programmieren?                          Inwieweit begründen die Lernenden ihre Entscheidungen, wenn sie in den Naturwissenschaften Vorhersagen machen?</a:t>
          </a:r>
          <a:endParaRPr lang="en-GB" sz="1000" kern="1200" dirty="0">
            <a:latin typeface="Arial" panose="020B0604020202020204" pitchFamily="34" charset="0"/>
            <a:cs typeface="Arial" panose="020B0604020202020204" pitchFamily="34" charset="0"/>
          </a:endParaRPr>
        </a:p>
      </dsp:txBody>
      <dsp:txXfrm>
        <a:off x="946212" y="2924422"/>
        <a:ext cx="1385485" cy="2129841"/>
      </dsp:txXfrm>
    </dsp:sp>
    <dsp:sp modelId="{2F44E952-0E5F-4274-9971-F44565490D60}">
      <dsp:nvSpPr>
        <dsp:cNvPr id="0" name=""/>
        <dsp:cNvSpPr/>
      </dsp:nvSpPr>
      <dsp:spPr>
        <a:xfrm>
          <a:off x="2538323" y="1363429"/>
          <a:ext cx="1471693" cy="934525"/>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701845" y="1518775"/>
          <a:ext cx="1471693" cy="93452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die Lernenden dabei unterstützen, die Ideen der anderen in Frage zu stellen und zu hinterfragen (Herausfordern, H)</a:t>
          </a:r>
          <a:endParaRPr lang="en-GB" sz="1000" kern="1200" dirty="0">
            <a:latin typeface="Arial" panose="020B0604020202020204" pitchFamily="34" charset="0"/>
            <a:cs typeface="Arial" panose="020B0604020202020204" pitchFamily="34" charset="0"/>
          </a:endParaRPr>
        </a:p>
      </dsp:txBody>
      <dsp:txXfrm>
        <a:off x="2729216" y="1546146"/>
        <a:ext cx="1416951" cy="879783"/>
      </dsp:txXfrm>
    </dsp:sp>
    <dsp:sp modelId="{52E337CD-D41A-4D4B-A14F-982221B9FF2E}">
      <dsp:nvSpPr>
        <dsp:cNvPr id="0" name=""/>
        <dsp:cNvSpPr/>
      </dsp:nvSpPr>
      <dsp:spPr>
        <a:xfrm>
          <a:off x="2538323" y="2725973"/>
          <a:ext cx="1471693" cy="2250019"/>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701845" y="2881318"/>
          <a:ext cx="1471693" cy="225001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Inwieweit stellen meine Lernenden die Ideen der anderen in Frage, wenn sie historische Quellen untersuchen?                               Wie gut bewerten meine Studierenden in ihrem Modul "Medien und Gender" (BA Soziologie) verschiedene kritische Theorien während der Diskussion?</a:t>
          </a:r>
          <a:endParaRPr lang="en-GB" sz="1000" kern="1200" dirty="0">
            <a:latin typeface="Arial" panose="020B0604020202020204" pitchFamily="34" charset="0"/>
            <a:cs typeface="Arial" panose="020B0604020202020204" pitchFamily="34" charset="0"/>
          </a:endParaRPr>
        </a:p>
      </dsp:txBody>
      <dsp:txXfrm>
        <a:off x="2744949" y="2924422"/>
        <a:ext cx="1385485" cy="2163811"/>
      </dsp:txXfrm>
    </dsp:sp>
    <dsp:sp modelId="{77624390-64B5-453B-8F52-A2A90D139190}">
      <dsp:nvSpPr>
        <dsp:cNvPr id="0" name=""/>
        <dsp:cNvSpPr/>
      </dsp:nvSpPr>
      <dsp:spPr>
        <a:xfrm>
          <a:off x="4337060" y="1363429"/>
          <a:ext cx="1471693" cy="934525"/>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00581" y="1518775"/>
          <a:ext cx="1471693" cy="93452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den Lernenden helfen, auf den Ideen der anderen aufzubauen (Auf Ideen aufbauen, I)</a:t>
          </a:r>
          <a:endParaRPr lang="en-GB" sz="1000" kern="1200" dirty="0">
            <a:latin typeface="Arial" panose="020B0604020202020204" pitchFamily="34" charset="0"/>
            <a:cs typeface="Arial" panose="020B0604020202020204" pitchFamily="34" charset="0"/>
          </a:endParaRPr>
        </a:p>
      </dsp:txBody>
      <dsp:txXfrm>
        <a:off x="4527952" y="1546146"/>
        <a:ext cx="1416951" cy="879783"/>
      </dsp:txXfrm>
    </dsp:sp>
    <dsp:sp modelId="{E0B984A2-B043-4524-AC4F-AD173336CED7}">
      <dsp:nvSpPr>
        <dsp:cNvPr id="0" name=""/>
        <dsp:cNvSpPr/>
      </dsp:nvSpPr>
      <dsp:spPr>
        <a:xfrm>
          <a:off x="4337060" y="2725973"/>
          <a:ext cx="1471693" cy="236446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00581" y="2881318"/>
          <a:ext cx="1471693" cy="236446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Inwieweit bauen meine Lernenden während des Small World Play auf den Ideen der anderen auf?                                  Wie gut vertiefen die Lernenden ihr Verständnis, indem sie auf den Ideen der anderen aufbauen?</a:t>
          </a:r>
          <a:endParaRPr lang="en-GB" sz="1000" kern="1200" dirty="0">
            <a:latin typeface="Arial" panose="020B0604020202020204" pitchFamily="34" charset="0"/>
            <a:cs typeface="Arial" panose="020B0604020202020204" pitchFamily="34" charset="0"/>
          </a:endParaRPr>
        </a:p>
      </dsp:txBody>
      <dsp:txXfrm>
        <a:off x="4543685" y="2924422"/>
        <a:ext cx="1385485" cy="2278253"/>
      </dsp:txXfrm>
    </dsp:sp>
    <dsp:sp modelId="{8BA0C262-1BD0-43C3-8F45-4BC230A56473}">
      <dsp:nvSpPr>
        <dsp:cNvPr id="0" name=""/>
        <dsp:cNvSpPr/>
      </dsp:nvSpPr>
      <dsp:spPr>
        <a:xfrm>
          <a:off x="6135796" y="1363429"/>
          <a:ext cx="1471693" cy="934525"/>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299318" y="1518775"/>
          <a:ext cx="1471693" cy="93452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Den Lernenden helfen, Verbindungen in einer Lernsequenz herzustellen (Verknüpfen, V)</a:t>
          </a:r>
          <a:endParaRPr lang="en-GB" sz="1000" kern="1200" dirty="0">
            <a:latin typeface="Arial" panose="020B0604020202020204" pitchFamily="34" charset="0"/>
            <a:cs typeface="Arial" panose="020B0604020202020204" pitchFamily="34" charset="0"/>
          </a:endParaRPr>
        </a:p>
      </dsp:txBody>
      <dsp:txXfrm>
        <a:off x="6326689" y="1546146"/>
        <a:ext cx="1416951" cy="879783"/>
      </dsp:txXfrm>
    </dsp:sp>
    <dsp:sp modelId="{6355ADDF-0D40-44EC-B8B3-096A937B9179}">
      <dsp:nvSpPr>
        <dsp:cNvPr id="0" name=""/>
        <dsp:cNvSpPr/>
      </dsp:nvSpPr>
      <dsp:spPr>
        <a:xfrm>
          <a:off x="6135796" y="2725973"/>
          <a:ext cx="1471693" cy="2281718"/>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299318" y="2881318"/>
          <a:ext cx="1471693" cy="2281718"/>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de-DE" sz="1000" kern="1200" dirty="0">
              <a:latin typeface="Arial" panose="020B0604020202020204" pitchFamily="34" charset="0"/>
              <a:cs typeface="Arial" panose="020B0604020202020204" pitchFamily="34" charset="0"/>
            </a:rPr>
            <a:t>Inwieweit bringen die Lernenden im Religionsunterricht ihre eigenen Erfahrungen in die Unterrichtsdiskussion ein?                Inwieweit können meine Lernenden Verbindungen zur Russischen Revolution herstellen, wenn wir über Farm der Tiere sprechen?</a:t>
          </a:r>
          <a:endParaRPr lang="en-GB" sz="1000" kern="1200" dirty="0">
            <a:latin typeface="Arial" panose="020B0604020202020204" pitchFamily="34" charset="0"/>
            <a:cs typeface="Arial" panose="020B0604020202020204" pitchFamily="34" charset="0"/>
          </a:endParaRPr>
        </a:p>
      </dsp:txBody>
      <dsp:txXfrm>
        <a:off x="6342422" y="2924422"/>
        <a:ext cx="1385485" cy="21955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886074" y="2152214"/>
          <a:ext cx="91440" cy="400700"/>
        </a:xfrm>
        <a:custGeom>
          <a:avLst/>
          <a:gdLst/>
          <a:ahLst/>
          <a:cxnLst/>
          <a:rect l="0" t="0" r="0" b="0"/>
          <a:pathLst>
            <a:path>
              <a:moveTo>
                <a:pt x="45720" y="0"/>
              </a:moveTo>
              <a:lnTo>
                <a:pt x="45720" y="40070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247855" y="876630"/>
          <a:ext cx="1683939" cy="400700"/>
        </a:xfrm>
        <a:custGeom>
          <a:avLst/>
          <a:gdLst/>
          <a:ahLst/>
          <a:cxnLst/>
          <a:rect l="0" t="0" r="0" b="0"/>
          <a:pathLst>
            <a:path>
              <a:moveTo>
                <a:pt x="0" y="0"/>
              </a:moveTo>
              <a:lnTo>
                <a:pt x="0" y="273066"/>
              </a:lnTo>
              <a:lnTo>
                <a:pt x="1683939" y="273066"/>
              </a:lnTo>
              <a:lnTo>
                <a:pt x="1683939" y="40070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4202135" y="2152214"/>
          <a:ext cx="91440" cy="400700"/>
        </a:xfrm>
        <a:custGeom>
          <a:avLst/>
          <a:gdLst/>
          <a:ahLst/>
          <a:cxnLst/>
          <a:rect l="0" t="0" r="0" b="0"/>
          <a:pathLst>
            <a:path>
              <a:moveTo>
                <a:pt x="45720" y="0"/>
              </a:moveTo>
              <a:lnTo>
                <a:pt x="45720" y="40070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4202135" y="876630"/>
          <a:ext cx="91440" cy="400700"/>
        </a:xfrm>
        <a:custGeom>
          <a:avLst/>
          <a:gdLst/>
          <a:ahLst/>
          <a:cxnLst/>
          <a:rect l="0" t="0" r="0" b="0"/>
          <a:pathLst>
            <a:path>
              <a:moveTo>
                <a:pt x="45720" y="0"/>
              </a:moveTo>
              <a:lnTo>
                <a:pt x="45720" y="40070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518196" y="2152214"/>
          <a:ext cx="91440" cy="400700"/>
        </a:xfrm>
        <a:custGeom>
          <a:avLst/>
          <a:gdLst/>
          <a:ahLst/>
          <a:cxnLst/>
          <a:rect l="0" t="0" r="0" b="0"/>
          <a:pathLst>
            <a:path>
              <a:moveTo>
                <a:pt x="45720" y="0"/>
              </a:moveTo>
              <a:lnTo>
                <a:pt x="45720" y="40070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563916" y="876630"/>
          <a:ext cx="1683939" cy="400700"/>
        </a:xfrm>
        <a:custGeom>
          <a:avLst/>
          <a:gdLst/>
          <a:ahLst/>
          <a:cxnLst/>
          <a:rect l="0" t="0" r="0" b="0"/>
          <a:pathLst>
            <a:path>
              <a:moveTo>
                <a:pt x="1683939" y="0"/>
              </a:moveTo>
              <a:lnTo>
                <a:pt x="1683939" y="273066"/>
              </a:lnTo>
              <a:lnTo>
                <a:pt x="0" y="273066"/>
              </a:lnTo>
              <a:lnTo>
                <a:pt x="0" y="40070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558971" y="1747"/>
          <a:ext cx="1377768" cy="8748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712056" y="147178"/>
          <a:ext cx="1377768" cy="87488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Ich möchte mich auf die Beteiligung der Lernenden konzentrieren   </a:t>
          </a:r>
          <a:br>
            <a:rPr lang="de-DE" sz="1100" kern="1200" dirty="0">
              <a:latin typeface="Arial" panose="020B0604020202020204" pitchFamily="34" charset="0"/>
              <a:cs typeface="Arial" panose="020B0604020202020204" pitchFamily="34" charset="0"/>
            </a:rPr>
          </a:br>
          <a:r>
            <a:rPr lang="de-DE" sz="1100" b="1" kern="1200" dirty="0">
              <a:latin typeface="Arial" panose="020B0604020202020204" pitchFamily="34" charset="0"/>
              <a:cs typeface="Arial" panose="020B0604020202020204" pitchFamily="34" charset="0"/>
            </a:rPr>
            <a:t>Ich möchte </a:t>
          </a:r>
          <a:r>
            <a:rPr lang="de-DE" sz="1100" kern="1200" dirty="0">
              <a:latin typeface="Arial" panose="020B0604020202020204" pitchFamily="34" charset="0"/>
              <a:cs typeface="Arial" panose="020B0604020202020204" pitchFamily="34" charset="0"/>
            </a:rPr>
            <a:t>...</a:t>
          </a:r>
          <a:endParaRPr lang="en-GB" sz="1100" kern="1200" dirty="0">
            <a:latin typeface="Arial" panose="020B0604020202020204" pitchFamily="34" charset="0"/>
            <a:cs typeface="Arial" panose="020B0604020202020204" pitchFamily="34" charset="0"/>
          </a:endParaRPr>
        </a:p>
      </dsp:txBody>
      <dsp:txXfrm>
        <a:off x="3737680" y="172802"/>
        <a:ext cx="1326520" cy="823634"/>
      </dsp:txXfrm>
    </dsp:sp>
    <dsp:sp modelId="{618E41CB-1EE8-4AF8-9EDF-49658D68382E}">
      <dsp:nvSpPr>
        <dsp:cNvPr id="0" name=""/>
        <dsp:cNvSpPr/>
      </dsp:nvSpPr>
      <dsp:spPr>
        <a:xfrm>
          <a:off x="1875031" y="1277331"/>
          <a:ext cx="1377768" cy="874882"/>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2028117" y="1422762"/>
          <a:ext cx="1377768" cy="87488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dass sich mehr Lernende am Dialog im Unterricht beteiligen</a:t>
          </a:r>
          <a:endParaRPr lang="en-GB" sz="1100" kern="1200" dirty="0">
            <a:latin typeface="Arial" panose="020B0604020202020204" pitchFamily="34" charset="0"/>
            <a:cs typeface="Arial" panose="020B0604020202020204" pitchFamily="34" charset="0"/>
          </a:endParaRPr>
        </a:p>
      </dsp:txBody>
      <dsp:txXfrm>
        <a:off x="2053741" y="1448386"/>
        <a:ext cx="1326520" cy="823634"/>
      </dsp:txXfrm>
    </dsp:sp>
    <dsp:sp modelId="{CFA8AB19-50A2-4BDE-BE47-362251146DE1}">
      <dsp:nvSpPr>
        <dsp:cNvPr id="0" name=""/>
        <dsp:cNvSpPr/>
      </dsp:nvSpPr>
      <dsp:spPr>
        <a:xfrm>
          <a:off x="1875031" y="2552915"/>
          <a:ext cx="1377768" cy="2074618"/>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2028117" y="2698346"/>
          <a:ext cx="1377768" cy="2074618"/>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Wie wirkt sich ein "Talk-Buddy"-Ansatz auf den Dialog in meinem Klassenzimmer aus? Inwieweit wird das Gespräch in meinem Klassenzimmer von einigen wenigen Lernenden dominiert?</a:t>
          </a:r>
          <a:endParaRPr lang="en-GB" sz="1100" kern="1200" dirty="0">
            <a:latin typeface="Arial" panose="020B0604020202020204" pitchFamily="34" charset="0"/>
            <a:cs typeface="Arial" panose="020B0604020202020204" pitchFamily="34" charset="0"/>
          </a:endParaRPr>
        </a:p>
      </dsp:txBody>
      <dsp:txXfrm>
        <a:off x="2068470" y="2738699"/>
        <a:ext cx="1297062" cy="1993912"/>
      </dsp:txXfrm>
    </dsp:sp>
    <dsp:sp modelId="{2F44E952-0E5F-4274-9971-F44565490D60}">
      <dsp:nvSpPr>
        <dsp:cNvPr id="0" name=""/>
        <dsp:cNvSpPr/>
      </dsp:nvSpPr>
      <dsp:spPr>
        <a:xfrm>
          <a:off x="3558971" y="1277331"/>
          <a:ext cx="1377768" cy="874882"/>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712056" y="1422762"/>
          <a:ext cx="1377768" cy="87488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dass es in Gruppen produktiver miteinander gesprochen wird</a:t>
          </a:r>
          <a:endParaRPr lang="en-GB" sz="1100" kern="1200" dirty="0">
            <a:latin typeface="Arial" panose="020B0604020202020204" pitchFamily="34" charset="0"/>
            <a:cs typeface="Arial" panose="020B0604020202020204" pitchFamily="34" charset="0"/>
          </a:endParaRPr>
        </a:p>
      </dsp:txBody>
      <dsp:txXfrm>
        <a:off x="3737680" y="1448386"/>
        <a:ext cx="1326520" cy="823634"/>
      </dsp:txXfrm>
    </dsp:sp>
    <dsp:sp modelId="{52E337CD-D41A-4D4B-A14F-982221B9FF2E}">
      <dsp:nvSpPr>
        <dsp:cNvPr id="0" name=""/>
        <dsp:cNvSpPr/>
      </dsp:nvSpPr>
      <dsp:spPr>
        <a:xfrm>
          <a:off x="3558971" y="2552915"/>
          <a:ext cx="1377768" cy="210642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712056" y="2698346"/>
          <a:ext cx="1377768" cy="2106420"/>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Wie schätzen die Lernenden die Qualität ihrer Gruppenarbeit ein?  Welchen Unterschied macht es für den Dialog aus, den Lernenden Rollen in der Gruppenarbeit zu geben?</a:t>
          </a:r>
          <a:endParaRPr lang="en-GB" sz="1100" kern="1200" dirty="0">
            <a:latin typeface="Arial" panose="020B0604020202020204" pitchFamily="34" charset="0"/>
            <a:cs typeface="Arial" panose="020B0604020202020204" pitchFamily="34" charset="0"/>
          </a:endParaRPr>
        </a:p>
      </dsp:txBody>
      <dsp:txXfrm>
        <a:off x="3752409" y="2738699"/>
        <a:ext cx="1297062" cy="2025714"/>
      </dsp:txXfrm>
    </dsp:sp>
    <dsp:sp modelId="{77624390-64B5-453B-8F52-A2A90D139190}">
      <dsp:nvSpPr>
        <dsp:cNvPr id="0" name=""/>
        <dsp:cNvSpPr/>
      </dsp:nvSpPr>
      <dsp:spPr>
        <a:xfrm>
          <a:off x="5242910" y="1277331"/>
          <a:ext cx="1377768" cy="874882"/>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395995" y="1422762"/>
          <a:ext cx="1377768" cy="87488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solidFill>
                <a:schemeClr val="tx1"/>
              </a:solidFill>
              <a:latin typeface="Arial" panose="020B0604020202020204" pitchFamily="34" charset="0"/>
              <a:cs typeface="Arial" panose="020B0604020202020204" pitchFamily="34" charset="0"/>
            </a:rPr>
            <a:t>Grundregeln in meiner Unterrichtskultur verankern</a:t>
          </a:r>
          <a:endParaRPr lang="en-GB" sz="1100" kern="1200" dirty="0">
            <a:solidFill>
              <a:schemeClr val="tx1"/>
            </a:solidFill>
            <a:latin typeface="Arial" panose="020B0604020202020204" pitchFamily="34" charset="0"/>
            <a:cs typeface="Arial" panose="020B0604020202020204" pitchFamily="34" charset="0"/>
          </a:endParaRPr>
        </a:p>
      </dsp:txBody>
      <dsp:txXfrm>
        <a:off x="5421619" y="1448386"/>
        <a:ext cx="1326520" cy="823634"/>
      </dsp:txXfrm>
    </dsp:sp>
    <dsp:sp modelId="{E0B984A2-B043-4524-AC4F-AD173336CED7}">
      <dsp:nvSpPr>
        <dsp:cNvPr id="0" name=""/>
        <dsp:cNvSpPr/>
      </dsp:nvSpPr>
      <dsp:spPr>
        <a:xfrm>
          <a:off x="5242910" y="2552915"/>
          <a:ext cx="1377768" cy="221355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395995" y="2698346"/>
          <a:ext cx="1377768" cy="2213558"/>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Welchen Unterschied macht die Verwendung von Grundregeln für den Dialog in meinem Klassenzimmer? Wie oft beziehe ich mich in meinem Unterricht auf die Grundregeln?</a:t>
          </a:r>
          <a:endParaRPr lang="en-GB" sz="1100" kern="1200" dirty="0">
            <a:latin typeface="Arial" panose="020B0604020202020204" pitchFamily="34" charset="0"/>
            <a:cs typeface="Arial" panose="020B0604020202020204" pitchFamily="34" charset="0"/>
          </a:endParaRPr>
        </a:p>
      </dsp:txBody>
      <dsp:txXfrm>
        <a:off x="5436348" y="2738699"/>
        <a:ext cx="1297062" cy="213285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E4AE250-BC0B-49F8-BD70-AEEA4028B0F0}" type="datetimeFigureOut">
              <a:rPr lang="de-DE" smtClean="0"/>
              <a:t>19.04.26</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309D12E-4595-4DCC-AD5A-FD383A73544C}" type="slidenum">
              <a:rPr lang="de-DE" smtClean="0"/>
              <a:t>‹#›</a:t>
            </a:fld>
            <a:endParaRPr lang="de-DE"/>
          </a:p>
        </p:txBody>
      </p:sp>
    </p:spTree>
    <p:extLst>
      <p:ext uri="{BB962C8B-B14F-4D97-AF65-F5344CB8AC3E}">
        <p14:creationId xmlns:p14="http://schemas.microsoft.com/office/powerpoint/2010/main" val="2770441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344B79-35E9-486E-9C86-CE8304A869BB}" type="datetimeFigureOut">
              <a:rPr lang="de-DE" smtClean="0"/>
              <a:t>19.04.26</a:t>
            </a:fld>
            <a:endParaRPr lang="de-DE"/>
          </a:p>
        </p:txBody>
      </p:sp>
      <p:sp>
        <p:nvSpPr>
          <p:cNvPr id="4" name="Folienbildplatzhalter 3"/>
          <p:cNvSpPr>
            <a:spLocks noGrp="1" noRot="1" noChangeAspect="1"/>
          </p:cNvSpPr>
          <p:nvPr>
            <p:ph type="sldImg" idx="2"/>
          </p:nvPr>
        </p:nvSpPr>
        <p:spPr>
          <a:xfrm>
            <a:off x="1295400" y="1143000"/>
            <a:ext cx="42672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66FBA-7933-4472-B6CC-D5FF5B875669}" type="slidenum">
              <a:rPr lang="de-DE" smtClean="0"/>
              <a:t>‹#›</a:t>
            </a:fld>
            <a:endParaRPr lang="de-DE"/>
          </a:p>
        </p:txBody>
      </p:sp>
    </p:spTree>
    <p:extLst>
      <p:ext uri="{BB962C8B-B14F-4D97-AF65-F5344CB8AC3E}">
        <p14:creationId xmlns:p14="http://schemas.microsoft.com/office/powerpoint/2010/main" val="133547392"/>
      </p:ext>
    </p:extLst>
  </p:cSld>
  <p:clrMap bg1="lt1" tx1="dk1" bg2="lt2" tx2="dk2" accent1="accent1" accent2="accent2" accent3="accent3" accent4="accent4" accent5="accent5" accent6="accent6" hlink="hlink" folHlink="folHlink"/>
  <p:hf hdr="0" ftr="0" dt="0"/>
  <p:notesStyle>
    <a:lvl1pPr marL="0" algn="l" defTabSz="1030072" rtl="0" eaLnBrk="1" latinLnBrk="0" hangingPunct="1">
      <a:defRPr sz="1352" kern="1200">
        <a:solidFill>
          <a:schemeClr val="tx1"/>
        </a:solidFill>
        <a:latin typeface="+mn-lt"/>
        <a:ea typeface="+mn-ea"/>
        <a:cs typeface="+mn-cs"/>
      </a:defRPr>
    </a:lvl1pPr>
    <a:lvl2pPr marL="515036" algn="l" defTabSz="1030072" rtl="0" eaLnBrk="1" latinLnBrk="0" hangingPunct="1">
      <a:defRPr sz="1352" kern="1200">
        <a:solidFill>
          <a:schemeClr val="tx1"/>
        </a:solidFill>
        <a:latin typeface="+mn-lt"/>
        <a:ea typeface="+mn-ea"/>
        <a:cs typeface="+mn-cs"/>
      </a:defRPr>
    </a:lvl2pPr>
    <a:lvl3pPr marL="1030072" algn="l" defTabSz="1030072" rtl="0" eaLnBrk="1" latinLnBrk="0" hangingPunct="1">
      <a:defRPr sz="1352" kern="1200">
        <a:solidFill>
          <a:schemeClr val="tx1"/>
        </a:solidFill>
        <a:latin typeface="+mn-lt"/>
        <a:ea typeface="+mn-ea"/>
        <a:cs typeface="+mn-cs"/>
      </a:defRPr>
    </a:lvl3pPr>
    <a:lvl4pPr marL="1545107" algn="l" defTabSz="1030072" rtl="0" eaLnBrk="1" latinLnBrk="0" hangingPunct="1">
      <a:defRPr sz="1352" kern="1200">
        <a:solidFill>
          <a:schemeClr val="tx1"/>
        </a:solidFill>
        <a:latin typeface="+mn-lt"/>
        <a:ea typeface="+mn-ea"/>
        <a:cs typeface="+mn-cs"/>
      </a:defRPr>
    </a:lvl4pPr>
    <a:lvl5pPr marL="2060143" algn="l" defTabSz="1030072" rtl="0" eaLnBrk="1" latinLnBrk="0" hangingPunct="1">
      <a:defRPr sz="1352" kern="1200">
        <a:solidFill>
          <a:schemeClr val="tx1"/>
        </a:solidFill>
        <a:latin typeface="+mn-lt"/>
        <a:ea typeface="+mn-ea"/>
        <a:cs typeface="+mn-cs"/>
      </a:defRPr>
    </a:lvl5pPr>
    <a:lvl6pPr marL="2575179" algn="l" defTabSz="1030072" rtl="0" eaLnBrk="1" latinLnBrk="0" hangingPunct="1">
      <a:defRPr sz="1352" kern="1200">
        <a:solidFill>
          <a:schemeClr val="tx1"/>
        </a:solidFill>
        <a:latin typeface="+mn-lt"/>
        <a:ea typeface="+mn-ea"/>
        <a:cs typeface="+mn-cs"/>
      </a:defRPr>
    </a:lvl6pPr>
    <a:lvl7pPr marL="3090215" algn="l" defTabSz="1030072" rtl="0" eaLnBrk="1" latinLnBrk="0" hangingPunct="1">
      <a:defRPr sz="1352" kern="1200">
        <a:solidFill>
          <a:schemeClr val="tx1"/>
        </a:solidFill>
        <a:latin typeface="+mn-lt"/>
        <a:ea typeface="+mn-ea"/>
        <a:cs typeface="+mn-cs"/>
      </a:defRPr>
    </a:lvl7pPr>
    <a:lvl8pPr marL="3605251" algn="l" defTabSz="1030072" rtl="0" eaLnBrk="1" latinLnBrk="0" hangingPunct="1">
      <a:defRPr sz="1352" kern="1200">
        <a:solidFill>
          <a:schemeClr val="tx1"/>
        </a:solidFill>
        <a:latin typeface="+mn-lt"/>
        <a:ea typeface="+mn-ea"/>
        <a:cs typeface="+mn-cs"/>
      </a:defRPr>
    </a:lvl8pPr>
    <a:lvl9pPr marL="4120286" algn="l" defTabSz="1030072" rtl="0" eaLnBrk="1" latinLnBrk="0" hangingPunct="1">
      <a:defRPr sz="135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NEW CC license</a:t>
            </a:r>
          </a:p>
          <a:p>
            <a:r>
              <a:rPr lang="en-US" dirty="0"/>
              <a:t>New diagrams on slides 12 &amp; 27</a:t>
            </a:r>
          </a:p>
          <a:p>
            <a:r>
              <a:rPr lang="en-US" dirty="0"/>
              <a:t>NEW SLIDES 8 &amp; 30</a:t>
            </a:r>
          </a:p>
          <a:p>
            <a:r>
              <a:rPr lang="en-GB" b="0" i="0" u="none" strike="noStrike" dirty="0">
                <a:solidFill>
                  <a:srgbClr val="000000"/>
                </a:solidFill>
                <a:effectLst/>
                <a:latin typeface="Helvetica" pitchFamily="2" charset="0"/>
              </a:rPr>
              <a:t>New editable tables on Slides 35 and 38</a:t>
            </a:r>
          </a:p>
          <a:p>
            <a:r>
              <a:rPr lang="en-GB" b="0" i="0" u="none" strike="noStrike" dirty="0">
                <a:solidFill>
                  <a:srgbClr val="000000"/>
                </a:solidFill>
                <a:effectLst/>
                <a:latin typeface="Helvetica" pitchFamily="2" charset="0"/>
              </a:rPr>
              <a:t>New editable figures on Slides 32 &amp; 50</a:t>
            </a:r>
            <a:endParaRPr lang="en-US" dirty="0"/>
          </a:p>
          <a:p>
            <a:pPr defTabSz="817459">
              <a:defRPr/>
            </a:pPr>
            <a:r>
              <a:rPr lang="en-US" dirty="0"/>
              <a:t>SLIDE 16 is moved up from the bottom of Part c</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7721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6979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4939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9453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2073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0382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7851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NOTE: This slide is moved up from the bottom of Part c as it introduces ground rules and these are referred to on the following slides. Also it is not really about dialogue in different contexts, so it fits better here.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5630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29332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5576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This is a 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386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7752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21172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5888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7137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1241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3154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57697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Check content of CA bullet</a:t>
            </a:r>
            <a:r>
              <a:rPr lang="en-US" baseline="0" dirty="0"/>
              <a:t> points – there are seven in this </a:t>
            </a:r>
            <a:r>
              <a:rPr lang="en-US" baseline="0" dirty="0" err="1"/>
              <a:t>ppt</a:t>
            </a:r>
            <a:r>
              <a:rPr lang="en-US" baseline="0" dirty="0"/>
              <a:t> but only six in the Hebrew translation</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1027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This is a 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5997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8944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3470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3954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7770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8710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9335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2515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024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1143000"/>
            <a:ext cx="42672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1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1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164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84860" y="2344483"/>
            <a:ext cx="8895080" cy="40011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69720" y="4235196"/>
            <a:ext cx="7325360" cy="2154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7061F97-3435-3448-BC36-4D4F24FB5A40}" type="datetime1">
              <a:rPr lang="es-ES_tradnl" smtClean="0"/>
              <a:t>19/4/26</a:t>
            </a:fld>
            <a:endParaRPr lang="en-US"/>
          </a:p>
        </p:txBody>
      </p:sp>
      <p:sp>
        <p:nvSpPr>
          <p:cNvPr id="6" name="Holder 6"/>
          <p:cNvSpPr>
            <a:spLocks noGrp="1"/>
          </p:cNvSpPr>
          <p:nvPr>
            <p:ph type="sldNum" sz="quarter" idx="7"/>
          </p:nvPr>
        </p:nvSpPr>
        <p:spPr/>
        <p:txBody>
          <a:bodyPr lIns="0" tIns="0" rIns="0" bIns="0"/>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3579275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172890" y="648088"/>
            <a:ext cx="8119022" cy="362856"/>
          </a:xfrm>
        </p:spPr>
        <p:txBody>
          <a:bodyPr lIns="0" tIns="0" rIns="0" bIns="0"/>
          <a:lstStyle>
            <a:lvl1pPr>
              <a:defRPr sz="2358" b="1" i="0">
                <a:solidFill>
                  <a:srgbClr val="1A616F"/>
                </a:solidFill>
                <a:latin typeface="Arial"/>
                <a:cs typeface="Arial"/>
              </a:defRPr>
            </a:lvl1pPr>
          </a:lstStyle>
          <a:p>
            <a:endParaRPr/>
          </a:p>
        </p:txBody>
      </p:sp>
      <p:sp>
        <p:nvSpPr>
          <p:cNvPr id="3" name="Holder 3"/>
          <p:cNvSpPr>
            <a:spLocks noGrp="1"/>
          </p:cNvSpPr>
          <p:nvPr>
            <p:ph type="body" idx="1"/>
          </p:nvPr>
        </p:nvSpPr>
        <p:spPr>
          <a:xfrm>
            <a:off x="316300" y="2086805"/>
            <a:ext cx="9832200" cy="195438"/>
          </a:xfrm>
        </p:spPr>
        <p:txBody>
          <a:bodyPr lIns="0" tIns="0" rIns="0" bIns="0"/>
          <a:lstStyle>
            <a:lvl1pPr>
              <a:defRPr sz="127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A694CDB-0EDC-2D4C-8D31-7832905D5F2D}" type="datetime1">
              <a:rPr lang="es-ES_tradnl" smtClean="0"/>
              <a:t>19/4/26</a:t>
            </a:fld>
            <a:endParaRPr lang="en-US"/>
          </a:p>
        </p:txBody>
      </p:sp>
      <p:sp>
        <p:nvSpPr>
          <p:cNvPr id="6" name="Holder 6"/>
          <p:cNvSpPr>
            <a:spLocks noGrp="1"/>
          </p:cNvSpPr>
          <p:nvPr>
            <p:ph type="sldNum" sz="quarter" idx="7"/>
          </p:nvPr>
        </p:nvSpPr>
        <p:spPr/>
        <p:txBody>
          <a:bodyPr lIns="0" tIns="0" rIns="0" bIns="0"/>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3210674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172890" y="648088"/>
            <a:ext cx="8119022" cy="362856"/>
          </a:xfrm>
        </p:spPr>
        <p:txBody>
          <a:bodyPr lIns="0" tIns="0" rIns="0" bIns="0"/>
          <a:lstStyle>
            <a:lvl1pPr>
              <a:defRPr sz="2358" b="1" i="0">
                <a:solidFill>
                  <a:srgbClr val="1A616F"/>
                </a:solidFill>
                <a:latin typeface="Arial"/>
                <a:cs typeface="Arial"/>
              </a:defRPr>
            </a:lvl1pPr>
          </a:lstStyle>
          <a:p>
            <a:endParaRPr/>
          </a:p>
        </p:txBody>
      </p:sp>
      <p:sp>
        <p:nvSpPr>
          <p:cNvPr id="3" name="Holder 3"/>
          <p:cNvSpPr>
            <a:spLocks noGrp="1"/>
          </p:cNvSpPr>
          <p:nvPr>
            <p:ph sz="half" idx="2"/>
          </p:nvPr>
        </p:nvSpPr>
        <p:spPr>
          <a:xfrm>
            <a:off x="523241" y="1739455"/>
            <a:ext cx="4552188" cy="2154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389373" y="1739455"/>
            <a:ext cx="4552188" cy="2154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8EECBB3F-3CDD-9B42-8ABF-FC935E77DB4B}" type="datetime1">
              <a:rPr lang="es-ES_tradnl" smtClean="0"/>
              <a:t>19/4/26</a:t>
            </a:fld>
            <a:endParaRPr lang="en-US"/>
          </a:p>
        </p:txBody>
      </p:sp>
      <p:sp>
        <p:nvSpPr>
          <p:cNvPr id="7" name="Holder 7"/>
          <p:cNvSpPr>
            <a:spLocks noGrp="1"/>
          </p:cNvSpPr>
          <p:nvPr>
            <p:ph type="sldNum" sz="quarter" idx="7"/>
          </p:nvPr>
        </p:nvSpPr>
        <p:spPr/>
        <p:txBody>
          <a:bodyPr lIns="0" tIns="0" rIns="0" bIns="0"/>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2647997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1172890" y="648088"/>
            <a:ext cx="8119022" cy="362856"/>
          </a:xfrm>
        </p:spPr>
        <p:txBody>
          <a:bodyPr lIns="0" tIns="0" rIns="0" bIns="0"/>
          <a:lstStyle>
            <a:lvl1pPr>
              <a:defRPr sz="2358"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A6F8AFF1-D8C8-EB49-BD8B-CE4A6CAF02BD}" type="datetime1">
              <a:rPr lang="es-ES_tradnl" smtClean="0"/>
              <a:t>19/4/26</a:t>
            </a:fld>
            <a:endParaRPr lang="en-US"/>
          </a:p>
        </p:txBody>
      </p:sp>
      <p:sp>
        <p:nvSpPr>
          <p:cNvPr id="5" name="Holder 5"/>
          <p:cNvSpPr>
            <a:spLocks noGrp="1"/>
          </p:cNvSpPr>
          <p:nvPr>
            <p:ph type="sldNum" sz="quarter" idx="7"/>
          </p:nvPr>
        </p:nvSpPr>
        <p:spPr/>
        <p:txBody>
          <a:bodyPr lIns="0" tIns="0" rIns="0" bIns="0"/>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111759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A4B91917-0719-2448-A6EF-ED501A58A29C}" type="datetime1">
              <a:rPr lang="es-ES_tradnl" smtClean="0"/>
              <a:t>19/4/26</a:t>
            </a:fld>
            <a:endParaRPr lang="en-US"/>
          </a:p>
        </p:txBody>
      </p:sp>
      <p:sp>
        <p:nvSpPr>
          <p:cNvPr id="4" name="Holder 4"/>
          <p:cNvSpPr>
            <a:spLocks noGrp="1"/>
          </p:cNvSpPr>
          <p:nvPr>
            <p:ph type="sldNum" sz="quarter" idx="7"/>
          </p:nvPr>
        </p:nvSpPr>
        <p:spPr/>
        <p:txBody>
          <a:bodyPr lIns="0" tIns="0" rIns="0" bIns="0"/>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4294670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72890" y="648088"/>
            <a:ext cx="8119022" cy="400110"/>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16300" y="2086805"/>
            <a:ext cx="9832200" cy="215444"/>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558032" y="7033451"/>
            <a:ext cx="3348736" cy="312073"/>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23240" y="7033451"/>
            <a:ext cx="2406904" cy="312073"/>
          </a:xfrm>
          <a:prstGeom prst="rect">
            <a:avLst/>
          </a:prstGeom>
        </p:spPr>
        <p:txBody>
          <a:bodyPr wrap="square" lIns="0" tIns="0" rIns="0" bIns="0">
            <a:spAutoFit/>
          </a:bodyPr>
          <a:lstStyle>
            <a:lvl1pPr algn="l">
              <a:defRPr>
                <a:solidFill>
                  <a:schemeClr val="tx1">
                    <a:tint val="75000"/>
                  </a:schemeClr>
                </a:solidFill>
              </a:defRPr>
            </a:lvl1pPr>
          </a:lstStyle>
          <a:p>
            <a:fld id="{7FC71000-FE80-5846-983E-635A67B825EB}" type="datetime1">
              <a:rPr lang="es-ES_tradnl" smtClean="0"/>
              <a:t>19/4/26</a:t>
            </a:fld>
            <a:endParaRPr lang="en-US"/>
          </a:p>
        </p:txBody>
      </p:sp>
      <p:sp>
        <p:nvSpPr>
          <p:cNvPr id="6" name="Holder 6"/>
          <p:cNvSpPr>
            <a:spLocks noGrp="1"/>
          </p:cNvSpPr>
          <p:nvPr>
            <p:ph type="sldNum" sz="quarter" idx="7"/>
          </p:nvPr>
        </p:nvSpPr>
        <p:spPr>
          <a:xfrm>
            <a:off x="5137730" y="7088110"/>
            <a:ext cx="188291" cy="139590"/>
          </a:xfrm>
          <a:prstGeom prst="rect">
            <a:avLst/>
          </a:prstGeom>
        </p:spPr>
        <p:txBody>
          <a:bodyPr wrap="square" lIns="0" tIns="0" rIns="0" bIns="0">
            <a:spAutoFit/>
          </a:bodyPr>
          <a:lstStyle>
            <a:lvl1pPr>
              <a:defRPr sz="907" b="0" i="0">
                <a:solidFill>
                  <a:schemeClr val="tx1"/>
                </a:solidFill>
                <a:latin typeface="Arial"/>
                <a:cs typeface="Arial"/>
              </a:defRPr>
            </a:lvl1pPr>
          </a:lstStyle>
          <a:p>
            <a:pPr marL="23033">
              <a:spcBef>
                <a:spcPts val="5"/>
              </a:spcBef>
            </a:pPr>
            <a:fld id="{81D60167-4931-47E6-BA6A-407CBD079E47}" type="slidenum">
              <a:rPr lang="de-DE" smtClean="0"/>
              <a:pPr marL="23033">
                <a:spcBef>
                  <a:spcPts val="5"/>
                </a:spcBef>
              </a:pPr>
              <a:t>‹#›</a:t>
            </a:fld>
            <a:endParaRPr lang="de-DE" dirty="0"/>
          </a:p>
        </p:txBody>
      </p:sp>
    </p:spTree>
    <p:extLst>
      <p:ext uri="{BB962C8B-B14F-4D97-AF65-F5344CB8AC3E}">
        <p14:creationId xmlns:p14="http://schemas.microsoft.com/office/powerpoint/2010/main" val="28869181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defRPr>
          <a:latin typeface="+mj-lt"/>
          <a:ea typeface="+mj-ea"/>
          <a:cs typeface="+mj-cs"/>
        </a:defRPr>
      </a:lvl1pPr>
    </p:titleStyle>
    <p:bodyStyle>
      <a:lvl1pPr marL="0">
        <a:defRPr>
          <a:latin typeface="+mn-lt"/>
          <a:ea typeface="+mn-ea"/>
          <a:cs typeface="+mn-cs"/>
        </a:defRPr>
      </a:lvl1pPr>
      <a:lvl2pPr marL="414589">
        <a:defRPr>
          <a:latin typeface="+mn-lt"/>
          <a:ea typeface="+mn-ea"/>
          <a:cs typeface="+mn-cs"/>
        </a:defRPr>
      </a:lvl2pPr>
      <a:lvl3pPr marL="829178">
        <a:defRPr>
          <a:latin typeface="+mn-lt"/>
          <a:ea typeface="+mn-ea"/>
          <a:cs typeface="+mn-cs"/>
        </a:defRPr>
      </a:lvl3pPr>
      <a:lvl4pPr marL="1243767">
        <a:defRPr>
          <a:latin typeface="+mn-lt"/>
          <a:ea typeface="+mn-ea"/>
          <a:cs typeface="+mn-cs"/>
        </a:defRPr>
      </a:lvl4pPr>
      <a:lvl5pPr marL="1658356">
        <a:defRPr>
          <a:latin typeface="+mn-lt"/>
          <a:ea typeface="+mn-ea"/>
          <a:cs typeface="+mn-cs"/>
        </a:defRPr>
      </a:lvl5pPr>
      <a:lvl6pPr marL="2072945">
        <a:defRPr>
          <a:latin typeface="+mn-lt"/>
          <a:ea typeface="+mn-ea"/>
          <a:cs typeface="+mn-cs"/>
        </a:defRPr>
      </a:lvl6pPr>
      <a:lvl7pPr marL="2487534">
        <a:defRPr>
          <a:latin typeface="+mn-lt"/>
          <a:ea typeface="+mn-ea"/>
          <a:cs typeface="+mn-cs"/>
        </a:defRPr>
      </a:lvl7pPr>
      <a:lvl8pPr marL="2902123">
        <a:defRPr>
          <a:latin typeface="+mn-lt"/>
          <a:ea typeface="+mn-ea"/>
          <a:cs typeface="+mn-cs"/>
        </a:defRPr>
      </a:lvl8pPr>
      <a:lvl9pPr marL="3316712">
        <a:defRPr>
          <a:latin typeface="+mn-lt"/>
          <a:ea typeface="+mn-ea"/>
          <a:cs typeface="+mn-cs"/>
        </a:defRPr>
      </a:lvl9pPr>
    </p:bodyStyle>
    <p:otherStyle>
      <a:lvl1pPr marL="0">
        <a:defRPr>
          <a:latin typeface="+mn-lt"/>
          <a:ea typeface="+mn-ea"/>
          <a:cs typeface="+mn-cs"/>
        </a:defRPr>
      </a:lvl1pPr>
      <a:lvl2pPr marL="414589">
        <a:defRPr>
          <a:latin typeface="+mn-lt"/>
          <a:ea typeface="+mn-ea"/>
          <a:cs typeface="+mn-cs"/>
        </a:defRPr>
      </a:lvl2pPr>
      <a:lvl3pPr marL="829178">
        <a:defRPr>
          <a:latin typeface="+mn-lt"/>
          <a:ea typeface="+mn-ea"/>
          <a:cs typeface="+mn-cs"/>
        </a:defRPr>
      </a:lvl3pPr>
      <a:lvl4pPr marL="1243767">
        <a:defRPr>
          <a:latin typeface="+mn-lt"/>
          <a:ea typeface="+mn-ea"/>
          <a:cs typeface="+mn-cs"/>
        </a:defRPr>
      </a:lvl4pPr>
      <a:lvl5pPr marL="1658356">
        <a:defRPr>
          <a:latin typeface="+mn-lt"/>
          <a:ea typeface="+mn-ea"/>
          <a:cs typeface="+mn-cs"/>
        </a:defRPr>
      </a:lvl5pPr>
      <a:lvl6pPr marL="2072945">
        <a:defRPr>
          <a:latin typeface="+mn-lt"/>
          <a:ea typeface="+mn-ea"/>
          <a:cs typeface="+mn-cs"/>
        </a:defRPr>
      </a:lvl6pPr>
      <a:lvl7pPr marL="2487534">
        <a:defRPr>
          <a:latin typeface="+mn-lt"/>
          <a:ea typeface="+mn-ea"/>
          <a:cs typeface="+mn-cs"/>
        </a:defRPr>
      </a:lvl7pPr>
      <a:lvl8pPr marL="2902123">
        <a:defRPr>
          <a:latin typeface="+mn-lt"/>
          <a:ea typeface="+mn-ea"/>
          <a:cs typeface="+mn-cs"/>
        </a:defRPr>
      </a:lvl8pPr>
      <a:lvl9pPr marL="331671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dx.doi.org/10.1002/rev3.3269" TargetMode="External"/><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hyperlink" Target="https://www.edudialogue.org/resources/introductory-video-series/collection-2/" TargetMode="External"/><Relationship Id="rId5" Type="http://schemas.openxmlformats.org/officeDocument/2006/relationships/hyperlink" Target="https://camtree.learnworlds.com/t-seda" TargetMode="External"/><Relationship Id="rId4" Type="http://schemas.openxmlformats.org/officeDocument/2006/relationships/hyperlink" Target="http://www.camtree.org/" TargetMode="Externa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e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svg"/><Relationship Id="rId3" Type="http://schemas.openxmlformats.org/officeDocument/2006/relationships/image" Target="../media/image15.png"/><Relationship Id="rId7" Type="http://schemas.openxmlformats.org/officeDocument/2006/relationships/image" Target="../media/image16.svg"/><Relationship Id="rId12"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0.svg"/><Relationship Id="rId5" Type="http://schemas.openxmlformats.org/officeDocument/2006/relationships/hyperlink" Target="https://www.camtree.org/" TargetMode="External"/><Relationship Id="rId10" Type="http://schemas.openxmlformats.org/officeDocument/2006/relationships/image" Target="../media/image19.svg"/><Relationship Id="rId4" Type="http://schemas.openxmlformats.org/officeDocument/2006/relationships/hyperlink" Target="https://vimeo.com/showcase/12093372" TargetMode="External"/><Relationship Id="rId9" Type="http://schemas.openxmlformats.org/officeDocument/2006/relationships/image" Target="../media/image18.svg"/><Relationship Id="rId14" Type="http://schemas.openxmlformats.org/officeDocument/2006/relationships/image" Target="../media/image23.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hyperlink" Target="https://vimeopro.com/camtree/cedir/" TargetMode="Externa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thinkingtogether.educ.cam.ac.uk/resources/" TargetMode="External"/><Relationship Id="rId5" Type="http://schemas.openxmlformats.org/officeDocument/2006/relationships/hyperlink" Target="https://vimeo.com/showcase/12093372" TargetMode="Externa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13" Type="http://schemas.openxmlformats.org/officeDocument/2006/relationships/hyperlink" Target="https://vimeo.com/showcase/12093372"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hyperlink" Target="https://www.edudialogue.org/resources/introductory-video-series/"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hyperlink" Target="http://tinyurl.com/ESRCdialogue" TargetMode="External"/><Relationship Id="rId5" Type="http://schemas.openxmlformats.org/officeDocument/2006/relationships/hyperlink" Target="https://www.sciencedirect.com/science/article/pii/S0959475218303839?via=ihub" TargetMode="External"/><Relationship Id="rId10" Type="http://schemas.openxmlformats.org/officeDocument/2006/relationships/image" Target="../media/image26.jpeg"/><Relationship Id="rId4" Type="http://schemas.openxmlformats.org/officeDocument/2006/relationships/hyperlink" Target="http://dx.doi.org/10.1016/j.learninstruc.2014.10.003" TargetMode="External"/><Relationship Id="rId9" Type="http://schemas.openxmlformats.org/officeDocument/2006/relationships/hyperlink" Target="http://tiich/" TargetMode="External"/><Relationship Id="rId1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7.jpe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mailto:t-seda@educ.cam.ac.uk"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5" Type="http://schemas.openxmlformats.org/officeDocument/2006/relationships/image" Target="../media/image20.svg"/><Relationship Id="rId4" Type="http://schemas.openxmlformats.org/officeDocument/2006/relationships/hyperlink" Target="http://www.educ.cam.ac.uk/research/projects/epistem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svg"/><Relationship Id="rId1" Type="http://schemas.openxmlformats.org/officeDocument/2006/relationships/slideLayout" Target="../slideLayouts/slideLayout5.xml"/><Relationship Id="rId6" Type="http://schemas.openxmlformats.org/officeDocument/2006/relationships/image" Target="../media/image20.svg"/><Relationship Id="rId11" Type="http://schemas.openxmlformats.org/officeDocument/2006/relationships/hyperlink" Target="https://library.camtree.org/" TargetMode="External"/><Relationship Id="rId5" Type="http://schemas.openxmlformats.org/officeDocument/2006/relationships/image" Target="../media/image19.svg"/><Relationship Id="rId10" Type="http://schemas.openxmlformats.org/officeDocument/2006/relationships/hyperlink" Target="https://www.camtree.org/" TargetMode="External"/><Relationship Id="rId4" Type="http://schemas.openxmlformats.org/officeDocument/2006/relationships/image" Target="../media/image18.svg"/><Relationship Id="rId9" Type="http://schemas.openxmlformats.org/officeDocument/2006/relationships/image" Target="../media/image23.svg"/></Relationships>
</file>

<file path=ppt/slides/_rels/slide2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1.png"/><Relationship Id="rId7" Type="http://schemas.openxmlformats.org/officeDocument/2006/relationships/image" Target="../media/image21.svg"/><Relationship Id="rId12" Type="http://schemas.openxmlformats.org/officeDocument/2006/relationships/image" Target="../media/image16.svg"/><Relationship Id="rId2"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17.svg"/><Relationship Id="rId11" Type="http://schemas.openxmlformats.org/officeDocument/2006/relationships/image" Target="../media/image20.svg"/><Relationship Id="rId5" Type="http://schemas.openxmlformats.org/officeDocument/2006/relationships/image" Target="../media/image33.png"/><Relationship Id="rId10" Type="http://schemas.openxmlformats.org/officeDocument/2006/relationships/image" Target="../media/image19.svg"/><Relationship Id="rId4" Type="http://schemas.openxmlformats.org/officeDocument/2006/relationships/image" Target="../media/image32.png"/><Relationship Id="rId9" Type="http://schemas.openxmlformats.org/officeDocument/2006/relationships/image" Target="../media/image22.sv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s://camtree.learnworlds.com/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camtree.org/course/ethics-in-close-to-practice-research" TargetMode="External"/><Relationship Id="rId2" Type="http://schemas.openxmlformats.org/officeDocument/2006/relationships/hyperlink" Target="https://www.bera.ac.uk/publication/ethical-guidelines-for-educational-research-fifth-edition-2024"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5.png"/><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6.jpeg"/><Relationship Id="rId1" Type="http://schemas.openxmlformats.org/officeDocument/2006/relationships/slideLayout" Target="../slideLayouts/slideLayout5.xml"/><Relationship Id="rId4" Type="http://schemas.openxmlformats.org/officeDocument/2006/relationships/image" Target="../media/image47.jpeg"/></Relationships>
</file>

<file path=ppt/slides/_rels/slide5.xml.rels><?xml version="1.0" encoding="UTF-8" standalone="yes"?>
<Relationships xmlns="http://schemas.openxmlformats.org/package/2006/relationships"><Relationship Id="rId3" Type="http://schemas.openxmlformats.org/officeDocument/2006/relationships/hyperlink" Target="https://camtree.learnworlds.com/t-seda"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6.png"/><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1.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s://camtree.org/learn/t-seda/"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amtree.org/course/what-is-educational-dialogue" TargetMode="External"/><Relationship Id="rId7" Type="http://schemas.openxmlformats.org/officeDocument/2006/relationships/hyperlink" Target="https://vimeo.com/showcase/12093372"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camtree.org/course/ethics-in-close-to-practice-research" TargetMode="External"/><Relationship Id="rId5" Type="http://schemas.openxmlformats.org/officeDocument/2006/relationships/hyperlink" Target="https://www.camtree.org/course/reflective-inquiry-with-tseda" TargetMode="External"/><Relationship Id="rId4" Type="http://schemas.openxmlformats.org/officeDocument/2006/relationships/hyperlink" Target="https://www.camtree.org/course/how-dialogic-is-your-practice"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hyperlink" Target="https://doi.org/10.1007/s42278-023-00177-y" TargetMode="External"/><Relationship Id="rId2" Type="http://schemas.openxmlformats.org/officeDocument/2006/relationships/hyperlink" Target="https://camtree.org/learn/t-seda/"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t-seda@educ.cam.ac.uk"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doi.org/10.1080/09500782.2025.2475046" TargetMode="External"/><Relationship Id="rId4" Type="http://schemas.openxmlformats.org/officeDocument/2006/relationships/hyperlink" Target="https://camtree.org/learn/t-seda/"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68947" y="2316436"/>
            <a:ext cx="2841083" cy="1400389"/>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4" name="object 4"/>
          <p:cNvSpPr/>
          <p:nvPr/>
        </p:nvSpPr>
        <p:spPr>
          <a:xfrm>
            <a:off x="3964630" y="2312116"/>
            <a:ext cx="2848575" cy="1408452"/>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5" name="object 5"/>
          <p:cNvSpPr/>
          <p:nvPr/>
        </p:nvSpPr>
        <p:spPr>
          <a:xfrm>
            <a:off x="6814070" y="2312982"/>
            <a:ext cx="1855276" cy="1414785"/>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6" name="object 6"/>
          <p:cNvSpPr/>
          <p:nvPr/>
        </p:nvSpPr>
        <p:spPr>
          <a:xfrm>
            <a:off x="6809750" y="2308664"/>
            <a:ext cx="1863349" cy="1422848"/>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7" name="object 7"/>
          <p:cNvSpPr/>
          <p:nvPr/>
        </p:nvSpPr>
        <p:spPr>
          <a:xfrm>
            <a:off x="4841891" y="3718552"/>
            <a:ext cx="3295398" cy="1251828"/>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8" name="object 8"/>
          <p:cNvSpPr/>
          <p:nvPr/>
        </p:nvSpPr>
        <p:spPr>
          <a:xfrm>
            <a:off x="4837569" y="3714237"/>
            <a:ext cx="3302896" cy="1259891"/>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9" name="object 9"/>
          <p:cNvSpPr/>
          <p:nvPr/>
        </p:nvSpPr>
        <p:spPr>
          <a:xfrm>
            <a:off x="2583530" y="3709917"/>
            <a:ext cx="2250870" cy="1259891"/>
          </a:xfrm>
          <a:prstGeom prst="rect">
            <a:avLst/>
          </a:prstGeom>
          <a:blipFill>
            <a:blip r:embed="rId6"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0" name="object 10"/>
          <p:cNvSpPr/>
          <p:nvPr/>
        </p:nvSpPr>
        <p:spPr>
          <a:xfrm>
            <a:off x="2579211" y="3705599"/>
            <a:ext cx="2258361" cy="1267953"/>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11" name="object 11"/>
          <p:cNvSpPr/>
          <p:nvPr/>
        </p:nvSpPr>
        <p:spPr>
          <a:xfrm>
            <a:off x="2077958" y="2312980"/>
            <a:ext cx="1888103" cy="1409026"/>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2" name="object 12"/>
          <p:cNvSpPr/>
          <p:nvPr/>
        </p:nvSpPr>
        <p:spPr>
          <a:xfrm>
            <a:off x="2073642" y="2308663"/>
            <a:ext cx="1896171" cy="1417090"/>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14" name="object 14"/>
          <p:cNvSpPr/>
          <p:nvPr/>
        </p:nvSpPr>
        <p:spPr>
          <a:xfrm>
            <a:off x="6337974" y="6338062"/>
            <a:ext cx="1447815" cy="416905"/>
          </a:xfrm>
          <a:prstGeom prst="rect">
            <a:avLst/>
          </a:prstGeom>
          <a:blipFill>
            <a:blip r:embed="rId8"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5" name="object 15"/>
          <p:cNvSpPr/>
          <p:nvPr/>
        </p:nvSpPr>
        <p:spPr>
          <a:xfrm>
            <a:off x="3228551" y="6352239"/>
            <a:ext cx="1312866" cy="388546"/>
          </a:xfrm>
          <a:prstGeom prst="rect">
            <a:avLst/>
          </a:prstGeom>
          <a:blipFill>
            <a:blip r:embed="rId9"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6" name="object 16"/>
          <p:cNvSpPr/>
          <p:nvPr/>
        </p:nvSpPr>
        <p:spPr>
          <a:xfrm>
            <a:off x="4748715" y="6352239"/>
            <a:ext cx="1489995" cy="379110"/>
          </a:xfrm>
          <a:prstGeom prst="rect">
            <a:avLst/>
          </a:prstGeom>
          <a:blipFill>
            <a:blip r:embed="rId10"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7" name="object 17"/>
          <p:cNvSpPr/>
          <p:nvPr/>
        </p:nvSpPr>
        <p:spPr>
          <a:xfrm>
            <a:off x="879211" y="5508883"/>
            <a:ext cx="2089420" cy="894083"/>
          </a:xfrm>
          <a:prstGeom prst="rect">
            <a:avLst/>
          </a:prstGeom>
          <a:blipFill>
            <a:blip r:embed="rId11"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8" name="object 18"/>
          <p:cNvSpPr/>
          <p:nvPr/>
        </p:nvSpPr>
        <p:spPr>
          <a:xfrm>
            <a:off x="700815" y="793929"/>
            <a:ext cx="9109810" cy="6148059"/>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pPr defTabSz="829178"/>
            <a:endParaRPr sz="1632">
              <a:solidFill>
                <a:prstClr val="black"/>
              </a:solidFill>
              <a:latin typeface="Calibri"/>
            </a:endParaRPr>
          </a:p>
        </p:txBody>
      </p:sp>
      <p:sp>
        <p:nvSpPr>
          <p:cNvPr id="23" name="object 13">
            <a:extLst>
              <a:ext uri="{FF2B5EF4-FFF2-40B4-BE49-F238E27FC236}">
                <a16:creationId xmlns:a16="http://schemas.microsoft.com/office/drawing/2014/main" id="{F2BE06AA-CB59-E348-9361-7D6F9A2BE4D0}"/>
              </a:ext>
            </a:extLst>
          </p:cNvPr>
          <p:cNvSpPr txBox="1"/>
          <p:nvPr/>
        </p:nvSpPr>
        <p:spPr>
          <a:xfrm>
            <a:off x="527714" y="6517762"/>
            <a:ext cx="3316715" cy="251159"/>
          </a:xfrm>
          <a:prstGeom prst="rect">
            <a:avLst/>
          </a:prstGeom>
        </p:spPr>
        <p:txBody>
          <a:bodyPr vert="horz" wrap="square" lIns="0" tIns="0" rIns="0" bIns="0" rtlCol="0">
            <a:spAutoFit/>
          </a:bodyPr>
          <a:lstStyle/>
          <a:p>
            <a:pPr marL="335126" defTabSz="829178">
              <a:tabLst>
                <a:tab pos="3210185" algn="l"/>
              </a:tabLst>
            </a:pPr>
            <a:r>
              <a:rPr sz="1632" b="1" u="sng" spc="-122" dirty="0">
                <a:solidFill>
                  <a:srgbClr val="0000FF"/>
                </a:solidFill>
                <a:latin typeface="Arial"/>
                <a:cs typeface="Arial"/>
                <a:hlinkClick r:id="rId12"/>
              </a:rPr>
              <a:t>T</a:t>
            </a:r>
            <a:r>
              <a:rPr lang="en-GB" sz="1632" b="1" u="sng" spc="-122" dirty="0">
                <a:solidFill>
                  <a:srgbClr val="0000FF"/>
                </a:solidFill>
                <a:latin typeface="Arial"/>
                <a:cs typeface="Arial"/>
                <a:hlinkClick r:id="rId12"/>
              </a:rPr>
              <a:t>-</a:t>
            </a:r>
            <a:r>
              <a:rPr sz="1632" b="1" u="sng" spc="-122" dirty="0">
                <a:solidFill>
                  <a:srgbClr val="0000FF"/>
                </a:solidFill>
                <a:latin typeface="Arial"/>
                <a:cs typeface="Arial"/>
                <a:hlinkClick r:id="rId12"/>
              </a:rPr>
              <a:t>SEDA@educ.cam.ac.uk</a:t>
            </a:r>
            <a:r>
              <a:rPr sz="1451" b="1" spc="-122" dirty="0">
                <a:solidFill>
                  <a:srgbClr val="0000FF"/>
                </a:solidFill>
                <a:latin typeface="Arial"/>
                <a:cs typeface="Arial"/>
              </a:rPr>
              <a:t>	</a:t>
            </a:r>
            <a:endParaRPr sz="1451" dirty="0">
              <a:solidFill>
                <a:prstClr val="black"/>
              </a:solidFill>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nvSpPr>
        <p:spPr>
          <a:xfrm>
            <a:off x="3435848" y="5163392"/>
            <a:ext cx="3458761" cy="544123"/>
          </a:xfrm>
          <a:prstGeom prst="rect">
            <a:avLst/>
          </a:prstGeom>
        </p:spPr>
        <p:txBody>
          <a:bodyPr vert="horz" wrap="square" lIns="0" tIns="0" rIns="0" bIns="0" rtlCol="0">
            <a:spAutoFit/>
          </a:bodyPr>
          <a:lstStyle/>
          <a:p>
            <a:pPr marL="335126" defTabSz="829178">
              <a:tabLst>
                <a:tab pos="3210185" algn="l"/>
              </a:tabLst>
            </a:pPr>
            <a:r>
              <a:rPr sz="1360" b="1" spc="-122" dirty="0">
                <a:solidFill>
                  <a:srgbClr val="0000FF"/>
                </a:solidFill>
                <a:latin typeface="Arial"/>
                <a:cs typeface="Arial"/>
              </a:rPr>
              <a:t>	</a:t>
            </a:r>
            <a:endParaRPr sz="1542" dirty="0">
              <a:solidFill>
                <a:prstClr val="black"/>
              </a:solidFill>
              <a:latin typeface="Times New Roman"/>
              <a:cs typeface="Times New Roman"/>
            </a:endParaRPr>
          </a:p>
          <a:p>
            <a:pPr marL="11516" defTabSz="829178"/>
            <a:r>
              <a:rPr lang="es-ES_tradnl" sz="2176" b="1" dirty="0">
                <a:solidFill>
                  <a:srgbClr val="2E6A7B"/>
                </a:solidFill>
                <a:latin typeface="Calibri"/>
              </a:rPr>
              <a:t> </a:t>
            </a:r>
            <a:r>
              <a:rPr lang="en-GB" sz="2176" b="1" i="1" kern="0" spc="-122" dirty="0">
                <a:solidFill>
                  <a:srgbClr val="1A616F"/>
                </a:solidFill>
                <a:latin typeface="Arial-BoldItalicMT"/>
                <a:cs typeface="Arial-BoldItalicMT"/>
              </a:rPr>
              <a:t>v.9   </a:t>
            </a:r>
            <a:r>
              <a:rPr lang="es-ES_tradnl" sz="1995" b="1" dirty="0">
                <a:solidFill>
                  <a:srgbClr val="2E6A7B"/>
                </a:solidFill>
                <a:latin typeface="Calibri"/>
              </a:rPr>
              <a:t>©</a:t>
            </a:r>
            <a:r>
              <a:rPr lang="de-DE" sz="1995" b="1" i="1" kern="0" spc="-150" dirty="0">
                <a:solidFill>
                  <a:srgbClr val="1A616F"/>
                </a:solidFill>
                <a:latin typeface="Arial-BoldItalicMT"/>
              </a:rPr>
              <a:t>The T-SEDA Collective</a:t>
            </a:r>
            <a:endParaRPr sz="2176" kern="0" dirty="0">
              <a:solidFill>
                <a:prstClr val="black"/>
              </a:solidFill>
              <a:latin typeface="Arial-BoldItalicMT"/>
              <a:cs typeface="Arial-BoldItalicMT"/>
            </a:endParaRPr>
          </a:p>
        </p:txBody>
      </p:sp>
      <p:sp>
        <p:nvSpPr>
          <p:cNvPr id="25" name="object 2">
            <a:extLst>
              <a:ext uri="{FF2B5EF4-FFF2-40B4-BE49-F238E27FC236}">
                <a16:creationId xmlns:a16="http://schemas.microsoft.com/office/drawing/2014/main" id="{837E7EE3-9AF0-8D4A-A7FE-A6EEB2218A62}"/>
              </a:ext>
            </a:extLst>
          </p:cNvPr>
          <p:cNvSpPr txBox="1">
            <a:spLocks noGrp="1"/>
          </p:cNvSpPr>
          <p:nvPr>
            <p:ph type="title"/>
          </p:nvPr>
        </p:nvSpPr>
        <p:spPr>
          <a:xfrm>
            <a:off x="766667" y="1044473"/>
            <a:ext cx="8953872" cy="1135760"/>
          </a:xfrm>
          <a:prstGeom prst="rect">
            <a:avLst/>
          </a:prstGeom>
        </p:spPr>
        <p:txBody>
          <a:bodyPr vert="horz" wrap="square" lIns="0" tIns="0" rIns="0" bIns="0" rtlCol="0">
            <a:spAutoFit/>
          </a:bodyPr>
          <a:lstStyle/>
          <a:p>
            <a:pPr marL="12956" marR="4607" algn="ctr">
              <a:lnSpc>
                <a:spcPct val="110000"/>
              </a:lnSpc>
            </a:pPr>
            <a:r>
              <a:rPr lang="en-GB" sz="2176" dirty="0">
                <a:solidFill>
                  <a:srgbClr val="2E6A7B"/>
                </a:solidFill>
              </a:rPr>
              <a:t>TOOLKIT für DIE SYSTEMATISCHE ANALYSE DIALOGISCHER UNTERRICHSGESPRÄCHE</a:t>
            </a:r>
            <a:r>
              <a:rPr lang="en-GB" dirty="0">
                <a:solidFill>
                  <a:srgbClr val="2E6A7B"/>
                </a:solidFill>
              </a:rPr>
              <a:t> </a:t>
            </a:r>
            <a:r>
              <a:rPr sz="2176" dirty="0">
                <a:solidFill>
                  <a:srgbClr val="2E6A7B"/>
                </a:solidFill>
              </a:rPr>
              <a:t>(T-SEDA)</a:t>
            </a:r>
            <a:r>
              <a:rPr lang="en-GB" sz="2176" dirty="0">
                <a:solidFill>
                  <a:srgbClr val="2E6A7B"/>
                </a:solidFill>
              </a:rPr>
              <a:t>: </a:t>
            </a:r>
            <a:br>
              <a:rPr lang="en-GB" sz="2176" dirty="0">
                <a:solidFill>
                  <a:srgbClr val="2E6A7B"/>
                </a:solidFill>
              </a:rPr>
            </a:br>
            <a:r>
              <a:rPr lang="de-DE" sz="2176" dirty="0">
                <a:solidFill>
                  <a:srgbClr val="2E6A7B"/>
                </a:solidFill>
              </a:rPr>
              <a:t>Eine </a:t>
            </a:r>
            <a:r>
              <a:rPr lang="de-DE" sz="2176" dirty="0" err="1">
                <a:solidFill>
                  <a:srgbClr val="2E6A7B"/>
                </a:solidFill>
              </a:rPr>
              <a:t>Resource</a:t>
            </a:r>
            <a:r>
              <a:rPr lang="de-DE" sz="2176" dirty="0">
                <a:solidFill>
                  <a:srgbClr val="2E6A7B"/>
                </a:solidFill>
              </a:rPr>
              <a:t> für die Untersuchung der Praxis</a:t>
            </a:r>
            <a:endParaRPr sz="2176" dirty="0">
              <a:solidFill>
                <a:srgbClr val="2E6A7B"/>
              </a:solidFill>
            </a:endParaRPr>
          </a:p>
        </p:txBody>
      </p:sp>
      <p:pic>
        <p:nvPicPr>
          <p:cNvPr id="19" name="Picture 18"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72724" y="5235738"/>
            <a:ext cx="1447815" cy="1447815"/>
          </a:xfrm>
          <a:prstGeom prst="rect">
            <a:avLst/>
          </a:prstGeom>
        </p:spPr>
      </p:pic>
      <p:pic>
        <p:nvPicPr>
          <p:cNvPr id="26" name="Picture 25"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752561" y="5370684"/>
            <a:ext cx="879492" cy="302326"/>
          </a:xfrm>
          <a:prstGeom prst="rect">
            <a:avLst/>
          </a:prstGeom>
        </p:spPr>
      </p:pic>
      <p:sp>
        <p:nvSpPr>
          <p:cNvPr id="2" name="TextBox 1">
            <a:extLst>
              <a:ext uri="{FF2B5EF4-FFF2-40B4-BE49-F238E27FC236}">
                <a16:creationId xmlns:a16="http://schemas.microsoft.com/office/drawing/2014/main" id="{75ED3B51-EEAF-4186-8BD8-80A9DFAD7DD4}"/>
              </a:ext>
            </a:extLst>
          </p:cNvPr>
          <p:cNvSpPr txBox="1"/>
          <p:nvPr/>
        </p:nvSpPr>
        <p:spPr>
          <a:xfrm>
            <a:off x="7907665" y="6470405"/>
            <a:ext cx="2177931" cy="338554"/>
          </a:xfrm>
          <a:prstGeom prst="rect">
            <a:avLst/>
          </a:prstGeom>
          <a:noFill/>
        </p:spPr>
        <p:txBody>
          <a:bodyPr wrap="square" rtlCol="0">
            <a:spAutoFit/>
          </a:bodyPr>
          <a:lstStyle/>
          <a:p>
            <a:r>
              <a:rPr lang="en-GB" sz="1600" b="1" u="sng" spc="-60" dirty="0" err="1">
                <a:solidFill>
                  <a:srgbClr val="0000FF"/>
                </a:solidFill>
                <a:latin typeface="Arial"/>
                <a:cs typeface="Arial"/>
              </a:rPr>
              <a:t>camtree.org</a:t>
            </a:r>
            <a:r>
              <a:rPr lang="en-GB" sz="1600" b="1" u="sng" spc="-60" dirty="0">
                <a:solidFill>
                  <a:srgbClr val="0000FF"/>
                </a:solidFill>
                <a:latin typeface="Arial"/>
                <a:cs typeface="Arial"/>
              </a:rPr>
              <a:t>/t-</a:t>
            </a:r>
            <a:r>
              <a:rPr lang="en-GB" sz="1600" b="1" u="sng" spc="-60" dirty="0" err="1">
                <a:solidFill>
                  <a:srgbClr val="0000FF"/>
                </a:solidFill>
                <a:latin typeface="Arial"/>
                <a:cs typeface="Arial"/>
              </a:rPr>
              <a:t>seda</a:t>
            </a:r>
            <a:endParaRPr lang="en-US" sz="1600" dirty="0"/>
          </a:p>
        </p:txBody>
      </p:sp>
    </p:spTree>
    <p:extLst>
      <p:ext uri="{BB962C8B-B14F-4D97-AF65-F5344CB8AC3E}">
        <p14:creationId xmlns:p14="http://schemas.microsoft.com/office/powerpoint/2010/main" val="1411046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81408" y="909711"/>
            <a:ext cx="1782159" cy="265695"/>
          </a:xfrm>
          <a:prstGeom prst="rect">
            <a:avLst/>
          </a:prstGeom>
          <a:solidFill>
            <a:srgbClr val="D9F1F6"/>
          </a:solidFill>
        </p:spPr>
        <p:txBody>
          <a:bodyPr vert="horz" wrap="square" lIns="0" tIns="14395" rIns="0" bIns="0" rtlCol="0">
            <a:spAutoFit/>
          </a:bodyPr>
          <a:lstStyle/>
          <a:p>
            <a:pPr marL="42611" defTabSz="829178">
              <a:spcBef>
                <a:spcPts val="113"/>
              </a:spcBef>
            </a:pPr>
            <a:r>
              <a:rPr sz="1632" b="1" spc="-91" dirty="0">
                <a:solidFill>
                  <a:srgbClr val="1A616F"/>
                </a:solidFill>
                <a:latin typeface="Arial"/>
                <a:cs typeface="Arial"/>
              </a:rPr>
              <a:t>Part </a:t>
            </a:r>
            <a:r>
              <a:rPr sz="1632" b="1" spc="-63" dirty="0">
                <a:solidFill>
                  <a:srgbClr val="1A616F"/>
                </a:solidFill>
                <a:latin typeface="Arial"/>
                <a:cs typeface="Arial"/>
              </a:rPr>
              <a:t>a.</a:t>
            </a:r>
            <a:r>
              <a:rPr sz="1632" b="1" spc="-177" dirty="0">
                <a:solidFill>
                  <a:srgbClr val="1A616F"/>
                </a:solidFill>
                <a:latin typeface="Arial"/>
                <a:cs typeface="Arial"/>
              </a:rPr>
              <a:t> </a:t>
            </a:r>
            <a:r>
              <a:rPr lang="de-DE" sz="1632" b="1" spc="-91" dirty="0">
                <a:solidFill>
                  <a:srgbClr val="1A616F"/>
                </a:solidFill>
                <a:latin typeface="Arial"/>
                <a:cs typeface="Arial"/>
              </a:rPr>
              <a:t>Einleitung</a:t>
            </a:r>
            <a:endParaRPr sz="1632" dirty="0">
              <a:solidFill>
                <a:prstClr val="black"/>
              </a:solidFill>
              <a:latin typeface="Arial"/>
              <a:cs typeface="Arial"/>
            </a:endParaRPr>
          </a:p>
        </p:txBody>
      </p:sp>
      <p:sp>
        <p:nvSpPr>
          <p:cNvPr id="3" name="object 3"/>
          <p:cNvSpPr txBox="1"/>
          <p:nvPr/>
        </p:nvSpPr>
        <p:spPr>
          <a:xfrm>
            <a:off x="4493969" y="937249"/>
            <a:ext cx="2479938" cy="223266"/>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Einleitung</a:t>
            </a:r>
            <a:r>
              <a:rPr sz="1270" b="1" dirty="0">
                <a:solidFill>
                  <a:prstClr val="black"/>
                </a:solidFill>
                <a:latin typeface="Arial"/>
                <a:cs typeface="Arial"/>
              </a:rPr>
              <a:t>: </a:t>
            </a:r>
            <a:r>
              <a:rPr lang="de-DE" sz="1270" b="1" dirty="0">
                <a:solidFill>
                  <a:prstClr val="black"/>
                </a:solidFill>
                <a:latin typeface="Arial"/>
                <a:cs typeface="Arial"/>
              </a:rPr>
              <a:t>Über </a:t>
            </a:r>
            <a:r>
              <a:rPr sz="1270" b="1" dirty="0">
                <a:solidFill>
                  <a:prstClr val="black"/>
                </a:solidFill>
                <a:latin typeface="Arial"/>
                <a:cs typeface="Arial"/>
              </a:rPr>
              <a:t>T-SEDA</a:t>
            </a:r>
            <a:endParaRPr sz="1270" dirty="0">
              <a:solidFill>
                <a:prstClr val="black"/>
              </a:solidFill>
              <a:latin typeface="Arial"/>
              <a:cs typeface="Arial"/>
            </a:endParaRPr>
          </a:p>
        </p:txBody>
      </p:sp>
      <p:sp>
        <p:nvSpPr>
          <p:cNvPr id="4" name="object 4"/>
          <p:cNvSpPr txBox="1"/>
          <p:nvPr/>
        </p:nvSpPr>
        <p:spPr>
          <a:xfrm>
            <a:off x="762915" y="1298434"/>
            <a:ext cx="4452860" cy="1719780"/>
          </a:xfrm>
          <a:prstGeom prst="rect">
            <a:avLst/>
          </a:prstGeom>
          <a:ln w="31733">
            <a:solidFill>
              <a:srgbClr val="2791A6"/>
            </a:solidFill>
          </a:ln>
        </p:spPr>
        <p:txBody>
          <a:bodyPr vert="horz" wrap="square" lIns="0" tIns="69674" rIns="0" bIns="0" rtlCol="0">
            <a:spAutoFit/>
          </a:bodyPr>
          <a:lstStyle/>
          <a:p>
            <a:pPr marL="74856" algn="just" defTabSz="829178">
              <a:spcBef>
                <a:spcPts val="549"/>
              </a:spcBef>
            </a:pPr>
            <a:r>
              <a:rPr sz="1088" b="1" dirty="0">
                <a:solidFill>
                  <a:prstClr val="black"/>
                </a:solidFill>
                <a:latin typeface="Arial"/>
                <a:cs typeface="Arial"/>
              </a:rPr>
              <a:t>W</a:t>
            </a:r>
            <a:r>
              <a:rPr lang="de-DE" sz="1088" b="1" dirty="0" err="1">
                <a:solidFill>
                  <a:prstClr val="black"/>
                </a:solidFill>
                <a:latin typeface="Arial"/>
                <a:cs typeface="Arial"/>
              </a:rPr>
              <a:t>as</a:t>
            </a:r>
            <a:r>
              <a:rPr sz="1088" b="1" dirty="0">
                <a:solidFill>
                  <a:prstClr val="black"/>
                </a:solidFill>
                <a:latin typeface="Arial"/>
                <a:cs typeface="Arial"/>
              </a:rPr>
              <a:t> is</a:t>
            </a:r>
            <a:r>
              <a:rPr lang="de-DE" sz="1088" b="1" dirty="0">
                <a:solidFill>
                  <a:prstClr val="black"/>
                </a:solidFill>
                <a:latin typeface="Arial"/>
                <a:cs typeface="Arial"/>
              </a:rPr>
              <a:t>t</a:t>
            </a:r>
            <a:r>
              <a:rPr sz="1088" b="1" dirty="0">
                <a:solidFill>
                  <a:prstClr val="black"/>
                </a:solidFill>
                <a:latin typeface="Arial"/>
                <a:cs typeface="Arial"/>
              </a:rPr>
              <a:t> T-SEDA?</a:t>
            </a:r>
            <a:endParaRPr sz="1088" dirty="0">
              <a:solidFill>
                <a:prstClr val="black"/>
              </a:solidFill>
              <a:latin typeface="Arial"/>
              <a:cs typeface="Arial"/>
            </a:endParaRPr>
          </a:p>
          <a:p>
            <a:pPr marL="74856" marR="87524" defTabSz="829178">
              <a:lnSpc>
                <a:spcPct val="120800"/>
              </a:lnSpc>
              <a:spcBef>
                <a:spcPts val="526"/>
              </a:spcBef>
            </a:pPr>
            <a:r>
              <a:rPr lang="de-DE" sz="1088" dirty="0">
                <a:solidFill>
                  <a:prstClr val="black"/>
                </a:solidFill>
                <a:latin typeface="Arial Unicode MS"/>
                <a:cs typeface="Arial Unicode MS"/>
              </a:rPr>
              <a:t>T-SEDA steht für "Toolkit </a:t>
            </a:r>
            <a:r>
              <a:rPr lang="de-DE" sz="1088" dirty="0" err="1">
                <a:solidFill>
                  <a:prstClr val="black"/>
                </a:solidFill>
                <a:latin typeface="Arial Unicode MS"/>
                <a:cs typeface="Arial Unicode MS"/>
              </a:rPr>
              <a:t>for</a:t>
            </a:r>
            <a:r>
              <a:rPr lang="de-DE" sz="1088" dirty="0">
                <a:solidFill>
                  <a:prstClr val="black"/>
                </a:solidFill>
                <a:latin typeface="Arial Unicode MS"/>
                <a:cs typeface="Arial Unicode MS"/>
              </a:rPr>
              <a:t> </a:t>
            </a:r>
            <a:r>
              <a:rPr lang="de-DE" sz="1088" dirty="0" err="1">
                <a:solidFill>
                  <a:prstClr val="black"/>
                </a:solidFill>
                <a:latin typeface="Arial Unicode MS"/>
                <a:cs typeface="Arial Unicode MS"/>
              </a:rPr>
              <a:t>Systematic</a:t>
            </a:r>
            <a:r>
              <a:rPr lang="de-DE" sz="1088" dirty="0">
                <a:solidFill>
                  <a:prstClr val="black"/>
                </a:solidFill>
                <a:latin typeface="Arial Unicode MS"/>
                <a:cs typeface="Arial Unicode MS"/>
              </a:rPr>
              <a:t> Educational </a:t>
            </a:r>
            <a:r>
              <a:rPr lang="de-DE" sz="1088" dirty="0" err="1">
                <a:solidFill>
                  <a:prstClr val="black"/>
                </a:solidFill>
                <a:latin typeface="Arial Unicode MS"/>
                <a:cs typeface="Arial Unicode MS"/>
              </a:rPr>
              <a:t>Dialogue</a:t>
            </a:r>
            <a:r>
              <a:rPr lang="de-DE" sz="1088" dirty="0">
                <a:solidFill>
                  <a:prstClr val="black"/>
                </a:solidFill>
                <a:latin typeface="Arial Unicode MS"/>
                <a:cs typeface="Arial Unicode MS"/>
              </a:rPr>
              <a:t> Analysis". Es ist eine Sammlung von Werkzeugen und Ressourcen, die Sie bei der Förderung eines qualitativ hochwertigen Dialogs in Ihrem Lernumfeld unterstützen. Es wird Ihnen helfen, eine Untersuchung durchzuführen, um mehr über den dortigen Dialog herauszufinden und die von Ihnen gewünschten Veränderungen vorzunehmen.</a:t>
            </a:r>
            <a:endParaRPr sz="1088" dirty="0">
              <a:solidFill>
                <a:prstClr val="black"/>
              </a:solidFill>
              <a:latin typeface="Arial Unicode MS"/>
              <a:cs typeface="Arial Unicode MS"/>
            </a:endParaRPr>
          </a:p>
        </p:txBody>
      </p:sp>
      <p:sp>
        <p:nvSpPr>
          <p:cNvPr id="5" name="object 5"/>
          <p:cNvSpPr txBox="1"/>
          <p:nvPr/>
        </p:nvSpPr>
        <p:spPr>
          <a:xfrm>
            <a:off x="749936" y="5388409"/>
            <a:ext cx="4454418" cy="1701882"/>
          </a:xfrm>
          <a:prstGeom prst="rect">
            <a:avLst/>
          </a:prstGeom>
          <a:ln w="31733">
            <a:solidFill>
              <a:srgbClr val="2791A6"/>
            </a:solidFill>
          </a:ln>
        </p:spPr>
        <p:txBody>
          <a:bodyPr vert="horz" wrap="square" lIns="0" tIns="68522" rIns="0" bIns="0" rtlCol="0">
            <a:spAutoFit/>
          </a:bodyPr>
          <a:lstStyle/>
          <a:p>
            <a:pPr marL="73705" algn="just" defTabSz="829178">
              <a:spcBef>
                <a:spcPts val="540"/>
              </a:spcBef>
            </a:pPr>
            <a:r>
              <a:rPr lang="de-DE" sz="1088" b="1" dirty="0">
                <a:solidFill>
                  <a:prstClr val="black"/>
                </a:solidFill>
                <a:latin typeface="Arial"/>
                <a:cs typeface="Arial"/>
              </a:rPr>
              <a:t>Für wen ist T-SEDA</a:t>
            </a:r>
            <a:r>
              <a:rPr sz="1088" b="1" dirty="0">
                <a:solidFill>
                  <a:prstClr val="black"/>
                </a:solidFill>
                <a:latin typeface="Arial"/>
                <a:cs typeface="Arial"/>
              </a:rPr>
              <a:t>?</a:t>
            </a:r>
            <a:endParaRPr sz="1088" dirty="0">
              <a:solidFill>
                <a:prstClr val="black"/>
              </a:solidFill>
              <a:latin typeface="Arial"/>
              <a:cs typeface="Arial"/>
            </a:endParaRPr>
          </a:p>
          <a:p>
            <a:pPr marL="73705" marR="87524" defTabSz="829178">
              <a:lnSpc>
                <a:spcPct val="121000"/>
              </a:lnSpc>
              <a:spcBef>
                <a:spcPts val="526"/>
              </a:spcBef>
            </a:pPr>
            <a:r>
              <a:rPr lang="de-DE" sz="1088" dirty="0">
                <a:solidFill>
                  <a:prstClr val="black"/>
                </a:solidFill>
                <a:latin typeface="Arial Unicode MS"/>
                <a:cs typeface="Arial Unicode MS"/>
              </a:rPr>
              <a:t>T-SEDA kann von Lehrpersonen für Lernende aller Altersgruppen verwendet werden, von den ersten Jahren bis zu erwachsenen Lernenden. Es kann in formellen Lernumgebungen wie Schulklassen und Universitätsseminaren oder in informellen Umgebungen wie Vereine eingesetzt werden. Es kann für den Dialog zwischen Erwachsenen, einschließlich Lehrpersonen, verwendet werden. Im Toolkit finden Sie zahlreiche Beispiele für den Einsatz von T-SEDA.</a:t>
            </a:r>
            <a:r>
              <a:rPr lang="en-GB" sz="1088" dirty="0">
                <a:solidFill>
                  <a:prstClr val="black"/>
                </a:solidFill>
                <a:latin typeface="Arial Unicode MS"/>
                <a:cs typeface="Arial Unicode MS"/>
              </a:rPr>
              <a:t> </a:t>
            </a:r>
          </a:p>
        </p:txBody>
      </p:sp>
      <p:sp>
        <p:nvSpPr>
          <p:cNvPr id="6" name="object 6"/>
          <p:cNvSpPr txBox="1"/>
          <p:nvPr/>
        </p:nvSpPr>
        <p:spPr>
          <a:xfrm>
            <a:off x="761871" y="3055828"/>
            <a:ext cx="4453371" cy="2327447"/>
          </a:xfrm>
          <a:prstGeom prst="rect">
            <a:avLst/>
          </a:prstGeom>
          <a:ln w="31733">
            <a:solidFill>
              <a:srgbClr val="2791A6"/>
            </a:solidFill>
          </a:ln>
        </p:spPr>
        <p:txBody>
          <a:bodyPr vert="horz" wrap="square" lIns="0" tIns="69674" rIns="0" bIns="0" rtlCol="0">
            <a:spAutoFit/>
          </a:bodyPr>
          <a:lstStyle/>
          <a:p>
            <a:pPr marL="74856" algn="just" defTabSz="829178">
              <a:spcBef>
                <a:spcPts val="549"/>
              </a:spcBef>
            </a:pPr>
            <a:r>
              <a:rPr lang="de-DE" sz="1088" b="1" dirty="0">
                <a:solidFill>
                  <a:prstClr val="black"/>
                </a:solidFill>
                <a:latin typeface="Arial"/>
                <a:cs typeface="Arial"/>
              </a:rPr>
              <a:t>Wie funktioniert </a:t>
            </a:r>
            <a:r>
              <a:rPr sz="1088" b="1" dirty="0">
                <a:solidFill>
                  <a:prstClr val="black"/>
                </a:solidFill>
                <a:latin typeface="Arial"/>
                <a:cs typeface="Arial"/>
              </a:rPr>
              <a:t>T-SEDA?</a:t>
            </a:r>
            <a:endParaRPr sz="1088" dirty="0">
              <a:solidFill>
                <a:prstClr val="black"/>
              </a:solidFill>
              <a:latin typeface="Arial"/>
              <a:cs typeface="Arial"/>
            </a:endParaRPr>
          </a:p>
          <a:p>
            <a:pPr marL="74856" marR="86949" defTabSz="829178">
              <a:lnSpc>
                <a:spcPct val="121000"/>
              </a:lnSpc>
              <a:spcBef>
                <a:spcPts val="526"/>
              </a:spcBef>
            </a:pPr>
            <a:r>
              <a:rPr lang="de-DE" sz="1088" dirty="0">
                <a:solidFill>
                  <a:prstClr val="black"/>
                </a:solidFill>
                <a:latin typeface="Arial Unicode MS"/>
                <a:cs typeface="Arial Unicode MS"/>
              </a:rPr>
              <a:t>Sie können T-SEDA nutzen, um eine Untersuchung des Dialogs in Ihrem Lernumfeld durchzuführen. Dies wird Ihnen helfen, sich bewusster zu machen, wie der Stand des Dialogs ist, herauszufinden, was ein guter Dialog ist und wie man ihn beim Zuhören erkennen kann, und zu entscheiden, was Sie über den Dialog in Ihrem Umfeld herausfinden wollen. Das T-SEDA-Toolkit ist so konzipiert, dass es sowohl </a:t>
            </a:r>
            <a:r>
              <a:rPr lang="de-DE" sz="1088" b="1" dirty="0">
                <a:solidFill>
                  <a:prstClr val="black"/>
                </a:solidFill>
                <a:latin typeface="Arial Unicode MS"/>
                <a:cs typeface="Arial Unicode MS"/>
              </a:rPr>
              <a:t>unterstützend</a:t>
            </a:r>
            <a:r>
              <a:rPr lang="de-DE" sz="1088" dirty="0">
                <a:solidFill>
                  <a:prstClr val="black"/>
                </a:solidFill>
                <a:latin typeface="Arial Unicode MS"/>
                <a:cs typeface="Arial Unicode MS"/>
              </a:rPr>
              <a:t> als auch </a:t>
            </a:r>
            <a:r>
              <a:rPr lang="de-DE" sz="1088" b="1" dirty="0">
                <a:solidFill>
                  <a:prstClr val="black"/>
                </a:solidFill>
                <a:latin typeface="Arial Unicode MS"/>
                <a:cs typeface="Arial Unicode MS"/>
              </a:rPr>
              <a:t>flexibel</a:t>
            </a:r>
            <a:r>
              <a:rPr lang="de-DE" sz="1088" dirty="0">
                <a:solidFill>
                  <a:prstClr val="black"/>
                </a:solidFill>
                <a:latin typeface="Arial Unicode MS"/>
                <a:cs typeface="Arial Unicode MS"/>
              </a:rPr>
              <a:t> ist. Es ist eine Schritt-für-Schritt-Anleitung, aber Sie können auch jedes der Materialien entsprechend Ihren eigenen Bedürfnissen und Interessen anpassen und ergänzen.</a:t>
            </a:r>
            <a:endParaRPr lang="en-GB" sz="1088" dirty="0">
              <a:solidFill>
                <a:prstClr val="black"/>
              </a:solidFill>
              <a:latin typeface="Arial Unicode MS"/>
              <a:cs typeface="Arial Unicode MS"/>
            </a:endParaRPr>
          </a:p>
        </p:txBody>
      </p:sp>
      <p:sp>
        <p:nvSpPr>
          <p:cNvPr id="10" name="object 6">
            <a:extLst>
              <a:ext uri="{FF2B5EF4-FFF2-40B4-BE49-F238E27FC236}">
                <a16:creationId xmlns:a16="http://schemas.microsoft.com/office/drawing/2014/main" id="{588330E4-58CD-3C42-86E8-D5A3CF06EA17}"/>
              </a:ext>
            </a:extLst>
          </p:cNvPr>
          <p:cNvSpPr txBox="1"/>
          <p:nvPr/>
        </p:nvSpPr>
        <p:spPr>
          <a:xfrm>
            <a:off x="5733938" y="1329072"/>
            <a:ext cx="4043886" cy="3083680"/>
          </a:xfrm>
          <a:prstGeom prst="rect">
            <a:avLst/>
          </a:prstGeom>
          <a:ln w="31733">
            <a:solidFill>
              <a:srgbClr val="2791A6"/>
            </a:solidFill>
          </a:ln>
        </p:spPr>
        <p:txBody>
          <a:bodyPr vert="horz" wrap="square" lIns="0" tIns="69674" rIns="0" bIns="0" rtlCol="0">
            <a:spAutoFit/>
          </a:bodyPr>
          <a:lstStyle/>
          <a:p>
            <a:pPr marL="67878" marR="78841" defTabSz="829178">
              <a:lnSpc>
                <a:spcPct val="120000"/>
              </a:lnSpc>
              <a:spcBef>
                <a:spcPts val="477"/>
              </a:spcBef>
            </a:pPr>
            <a:r>
              <a:rPr lang="en-GB" sz="1088" b="1" dirty="0" err="1">
                <a:solidFill>
                  <a:srgbClr val="000000"/>
                </a:solidFill>
                <a:latin typeface="Arial" panose="020B0604020202020204" pitchFamily="34" charset="0"/>
                <a:cs typeface="Arial" panose="020B0604020202020204" pitchFamily="34" charset="0"/>
              </a:rPr>
              <a:t>Zusammenarbeit</a:t>
            </a:r>
            <a:r>
              <a:rPr lang="en-GB" sz="1088" b="1" dirty="0">
                <a:solidFill>
                  <a:srgbClr val="000000"/>
                </a:solidFill>
                <a:latin typeface="Arial" panose="020B0604020202020204" pitchFamily="34" charset="0"/>
                <a:cs typeface="Arial" panose="020B0604020202020204" pitchFamily="34" charset="0"/>
              </a:rPr>
              <a:t> </a:t>
            </a:r>
            <a:r>
              <a:rPr lang="en-GB" sz="1088" b="1" dirty="0" err="1">
                <a:solidFill>
                  <a:srgbClr val="000000"/>
                </a:solidFill>
                <a:latin typeface="Arial" panose="020B0604020202020204" pitchFamily="34" charset="0"/>
                <a:cs typeface="Arial" panose="020B0604020202020204" pitchFamily="34" charset="0"/>
              </a:rPr>
              <a:t>mit</a:t>
            </a:r>
            <a:r>
              <a:rPr lang="en-GB" sz="1088" b="1" dirty="0">
                <a:solidFill>
                  <a:srgbClr val="000000"/>
                </a:solidFill>
                <a:latin typeface="Arial" panose="020B0604020202020204" pitchFamily="34" charset="0"/>
                <a:cs typeface="Arial" panose="020B0604020202020204" pitchFamily="34" charset="0"/>
              </a:rPr>
              <a:t> </a:t>
            </a:r>
            <a:r>
              <a:rPr lang="en-GB" sz="1088" b="1" dirty="0" err="1">
                <a:solidFill>
                  <a:srgbClr val="000000"/>
                </a:solidFill>
                <a:latin typeface="Arial" panose="020B0604020202020204" pitchFamily="34" charset="0"/>
                <a:cs typeface="Arial" panose="020B0604020202020204" pitchFamily="34" charset="0"/>
              </a:rPr>
              <a:t>Kolleg</a:t>
            </a:r>
            <a:r>
              <a:rPr lang="en-GB" sz="1088" b="1" dirty="0">
                <a:solidFill>
                  <a:srgbClr val="000000"/>
                </a:solidFill>
                <a:latin typeface="Arial" panose="020B0604020202020204" pitchFamily="34" charset="0"/>
                <a:cs typeface="Arial" panose="020B0604020202020204" pitchFamily="34" charset="0"/>
              </a:rPr>
              <a:t>*</a:t>
            </a:r>
            <a:r>
              <a:rPr lang="en-GB" sz="1088" b="1" dirty="0" err="1">
                <a:solidFill>
                  <a:srgbClr val="000000"/>
                </a:solidFill>
                <a:latin typeface="Arial" panose="020B0604020202020204" pitchFamily="34" charset="0"/>
                <a:cs typeface="Arial" panose="020B0604020202020204" pitchFamily="34" charset="0"/>
              </a:rPr>
              <a:t>innen</a:t>
            </a:r>
            <a:endParaRPr lang="en-GB" sz="1088" dirty="0">
              <a:solidFill>
                <a:prstClr val="black"/>
              </a:solidFill>
              <a:latin typeface="Arial" panose="020B0604020202020204" pitchFamily="34" charset="0"/>
              <a:cs typeface="Arial" panose="020B0604020202020204" pitchFamily="34" charset="0"/>
            </a:endParaRPr>
          </a:p>
          <a:p>
            <a:pPr marL="87813" defTabSz="829178">
              <a:lnSpc>
                <a:spcPct val="120000"/>
              </a:lnSpc>
            </a:pPr>
            <a:r>
              <a:rPr lang="de-DE" sz="1088" dirty="0">
                <a:solidFill>
                  <a:srgbClr val="000000"/>
                </a:solidFill>
                <a:latin typeface="Arial" panose="020B0604020202020204" pitchFamily="34" charset="0"/>
                <a:cs typeface="Arial" panose="020B0604020202020204" pitchFamily="34" charset="0"/>
              </a:rPr>
              <a:t>Sie können nur Ihre eigene Praxis betrachten, aber es ist besonders effektiv</a:t>
            </a:r>
            <a:r>
              <a:rPr lang="de-DE" sz="1088" b="1" dirty="0">
                <a:solidFill>
                  <a:srgbClr val="000000"/>
                </a:solidFill>
                <a:latin typeface="Arial" panose="020B0604020202020204" pitchFamily="34" charset="0"/>
                <a:cs typeface="Arial" panose="020B0604020202020204" pitchFamily="34" charset="0"/>
              </a:rPr>
              <a:t>, Untersuchungen zusammen mit oder in Zusammenarbeit mit anderen durchzuführen</a:t>
            </a:r>
            <a:r>
              <a:rPr lang="de-DE" sz="1088" dirty="0">
                <a:solidFill>
                  <a:srgbClr val="000000"/>
                </a:solidFill>
                <a:latin typeface="Arial" panose="020B0604020202020204" pitchFamily="34" charset="0"/>
                <a:cs typeface="Arial" panose="020B0604020202020204" pitchFamily="34" charset="0"/>
              </a:rPr>
              <a:t>, die ein Interesse an der Entwicklung des Dialogs teilen. Wir empfehlen diese Arbeitsweise, wenn möglich, um die kritische Reflexion mit Kolleg*innen zu unterstützen. Die T-SEDA-Untersuchung kann sogar ein Schwerpunkt für eine ganze Schule oder Institution sein. </a:t>
            </a:r>
            <a:endParaRPr lang="en-GB" sz="1088" dirty="0">
              <a:solidFill>
                <a:prstClr val="black"/>
              </a:solidFill>
              <a:latin typeface="Arial Unicode MS"/>
              <a:cs typeface="Arial Unicode MS"/>
            </a:endParaRPr>
          </a:p>
          <a:p>
            <a:pPr marL="87813" defTabSz="829178">
              <a:lnSpc>
                <a:spcPct val="120000"/>
              </a:lnSpc>
            </a:pPr>
            <a:r>
              <a:rPr lang="de-DE" sz="1088" dirty="0">
                <a:solidFill>
                  <a:prstClr val="black"/>
                </a:solidFill>
                <a:latin typeface="Arial Unicode MS"/>
                <a:cs typeface="Arial Unicode MS"/>
              </a:rPr>
              <a:t>Wir haben die Erfahrung gemacht, dass es sehr gut funktioniert, einen lokalen Moderator zu haben, der Treffen zwischen Kollegen einberufen und Unterstützung anbieten kann. Ein veröffentlichter Artikel darüber, wie dies funktioniert, kann </a:t>
            </a:r>
            <a:r>
              <a:rPr lang="en-GB" sz="1088" dirty="0" err="1">
                <a:solidFill>
                  <a:prstClr val="black"/>
                </a:solidFill>
                <a:latin typeface="Arial Unicode MS"/>
                <a:cs typeface="Arial Unicode MS"/>
                <a:hlinkClick r:id="rId3"/>
              </a:rPr>
              <a:t>hie</a:t>
            </a:r>
            <a:r>
              <a:rPr lang="en-GB" sz="1088" dirty="0" err="1">
                <a:solidFill>
                  <a:prstClr val="black"/>
                </a:solidFill>
                <a:latin typeface="Arial Unicode MS"/>
                <a:cs typeface="Arial Unicode MS"/>
              </a:rPr>
              <a:t>r</a:t>
            </a:r>
            <a:r>
              <a:rPr lang="en-GB" sz="1088" dirty="0">
                <a:solidFill>
                  <a:prstClr val="black"/>
                </a:solidFill>
                <a:latin typeface="Arial Unicode MS"/>
                <a:cs typeface="Arial Unicode MS"/>
              </a:rPr>
              <a:t> </a:t>
            </a:r>
            <a:r>
              <a:rPr lang="de-DE" sz="1088" dirty="0">
                <a:solidFill>
                  <a:prstClr val="black"/>
                </a:solidFill>
                <a:latin typeface="Arial Unicode MS"/>
                <a:cs typeface="Arial Unicode MS"/>
              </a:rPr>
              <a:t>hier gelesen werden, und ein Kurs für Moderator*innen ist über </a:t>
            </a:r>
            <a:r>
              <a:rPr lang="en-GB" sz="1088" dirty="0">
                <a:solidFill>
                  <a:prstClr val="black"/>
                </a:solidFill>
                <a:latin typeface="Arial Unicode MS"/>
                <a:cs typeface="Arial Unicode MS"/>
                <a:hlinkClick r:id="rId4"/>
              </a:rPr>
              <a:t>Camtree</a:t>
            </a:r>
            <a:r>
              <a:rPr lang="en-GB" sz="1088" dirty="0">
                <a:solidFill>
                  <a:prstClr val="black"/>
                </a:solidFill>
                <a:latin typeface="Arial Unicode MS"/>
                <a:cs typeface="Arial Unicode MS"/>
              </a:rPr>
              <a:t> </a:t>
            </a:r>
            <a:r>
              <a:rPr lang="en-GB" sz="1088" dirty="0" err="1">
                <a:solidFill>
                  <a:prstClr val="black"/>
                </a:solidFill>
                <a:latin typeface="Arial Unicode MS"/>
                <a:cs typeface="Arial Unicode MS"/>
              </a:rPr>
              <a:t>erhältlich</a:t>
            </a:r>
            <a:r>
              <a:rPr lang="en-GB" sz="1088" dirty="0">
                <a:solidFill>
                  <a:prstClr val="black"/>
                </a:solidFill>
                <a:latin typeface="Arial Unicode MS"/>
                <a:cs typeface="Arial Unicode MS"/>
              </a:rPr>
              <a:t>.</a:t>
            </a:r>
          </a:p>
        </p:txBody>
      </p:sp>
      <p:sp>
        <p:nvSpPr>
          <p:cNvPr id="13" name="CuadroTexto 12">
            <a:extLst>
              <a:ext uri="{FF2B5EF4-FFF2-40B4-BE49-F238E27FC236}">
                <a16:creationId xmlns:a16="http://schemas.microsoft.com/office/drawing/2014/main" id="{58A9F8D5-761D-8242-A691-400032ED7573}"/>
              </a:ext>
            </a:extLst>
          </p:cNvPr>
          <p:cNvSpPr txBox="1"/>
          <p:nvPr/>
        </p:nvSpPr>
        <p:spPr>
          <a:xfrm>
            <a:off x="11640457" y="6905625"/>
            <a:ext cx="239486" cy="404406"/>
          </a:xfrm>
          <a:prstGeom prst="rect">
            <a:avLst/>
          </a:prstGeom>
          <a:noFill/>
        </p:spPr>
        <p:txBody>
          <a:bodyPr wrap="square" rtlCol="0">
            <a:spAutoFit/>
          </a:bodyPr>
          <a:lstStyle/>
          <a:p>
            <a:r>
              <a:rPr lang="en-GB" dirty="0"/>
              <a:t>1</a:t>
            </a:r>
          </a:p>
        </p:txBody>
      </p:sp>
      <p:sp>
        <p:nvSpPr>
          <p:cNvPr id="15" name="object 9">
            <a:extLst>
              <a:ext uri="{FF2B5EF4-FFF2-40B4-BE49-F238E27FC236}">
                <a16:creationId xmlns:a16="http://schemas.microsoft.com/office/drawing/2014/main" id="{2533BB85-C28C-9644-AD6A-9DDED3991C64}"/>
              </a:ext>
            </a:extLst>
          </p:cNvPr>
          <p:cNvSpPr txBox="1"/>
          <p:nvPr/>
        </p:nvSpPr>
        <p:spPr>
          <a:xfrm>
            <a:off x="5413442" y="6828362"/>
            <a:ext cx="121920" cy="154529"/>
          </a:xfrm>
          <a:prstGeom prst="rect">
            <a:avLst/>
          </a:prstGeom>
        </p:spPr>
        <p:txBody>
          <a:bodyPr vert="horz" wrap="square" lIns="0" tIns="635" rIns="0" bIns="0" rtlCol="0">
            <a:spAutoFit/>
          </a:bodyPr>
          <a:lstStyle/>
          <a:p>
            <a:pPr marL="25400">
              <a:spcBef>
                <a:spcPts val="5"/>
              </a:spcBef>
            </a:pPr>
            <a:r>
              <a:rPr sz="1000" dirty="0">
                <a:latin typeface="Arial"/>
                <a:cs typeface="Arial"/>
              </a:rPr>
              <a:t>1</a:t>
            </a:r>
          </a:p>
        </p:txBody>
      </p:sp>
      <p:sp>
        <p:nvSpPr>
          <p:cNvPr id="8" name="object 7">
            <a:extLst>
              <a:ext uri="{FF2B5EF4-FFF2-40B4-BE49-F238E27FC236}">
                <a16:creationId xmlns:a16="http://schemas.microsoft.com/office/drawing/2014/main" id="{95013D1C-3266-74D9-4C85-917202EF755A}"/>
              </a:ext>
            </a:extLst>
          </p:cNvPr>
          <p:cNvSpPr txBox="1"/>
          <p:nvPr/>
        </p:nvSpPr>
        <p:spPr>
          <a:xfrm>
            <a:off x="5730033" y="4590722"/>
            <a:ext cx="4043886" cy="2078414"/>
          </a:xfrm>
          <a:prstGeom prst="rect">
            <a:avLst/>
          </a:prstGeom>
          <a:ln w="31733">
            <a:solidFill>
              <a:srgbClr val="2791A6"/>
            </a:solidFill>
          </a:ln>
        </p:spPr>
        <p:txBody>
          <a:bodyPr vert="horz" wrap="square" lIns="0" tIns="70826" rIns="0" bIns="0" rtlCol="0">
            <a:spAutoFit/>
          </a:bodyPr>
          <a:lstStyle/>
          <a:p>
            <a:pPr marL="75432" defTabSz="829178">
              <a:spcBef>
                <a:spcPts val="558"/>
              </a:spcBef>
            </a:pPr>
            <a:r>
              <a:rPr sz="1088" b="1" dirty="0">
                <a:solidFill>
                  <a:prstClr val="black"/>
                </a:solidFill>
                <a:latin typeface="Arial"/>
                <a:cs typeface="Arial"/>
              </a:rPr>
              <a:t>W</a:t>
            </a:r>
            <a:r>
              <a:rPr lang="de-DE" sz="1088" b="1" dirty="0" err="1">
                <a:solidFill>
                  <a:prstClr val="black"/>
                </a:solidFill>
                <a:latin typeface="Arial"/>
                <a:cs typeface="Arial"/>
              </a:rPr>
              <a:t>as</a:t>
            </a:r>
            <a:r>
              <a:rPr lang="de-DE" sz="1088" b="1" dirty="0">
                <a:solidFill>
                  <a:prstClr val="black"/>
                </a:solidFill>
                <a:latin typeface="Arial"/>
                <a:cs typeface="Arial"/>
              </a:rPr>
              <a:t> muss ich wissen</a:t>
            </a:r>
            <a:r>
              <a:rPr sz="1088" b="1" dirty="0">
                <a:solidFill>
                  <a:prstClr val="black"/>
                </a:solidFill>
                <a:latin typeface="Arial"/>
                <a:cs typeface="Arial"/>
              </a:rPr>
              <a:t>?</a:t>
            </a:r>
            <a:endParaRPr sz="1088" dirty="0">
              <a:solidFill>
                <a:prstClr val="black"/>
              </a:solidFill>
              <a:latin typeface="Arial"/>
              <a:cs typeface="Arial"/>
            </a:endParaRPr>
          </a:p>
          <a:p>
            <a:pPr marL="75432" marR="143955" defTabSz="829178">
              <a:lnSpc>
                <a:spcPct val="120800"/>
              </a:lnSpc>
              <a:spcBef>
                <a:spcPts val="526"/>
              </a:spcBef>
            </a:pPr>
            <a:r>
              <a:rPr lang="de-DE" sz="1088" dirty="0">
                <a:solidFill>
                  <a:prstClr val="black"/>
                </a:solidFill>
                <a:latin typeface="Arial Unicode MS"/>
                <a:cs typeface="Arial Unicode MS"/>
              </a:rPr>
              <a:t>Alles, was Sie brauchen, finden Sie in diesem Toolkit und auf der T-SEDA-Website</a:t>
            </a:r>
            <a:r>
              <a:rPr sz="1088" dirty="0">
                <a:solidFill>
                  <a:prstClr val="black"/>
                </a:solidFill>
                <a:latin typeface="Arial Unicode MS"/>
                <a:cs typeface="Arial Unicode MS"/>
              </a:rPr>
              <a:t>: </a:t>
            </a:r>
            <a:r>
              <a:rPr lang="en-GB" sz="1100" u="sng" kern="0" dirty="0">
                <a:solidFill>
                  <a:srgbClr val="0000FF"/>
                </a:solidFill>
                <a:cs typeface="Arial Unicode MS"/>
                <a:hlinkClick r:id="rId5"/>
              </a:rPr>
              <a:t>https://camtree.learnworlds.com/t-seda</a:t>
            </a:r>
            <a:r>
              <a:rPr lang="en-GB" sz="1100" u="sng" kern="0" dirty="0">
                <a:solidFill>
                  <a:srgbClr val="0000FF"/>
                </a:solidFill>
                <a:latin typeface="Arial Unicode MS"/>
                <a:cs typeface="Arial Unicode MS"/>
              </a:rPr>
              <a:t>. </a:t>
            </a:r>
            <a:endParaRPr lang="de-DE" sz="1088" u="sng" dirty="0">
              <a:solidFill>
                <a:srgbClr val="0000FF"/>
              </a:solidFill>
              <a:latin typeface="Arial Unicode MS"/>
              <a:cs typeface="Arial Unicode MS"/>
            </a:endParaRPr>
          </a:p>
          <a:p>
            <a:pPr marL="75432" marR="143955" defTabSz="829178">
              <a:lnSpc>
                <a:spcPct val="120800"/>
              </a:lnSpc>
              <a:spcBef>
                <a:spcPts val="526"/>
              </a:spcBef>
            </a:pPr>
            <a:r>
              <a:rPr lang="de-DE" sz="1088" dirty="0">
                <a:solidFill>
                  <a:prstClr val="black"/>
                </a:solidFill>
                <a:latin typeface="Arial Unicode MS"/>
                <a:cs typeface="Arial Unicode MS"/>
              </a:rPr>
              <a:t>Im gesamten Toolkit finden Sie Hinweise darauf, wo Sie die von Ihnen benötigten Informationen finden können.</a:t>
            </a:r>
            <a:endParaRPr sz="1088" dirty="0">
              <a:solidFill>
                <a:prstClr val="black"/>
              </a:solidFill>
              <a:latin typeface="Arial Unicode MS"/>
              <a:cs typeface="Arial Unicode MS"/>
            </a:endParaRPr>
          </a:p>
          <a:p>
            <a:pPr defTabSz="829178">
              <a:spcBef>
                <a:spcPts val="41"/>
              </a:spcBef>
            </a:pPr>
            <a:endParaRPr sz="725" dirty="0">
              <a:solidFill>
                <a:prstClr val="black"/>
              </a:solidFill>
              <a:latin typeface="Times New Roman"/>
              <a:cs typeface="Times New Roman"/>
            </a:endParaRPr>
          </a:p>
          <a:p>
            <a:pPr marL="490021" marR="644916" indent="62188" defTabSz="829178">
              <a:lnSpc>
                <a:spcPct val="120000"/>
              </a:lnSpc>
            </a:pPr>
            <a:r>
              <a:rPr sz="1088" b="1" u="sng" dirty="0">
                <a:solidFill>
                  <a:srgbClr val="0000FF"/>
                </a:solidFill>
                <a:latin typeface="Arial"/>
                <a:cs typeface="Arial"/>
                <a:hlinkClick r:id="rId6"/>
              </a:rPr>
              <a:t>Video 5: </a:t>
            </a:r>
            <a:r>
              <a:rPr lang="de-DE" sz="1088" b="1" u="sng" dirty="0">
                <a:solidFill>
                  <a:srgbClr val="0000FF"/>
                </a:solidFill>
                <a:latin typeface="Arial"/>
                <a:cs typeface="Arial"/>
              </a:rPr>
              <a:t>Das T-SEDA-Paket – Willkommensleitfaden                    </a:t>
            </a:r>
          </a:p>
          <a:p>
            <a:pPr marL="139700" marR="644916" indent="69850" defTabSz="829178">
              <a:lnSpc>
                <a:spcPct val="120000"/>
              </a:lnSpc>
            </a:pPr>
            <a:r>
              <a:rPr lang="de-DE" sz="1088" dirty="0">
                <a:solidFill>
                  <a:prstClr val="black"/>
                </a:solidFill>
                <a:latin typeface="Arial Unicode MS"/>
                <a:cs typeface="Arial Unicode MS"/>
              </a:rPr>
              <a:t>ist ein nützlicher Überblick über die Verwendung des Toolkits</a:t>
            </a:r>
            <a:endParaRPr sz="1088" dirty="0">
              <a:solidFill>
                <a:prstClr val="black"/>
              </a:solidFill>
              <a:latin typeface="Arial Unicode MS"/>
              <a:cs typeface="Arial Unicode MS"/>
            </a:endParaRPr>
          </a:p>
        </p:txBody>
      </p:sp>
      <p:sp>
        <p:nvSpPr>
          <p:cNvPr id="9" name="object 8">
            <a:extLst>
              <a:ext uri="{FF2B5EF4-FFF2-40B4-BE49-F238E27FC236}">
                <a16:creationId xmlns:a16="http://schemas.microsoft.com/office/drawing/2014/main" id="{16C0ACD2-D77B-D730-B899-69D25452D8A3}"/>
              </a:ext>
            </a:extLst>
          </p:cNvPr>
          <p:cNvSpPr/>
          <p:nvPr/>
        </p:nvSpPr>
        <p:spPr>
          <a:xfrm>
            <a:off x="8352914" y="5901838"/>
            <a:ext cx="312094" cy="312666"/>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Tree>
    <p:extLst>
      <p:ext uri="{BB962C8B-B14F-4D97-AF65-F5344CB8AC3E}">
        <p14:creationId xmlns:p14="http://schemas.microsoft.com/office/powerpoint/2010/main" val="3307920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114264" y="3694058"/>
            <a:ext cx="3363932" cy="1233484"/>
          </a:xfrm>
          <a:prstGeom prst="rect">
            <a:avLst/>
          </a:prstGeom>
          <a:ln w="31733">
            <a:solidFill>
              <a:srgbClr val="2791A6"/>
            </a:solidFill>
          </a:ln>
        </p:spPr>
        <p:txBody>
          <a:bodyPr vert="horz" wrap="square" lIns="0" tIns="34549" rIns="0" bIns="0" rtlCol="0">
            <a:spAutoFit/>
          </a:bodyPr>
          <a:lstStyle/>
          <a:p>
            <a:pPr marL="75432" marR="86373" defTabSz="829178">
              <a:lnSpc>
                <a:spcPct val="121100"/>
              </a:lnSpc>
              <a:spcBef>
                <a:spcPts val="272"/>
              </a:spcBef>
            </a:pPr>
            <a:r>
              <a:rPr lang="de-DE" sz="1088" dirty="0">
                <a:solidFill>
                  <a:prstClr val="black"/>
                </a:solidFill>
                <a:latin typeface="Arial Unicode MS"/>
                <a:cs typeface="Arial Unicode MS"/>
              </a:rPr>
              <a:t>Gute Untersuchungen beginnen mit der Identifizierung problematischer, rätselhafter oder interessanter Aspekte der Praxis in Ihrem Umfeld. Ihre Selbsteinschätzung wird Ihnen dabei helfen, herauszufinden, worauf Sie Ihre Untersuchung fokussieren wollen.</a:t>
            </a:r>
          </a:p>
        </p:txBody>
      </p:sp>
      <p:sp>
        <p:nvSpPr>
          <p:cNvPr id="4" name="object 4"/>
          <p:cNvSpPr txBox="1"/>
          <p:nvPr/>
        </p:nvSpPr>
        <p:spPr>
          <a:xfrm>
            <a:off x="6112249" y="5168307"/>
            <a:ext cx="3350112" cy="646391"/>
          </a:xfrm>
          <a:prstGeom prst="rect">
            <a:avLst/>
          </a:prstGeom>
          <a:ln w="31733">
            <a:solidFill>
              <a:srgbClr val="2791A6"/>
            </a:solidFill>
          </a:ln>
        </p:spPr>
        <p:txBody>
          <a:bodyPr vert="horz" wrap="square" lIns="0" tIns="33397" rIns="0" bIns="0" rtlCol="0">
            <a:spAutoFit/>
          </a:bodyPr>
          <a:lstStyle/>
          <a:p>
            <a:pPr marL="75432" marR="87524" defTabSz="829178">
              <a:lnSpc>
                <a:spcPct val="121700"/>
              </a:lnSpc>
              <a:spcBef>
                <a:spcPts val="263"/>
              </a:spcBef>
            </a:pPr>
            <a:r>
              <a:rPr lang="de-DE" sz="1088" dirty="0">
                <a:solidFill>
                  <a:prstClr val="black"/>
                </a:solidFill>
                <a:latin typeface="Arial Unicode MS"/>
                <a:cs typeface="Arial Unicode MS"/>
              </a:rPr>
              <a:t>Dieser Leitfaden führt Sie durch den Prozess der Durchführung einer Dialoguntersuchung in Ihrem Umfeld.</a:t>
            </a:r>
            <a:endParaRPr sz="1088" dirty="0">
              <a:solidFill>
                <a:prstClr val="black"/>
              </a:solidFill>
              <a:latin typeface="Arial Unicode MS"/>
              <a:cs typeface="Arial Unicode MS"/>
            </a:endParaRPr>
          </a:p>
        </p:txBody>
      </p:sp>
      <p:sp>
        <p:nvSpPr>
          <p:cNvPr id="5" name="object 5"/>
          <p:cNvSpPr txBox="1"/>
          <p:nvPr/>
        </p:nvSpPr>
        <p:spPr>
          <a:xfrm>
            <a:off x="6116279" y="6070125"/>
            <a:ext cx="3359902" cy="1030928"/>
          </a:xfrm>
          <a:prstGeom prst="rect">
            <a:avLst/>
          </a:prstGeom>
          <a:ln w="31733">
            <a:solidFill>
              <a:srgbClr val="2791A6"/>
            </a:solidFill>
          </a:ln>
        </p:spPr>
        <p:txBody>
          <a:bodyPr vert="horz" wrap="square" lIns="0" tIns="34549" rIns="0" bIns="0" rtlCol="0">
            <a:spAutoFit/>
          </a:bodyPr>
          <a:lstStyle/>
          <a:p>
            <a:pPr marL="74281" marR="88100" defTabSz="829178">
              <a:lnSpc>
                <a:spcPct val="121100"/>
              </a:lnSpc>
              <a:spcBef>
                <a:spcPts val="526"/>
              </a:spcBef>
            </a:pPr>
            <a:r>
              <a:rPr lang="de-DE" sz="1088" dirty="0">
                <a:solidFill>
                  <a:prstClr val="black"/>
                </a:solidFill>
                <a:latin typeface="Arial Unicode MS"/>
                <a:cs typeface="Arial Unicode MS"/>
              </a:rPr>
              <a:t>Das Kodierungsschema zeigt auf, welche Redebeiträge Sie hören könnten, die Beispiele für einen qualitativ hochwertigen Dialog sind. Diese werden den Fokus für Ihre Untersuchung im Klassenzimmer bilden.</a:t>
            </a:r>
            <a:endParaRPr sz="1088" dirty="0">
              <a:solidFill>
                <a:prstClr val="black"/>
              </a:solidFill>
              <a:latin typeface="Arial Unicode MS"/>
              <a:cs typeface="Arial Unicode MS"/>
            </a:endParaRPr>
          </a:p>
        </p:txBody>
      </p:sp>
      <p:sp>
        <p:nvSpPr>
          <p:cNvPr id="6" name="object 6"/>
          <p:cNvSpPr txBox="1"/>
          <p:nvPr/>
        </p:nvSpPr>
        <p:spPr>
          <a:xfrm>
            <a:off x="890313" y="485947"/>
            <a:ext cx="4341673" cy="3247443"/>
          </a:xfrm>
          <a:prstGeom prst="rect">
            <a:avLst/>
          </a:prstGeom>
          <a:ln w="31733">
            <a:solidFill>
              <a:srgbClr val="2791A6"/>
            </a:solidFill>
          </a:ln>
        </p:spPr>
        <p:txBody>
          <a:bodyPr vert="horz" wrap="square" lIns="0" tIns="69674" rIns="0" bIns="0" rtlCol="0">
            <a:spAutoFit/>
          </a:bodyPr>
          <a:lstStyle/>
          <a:p>
            <a:pPr marL="1403268" defTabSz="829178">
              <a:spcBef>
                <a:spcPts val="549"/>
              </a:spcBef>
            </a:pPr>
            <a:r>
              <a:rPr lang="de-DE" sz="1451" b="1" dirty="0">
                <a:solidFill>
                  <a:prstClr val="black"/>
                </a:solidFill>
                <a:latin typeface="Arial"/>
                <a:cs typeface="Arial"/>
              </a:rPr>
              <a:t>Die </a:t>
            </a:r>
            <a:r>
              <a:rPr sz="1451" b="1" dirty="0">
                <a:solidFill>
                  <a:prstClr val="black"/>
                </a:solidFill>
                <a:latin typeface="Arial"/>
                <a:cs typeface="Arial"/>
              </a:rPr>
              <a:t>T-SEDA </a:t>
            </a:r>
            <a:r>
              <a:rPr lang="de-DE" sz="1451" b="1" dirty="0">
                <a:solidFill>
                  <a:prstClr val="black"/>
                </a:solidFill>
                <a:latin typeface="Arial"/>
                <a:cs typeface="Arial"/>
              </a:rPr>
              <a:t>Kernwerkzeuge</a:t>
            </a:r>
            <a:endParaRPr sz="1451" dirty="0">
              <a:solidFill>
                <a:prstClr val="black"/>
              </a:solidFill>
              <a:latin typeface="Arial"/>
              <a:cs typeface="Arial"/>
            </a:endParaRPr>
          </a:p>
          <a:p>
            <a:pPr marL="76008" marR="86373" defTabSz="829178">
              <a:lnSpc>
                <a:spcPct val="120800"/>
              </a:lnSpc>
              <a:spcBef>
                <a:spcPts val="526"/>
              </a:spcBef>
            </a:pPr>
            <a:r>
              <a:rPr lang="de-DE" sz="1088" dirty="0">
                <a:solidFill>
                  <a:prstClr val="black"/>
                </a:solidFill>
                <a:latin typeface="Arial Unicode MS"/>
                <a:cs typeface="Arial Unicode MS"/>
              </a:rPr>
              <a:t>Es gibt drei Werkzeuge, die es Ihnen ermöglichen, Ihre Untersuchung durchzuführen, so dass Sie systematisch feststellen können </a:t>
            </a:r>
          </a:p>
          <a:p>
            <a:pPr marL="231479" marR="86373" indent="-155471" defTabSz="829178">
              <a:lnSpc>
                <a:spcPct val="120800"/>
              </a:lnSpc>
              <a:spcBef>
                <a:spcPts val="526"/>
              </a:spcBef>
              <a:buFont typeface="Arial" panose="020B0604020202020204" pitchFamily="34" charset="0"/>
              <a:buChar char="•"/>
            </a:pPr>
            <a:r>
              <a:rPr lang="de-DE" sz="1088" dirty="0">
                <a:solidFill>
                  <a:prstClr val="black"/>
                </a:solidFill>
                <a:latin typeface="Arial Unicode MS"/>
                <a:cs typeface="Arial Unicode MS"/>
              </a:rPr>
              <a:t>wie der Dialog mit Ihren Lernenden und Ihre eigene Praxis derzeit aussehen</a:t>
            </a:r>
            <a:r>
              <a:rPr lang="en-GB" sz="1088" dirty="0">
                <a:solidFill>
                  <a:prstClr val="black"/>
                </a:solidFill>
                <a:latin typeface="Arial Unicode MS"/>
                <a:cs typeface="Arial Unicode MS"/>
              </a:rPr>
              <a:t>;</a:t>
            </a:r>
          </a:p>
          <a:p>
            <a:pPr marL="231479" marR="86373" indent="-155471" defTabSz="829178">
              <a:lnSpc>
                <a:spcPct val="120800"/>
              </a:lnSpc>
              <a:spcBef>
                <a:spcPts val="526"/>
              </a:spcBef>
              <a:buFont typeface="Arial" panose="020B0604020202020204" pitchFamily="34" charset="0"/>
              <a:buChar char="•"/>
            </a:pPr>
            <a:r>
              <a:rPr lang="de-DE" sz="1088" dirty="0">
                <a:solidFill>
                  <a:prstClr val="black"/>
                </a:solidFill>
                <a:latin typeface="Arial Unicode MS"/>
                <a:cs typeface="Arial Unicode MS"/>
              </a:rPr>
              <a:t>wie Sie dies als Ausgangspunkt für die Entwicklung einer Untersuchung nutzen können</a:t>
            </a:r>
            <a:r>
              <a:rPr lang="en-GB" sz="1088" dirty="0">
                <a:solidFill>
                  <a:prstClr val="black"/>
                </a:solidFill>
                <a:latin typeface="Arial Unicode MS"/>
                <a:cs typeface="Arial Unicode MS"/>
              </a:rPr>
              <a:t>;</a:t>
            </a:r>
            <a:r>
              <a:rPr sz="1088" dirty="0">
                <a:solidFill>
                  <a:prstClr val="black"/>
                </a:solidFill>
                <a:latin typeface="Arial Unicode MS"/>
                <a:cs typeface="Arial Unicode MS"/>
              </a:rPr>
              <a:t> </a:t>
            </a:r>
            <a:endParaRPr lang="en-GB" sz="1088" dirty="0">
              <a:solidFill>
                <a:prstClr val="black"/>
              </a:solidFill>
              <a:latin typeface="Arial Unicode MS"/>
              <a:cs typeface="Arial Unicode MS"/>
            </a:endParaRPr>
          </a:p>
          <a:p>
            <a:pPr marL="231479" marR="86373" indent="-155471" defTabSz="829178">
              <a:lnSpc>
                <a:spcPct val="120800"/>
              </a:lnSpc>
              <a:spcBef>
                <a:spcPts val="526"/>
              </a:spcBef>
              <a:buFont typeface="Arial" panose="020B0604020202020204" pitchFamily="34" charset="0"/>
              <a:buChar char="•"/>
            </a:pPr>
            <a:r>
              <a:rPr lang="de-DE" sz="1088" dirty="0">
                <a:solidFill>
                  <a:prstClr val="black"/>
                </a:solidFill>
                <a:latin typeface="Arial Unicode MS"/>
                <a:cs typeface="Arial Unicode MS"/>
              </a:rPr>
              <a:t>ein Kodierungsschema für Dialoge, das Ihnen bei der Durchführung einer Untersuchung hilft.</a:t>
            </a:r>
            <a:endParaRPr lang="en-GB" sz="1088" dirty="0">
              <a:solidFill>
                <a:prstClr val="black"/>
              </a:solidFill>
              <a:latin typeface="Arial Unicode MS"/>
              <a:cs typeface="Arial Unicode MS"/>
            </a:endParaRPr>
          </a:p>
          <a:p>
            <a:pPr marL="76008" marR="86373" defTabSz="829178">
              <a:lnSpc>
                <a:spcPct val="120800"/>
              </a:lnSpc>
              <a:spcBef>
                <a:spcPts val="526"/>
              </a:spcBef>
            </a:pPr>
            <a:r>
              <a:rPr lang="de-DE" sz="1088" dirty="0">
                <a:solidFill>
                  <a:prstClr val="black"/>
                </a:solidFill>
                <a:latin typeface="Arial Unicode MS"/>
                <a:cs typeface="Arial Unicode MS"/>
              </a:rPr>
              <a:t>Das Toolkit erklärt, wie Sie jedes dieser Instrumente verwenden können. In den Abschnitten 2-5 finden Sie eine Reihe von Beobachtungsinstrumenten und Tipps, die Sie bei Ihrer Untersuchung unterstützen</a:t>
            </a:r>
            <a:endParaRPr sz="1088" dirty="0">
              <a:solidFill>
                <a:prstClr val="black"/>
              </a:solidFill>
              <a:latin typeface="Arial Unicode MS"/>
              <a:cs typeface="Arial Unicode MS"/>
            </a:endParaRPr>
          </a:p>
        </p:txBody>
      </p:sp>
      <p:sp>
        <p:nvSpPr>
          <p:cNvPr id="7" name="object 7"/>
          <p:cNvSpPr/>
          <p:nvPr/>
        </p:nvSpPr>
        <p:spPr>
          <a:xfrm>
            <a:off x="6750260" y="741105"/>
            <a:ext cx="2725922" cy="1810373"/>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graphicFrame>
        <p:nvGraphicFramePr>
          <p:cNvPr id="9" name="Diagramm 8">
            <a:extLst>
              <a:ext uri="{FF2B5EF4-FFF2-40B4-BE49-F238E27FC236}">
                <a16:creationId xmlns:a16="http://schemas.microsoft.com/office/drawing/2014/main" id="{E8FE4408-77D8-2040-BB07-66187D750F2B}"/>
              </a:ext>
            </a:extLst>
          </p:cNvPr>
          <p:cNvGraphicFramePr/>
          <p:nvPr>
            <p:extLst>
              <p:ext uri="{D42A27DB-BD31-4B8C-83A1-F6EECF244321}">
                <p14:modId xmlns:p14="http://schemas.microsoft.com/office/powerpoint/2010/main" val="773004581"/>
              </p:ext>
            </p:extLst>
          </p:nvPr>
        </p:nvGraphicFramePr>
        <p:xfrm>
          <a:off x="-33948" y="3884573"/>
          <a:ext cx="5946534" cy="29189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object 9">
            <a:extLst>
              <a:ext uri="{FF2B5EF4-FFF2-40B4-BE49-F238E27FC236}">
                <a16:creationId xmlns:a16="http://schemas.microsoft.com/office/drawing/2014/main" id="{B81D8BD4-5BFC-8148-A439-E5DFE231465D}"/>
              </a:ext>
            </a:extLst>
          </p:cNvPr>
          <p:cNvSpPr txBox="1"/>
          <p:nvPr/>
        </p:nvSpPr>
        <p:spPr>
          <a:xfrm>
            <a:off x="5413442" y="6828362"/>
            <a:ext cx="121920" cy="154529"/>
          </a:xfrm>
          <a:prstGeom prst="rect">
            <a:avLst/>
          </a:prstGeom>
        </p:spPr>
        <p:txBody>
          <a:bodyPr vert="horz" wrap="square" lIns="0" tIns="635" rIns="0" bIns="0" rtlCol="0">
            <a:spAutoFit/>
          </a:bodyPr>
          <a:lstStyle/>
          <a:p>
            <a:pPr marL="25400">
              <a:spcBef>
                <a:spcPts val="5"/>
              </a:spcBef>
            </a:pPr>
            <a:r>
              <a:rPr lang="es-ES" sz="1000" dirty="0">
                <a:latin typeface="Arial"/>
                <a:cs typeface="Arial"/>
              </a:rPr>
              <a:t>2</a:t>
            </a:r>
            <a:endParaRPr sz="1000" dirty="0">
              <a:latin typeface="Arial"/>
              <a:cs typeface="Arial"/>
            </a:endParaRPr>
          </a:p>
        </p:txBody>
      </p:sp>
    </p:spTree>
    <p:extLst>
      <p:ext uri="{BB962C8B-B14F-4D97-AF65-F5344CB8AC3E}">
        <p14:creationId xmlns:p14="http://schemas.microsoft.com/office/powerpoint/2010/main" val="2653157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83599" y="672007"/>
            <a:ext cx="7186217" cy="1353189"/>
          </a:xfrm>
          <a:prstGeom prst="rect">
            <a:avLst/>
          </a:prstGeom>
          <a:ln w="31733">
            <a:solidFill>
              <a:srgbClr val="2791A6"/>
            </a:solidFill>
          </a:ln>
        </p:spPr>
        <p:txBody>
          <a:bodyPr vert="horz" wrap="square" lIns="0" tIns="67371" rIns="0" bIns="0" rtlCol="0">
            <a:spAutoFit/>
          </a:bodyPr>
          <a:lstStyle/>
          <a:p>
            <a:pPr marR="10365" algn="ctr" defTabSz="829178">
              <a:spcBef>
                <a:spcPts val="530"/>
              </a:spcBef>
            </a:pPr>
            <a:r>
              <a:rPr lang="de-DE" sz="1270" b="1" dirty="0">
                <a:solidFill>
                  <a:prstClr val="black"/>
                </a:solidFill>
                <a:latin typeface="Arial"/>
                <a:cs typeface="Arial"/>
              </a:rPr>
              <a:t>Der Zyklus der reflektierten Untersuchung</a:t>
            </a:r>
            <a:endParaRPr sz="1270" dirty="0">
              <a:solidFill>
                <a:prstClr val="black"/>
              </a:solidFill>
              <a:latin typeface="Arial"/>
              <a:cs typeface="Arial"/>
            </a:endParaRPr>
          </a:p>
          <a:p>
            <a:pPr marL="76008" marR="85797" algn="just" defTabSz="829178">
              <a:lnSpc>
                <a:spcPct val="120800"/>
              </a:lnSpc>
              <a:spcBef>
                <a:spcPts val="603"/>
              </a:spcBef>
            </a:pPr>
            <a:r>
              <a:rPr lang="de-DE" sz="1088" dirty="0">
                <a:solidFill>
                  <a:prstClr val="black"/>
                </a:solidFill>
                <a:latin typeface="Arial Unicode MS"/>
                <a:cs typeface="Arial Unicode MS"/>
              </a:rPr>
              <a:t>Der Untersuchungszyklus ist das Herzstück von T-SEDA. Jeder Abschnitt des Benutzerhandbuchs hilft Ihnen dabei, die Phasen des Erhebungszyklus zu durchlaufen und liefert Ihnen nützliche Informationen über den Dialog im Klassenzimmer. Es kann sein, dass Sie Ihre Untersuchung mehrmals wiederholen, um zu sehen, was passiert und Ihren Ansatz zu verfeinern. Sie können sogar beschließen, weitere vollständige Zyklen mit neuen Untersuchungsfragen durchzuführen.</a:t>
            </a:r>
            <a:endParaRPr sz="181" dirty="0">
              <a:solidFill>
                <a:prstClr val="black"/>
              </a:solidFill>
              <a:latin typeface="Arial Unicode MS"/>
              <a:cs typeface="Arial Unicode MS"/>
            </a:endParaRPr>
          </a:p>
        </p:txBody>
      </p:sp>
      <p:sp>
        <p:nvSpPr>
          <p:cNvPr id="3" name="object 3"/>
          <p:cNvSpPr/>
          <p:nvPr/>
        </p:nvSpPr>
        <p:spPr>
          <a:xfrm>
            <a:off x="7265878" y="5858515"/>
            <a:ext cx="462953" cy="462956"/>
          </a:xfrm>
          <a:prstGeom prst="rect">
            <a:avLst/>
          </a:prstGeom>
          <a:blipFill>
            <a:blip r:embed="rId3" cstate="print"/>
            <a:stretch>
              <a:fillRect/>
            </a:stretch>
          </a:blipFill>
        </p:spPr>
        <p:txBody>
          <a:bodyPr wrap="square" lIns="0" tIns="0" rIns="0" bIns="0" rtlCol="0"/>
          <a:lstStyle/>
          <a:p>
            <a:pPr defTabSz="829178"/>
            <a:endParaRPr sz="1632" dirty="0">
              <a:solidFill>
                <a:prstClr val="black"/>
              </a:solidFill>
              <a:latin typeface="Calibri"/>
            </a:endParaRPr>
          </a:p>
        </p:txBody>
      </p:sp>
      <p:sp>
        <p:nvSpPr>
          <p:cNvPr id="5" name="object 5"/>
          <p:cNvSpPr txBox="1"/>
          <p:nvPr/>
        </p:nvSpPr>
        <p:spPr>
          <a:xfrm>
            <a:off x="7781754" y="5969559"/>
            <a:ext cx="2222084" cy="837089"/>
          </a:xfrm>
          <a:prstGeom prst="rect">
            <a:avLst/>
          </a:prstGeom>
        </p:spPr>
        <p:txBody>
          <a:bodyPr vert="horz" wrap="square" lIns="0" tIns="0" rIns="0" bIns="0" rtlCol="0">
            <a:spAutoFit/>
          </a:bodyPr>
          <a:lstStyle/>
          <a:p>
            <a:pPr marL="11516" defTabSz="829178"/>
            <a:r>
              <a:rPr sz="1088" u="sng" dirty="0">
                <a:solidFill>
                  <a:srgbClr val="0000FF"/>
                </a:solidFill>
                <a:latin typeface="Arial"/>
                <a:cs typeface="Arial"/>
                <a:hlinkClick r:id="rId4"/>
              </a:rPr>
              <a:t>Video 7:</a:t>
            </a:r>
            <a:r>
              <a:rPr lang="de-DE" sz="1088" u="sng" dirty="0">
                <a:solidFill>
                  <a:srgbClr val="0000FF"/>
                </a:solidFill>
                <a:latin typeface="Arial"/>
                <a:cs typeface="Arial"/>
                <a:hlinkClick r:id="rId4"/>
              </a:rPr>
              <a:t> Der Abschluss Ihres Reflexionszyklus</a:t>
            </a:r>
            <a:r>
              <a:rPr sz="1088" u="sng" dirty="0">
                <a:solidFill>
                  <a:srgbClr val="0000FF"/>
                </a:solidFill>
                <a:latin typeface="Arial"/>
                <a:cs typeface="Arial"/>
                <a:hlinkClick r:id="rId4"/>
              </a:rPr>
              <a:t> </a:t>
            </a:r>
            <a:r>
              <a:rPr lang="de-DE" sz="1088" dirty="0">
                <a:solidFill>
                  <a:prstClr val="black"/>
                </a:solidFill>
                <a:latin typeface="Arial Unicode MS"/>
                <a:cs typeface="Arial Unicode MS"/>
              </a:rPr>
              <a:t>gibt weitere Informationen über den Reflexionszyklus und wie man ihn abschließt</a:t>
            </a:r>
            <a:endParaRPr sz="1088" dirty="0">
              <a:solidFill>
                <a:prstClr val="black"/>
              </a:solidFill>
              <a:latin typeface="Arial Unicode MS"/>
              <a:cs typeface="Arial Unicode MS"/>
            </a:endParaRPr>
          </a:p>
        </p:txBody>
      </p:sp>
      <p:sp>
        <p:nvSpPr>
          <p:cNvPr id="21" name="TextBox 2">
            <a:extLst>
              <a:ext uri="{FF2B5EF4-FFF2-40B4-BE49-F238E27FC236}">
                <a16:creationId xmlns:a16="http://schemas.microsoft.com/office/drawing/2014/main" id="{4BB0E18F-3B59-8DE5-22DC-5370D8E6B68A}"/>
              </a:ext>
            </a:extLst>
          </p:cNvPr>
          <p:cNvSpPr txBox="1"/>
          <p:nvPr/>
        </p:nvSpPr>
        <p:spPr>
          <a:xfrm>
            <a:off x="689152" y="6466815"/>
            <a:ext cx="2583325" cy="48320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9178">
              <a:defRPr/>
            </a:pPr>
            <a:r>
              <a:rPr lang="en-US" sz="1270" b="1" dirty="0">
                <a:solidFill>
                  <a:prstClr val="black"/>
                </a:solidFill>
                <a:latin typeface="Calibri"/>
                <a:hlinkClick r:id="rId5">
                  <a:extLst>
                    <a:ext uri="{A12FA001-AC4F-418D-AE19-62706E023703}">
                      <ahyp:hlinkClr xmlns:ahyp="http://schemas.microsoft.com/office/drawing/2018/hyperlinkcolor" val="tx"/>
                    </a:ext>
                  </a:extLst>
                </a:hlinkClick>
              </a:rPr>
              <a:t>https://www.camtree.org</a:t>
            </a:r>
            <a:endParaRPr lang="en-US" sz="1270" b="1" dirty="0">
              <a:solidFill>
                <a:prstClr val="black"/>
              </a:solidFill>
              <a:latin typeface="Calibri"/>
            </a:endParaRPr>
          </a:p>
          <a:p>
            <a:pPr defTabSz="829178">
              <a:defRPr/>
            </a:pPr>
            <a:r>
              <a:rPr lang="en-US" sz="1270" b="1" dirty="0">
                <a:solidFill>
                  <a:prstClr val="black"/>
                </a:solidFill>
                <a:latin typeface="Calibri"/>
                <a:hlinkClick r:id="rId6">
                  <a:extLst>
                    <a:ext uri="{A12FA001-AC4F-418D-AE19-62706E023703}">
                      <ahyp:hlinkClr xmlns:ahyp="http://schemas.microsoft.com/office/drawing/2018/hyperlinkcolor" val="tx"/>
                    </a:ext>
                  </a:extLst>
                </a:hlinkClick>
              </a:rPr>
              <a:t>https://library.camtree.</a:t>
            </a:r>
            <a:r>
              <a:rPr lang="en-US" sz="1270" b="1" dirty="0">
                <a:solidFill>
                  <a:prstClr val="white"/>
                </a:solidFill>
                <a:latin typeface="Calibri"/>
                <a:hlinkClick r:id="rId6">
                  <a:extLst>
                    <a:ext uri="{A12FA001-AC4F-418D-AE19-62706E023703}">
                      <ahyp:hlinkClr xmlns:ahyp="http://schemas.microsoft.com/office/drawing/2018/hyperlinkcolor" val="tx"/>
                    </a:ext>
                  </a:extLst>
                </a:hlinkClick>
              </a:rPr>
              <a:t>org</a:t>
            </a:r>
            <a:endParaRPr lang="en-US" sz="1270" b="1" dirty="0">
              <a:solidFill>
                <a:prstClr val="white"/>
              </a:solidFill>
              <a:latin typeface="Calibri"/>
            </a:endParaRPr>
          </a:p>
        </p:txBody>
      </p:sp>
      <p:grpSp>
        <p:nvGrpSpPr>
          <p:cNvPr id="25" name="Gruppieren 24"/>
          <p:cNvGrpSpPr/>
          <p:nvPr/>
        </p:nvGrpSpPr>
        <p:grpSpPr>
          <a:xfrm>
            <a:off x="3020951" y="2358745"/>
            <a:ext cx="4277530" cy="4421184"/>
            <a:chOff x="2720984" y="1758952"/>
            <a:chExt cx="4717165" cy="4875584"/>
          </a:xfrm>
        </p:grpSpPr>
        <p:pic>
          <p:nvPicPr>
            <p:cNvPr id="26" name="Graphic 59">
              <a:extLst>
                <a:ext uri="{FF2B5EF4-FFF2-40B4-BE49-F238E27FC236}">
                  <a16:creationId xmlns:a16="http://schemas.microsoft.com/office/drawing/2014/main" id="{C4EC2C02-741B-6CFE-AF34-3083E22299D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009359" y="2453408"/>
              <a:ext cx="1038058" cy="1038058"/>
            </a:xfrm>
            <a:prstGeom prst="rect">
              <a:avLst/>
            </a:prstGeom>
          </p:spPr>
        </p:pic>
        <p:sp>
          <p:nvSpPr>
            <p:cNvPr id="27" name="TextBox 35">
              <a:extLst>
                <a:ext uri="{FF2B5EF4-FFF2-40B4-BE49-F238E27FC236}">
                  <a16:creationId xmlns:a16="http://schemas.microsoft.com/office/drawing/2014/main" id="{F131D031-B812-2600-C102-8AB53503C0E6}"/>
                </a:ext>
              </a:extLst>
            </p:cNvPr>
            <p:cNvSpPr txBox="1"/>
            <p:nvPr/>
          </p:nvSpPr>
          <p:spPr>
            <a:xfrm>
              <a:off x="2927272" y="2657792"/>
              <a:ext cx="1180573" cy="984948"/>
            </a:xfrm>
            <a:prstGeom prst="rect">
              <a:avLst/>
            </a:prstGeom>
            <a:noFill/>
          </p:spPr>
          <p:txBody>
            <a:bodyPr wrap="square" rtlCol="0">
              <a:prstTxWarp prst="textArchDown">
                <a:avLst>
                  <a:gd name="adj" fmla="val 1306720"/>
                </a:avLst>
              </a:prstTxWarp>
              <a:spAutoFit/>
            </a:bodyPr>
            <a:lstStyle/>
            <a:p>
              <a:pPr algn="ctr" defTabSz="829178"/>
              <a:r>
                <a:rPr lang="en-US" sz="4715" dirty="0" err="1">
                  <a:solidFill>
                    <a:prstClr val="black"/>
                  </a:solidFill>
                  <a:latin typeface="Calibri"/>
                </a:rPr>
                <a:t>Prüfung</a:t>
              </a:r>
              <a:r>
                <a:rPr lang="en-US" sz="4715" dirty="0">
                  <a:solidFill>
                    <a:prstClr val="black"/>
                  </a:solidFill>
                  <a:latin typeface="Calibri"/>
                </a:rPr>
                <a:t> &amp; </a:t>
              </a:r>
              <a:r>
                <a:rPr lang="en-US" sz="4715" dirty="0" err="1">
                  <a:solidFill>
                    <a:prstClr val="black"/>
                  </a:solidFill>
                  <a:latin typeface="Calibri"/>
                </a:rPr>
                <a:t>Reflexion</a:t>
              </a:r>
              <a:endParaRPr lang="en-US" sz="4715" dirty="0">
                <a:solidFill>
                  <a:prstClr val="black"/>
                </a:solidFill>
                <a:latin typeface="Calibri"/>
              </a:endParaRPr>
            </a:p>
          </p:txBody>
        </p:sp>
        <p:pic>
          <p:nvPicPr>
            <p:cNvPr id="28" name="Graphic 61">
              <a:extLst>
                <a:ext uri="{FF2B5EF4-FFF2-40B4-BE49-F238E27FC236}">
                  <a16:creationId xmlns:a16="http://schemas.microsoft.com/office/drawing/2014/main" id="{7F437B0C-D503-DF22-2843-0EA642E852C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20984" y="4063187"/>
              <a:ext cx="1038084" cy="1038084"/>
            </a:xfrm>
            <a:prstGeom prst="rect">
              <a:avLst/>
            </a:prstGeom>
          </p:spPr>
        </p:pic>
        <p:sp>
          <p:nvSpPr>
            <p:cNvPr id="29" name="TextBox 37">
              <a:extLst>
                <a:ext uri="{FF2B5EF4-FFF2-40B4-BE49-F238E27FC236}">
                  <a16:creationId xmlns:a16="http://schemas.microsoft.com/office/drawing/2014/main" id="{3E7789F1-DF8D-836A-DFB6-2C80C5BD6550}"/>
                </a:ext>
              </a:extLst>
            </p:cNvPr>
            <p:cNvSpPr txBox="1"/>
            <p:nvPr/>
          </p:nvSpPr>
          <p:spPr>
            <a:xfrm>
              <a:off x="2796426" y="4790229"/>
              <a:ext cx="902214" cy="459781"/>
            </a:xfrm>
            <a:prstGeom prst="rect">
              <a:avLst/>
            </a:prstGeom>
            <a:noFill/>
          </p:spPr>
          <p:txBody>
            <a:bodyPr wrap="none" rtlCol="0">
              <a:prstTxWarp prst="textArchDown">
                <a:avLst>
                  <a:gd name="adj" fmla="val 578140"/>
                </a:avLst>
              </a:prstTxWarp>
              <a:spAutoFit/>
            </a:bodyPr>
            <a:lstStyle/>
            <a:p>
              <a:pPr algn="ctr" defTabSz="829178"/>
              <a:r>
                <a:rPr lang="en-US" sz="4715" dirty="0" err="1">
                  <a:solidFill>
                    <a:prstClr val="black"/>
                  </a:solidFill>
                  <a:latin typeface="Calibri"/>
                </a:rPr>
                <a:t>Handlungsplan</a:t>
              </a:r>
              <a:endParaRPr lang="en-US" sz="4715" dirty="0">
                <a:solidFill>
                  <a:prstClr val="black"/>
                </a:solidFill>
                <a:latin typeface="Calibri"/>
              </a:endParaRPr>
            </a:p>
          </p:txBody>
        </p:sp>
        <p:pic>
          <p:nvPicPr>
            <p:cNvPr id="30" name="Graphic 63">
              <a:extLst>
                <a:ext uri="{FF2B5EF4-FFF2-40B4-BE49-F238E27FC236}">
                  <a16:creationId xmlns:a16="http://schemas.microsoft.com/office/drawing/2014/main" id="{B455D4C0-DAF6-2FF2-BADF-9E2CE298163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398731" y="5461176"/>
              <a:ext cx="1038058" cy="1038058"/>
            </a:xfrm>
            <a:prstGeom prst="rect">
              <a:avLst/>
            </a:prstGeom>
          </p:spPr>
        </p:pic>
        <p:sp>
          <p:nvSpPr>
            <p:cNvPr id="31" name="TextBox 39">
              <a:extLst>
                <a:ext uri="{FF2B5EF4-FFF2-40B4-BE49-F238E27FC236}">
                  <a16:creationId xmlns:a16="http://schemas.microsoft.com/office/drawing/2014/main" id="{2A223F7B-2453-4868-C447-D2F5320519B6}"/>
                </a:ext>
              </a:extLst>
            </p:cNvPr>
            <p:cNvSpPr txBox="1"/>
            <p:nvPr/>
          </p:nvSpPr>
          <p:spPr>
            <a:xfrm>
              <a:off x="5327473" y="5596452"/>
              <a:ext cx="1180574" cy="1038084"/>
            </a:xfrm>
            <a:prstGeom prst="rect">
              <a:avLst/>
            </a:prstGeom>
            <a:noFill/>
          </p:spPr>
          <p:txBody>
            <a:bodyPr wrap="none" rtlCol="0">
              <a:prstTxWarp prst="textArchDown">
                <a:avLst>
                  <a:gd name="adj" fmla="val 1812844"/>
                </a:avLst>
              </a:prstTxWarp>
              <a:spAutoFit/>
            </a:bodyPr>
            <a:lstStyle/>
            <a:p>
              <a:pPr algn="ctr" defTabSz="829178"/>
              <a:r>
                <a:rPr lang="en-US" sz="4715" dirty="0" err="1">
                  <a:solidFill>
                    <a:prstClr val="black"/>
                  </a:solidFill>
                  <a:latin typeface="Calibri"/>
                </a:rPr>
                <a:t>Datenübernahme</a:t>
              </a:r>
              <a:endParaRPr lang="en-US" sz="4715" dirty="0">
                <a:solidFill>
                  <a:prstClr val="black"/>
                </a:solidFill>
                <a:latin typeface="Calibri"/>
              </a:endParaRPr>
            </a:p>
          </p:txBody>
        </p:sp>
        <p:pic>
          <p:nvPicPr>
            <p:cNvPr id="32" name="Graphic 65">
              <a:extLst>
                <a:ext uri="{FF2B5EF4-FFF2-40B4-BE49-F238E27FC236}">
                  <a16:creationId xmlns:a16="http://schemas.microsoft.com/office/drawing/2014/main" id="{D0210E8F-C7B9-9083-8702-03C20402196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157870" y="2466498"/>
              <a:ext cx="1038084" cy="1038084"/>
            </a:xfrm>
            <a:prstGeom prst="rect">
              <a:avLst/>
            </a:prstGeom>
          </p:spPr>
        </p:pic>
        <p:sp>
          <p:nvSpPr>
            <p:cNvPr id="33" name="TextBox 41">
              <a:extLst>
                <a:ext uri="{FF2B5EF4-FFF2-40B4-BE49-F238E27FC236}">
                  <a16:creationId xmlns:a16="http://schemas.microsoft.com/office/drawing/2014/main" id="{C83D0927-F2EE-64BA-8056-965763A1162A}"/>
                </a:ext>
              </a:extLst>
            </p:cNvPr>
            <p:cNvSpPr txBox="1"/>
            <p:nvPr/>
          </p:nvSpPr>
          <p:spPr>
            <a:xfrm>
              <a:off x="6081273" y="2624746"/>
              <a:ext cx="1217830" cy="1038084"/>
            </a:xfrm>
            <a:prstGeom prst="rect">
              <a:avLst/>
            </a:prstGeom>
            <a:noFill/>
          </p:spPr>
          <p:txBody>
            <a:bodyPr wrap="none" rtlCol="0">
              <a:prstTxWarp prst="textArchDown">
                <a:avLst>
                  <a:gd name="adj" fmla="val 1812844"/>
                </a:avLst>
              </a:prstTxWarp>
              <a:spAutoFit/>
            </a:bodyPr>
            <a:lstStyle/>
            <a:p>
              <a:pPr algn="ctr" defTabSz="829178"/>
              <a:r>
                <a:rPr lang="en-US" sz="4715" dirty="0" err="1">
                  <a:solidFill>
                    <a:prstClr val="black"/>
                  </a:solidFill>
                  <a:latin typeface="Calibri"/>
                </a:rPr>
                <a:t>Fokus</a:t>
              </a:r>
              <a:r>
                <a:rPr lang="en-US" sz="4715" dirty="0">
                  <a:solidFill>
                    <a:prstClr val="black"/>
                  </a:solidFill>
                  <a:latin typeface="Calibri"/>
                </a:rPr>
                <a:t> &amp; </a:t>
              </a:r>
              <a:r>
                <a:rPr lang="en-US" sz="4715" dirty="0" err="1">
                  <a:solidFill>
                    <a:prstClr val="black"/>
                  </a:solidFill>
                  <a:latin typeface="Calibri"/>
                </a:rPr>
                <a:t>Fragen</a:t>
              </a:r>
              <a:endParaRPr lang="en-US" sz="4715" dirty="0">
                <a:solidFill>
                  <a:prstClr val="black"/>
                </a:solidFill>
                <a:latin typeface="Calibri"/>
              </a:endParaRPr>
            </a:p>
          </p:txBody>
        </p:sp>
        <p:pic>
          <p:nvPicPr>
            <p:cNvPr id="34" name="Graphic 67">
              <a:extLst>
                <a:ext uri="{FF2B5EF4-FFF2-40B4-BE49-F238E27FC236}">
                  <a16:creationId xmlns:a16="http://schemas.microsoft.com/office/drawing/2014/main" id="{79D09681-A9A5-3237-77B4-518477FA177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612029" y="1758952"/>
              <a:ext cx="1038084" cy="1038084"/>
            </a:xfrm>
            <a:prstGeom prst="rect">
              <a:avLst/>
            </a:prstGeom>
          </p:spPr>
        </p:pic>
        <p:sp>
          <p:nvSpPr>
            <p:cNvPr id="35" name="TextBox 43">
              <a:extLst>
                <a:ext uri="{FF2B5EF4-FFF2-40B4-BE49-F238E27FC236}">
                  <a16:creationId xmlns:a16="http://schemas.microsoft.com/office/drawing/2014/main" id="{EB2273F0-A0EA-D200-DD83-B242EE6C7F47}"/>
                </a:ext>
              </a:extLst>
            </p:cNvPr>
            <p:cNvSpPr txBox="1"/>
            <p:nvPr/>
          </p:nvSpPr>
          <p:spPr>
            <a:xfrm>
              <a:off x="4587023" y="2175204"/>
              <a:ext cx="1085769" cy="776923"/>
            </a:xfrm>
            <a:prstGeom prst="rect">
              <a:avLst/>
            </a:prstGeom>
            <a:noFill/>
          </p:spPr>
          <p:txBody>
            <a:bodyPr wrap="none" rtlCol="0">
              <a:prstTxWarp prst="textArchDown">
                <a:avLst>
                  <a:gd name="adj" fmla="val 714236"/>
                </a:avLst>
              </a:prstTxWarp>
              <a:spAutoFit/>
            </a:bodyPr>
            <a:lstStyle/>
            <a:p>
              <a:pPr algn="ctr" defTabSz="829178"/>
              <a:r>
                <a:rPr lang="en-US" sz="4715" dirty="0">
                  <a:solidFill>
                    <a:prstClr val="black"/>
                  </a:solidFill>
                  <a:latin typeface="Calibri"/>
                </a:rPr>
                <a:t> INTERESSEN &amp; ZIELE</a:t>
              </a:r>
            </a:p>
          </p:txBody>
        </p:sp>
        <p:pic>
          <p:nvPicPr>
            <p:cNvPr id="36" name="Graphic 69">
              <a:extLst>
                <a:ext uri="{FF2B5EF4-FFF2-40B4-BE49-F238E27FC236}">
                  <a16:creationId xmlns:a16="http://schemas.microsoft.com/office/drawing/2014/main" id="{42F152FE-1049-359A-E5E8-FE8AC448A4C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687249" y="5439216"/>
              <a:ext cx="1038084" cy="1038084"/>
            </a:xfrm>
            <a:prstGeom prst="rect">
              <a:avLst/>
            </a:prstGeom>
          </p:spPr>
        </p:pic>
        <p:sp>
          <p:nvSpPr>
            <p:cNvPr id="37" name="TextBox 45">
              <a:extLst>
                <a:ext uri="{FF2B5EF4-FFF2-40B4-BE49-F238E27FC236}">
                  <a16:creationId xmlns:a16="http://schemas.microsoft.com/office/drawing/2014/main" id="{884236C1-59ED-4BB2-E1C9-7E901C4888AD}"/>
                </a:ext>
              </a:extLst>
            </p:cNvPr>
            <p:cNvSpPr txBox="1"/>
            <p:nvPr/>
          </p:nvSpPr>
          <p:spPr>
            <a:xfrm>
              <a:off x="3684731" y="5893598"/>
              <a:ext cx="1019018" cy="740938"/>
            </a:xfrm>
            <a:prstGeom prst="rect">
              <a:avLst/>
            </a:prstGeom>
            <a:noFill/>
          </p:spPr>
          <p:txBody>
            <a:bodyPr wrap="none" rtlCol="0">
              <a:prstTxWarp prst="textArchDown">
                <a:avLst>
                  <a:gd name="adj" fmla="val 1812844"/>
                </a:avLst>
              </a:prstTxWarp>
              <a:spAutoFit/>
            </a:bodyPr>
            <a:lstStyle/>
            <a:p>
              <a:pPr algn="ctr" defTabSz="829178"/>
              <a:r>
                <a:rPr lang="en-US" sz="4715" dirty="0">
                  <a:solidFill>
                    <a:prstClr val="black"/>
                  </a:solidFill>
                  <a:latin typeface="Calibri"/>
                </a:rPr>
                <a:t>Interpretation</a:t>
              </a:r>
            </a:p>
          </p:txBody>
        </p:sp>
        <p:pic>
          <p:nvPicPr>
            <p:cNvPr id="38" name="Graphic 71">
              <a:extLst>
                <a:ext uri="{FF2B5EF4-FFF2-40B4-BE49-F238E27FC236}">
                  <a16:creationId xmlns:a16="http://schemas.microsoft.com/office/drawing/2014/main" id="{57931487-5D76-C76B-FEB0-9D5A7C3AD8E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365821" y="4063187"/>
              <a:ext cx="1038084" cy="1038084"/>
            </a:xfrm>
            <a:prstGeom prst="rect">
              <a:avLst/>
            </a:prstGeom>
          </p:spPr>
        </p:pic>
        <p:sp>
          <p:nvSpPr>
            <p:cNvPr id="39" name="TextBox 47">
              <a:extLst>
                <a:ext uri="{FF2B5EF4-FFF2-40B4-BE49-F238E27FC236}">
                  <a16:creationId xmlns:a16="http://schemas.microsoft.com/office/drawing/2014/main" id="{48BF9A3E-D18D-4D20-7150-0CDB3F981D2B}"/>
                </a:ext>
              </a:extLst>
            </p:cNvPr>
            <p:cNvSpPr txBox="1"/>
            <p:nvPr/>
          </p:nvSpPr>
          <p:spPr>
            <a:xfrm>
              <a:off x="6328064" y="4414717"/>
              <a:ext cx="1110085" cy="847494"/>
            </a:xfrm>
            <a:prstGeom prst="rect">
              <a:avLst/>
            </a:prstGeom>
            <a:noFill/>
          </p:spPr>
          <p:txBody>
            <a:bodyPr wrap="none" rtlCol="0">
              <a:prstTxWarp prst="textArchDown">
                <a:avLst>
                  <a:gd name="adj" fmla="val 726693"/>
                </a:avLst>
              </a:prstTxWarp>
              <a:spAutoFit/>
            </a:bodyPr>
            <a:lstStyle/>
            <a:p>
              <a:pPr algn="ctr" defTabSz="829178"/>
              <a:r>
                <a:rPr lang="en-US" sz="4715" dirty="0" err="1">
                  <a:solidFill>
                    <a:prstClr val="black"/>
                  </a:solidFill>
                  <a:latin typeface="Calibri"/>
                </a:rPr>
                <a:t>Pläne</a:t>
              </a:r>
              <a:r>
                <a:rPr lang="en-US" sz="4715" dirty="0">
                  <a:solidFill>
                    <a:prstClr val="black"/>
                  </a:solidFill>
                  <a:latin typeface="Calibri"/>
                </a:rPr>
                <a:t> &amp; </a:t>
              </a:r>
              <a:r>
                <a:rPr lang="en-US" sz="4715" dirty="0" err="1">
                  <a:solidFill>
                    <a:prstClr val="black"/>
                  </a:solidFill>
                  <a:latin typeface="Calibri"/>
                </a:rPr>
                <a:t>Methoden</a:t>
              </a:r>
              <a:endParaRPr lang="en-US" sz="4715" dirty="0">
                <a:solidFill>
                  <a:prstClr val="black"/>
                </a:solidFill>
                <a:latin typeface="Calibri"/>
              </a:endParaRPr>
            </a:p>
          </p:txBody>
        </p:sp>
        <p:pic>
          <p:nvPicPr>
            <p:cNvPr id="40" name="Graphic 73">
              <a:extLst>
                <a:ext uri="{FF2B5EF4-FFF2-40B4-BE49-F238E27FC236}">
                  <a16:creationId xmlns:a16="http://schemas.microsoft.com/office/drawing/2014/main" id="{9F359F58-3182-019B-28CC-68CAA8891988}"/>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085174" y="3340081"/>
              <a:ext cx="2041604" cy="2041604"/>
            </a:xfrm>
            <a:prstGeom prst="rect">
              <a:avLst/>
            </a:prstGeom>
          </p:spPr>
        </p:pic>
      </p:grpSp>
      <p:sp>
        <p:nvSpPr>
          <p:cNvPr id="41" name="Oval 26">
            <a:extLst>
              <a:ext uri="{FF2B5EF4-FFF2-40B4-BE49-F238E27FC236}">
                <a16:creationId xmlns:a16="http://schemas.microsoft.com/office/drawing/2014/main" id="{2C05488A-971D-0CF3-DBD1-589DCA7EDE7B}"/>
              </a:ext>
            </a:extLst>
          </p:cNvPr>
          <p:cNvSpPr/>
          <p:nvPr/>
        </p:nvSpPr>
        <p:spPr>
          <a:xfrm>
            <a:off x="2344721" y="2738365"/>
            <a:ext cx="962721"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Mit</a:t>
            </a:r>
            <a:r>
              <a:rPr lang="en-US" sz="1088" dirty="0">
                <a:solidFill>
                  <a:prstClr val="white"/>
                </a:solidFill>
                <a:latin typeface="Calibri"/>
              </a:rPr>
              <a:t> </a:t>
            </a:r>
            <a:r>
              <a:rPr lang="en-US" sz="1088" dirty="0" err="1">
                <a:solidFill>
                  <a:prstClr val="white"/>
                </a:solidFill>
                <a:latin typeface="Calibri"/>
              </a:rPr>
              <a:t>anderen</a:t>
            </a:r>
            <a:r>
              <a:rPr lang="en-US" sz="1088" dirty="0">
                <a:solidFill>
                  <a:prstClr val="white"/>
                </a:solidFill>
                <a:latin typeface="Calibri"/>
              </a:rPr>
              <a:t> </a:t>
            </a:r>
            <a:r>
              <a:rPr lang="en-US" sz="1088" dirty="0" err="1">
                <a:solidFill>
                  <a:prstClr val="white"/>
                </a:solidFill>
                <a:latin typeface="Calibri"/>
              </a:rPr>
              <a:t>teilen</a:t>
            </a:r>
            <a:endParaRPr lang="en-GB" sz="1088" dirty="0">
              <a:solidFill>
                <a:prstClr val="white"/>
              </a:solidFill>
              <a:latin typeface="Calibri"/>
            </a:endParaRPr>
          </a:p>
        </p:txBody>
      </p:sp>
      <p:cxnSp>
        <p:nvCxnSpPr>
          <p:cNvPr id="42" name="Straight Arrow Connector 29">
            <a:extLst>
              <a:ext uri="{FF2B5EF4-FFF2-40B4-BE49-F238E27FC236}">
                <a16:creationId xmlns:a16="http://schemas.microsoft.com/office/drawing/2014/main" id="{81A9DA86-1126-D3F7-EE4F-96C19940930F}"/>
              </a:ext>
            </a:extLst>
          </p:cNvPr>
          <p:cNvCxnSpPr>
            <a:cxnSpLocks/>
          </p:cNvCxnSpPr>
          <p:nvPr/>
        </p:nvCxnSpPr>
        <p:spPr>
          <a:xfrm>
            <a:off x="3271689" y="3173814"/>
            <a:ext cx="82148" cy="2404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Oval 26">
            <a:extLst>
              <a:ext uri="{FF2B5EF4-FFF2-40B4-BE49-F238E27FC236}">
                <a16:creationId xmlns:a16="http://schemas.microsoft.com/office/drawing/2014/main" id="{2C05488A-971D-0CF3-DBD1-589DCA7EDE7B}"/>
              </a:ext>
            </a:extLst>
          </p:cNvPr>
          <p:cNvSpPr/>
          <p:nvPr/>
        </p:nvSpPr>
        <p:spPr>
          <a:xfrm>
            <a:off x="3353837" y="2103689"/>
            <a:ext cx="1385524"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Selbst-einschätzung</a:t>
            </a:r>
            <a:endParaRPr lang="en-GB" sz="1088" dirty="0">
              <a:solidFill>
                <a:prstClr val="white"/>
              </a:solidFill>
              <a:latin typeface="Calibri"/>
            </a:endParaRPr>
          </a:p>
        </p:txBody>
      </p:sp>
      <p:cxnSp>
        <p:nvCxnSpPr>
          <p:cNvPr id="46" name="Straight Arrow Connector 29">
            <a:extLst>
              <a:ext uri="{FF2B5EF4-FFF2-40B4-BE49-F238E27FC236}">
                <a16:creationId xmlns:a16="http://schemas.microsoft.com/office/drawing/2014/main" id="{81A9DA86-1126-D3F7-EE4F-96C19940930F}"/>
              </a:ext>
            </a:extLst>
          </p:cNvPr>
          <p:cNvCxnSpPr>
            <a:cxnSpLocks/>
          </p:cNvCxnSpPr>
          <p:nvPr/>
        </p:nvCxnSpPr>
        <p:spPr>
          <a:xfrm>
            <a:off x="4713077" y="2534304"/>
            <a:ext cx="82148" cy="2404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Oval 26">
            <a:extLst>
              <a:ext uri="{FF2B5EF4-FFF2-40B4-BE49-F238E27FC236}">
                <a16:creationId xmlns:a16="http://schemas.microsoft.com/office/drawing/2014/main" id="{2C05488A-971D-0CF3-DBD1-589DCA7EDE7B}"/>
              </a:ext>
            </a:extLst>
          </p:cNvPr>
          <p:cNvSpPr/>
          <p:nvPr/>
        </p:nvSpPr>
        <p:spPr>
          <a:xfrm>
            <a:off x="2789686" y="6212681"/>
            <a:ext cx="1055709" cy="58972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Mit</a:t>
            </a:r>
            <a:r>
              <a:rPr lang="en-US" sz="1088" dirty="0">
                <a:solidFill>
                  <a:prstClr val="white"/>
                </a:solidFill>
                <a:latin typeface="Calibri"/>
              </a:rPr>
              <a:t> </a:t>
            </a:r>
            <a:r>
              <a:rPr lang="en-US" sz="1088" dirty="0" err="1">
                <a:solidFill>
                  <a:prstClr val="white"/>
                </a:solidFill>
                <a:latin typeface="Calibri"/>
              </a:rPr>
              <a:t>anderen</a:t>
            </a:r>
            <a:r>
              <a:rPr lang="en-US" sz="1088" dirty="0">
                <a:solidFill>
                  <a:prstClr val="white"/>
                </a:solidFill>
                <a:latin typeface="Calibri"/>
              </a:rPr>
              <a:t> </a:t>
            </a:r>
            <a:r>
              <a:rPr lang="en-US" sz="1088" dirty="0" err="1">
                <a:solidFill>
                  <a:prstClr val="white"/>
                </a:solidFill>
                <a:latin typeface="Calibri"/>
              </a:rPr>
              <a:t>teilen</a:t>
            </a:r>
            <a:endParaRPr lang="en-GB" sz="1088" dirty="0">
              <a:solidFill>
                <a:prstClr val="white"/>
              </a:solidFill>
              <a:latin typeface="Calibri"/>
            </a:endParaRPr>
          </a:p>
        </p:txBody>
      </p:sp>
      <p:cxnSp>
        <p:nvCxnSpPr>
          <p:cNvPr id="50" name="Straight Arrow Connector 29">
            <a:extLst>
              <a:ext uri="{FF2B5EF4-FFF2-40B4-BE49-F238E27FC236}">
                <a16:creationId xmlns:a16="http://schemas.microsoft.com/office/drawing/2014/main" id="{81A9DA86-1126-D3F7-EE4F-96C19940930F}"/>
              </a:ext>
            </a:extLst>
          </p:cNvPr>
          <p:cNvCxnSpPr>
            <a:cxnSpLocks/>
          </p:cNvCxnSpPr>
          <p:nvPr/>
        </p:nvCxnSpPr>
        <p:spPr>
          <a:xfrm flipV="1">
            <a:off x="3836518" y="6340178"/>
            <a:ext cx="77574" cy="6909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Oval 50">
            <a:extLst>
              <a:ext uri="{FF2B5EF4-FFF2-40B4-BE49-F238E27FC236}">
                <a16:creationId xmlns:a16="http://schemas.microsoft.com/office/drawing/2014/main" id="{A2E92E49-1663-BCF5-3F0E-3CE6E1E4CC6C}"/>
              </a:ext>
            </a:extLst>
          </p:cNvPr>
          <p:cNvSpPr/>
          <p:nvPr/>
        </p:nvSpPr>
        <p:spPr>
          <a:xfrm>
            <a:off x="7417740" y="3941684"/>
            <a:ext cx="962193" cy="4151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Kodier</a:t>
            </a:r>
            <a:r>
              <a:rPr lang="en-US" sz="1088" dirty="0">
                <a:solidFill>
                  <a:prstClr val="white"/>
                </a:solidFill>
                <a:latin typeface="Calibri"/>
              </a:rPr>
              <a:t>-schema</a:t>
            </a:r>
            <a:endParaRPr lang="en-GB" sz="1088" dirty="0">
              <a:solidFill>
                <a:prstClr val="white"/>
              </a:solidFill>
              <a:latin typeface="Calibri"/>
            </a:endParaRPr>
          </a:p>
        </p:txBody>
      </p:sp>
      <p:cxnSp>
        <p:nvCxnSpPr>
          <p:cNvPr id="53" name="Straight Arrow Connector 31">
            <a:extLst>
              <a:ext uri="{FF2B5EF4-FFF2-40B4-BE49-F238E27FC236}">
                <a16:creationId xmlns:a16="http://schemas.microsoft.com/office/drawing/2014/main" id="{964C349C-761C-9E3B-930D-C60F6CCB81FD}"/>
              </a:ext>
            </a:extLst>
          </p:cNvPr>
          <p:cNvCxnSpPr>
            <a:cxnSpLocks/>
          </p:cNvCxnSpPr>
          <p:nvPr/>
        </p:nvCxnSpPr>
        <p:spPr>
          <a:xfrm flipH="1">
            <a:off x="7321634" y="4318729"/>
            <a:ext cx="192211" cy="25899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32">
            <a:extLst>
              <a:ext uri="{FF2B5EF4-FFF2-40B4-BE49-F238E27FC236}">
                <a16:creationId xmlns:a16="http://schemas.microsoft.com/office/drawing/2014/main" id="{84B9417C-9643-1150-EA5A-BE9FCA7D35FF}"/>
              </a:ext>
            </a:extLst>
          </p:cNvPr>
          <p:cNvCxnSpPr>
            <a:cxnSpLocks/>
          </p:cNvCxnSpPr>
          <p:nvPr/>
        </p:nvCxnSpPr>
        <p:spPr>
          <a:xfrm flipH="1" flipV="1">
            <a:off x="7265876" y="3780258"/>
            <a:ext cx="193778" cy="21546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Oval 26">
            <a:extLst>
              <a:ext uri="{FF2B5EF4-FFF2-40B4-BE49-F238E27FC236}">
                <a16:creationId xmlns:a16="http://schemas.microsoft.com/office/drawing/2014/main" id="{2C05488A-971D-0CF3-DBD1-589DCA7EDE7B}"/>
              </a:ext>
            </a:extLst>
          </p:cNvPr>
          <p:cNvSpPr/>
          <p:nvPr/>
        </p:nvSpPr>
        <p:spPr>
          <a:xfrm>
            <a:off x="4693232" y="4461572"/>
            <a:ext cx="962721"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ggf</a:t>
            </a:r>
            <a:r>
              <a:rPr lang="en-US" sz="1088" dirty="0">
                <a:solidFill>
                  <a:prstClr val="white"/>
                </a:solidFill>
                <a:latin typeface="Calibri"/>
              </a:rPr>
              <a:t>. </a:t>
            </a:r>
            <a:r>
              <a:rPr lang="en-US" sz="1088" dirty="0" err="1">
                <a:solidFill>
                  <a:prstClr val="white"/>
                </a:solidFill>
                <a:latin typeface="Calibri"/>
              </a:rPr>
              <a:t>Wieder-holen</a:t>
            </a:r>
            <a:endParaRPr lang="en-GB" sz="1088" dirty="0">
              <a:solidFill>
                <a:prstClr val="white"/>
              </a:solidFill>
              <a:latin typeface="Calibri"/>
            </a:endParaRPr>
          </a:p>
        </p:txBody>
      </p:sp>
      <p:sp>
        <p:nvSpPr>
          <p:cNvPr id="44" name="object 9">
            <a:extLst>
              <a:ext uri="{FF2B5EF4-FFF2-40B4-BE49-F238E27FC236}">
                <a16:creationId xmlns:a16="http://schemas.microsoft.com/office/drawing/2014/main" id="{0BE1266D-6A0E-1142-91FC-B2C31488A5BD}"/>
              </a:ext>
            </a:extLst>
          </p:cNvPr>
          <p:cNvSpPr txBox="1"/>
          <p:nvPr/>
        </p:nvSpPr>
        <p:spPr>
          <a:xfrm>
            <a:off x="5413442" y="6828362"/>
            <a:ext cx="121920" cy="154529"/>
          </a:xfrm>
          <a:prstGeom prst="rect">
            <a:avLst/>
          </a:prstGeom>
        </p:spPr>
        <p:txBody>
          <a:bodyPr vert="horz" wrap="square" lIns="0" tIns="635" rIns="0" bIns="0" rtlCol="0">
            <a:spAutoFit/>
          </a:bodyPr>
          <a:lstStyle/>
          <a:p>
            <a:pPr marL="25400">
              <a:spcBef>
                <a:spcPts val="5"/>
              </a:spcBef>
            </a:pPr>
            <a:r>
              <a:rPr lang="es-ES" sz="1000" dirty="0">
                <a:latin typeface="Arial"/>
                <a:cs typeface="Arial"/>
              </a:rPr>
              <a:t>3</a:t>
            </a:r>
            <a:endParaRPr sz="1000" dirty="0">
              <a:latin typeface="Arial"/>
              <a:cs typeface="Arial"/>
            </a:endParaRPr>
          </a:p>
        </p:txBody>
      </p:sp>
    </p:spTree>
    <p:extLst>
      <p:ext uri="{BB962C8B-B14F-4D97-AF65-F5344CB8AC3E}">
        <p14:creationId xmlns:p14="http://schemas.microsoft.com/office/powerpoint/2010/main" val="3189391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5176707" y="7002354"/>
            <a:ext cx="110557" cy="140172"/>
          </a:xfrm>
          <a:prstGeom prst="rect">
            <a:avLst/>
          </a:prstGeom>
        </p:spPr>
        <p:txBody>
          <a:bodyPr vert="horz" wrap="square" lIns="0" tIns="576" rIns="0" bIns="0" rtlCol="0">
            <a:spAutoFit/>
          </a:bodyPr>
          <a:lstStyle/>
          <a:p>
            <a:pPr marL="23033" defTabSz="829178">
              <a:spcBef>
                <a:spcPts val="5"/>
              </a:spcBef>
            </a:pPr>
            <a:r>
              <a:rPr sz="907" dirty="0">
                <a:solidFill>
                  <a:prstClr val="black"/>
                </a:solidFill>
                <a:latin typeface="Arial"/>
                <a:cs typeface="Arial"/>
              </a:rPr>
              <a:t>4</a:t>
            </a:r>
          </a:p>
        </p:txBody>
      </p:sp>
      <p:sp>
        <p:nvSpPr>
          <p:cNvPr id="2" name="object 2"/>
          <p:cNvSpPr txBox="1"/>
          <p:nvPr/>
        </p:nvSpPr>
        <p:spPr>
          <a:xfrm>
            <a:off x="880081" y="533810"/>
            <a:ext cx="3494067" cy="1348397"/>
          </a:xfrm>
          <a:prstGeom prst="rect">
            <a:avLst/>
          </a:prstGeom>
          <a:ln w="31733">
            <a:solidFill>
              <a:srgbClr val="2791A6"/>
            </a:solidFill>
          </a:ln>
        </p:spPr>
        <p:txBody>
          <a:bodyPr vert="horz" wrap="square" lIns="0" tIns="69674" rIns="0" bIns="0" rtlCol="0">
            <a:spAutoFit/>
          </a:bodyPr>
          <a:lstStyle/>
          <a:p>
            <a:pPr marL="686951" defTabSz="829178">
              <a:spcBef>
                <a:spcPts val="549"/>
              </a:spcBef>
            </a:pPr>
            <a:r>
              <a:rPr lang="de-DE" sz="1270" b="1" dirty="0">
                <a:solidFill>
                  <a:prstClr val="black"/>
                </a:solidFill>
                <a:latin typeface="Arial"/>
                <a:cs typeface="Arial"/>
              </a:rPr>
              <a:t>Beispiele für Untersuchungen von Lehrpersonen</a:t>
            </a:r>
            <a:endParaRPr sz="1270" dirty="0">
              <a:solidFill>
                <a:prstClr val="black"/>
              </a:solidFill>
              <a:latin typeface="Arial"/>
              <a:cs typeface="Arial"/>
            </a:endParaRPr>
          </a:p>
          <a:p>
            <a:pPr marL="74856" marR="301729" defTabSz="829178">
              <a:lnSpc>
                <a:spcPct val="120800"/>
              </a:lnSpc>
              <a:spcBef>
                <a:spcPts val="585"/>
              </a:spcBef>
            </a:pPr>
            <a:r>
              <a:rPr lang="de-DE" sz="1088" dirty="0">
                <a:solidFill>
                  <a:prstClr val="black"/>
                </a:solidFill>
                <a:latin typeface="Arial Unicode MS"/>
                <a:cs typeface="Arial Unicode MS"/>
              </a:rPr>
              <a:t>Im Folgenden finden Sie einige Beispiele dafür, wie Lehrerinnen und Lehrer das T-SEDA-Toolkit für ihre eigenen Untersuchungen im Unterricht verwendet haben.</a:t>
            </a:r>
            <a:endParaRPr sz="1088" dirty="0">
              <a:solidFill>
                <a:prstClr val="black"/>
              </a:solidFill>
              <a:latin typeface="Arial Unicode MS"/>
              <a:cs typeface="Arial Unicode MS"/>
            </a:endParaRPr>
          </a:p>
        </p:txBody>
      </p:sp>
      <p:sp>
        <p:nvSpPr>
          <p:cNvPr id="3" name="object 3"/>
          <p:cNvSpPr txBox="1"/>
          <p:nvPr/>
        </p:nvSpPr>
        <p:spPr>
          <a:xfrm>
            <a:off x="1045914" y="1976772"/>
            <a:ext cx="3162396" cy="5244216"/>
          </a:xfrm>
          <a:prstGeom prst="rect">
            <a:avLst/>
          </a:prstGeom>
          <a:solidFill>
            <a:srgbClr val="E6CCE6"/>
          </a:solidFill>
          <a:ln w="9520">
            <a:solidFill>
              <a:srgbClr val="000000"/>
            </a:solidFill>
          </a:ln>
        </p:spPr>
        <p:txBody>
          <a:bodyPr vert="horz" wrap="square" lIns="0" tIns="70826" rIns="0" bIns="0" rtlCol="0">
            <a:spAutoFit/>
          </a:bodyPr>
          <a:lstStyle/>
          <a:p>
            <a:pPr marL="1216703" defTabSz="829178">
              <a:spcBef>
                <a:spcPts val="558"/>
              </a:spcBef>
            </a:pPr>
            <a:r>
              <a:rPr sz="907" b="1" dirty="0">
                <a:solidFill>
                  <a:prstClr val="black"/>
                </a:solidFill>
                <a:latin typeface="Arial"/>
                <a:cs typeface="Arial"/>
              </a:rPr>
              <a:t>Gary</a:t>
            </a:r>
            <a:r>
              <a:rPr lang="de-DE" sz="907" b="1" dirty="0">
                <a:solidFill>
                  <a:prstClr val="black"/>
                </a:solidFill>
                <a:latin typeface="Arial"/>
                <a:cs typeface="Arial"/>
              </a:rPr>
              <a:t>s Untersuchung</a:t>
            </a:r>
            <a:r>
              <a:rPr sz="907" b="1" dirty="0">
                <a:solidFill>
                  <a:prstClr val="black"/>
                </a:solidFill>
                <a:latin typeface="Arial"/>
                <a:cs typeface="Arial"/>
              </a:rPr>
              <a:t>:</a:t>
            </a:r>
            <a:endParaRPr sz="907" dirty="0">
              <a:solidFill>
                <a:prstClr val="black"/>
              </a:solidFill>
              <a:latin typeface="Arial"/>
              <a:cs typeface="Arial"/>
            </a:endParaRPr>
          </a:p>
          <a:p>
            <a:pPr marL="872940" defTabSz="829178">
              <a:spcBef>
                <a:spcPts val="757"/>
              </a:spcBef>
            </a:pPr>
            <a:r>
              <a:rPr lang="en-US" sz="907" b="1" dirty="0">
                <a:solidFill>
                  <a:prstClr val="black"/>
                </a:solidFill>
                <a:latin typeface="Arial"/>
                <a:cs typeface="Arial"/>
              </a:rPr>
              <a:t>Aufbau </a:t>
            </a:r>
            <a:r>
              <a:rPr lang="en-US" sz="907" b="1" dirty="0" err="1">
                <a:solidFill>
                  <a:prstClr val="black"/>
                </a:solidFill>
                <a:latin typeface="Arial"/>
                <a:cs typeface="Arial"/>
              </a:rPr>
              <a:t>eines</a:t>
            </a:r>
            <a:r>
              <a:rPr lang="en-US" sz="907" b="1" dirty="0">
                <a:solidFill>
                  <a:prstClr val="black"/>
                </a:solidFill>
                <a:latin typeface="Arial"/>
                <a:cs typeface="Arial"/>
              </a:rPr>
              <a:t> Dialogs </a:t>
            </a:r>
            <a:r>
              <a:rPr lang="en-US" sz="907" b="1" dirty="0" err="1">
                <a:solidFill>
                  <a:prstClr val="black"/>
                </a:solidFill>
                <a:latin typeface="Arial"/>
                <a:cs typeface="Arial"/>
              </a:rPr>
              <a:t>im</a:t>
            </a:r>
            <a:r>
              <a:rPr lang="en-US" sz="907" b="1" dirty="0">
                <a:solidFill>
                  <a:prstClr val="black"/>
                </a:solidFill>
                <a:latin typeface="Arial"/>
                <a:cs typeface="Arial"/>
              </a:rPr>
              <a:t> </a:t>
            </a:r>
            <a:r>
              <a:rPr lang="en-US" sz="907" b="1" dirty="0" err="1">
                <a:solidFill>
                  <a:prstClr val="black"/>
                </a:solidFill>
                <a:latin typeface="Arial"/>
                <a:cs typeface="Arial"/>
              </a:rPr>
              <a:t>Rollenspiel</a:t>
            </a:r>
            <a:endParaRPr lang="en-US" sz="907" dirty="0">
              <a:solidFill>
                <a:prstClr val="black"/>
              </a:solidFill>
              <a:latin typeface="Arial"/>
              <a:cs typeface="Arial"/>
            </a:endParaRPr>
          </a:p>
          <a:p>
            <a:pPr marL="74281" marR="116891" defTabSz="829178">
              <a:lnSpc>
                <a:spcPct val="121000"/>
              </a:lnSpc>
              <a:spcBef>
                <a:spcPts val="558"/>
              </a:spcBef>
            </a:pPr>
            <a:r>
              <a:rPr lang="de-DE" sz="907" dirty="0">
                <a:solidFill>
                  <a:prstClr val="black"/>
                </a:solidFill>
                <a:latin typeface="Arial"/>
                <a:cs typeface="Arial"/>
              </a:rPr>
              <a:t>Ich unterrichte vier- bis fünfjährige Kinder, und der Rollenspielbereich ist ein wichtiger Teil des Unterrichts im Kindergartenalter (Early </a:t>
            </a:r>
            <a:r>
              <a:rPr lang="de-DE" sz="907" dirty="0" err="1">
                <a:solidFill>
                  <a:prstClr val="black"/>
                </a:solidFill>
                <a:latin typeface="Arial"/>
                <a:cs typeface="Arial"/>
              </a:rPr>
              <a:t>Years</a:t>
            </a:r>
            <a:r>
              <a:rPr lang="de-DE" sz="907" dirty="0">
                <a:solidFill>
                  <a:prstClr val="black"/>
                </a:solidFill>
                <a:latin typeface="Arial"/>
                <a:cs typeface="Arial"/>
              </a:rPr>
              <a:t> </a:t>
            </a:r>
            <a:r>
              <a:rPr lang="de-DE" sz="907" dirty="0" err="1">
                <a:solidFill>
                  <a:prstClr val="black"/>
                </a:solidFill>
                <a:latin typeface="Arial"/>
                <a:cs typeface="Arial"/>
              </a:rPr>
              <a:t>Foundation</a:t>
            </a:r>
            <a:r>
              <a:rPr lang="de-DE" sz="907" dirty="0">
                <a:solidFill>
                  <a:prstClr val="black"/>
                </a:solidFill>
                <a:latin typeface="Arial"/>
                <a:cs typeface="Arial"/>
              </a:rPr>
              <a:t> Stage - EYFS, Alter 0-5),</a:t>
            </a:r>
            <a:r>
              <a:rPr lang="de-DE" sz="907" dirty="0">
                <a:solidFill>
                  <a:srgbClr val="00B0F0"/>
                </a:solidFill>
                <a:latin typeface="Arial"/>
                <a:cs typeface="Arial"/>
              </a:rPr>
              <a:t> </a:t>
            </a:r>
            <a:r>
              <a:rPr lang="de-DE" sz="907" dirty="0">
                <a:solidFill>
                  <a:prstClr val="black"/>
                </a:solidFill>
                <a:latin typeface="Arial"/>
                <a:cs typeface="Arial"/>
              </a:rPr>
              <a:t>weil wir die Aktivitäten im Rollenspielbereich immer mit dem EYFS-Entwicklungsstandards verknüpfen. Als ich das Selbstbeobachtungsinstrument einsetzte, wurde mir klar, dass ich genau herausfinden musste, wie die Kinder den Bereich nutzten und vor allem, wie sie aufeinander reagierten, da die Klasse im freien Spiel ist.</a:t>
            </a:r>
          </a:p>
          <a:p>
            <a:pPr marL="74281" marR="116891" defTabSz="829178">
              <a:lnSpc>
                <a:spcPct val="121000"/>
              </a:lnSpc>
              <a:spcBef>
                <a:spcPts val="558"/>
              </a:spcBef>
            </a:pPr>
            <a:r>
              <a:rPr lang="de-DE" sz="907" dirty="0">
                <a:solidFill>
                  <a:prstClr val="black"/>
                </a:solidFill>
                <a:latin typeface="Arial"/>
                <a:cs typeface="Arial"/>
              </a:rPr>
              <a:t>Ich beschloss, die Kinder bei ihren Rollenspielen zu beobachten, um zu sehen, wie sie auf den Ideen der anderen aufbauen, um einen Dialog zwischen ihnen aufzubauen. Ich verwendete die Vorlagen 2C und 2D, um live zu kodieren, und entdeckte, dass einige Kinder ihren kreativen Ausdruck im Gespräch mit anderen entwickelten und neue Ideen in ihr Spiel einbrachten. Andere Kinder hingegen spielten hauptsächlich für sich allein und hörten anderen Kindern nicht zu oder reagierten nicht auf sie.</a:t>
            </a:r>
          </a:p>
          <a:p>
            <a:pPr marL="74281" marR="116891" defTabSz="829178">
              <a:lnSpc>
                <a:spcPct val="121000"/>
              </a:lnSpc>
              <a:spcBef>
                <a:spcPts val="558"/>
              </a:spcBef>
            </a:pPr>
            <a:r>
              <a:rPr lang="de-DE" sz="907" dirty="0">
                <a:solidFill>
                  <a:prstClr val="black"/>
                </a:solidFill>
                <a:latin typeface="Arial"/>
                <a:cs typeface="Arial"/>
              </a:rPr>
              <a:t>Daraufhin beschloss ich, die Kinder zu fragen, ob sie im Rollenspielbereich zu zweit spielen und sich über ihre Spielideen austauschen wollten. Ich stellte fest, dass die Kinder nur dann auf die Ideen der anderen Kinder eingingen, wenn sie von ihnen begeistert waren - aber auch, dass die Kinder einen größeren Kreis von Spielpartnern wahrnahmen als ihre üblichen wenigen Freunde. Das bedeutete, dass sie eine Reihe von unterschiedlichen Ideen hörten.</a:t>
            </a:r>
          </a:p>
        </p:txBody>
      </p:sp>
      <p:sp>
        <p:nvSpPr>
          <p:cNvPr id="4" name="object 4"/>
          <p:cNvSpPr txBox="1"/>
          <p:nvPr/>
        </p:nvSpPr>
        <p:spPr>
          <a:xfrm>
            <a:off x="4735187" y="873107"/>
            <a:ext cx="5046475" cy="2803360"/>
          </a:xfrm>
          <a:prstGeom prst="rect">
            <a:avLst/>
          </a:prstGeom>
          <a:solidFill>
            <a:srgbClr val="E6B9B8"/>
          </a:solidFill>
          <a:ln w="9520">
            <a:solidFill>
              <a:srgbClr val="000000"/>
            </a:solidFill>
          </a:ln>
        </p:spPr>
        <p:txBody>
          <a:bodyPr vert="horz" wrap="square" lIns="0" tIns="71402" rIns="0" bIns="0" rtlCol="0">
            <a:spAutoFit/>
          </a:bodyPr>
          <a:lstStyle/>
          <a:p>
            <a:pPr marL="2146074" defTabSz="829178">
              <a:spcBef>
                <a:spcPts val="562"/>
              </a:spcBef>
            </a:pPr>
            <a:r>
              <a:rPr sz="907" b="1" dirty="0" err="1">
                <a:solidFill>
                  <a:prstClr val="black"/>
                </a:solidFill>
                <a:latin typeface="Arial"/>
                <a:cs typeface="Arial"/>
              </a:rPr>
              <a:t>Kirans</a:t>
            </a:r>
            <a:r>
              <a:rPr sz="907" b="1" dirty="0">
                <a:solidFill>
                  <a:prstClr val="black"/>
                </a:solidFill>
                <a:latin typeface="Arial"/>
                <a:cs typeface="Arial"/>
              </a:rPr>
              <a:t> </a:t>
            </a:r>
            <a:r>
              <a:rPr lang="de-DE" sz="907" b="1" dirty="0">
                <a:solidFill>
                  <a:prstClr val="black"/>
                </a:solidFill>
                <a:latin typeface="Arial"/>
                <a:cs typeface="Arial"/>
              </a:rPr>
              <a:t>Untersuchung</a:t>
            </a:r>
            <a:r>
              <a:rPr sz="907" b="1" dirty="0">
                <a:solidFill>
                  <a:prstClr val="black"/>
                </a:solidFill>
                <a:latin typeface="Arial"/>
                <a:cs typeface="Arial"/>
              </a:rPr>
              <a:t>:</a:t>
            </a:r>
            <a:endParaRPr sz="907" dirty="0">
              <a:solidFill>
                <a:prstClr val="black"/>
              </a:solidFill>
              <a:latin typeface="Arial"/>
              <a:cs typeface="Arial"/>
            </a:endParaRPr>
          </a:p>
          <a:p>
            <a:pPr marL="1509219" defTabSz="829178">
              <a:spcBef>
                <a:spcPts val="762"/>
              </a:spcBef>
            </a:pPr>
            <a:r>
              <a:rPr lang="de-DE" sz="907" b="1" dirty="0">
                <a:solidFill>
                  <a:prstClr val="black"/>
                </a:solidFill>
                <a:latin typeface="Arial"/>
                <a:cs typeface="Arial"/>
              </a:rPr>
              <a:t>Gegenseitiges Hinterfragen von Ideen in Geschichte</a:t>
            </a:r>
            <a:endParaRPr sz="907" dirty="0">
              <a:solidFill>
                <a:prstClr val="black"/>
              </a:solidFill>
              <a:latin typeface="Arial"/>
              <a:cs typeface="Arial"/>
            </a:endParaRPr>
          </a:p>
          <a:p>
            <a:pPr marL="73705" marR="86949" indent="-576" defTabSz="829178">
              <a:lnSpc>
                <a:spcPct val="120500"/>
              </a:lnSpc>
              <a:spcBef>
                <a:spcPts val="558"/>
              </a:spcBef>
            </a:pPr>
            <a:r>
              <a:rPr lang="de-DE" sz="907" dirty="0">
                <a:solidFill>
                  <a:prstClr val="black"/>
                </a:solidFill>
                <a:latin typeface="Arial"/>
                <a:cs typeface="Arial"/>
              </a:rPr>
              <a:t>Ich bin Geschichtslehrerin in der Sekundarstufe (für Kinder im Alter von 11 bis 16 Jahren) und fragte mich, ob meine Schüler*innen verstehen, wie man die Ideen der anderen über Quellen hinterfragt. Ich beschloss, zu beobachten, inwieweit die Schüler*innen die Ideen der anderen hinterfragten, wenn sie sich die Quellen zu zweit ansahen. Und nicht nur das: Ich wollte, dass sich die Schüler*innen selbst bewusst werden, wie wichtig es ist, die Ideen der anderen zu hinterfragen - denn manche Quellen können absichtlich irreführend sein.</a:t>
            </a:r>
          </a:p>
          <a:p>
            <a:pPr marL="73705" marR="86949" indent="-576" defTabSz="829178">
              <a:lnSpc>
                <a:spcPct val="120500"/>
              </a:lnSpc>
              <a:spcBef>
                <a:spcPts val="558"/>
              </a:spcBef>
            </a:pPr>
            <a:r>
              <a:rPr lang="de-DE" sz="907" dirty="0">
                <a:solidFill>
                  <a:prstClr val="black"/>
                </a:solidFill>
                <a:latin typeface="Arial"/>
                <a:cs typeface="Arial"/>
              </a:rPr>
              <a:t>Während einige Schüler*innen in Paaren arbeiteten, bat ich die anderen, zu notieren, wie oft jede/r Schüler/in des Paares über einen Zeitraum von 10 Minuten nachgefragt oder in Frage gestellt hat. Anschließend gaben diese Schüler*innen der Klasse ein Feedback über ihre Beobachtungen. Dies führte zu einer wirklich produktiven Klassendiskussion über das Hinterfragen der Ideen der anderen und der Quelle selbst, so dass die Schüler*innen über ihr Lernen nachdachten und ein tieferes Verständnis für die Verwendung von Quellen in der Geschichte erlangten.</a:t>
            </a:r>
            <a:endParaRPr sz="907" dirty="0">
              <a:solidFill>
                <a:prstClr val="black"/>
              </a:solidFill>
              <a:latin typeface="Arial"/>
              <a:cs typeface="Arial"/>
            </a:endParaRPr>
          </a:p>
        </p:txBody>
      </p:sp>
      <p:sp>
        <p:nvSpPr>
          <p:cNvPr id="5" name="object 5"/>
          <p:cNvSpPr txBox="1"/>
          <p:nvPr/>
        </p:nvSpPr>
        <p:spPr>
          <a:xfrm>
            <a:off x="4735185" y="3739469"/>
            <a:ext cx="5053384" cy="3047451"/>
          </a:xfrm>
          <a:prstGeom prst="rect">
            <a:avLst/>
          </a:prstGeom>
          <a:solidFill>
            <a:srgbClr val="B9CDE5"/>
          </a:solidFill>
          <a:ln w="9520">
            <a:solidFill>
              <a:srgbClr val="000000"/>
            </a:solidFill>
          </a:ln>
        </p:spPr>
        <p:txBody>
          <a:bodyPr vert="horz" wrap="square" lIns="0" tIns="69674" rIns="0" bIns="0" rtlCol="0">
            <a:spAutoFit/>
          </a:bodyPr>
          <a:lstStyle/>
          <a:p>
            <a:pPr marR="8637" algn="ctr" defTabSz="829178">
              <a:spcBef>
                <a:spcPts val="549"/>
              </a:spcBef>
            </a:pPr>
            <a:r>
              <a:rPr sz="907" b="1" dirty="0">
                <a:solidFill>
                  <a:prstClr val="black"/>
                </a:solidFill>
                <a:latin typeface="Arial"/>
                <a:cs typeface="Arial"/>
              </a:rPr>
              <a:t>Lily</a:t>
            </a:r>
            <a:r>
              <a:rPr lang="de-DE" sz="907" b="1" dirty="0">
                <a:solidFill>
                  <a:prstClr val="black"/>
                </a:solidFill>
                <a:latin typeface="Arial"/>
                <a:cs typeface="Arial"/>
              </a:rPr>
              <a:t>s Untersuchung</a:t>
            </a:r>
            <a:r>
              <a:rPr sz="907" b="1" dirty="0">
                <a:solidFill>
                  <a:prstClr val="black"/>
                </a:solidFill>
                <a:latin typeface="Arial"/>
                <a:cs typeface="Arial"/>
              </a:rPr>
              <a:t>:</a:t>
            </a:r>
            <a:endParaRPr sz="907" dirty="0">
              <a:solidFill>
                <a:prstClr val="black"/>
              </a:solidFill>
              <a:latin typeface="Arial"/>
              <a:cs typeface="Arial"/>
            </a:endParaRPr>
          </a:p>
          <a:p>
            <a:pPr marR="8637" algn="ctr" defTabSz="829178">
              <a:spcBef>
                <a:spcPts val="780"/>
              </a:spcBef>
            </a:pPr>
            <a:r>
              <a:rPr lang="en-US" sz="907" b="1" dirty="0" err="1">
                <a:solidFill>
                  <a:prstClr val="black"/>
                </a:solidFill>
                <a:latin typeface="Arial"/>
                <a:cs typeface="Arial"/>
              </a:rPr>
              <a:t>Entwicklung</a:t>
            </a:r>
            <a:r>
              <a:rPr lang="en-US" sz="907" b="1" dirty="0">
                <a:solidFill>
                  <a:prstClr val="black"/>
                </a:solidFill>
                <a:latin typeface="Arial"/>
                <a:cs typeface="Arial"/>
              </a:rPr>
              <a:t> des </a:t>
            </a:r>
            <a:r>
              <a:rPr lang="en-US" sz="907" b="1" dirty="0" err="1">
                <a:solidFill>
                  <a:prstClr val="black"/>
                </a:solidFill>
                <a:latin typeface="Arial"/>
                <a:cs typeface="Arial"/>
              </a:rPr>
              <a:t>logischen</a:t>
            </a:r>
            <a:r>
              <a:rPr lang="en-US" sz="907" b="1" dirty="0">
                <a:solidFill>
                  <a:prstClr val="black"/>
                </a:solidFill>
                <a:latin typeface="Arial"/>
                <a:cs typeface="Arial"/>
              </a:rPr>
              <a:t> </a:t>
            </a:r>
            <a:r>
              <a:rPr lang="en-US" sz="907" b="1" dirty="0" err="1">
                <a:solidFill>
                  <a:prstClr val="black"/>
                </a:solidFill>
                <a:latin typeface="Arial"/>
                <a:cs typeface="Arial"/>
              </a:rPr>
              <a:t>Denkens</a:t>
            </a:r>
            <a:r>
              <a:rPr lang="en-US" sz="907" b="1" dirty="0">
                <a:solidFill>
                  <a:prstClr val="black"/>
                </a:solidFill>
                <a:latin typeface="Arial"/>
                <a:cs typeface="Arial"/>
              </a:rPr>
              <a:t> in der </a:t>
            </a:r>
            <a:r>
              <a:rPr lang="en-US" sz="907" b="1" dirty="0" err="1">
                <a:solidFill>
                  <a:prstClr val="black"/>
                </a:solidFill>
                <a:latin typeface="Arial"/>
                <a:cs typeface="Arial"/>
              </a:rPr>
              <a:t>wissenschaftlichen</a:t>
            </a:r>
            <a:r>
              <a:rPr lang="en-US" sz="907" b="1" dirty="0">
                <a:solidFill>
                  <a:prstClr val="black"/>
                </a:solidFill>
                <a:latin typeface="Arial"/>
                <a:cs typeface="Arial"/>
              </a:rPr>
              <a:t> </a:t>
            </a:r>
            <a:r>
              <a:rPr lang="en-US" sz="907" b="1" dirty="0" err="1">
                <a:solidFill>
                  <a:prstClr val="black"/>
                </a:solidFill>
                <a:latin typeface="Arial"/>
                <a:cs typeface="Arial"/>
              </a:rPr>
              <a:t>Gruppenarbeit</a:t>
            </a:r>
            <a:endParaRPr lang="en-US" sz="907" dirty="0">
              <a:solidFill>
                <a:prstClr val="black"/>
              </a:solidFill>
              <a:latin typeface="Arial"/>
              <a:cs typeface="Arial"/>
            </a:endParaRPr>
          </a:p>
          <a:p>
            <a:pPr marL="75083" marR="84645" indent="-576" defTabSz="829178">
              <a:lnSpc>
                <a:spcPct val="121000"/>
              </a:lnSpc>
              <a:spcBef>
                <a:spcPts val="558"/>
              </a:spcBef>
            </a:pPr>
            <a:r>
              <a:rPr lang="de-DE" sz="907" dirty="0">
                <a:solidFill>
                  <a:prstClr val="black"/>
                </a:solidFill>
                <a:latin typeface="Arial"/>
                <a:cs typeface="Arial"/>
              </a:rPr>
              <a:t>Ich unterrichte Kinder im Alter von 9 bis 10 Jahren und war besorgt darüber, dass in meinem Klassenzimmer nicht genug logisches Denken stattfindet, nachdem ich das Selbstüberprüfungsinstrument verwendet hatte. Ich hatte das Gefühl, dass dies vor allem in den Naturwissenschaften der Fall war, wo nicht alle Kinder ihr logisches Denken unter Beweis stellten, indem sie zum Beispiel ihr Wissen anwandten, um Vorhersagen zu treffen usw.</a:t>
            </a:r>
          </a:p>
          <a:p>
            <a:pPr marL="75083" marR="84645" indent="-576" defTabSz="829178">
              <a:lnSpc>
                <a:spcPct val="121000"/>
              </a:lnSpc>
              <a:spcBef>
                <a:spcPts val="558"/>
              </a:spcBef>
            </a:pPr>
            <a:r>
              <a:rPr lang="de-DE" sz="907" dirty="0">
                <a:solidFill>
                  <a:prstClr val="black"/>
                </a:solidFill>
                <a:latin typeface="Arial"/>
                <a:cs typeface="Arial"/>
              </a:rPr>
              <a:t>Ich beschloss, das T-SEDA-Kodierungsschema zu verwenden, um herauszufinden, wie oft die Kinder während einer Unterrichtseinheit in den Naturwissenschaften in Gruppenarbeit argumentierten. Ich beobachtete bestimmte Gruppen mit Hilfe des Zeitfenstermethoden-Tools, Vorlage 2B, und zeichnete die Fälle von logischem Denken auf. Ich stellte fest, dass einige Kinder ihre Überlegungen recht häufig vortrugen, während andere überhaupt nicht argumentierten (zumindest nicht verbal).</a:t>
            </a:r>
          </a:p>
          <a:p>
            <a:pPr marL="75083" marR="84645" indent="-576" defTabSz="829178">
              <a:lnSpc>
                <a:spcPct val="121000"/>
              </a:lnSpc>
              <a:spcBef>
                <a:spcPts val="558"/>
              </a:spcBef>
            </a:pPr>
            <a:r>
              <a:rPr lang="de-DE" sz="907" dirty="0">
                <a:solidFill>
                  <a:prstClr val="black"/>
                </a:solidFill>
                <a:latin typeface="Arial"/>
                <a:cs typeface="Arial"/>
              </a:rPr>
              <a:t>Nach diesen Beobachtungen wurde mir klar, dass ich die Gruppenarbeit so strukturieren musste, dass alle Kinder ermutigt wurden und die Möglichkeit bekamen, ihre Argumente innerhalb der Gruppe zu teilen.</a:t>
            </a:r>
          </a:p>
        </p:txBody>
      </p:sp>
    </p:spTree>
    <p:extLst>
      <p:ext uri="{BB962C8B-B14F-4D97-AF65-F5344CB8AC3E}">
        <p14:creationId xmlns:p14="http://schemas.microsoft.com/office/powerpoint/2010/main" val="4249487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62184" y="1441660"/>
            <a:ext cx="4326701" cy="566605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3" name="object 3"/>
          <p:cNvSpPr txBox="1"/>
          <p:nvPr/>
        </p:nvSpPr>
        <p:spPr>
          <a:xfrm>
            <a:off x="860789" y="1483193"/>
            <a:ext cx="4151652" cy="2129942"/>
          </a:xfrm>
          <a:prstGeom prst="rect">
            <a:avLst/>
          </a:prstGeom>
        </p:spPr>
        <p:txBody>
          <a:bodyPr vert="horz" wrap="square" lIns="0" tIns="0" rIns="0" bIns="0" rtlCol="0">
            <a:spAutoFit/>
          </a:bodyPr>
          <a:lstStyle/>
          <a:p>
            <a:pPr marL="11516" algn="just" defTabSz="829178"/>
            <a:r>
              <a:rPr lang="de-DE" sz="1270" b="1" kern="0" dirty="0">
                <a:solidFill>
                  <a:srgbClr val="1A616F"/>
                </a:solidFill>
                <a:latin typeface="Arial"/>
                <a:cs typeface="Arial"/>
              </a:rPr>
              <a:t>Was sind dialogische Unterrichtsgespräche</a:t>
            </a:r>
            <a:r>
              <a:rPr sz="1270" b="1" kern="0" dirty="0">
                <a:solidFill>
                  <a:srgbClr val="1A616F"/>
                </a:solidFill>
                <a:latin typeface="Arial"/>
                <a:cs typeface="Arial"/>
              </a:rPr>
              <a:t>?</a:t>
            </a:r>
            <a:endParaRPr sz="1270" kern="0" dirty="0">
              <a:solidFill>
                <a:prstClr val="black"/>
              </a:solidFill>
              <a:latin typeface="Arial"/>
              <a:cs typeface="Arial"/>
            </a:endParaRPr>
          </a:p>
          <a:p>
            <a:pPr marL="75083" marR="4607" indent="-576" defTabSz="829178">
              <a:lnSpc>
                <a:spcPct val="121000"/>
              </a:lnSpc>
              <a:spcBef>
                <a:spcPts val="526"/>
              </a:spcBef>
            </a:pPr>
            <a:r>
              <a:rPr lang="de-DE" sz="1088" kern="0" dirty="0">
                <a:solidFill>
                  <a:prstClr val="black"/>
                </a:solidFill>
                <a:latin typeface="Arial Unicode MS"/>
                <a:cs typeface="Arial Unicode MS"/>
              </a:rPr>
              <a:t>Im Dialog hören die Teilnehmenden einander zu, sie tragen dazu bei, indem sie ihre Ideen mitteilen, ihre Beiträge begründen und sich auf die Ansichten der anderen einlassen.</a:t>
            </a:r>
          </a:p>
          <a:p>
            <a:pPr marL="75083" marR="4607" indent="-576" defTabSz="829178">
              <a:lnSpc>
                <a:spcPct val="121000"/>
              </a:lnSpc>
              <a:spcBef>
                <a:spcPts val="526"/>
              </a:spcBef>
            </a:pPr>
            <a:r>
              <a:rPr lang="de-DE" sz="1088" kern="0" dirty="0">
                <a:solidFill>
                  <a:prstClr val="black"/>
                </a:solidFill>
                <a:latin typeface="Arial Unicode MS"/>
                <a:cs typeface="Arial Unicode MS"/>
              </a:rPr>
              <a:t>Insbesondere erkunden und bewerten sie unterschiedliche Perspektiven und Gründe. Relevante Fragen und Beiträge werden von den Sprechenden miteinander verknüpft, so dass das Wissen innerhalb einer Unterrichtsstunde oder über eine Reihe miteinander verbundener Unterrichtsstunden kollektiv aufgebaut werden kann.</a:t>
            </a:r>
          </a:p>
        </p:txBody>
      </p:sp>
      <p:sp>
        <p:nvSpPr>
          <p:cNvPr id="4" name="object 4"/>
          <p:cNvSpPr txBox="1"/>
          <p:nvPr/>
        </p:nvSpPr>
        <p:spPr>
          <a:xfrm>
            <a:off x="860789" y="3632205"/>
            <a:ext cx="4152228" cy="1654748"/>
          </a:xfrm>
          <a:prstGeom prst="rect">
            <a:avLst/>
          </a:prstGeom>
        </p:spPr>
        <p:txBody>
          <a:bodyPr vert="horz" wrap="square" lIns="0" tIns="33973" rIns="0" bIns="0" rtlCol="0">
            <a:spAutoFit/>
          </a:bodyPr>
          <a:lstStyle/>
          <a:p>
            <a:pPr marL="75083" defTabSz="829178">
              <a:lnSpc>
                <a:spcPct val="121000"/>
              </a:lnSpc>
              <a:spcBef>
                <a:spcPts val="46065"/>
              </a:spcBef>
            </a:pPr>
            <a:r>
              <a:rPr lang="de-DE" sz="1088" kern="0" dirty="0">
                <a:solidFill>
                  <a:prstClr val="black"/>
                </a:solidFill>
                <a:latin typeface="Arial Unicode MS"/>
                <a:cs typeface="Arial Unicode MS"/>
              </a:rPr>
              <a:t>Obwohl verbale Interaktionen von zentraler Bedeutung sind, kann der Dialog durch nonverbale Kommunikation (z. B. Gestik, Mimik und Blickkontakt) und durch den Einsatz visueller oder technischer Hilfsmittel unterstützt werden. Stille, körperliche Bewegung, Routinen im Klassenzimmer und Kultur (</a:t>
            </a:r>
            <a:r>
              <a:rPr lang="de-DE" sz="1088" i="1" kern="0" dirty="0" err="1">
                <a:solidFill>
                  <a:prstClr val="black"/>
                </a:solidFill>
                <a:latin typeface="Arial Unicode MS"/>
                <a:cs typeface="Arial Unicode MS"/>
              </a:rPr>
              <a:t>ethos</a:t>
            </a:r>
            <a:r>
              <a:rPr lang="de-DE" sz="1088" kern="0" dirty="0">
                <a:solidFill>
                  <a:prstClr val="black"/>
                </a:solidFill>
                <a:latin typeface="Arial Unicode MS"/>
                <a:cs typeface="Arial Unicode MS"/>
              </a:rPr>
              <a:t>)</a:t>
            </a:r>
            <a:r>
              <a:rPr lang="de-DE" sz="1088" kern="0" dirty="0">
                <a:solidFill>
                  <a:srgbClr val="00B0F0"/>
                </a:solidFill>
                <a:latin typeface="Arial Unicode MS"/>
                <a:cs typeface="Arial Unicode MS"/>
              </a:rPr>
              <a:t> </a:t>
            </a:r>
            <a:r>
              <a:rPr lang="de-DE" sz="1088" kern="0" dirty="0">
                <a:solidFill>
                  <a:prstClr val="black"/>
                </a:solidFill>
                <a:latin typeface="Arial Unicode MS"/>
                <a:cs typeface="Arial Unicode MS"/>
              </a:rPr>
              <a:t>können ebenfalls wichtige Aspekte des Dialogs sein und das verbale Gespräch, das im Mittelpunkt dieses Toolkits steht, einrahmen und unterstützen (oder manchmal auch behindern).</a:t>
            </a:r>
            <a:endParaRPr sz="1088" kern="0" dirty="0">
              <a:solidFill>
                <a:prstClr val="black"/>
              </a:solidFill>
              <a:latin typeface="Arial Unicode MS"/>
              <a:cs typeface="Arial Unicode MS"/>
            </a:endParaRPr>
          </a:p>
        </p:txBody>
      </p:sp>
      <p:sp>
        <p:nvSpPr>
          <p:cNvPr id="5" name="object 5"/>
          <p:cNvSpPr txBox="1"/>
          <p:nvPr/>
        </p:nvSpPr>
        <p:spPr>
          <a:xfrm>
            <a:off x="901606" y="5299658"/>
            <a:ext cx="4151077" cy="1215914"/>
          </a:xfrm>
          <a:prstGeom prst="rect">
            <a:avLst/>
          </a:prstGeom>
        </p:spPr>
        <p:txBody>
          <a:bodyPr vert="horz" wrap="square" lIns="0" tIns="576" rIns="0" bIns="0" rtlCol="0">
            <a:spAutoFit/>
          </a:bodyPr>
          <a:lstStyle/>
          <a:p>
            <a:pPr marL="75083" marR="4607" defTabSz="829178">
              <a:lnSpc>
                <a:spcPct val="121000"/>
              </a:lnSpc>
              <a:spcBef>
                <a:spcPts val="46065"/>
              </a:spcBef>
            </a:pPr>
            <a:r>
              <a:rPr lang="de-DE" sz="1088" dirty="0">
                <a:solidFill>
                  <a:srgbClr val="000000"/>
                </a:solidFill>
                <a:latin typeface="Arial" panose="020B0604020202020204" pitchFamily="34" charset="0"/>
                <a:cs typeface="Arial" panose="020B0604020202020204" pitchFamily="34" charset="0"/>
              </a:rPr>
              <a:t>Einige Merkmale des Dialogs sind bereits in vielen Bildungseinrichtungen anzutreffen, doch die Aufrechterhaltung eines für das Lernen produktiven Dialogs erfordert Zeit. Er kann auch eine Herausforderung für die Teilnehmenden bedeuten, vor allem wenn sie es nicht gewohnt sind, ihre Ansichten ausführlich zu äußern oder sie öffentlich prüfen zu lassen.</a:t>
            </a:r>
            <a:endParaRPr lang="en-US" sz="1088" kern="0" dirty="0">
              <a:solidFill>
                <a:prstClr val="black"/>
              </a:solidFill>
              <a:latin typeface="Arial Unicode MS"/>
              <a:cs typeface="Arial Unicode MS"/>
            </a:endParaRPr>
          </a:p>
        </p:txBody>
      </p:sp>
      <p:sp>
        <p:nvSpPr>
          <p:cNvPr id="6" name="object 6"/>
          <p:cNvSpPr txBox="1"/>
          <p:nvPr/>
        </p:nvSpPr>
        <p:spPr>
          <a:xfrm>
            <a:off x="1466335" y="6528277"/>
            <a:ext cx="3693409" cy="604846"/>
          </a:xfrm>
          <a:prstGeom prst="rect">
            <a:avLst/>
          </a:prstGeom>
        </p:spPr>
        <p:txBody>
          <a:bodyPr vert="horz" wrap="square" lIns="0" tIns="0" rIns="0" bIns="0" rtlCol="0">
            <a:spAutoFit/>
          </a:bodyPr>
          <a:lstStyle/>
          <a:p>
            <a:pPr marL="11516" defTabSz="829178"/>
            <a:r>
              <a:rPr sz="1088" b="1" u="sng" spc="-73" dirty="0">
                <a:solidFill>
                  <a:srgbClr val="0000FF"/>
                </a:solidFill>
                <a:latin typeface="Arial"/>
                <a:cs typeface="Arial"/>
                <a:hlinkClick r:id="rId3"/>
              </a:rPr>
              <a:t>Video </a:t>
            </a:r>
            <a:r>
              <a:rPr sz="1088" b="1" u="sng" spc="-63" dirty="0">
                <a:solidFill>
                  <a:srgbClr val="0000FF"/>
                </a:solidFill>
                <a:latin typeface="Arial"/>
                <a:cs typeface="Arial"/>
                <a:hlinkClick r:id="rId3"/>
              </a:rPr>
              <a:t>1: </a:t>
            </a:r>
            <a:r>
              <a:rPr sz="1088" b="1" u="sng" spc="-50" dirty="0">
                <a:solidFill>
                  <a:srgbClr val="0000FF"/>
                </a:solidFill>
                <a:latin typeface="Arial"/>
                <a:cs typeface="Arial"/>
                <a:hlinkClick r:id="rId3"/>
              </a:rPr>
              <a:t>W</a:t>
            </a:r>
            <a:r>
              <a:rPr lang="de-DE" sz="1088" b="1" u="sng" spc="-50" dirty="0" err="1">
                <a:solidFill>
                  <a:srgbClr val="0000FF"/>
                </a:solidFill>
                <a:latin typeface="Arial"/>
                <a:cs typeface="Arial"/>
                <a:hlinkClick r:id="rId3"/>
              </a:rPr>
              <a:t>as</a:t>
            </a:r>
            <a:r>
              <a:rPr lang="de-DE" sz="1088" b="1" u="sng" spc="-50" dirty="0">
                <a:solidFill>
                  <a:srgbClr val="0000FF"/>
                </a:solidFill>
                <a:latin typeface="Arial"/>
                <a:cs typeface="Arial"/>
                <a:hlinkClick r:id="rId3"/>
              </a:rPr>
              <a:t> ist dialogische Unterrichtsgesprächsführung</a:t>
            </a:r>
            <a:r>
              <a:rPr sz="1088" b="1" u="sng" spc="-91" dirty="0">
                <a:solidFill>
                  <a:srgbClr val="0000FF"/>
                </a:solidFill>
                <a:latin typeface="Arial"/>
                <a:cs typeface="Arial"/>
                <a:hlinkClick r:id="rId3"/>
              </a:rPr>
              <a:t>?</a:t>
            </a:r>
            <a:endParaRPr sz="1088" dirty="0">
              <a:solidFill>
                <a:prstClr val="black"/>
              </a:solidFill>
              <a:latin typeface="Arial"/>
              <a:cs typeface="Arial"/>
            </a:endParaRPr>
          </a:p>
          <a:p>
            <a:pPr marL="11516" defTabSz="829178">
              <a:spcBef>
                <a:spcPts val="803"/>
              </a:spcBef>
            </a:pPr>
            <a:r>
              <a:rPr lang="de-DE" sz="1088" spc="-59" dirty="0">
                <a:solidFill>
                  <a:prstClr val="black"/>
                </a:solidFill>
                <a:latin typeface="Arial Unicode MS"/>
                <a:cs typeface="Arial Unicode MS"/>
              </a:rPr>
              <a:t>Bietet weitere Informationen über dialogische Unterrichtsgesprächsführung</a:t>
            </a:r>
            <a:endParaRPr sz="1088" dirty="0">
              <a:solidFill>
                <a:prstClr val="black"/>
              </a:solidFill>
              <a:latin typeface="Arial Unicode MS"/>
              <a:cs typeface="Arial Unicode MS"/>
            </a:endParaRPr>
          </a:p>
        </p:txBody>
      </p:sp>
      <p:sp>
        <p:nvSpPr>
          <p:cNvPr id="8" name="object 8"/>
          <p:cNvSpPr txBox="1"/>
          <p:nvPr/>
        </p:nvSpPr>
        <p:spPr>
          <a:xfrm>
            <a:off x="955219" y="793100"/>
            <a:ext cx="3793494" cy="515689"/>
          </a:xfrm>
          <a:prstGeom prst="rect">
            <a:avLst/>
          </a:prstGeom>
          <a:solidFill>
            <a:srgbClr val="D9F1F6"/>
          </a:solidFill>
        </p:spPr>
        <p:txBody>
          <a:bodyPr vert="horz" wrap="square" lIns="0" tIns="13243" rIns="0" bIns="0" rtlCol="0">
            <a:spAutoFit/>
          </a:bodyPr>
          <a:lstStyle/>
          <a:p>
            <a:pPr marL="23608" defTabSz="829178">
              <a:spcBef>
                <a:spcPts val="103"/>
              </a:spcBef>
            </a:pPr>
            <a:r>
              <a:rPr sz="1632" b="1" kern="0" dirty="0">
                <a:solidFill>
                  <a:srgbClr val="1A616F"/>
                </a:solidFill>
                <a:latin typeface="Arial"/>
                <a:cs typeface="Arial"/>
              </a:rPr>
              <a:t>Part b. W</a:t>
            </a:r>
            <a:r>
              <a:rPr lang="de-DE" sz="1632" b="1" kern="0" dirty="0" err="1">
                <a:solidFill>
                  <a:srgbClr val="1A616F"/>
                </a:solidFill>
                <a:latin typeface="Arial"/>
                <a:cs typeface="Arial"/>
              </a:rPr>
              <a:t>as</a:t>
            </a:r>
            <a:r>
              <a:rPr lang="de-DE" sz="1632" b="1" kern="0" dirty="0">
                <a:solidFill>
                  <a:srgbClr val="1A616F"/>
                </a:solidFill>
                <a:latin typeface="Arial"/>
                <a:cs typeface="Arial"/>
              </a:rPr>
              <a:t> sind dialogische Unterrichtsgespräche?</a:t>
            </a:r>
            <a:endParaRPr sz="1632" kern="0" dirty="0">
              <a:solidFill>
                <a:prstClr val="black"/>
              </a:solidFill>
              <a:latin typeface="Arial"/>
              <a:cs typeface="Arial"/>
            </a:endParaRPr>
          </a:p>
        </p:txBody>
      </p:sp>
      <p:sp>
        <p:nvSpPr>
          <p:cNvPr id="9" name="object 9"/>
          <p:cNvSpPr/>
          <p:nvPr/>
        </p:nvSpPr>
        <p:spPr>
          <a:xfrm>
            <a:off x="5447687" y="790520"/>
            <a:ext cx="4300214" cy="6317195"/>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10" name="object 10"/>
          <p:cNvSpPr txBox="1"/>
          <p:nvPr/>
        </p:nvSpPr>
        <p:spPr>
          <a:xfrm>
            <a:off x="5488366" y="750617"/>
            <a:ext cx="4125165" cy="2277996"/>
          </a:xfrm>
          <a:prstGeom prst="rect">
            <a:avLst/>
          </a:prstGeom>
        </p:spPr>
        <p:txBody>
          <a:bodyPr vert="horz" wrap="square" lIns="0" tIns="0" rIns="0" bIns="0" rtlCol="0">
            <a:spAutoFit/>
          </a:bodyPr>
          <a:lstStyle/>
          <a:p>
            <a:pPr marL="11516" algn="just" defTabSz="829178"/>
            <a:r>
              <a:rPr lang="de-DE" sz="1270" b="1" dirty="0">
                <a:solidFill>
                  <a:srgbClr val="1A616F"/>
                </a:solidFill>
                <a:latin typeface="Arial"/>
                <a:cs typeface="Arial"/>
              </a:rPr>
              <a:t>Was ist der Unterschied zwischen Dialog und Gespräch</a:t>
            </a:r>
            <a:r>
              <a:rPr sz="1270" b="1" dirty="0">
                <a:solidFill>
                  <a:srgbClr val="1A616F"/>
                </a:solidFill>
                <a:latin typeface="Arial"/>
                <a:cs typeface="Arial"/>
              </a:rPr>
              <a:t>?</a:t>
            </a:r>
            <a:endParaRPr sz="1270" dirty="0">
              <a:solidFill>
                <a:prstClr val="black"/>
              </a:solidFill>
              <a:latin typeface="Arial"/>
              <a:cs typeface="Arial"/>
            </a:endParaRPr>
          </a:p>
          <a:p>
            <a:pPr marL="75083" marR="4607" indent="31094" defTabSz="829178">
              <a:lnSpc>
                <a:spcPct val="121000"/>
              </a:lnSpc>
              <a:spcBef>
                <a:spcPts val="526"/>
              </a:spcBef>
            </a:pPr>
            <a:r>
              <a:rPr lang="de-DE" sz="1088" dirty="0">
                <a:solidFill>
                  <a:prstClr val="black"/>
                </a:solidFill>
                <a:latin typeface="Arial Unicode MS"/>
                <a:cs typeface="Arial Unicode MS"/>
              </a:rPr>
              <a:t>Lernende und Lehrpersonen reden im Laufe des Tages natürlich sehr viel. Dieses Gespräch kann vielen Zwecken dienen: der Erteilung von Anweisungen, der Unterhaltung zwischen den Schülern oder dem Austausch von Informationen. Diese Beispiele sind jedoch nicht das, was wir unter einem pädagogischen Dialog verstehen. Selbst wenn Lernende in Lernsituationen miteinander sprechen, handelt es sich dabei nicht unbedingt um einen pädagogischen Dialog. Nehmen Sie dieses Beispiel eines Lehrers, der die T-SEDA-Ressourcen verwendet hat:</a:t>
            </a:r>
            <a:endParaRPr sz="1088" dirty="0">
              <a:solidFill>
                <a:prstClr val="black"/>
              </a:solidFill>
              <a:latin typeface="Arial Unicode MS"/>
              <a:cs typeface="Arial Unicode MS"/>
            </a:endParaRPr>
          </a:p>
        </p:txBody>
      </p:sp>
      <p:sp>
        <p:nvSpPr>
          <p:cNvPr id="11" name="object 11"/>
          <p:cNvSpPr txBox="1"/>
          <p:nvPr/>
        </p:nvSpPr>
        <p:spPr>
          <a:xfrm>
            <a:off x="5713145" y="3079422"/>
            <a:ext cx="3776939" cy="1195264"/>
          </a:xfrm>
          <a:prstGeom prst="rect">
            <a:avLst/>
          </a:prstGeom>
        </p:spPr>
        <p:txBody>
          <a:bodyPr vert="horz" wrap="square" lIns="0" tIns="0" rIns="0" bIns="0" rtlCol="0">
            <a:spAutoFit/>
          </a:bodyPr>
          <a:lstStyle/>
          <a:p>
            <a:pPr marL="11516" marR="4607" algn="just" defTabSz="829178">
              <a:lnSpc>
                <a:spcPct val="102099"/>
              </a:lnSpc>
            </a:pPr>
            <a:r>
              <a:rPr lang="de-DE" sz="1088" i="1" dirty="0">
                <a:solidFill>
                  <a:prstClr val="black"/>
                </a:solidFill>
                <a:latin typeface="Arial"/>
                <a:cs typeface="Arial"/>
              </a:rPr>
              <a:t>Einige Schüler*innen überließen ihrem Lernpartner*innen das Reden, oder sie trugen ihre Gedanken vor, ohne auf die Worte ihrer/s Lernpartnerin/s zu hören. Einige Paare sprachen entweder gar nicht oder ihr Gespräch war themenfremd. Die Kinder waren nicht in der Lage, ihre Diskussionen zu strukturieren, und sie verstanden den Zweck ihres Gesprächs nicht</a:t>
            </a:r>
            <a:r>
              <a:rPr sz="1088" i="1" dirty="0">
                <a:solidFill>
                  <a:prstClr val="black"/>
                </a:solidFill>
                <a:latin typeface="Arial"/>
                <a:cs typeface="Arial"/>
              </a:rPr>
              <a:t> (Natalie)</a:t>
            </a:r>
            <a:endParaRPr sz="1088" dirty="0">
              <a:solidFill>
                <a:prstClr val="black"/>
              </a:solidFill>
              <a:latin typeface="Arial"/>
              <a:cs typeface="Arial"/>
            </a:endParaRPr>
          </a:p>
        </p:txBody>
      </p:sp>
      <p:sp>
        <p:nvSpPr>
          <p:cNvPr id="12" name="object 12"/>
          <p:cNvSpPr txBox="1"/>
          <p:nvPr/>
        </p:nvSpPr>
        <p:spPr>
          <a:xfrm>
            <a:off x="5493273" y="4283826"/>
            <a:ext cx="4125165" cy="607667"/>
          </a:xfrm>
          <a:prstGeom prst="rect">
            <a:avLst/>
          </a:prstGeom>
        </p:spPr>
        <p:txBody>
          <a:bodyPr vert="horz" wrap="square" lIns="0" tIns="0" rIns="0" bIns="0" rtlCol="0">
            <a:spAutoFit/>
          </a:bodyPr>
          <a:lstStyle/>
          <a:p>
            <a:pPr marL="75083" marR="4607" defTabSz="829178">
              <a:lnSpc>
                <a:spcPct val="121000"/>
              </a:lnSpc>
              <a:spcBef>
                <a:spcPts val="526"/>
              </a:spcBef>
            </a:pPr>
            <a:r>
              <a:rPr lang="de-DE" sz="1088" dirty="0">
                <a:solidFill>
                  <a:prstClr val="black"/>
                </a:solidFill>
                <a:latin typeface="Arial Unicode MS"/>
                <a:cs typeface="Arial Unicode MS"/>
              </a:rPr>
              <a:t>Obwohl die Lernenden miteinander sprachen, nahmen sie nicht am Dialog teil, weil sie sich nicht aufeinander einließen, einander nicht zuhörten und ihr Gespräch nicht Teil ihres Lernens war.</a:t>
            </a:r>
            <a:endParaRPr sz="1088" dirty="0">
              <a:solidFill>
                <a:prstClr val="black"/>
              </a:solidFill>
              <a:latin typeface="Arial Unicode MS"/>
              <a:cs typeface="Arial Unicode MS"/>
            </a:endParaRPr>
          </a:p>
        </p:txBody>
      </p:sp>
      <p:sp>
        <p:nvSpPr>
          <p:cNvPr id="13" name="object 13"/>
          <p:cNvSpPr txBox="1"/>
          <p:nvPr/>
        </p:nvSpPr>
        <p:spPr>
          <a:xfrm>
            <a:off x="5580832" y="6322053"/>
            <a:ext cx="3982362" cy="598049"/>
          </a:xfrm>
          <a:prstGeom prst="rect">
            <a:avLst/>
          </a:prstGeom>
        </p:spPr>
        <p:txBody>
          <a:bodyPr vert="horz" wrap="square" lIns="0" tIns="0" rIns="0" bIns="0" rtlCol="0">
            <a:spAutoFit/>
          </a:bodyPr>
          <a:lstStyle/>
          <a:p>
            <a:pPr marL="11516" marR="4607" defTabSz="829178">
              <a:lnSpc>
                <a:spcPct val="102499"/>
              </a:lnSpc>
            </a:pPr>
            <a:r>
              <a:rPr lang="de-DE" sz="1270" b="1" dirty="0">
                <a:solidFill>
                  <a:prstClr val="black"/>
                </a:solidFill>
                <a:latin typeface="Arial"/>
                <a:cs typeface="Arial"/>
              </a:rPr>
              <a:t>Die folgende Tabelle enthält Beispiele dafür, was Sie hören oder lesen könnten, wenn Lernende an einem Bildungsdialog teilnehmen.</a:t>
            </a:r>
            <a:endParaRPr sz="1270" dirty="0">
              <a:solidFill>
                <a:srgbClr val="00B0F0"/>
              </a:solidFill>
              <a:latin typeface="Arial"/>
              <a:cs typeface="Arial"/>
            </a:endParaRPr>
          </a:p>
        </p:txBody>
      </p:sp>
      <p:sp>
        <p:nvSpPr>
          <p:cNvPr id="14" name="object 14"/>
          <p:cNvSpPr/>
          <p:nvPr/>
        </p:nvSpPr>
        <p:spPr>
          <a:xfrm>
            <a:off x="1071331" y="6650615"/>
            <a:ext cx="407675" cy="407674"/>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7" name="TextBox 6">
            <a:extLst>
              <a:ext uri="{FF2B5EF4-FFF2-40B4-BE49-F238E27FC236}">
                <a16:creationId xmlns:a16="http://schemas.microsoft.com/office/drawing/2014/main" id="{336CB5A9-3AA6-AE47-AE6D-17BCA12D47EE}"/>
              </a:ext>
            </a:extLst>
          </p:cNvPr>
          <p:cNvSpPr txBox="1"/>
          <p:nvPr/>
        </p:nvSpPr>
        <p:spPr>
          <a:xfrm>
            <a:off x="5488942" y="5048007"/>
            <a:ext cx="4124589" cy="1165640"/>
          </a:xfrm>
          <a:prstGeom prst="rect">
            <a:avLst/>
          </a:prstGeom>
          <a:noFill/>
        </p:spPr>
        <p:txBody>
          <a:bodyPr wrap="square" rtlCol="0">
            <a:spAutoFit/>
          </a:bodyPr>
          <a:lstStyle/>
          <a:p>
            <a:pPr defTabSz="829178">
              <a:lnSpc>
                <a:spcPct val="110000"/>
              </a:lnSpc>
            </a:pPr>
            <a:r>
              <a:rPr lang="en-GB" sz="1088" b="1"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Video clips: </a:t>
            </a:r>
            <a:r>
              <a:rPr lang="de-DE"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Herunterladbare Videoclips von dialogischem Unterricht in britischen Klassenzimmern (Primar-, Mittel- und Sekundarstufe), die im Rahmen mehrerer Forschungsprojekte gefilmt wurden, sind verfügbar unter</a:t>
            </a:r>
            <a:r>
              <a:rPr lang="en-GB"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a:t>
            </a:r>
          </a:p>
          <a:p>
            <a:pPr algn="just" defTabSz="829178"/>
            <a:r>
              <a:rPr lang="en-GB" sz="1100" u="sng" dirty="0">
                <a:latin typeface="Arial" panose="020B0604020202020204" pitchFamily="34" charset="0"/>
                <a:cs typeface="Arial" panose="020B0604020202020204" pitchFamily="34" charset="0"/>
                <a:hlinkClick r:id="rId5"/>
              </a:rPr>
              <a:t>https://vimeopro.com/camtree/cedir/</a:t>
            </a:r>
            <a:endParaRPr lang="en-GB"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algn="just" defTabSz="829178"/>
            <a:r>
              <a:rPr lang="en-GB" sz="1088"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Diskussionsanregungen</a:t>
            </a:r>
            <a:r>
              <a:rPr lang="en-GB"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088"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sind</a:t>
            </a:r>
            <a:r>
              <a:rPr lang="en-GB"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088" kern="1400" dirty="0" err="1">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enthalten</a:t>
            </a:r>
            <a:r>
              <a:rPr lang="en-GB" sz="1088" kern="14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rPr>
              <a:t>.) </a:t>
            </a:r>
          </a:p>
        </p:txBody>
      </p:sp>
      <p:sp>
        <p:nvSpPr>
          <p:cNvPr id="17" name="object 6">
            <a:extLst>
              <a:ext uri="{FF2B5EF4-FFF2-40B4-BE49-F238E27FC236}">
                <a16:creationId xmlns:a16="http://schemas.microsoft.com/office/drawing/2014/main" id="{DB8C34D6-598B-AC43-A257-E0451785818C}"/>
              </a:ext>
            </a:extLst>
          </p:cNvPr>
          <p:cNvSpPr txBox="1"/>
          <p:nvPr/>
        </p:nvSpPr>
        <p:spPr>
          <a:xfrm>
            <a:off x="5176707" y="6779930"/>
            <a:ext cx="110557"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5</a:t>
            </a:r>
            <a:endParaRPr sz="907" dirty="0">
              <a:solidFill>
                <a:prstClr val="black"/>
              </a:solidFill>
              <a:latin typeface="Arial"/>
              <a:cs typeface="Arial"/>
            </a:endParaRPr>
          </a:p>
        </p:txBody>
      </p:sp>
    </p:spTree>
    <p:extLst>
      <p:ext uri="{BB962C8B-B14F-4D97-AF65-F5344CB8AC3E}">
        <p14:creationId xmlns:p14="http://schemas.microsoft.com/office/powerpoint/2010/main" val="1721105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3307389" y="552712"/>
            <a:ext cx="3849188" cy="223266"/>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Das Dialogkodierungsschema von T-SEDA</a:t>
            </a:r>
            <a:endParaRPr lang="de-DE" sz="1451" dirty="0">
              <a:solidFill>
                <a:prstClr val="black"/>
              </a:solidFill>
              <a:latin typeface="Arial"/>
              <a:cs typeface="Arial"/>
            </a:endParaRPr>
          </a:p>
        </p:txBody>
      </p:sp>
      <p:sp>
        <p:nvSpPr>
          <p:cNvPr id="4" name="object 4"/>
          <p:cNvSpPr txBox="1"/>
          <p:nvPr/>
        </p:nvSpPr>
        <p:spPr>
          <a:xfrm>
            <a:off x="5176706" y="6869966"/>
            <a:ext cx="110557" cy="140172"/>
          </a:xfrm>
          <a:prstGeom prst="rect">
            <a:avLst/>
          </a:prstGeom>
        </p:spPr>
        <p:txBody>
          <a:bodyPr vert="horz" wrap="square" lIns="0" tIns="576" rIns="0" bIns="0" rtlCol="0">
            <a:spAutoFit/>
          </a:bodyPr>
          <a:lstStyle/>
          <a:p>
            <a:pPr marL="23033" defTabSz="829178">
              <a:spcBef>
                <a:spcPts val="5"/>
              </a:spcBef>
            </a:pPr>
            <a:r>
              <a:rPr sz="907" dirty="0">
                <a:solidFill>
                  <a:prstClr val="black"/>
                </a:solidFill>
                <a:latin typeface="Arial"/>
                <a:cs typeface="Arial"/>
              </a:rPr>
              <a:t>6</a:t>
            </a:r>
          </a:p>
        </p:txBody>
      </p:sp>
      <p:graphicFrame>
        <p:nvGraphicFramePr>
          <p:cNvPr id="5" name="Table 4">
            <a:extLst>
              <a:ext uri="{FF2B5EF4-FFF2-40B4-BE49-F238E27FC236}">
                <a16:creationId xmlns:a16="http://schemas.microsoft.com/office/drawing/2014/main" id="{91538609-2ABE-4342-A3C3-B8835FA7A184}"/>
              </a:ext>
            </a:extLst>
          </p:cNvPr>
          <p:cNvGraphicFramePr>
            <a:graphicFrameLocks noGrp="1"/>
          </p:cNvGraphicFramePr>
          <p:nvPr>
            <p:extLst>
              <p:ext uri="{D42A27DB-BD31-4B8C-83A1-F6EECF244321}">
                <p14:modId xmlns:p14="http://schemas.microsoft.com/office/powerpoint/2010/main" val="4022734314"/>
              </p:ext>
            </p:extLst>
          </p:nvPr>
        </p:nvGraphicFramePr>
        <p:xfrm>
          <a:off x="1162926" y="838198"/>
          <a:ext cx="8138112" cy="5969548"/>
        </p:xfrm>
        <a:graphic>
          <a:graphicData uri="http://schemas.openxmlformats.org/drawingml/2006/table">
            <a:tbl>
              <a:tblPr/>
              <a:tblGrid>
                <a:gridCol w="1980705">
                  <a:extLst>
                    <a:ext uri="{9D8B030D-6E8A-4147-A177-3AD203B41FA5}">
                      <a16:colId xmlns:a16="http://schemas.microsoft.com/office/drawing/2014/main" val="225083509"/>
                    </a:ext>
                  </a:extLst>
                </a:gridCol>
                <a:gridCol w="2995151">
                  <a:extLst>
                    <a:ext uri="{9D8B030D-6E8A-4147-A177-3AD203B41FA5}">
                      <a16:colId xmlns:a16="http://schemas.microsoft.com/office/drawing/2014/main" val="1004938264"/>
                    </a:ext>
                  </a:extLst>
                </a:gridCol>
                <a:gridCol w="3162256">
                  <a:extLst>
                    <a:ext uri="{9D8B030D-6E8A-4147-A177-3AD203B41FA5}">
                      <a16:colId xmlns:a16="http://schemas.microsoft.com/office/drawing/2014/main" val="2186944270"/>
                    </a:ext>
                  </a:extLst>
                </a:gridCol>
              </a:tblGrid>
              <a:tr h="279199">
                <a:tc>
                  <a:txBody>
                    <a:bodyPr/>
                    <a:lstStyle/>
                    <a:p>
                      <a:pPr algn="ctr" fontAlgn="t">
                        <a:spcBef>
                          <a:spcPts val="0"/>
                        </a:spcBef>
                        <a:spcAft>
                          <a:spcPts val="0"/>
                        </a:spcAft>
                      </a:pPr>
                      <a:r>
                        <a:rPr lang="en-GB" sz="1000" b="1" i="0" u="none" strike="noStrike" dirty="0" err="1">
                          <a:effectLst/>
                          <a:latin typeface="Arial" panose="020B0604020202020204" pitchFamily="34" charset="0"/>
                        </a:rPr>
                        <a:t>Kodierkategorien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000" b="1" i="0" u="none" strike="noStrike" dirty="0" err="1">
                          <a:solidFill>
                            <a:srgbClr val="000000"/>
                          </a:solidFill>
                          <a:effectLst/>
                          <a:latin typeface="Arial" panose="020B0604020202020204" pitchFamily="34" charset="0"/>
                        </a:rPr>
                        <a:t>Beiträge</a:t>
                      </a:r>
                      <a:r>
                        <a:rPr lang="en-GB" sz="1000" b="1" i="0" u="none" strike="noStrike" dirty="0">
                          <a:solidFill>
                            <a:srgbClr val="000000"/>
                          </a:solidFill>
                          <a:effectLst/>
                          <a:latin typeface="Arial" panose="020B0604020202020204" pitchFamily="34" charset="0"/>
                        </a:rPr>
                        <a:t> und </a:t>
                      </a:r>
                      <a:r>
                        <a:rPr lang="en-GB" sz="1000" b="1" i="0" u="none" strike="noStrike" dirty="0" err="1">
                          <a:solidFill>
                            <a:srgbClr val="000000"/>
                          </a:solidFill>
                          <a:effectLst/>
                          <a:latin typeface="Arial" panose="020B0604020202020204" pitchFamily="34" charset="0"/>
                        </a:rPr>
                        <a:t>Strategien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000" b="1" i="0" u="none" strike="noStrike" dirty="0">
                          <a:solidFill>
                            <a:srgbClr val="000000"/>
                          </a:solidFill>
                          <a:effectLst/>
                          <a:latin typeface="Arial" panose="020B0604020202020204" pitchFamily="34" charset="0"/>
                          <a:ea typeface="Arial" panose="020B0604020202020204" pitchFamily="34" charset="0"/>
                        </a:rPr>
                        <a:t>Was </a:t>
                      </a:r>
                      <a:r>
                        <a:rPr lang="en-GB" sz="1000" b="1" i="0" u="none" strike="noStrike" dirty="0" err="1">
                          <a:solidFill>
                            <a:srgbClr val="000000"/>
                          </a:solidFill>
                          <a:effectLst/>
                          <a:latin typeface="Arial" panose="020B0604020202020204" pitchFamily="34" charset="0"/>
                          <a:ea typeface="Arial" panose="020B0604020202020204" pitchFamily="34" charset="0"/>
                        </a:rPr>
                        <a:t>können</a:t>
                      </a:r>
                      <a:r>
                        <a:rPr lang="en-GB" sz="1000" b="1" i="0" u="none" strike="noStrike" dirty="0">
                          <a:solidFill>
                            <a:srgbClr val="000000"/>
                          </a:solidFill>
                          <a:effectLst/>
                          <a:latin typeface="Arial" panose="020B0604020202020204" pitchFamily="34" charset="0"/>
                          <a:ea typeface="Arial" panose="020B0604020202020204" pitchFamily="34" charset="0"/>
                        </a:rPr>
                        <a:t> </a:t>
                      </a:r>
                      <a:r>
                        <a:rPr lang="en-GB" sz="1000" b="1" i="0" u="none" strike="noStrike" dirty="0" err="1">
                          <a:solidFill>
                            <a:srgbClr val="000000"/>
                          </a:solidFill>
                          <a:effectLst/>
                          <a:latin typeface="Arial" panose="020B0604020202020204" pitchFamily="34" charset="0"/>
                          <a:ea typeface="Arial" panose="020B0604020202020204" pitchFamily="34" charset="0"/>
                        </a:rPr>
                        <a:t>wir</a:t>
                      </a:r>
                      <a:r>
                        <a:rPr lang="en-GB" sz="1000" b="1" i="0" u="none" strike="noStrike" dirty="0">
                          <a:solidFill>
                            <a:srgbClr val="000000"/>
                          </a:solidFill>
                          <a:effectLst/>
                          <a:latin typeface="Arial" panose="020B0604020202020204" pitchFamily="34" charset="0"/>
                          <a:ea typeface="Arial" panose="020B0604020202020204" pitchFamily="34" charset="0"/>
                        </a:rPr>
                        <a:t> </a:t>
                      </a:r>
                      <a:r>
                        <a:rPr lang="en-GB" sz="1000" b="1" i="0" u="none" strike="noStrike" dirty="0" err="1">
                          <a:solidFill>
                            <a:srgbClr val="000000"/>
                          </a:solidFill>
                          <a:effectLst/>
                          <a:latin typeface="Arial" panose="020B0604020202020204" pitchFamily="34" charset="0"/>
                          <a:ea typeface="Arial" panose="020B0604020202020204" pitchFamily="34" charset="0"/>
                        </a:rPr>
                        <a:t>hören</a:t>
                      </a:r>
                      <a:r>
                        <a:rPr lang="en-GB" sz="1000" b="1" i="0" u="none" strike="noStrike" dirty="0">
                          <a:solidFill>
                            <a:srgbClr val="000000"/>
                          </a:solidFill>
                          <a:effectLst/>
                          <a:latin typeface="Arial" panose="020B0604020202020204" pitchFamily="34" charset="0"/>
                          <a:ea typeface="Arial" panose="020B0604020202020204" pitchFamily="34" charset="0"/>
                        </a:rPr>
                        <a:t>? (</a:t>
                      </a:r>
                      <a:r>
                        <a:rPr lang="en-GB" sz="1000" b="1" i="0" u="none" strike="noStrike" dirty="0" err="1">
                          <a:solidFill>
                            <a:srgbClr val="000000"/>
                          </a:solidFill>
                          <a:effectLst/>
                          <a:latin typeface="Arial" panose="020B0604020202020204" pitchFamily="34" charset="0"/>
                          <a:ea typeface="Arial" panose="020B0604020202020204" pitchFamily="34" charset="0"/>
                        </a:rPr>
                        <a:t>Schlüsselwörter</a:t>
                      </a:r>
                      <a:r>
                        <a:rPr lang="en-GB" sz="1000" b="1" i="0" u="none" strike="noStrike" dirty="0">
                          <a:solidFill>
                            <a:srgbClr val="000000"/>
                          </a:solidFill>
                          <a:effectLst/>
                          <a:latin typeface="Arial" panose="020B0604020202020204" pitchFamily="34" charset="0"/>
                          <a:ea typeface="Arial" panose="020B0604020202020204" pitchFamily="34" charset="0"/>
                        </a:rPr>
                        <a:t>)</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3886679271"/>
                  </a:ext>
                </a:extLst>
              </a:tr>
              <a:tr h="512624">
                <a:tc>
                  <a:txBody>
                    <a:bodyPr/>
                    <a:lstStyle/>
                    <a:p>
                      <a:pPr algn="l" fontAlgn="t">
                        <a:spcBef>
                          <a:spcPts val="0"/>
                        </a:spcBef>
                        <a:spcAft>
                          <a:spcPts val="0"/>
                        </a:spcAft>
                      </a:pPr>
                      <a:r>
                        <a:rPr lang="en-GB" sz="1000" b="1" i="0" u="none" strike="noStrike" dirty="0">
                          <a:effectLst/>
                          <a:latin typeface="Arial" panose="020B0604020202020204" pitchFamily="34" charset="0"/>
                          <a:ea typeface="Arial" panose="020B0604020202020204" pitchFamily="34" charset="0"/>
                        </a:rPr>
                        <a:t>I – Auf Ideen </a:t>
                      </a:r>
                      <a:r>
                        <a:rPr lang="en-GB" sz="1000" b="1" i="0" u="none" strike="noStrike" dirty="0" err="1">
                          <a:effectLst/>
                          <a:latin typeface="Arial" panose="020B0604020202020204" pitchFamily="34" charset="0"/>
                          <a:ea typeface="Arial" panose="020B0604020202020204" pitchFamily="34" charset="0"/>
                        </a:rPr>
                        <a:t>aufbauen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lvl="0" indent="0" algn="l" defTabSz="914400" eaLnBrk="1" fontAlgn="t" latinLnBrk="0" hangingPunct="1">
                        <a:lnSpc>
                          <a:spcPct val="100000"/>
                        </a:lnSpc>
                        <a:spcBef>
                          <a:spcPts val="0"/>
                        </a:spcBef>
                        <a:spcAft>
                          <a:spcPts val="0"/>
                        </a:spcAft>
                        <a:buClrTx/>
                        <a:buSzTx/>
                        <a:buFontTx/>
                        <a:buNone/>
                        <a:tabLst/>
                        <a:defRPr/>
                      </a:pPr>
                      <a:r>
                        <a:rPr kumimoji="0" lang="de-DE" sz="900" b="0" i="1" u="none" strike="noStrike" kern="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mn-cs"/>
                        </a:rPr>
                        <a:t>Auf eigenen oder fremden Ideen, die in früheren Runden oder anderen Beiträgen geäußert wurden, aufbauen, sie ausarbeiten, klären oder kommentieren</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0" u="none" strike="noStrike" dirty="0">
                          <a:effectLst/>
                          <a:latin typeface="Arial" panose="020B0604020202020204" pitchFamily="34" charset="0"/>
                          <a:ea typeface="Arial" panose="020B0604020202020204" pitchFamily="34" charset="0"/>
                          <a:cs typeface="Arial" panose="020B0604020202020204" pitchFamily="34" charset="0"/>
                        </a:rPr>
                        <a:t>„es ist auch“, „das gibt mir zu denken“, „ich meine“, „sie meinte“</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295477169"/>
                  </a:ext>
                </a:extLst>
              </a:tr>
              <a:tr h="523890">
                <a:tc>
                  <a:txBody>
                    <a:bodyPr/>
                    <a:lstStyle/>
                    <a:p>
                      <a:pPr algn="l" fontAlgn="t">
                        <a:spcBef>
                          <a:spcPts val="0"/>
                        </a:spcBef>
                        <a:spcAft>
                          <a:spcPts val="0"/>
                        </a:spcAft>
                      </a:pPr>
                      <a:r>
                        <a:rPr lang="en-GB" sz="1000" b="1" i="0" u="none" strike="noStrike" dirty="0">
                          <a:solidFill>
                            <a:srgbClr val="000000"/>
                          </a:solidFill>
                          <a:effectLst/>
                          <a:latin typeface="Arial" panose="020B0604020202020204" pitchFamily="34" charset="0"/>
                        </a:rPr>
                        <a:t>EI – </a:t>
                      </a:r>
                      <a:r>
                        <a:rPr lang="en-GB" sz="1000" b="1" i="0" u="none" strike="noStrike" dirty="0" err="1">
                          <a:solidFill>
                            <a:srgbClr val="000000"/>
                          </a:solidFill>
                          <a:effectLst/>
                          <a:latin typeface="Arial" panose="020B0604020202020204" pitchFamily="34" charset="0"/>
                        </a:rPr>
                        <a:t>Ermutigen</a:t>
                      </a:r>
                      <a:r>
                        <a:rPr lang="en-GB" sz="1000" b="1" i="0" u="none" strike="noStrike" dirty="0">
                          <a:solidFill>
                            <a:srgbClr val="000000"/>
                          </a:solidFill>
                          <a:effectLst/>
                          <a:latin typeface="Arial" panose="020B0604020202020204" pitchFamily="34" charset="0"/>
                        </a:rPr>
                        <a:t>, auf Ideen </a:t>
                      </a:r>
                      <a:r>
                        <a:rPr lang="en-GB" sz="1000" b="1" i="0" u="none" strike="noStrike" dirty="0" err="1">
                          <a:solidFill>
                            <a:srgbClr val="000000"/>
                          </a:solidFill>
                          <a:effectLst/>
                          <a:latin typeface="Arial" panose="020B0604020202020204" pitchFamily="34" charset="0"/>
                        </a:rPr>
                        <a:t>aufzubauen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marL="0" marR="0" lvl="0" indent="0" algn="l" defTabSz="914400" eaLnBrk="1" fontAlgn="t" latinLnBrk="0" hangingPunct="1">
                        <a:lnSpc>
                          <a:spcPct val="100000"/>
                        </a:lnSpc>
                        <a:spcBef>
                          <a:spcPts val="0"/>
                        </a:spcBef>
                        <a:spcAft>
                          <a:spcPts val="0"/>
                        </a:spcAft>
                        <a:buClrTx/>
                        <a:buSzTx/>
                        <a:buFontTx/>
                        <a:buNone/>
                        <a:tabLst/>
                        <a:defRPr/>
                      </a:pPr>
                      <a:r>
                        <a:rPr kumimoji="0" lang="de-DE" sz="900" b="0" i="1" u="none" strike="noStrike" kern="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rPr>
                        <a:t>Andere auffordern, eigene oder fremde Ideen/Beiträge zu erläutern, darauf aufzubauen, zu klären, zu kommentieren oder zu verbessern</a:t>
                      </a:r>
                      <a:endParaRPr kumimoji="0" lang="en-GB" sz="14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„Was?", „Sag mir“, „Kannst du das umformulieren?“, „Meinst du?“ „Stimmst du zu?“, „Kannst du ergänzen...?“</a:t>
                      </a:r>
                    </a:p>
                    <a:p>
                      <a:pPr algn="l" fontAlgn="t">
                        <a:spcBef>
                          <a:spcPts val="0"/>
                        </a:spcBef>
                        <a:spcAft>
                          <a:spcPts val="0"/>
                        </a:spcAft>
                      </a:pPr>
                      <a:endParaRPr lang="en-GB" sz="900" b="0" i="0" u="none" strike="noStrike" dirty="0">
                        <a:effectLst/>
                        <a:highlight>
                          <a:srgbClr val="FF0000"/>
                        </a:highlight>
                        <a:latin typeface="Arial" panose="020B0604020202020204" pitchFamily="34" charset="0"/>
                        <a:cs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503791794"/>
                  </a:ext>
                </a:extLst>
              </a:tr>
              <a:tr h="381937">
                <a:tc>
                  <a:txBody>
                    <a:bodyPr/>
                    <a:lstStyle/>
                    <a:p>
                      <a:pPr algn="l" fontAlgn="t">
                        <a:spcBef>
                          <a:spcPts val="0"/>
                        </a:spcBef>
                        <a:spcAft>
                          <a:spcPts val="0"/>
                        </a:spcAft>
                      </a:pPr>
                      <a:r>
                        <a:rPr lang="en-GB" sz="1000" b="1" i="0" u="none" strike="noStrike" dirty="0">
                          <a:effectLst/>
                          <a:latin typeface="Arial" panose="020B0604020202020204" pitchFamily="34" charset="0"/>
                        </a:rPr>
                        <a:t>H - </a:t>
                      </a:r>
                      <a:r>
                        <a:rPr lang="en-GB" sz="1000" b="1" i="0" u="none" strike="noStrike" dirty="0" err="1">
                          <a:effectLst/>
                          <a:latin typeface="Arial" panose="020B0604020202020204" pitchFamily="34" charset="0"/>
                        </a:rPr>
                        <a:t>Herausfordern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1" u="none" strike="noStrike" dirty="0">
                          <a:effectLst/>
                          <a:latin typeface="Arial" panose="020B0604020202020204" pitchFamily="34" charset="0"/>
                          <a:ea typeface="Arial" panose="020B0604020202020204" pitchFamily="34" charset="0"/>
                        </a:rPr>
                        <a:t>Ideen zu hinterfragen, bezweifeln, ablehnen oder sie in Frage stellen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0" u="none" strike="noStrike" dirty="0">
                          <a:effectLst/>
                          <a:latin typeface="Arial" panose="020B0604020202020204" pitchFamily="34" charset="0"/>
                          <a:ea typeface="Arial" panose="020B0604020202020204" pitchFamily="34" charset="0"/>
                          <a:cs typeface="Arial" panose="020B0604020202020204" pitchFamily="34" charset="0"/>
                        </a:rPr>
                        <a:t>„Ich bin nicht einverstanden", „Nein", „Aber", „Bist du sicher...?" „...andere Idee“</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843852089"/>
                  </a:ext>
                </a:extLst>
              </a:tr>
              <a:tr h="469578">
                <a:tc>
                  <a:txBody>
                    <a:bodyPr/>
                    <a:lstStyle/>
                    <a:p>
                      <a:pPr algn="l" fontAlgn="t">
                        <a:spcBef>
                          <a:spcPts val="0"/>
                        </a:spcBef>
                        <a:spcAft>
                          <a:spcPts val="0"/>
                        </a:spcAft>
                      </a:pPr>
                      <a:r>
                        <a:rPr lang="en-GB" sz="1000" b="1" i="0" u="none" strike="noStrike" dirty="0">
                          <a:solidFill>
                            <a:srgbClr val="000000"/>
                          </a:solidFill>
                          <a:effectLst/>
                          <a:latin typeface="Arial" panose="020B0604020202020204" pitchFamily="34" charset="0"/>
                          <a:ea typeface="Arial" panose="020B0604020202020204" pitchFamily="34" charset="0"/>
                        </a:rPr>
                        <a:t>N – </a:t>
                      </a:r>
                      <a:r>
                        <a:rPr lang="en-GB" sz="1000" b="1" i="0" u="none" strike="noStrike" dirty="0" err="1">
                          <a:solidFill>
                            <a:srgbClr val="000000"/>
                          </a:solidFill>
                          <a:effectLst/>
                          <a:latin typeface="Arial" panose="020B0604020202020204" pitchFamily="34" charset="0"/>
                          <a:ea typeface="Arial" panose="020B0604020202020204" pitchFamily="34" charset="0"/>
                        </a:rPr>
                        <a:t>Nachdenken</a:t>
                      </a:r>
                      <a:r>
                        <a:rPr lang="en-GB" sz="1000" b="1" i="0" u="none" strike="noStrike" dirty="0">
                          <a:solidFill>
                            <a:srgbClr val="000000"/>
                          </a:solidFill>
                          <a:effectLst/>
                          <a:latin typeface="Arial" panose="020B0604020202020204" pitchFamily="34" charset="0"/>
                          <a:ea typeface="Arial" panose="020B0604020202020204" pitchFamily="34" charset="0"/>
                        </a:rPr>
                        <a:t> und </a:t>
                      </a:r>
                      <a:r>
                        <a:rPr lang="en-GB" sz="1000" b="1" i="0" u="none" strike="noStrike" dirty="0" err="1">
                          <a:solidFill>
                            <a:srgbClr val="000000"/>
                          </a:solidFill>
                          <a:effectLst/>
                          <a:latin typeface="Arial" panose="020B0604020202020204" pitchFamily="34" charset="0"/>
                          <a:ea typeface="Arial" panose="020B0604020202020204" pitchFamily="34" charset="0"/>
                        </a:rPr>
                        <a:t>Erklären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marL="0" marR="0" indent="0" algn="l" defTabSz="914400" eaLnBrk="1" fontAlgn="t" latinLnBrk="0" hangingPunct="1">
                        <a:lnSpc>
                          <a:spcPct val="100000"/>
                        </a:lnSpc>
                        <a:spcBef>
                          <a:spcPts val="0"/>
                        </a:spcBef>
                        <a:spcAft>
                          <a:spcPts val="0"/>
                        </a:spcAft>
                        <a:buClrTx/>
                        <a:buSzTx/>
                        <a:buFontTx/>
                        <a:buNone/>
                        <a:tabLst/>
                        <a:defRPr/>
                      </a:pPr>
                      <a:r>
                        <a:rPr kumimoji="0" lang="de-DE" sz="900" b="0" i="1" u="none" strike="noStrike" kern="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rPr>
                        <a:t>Erklären, begründen und/oder nach Alternativen suchen in Bezug auf eigene oder fremde Ideen </a:t>
                      </a:r>
                      <a:endParaRPr lang="en-GB" sz="1400" b="0" i="0" u="none" strike="noStrike" dirty="0">
                        <a:solidFill>
                          <a:schemeClr val="tx1"/>
                        </a:solidFill>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„Ich denke", „weil", „deshalb", „daher", „um", „wenn...dann",</a:t>
                      </a:r>
                    </a:p>
                    <a:p>
                      <a:pPr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„nicht...es sei denn“, „es ist wie...“, „stell dir vor, wenn...“, „würde“, „könnte“ oder „dürfte“</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4171600160"/>
                  </a:ext>
                </a:extLst>
              </a:tr>
              <a:tr h="581722">
                <a:tc>
                  <a:txBody>
                    <a:bodyPr/>
                    <a:lstStyle/>
                    <a:p>
                      <a:pPr algn="l" fontAlgn="t">
                        <a:spcBef>
                          <a:spcPts val="0"/>
                        </a:spcBef>
                        <a:spcAft>
                          <a:spcPts val="0"/>
                        </a:spcAft>
                      </a:pPr>
                      <a:r>
                        <a:rPr lang="en-GB" sz="1000" b="1" i="0" u="none" strike="noStrike" dirty="0">
                          <a:effectLst/>
                          <a:latin typeface="Arial" panose="020B0604020202020204" pitchFamily="34" charset="0"/>
                        </a:rPr>
                        <a:t>EN – </a:t>
                      </a:r>
                      <a:r>
                        <a:rPr lang="en-GB" sz="1000" b="1" i="0" u="none" strike="noStrike" dirty="0" err="1">
                          <a:effectLst/>
                          <a:latin typeface="Arial" panose="020B0604020202020204" pitchFamily="34" charset="0"/>
                        </a:rPr>
                        <a:t>Ermutigen</a:t>
                      </a:r>
                      <a:r>
                        <a:rPr lang="en-GB" sz="1000" b="1" i="0" u="none" strike="noStrike" dirty="0">
                          <a:effectLst/>
                          <a:latin typeface="Arial" panose="020B0604020202020204" pitchFamily="34" charset="0"/>
                        </a:rPr>
                        <a:t> </a:t>
                      </a:r>
                      <a:r>
                        <a:rPr lang="en-GB" sz="1000" b="1" i="0" u="none" strike="noStrike" dirty="0" err="1">
                          <a:effectLst/>
                          <a:latin typeface="Arial" panose="020B0604020202020204" pitchFamily="34" charset="0"/>
                        </a:rPr>
                        <a:t>zum</a:t>
                      </a:r>
                      <a:r>
                        <a:rPr lang="en-GB" sz="1000" b="1" i="0" u="none" strike="noStrike" dirty="0">
                          <a:effectLst/>
                          <a:latin typeface="Arial" panose="020B0604020202020204" pitchFamily="34" charset="0"/>
                        </a:rPr>
                        <a:t> </a:t>
                      </a:r>
                      <a:r>
                        <a:rPr lang="en-GB" sz="1000" b="1" i="0" u="none" strike="noStrike" dirty="0" err="1">
                          <a:effectLst/>
                          <a:latin typeface="Arial" panose="020B0604020202020204" pitchFamily="34" charset="0"/>
                        </a:rPr>
                        <a:t>Nachdenken</a:t>
                      </a:r>
                      <a:r>
                        <a:rPr lang="en-GB" sz="1000" b="1" i="0" u="none" strike="noStrike" dirty="0">
                          <a:effectLst/>
                          <a:latin typeface="Arial" panose="020B0604020202020204" pitchFamily="34" charset="0"/>
                        </a:rPr>
                        <a:t> und </a:t>
                      </a:r>
                      <a:r>
                        <a:rPr lang="en-GB" sz="1000" b="1" i="0" u="none" strike="noStrike" dirty="0" err="1">
                          <a:effectLst/>
                          <a:latin typeface="Arial" panose="020B0604020202020204" pitchFamily="34" charset="0"/>
                        </a:rPr>
                        <a:t>Erklären</a:t>
                      </a:r>
                      <a:r>
                        <a:rPr lang="en-GB" sz="1000" b="1" i="0" u="none" strike="noStrike" dirty="0">
                          <a:effectLst/>
                          <a:latin typeface="Arial" panose="020B0604020202020204" pitchFamily="34" charset="0"/>
                        </a:rPr>
                        <a:t> </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lvl="0" indent="0" algn="l" defTabSz="914400" eaLnBrk="1" fontAlgn="t" latinLnBrk="0" hangingPunct="1">
                        <a:lnSpc>
                          <a:spcPct val="100000"/>
                        </a:lnSpc>
                        <a:spcBef>
                          <a:spcPts val="0"/>
                        </a:spcBef>
                        <a:spcAft>
                          <a:spcPts val="0"/>
                        </a:spcAft>
                        <a:buClrTx/>
                        <a:buSzTx/>
                        <a:buFontTx/>
                        <a:buNone/>
                        <a:tabLst/>
                        <a:defRPr/>
                      </a:pPr>
                      <a:r>
                        <a:rPr lang="de-DE" sz="900" b="0" i="1" u="none" strike="noStrike" dirty="0">
                          <a:solidFill>
                            <a:schemeClr val="tx1"/>
                          </a:solidFill>
                          <a:effectLst/>
                          <a:latin typeface="Arial" panose="020B0604020202020204" pitchFamily="34" charset="0"/>
                          <a:ea typeface="Arial" panose="020B0604020202020204" pitchFamily="34" charset="0"/>
                        </a:rPr>
                        <a:t>Andere auffordern, eigene oder fremde Ideen zu erklären, zu begründen und/oder Alternativen zu suchen</a:t>
                      </a:r>
                      <a:endParaRPr lang="en-GB" sz="1400" b="0" i="0" u="none" strike="noStrike" dirty="0">
                        <a:solidFill>
                          <a:schemeClr val="tx1"/>
                        </a:solidFill>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0" u="none" strike="noStrike" dirty="0">
                          <a:effectLst/>
                          <a:latin typeface="Arial" panose="020B0604020202020204" pitchFamily="34" charset="0"/>
                          <a:ea typeface="Arial" panose="020B0604020202020204" pitchFamily="34" charset="0"/>
                          <a:cs typeface="Arial" panose="020B0604020202020204" pitchFamily="34" charset="0"/>
                        </a:rPr>
                        <a:t>„Warum?“, „Wie?“, „Meinst du?“, „Kannst du das genauer erklären?“ </a:t>
                      </a:r>
                    </a:p>
                    <a:p>
                      <a:pPr algn="l" fontAlgn="t">
                        <a:spcBef>
                          <a:spcPts val="0"/>
                        </a:spcBef>
                        <a:spcAft>
                          <a:spcPts val="0"/>
                        </a:spcAft>
                      </a:pPr>
                      <a:endParaRPr lang="en-GB" sz="1400" b="0" i="0" u="none" strike="noStrike" dirty="0">
                        <a:effectLst/>
                        <a:highlight>
                          <a:srgbClr val="FF0000"/>
                        </a:highlight>
                        <a:latin typeface="Arial" panose="020B0604020202020204" pitchFamily="34" charset="0"/>
                        <a:cs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3903804967"/>
                  </a:ext>
                </a:extLst>
              </a:tr>
              <a:tr h="523890">
                <a:tc>
                  <a:txBody>
                    <a:bodyPr/>
                    <a:lstStyle/>
                    <a:p>
                      <a:pPr algn="l" fontAlgn="t">
                        <a:spcBef>
                          <a:spcPts val="0"/>
                        </a:spcBef>
                        <a:spcAft>
                          <a:spcPts val="0"/>
                        </a:spcAft>
                      </a:pPr>
                      <a:r>
                        <a:rPr lang="en-GB" sz="1000" b="1" i="0" u="none" strike="noStrike" dirty="0">
                          <a:solidFill>
                            <a:srgbClr val="000000"/>
                          </a:solidFill>
                          <a:effectLst/>
                          <a:latin typeface="Arial" panose="020B0604020202020204" pitchFamily="34" charset="0"/>
                        </a:rPr>
                        <a:t>ZK – Ideen </a:t>
                      </a:r>
                      <a:r>
                        <a:rPr lang="en-GB" sz="1000" b="1" i="0" u="none" strike="noStrike" dirty="0" err="1">
                          <a:solidFill>
                            <a:srgbClr val="000000"/>
                          </a:solidFill>
                          <a:effectLst/>
                          <a:latin typeface="Arial" panose="020B0604020202020204" pitchFamily="34" charset="0"/>
                        </a:rPr>
                        <a:t>zusammenführen</a:t>
                      </a:r>
                      <a:r>
                        <a:rPr lang="en-GB" sz="1000" b="1" i="0" u="none" strike="noStrike" dirty="0">
                          <a:solidFill>
                            <a:srgbClr val="000000"/>
                          </a:solidFill>
                          <a:effectLst/>
                          <a:latin typeface="Arial" panose="020B0604020202020204" pitchFamily="34" charset="0"/>
                        </a:rPr>
                        <a:t> und </a:t>
                      </a:r>
                      <a:r>
                        <a:rPr lang="en-GB" sz="1000" b="1" i="0" u="none" strike="noStrike" dirty="0" err="1">
                          <a:solidFill>
                            <a:srgbClr val="000000"/>
                          </a:solidFill>
                          <a:effectLst/>
                          <a:latin typeface="Arial" panose="020B0604020202020204" pitchFamily="34" charset="0"/>
                        </a:rPr>
                        <a:t>Konsens</a:t>
                      </a:r>
                      <a:r>
                        <a:rPr lang="en-GB" sz="1000" b="1" i="0" u="none" strike="noStrike" dirty="0">
                          <a:solidFill>
                            <a:srgbClr val="000000"/>
                          </a:solidFill>
                          <a:effectLst/>
                          <a:latin typeface="Arial" panose="020B0604020202020204" pitchFamily="34" charset="0"/>
                        </a:rPr>
                        <a:t> </a:t>
                      </a:r>
                      <a:r>
                        <a:rPr lang="en-GB" sz="1000" b="1" i="0" u="none" strike="noStrike" dirty="0" err="1">
                          <a:solidFill>
                            <a:srgbClr val="000000"/>
                          </a:solidFill>
                          <a:effectLst/>
                          <a:latin typeface="Arial" panose="020B0604020202020204" pitchFamily="34" charset="0"/>
                        </a:rPr>
                        <a:t>finden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b="0" i="1" u="none" strike="noStrike" dirty="0">
                          <a:solidFill>
                            <a:srgbClr val="000000"/>
                          </a:solidFill>
                          <a:effectLst/>
                          <a:latin typeface="Arial" panose="020B0604020202020204" pitchFamily="34" charset="0"/>
                          <a:ea typeface="Arial" panose="020B0604020202020204" pitchFamily="34" charset="0"/>
                        </a:rPr>
                        <a:t>Ideen kontrastieren und zusammenfassen, bewerten, Zustimmung und Konsens ausdrücken; Koordination / Synthese einfordern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„Ich stimme zu“, „um es zusammenzufassen...“, „Also, wir sind alle der Meinung, </a:t>
                      </a:r>
                      <a:r>
                        <a:rPr lang="de-DE" sz="900" b="0" i="0"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dass.</a:t>
                      </a: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„ähnlich und unterschiedlich“</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3056654280"/>
                  </a:ext>
                </a:extLst>
              </a:tr>
              <a:tr h="650820">
                <a:tc>
                  <a:txBody>
                    <a:bodyPr/>
                    <a:lstStyle/>
                    <a:p>
                      <a:pPr algn="l" fontAlgn="t">
                        <a:spcBef>
                          <a:spcPts val="0"/>
                        </a:spcBef>
                        <a:spcAft>
                          <a:spcPts val="0"/>
                        </a:spcAft>
                      </a:pPr>
                      <a:r>
                        <a:rPr lang="en-GB" sz="1000" b="1" i="0" u="none" strike="noStrike" dirty="0">
                          <a:effectLst/>
                          <a:latin typeface="Arial" panose="020B0604020202020204" pitchFamily="34" charset="0"/>
                        </a:rPr>
                        <a:t>R – Reflexion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1" u="none" strike="noStrike" dirty="0">
                          <a:effectLst/>
                          <a:latin typeface="Arial" panose="020B0604020202020204" pitchFamily="34" charset="0"/>
                          <a:ea typeface="Arial" panose="020B0604020202020204" pitchFamily="34" charset="0"/>
                        </a:rPr>
                        <a:t>Den Lernweg explizit zu machen, indem es auf Beiträge/Wissen/Ressourcen/Erfahrungen außerhalb des unmittelbaren Dialogs verwiesen wird.</a:t>
                      </a:r>
                    </a:p>
                    <a:p>
                      <a:pPr algn="l" fontAlgn="t">
                        <a:spcBef>
                          <a:spcPts val="0"/>
                        </a:spcBef>
                        <a:spcAft>
                          <a:spcPts val="0"/>
                        </a:spcAft>
                      </a:pPr>
                      <a:r>
                        <a:rPr lang="de-DE" sz="900" b="0" i="1" u="none" strike="noStrike" dirty="0">
                          <a:solidFill>
                            <a:srgbClr val="000000"/>
                          </a:solidFill>
                          <a:effectLst/>
                          <a:latin typeface="Arial" panose="020B0604020202020204" pitchFamily="34" charset="0"/>
                          <a:ea typeface="Arial" panose="020B0604020202020204" pitchFamily="34" charset="0"/>
                        </a:rPr>
                        <a:t>Bewertung oder metakognitive Reflexion des Dialogs oder der Lernaktivität; </a:t>
                      </a:r>
                    </a:p>
                    <a:p>
                      <a:pPr algn="l" fontAlgn="t">
                        <a:spcBef>
                          <a:spcPts val="0"/>
                        </a:spcBef>
                        <a:spcAft>
                          <a:spcPts val="0"/>
                        </a:spcAft>
                      </a:pPr>
                      <a:r>
                        <a:rPr lang="de-DE" sz="900" b="0" i="1" u="none" strike="noStrike" dirty="0">
                          <a:solidFill>
                            <a:srgbClr val="000000"/>
                          </a:solidFill>
                          <a:effectLst/>
                          <a:latin typeface="Arial" panose="020B0604020202020204" pitchFamily="34" charset="0"/>
                          <a:ea typeface="Arial" panose="020B0604020202020204" pitchFamily="34" charset="0"/>
                        </a:rPr>
                        <a:t>Aufforderung, diese Reflexion vorzunehmen</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0" u="none" strike="noStrike" dirty="0">
                          <a:effectLst/>
                          <a:latin typeface="Arial" panose="020B0604020202020204" pitchFamily="34" charset="0"/>
                          <a:ea typeface="Arial" panose="020B0604020202020204" pitchFamily="34" charset="0"/>
                          <a:cs typeface="Arial" panose="020B0604020202020204" pitchFamily="34" charset="0"/>
                        </a:rPr>
                        <a:t>„der Dialog“, „das Sprechen“, „das Austauschen“, „in Gruppen/Paaren zusammen zu arbeiten“, „die Aufgabe“, „die Aktivität“, „was du gelernt hast“, „I habe meine Meinung geändert“, „das Zuhören“, „Gesprächsregeln“</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865362907"/>
                  </a:ext>
                </a:extLst>
              </a:tr>
              <a:tr h="430145">
                <a:tc>
                  <a:txBody>
                    <a:bodyPr/>
                    <a:lstStyle/>
                    <a:p>
                      <a:pPr algn="l" fontAlgn="t">
                        <a:spcBef>
                          <a:spcPts val="0"/>
                        </a:spcBef>
                        <a:spcAft>
                          <a:spcPts val="0"/>
                        </a:spcAft>
                      </a:pPr>
                      <a:r>
                        <a:rPr lang="en-GB" sz="1000" b="1" i="0" u="none" strike="noStrike" dirty="0">
                          <a:solidFill>
                            <a:srgbClr val="000000"/>
                          </a:solidFill>
                          <a:effectLst/>
                          <a:latin typeface="Arial" panose="020B0604020202020204" pitchFamily="34" charset="0"/>
                        </a:rPr>
                        <a:t>V – </a:t>
                      </a:r>
                      <a:r>
                        <a:rPr lang="en-GB" sz="1000" b="1" i="0" u="none" strike="noStrike" dirty="0" err="1">
                          <a:solidFill>
                            <a:srgbClr val="000000"/>
                          </a:solidFill>
                          <a:effectLst/>
                          <a:latin typeface="Arial" panose="020B0604020202020204" pitchFamily="34" charset="0"/>
                        </a:rPr>
                        <a:t>Verknüpfen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i="1" spc="0" baseline="0" dirty="0">
                          <a:latin typeface="Arial"/>
                          <a:cs typeface="Arial"/>
                        </a:rPr>
                        <a:t>Verknüpfung mit Beiträgen / Wissen / Erfahrungen über den unmittelbaren Dialog hinaus</a:t>
                      </a:r>
                      <a:endParaRPr lang="en-GB" sz="900" b="0" i="1" u="none" strike="noStrike" dirty="0">
                        <a:effectLst/>
                        <a:highlight>
                          <a:srgbClr val="FFFF00"/>
                        </a:highligh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´“Letzte Stunde“, „nächste Stunde“„ vorher“, „erinnert mich an“,, „im Zusammenhang mit“, „bei dir zu Hause“</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2658239912"/>
                  </a:ext>
                </a:extLst>
              </a:tr>
              <a:tr h="789017">
                <a:tc>
                  <a:txBody>
                    <a:bodyPr/>
                    <a:lstStyle/>
                    <a:p>
                      <a:pPr algn="l" fontAlgn="t">
                        <a:spcBef>
                          <a:spcPts val="0"/>
                        </a:spcBef>
                        <a:spcAft>
                          <a:spcPts val="0"/>
                        </a:spcAft>
                      </a:pPr>
                      <a:r>
                        <a:rPr lang="en-GB" sz="1000" b="1" i="0" u="none" strike="noStrike" dirty="0">
                          <a:effectLst/>
                          <a:latin typeface="Arial" panose="020B0604020202020204" pitchFamily="34" charset="0"/>
                        </a:rPr>
                        <a:t>L – Das </a:t>
                      </a:r>
                      <a:r>
                        <a:rPr lang="en-GB" sz="1000" b="1" i="0" u="none" strike="noStrike" dirty="0" err="1">
                          <a:effectLst/>
                          <a:latin typeface="Arial" panose="020B0604020202020204" pitchFamily="34" charset="0"/>
                        </a:rPr>
                        <a:t>Gespräch</a:t>
                      </a:r>
                      <a:r>
                        <a:rPr lang="en-GB" sz="1000" b="1" i="0" u="none" strike="noStrike" dirty="0">
                          <a:effectLst/>
                          <a:latin typeface="Arial" panose="020B0604020202020204" pitchFamily="34" charset="0"/>
                        </a:rPr>
                        <a:t> </a:t>
                      </a:r>
                      <a:r>
                        <a:rPr lang="en-GB" sz="1000" b="1" i="0" u="none" strike="noStrike" dirty="0" err="1">
                          <a:effectLst/>
                          <a:latin typeface="Arial" panose="020B0604020202020204" pitchFamily="34" charset="0"/>
                        </a:rPr>
                        <a:t>oder</a:t>
                      </a:r>
                      <a:r>
                        <a:rPr lang="en-GB" sz="1000" b="1" i="0" u="none" strike="noStrike" dirty="0">
                          <a:effectLst/>
                          <a:latin typeface="Arial" panose="020B0604020202020204" pitchFamily="34" charset="0"/>
                        </a:rPr>
                        <a:t> die </a:t>
                      </a:r>
                      <a:r>
                        <a:rPr lang="en-GB" sz="1000" b="1" i="0" u="none" strike="noStrike" dirty="0" err="1">
                          <a:effectLst/>
                          <a:latin typeface="Arial" panose="020B0604020202020204" pitchFamily="34" charset="0"/>
                        </a:rPr>
                        <a:t>Lernsituation</a:t>
                      </a:r>
                      <a:r>
                        <a:rPr lang="en-GB" sz="1000" b="1" i="0" u="none" strike="noStrike" dirty="0">
                          <a:effectLst/>
                          <a:latin typeface="Arial" panose="020B0604020202020204" pitchFamily="34" charset="0"/>
                        </a:rPr>
                        <a:t> </a:t>
                      </a:r>
                      <a:r>
                        <a:rPr lang="en-GB" sz="1000" b="1" i="0" u="none" strike="noStrike" dirty="0" err="1">
                          <a:effectLst/>
                          <a:latin typeface="Arial" panose="020B0604020202020204" pitchFamily="34" charset="0"/>
                        </a:rPr>
                        <a:t>leiten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1" u="none" strike="noStrike" dirty="0">
                          <a:effectLst/>
                          <a:latin typeface="Arial" panose="020B0604020202020204" pitchFamily="34" charset="0"/>
                          <a:ea typeface="Arial" panose="020B0604020202020204" pitchFamily="34" charset="0"/>
                        </a:rPr>
                        <a:t>Die Verantwortung für die Gestaltung der Aktivität oder die Ausrichtung des Dialogs in eine gewünschte Richtung zu übernehmen. Andere Unterstützungsstrategien zu verwenden, um den Dialog oder das Lernen zu fördern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de-DE" sz="900" b="0" i="0" u="none" strike="noStrike" dirty="0">
                          <a:effectLst/>
                          <a:latin typeface="Arial" panose="020B0604020202020204" pitchFamily="34" charset="0"/>
                          <a:ea typeface="Arial" panose="020B0604020202020204" pitchFamily="34" charset="0"/>
                          <a:cs typeface="Arial" panose="020B0604020202020204" pitchFamily="34" charset="0"/>
                        </a:rPr>
                        <a:t>„Was ist mit“, „dem Fokus“, „Konzentriere dich auf“, „versuche einmal“, „keine Eile“, „ganz in Ruhe“</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2796609674"/>
                  </a:ext>
                </a:extLst>
              </a:tr>
              <a:tr h="512624">
                <a:tc>
                  <a:txBody>
                    <a:bodyPr/>
                    <a:lstStyle/>
                    <a:p>
                      <a:pPr algn="l" fontAlgn="t">
                        <a:spcBef>
                          <a:spcPts val="0"/>
                        </a:spcBef>
                        <a:spcAft>
                          <a:spcPts val="0"/>
                        </a:spcAft>
                      </a:pPr>
                      <a:r>
                        <a:rPr lang="en-GB" sz="1000" b="1" i="0" u="none" strike="noStrike" dirty="0">
                          <a:solidFill>
                            <a:srgbClr val="000000"/>
                          </a:solidFill>
                          <a:effectLst/>
                          <a:latin typeface="Arial" panose="020B0604020202020204" pitchFamily="34" charset="0"/>
                        </a:rPr>
                        <a:t>ÄN – </a:t>
                      </a:r>
                      <a:r>
                        <a:rPr lang="en-GB" sz="1000" b="1" i="0" u="none" strike="noStrike" dirty="0" err="1">
                          <a:solidFill>
                            <a:srgbClr val="000000"/>
                          </a:solidFill>
                          <a:effectLst/>
                          <a:latin typeface="Arial" panose="020B0604020202020204" pitchFamily="34" charset="0"/>
                        </a:rPr>
                        <a:t>Äußerungen</a:t>
                      </a:r>
                      <a:r>
                        <a:rPr lang="en-GB" sz="1000" b="1" i="0" u="none" strike="noStrike" dirty="0">
                          <a:solidFill>
                            <a:srgbClr val="000000"/>
                          </a:solidFill>
                          <a:effectLst/>
                          <a:latin typeface="Arial" panose="020B0604020202020204" pitchFamily="34" charset="0"/>
                        </a:rPr>
                        <a:t> und </a:t>
                      </a:r>
                      <a:r>
                        <a:rPr lang="en-GB" sz="1000" b="1" i="0" u="none" strike="noStrike" dirty="0" err="1">
                          <a:solidFill>
                            <a:srgbClr val="000000"/>
                          </a:solidFill>
                          <a:effectLst/>
                          <a:latin typeface="Arial" panose="020B0604020202020204" pitchFamily="34" charset="0"/>
                        </a:rPr>
                        <a:t>Nachfragen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l" fontAlgn="t">
                        <a:spcBef>
                          <a:spcPts val="0"/>
                        </a:spcBef>
                        <a:spcAft>
                          <a:spcPts val="0"/>
                        </a:spcAft>
                      </a:pPr>
                      <a:r>
                        <a:rPr lang="de-DE" sz="900" b="0" i="1" u="none" strike="noStrike" dirty="0">
                          <a:solidFill>
                            <a:srgbClr val="000000"/>
                          </a:solidFill>
                          <a:effectLst/>
                          <a:latin typeface="Arial" panose="020B0604020202020204" pitchFamily="34" charset="0"/>
                          <a:ea typeface="Arial" panose="020B0604020202020204" pitchFamily="34" charset="0"/>
                        </a:rPr>
                        <a:t>Angebot oder Aufforderung zu relevanten Beiträgen, um einen Dialog zu initiieren oder zu fördern (die nicht unter andere Kategorien fallen)</a:t>
                      </a:r>
                      <a:endParaRPr lang="en-GB" sz="1400" b="0" i="0" u="none" strike="noStrike" dirty="0">
                        <a:effectLst/>
                        <a:latin typeface="Arial" panose="020B0604020202020204" pitchFamily="34" charset="0"/>
                      </a:endParaRP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27432" algn="l" fontAlgn="t">
                        <a:spcBef>
                          <a:spcPts val="0"/>
                        </a:spcBef>
                        <a:spcAft>
                          <a:spcPts val="0"/>
                        </a:spcAft>
                      </a:pPr>
                      <a:r>
                        <a:rPr lang="de-DE" sz="9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„Was denkst du über…?“, „Sag mal“, „deine Gedanken“, „meine Meinung ist…“, „deine Ideen“</a:t>
                      </a:r>
                    </a:p>
                  </a:txBody>
                  <a:tcPr marL="49017" marR="49017" marT="49017" marB="49017">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284267249"/>
                  </a:ext>
                </a:extLst>
              </a:tr>
            </a:tbl>
          </a:graphicData>
        </a:graphic>
      </p:graphicFrame>
    </p:spTree>
    <p:extLst>
      <p:ext uri="{BB962C8B-B14F-4D97-AF65-F5344CB8AC3E}">
        <p14:creationId xmlns:p14="http://schemas.microsoft.com/office/powerpoint/2010/main" val="2856604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913851" y="338014"/>
            <a:ext cx="6840725" cy="223266"/>
          </a:xfrm>
          <a:prstGeom prst="rect">
            <a:avLst/>
          </a:prstGeom>
        </p:spPr>
        <p:txBody>
          <a:bodyPr vert="horz" wrap="square" lIns="0" tIns="0" rIns="0" bIns="0" rtlCol="0">
            <a:spAutoFit/>
          </a:bodyPr>
          <a:lstStyle/>
          <a:p>
            <a:pPr marL="11516" defTabSz="829178">
              <a:defRPr/>
            </a:pPr>
            <a:r>
              <a:rPr lang="de-DE" sz="1451" b="1" dirty="0">
                <a:solidFill>
                  <a:prstClr val="black"/>
                </a:solidFill>
                <a:latin typeface="Arial"/>
                <a:cs typeface="Arial"/>
              </a:rPr>
              <a:t>Förderung einer positiven Unterrichtskultur für den pädagogischen Dialog</a:t>
            </a:r>
            <a:endParaRPr sz="1451" dirty="0">
              <a:solidFill>
                <a:prstClr val="black"/>
              </a:solidFill>
              <a:latin typeface="Arial"/>
              <a:cs typeface="Arial"/>
            </a:endParaRPr>
          </a:p>
        </p:txBody>
      </p:sp>
      <p:sp>
        <p:nvSpPr>
          <p:cNvPr id="6" name="object 6"/>
          <p:cNvSpPr/>
          <p:nvPr/>
        </p:nvSpPr>
        <p:spPr>
          <a:xfrm>
            <a:off x="935802" y="5730271"/>
            <a:ext cx="398462" cy="398463"/>
          </a:xfrm>
          <a:prstGeom prst="rect">
            <a:avLst/>
          </a:prstGeom>
          <a:blipFill>
            <a:blip r:embed="rId3" cstate="print"/>
            <a:stretch>
              <a:fillRect/>
            </a:stretch>
          </a:blipFill>
        </p:spPr>
        <p:txBody>
          <a:bodyPr wrap="square" lIns="0" tIns="0" rIns="0" bIns="0" rtlCol="0"/>
          <a:lstStyle/>
          <a:p>
            <a:pPr defTabSz="829178">
              <a:defRPr/>
            </a:pPr>
            <a:endParaRPr sz="1632">
              <a:solidFill>
                <a:prstClr val="black"/>
              </a:solidFill>
              <a:latin typeface="Calibri"/>
            </a:endParaRPr>
          </a:p>
        </p:txBody>
      </p:sp>
      <p:sp>
        <p:nvSpPr>
          <p:cNvPr id="7" name="object 7"/>
          <p:cNvSpPr/>
          <p:nvPr/>
        </p:nvSpPr>
        <p:spPr>
          <a:xfrm>
            <a:off x="5854286" y="1494413"/>
            <a:ext cx="1073681" cy="766853"/>
          </a:xfrm>
          <a:prstGeom prst="rect">
            <a:avLst/>
          </a:prstGeom>
          <a:blipFill>
            <a:blip r:embed="rId4" cstate="print"/>
            <a:stretch>
              <a:fillRect/>
            </a:stretch>
          </a:blipFill>
        </p:spPr>
        <p:txBody>
          <a:bodyPr wrap="square" lIns="0" tIns="0" rIns="0" bIns="0" rtlCol="0"/>
          <a:lstStyle/>
          <a:p>
            <a:pPr defTabSz="829178">
              <a:defRPr/>
            </a:pPr>
            <a:endParaRPr sz="1632">
              <a:solidFill>
                <a:prstClr val="black"/>
              </a:solidFill>
              <a:latin typeface="Calibri"/>
            </a:endParaRPr>
          </a:p>
        </p:txBody>
      </p:sp>
      <p:grpSp>
        <p:nvGrpSpPr>
          <p:cNvPr id="20" name="Grupo 19">
            <a:extLst>
              <a:ext uri="{FF2B5EF4-FFF2-40B4-BE49-F238E27FC236}">
                <a16:creationId xmlns:a16="http://schemas.microsoft.com/office/drawing/2014/main" id="{67208B9E-A372-AA44-B4FE-57C7F9AD1C66}"/>
              </a:ext>
            </a:extLst>
          </p:cNvPr>
          <p:cNvGrpSpPr/>
          <p:nvPr/>
        </p:nvGrpSpPr>
        <p:grpSpPr>
          <a:xfrm>
            <a:off x="771642" y="764565"/>
            <a:ext cx="4442543" cy="6415439"/>
            <a:chOff x="1807200" y="527880"/>
            <a:chExt cx="4442543" cy="6415439"/>
          </a:xfrm>
        </p:grpSpPr>
        <p:sp>
          <p:nvSpPr>
            <p:cNvPr id="2" name="object 2"/>
            <p:cNvSpPr/>
            <p:nvPr/>
          </p:nvSpPr>
          <p:spPr>
            <a:xfrm>
              <a:off x="1807200" y="527880"/>
              <a:ext cx="4376222" cy="618559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pPr defTabSz="829178">
                <a:defRPr/>
              </a:pPr>
              <a:endParaRPr sz="1632" dirty="0">
                <a:solidFill>
                  <a:prstClr val="black"/>
                </a:solidFill>
                <a:latin typeface="Calibri"/>
              </a:endParaRPr>
            </a:p>
          </p:txBody>
        </p:sp>
        <p:sp>
          <p:nvSpPr>
            <p:cNvPr id="3" name="object 3"/>
            <p:cNvSpPr txBox="1"/>
            <p:nvPr/>
          </p:nvSpPr>
          <p:spPr>
            <a:xfrm>
              <a:off x="1917860" y="635865"/>
              <a:ext cx="4202324" cy="4658776"/>
            </a:xfrm>
            <a:prstGeom prst="rect">
              <a:avLst/>
            </a:prstGeom>
          </p:spPr>
          <p:txBody>
            <a:bodyPr vert="horz" wrap="square" lIns="0" tIns="0" rIns="0" bIns="0" rtlCol="0">
              <a:spAutoFit/>
            </a:bodyPr>
            <a:lstStyle/>
            <a:p>
              <a:pPr marL="11516" marR="5758" defTabSz="829178">
                <a:lnSpc>
                  <a:spcPct val="120800"/>
                </a:lnSpc>
                <a:defRPr/>
              </a:pPr>
              <a:r>
                <a:rPr lang="de-DE" sz="1088" dirty="0">
                  <a:solidFill>
                    <a:prstClr val="black"/>
                  </a:solidFill>
                  <a:latin typeface="Arial Unicode MS"/>
                  <a:cs typeface="Arial Unicode MS"/>
                </a:rPr>
                <a:t>Eine Klasse dazu zu bringen, einen produktiven Bildungsdialog zu führen, kann Zeit brauchen. Die Schülerinnen und Schüler sind es vielleicht nicht gewohnt, ihre Ideen öffentlich mitzuteilen oder zu erfahren, dass ihre Mitschüler*innen ihnen nicht zustimmen.</a:t>
              </a:r>
            </a:p>
            <a:p>
              <a:pPr marL="11516" marR="5758" defTabSz="829178">
                <a:lnSpc>
                  <a:spcPct val="120800"/>
                </a:lnSpc>
                <a:defRPr/>
              </a:pPr>
              <a:r>
                <a:rPr lang="de-DE" sz="1088" dirty="0">
                  <a:solidFill>
                    <a:prstClr val="black"/>
                  </a:solidFill>
                  <a:latin typeface="Arial Unicode MS"/>
                  <a:cs typeface="Arial Unicode MS"/>
                </a:rPr>
                <a:t>In den meisten Kontexten sind einige Schüler*innen sehr daran interessiert, ihre Ideen mitzuteilen, während andere überhaupt nicht gerne sprechen. Manche Schüler*innen ziehen das Sprechen dem Schreiben vor, während andere es schwieriger finden, sich anderen gegenüber zu erklären.</a:t>
              </a:r>
            </a:p>
            <a:p>
              <a:pPr marL="11516" marR="5758" defTabSz="829178">
                <a:lnSpc>
                  <a:spcPct val="120800"/>
                </a:lnSpc>
                <a:defRPr/>
              </a:pPr>
              <a:r>
                <a:rPr lang="de-DE" sz="1088" dirty="0">
                  <a:solidFill>
                    <a:prstClr val="black"/>
                  </a:solidFill>
                  <a:latin typeface="Arial Unicode MS"/>
                  <a:cs typeface="Arial Unicode MS"/>
                </a:rPr>
                <a:t>„Grundregeln“ oder „Gesprächsregeln" sind ein guter Weg, um eine Klassenkultur zu schaffen, in der sich alle Schüler*innen wohl fühlen und ihre Ideen mitteilen und hinterfragen können. Anhand dieser Regeln wissen alle Schüler*innen, was von ihnen und anderen in Diskussionen erwartet wird. Sie sollten gemeinsam mit den Schüler*innen aufgestellt werden. Sie könnten die Schüler*innen zum Beispiel bitten, ihre Ideen zu den Grundregeln mitzuteilen. Anschließend ist es wichtig, die Schüler*innen daran zu erinnern, z. B. durch Wiederholung zu Beginn des Unterrichts, und sie zur Reflexion und Überwachung im Laufe der Zeit anzuregen. (Siehe Skala 2F zur Bewertung der Schüler*innen Beteiligung und zur Messung des Beitrags der Schüler*innen zur Aufstellung von Grundregeln). Grundregeln können auch mit Erwachsenen und im Online-Dialog verwendet werden.</a:t>
              </a:r>
              <a:endParaRPr lang="en-GB" sz="1088" dirty="0">
                <a:solidFill>
                  <a:prstClr val="black"/>
                </a:solidFill>
                <a:latin typeface="Arial" panose="020B0604020202020204" pitchFamily="34" charset="0"/>
                <a:cs typeface="Arial" panose="020B0604020202020204" pitchFamily="34" charset="0"/>
              </a:endParaRPr>
            </a:p>
          </p:txBody>
        </p:sp>
        <p:sp>
          <p:nvSpPr>
            <p:cNvPr id="8" name="object 8"/>
            <p:cNvSpPr txBox="1"/>
            <p:nvPr/>
          </p:nvSpPr>
          <p:spPr>
            <a:xfrm>
              <a:off x="1986382" y="5283249"/>
              <a:ext cx="4263361" cy="1660070"/>
            </a:xfrm>
            <a:prstGeom prst="rect">
              <a:avLst/>
            </a:prstGeom>
          </p:spPr>
          <p:txBody>
            <a:bodyPr vert="horz" wrap="square" lIns="0" tIns="0" rIns="0" bIns="0" rtlCol="0">
              <a:spAutoFit/>
            </a:bodyPr>
            <a:lstStyle/>
            <a:p>
              <a:pPr marL="426105" marR="122649" algn="just" defTabSz="829178">
                <a:lnSpc>
                  <a:spcPct val="120800"/>
                </a:lnSpc>
                <a:defRPr/>
              </a:pPr>
              <a:r>
                <a:rPr sz="1088" b="1" u="sng" dirty="0">
                  <a:solidFill>
                    <a:srgbClr val="0000FF"/>
                  </a:solidFill>
                  <a:latin typeface="Arial"/>
                  <a:cs typeface="Arial"/>
                  <a:hlinkClick r:id="rId5"/>
                </a:rPr>
                <a:t>Video 3:</a:t>
              </a:r>
              <a:r>
                <a:rPr lang="de-DE" sz="1088" b="1" u="sng" dirty="0">
                  <a:solidFill>
                    <a:srgbClr val="0000FF"/>
                  </a:solidFill>
                  <a:latin typeface="Arial"/>
                  <a:cs typeface="Arial"/>
                  <a:hlinkClick r:id="rId5"/>
                </a:rPr>
                <a:t> Praktische Tipps: Grundregeln</a:t>
              </a:r>
              <a:r>
                <a:rPr lang="de-DE" sz="1088" b="1" dirty="0">
                  <a:solidFill>
                    <a:prstClr val="black"/>
                  </a:solidFill>
                  <a:latin typeface="Arial Unicode MS"/>
                  <a:cs typeface="Arial Unicode MS"/>
                  <a:hlinkClick r:id="rId5"/>
                </a:rPr>
                <a:t> </a:t>
              </a:r>
              <a:r>
                <a:rPr lang="de-DE" sz="1088" dirty="0">
                  <a:solidFill>
                    <a:prstClr val="black"/>
                  </a:solidFill>
                  <a:latin typeface="Arial Unicode MS"/>
                  <a:cs typeface="Arial Unicode MS"/>
                </a:rPr>
                <a:t>geben Ihnen weitere Informationen darüber, wie Sie sie in Ihrem Klassenzimmer einführen können</a:t>
              </a:r>
            </a:p>
            <a:p>
              <a:pPr marL="426105" marR="122649" algn="just" defTabSz="829178">
                <a:lnSpc>
                  <a:spcPct val="120800"/>
                </a:lnSpc>
                <a:defRPr/>
              </a:pPr>
              <a:r>
                <a:rPr lang="de-DE" sz="1088" dirty="0">
                  <a:solidFill>
                    <a:prstClr val="black"/>
                  </a:solidFill>
                  <a:latin typeface="Arial Unicode MS"/>
                  <a:cs typeface="Arial Unicode MS"/>
                </a:rPr>
                <a:t>Auch diese Website wird Ihnen helfen, über den Dialog in Ihrem Umfeld nachzudenken; sehen Sie sich die Seiten an, die für Sie relevant sind:</a:t>
              </a:r>
            </a:p>
            <a:p>
              <a:pPr marL="426105" marR="122649" algn="just" defTabSz="829178">
                <a:lnSpc>
                  <a:spcPct val="120800"/>
                </a:lnSpc>
                <a:defRPr/>
              </a:pPr>
              <a:r>
                <a:rPr sz="1088" u="sng" dirty="0">
                  <a:solidFill>
                    <a:srgbClr val="0000FF"/>
                  </a:solidFill>
                  <a:latin typeface="Arial Unicode MS"/>
                  <a:cs typeface="Arial Unicode MS"/>
                  <a:hlinkClick r:id="rId6"/>
                </a:rPr>
                <a:t>https://thinkingtogether.educ.cam.ac.uk/resources/</a:t>
              </a:r>
              <a:endParaRPr sz="1088" dirty="0">
                <a:solidFill>
                  <a:prstClr val="black"/>
                </a:solidFill>
                <a:latin typeface="Arial Unicode MS"/>
                <a:cs typeface="Arial Unicode MS"/>
              </a:endParaRPr>
            </a:p>
            <a:p>
              <a:pPr marR="4607" algn="r" defTabSz="829178">
                <a:spcBef>
                  <a:spcPts val="775"/>
                </a:spcBef>
                <a:defRPr/>
              </a:pPr>
              <a:endParaRPr sz="907" dirty="0">
                <a:solidFill>
                  <a:prstClr val="black"/>
                </a:solidFill>
                <a:latin typeface="Arial"/>
                <a:cs typeface="Arial"/>
              </a:endParaRPr>
            </a:p>
          </p:txBody>
        </p:sp>
      </p:grpSp>
      <p:sp>
        <p:nvSpPr>
          <p:cNvPr id="11" name="object 2">
            <a:extLst>
              <a:ext uri="{FF2B5EF4-FFF2-40B4-BE49-F238E27FC236}">
                <a16:creationId xmlns:a16="http://schemas.microsoft.com/office/drawing/2014/main" id="{B4EF5FFF-D4B3-3E47-89E7-3594629FA341}"/>
              </a:ext>
            </a:extLst>
          </p:cNvPr>
          <p:cNvSpPr/>
          <p:nvPr/>
        </p:nvSpPr>
        <p:spPr>
          <a:xfrm>
            <a:off x="5530569" y="1249854"/>
            <a:ext cx="4376222" cy="4433308"/>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pPr defTabSz="829178">
              <a:defRPr/>
            </a:pPr>
            <a:endParaRPr sz="1632" dirty="0">
              <a:solidFill>
                <a:prstClr val="black"/>
              </a:solidFill>
              <a:latin typeface="Calibri"/>
            </a:endParaRPr>
          </a:p>
        </p:txBody>
      </p:sp>
      <p:sp>
        <p:nvSpPr>
          <p:cNvPr id="13" name="TextBox 12">
            <a:extLst>
              <a:ext uri="{FF2B5EF4-FFF2-40B4-BE49-F238E27FC236}">
                <a16:creationId xmlns:a16="http://schemas.microsoft.com/office/drawing/2014/main" id="{7B13ECC7-52B8-DF45-A119-7C5A6866BC9A}"/>
              </a:ext>
            </a:extLst>
          </p:cNvPr>
          <p:cNvSpPr txBox="1"/>
          <p:nvPr/>
        </p:nvSpPr>
        <p:spPr>
          <a:xfrm>
            <a:off x="5571043" y="1558196"/>
            <a:ext cx="4376221" cy="4001032"/>
          </a:xfrm>
          <a:prstGeom prst="rect">
            <a:avLst/>
          </a:prstGeom>
          <a:noFill/>
        </p:spPr>
        <p:txBody>
          <a:bodyPr wrap="square" rtlCol="0">
            <a:spAutoFit/>
          </a:bodyPr>
          <a:lstStyle/>
          <a:p>
            <a:pPr marL="43186" algn="ctr" defTabSz="829178">
              <a:spcBef>
                <a:spcPts val="725"/>
              </a:spcBef>
              <a:defRPr/>
            </a:pPr>
            <a:r>
              <a:rPr lang="en-GB" sz="1632" b="1" dirty="0">
                <a:solidFill>
                  <a:prstClr val="black"/>
                </a:solidFill>
                <a:latin typeface="Arial"/>
                <a:cs typeface="Arial"/>
              </a:rPr>
              <a:t>                </a:t>
            </a:r>
            <a:r>
              <a:rPr lang="en-GB" sz="1632" b="1" dirty="0" err="1">
                <a:solidFill>
                  <a:prstClr val="black"/>
                </a:solidFill>
                <a:latin typeface="Arial"/>
                <a:cs typeface="Arial"/>
              </a:rPr>
              <a:t>Beispiele</a:t>
            </a:r>
            <a:r>
              <a:rPr lang="en-GB" sz="1632" b="1" dirty="0">
                <a:solidFill>
                  <a:prstClr val="black"/>
                </a:solidFill>
                <a:latin typeface="Arial"/>
                <a:cs typeface="Arial"/>
              </a:rPr>
              <a:t> für </a:t>
            </a:r>
            <a:r>
              <a:rPr lang="en-GB" sz="1632" b="1" dirty="0" err="1">
                <a:solidFill>
                  <a:prstClr val="black"/>
                </a:solidFill>
                <a:latin typeface="Arial"/>
                <a:cs typeface="Arial"/>
              </a:rPr>
              <a:t>Grundregeln</a:t>
            </a:r>
            <a:endParaRPr lang="en-GB" sz="1632" b="1" dirty="0">
              <a:solidFill>
                <a:prstClr val="black"/>
              </a:solidFill>
              <a:latin typeface="Arial"/>
              <a:cs typeface="Arial"/>
            </a:endParaRPr>
          </a:p>
          <a:p>
            <a:pPr marL="43186" algn="ctr" defTabSz="829178">
              <a:spcBef>
                <a:spcPts val="540"/>
              </a:spcBef>
              <a:defRPr/>
            </a:pPr>
            <a:endParaRPr lang="en-GB" sz="816" b="1" dirty="0">
              <a:solidFill>
                <a:prstClr val="black"/>
              </a:solidFill>
              <a:latin typeface="Arial"/>
              <a:cs typeface="Arial"/>
            </a:endParaRPr>
          </a:p>
          <a:p>
            <a:pPr marL="43186" algn="ctr" defTabSz="829178">
              <a:spcBef>
                <a:spcPts val="540"/>
              </a:spcBef>
              <a:defRPr/>
            </a:pPr>
            <a:endParaRPr lang="en-GB" sz="816" b="1" dirty="0">
              <a:solidFill>
                <a:prstClr val="black"/>
              </a:solidFill>
              <a:latin typeface="Arial"/>
              <a:cs typeface="Arial"/>
            </a:endParaRPr>
          </a:p>
          <a:p>
            <a:pPr marL="43186" algn="ctr" defTabSz="829178">
              <a:spcBef>
                <a:spcPts val="540"/>
              </a:spcBef>
              <a:defRPr/>
            </a:pPr>
            <a:endParaRPr lang="en-GB" sz="816" b="1" dirty="0">
              <a:solidFill>
                <a:prstClr val="black"/>
              </a:solidFill>
              <a:latin typeface="Arial"/>
              <a:cs typeface="Arial"/>
            </a:endParaRPr>
          </a:p>
          <a:p>
            <a:pPr marL="43186" defTabSz="829178">
              <a:spcBef>
                <a:spcPts val="544"/>
              </a:spcBef>
              <a:defRPr/>
            </a:pPr>
            <a:r>
              <a:rPr lang="de-DE" sz="1360" b="1" dirty="0">
                <a:solidFill>
                  <a:srgbClr val="2E6A7B"/>
                </a:solidFill>
                <a:latin typeface="Arial"/>
                <a:cs typeface="Arial"/>
              </a:rPr>
              <a:t>Wir hören zu, ohne zu unterbrechen, wenn andere sprechen.</a:t>
            </a:r>
          </a:p>
          <a:p>
            <a:pPr marL="43186" defTabSz="829178">
              <a:spcBef>
                <a:spcPts val="544"/>
              </a:spcBef>
              <a:defRPr/>
            </a:pPr>
            <a:r>
              <a:rPr lang="de-DE" sz="1360" b="1" dirty="0">
                <a:solidFill>
                  <a:srgbClr val="2E6A7B"/>
                </a:solidFill>
                <a:latin typeface="Arial"/>
                <a:cs typeface="Arial"/>
              </a:rPr>
              <a:t>Wir reagieren auf das, was vorher gesagt wurde.</a:t>
            </a:r>
          </a:p>
          <a:p>
            <a:pPr marL="43186" defTabSz="829178">
              <a:spcBef>
                <a:spcPts val="544"/>
              </a:spcBef>
              <a:defRPr/>
            </a:pPr>
            <a:r>
              <a:rPr lang="de-DE" sz="1360" b="1" dirty="0">
                <a:solidFill>
                  <a:srgbClr val="2E6A7B"/>
                </a:solidFill>
                <a:latin typeface="Arial"/>
                <a:cs typeface="Arial"/>
              </a:rPr>
              <a:t>Es ist in Ordnung, eine andere Meinung zu haben.</a:t>
            </a:r>
            <a:endParaRPr lang="de-DE" sz="1360" b="1" dirty="0">
              <a:solidFill>
                <a:srgbClr val="2E6A7B"/>
              </a:solidFill>
              <a:highlight>
                <a:srgbClr val="00FF00"/>
              </a:highlight>
              <a:latin typeface="Arial"/>
              <a:cs typeface="Arial"/>
            </a:endParaRPr>
          </a:p>
          <a:p>
            <a:pPr marL="43186" defTabSz="829178">
              <a:spcBef>
                <a:spcPts val="544"/>
              </a:spcBef>
              <a:defRPr/>
            </a:pPr>
            <a:r>
              <a:rPr lang="de-DE" sz="1360" b="1" dirty="0">
                <a:solidFill>
                  <a:srgbClr val="2E6A7B"/>
                </a:solidFill>
                <a:latin typeface="Arial"/>
                <a:cs typeface="Arial"/>
              </a:rPr>
              <a:t>Wir begründen unsere Ideen.</a:t>
            </a:r>
          </a:p>
          <a:p>
            <a:pPr marL="43186" defTabSz="829178">
              <a:spcBef>
                <a:spcPts val="544"/>
              </a:spcBef>
              <a:defRPr/>
            </a:pPr>
            <a:r>
              <a:rPr lang="de-DE" sz="1360" b="1" dirty="0">
                <a:solidFill>
                  <a:srgbClr val="2E6A7B"/>
                </a:solidFill>
                <a:latin typeface="Arial"/>
                <a:cs typeface="Arial"/>
              </a:rPr>
              <a:t>Die Ideen und Meinungen aller werden mit Respekt behandelt.</a:t>
            </a:r>
          </a:p>
          <a:p>
            <a:pPr marL="43186" defTabSz="829178">
              <a:spcBef>
                <a:spcPts val="544"/>
              </a:spcBef>
              <a:defRPr/>
            </a:pPr>
            <a:r>
              <a:rPr lang="de-DE" sz="1360" b="1" dirty="0">
                <a:solidFill>
                  <a:srgbClr val="2E6A7B"/>
                </a:solidFill>
                <a:latin typeface="Arial"/>
                <a:cs typeface="Arial"/>
              </a:rPr>
              <a:t>Teilnehmen heißt denken und zuhören, nicht nur reden.</a:t>
            </a:r>
          </a:p>
          <a:p>
            <a:pPr marL="43186" defTabSz="829178">
              <a:spcBef>
                <a:spcPts val="544"/>
              </a:spcBef>
              <a:defRPr/>
            </a:pPr>
            <a:r>
              <a:rPr lang="de-DE" sz="1360" b="1" dirty="0">
                <a:solidFill>
                  <a:srgbClr val="2E6A7B"/>
                </a:solidFill>
                <a:latin typeface="Arial"/>
                <a:cs typeface="Arial"/>
              </a:rPr>
              <a:t>Wir stellen uns gegenseitig Fragen.</a:t>
            </a:r>
          </a:p>
          <a:p>
            <a:pPr marL="43186" defTabSz="829178">
              <a:spcBef>
                <a:spcPts val="544"/>
              </a:spcBef>
              <a:defRPr/>
            </a:pPr>
            <a:r>
              <a:rPr lang="de-DE" sz="1360" b="1" dirty="0">
                <a:solidFill>
                  <a:srgbClr val="2E6A7B"/>
                </a:solidFill>
                <a:latin typeface="Arial"/>
                <a:cs typeface="Arial"/>
              </a:rPr>
              <a:t>Es herrscht eine Atmosphäre des Vertrauens.</a:t>
            </a:r>
          </a:p>
          <a:p>
            <a:pPr marL="43186" defTabSz="829178">
              <a:spcBef>
                <a:spcPts val="544"/>
              </a:spcBef>
              <a:defRPr/>
            </a:pPr>
            <a:r>
              <a:rPr lang="de-DE" sz="1360" b="1" dirty="0">
                <a:solidFill>
                  <a:srgbClr val="2E6A7B"/>
                </a:solidFill>
                <a:latin typeface="Arial"/>
                <a:cs typeface="Arial"/>
              </a:rPr>
              <a:t>Wie streben ein gemeinsames Ziel an.</a:t>
            </a:r>
          </a:p>
        </p:txBody>
      </p:sp>
      <p:sp>
        <p:nvSpPr>
          <p:cNvPr id="19" name="object 6">
            <a:extLst>
              <a:ext uri="{FF2B5EF4-FFF2-40B4-BE49-F238E27FC236}">
                <a16:creationId xmlns:a16="http://schemas.microsoft.com/office/drawing/2014/main" id="{394140AF-32B4-B643-B802-DE7CF83C5156}"/>
              </a:ext>
            </a:extLst>
          </p:cNvPr>
          <p:cNvSpPr txBox="1"/>
          <p:nvPr/>
        </p:nvSpPr>
        <p:spPr>
          <a:xfrm>
            <a:off x="5278936" y="6737488"/>
            <a:ext cx="110557"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7</a:t>
            </a:r>
            <a:endParaRPr sz="907" dirty="0">
              <a:solidFill>
                <a:prstClr val="black"/>
              </a:solidFill>
              <a:latin typeface="Arial"/>
              <a:cs typeface="Arial"/>
            </a:endParaRPr>
          </a:p>
        </p:txBody>
      </p:sp>
    </p:spTree>
    <p:extLst>
      <p:ext uri="{BB962C8B-B14F-4D97-AF65-F5344CB8AC3E}">
        <p14:creationId xmlns:p14="http://schemas.microsoft.com/office/powerpoint/2010/main" val="2676243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06809" y="572839"/>
            <a:ext cx="3274910" cy="1019170"/>
          </a:xfrm>
          <a:prstGeom prst="rect">
            <a:avLst/>
          </a:prstGeom>
          <a:solidFill>
            <a:srgbClr val="D9F1F6"/>
          </a:solidFill>
        </p:spPr>
        <p:txBody>
          <a:bodyPr vert="horz" wrap="square" lIns="0" tIns="14395" rIns="0" bIns="0" rtlCol="0">
            <a:spAutoFit/>
          </a:bodyPr>
          <a:lstStyle/>
          <a:p>
            <a:pPr marL="23608" defTabSz="829178">
              <a:spcBef>
                <a:spcPts val="113"/>
              </a:spcBef>
            </a:pPr>
            <a:r>
              <a:rPr sz="1632" b="1" kern="0" dirty="0">
                <a:solidFill>
                  <a:srgbClr val="1A616F"/>
                </a:solidFill>
                <a:latin typeface="Arial"/>
                <a:cs typeface="Arial"/>
              </a:rPr>
              <a:t>Part c.</a:t>
            </a:r>
            <a:r>
              <a:rPr lang="de-DE" sz="1632" b="1" kern="0" dirty="0">
                <a:solidFill>
                  <a:srgbClr val="1A616F"/>
                </a:solidFill>
                <a:latin typeface="Arial"/>
                <a:cs typeface="Arial"/>
              </a:rPr>
              <a:t> </a:t>
            </a:r>
            <a:r>
              <a:rPr lang="en-US" sz="1632" b="1" kern="0" dirty="0" err="1">
                <a:solidFill>
                  <a:srgbClr val="1A616F"/>
                </a:solidFill>
                <a:latin typeface="Arial"/>
                <a:cs typeface="Arial"/>
              </a:rPr>
              <a:t>Dialogische</a:t>
            </a:r>
            <a:r>
              <a:rPr lang="en-US" sz="1632" b="1" kern="0" dirty="0">
                <a:solidFill>
                  <a:srgbClr val="1A616F"/>
                </a:solidFill>
                <a:latin typeface="Arial"/>
                <a:cs typeface="Arial"/>
              </a:rPr>
              <a:t> </a:t>
            </a:r>
            <a:r>
              <a:rPr lang="en-US" sz="1632" b="1" kern="0" dirty="0" err="1">
                <a:solidFill>
                  <a:srgbClr val="1A616F"/>
                </a:solidFill>
                <a:latin typeface="Arial"/>
                <a:cs typeface="Arial"/>
              </a:rPr>
              <a:t>Unterrichtsgespräche</a:t>
            </a:r>
            <a:r>
              <a:rPr lang="en-US" sz="1632" b="1" kern="0" dirty="0">
                <a:solidFill>
                  <a:srgbClr val="1A616F"/>
                </a:solidFill>
                <a:latin typeface="Arial"/>
                <a:cs typeface="Arial"/>
              </a:rPr>
              <a:t> und </a:t>
            </a:r>
            <a:r>
              <a:rPr lang="en-US" sz="1632" b="1" kern="0" dirty="0" err="1">
                <a:solidFill>
                  <a:srgbClr val="1A616F"/>
                </a:solidFill>
                <a:latin typeface="Arial"/>
                <a:cs typeface="Arial"/>
              </a:rPr>
              <a:t>Lernen</a:t>
            </a:r>
            <a:r>
              <a:rPr lang="en-US" sz="1632" b="1" kern="0" dirty="0">
                <a:solidFill>
                  <a:srgbClr val="1A616F"/>
                </a:solidFill>
                <a:latin typeface="Arial"/>
                <a:cs typeface="Arial"/>
              </a:rPr>
              <a:t> in </a:t>
            </a:r>
            <a:r>
              <a:rPr lang="en-US" sz="1632" b="1" kern="0" dirty="0" err="1">
                <a:solidFill>
                  <a:srgbClr val="1A616F"/>
                </a:solidFill>
                <a:latin typeface="Arial"/>
                <a:cs typeface="Arial"/>
              </a:rPr>
              <a:t>unterschiedlichen</a:t>
            </a:r>
            <a:r>
              <a:rPr lang="en-US" sz="1632" b="1" kern="0" dirty="0">
                <a:solidFill>
                  <a:srgbClr val="1A616F"/>
                </a:solidFill>
                <a:latin typeface="Arial"/>
                <a:cs typeface="Arial"/>
              </a:rPr>
              <a:t> </a:t>
            </a:r>
            <a:r>
              <a:rPr lang="en-US" sz="1632" b="1" kern="0" dirty="0" err="1">
                <a:solidFill>
                  <a:srgbClr val="1A616F"/>
                </a:solidFill>
                <a:latin typeface="Arial"/>
                <a:cs typeface="Arial"/>
              </a:rPr>
              <a:t>Kontexten</a:t>
            </a:r>
            <a:endParaRPr lang="de-DE" sz="1632" b="1" kern="0" dirty="0">
              <a:solidFill>
                <a:srgbClr val="1A616F"/>
              </a:solidFill>
              <a:latin typeface="Arial"/>
              <a:cs typeface="Arial"/>
            </a:endParaRPr>
          </a:p>
        </p:txBody>
      </p:sp>
      <p:sp>
        <p:nvSpPr>
          <p:cNvPr id="6" name="object 6"/>
          <p:cNvSpPr txBox="1"/>
          <p:nvPr/>
        </p:nvSpPr>
        <p:spPr>
          <a:xfrm>
            <a:off x="906809" y="1652431"/>
            <a:ext cx="4282356" cy="4335269"/>
          </a:xfrm>
          <a:prstGeom prst="rect">
            <a:avLst/>
          </a:prstGeom>
          <a:ln w="31733">
            <a:solidFill>
              <a:srgbClr val="2791A6"/>
            </a:solidFill>
          </a:ln>
        </p:spPr>
        <p:txBody>
          <a:bodyPr vert="horz" wrap="square" lIns="0" tIns="39731" rIns="0" bIns="0" rtlCol="0">
            <a:spAutoFit/>
          </a:bodyPr>
          <a:lstStyle/>
          <a:p>
            <a:pPr marL="75432" marR="85797" defTabSz="829178">
              <a:lnSpc>
                <a:spcPct val="120600"/>
              </a:lnSpc>
              <a:spcBef>
                <a:spcPts val="313"/>
              </a:spcBef>
            </a:pPr>
            <a:r>
              <a:rPr lang="de-DE" sz="997" kern="0" dirty="0">
                <a:solidFill>
                  <a:prstClr val="black"/>
                </a:solidFill>
                <a:latin typeface="Arial"/>
                <a:cs typeface="Arial"/>
              </a:rPr>
              <a:t>Es gibt eine wachsende Zahl internationaler Forschungsergebnisse, die belegen, dass sich ein dialogischer Unterricht positiv auf das Lernen der Schüler*innen und andere persönliche Entwicklungsergebnisse auswirkt. Zu den Ergebnissen der Evaluierung von Programmen zur beruflichen Entwicklung gehören</a:t>
            </a:r>
            <a:r>
              <a:rPr sz="997" kern="0" dirty="0">
                <a:solidFill>
                  <a:prstClr val="black"/>
                </a:solidFill>
                <a:latin typeface="Arial"/>
                <a:cs typeface="Arial"/>
              </a:rPr>
              <a:t>:</a:t>
            </a:r>
          </a:p>
          <a:p>
            <a:pPr defTabSz="829178">
              <a:spcBef>
                <a:spcPts val="27"/>
              </a:spcBef>
            </a:pPr>
            <a:endParaRPr sz="907" kern="0" dirty="0">
              <a:solidFill>
                <a:prstClr val="black"/>
              </a:solidFill>
              <a:latin typeface="Times New Roman"/>
              <a:cs typeface="Times New Roman"/>
            </a:endParaRPr>
          </a:p>
          <a:p>
            <a:pPr marL="75432" defTabSz="829178">
              <a:buFontTx/>
              <a:buChar char="-"/>
              <a:tabLst>
                <a:tab pos="172170" algn="l"/>
              </a:tabLst>
            </a:pPr>
            <a:r>
              <a:rPr lang="en-GB" sz="997" kern="0" dirty="0">
                <a:solidFill>
                  <a:prstClr val="black"/>
                </a:solidFill>
                <a:latin typeface="Arial"/>
                <a:cs typeface="Arial"/>
              </a:rPr>
              <a:t> </a:t>
            </a:r>
            <a:r>
              <a:rPr lang="de-DE" sz="997" kern="0" dirty="0">
                <a:solidFill>
                  <a:prstClr val="black"/>
                </a:solidFill>
                <a:latin typeface="Arial"/>
                <a:cs typeface="Arial"/>
              </a:rPr>
              <a:t>Verbesserte akademische Leistungen von britischen Grundschüler*innen </a:t>
            </a:r>
            <a:r>
              <a:rPr sz="997" kern="0" dirty="0">
                <a:solidFill>
                  <a:prstClr val="black"/>
                </a:solidFill>
                <a:latin typeface="Arial"/>
                <a:cs typeface="Arial"/>
              </a:rPr>
              <a:t>(</a:t>
            </a:r>
            <a:r>
              <a:rPr sz="997" u="sng" kern="0" dirty="0">
                <a:solidFill>
                  <a:srgbClr val="0000FF"/>
                </a:solidFill>
                <a:latin typeface="Arial"/>
                <a:cs typeface="Arial"/>
                <a:hlinkClick r:id="rId3"/>
              </a:rPr>
              <a:t>Alexander, 2018</a:t>
            </a:r>
            <a:r>
              <a:rPr sz="997" kern="0" dirty="0">
                <a:solidFill>
                  <a:prstClr val="black"/>
                </a:solidFill>
                <a:latin typeface="Arial"/>
                <a:cs typeface="Arial"/>
              </a:rPr>
              <a:t>)</a:t>
            </a:r>
          </a:p>
          <a:p>
            <a:pPr defTabSz="829178">
              <a:spcBef>
                <a:spcPts val="32"/>
              </a:spcBef>
              <a:buFont typeface="Arial"/>
              <a:buChar char="-"/>
            </a:pPr>
            <a:endParaRPr sz="907" kern="0" dirty="0">
              <a:solidFill>
                <a:prstClr val="black"/>
              </a:solidFill>
              <a:latin typeface="Times New Roman"/>
              <a:cs typeface="Times New Roman"/>
            </a:endParaRPr>
          </a:p>
          <a:p>
            <a:pPr marL="75432" marR="314397" defTabSz="829178">
              <a:lnSpc>
                <a:spcPct val="120900"/>
              </a:lnSpc>
              <a:spcBef>
                <a:spcPts val="5"/>
              </a:spcBef>
              <a:buFontTx/>
              <a:buChar char="-"/>
              <a:tabLst>
                <a:tab pos="143379" algn="l"/>
              </a:tabLst>
            </a:pPr>
            <a:r>
              <a:rPr lang="en-GB" sz="997" kern="0" dirty="0">
                <a:solidFill>
                  <a:prstClr val="black"/>
                </a:solidFill>
                <a:latin typeface="Arial"/>
                <a:cs typeface="Arial"/>
              </a:rPr>
              <a:t> </a:t>
            </a:r>
            <a:r>
              <a:rPr lang="de-DE" sz="997" kern="0" dirty="0">
                <a:solidFill>
                  <a:prstClr val="black"/>
                </a:solidFill>
                <a:latin typeface="Arial"/>
                <a:cs typeface="Arial"/>
              </a:rPr>
              <a:t>Gesteigerte Lernmotivation, wahrgenommene Autonomie und Interesse an MINT-Fächern bei Sekundarschülern in Deutschland in Verbindung mit verstärktem konstruktivem Feedback der Lehrer </a:t>
            </a:r>
            <a:r>
              <a:rPr sz="997" kern="0" dirty="0">
                <a:solidFill>
                  <a:prstClr val="black"/>
                </a:solidFill>
                <a:latin typeface="Arial"/>
                <a:cs typeface="Arial"/>
              </a:rPr>
              <a:t>(</a:t>
            </a:r>
            <a:r>
              <a:rPr sz="997" u="sng" kern="0" dirty="0">
                <a:solidFill>
                  <a:srgbClr val="0000FF"/>
                </a:solidFill>
                <a:latin typeface="Arial"/>
                <a:cs typeface="Arial"/>
                <a:hlinkClick r:id="rId4"/>
              </a:rPr>
              <a:t>Kiemer et al., 2015</a:t>
            </a:r>
            <a:r>
              <a:rPr sz="997" kern="0" dirty="0">
                <a:solidFill>
                  <a:prstClr val="black"/>
                </a:solidFill>
                <a:latin typeface="Arial"/>
                <a:cs typeface="Arial"/>
              </a:rPr>
              <a:t>).</a:t>
            </a:r>
          </a:p>
          <a:p>
            <a:pPr defTabSz="829178">
              <a:spcBef>
                <a:spcPts val="5"/>
              </a:spcBef>
              <a:buFont typeface="Arial"/>
              <a:buChar char="-"/>
            </a:pPr>
            <a:endParaRPr sz="907" kern="0" dirty="0">
              <a:solidFill>
                <a:prstClr val="black"/>
              </a:solidFill>
              <a:latin typeface="Times New Roman"/>
              <a:cs typeface="Times New Roman"/>
            </a:endParaRPr>
          </a:p>
          <a:p>
            <a:pPr marL="75432" marR="85797" defTabSz="829178">
              <a:lnSpc>
                <a:spcPct val="121900"/>
              </a:lnSpc>
            </a:pPr>
            <a:r>
              <a:rPr lang="de-DE" sz="997" kern="0" dirty="0">
                <a:solidFill>
                  <a:prstClr val="black"/>
                </a:solidFill>
                <a:latin typeface="Arial"/>
                <a:cs typeface="Arial"/>
              </a:rPr>
              <a:t>Andere Studien befassen sich mit den Auswirkungen "natürlicher Variationen" im Klassendialog. Zu den Ergebnissen gehören:</a:t>
            </a:r>
          </a:p>
          <a:p>
            <a:pPr marL="75432" marR="85797" defTabSz="829178">
              <a:lnSpc>
                <a:spcPct val="121900"/>
              </a:lnSpc>
            </a:pPr>
            <a:endParaRPr sz="907" kern="0" dirty="0">
              <a:solidFill>
                <a:prstClr val="black"/>
              </a:solidFill>
              <a:latin typeface="Times New Roman"/>
              <a:cs typeface="Times New Roman"/>
            </a:endParaRPr>
          </a:p>
          <a:p>
            <a:pPr marL="74856" marR="450865" defTabSz="829178">
              <a:lnSpc>
                <a:spcPct val="101699"/>
              </a:lnSpc>
              <a:spcBef>
                <a:spcPts val="5"/>
              </a:spcBef>
              <a:buFontTx/>
              <a:buChar char="-"/>
              <a:tabLst>
                <a:tab pos="142515" algn="l"/>
                <a:tab pos="2657400" algn="l"/>
                <a:tab pos="4186197" algn="l"/>
              </a:tabLst>
            </a:pPr>
            <a:r>
              <a:rPr lang="en-GB" sz="997" kern="0" dirty="0">
                <a:solidFill>
                  <a:prstClr val="black"/>
                </a:solidFill>
                <a:latin typeface="Arial"/>
                <a:cs typeface="Arial"/>
              </a:rPr>
              <a:t> </a:t>
            </a:r>
            <a:r>
              <a:rPr lang="de-DE" sz="997" kern="0" dirty="0">
                <a:solidFill>
                  <a:prstClr val="black"/>
                </a:solidFill>
                <a:latin typeface="Arial"/>
                <a:cs typeface="Arial"/>
              </a:rPr>
              <a:t>Lernende, die mehr sprechen und dabei eine qualitativ hochwertige Argumentation im Landessprachunterricht verwenden, erzielen bessere Ergebnisse </a:t>
            </a:r>
            <a:r>
              <a:rPr lang="en-GB" sz="952" kern="0" dirty="0">
                <a:solidFill>
                  <a:prstClr val="black"/>
                </a:solidFill>
                <a:latin typeface="Arial" panose="020B0604020202020204" pitchFamily="34" charset="0"/>
                <a:cs typeface="Arial" panose="020B0604020202020204" pitchFamily="34" charset="0"/>
              </a:rPr>
              <a:t>(</a:t>
            </a:r>
            <a:r>
              <a:rPr lang="en-GB" sz="952" u="sng" kern="0" dirty="0">
                <a:solidFill>
                  <a:prstClr val="black"/>
                </a:solidFill>
                <a:latin typeface="Arial" panose="020B0604020202020204" pitchFamily="34" charset="0"/>
                <a:cs typeface="Arial" panose="020B0604020202020204" pitchFamily="34" charset="0"/>
                <a:hlinkClick r:id="rId5"/>
              </a:rPr>
              <a:t>Šeďová et al., 2019</a:t>
            </a:r>
            <a:r>
              <a:rPr lang="en-GB" sz="952" kern="0" dirty="0">
                <a:solidFill>
                  <a:prstClr val="black"/>
                </a:solidFill>
                <a:latin typeface="Arial" panose="020B0604020202020204" pitchFamily="34" charset="0"/>
                <a:cs typeface="Arial" panose="020B0604020202020204" pitchFamily="34" charset="0"/>
              </a:rPr>
              <a:t>, </a:t>
            </a:r>
            <a:r>
              <a:rPr lang="en-GB" sz="952" kern="0" dirty="0" err="1">
                <a:solidFill>
                  <a:prstClr val="black"/>
                </a:solidFill>
                <a:latin typeface="Arial" panose="020B0604020202020204" pitchFamily="34" charset="0"/>
                <a:cs typeface="Arial" panose="020B0604020202020204" pitchFamily="34" charset="0"/>
              </a:rPr>
              <a:t>Tschechien</a:t>
            </a:r>
            <a:r>
              <a:rPr lang="en-GB" sz="952" kern="0" dirty="0">
                <a:solidFill>
                  <a:prstClr val="black"/>
                </a:solidFill>
                <a:latin typeface="Arial" panose="020B0604020202020204" pitchFamily="34" charset="0"/>
                <a:cs typeface="Arial" panose="020B0604020202020204" pitchFamily="34" charset="0"/>
              </a:rPr>
              <a:t>). </a:t>
            </a:r>
            <a:r>
              <a:rPr lang="en-GB" sz="997" kern="0" dirty="0">
                <a:solidFill>
                  <a:prstClr val="black"/>
                </a:solidFill>
                <a:latin typeface="Arial" panose="020B0604020202020204" pitchFamily="34" charset="0"/>
                <a:cs typeface="Arial" panose="020B0604020202020204" pitchFamily="34" charset="0"/>
              </a:rPr>
              <a:t> </a:t>
            </a:r>
          </a:p>
          <a:p>
            <a:pPr marL="74856" marR="450865" defTabSz="829178">
              <a:lnSpc>
                <a:spcPct val="101699"/>
              </a:lnSpc>
              <a:spcBef>
                <a:spcPts val="5"/>
              </a:spcBef>
              <a:buFontTx/>
              <a:buChar char="-"/>
              <a:tabLst>
                <a:tab pos="142515" algn="l"/>
                <a:tab pos="2657400" algn="l"/>
                <a:tab pos="4186197" algn="l"/>
              </a:tabLst>
            </a:pPr>
            <a:endParaRPr sz="725" kern="0" dirty="0">
              <a:solidFill>
                <a:prstClr val="black"/>
              </a:solidFill>
              <a:latin typeface="Arial" panose="020B0604020202020204" pitchFamily="34" charset="0"/>
              <a:cs typeface="Arial" panose="020B0604020202020204" pitchFamily="34" charset="0"/>
            </a:endParaRPr>
          </a:p>
          <a:p>
            <a:pPr marL="141288" indent="-66675" defTabSz="829178">
              <a:spcBef>
                <a:spcPts val="23"/>
              </a:spcBef>
              <a:buFontTx/>
              <a:buChar char="-"/>
              <a:tabLst>
                <a:tab pos="142875" algn="l"/>
                <a:tab pos="4132263" algn="l"/>
              </a:tabLst>
            </a:pPr>
            <a:r>
              <a:rPr lang="de-DE" sz="997" kern="0" dirty="0">
                <a:solidFill>
                  <a:prstClr val="black"/>
                </a:solidFill>
                <a:latin typeface="Arial"/>
                <a:cs typeface="Arial"/>
              </a:rPr>
              <a:t>Studien zur Mathematik in der Primarstufe in den USA haben ergeben, dass detaillierte und korrekte Erklärungen, die mit Beweisen untermauert  werden, mit besseren Leistungen einhergehen</a:t>
            </a:r>
            <a:r>
              <a:rPr lang="en-GB" sz="997" kern="0" dirty="0">
                <a:solidFill>
                  <a:prstClr val="black"/>
                </a:solidFill>
                <a:latin typeface="Arial"/>
                <a:cs typeface="Arial"/>
              </a:rPr>
              <a:t> </a:t>
            </a:r>
            <a:r>
              <a:rPr lang="en-GB" sz="997"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(Webb et al., </a:t>
            </a:r>
            <a:r>
              <a:rPr lang="en-GB" sz="997"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6"/>
              </a:rPr>
              <a:t>2008</a:t>
            </a:r>
            <a:r>
              <a:rPr lang="en-GB" sz="997"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997"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7"/>
              </a:rPr>
              <a:t>2009</a:t>
            </a:r>
            <a:r>
              <a:rPr lang="en-GB" sz="997"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997"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8"/>
              </a:rPr>
              <a:t>2014</a:t>
            </a:r>
            <a:r>
              <a:rPr lang="en-GB" sz="997"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sz="997" kern="0" dirty="0">
              <a:solidFill>
                <a:prstClr val="black"/>
              </a:solidFill>
              <a:latin typeface="Arial" panose="020B0604020202020204" pitchFamily="34" charset="0"/>
              <a:cs typeface="Arial" panose="020B0604020202020204" pitchFamily="34" charset="0"/>
            </a:endParaRPr>
          </a:p>
        </p:txBody>
      </p:sp>
      <p:sp>
        <p:nvSpPr>
          <p:cNvPr id="7" name="object 7"/>
          <p:cNvSpPr txBox="1"/>
          <p:nvPr/>
        </p:nvSpPr>
        <p:spPr>
          <a:xfrm>
            <a:off x="3808991" y="702372"/>
            <a:ext cx="6147810" cy="430887"/>
          </a:xfrm>
          <a:prstGeom prst="rect">
            <a:avLst/>
          </a:prstGeom>
        </p:spPr>
        <p:txBody>
          <a:bodyPr vert="horz" wrap="square" lIns="0" tIns="0" rIns="0" bIns="0" rtlCol="0">
            <a:spAutoFit/>
          </a:bodyPr>
          <a:lstStyle/>
          <a:p>
            <a:pPr marL="810260">
              <a:spcBef>
                <a:spcPts val="455"/>
              </a:spcBef>
            </a:pPr>
            <a:r>
              <a:rPr lang="de-DE" sz="1400" b="1" dirty="0">
                <a:latin typeface="Arial Unicode MS"/>
                <a:cs typeface="Arial Unicode MS"/>
              </a:rPr>
              <a:t>Evidenz dafür, dass der Dialog zwischen Lehrpersonen und Lernenden das Lernen fördert</a:t>
            </a:r>
          </a:p>
        </p:txBody>
      </p:sp>
      <p:sp>
        <p:nvSpPr>
          <p:cNvPr id="8" name="object 8"/>
          <p:cNvSpPr/>
          <p:nvPr/>
        </p:nvSpPr>
        <p:spPr>
          <a:xfrm>
            <a:off x="5490943" y="1534004"/>
            <a:ext cx="4306548" cy="3100208"/>
          </a:xfrm>
          <a:custGeom>
            <a:avLst/>
            <a:gdLst/>
            <a:ahLst/>
            <a:cxnLst/>
            <a:rect l="l" t="t" r="r" b="b"/>
            <a:pathLst>
              <a:path w="4749165" h="3418840">
                <a:moveTo>
                  <a:pt x="0" y="0"/>
                </a:moveTo>
                <a:lnTo>
                  <a:pt x="4749027" y="0"/>
                </a:lnTo>
                <a:lnTo>
                  <a:pt x="4749027" y="3418746"/>
                </a:lnTo>
                <a:lnTo>
                  <a:pt x="0" y="3418746"/>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9" name="object 9"/>
          <p:cNvSpPr txBox="1"/>
          <p:nvPr/>
        </p:nvSpPr>
        <p:spPr>
          <a:xfrm>
            <a:off x="5479318" y="1505431"/>
            <a:ext cx="4331884" cy="901072"/>
          </a:xfrm>
          <a:prstGeom prst="rect">
            <a:avLst/>
          </a:prstGeom>
        </p:spPr>
        <p:txBody>
          <a:bodyPr vert="horz" wrap="square" lIns="0" tIns="41458" rIns="0" bIns="0" rtlCol="0">
            <a:spAutoFit/>
          </a:bodyPr>
          <a:lstStyle/>
          <a:p>
            <a:pPr marL="50672" defTabSz="829178">
              <a:lnSpc>
                <a:spcPts val="793"/>
              </a:lnSpc>
              <a:spcBef>
                <a:spcPts val="326"/>
              </a:spcBef>
            </a:pPr>
            <a:r>
              <a:rPr sz="1496" spc="-102" baseline="20202" dirty="0">
                <a:solidFill>
                  <a:prstClr val="black"/>
                </a:solidFill>
                <a:latin typeface="Arial"/>
                <a:cs typeface="Arial"/>
              </a:rPr>
              <a:t>(</a:t>
            </a:r>
            <a:r>
              <a:rPr sz="997" spc="-68" dirty="0">
                <a:solidFill>
                  <a:prstClr val="black"/>
                </a:solidFill>
                <a:latin typeface="Arial"/>
                <a:cs typeface="Arial"/>
              </a:rPr>
              <a:t>Wh</a:t>
            </a:r>
            <a:r>
              <a:rPr sz="1496" spc="-102" baseline="20202" dirty="0">
                <a:solidFill>
                  <a:srgbClr val="0000FF"/>
                </a:solidFill>
                <a:latin typeface="Arial"/>
                <a:cs typeface="Arial"/>
                <a:hlinkClick r:id="rId9"/>
              </a:rPr>
              <a:t>http://ti</a:t>
            </a:r>
            <a:r>
              <a:rPr sz="997" spc="-68" dirty="0">
                <a:solidFill>
                  <a:prstClr val="black"/>
                </a:solidFill>
                <a:latin typeface="Arial"/>
                <a:cs typeface="Arial"/>
                <a:hlinkClick r:id="rId9"/>
              </a:rPr>
              <a:t>ich</a:t>
            </a:r>
            <a:r>
              <a:rPr sz="997" spc="-68" dirty="0">
                <a:solidFill>
                  <a:prstClr val="black"/>
                </a:solidFill>
                <a:latin typeface="Arial"/>
                <a:cs typeface="Arial"/>
              </a:rPr>
              <a:t> </a:t>
            </a:r>
            <a:r>
              <a:rPr sz="997" spc="-103" dirty="0">
                <a:solidFill>
                  <a:prstClr val="black"/>
                </a:solidFill>
                <a:latin typeface="Arial"/>
                <a:cs typeface="Arial"/>
              </a:rPr>
              <a:t>ta</a:t>
            </a:r>
            <a:r>
              <a:rPr sz="1496" spc="-156" baseline="20202" dirty="0">
                <a:solidFill>
                  <a:srgbClr val="0000FF"/>
                </a:solidFill>
                <a:latin typeface="Arial"/>
                <a:cs typeface="Arial"/>
              </a:rPr>
              <a:t>ny</a:t>
            </a:r>
            <a:r>
              <a:rPr sz="997" spc="-103" dirty="0">
                <a:solidFill>
                  <a:prstClr val="black"/>
                </a:solidFill>
                <a:latin typeface="Arial"/>
                <a:cs typeface="Arial"/>
              </a:rPr>
              <a:t>lk </a:t>
            </a:r>
            <a:r>
              <a:rPr sz="997" spc="-236" dirty="0">
                <a:solidFill>
                  <a:prstClr val="black"/>
                </a:solidFill>
                <a:latin typeface="Arial"/>
                <a:cs typeface="Arial"/>
              </a:rPr>
              <a:t>m</a:t>
            </a:r>
            <a:r>
              <a:rPr sz="1496" spc="-354" baseline="20202" dirty="0">
                <a:solidFill>
                  <a:srgbClr val="0000FF"/>
                </a:solidFill>
                <a:latin typeface="Arial"/>
                <a:cs typeface="Arial"/>
              </a:rPr>
              <a:t>url</a:t>
            </a:r>
            <a:r>
              <a:rPr sz="997" spc="-236" dirty="0">
                <a:solidFill>
                  <a:prstClr val="black"/>
                </a:solidFill>
                <a:latin typeface="Arial"/>
                <a:cs typeface="Arial"/>
              </a:rPr>
              <a:t>o</a:t>
            </a:r>
            <a:r>
              <a:rPr sz="1496" spc="-354" baseline="20202" dirty="0">
                <a:solidFill>
                  <a:srgbClr val="0000FF"/>
                </a:solidFill>
                <a:latin typeface="Arial"/>
                <a:cs typeface="Arial"/>
              </a:rPr>
              <a:t>.</a:t>
            </a:r>
            <a:r>
              <a:rPr sz="997" spc="-236" dirty="0">
                <a:solidFill>
                  <a:prstClr val="black"/>
                </a:solidFill>
                <a:latin typeface="Arial"/>
                <a:cs typeface="Arial"/>
              </a:rPr>
              <a:t>v</a:t>
            </a:r>
            <a:r>
              <a:rPr sz="1496" spc="-354" baseline="20202" dirty="0">
                <a:solidFill>
                  <a:srgbClr val="0000FF"/>
                </a:solidFill>
                <a:latin typeface="Arial"/>
                <a:cs typeface="Arial"/>
              </a:rPr>
              <a:t>com</a:t>
            </a:r>
            <a:r>
              <a:rPr sz="997" spc="-236" dirty="0">
                <a:solidFill>
                  <a:prstClr val="black"/>
                </a:solidFill>
                <a:latin typeface="Arial"/>
                <a:cs typeface="Arial"/>
              </a:rPr>
              <a:t>es      </a:t>
            </a:r>
            <a:r>
              <a:rPr sz="997" spc="-199" dirty="0">
                <a:solidFill>
                  <a:prstClr val="black"/>
                </a:solidFill>
                <a:latin typeface="Arial"/>
                <a:cs typeface="Arial"/>
              </a:rPr>
              <a:t>a</a:t>
            </a:r>
            <a:r>
              <a:rPr sz="1496" spc="-299" baseline="20202" dirty="0">
                <a:solidFill>
                  <a:srgbClr val="0000FF"/>
                </a:solidFill>
                <a:latin typeface="Arial"/>
                <a:cs typeface="Arial"/>
              </a:rPr>
              <a:t>/ESR</a:t>
            </a:r>
            <a:r>
              <a:rPr sz="997" spc="-199" dirty="0">
                <a:solidFill>
                  <a:prstClr val="black"/>
                </a:solidFill>
                <a:latin typeface="Arial"/>
                <a:cs typeface="Arial"/>
              </a:rPr>
              <a:t>re   </a:t>
            </a:r>
            <a:r>
              <a:rPr sz="997" spc="-131" dirty="0">
                <a:solidFill>
                  <a:prstClr val="black"/>
                </a:solidFill>
                <a:latin typeface="Arial"/>
                <a:cs typeface="Arial"/>
              </a:rPr>
              <a:t>st</a:t>
            </a:r>
            <a:r>
              <a:rPr sz="1496" spc="-197" baseline="20202" dirty="0">
                <a:solidFill>
                  <a:srgbClr val="0000FF"/>
                </a:solidFill>
                <a:latin typeface="Arial"/>
                <a:cs typeface="Arial"/>
              </a:rPr>
              <a:t>Cdi</a:t>
            </a:r>
            <a:r>
              <a:rPr sz="997" spc="-131" dirty="0">
                <a:solidFill>
                  <a:prstClr val="black"/>
                </a:solidFill>
                <a:latin typeface="Arial"/>
                <a:cs typeface="Arial"/>
              </a:rPr>
              <a:t>ron</a:t>
            </a:r>
            <a:r>
              <a:rPr sz="1496" spc="-197" baseline="20202" dirty="0">
                <a:solidFill>
                  <a:srgbClr val="0000FF"/>
                </a:solidFill>
                <a:latin typeface="Arial"/>
                <a:cs typeface="Arial"/>
              </a:rPr>
              <a:t>al</a:t>
            </a:r>
            <a:r>
              <a:rPr sz="997" spc="-131" dirty="0">
                <a:solidFill>
                  <a:prstClr val="black"/>
                </a:solidFill>
                <a:latin typeface="Arial"/>
                <a:cs typeface="Arial"/>
              </a:rPr>
              <a:t>g</a:t>
            </a:r>
            <a:r>
              <a:rPr sz="1496" spc="-197" baseline="20202" dirty="0">
                <a:solidFill>
                  <a:srgbClr val="0000FF"/>
                </a:solidFill>
                <a:latin typeface="Arial"/>
                <a:cs typeface="Arial"/>
              </a:rPr>
              <a:t>og</a:t>
            </a:r>
            <a:r>
              <a:rPr sz="997" spc="-131" dirty="0">
                <a:solidFill>
                  <a:prstClr val="black"/>
                </a:solidFill>
                <a:latin typeface="Arial"/>
                <a:cs typeface="Arial"/>
              </a:rPr>
              <a:t>ly  </a:t>
            </a:r>
            <a:r>
              <a:rPr sz="997" spc="-145" dirty="0">
                <a:solidFill>
                  <a:prstClr val="black"/>
                </a:solidFill>
                <a:latin typeface="Arial"/>
                <a:cs typeface="Arial"/>
              </a:rPr>
              <a:t>a</a:t>
            </a:r>
            <a:r>
              <a:rPr sz="1496" spc="-218" baseline="20202" dirty="0">
                <a:solidFill>
                  <a:srgbClr val="0000FF"/>
                </a:solidFill>
                <a:latin typeface="Arial"/>
                <a:cs typeface="Arial"/>
              </a:rPr>
              <a:t>ue</a:t>
            </a:r>
            <a:r>
              <a:rPr sz="997" spc="-145" dirty="0">
                <a:solidFill>
                  <a:prstClr val="black"/>
                </a:solidFill>
                <a:latin typeface="Arial"/>
                <a:cs typeface="Arial"/>
              </a:rPr>
              <a:t>ss</a:t>
            </a:r>
            <a:r>
              <a:rPr sz="1496" spc="-218" baseline="20202" dirty="0">
                <a:solidFill>
                  <a:prstClr val="black"/>
                </a:solidFill>
                <a:latin typeface="Arial"/>
                <a:cs typeface="Arial"/>
              </a:rPr>
              <a:t>).</a:t>
            </a:r>
            <a:r>
              <a:rPr sz="997" spc="-145" dirty="0">
                <a:solidFill>
                  <a:prstClr val="black"/>
                </a:solidFill>
                <a:latin typeface="Arial"/>
                <a:cs typeface="Arial"/>
              </a:rPr>
              <a:t>ociated  </a:t>
            </a:r>
            <a:r>
              <a:rPr sz="997" spc="5" dirty="0">
                <a:solidFill>
                  <a:prstClr val="black"/>
                </a:solidFill>
                <a:latin typeface="Arial"/>
                <a:cs typeface="Arial"/>
              </a:rPr>
              <a:t>with </a:t>
            </a:r>
            <a:r>
              <a:rPr sz="997" spc="-36" dirty="0">
                <a:solidFill>
                  <a:prstClr val="black"/>
                </a:solidFill>
                <a:latin typeface="Arial"/>
                <a:cs typeface="Arial"/>
              </a:rPr>
              <a:t>learning</a:t>
            </a:r>
            <a:r>
              <a:rPr sz="997" spc="-50" dirty="0">
                <a:solidFill>
                  <a:prstClr val="black"/>
                </a:solidFill>
                <a:latin typeface="Arial"/>
                <a:cs typeface="Arial"/>
              </a:rPr>
              <a:t> </a:t>
            </a:r>
            <a:r>
              <a:rPr sz="997" spc="-68" dirty="0">
                <a:solidFill>
                  <a:prstClr val="black"/>
                </a:solidFill>
                <a:latin typeface="Arial"/>
                <a:cs typeface="Arial"/>
              </a:rPr>
              <a:t>gains?</a:t>
            </a:r>
            <a:endParaRPr sz="997" dirty="0">
              <a:solidFill>
                <a:prstClr val="black"/>
              </a:solidFill>
              <a:latin typeface="Arial"/>
              <a:cs typeface="Arial"/>
            </a:endParaRPr>
          </a:p>
          <a:p>
            <a:pPr marL="50672" defTabSz="829178">
              <a:lnSpc>
                <a:spcPts val="762"/>
              </a:lnSpc>
            </a:pPr>
            <a:r>
              <a:rPr sz="1496" spc="-313" baseline="-20202" dirty="0">
                <a:solidFill>
                  <a:prstClr val="black"/>
                </a:solidFill>
                <a:latin typeface="Arial"/>
                <a:cs typeface="Arial"/>
              </a:rPr>
              <a:t>·</a:t>
            </a:r>
            <a:r>
              <a:rPr sz="997" spc="-208" dirty="0">
                <a:solidFill>
                  <a:prstClr val="black"/>
                </a:solidFill>
                <a:latin typeface="Arial"/>
                <a:cs typeface="Arial"/>
              </a:rPr>
              <a:t>·              </a:t>
            </a:r>
            <a:r>
              <a:rPr sz="1496" b="1" spc="-251" baseline="-20202" dirty="0">
                <a:solidFill>
                  <a:prstClr val="black"/>
                </a:solidFill>
                <a:latin typeface="Arial"/>
                <a:cs typeface="Arial"/>
              </a:rPr>
              <a:t>in</a:t>
            </a:r>
            <a:r>
              <a:rPr sz="997" b="1" spc="-168" dirty="0">
                <a:solidFill>
                  <a:prstClr val="black"/>
                </a:solidFill>
                <a:latin typeface="Arial"/>
                <a:cs typeface="Arial"/>
              </a:rPr>
              <a:t>bui</a:t>
            </a:r>
            <a:r>
              <a:rPr sz="1496" b="1" spc="-251" baseline="-20202" dirty="0">
                <a:solidFill>
                  <a:prstClr val="black"/>
                </a:solidFill>
                <a:latin typeface="Arial"/>
                <a:cs typeface="Arial"/>
              </a:rPr>
              <a:t>vita</a:t>
            </a:r>
            <a:r>
              <a:rPr sz="997" b="1" spc="-168" dirty="0">
                <a:solidFill>
                  <a:prstClr val="black"/>
                </a:solidFill>
                <a:latin typeface="Arial"/>
                <a:cs typeface="Arial"/>
              </a:rPr>
              <a:t>ldi</a:t>
            </a:r>
            <a:r>
              <a:rPr sz="1496" b="1" spc="-251" baseline="-20202" dirty="0">
                <a:solidFill>
                  <a:prstClr val="black"/>
                </a:solidFill>
                <a:latin typeface="Arial"/>
                <a:cs typeface="Arial"/>
              </a:rPr>
              <a:t>tio</a:t>
            </a:r>
            <a:r>
              <a:rPr sz="997" b="1" spc="-168" dirty="0">
                <a:solidFill>
                  <a:prstClr val="black"/>
                </a:solidFill>
                <a:latin typeface="Arial"/>
                <a:cs typeface="Arial"/>
              </a:rPr>
              <a:t>ng </a:t>
            </a:r>
            <a:r>
              <a:rPr sz="1496" b="1" spc="-503" baseline="-20202" dirty="0">
                <a:solidFill>
                  <a:prstClr val="black"/>
                </a:solidFill>
                <a:latin typeface="Arial"/>
                <a:cs typeface="Arial"/>
              </a:rPr>
              <a:t>n</a:t>
            </a:r>
            <a:r>
              <a:rPr sz="997" b="1" spc="-336" dirty="0">
                <a:solidFill>
                  <a:prstClr val="black"/>
                </a:solidFill>
                <a:latin typeface="Arial"/>
                <a:cs typeface="Arial"/>
              </a:rPr>
              <a:t>on</a:t>
            </a:r>
            <a:r>
              <a:rPr sz="1496" b="1" spc="-503" baseline="-20202" dirty="0">
                <a:solidFill>
                  <a:prstClr val="black"/>
                </a:solidFill>
                <a:latin typeface="Arial"/>
                <a:cs typeface="Arial"/>
              </a:rPr>
              <a:t>s</a:t>
            </a:r>
            <a:r>
              <a:rPr sz="1496" b="1" spc="-61" baseline="-20202" dirty="0">
                <a:solidFill>
                  <a:prstClr val="black"/>
                </a:solidFill>
                <a:latin typeface="Arial"/>
                <a:cs typeface="Arial"/>
              </a:rPr>
              <a:t> </a:t>
            </a:r>
            <a:r>
              <a:rPr sz="1496" b="1" spc="-319" baseline="-20202" dirty="0">
                <a:solidFill>
                  <a:prstClr val="black"/>
                </a:solidFill>
                <a:latin typeface="Arial"/>
                <a:cs typeface="Arial"/>
              </a:rPr>
              <a:t>to</a:t>
            </a:r>
            <a:r>
              <a:rPr sz="997" b="1" spc="-213" dirty="0">
                <a:solidFill>
                  <a:prstClr val="black"/>
                </a:solidFill>
                <a:latin typeface="Arial"/>
                <a:cs typeface="Arial"/>
              </a:rPr>
              <a:t>ide</a:t>
            </a:r>
            <a:r>
              <a:rPr sz="1496" b="1" spc="-319" baseline="-20202" dirty="0">
                <a:solidFill>
                  <a:prstClr val="black"/>
                </a:solidFill>
                <a:latin typeface="Arial"/>
                <a:cs typeface="Arial"/>
              </a:rPr>
              <a:t>b</a:t>
            </a:r>
            <a:r>
              <a:rPr sz="997" b="1" spc="-213" dirty="0">
                <a:solidFill>
                  <a:prstClr val="black"/>
                </a:solidFill>
                <a:latin typeface="Arial"/>
                <a:cs typeface="Arial"/>
              </a:rPr>
              <a:t>as</a:t>
            </a:r>
            <a:r>
              <a:rPr sz="1496" b="1" spc="-319" baseline="-20202" dirty="0">
                <a:solidFill>
                  <a:prstClr val="black"/>
                </a:solidFill>
                <a:latin typeface="Arial"/>
                <a:cs typeface="Arial"/>
              </a:rPr>
              <a:t>uild</a:t>
            </a:r>
            <a:r>
              <a:rPr sz="997" spc="-213" dirty="0">
                <a:solidFill>
                  <a:prstClr val="black"/>
                </a:solidFill>
                <a:latin typeface="Arial"/>
                <a:cs typeface="Arial"/>
              </a:rPr>
              <a:t>is   </a:t>
            </a:r>
            <a:r>
              <a:rPr sz="1496" b="1" spc="-354" baseline="-20202" dirty="0">
                <a:solidFill>
                  <a:prstClr val="black"/>
                </a:solidFill>
                <a:latin typeface="Arial"/>
                <a:cs typeface="Arial"/>
              </a:rPr>
              <a:t>o</a:t>
            </a:r>
            <a:r>
              <a:rPr sz="997" spc="-236" dirty="0">
                <a:solidFill>
                  <a:prstClr val="black"/>
                </a:solidFill>
                <a:latin typeface="Arial"/>
                <a:cs typeface="Arial"/>
              </a:rPr>
              <a:t>p</a:t>
            </a:r>
            <a:r>
              <a:rPr sz="1496" b="1" spc="-354" baseline="-20202" dirty="0">
                <a:solidFill>
                  <a:prstClr val="black"/>
                </a:solidFill>
                <a:latin typeface="Arial"/>
                <a:cs typeface="Arial"/>
              </a:rPr>
              <a:t>n</a:t>
            </a:r>
            <a:r>
              <a:rPr sz="997" spc="-236" dirty="0">
                <a:solidFill>
                  <a:prstClr val="black"/>
                </a:solidFill>
                <a:latin typeface="Arial"/>
                <a:cs typeface="Arial"/>
              </a:rPr>
              <a:t>ar</a:t>
            </a:r>
            <a:r>
              <a:rPr sz="1496" b="1" spc="-354" baseline="-20202" dirty="0">
                <a:solidFill>
                  <a:prstClr val="black"/>
                </a:solidFill>
                <a:latin typeface="Arial"/>
                <a:cs typeface="Arial"/>
              </a:rPr>
              <a:t>id</a:t>
            </a:r>
            <a:r>
              <a:rPr sz="997" spc="-236" dirty="0">
                <a:solidFill>
                  <a:prstClr val="black"/>
                </a:solidFill>
                <a:latin typeface="Arial"/>
                <a:cs typeface="Arial"/>
              </a:rPr>
              <a:t>tic</a:t>
            </a:r>
            <a:r>
              <a:rPr sz="1496" b="1" spc="-354" baseline="-20202" dirty="0">
                <a:solidFill>
                  <a:prstClr val="black"/>
                </a:solidFill>
                <a:latin typeface="Arial"/>
                <a:cs typeface="Arial"/>
              </a:rPr>
              <a:t>ea</a:t>
            </a:r>
            <a:r>
              <a:rPr sz="997" spc="-236" dirty="0">
                <a:solidFill>
                  <a:prstClr val="black"/>
                </a:solidFill>
                <a:latin typeface="Arial"/>
                <a:cs typeface="Arial"/>
              </a:rPr>
              <a:t>ula</a:t>
            </a:r>
            <a:r>
              <a:rPr sz="1496" b="1" spc="-354" baseline="-20202" dirty="0">
                <a:solidFill>
                  <a:prstClr val="black"/>
                </a:solidFill>
                <a:latin typeface="Arial"/>
                <a:cs typeface="Arial"/>
              </a:rPr>
              <a:t>s    </a:t>
            </a:r>
            <a:r>
              <a:rPr sz="997" spc="-14" dirty="0">
                <a:solidFill>
                  <a:prstClr val="black"/>
                </a:solidFill>
                <a:latin typeface="Arial"/>
                <a:cs typeface="Arial"/>
              </a:rPr>
              <a:t>rly</a:t>
            </a:r>
            <a:r>
              <a:rPr sz="997" spc="-63" dirty="0">
                <a:solidFill>
                  <a:prstClr val="black"/>
                </a:solidFill>
                <a:latin typeface="Arial"/>
                <a:cs typeface="Arial"/>
              </a:rPr>
              <a:t> </a:t>
            </a:r>
            <a:r>
              <a:rPr sz="997" spc="-14" dirty="0">
                <a:solidFill>
                  <a:prstClr val="black"/>
                </a:solidFill>
                <a:latin typeface="Arial"/>
                <a:cs typeface="Arial"/>
              </a:rPr>
              <a:t>important</a:t>
            </a:r>
            <a:endParaRPr sz="997" dirty="0">
              <a:solidFill>
                <a:prstClr val="black"/>
              </a:solidFill>
              <a:latin typeface="Arial"/>
              <a:cs typeface="Arial"/>
            </a:endParaRPr>
          </a:p>
          <a:p>
            <a:pPr marL="50095" marR="66219" defTabSz="829178">
              <a:lnSpc>
                <a:spcPts val="979"/>
              </a:lnSpc>
              <a:spcBef>
                <a:spcPts val="181"/>
              </a:spcBef>
              <a:tabLst>
                <a:tab pos="3400781" algn="l"/>
              </a:tabLst>
            </a:pPr>
            <a:r>
              <a:rPr sz="1496" spc="-374" baseline="-5050" dirty="0">
                <a:solidFill>
                  <a:prstClr val="black"/>
                </a:solidFill>
                <a:latin typeface="Arial"/>
                <a:cs typeface="Arial"/>
              </a:rPr>
              <a:t>wh</a:t>
            </a:r>
            <a:r>
              <a:rPr sz="1496" spc="-374" baseline="20202" dirty="0">
                <a:solidFill>
                  <a:prstClr val="black"/>
                </a:solidFill>
                <a:latin typeface="Arial"/>
                <a:cs typeface="Arial"/>
              </a:rPr>
              <a:t>·</a:t>
            </a:r>
            <a:r>
              <a:rPr sz="997" spc="-249" dirty="0">
                <a:solidFill>
                  <a:prstClr val="black"/>
                </a:solidFill>
                <a:latin typeface="Arial"/>
                <a:cs typeface="Arial"/>
              </a:rPr>
              <a:t>The</a:t>
            </a:r>
            <a:r>
              <a:rPr sz="1496" b="1" spc="-374" baseline="20202" dirty="0">
                <a:solidFill>
                  <a:prstClr val="black"/>
                </a:solidFill>
                <a:latin typeface="Arial"/>
                <a:cs typeface="Arial"/>
              </a:rPr>
              <a:t>ch</a:t>
            </a:r>
            <a:r>
              <a:rPr sz="1496" spc="-374" baseline="-5050" dirty="0">
                <a:solidFill>
                  <a:prstClr val="black"/>
                </a:solidFill>
                <a:latin typeface="Arial"/>
                <a:cs typeface="Arial"/>
              </a:rPr>
              <a:t>ic</a:t>
            </a:r>
            <a:r>
              <a:rPr sz="997" spc="-249" dirty="0">
                <a:solidFill>
                  <a:prstClr val="black"/>
                </a:solidFill>
                <a:latin typeface="Arial"/>
                <a:cs typeface="Arial"/>
              </a:rPr>
              <a:t>se</a:t>
            </a:r>
            <a:r>
              <a:rPr sz="1496" spc="-374" baseline="-5050" dirty="0">
                <a:solidFill>
                  <a:prstClr val="black"/>
                </a:solidFill>
                <a:latin typeface="Arial"/>
                <a:cs typeface="Arial"/>
              </a:rPr>
              <a:t>h</a:t>
            </a:r>
            <a:r>
              <a:rPr sz="1496" b="1" spc="-374" baseline="20202" dirty="0">
                <a:solidFill>
                  <a:prstClr val="black"/>
                </a:solidFill>
                <a:latin typeface="Arial"/>
                <a:cs typeface="Arial"/>
              </a:rPr>
              <a:t>allen</a:t>
            </a:r>
            <a:r>
              <a:rPr sz="1496" spc="-374" baseline="-5050" dirty="0">
                <a:solidFill>
                  <a:prstClr val="black"/>
                </a:solidFill>
                <a:latin typeface="Arial"/>
                <a:cs typeface="Arial"/>
              </a:rPr>
              <a:t>t</a:t>
            </a:r>
            <a:r>
              <a:rPr sz="997" spc="-249" dirty="0">
                <a:solidFill>
                  <a:prstClr val="black"/>
                </a:solidFill>
                <a:latin typeface="Arial"/>
                <a:cs typeface="Arial"/>
              </a:rPr>
              <a:t>tal</a:t>
            </a:r>
            <a:r>
              <a:rPr sz="1496" spc="-374" baseline="-5050" dirty="0">
                <a:solidFill>
                  <a:prstClr val="black"/>
                </a:solidFill>
                <a:latin typeface="Arial"/>
                <a:cs typeface="Arial"/>
              </a:rPr>
              <a:t>hes</a:t>
            </a:r>
            <a:r>
              <a:rPr sz="997" spc="-249" dirty="0">
                <a:solidFill>
                  <a:prstClr val="black"/>
                </a:solidFill>
                <a:latin typeface="Arial"/>
                <a:cs typeface="Arial"/>
              </a:rPr>
              <a:t>k</a:t>
            </a:r>
            <a:r>
              <a:rPr sz="1496" b="1" spc="-374" baseline="20202" dirty="0">
                <a:solidFill>
                  <a:prstClr val="black"/>
                </a:solidFill>
                <a:latin typeface="Arial"/>
                <a:cs typeface="Arial"/>
              </a:rPr>
              <a:t>g</a:t>
            </a:r>
            <a:r>
              <a:rPr sz="1496" spc="-374" baseline="-5050" dirty="0">
                <a:solidFill>
                  <a:prstClr val="black"/>
                </a:solidFill>
                <a:latin typeface="Arial"/>
                <a:cs typeface="Arial"/>
              </a:rPr>
              <a:t>e</a:t>
            </a:r>
            <a:r>
              <a:rPr sz="1496" b="1" spc="-374" baseline="20202" dirty="0">
                <a:solidFill>
                  <a:prstClr val="black"/>
                </a:solidFill>
                <a:latin typeface="Arial"/>
                <a:cs typeface="Arial"/>
              </a:rPr>
              <a:t>in</a:t>
            </a:r>
            <a:r>
              <a:rPr sz="997" spc="-249" dirty="0">
                <a:solidFill>
                  <a:prstClr val="black"/>
                </a:solidFill>
                <a:latin typeface="Arial"/>
                <a:cs typeface="Arial"/>
              </a:rPr>
              <a:t>m</a:t>
            </a:r>
            <a:r>
              <a:rPr sz="1496" spc="-374" baseline="-5050" dirty="0">
                <a:solidFill>
                  <a:prstClr val="black"/>
                </a:solidFill>
                <a:latin typeface="Arial"/>
                <a:cs typeface="Arial"/>
              </a:rPr>
              <a:t>e</a:t>
            </a:r>
            <a:r>
              <a:rPr sz="1496" b="1" spc="-374" baseline="20202" dirty="0">
                <a:solidFill>
                  <a:prstClr val="black"/>
                </a:solidFill>
                <a:latin typeface="Arial"/>
                <a:cs typeface="Arial"/>
              </a:rPr>
              <a:t>g</a:t>
            </a:r>
            <a:r>
              <a:rPr sz="997" spc="-249" dirty="0">
                <a:solidFill>
                  <a:prstClr val="black"/>
                </a:solidFill>
                <a:latin typeface="Arial"/>
                <a:cs typeface="Arial"/>
              </a:rPr>
              <a:t>ov</a:t>
            </a:r>
            <a:r>
              <a:rPr sz="1496" spc="-374" baseline="-5050" dirty="0">
                <a:solidFill>
                  <a:prstClr val="black"/>
                </a:solidFill>
                <a:latin typeface="Arial"/>
                <a:cs typeface="Arial"/>
              </a:rPr>
              <a:t>le</a:t>
            </a:r>
            <a:r>
              <a:rPr sz="1496" b="1" spc="-374" baseline="20202" dirty="0">
                <a:solidFill>
                  <a:prstClr val="black"/>
                </a:solidFill>
                <a:latin typeface="Arial"/>
                <a:cs typeface="Arial"/>
              </a:rPr>
              <a:t>a</a:t>
            </a:r>
            <a:r>
              <a:rPr sz="1496" spc="-374" baseline="-5050" dirty="0">
                <a:solidFill>
                  <a:prstClr val="black"/>
                </a:solidFill>
                <a:latin typeface="Arial"/>
                <a:cs typeface="Arial"/>
              </a:rPr>
              <a:t>me</a:t>
            </a:r>
            <a:r>
              <a:rPr sz="997" spc="-249" dirty="0">
                <a:solidFill>
                  <a:prstClr val="black"/>
                </a:solidFill>
                <a:latin typeface="Arial"/>
                <a:cs typeface="Arial"/>
              </a:rPr>
              <a:t>e</a:t>
            </a:r>
            <a:r>
              <a:rPr sz="1496" b="1" spc="-374" baseline="20202" dirty="0">
                <a:solidFill>
                  <a:prstClr val="black"/>
                </a:solidFill>
                <a:latin typeface="Arial"/>
                <a:cs typeface="Arial"/>
              </a:rPr>
              <a:t>n</a:t>
            </a:r>
            <a:r>
              <a:rPr sz="997" spc="-249" dirty="0">
                <a:solidFill>
                  <a:prstClr val="black"/>
                </a:solidFill>
                <a:latin typeface="Arial"/>
                <a:cs typeface="Arial"/>
              </a:rPr>
              <a:t>s</a:t>
            </a:r>
            <a:r>
              <a:rPr sz="1496" b="1" spc="-374" baseline="20202" dirty="0">
                <a:solidFill>
                  <a:prstClr val="black"/>
                </a:solidFill>
                <a:latin typeface="Arial"/>
                <a:cs typeface="Arial"/>
              </a:rPr>
              <a:t>d</a:t>
            </a:r>
            <a:r>
              <a:rPr sz="1496" spc="-374" baseline="-5050" dirty="0">
                <a:solidFill>
                  <a:prstClr val="black"/>
                </a:solidFill>
                <a:latin typeface="Arial"/>
                <a:cs typeface="Arial"/>
              </a:rPr>
              <a:t>n</a:t>
            </a:r>
            <a:r>
              <a:rPr sz="997" spc="-249" dirty="0">
                <a:solidFill>
                  <a:prstClr val="black"/>
                </a:solidFill>
                <a:latin typeface="Arial"/>
                <a:cs typeface="Arial"/>
              </a:rPr>
              <a:t>ne</a:t>
            </a:r>
            <a:r>
              <a:rPr sz="1496" b="1" spc="-374" baseline="20202" dirty="0">
                <a:solidFill>
                  <a:prstClr val="black"/>
                </a:solidFill>
                <a:latin typeface="Arial"/>
                <a:cs typeface="Arial"/>
              </a:rPr>
              <a:t>q</a:t>
            </a:r>
            <a:r>
              <a:rPr sz="1496" spc="-374" baseline="-5050" dirty="0">
                <a:solidFill>
                  <a:prstClr val="black"/>
                </a:solidFill>
                <a:latin typeface="Arial"/>
                <a:cs typeface="Arial"/>
              </a:rPr>
              <a:t>t</a:t>
            </a:r>
            <a:r>
              <a:rPr sz="1496" b="1" spc="-374" baseline="20202" dirty="0">
                <a:solidFill>
                  <a:prstClr val="black"/>
                </a:solidFill>
                <a:latin typeface="Arial"/>
                <a:cs typeface="Arial"/>
              </a:rPr>
              <a:t>u</a:t>
            </a:r>
            <a:r>
              <a:rPr sz="1496" spc="-374" baseline="-5050" dirty="0">
                <a:solidFill>
                  <a:prstClr val="black"/>
                </a:solidFill>
                <a:latin typeface="Arial"/>
                <a:cs typeface="Arial"/>
              </a:rPr>
              <a:t>s</a:t>
            </a:r>
            <a:r>
              <a:rPr sz="997" spc="-249" dirty="0">
                <a:solidFill>
                  <a:prstClr val="black"/>
                </a:solidFill>
                <a:latin typeface="Arial"/>
                <a:cs typeface="Arial"/>
              </a:rPr>
              <a:t>e</a:t>
            </a:r>
            <a:r>
              <a:rPr sz="1496" b="1" spc="-374" baseline="20202" dirty="0">
                <a:solidFill>
                  <a:prstClr val="black"/>
                </a:solidFill>
                <a:latin typeface="Arial"/>
                <a:cs typeface="Arial"/>
              </a:rPr>
              <a:t>est</a:t>
            </a:r>
            <a:r>
              <a:rPr sz="1496" spc="-374" baseline="-5050" dirty="0">
                <a:solidFill>
                  <a:prstClr val="black"/>
                </a:solidFill>
                <a:latin typeface="Arial"/>
                <a:cs typeface="Arial"/>
              </a:rPr>
              <a:t>a</a:t>
            </a:r>
            <a:r>
              <a:rPr sz="997" spc="-249" dirty="0">
                <a:solidFill>
                  <a:prstClr val="black"/>
                </a:solidFill>
                <a:latin typeface="Arial"/>
                <a:cs typeface="Arial"/>
              </a:rPr>
              <a:t>d</a:t>
            </a:r>
            <a:r>
              <a:rPr sz="1496" spc="-374" baseline="-5050" dirty="0">
                <a:solidFill>
                  <a:prstClr val="black"/>
                </a:solidFill>
                <a:latin typeface="Arial"/>
                <a:cs typeface="Arial"/>
              </a:rPr>
              <a:t>re</a:t>
            </a:r>
            <a:r>
              <a:rPr sz="997" spc="-249" dirty="0">
                <a:solidFill>
                  <a:prstClr val="black"/>
                </a:solidFill>
                <a:latin typeface="Arial"/>
                <a:cs typeface="Arial"/>
              </a:rPr>
              <a:t>to</a:t>
            </a:r>
            <a:r>
              <a:rPr sz="1496" b="1" spc="-374" baseline="20202" dirty="0">
                <a:solidFill>
                  <a:prstClr val="black"/>
                </a:solidFill>
                <a:latin typeface="Arial"/>
                <a:cs typeface="Arial"/>
              </a:rPr>
              <a:t>io</a:t>
            </a:r>
            <a:r>
              <a:rPr sz="1496" spc="-374" baseline="-5050" dirty="0">
                <a:solidFill>
                  <a:prstClr val="black"/>
                </a:solidFill>
                <a:latin typeface="Arial"/>
                <a:cs typeface="Arial"/>
              </a:rPr>
              <a:t>fo</a:t>
            </a:r>
            <a:r>
              <a:rPr sz="1496" b="1" spc="-374" baseline="20202" dirty="0">
                <a:solidFill>
                  <a:prstClr val="black"/>
                </a:solidFill>
                <a:latin typeface="Arial"/>
                <a:cs typeface="Arial"/>
              </a:rPr>
              <a:t>n</a:t>
            </a:r>
            <a:r>
              <a:rPr sz="997" spc="-249" dirty="0">
                <a:solidFill>
                  <a:prstClr val="black"/>
                </a:solidFill>
                <a:latin typeface="Arial"/>
                <a:cs typeface="Arial"/>
              </a:rPr>
              <a:t>happe</a:t>
            </a:r>
            <a:r>
              <a:rPr sz="1496" spc="-374" baseline="-5050" dirty="0">
                <a:solidFill>
                  <a:prstClr val="black"/>
                </a:solidFill>
                <a:latin typeface="Arial"/>
                <a:cs typeface="Arial"/>
              </a:rPr>
              <a:t>u</a:t>
            </a:r>
            <a:r>
              <a:rPr sz="1496" b="1" spc="-374" baseline="20202" dirty="0">
                <a:solidFill>
                  <a:prstClr val="black"/>
                </a:solidFill>
                <a:latin typeface="Arial"/>
                <a:cs typeface="Arial"/>
              </a:rPr>
              <a:t>in</a:t>
            </a:r>
            <a:r>
              <a:rPr sz="1496" spc="-374" baseline="-5050" dirty="0">
                <a:solidFill>
                  <a:prstClr val="black"/>
                </a:solidFill>
                <a:latin typeface="Arial"/>
                <a:cs typeface="Arial"/>
              </a:rPr>
              <a:t>n</a:t>
            </a:r>
            <a:r>
              <a:rPr sz="1496" b="1" spc="-374" baseline="20202" dirty="0">
                <a:solidFill>
                  <a:prstClr val="black"/>
                </a:solidFill>
                <a:latin typeface="Arial"/>
                <a:cs typeface="Arial"/>
              </a:rPr>
              <a:t>g</a:t>
            </a:r>
            <a:r>
              <a:rPr sz="1496" spc="-374" baseline="-5050" dirty="0">
                <a:solidFill>
                  <a:prstClr val="black"/>
                </a:solidFill>
                <a:latin typeface="Arial"/>
                <a:cs typeface="Arial"/>
              </a:rPr>
              <a:t>d</a:t>
            </a:r>
            <a:r>
              <a:rPr sz="1496" b="1" spc="-374" baseline="20202" dirty="0">
                <a:solidFill>
                  <a:prstClr val="black"/>
                </a:solidFill>
                <a:latin typeface="Arial"/>
                <a:cs typeface="Arial"/>
              </a:rPr>
              <a:t>o</a:t>
            </a:r>
            <a:r>
              <a:rPr sz="1496" spc="-374" baseline="-5050" dirty="0">
                <a:solidFill>
                  <a:prstClr val="black"/>
                </a:solidFill>
                <a:latin typeface="Arial"/>
                <a:cs typeface="Arial"/>
              </a:rPr>
              <a:t>: </a:t>
            </a:r>
            <a:r>
              <a:rPr sz="1496" b="1" spc="-197" baseline="20202" dirty="0">
                <a:solidFill>
                  <a:prstClr val="black"/>
                </a:solidFill>
                <a:latin typeface="Arial"/>
                <a:cs typeface="Arial"/>
              </a:rPr>
              <a:t>th</a:t>
            </a:r>
            <a:r>
              <a:rPr sz="997" spc="-131" dirty="0">
                <a:solidFill>
                  <a:prstClr val="black"/>
                </a:solidFill>
                <a:latin typeface="Arial"/>
                <a:cs typeface="Arial"/>
              </a:rPr>
              <a:t>n</a:t>
            </a:r>
            <a:r>
              <a:rPr sz="1496" b="1" spc="-197" baseline="20202" dirty="0">
                <a:solidFill>
                  <a:prstClr val="black"/>
                </a:solidFill>
                <a:latin typeface="Arial"/>
                <a:cs typeface="Arial"/>
              </a:rPr>
              <a:t>ers’</a:t>
            </a:r>
            <a:r>
              <a:rPr sz="997" spc="-131" dirty="0">
                <a:solidFill>
                  <a:prstClr val="black"/>
                </a:solidFill>
                <a:latin typeface="Arial"/>
                <a:cs typeface="Arial"/>
              </a:rPr>
              <a:t>in </a:t>
            </a:r>
            <a:r>
              <a:rPr sz="997" spc="-168" dirty="0">
                <a:solidFill>
                  <a:prstClr val="black"/>
                </a:solidFill>
                <a:latin typeface="Arial"/>
                <a:cs typeface="Arial"/>
              </a:rPr>
              <a:t>the</a:t>
            </a:r>
            <a:r>
              <a:rPr sz="1496" b="1" spc="-251" baseline="20202" dirty="0">
                <a:solidFill>
                  <a:prstClr val="black"/>
                </a:solidFill>
                <a:latin typeface="Arial"/>
                <a:cs typeface="Arial"/>
              </a:rPr>
              <a:t>view</a:t>
            </a:r>
            <a:r>
              <a:rPr sz="997" spc="-168" dirty="0">
                <a:solidFill>
                  <a:prstClr val="black"/>
                </a:solidFill>
                <a:latin typeface="Arial"/>
                <a:cs typeface="Arial"/>
              </a:rPr>
              <a:t>conte</a:t>
            </a:r>
            <a:r>
              <a:rPr sz="1496" b="1" spc="-251" baseline="20202" dirty="0">
                <a:solidFill>
                  <a:prstClr val="black"/>
                </a:solidFill>
                <a:latin typeface="Arial"/>
                <a:cs typeface="Arial"/>
              </a:rPr>
              <a:t>s  </a:t>
            </a:r>
            <a:r>
              <a:rPr sz="1496" b="1" spc="-394" baseline="20202" dirty="0">
                <a:solidFill>
                  <a:prstClr val="black"/>
                </a:solidFill>
                <a:latin typeface="Arial"/>
                <a:cs typeface="Arial"/>
              </a:rPr>
              <a:t>resp</a:t>
            </a:r>
            <a:r>
              <a:rPr sz="997" spc="-263" dirty="0">
                <a:solidFill>
                  <a:prstClr val="black"/>
                </a:solidFill>
                <a:latin typeface="Arial"/>
                <a:cs typeface="Arial"/>
              </a:rPr>
              <a:t>xt</a:t>
            </a:r>
            <a:r>
              <a:rPr sz="1496" b="1" spc="-394" baseline="20202" dirty="0">
                <a:solidFill>
                  <a:prstClr val="black"/>
                </a:solidFill>
                <a:latin typeface="Arial"/>
                <a:cs typeface="Arial"/>
              </a:rPr>
              <a:t>ect</a:t>
            </a:r>
            <a:r>
              <a:rPr sz="997" spc="-263" dirty="0">
                <a:solidFill>
                  <a:prstClr val="black"/>
                </a:solidFill>
                <a:latin typeface="Arial"/>
                <a:cs typeface="Arial"/>
              </a:rPr>
              <a:t>of</a:t>
            </a:r>
            <a:r>
              <a:rPr sz="1496" b="1" spc="-394" baseline="20202" dirty="0">
                <a:solidFill>
                  <a:prstClr val="black"/>
                </a:solidFill>
                <a:latin typeface="Arial"/>
                <a:cs typeface="Arial"/>
              </a:rPr>
              <a:t>fu</a:t>
            </a:r>
            <a:r>
              <a:rPr sz="997" spc="-263" dirty="0">
                <a:solidFill>
                  <a:prstClr val="black"/>
                </a:solidFill>
                <a:latin typeface="Arial"/>
                <a:cs typeface="Arial"/>
              </a:rPr>
              <a:t>a</a:t>
            </a:r>
            <a:r>
              <a:rPr sz="1496" b="1" spc="-394" baseline="20202" dirty="0">
                <a:solidFill>
                  <a:prstClr val="black"/>
                </a:solidFill>
                <a:latin typeface="Arial"/>
                <a:cs typeface="Arial"/>
              </a:rPr>
              <a:t>lly</a:t>
            </a:r>
            <a:r>
              <a:rPr sz="997" spc="-263" dirty="0">
                <a:solidFill>
                  <a:prstClr val="black"/>
                </a:solidFill>
                <a:latin typeface="Arial"/>
                <a:cs typeface="Arial"/>
              </a:rPr>
              <a:t>supporti</a:t>
            </a:r>
            <a:r>
              <a:rPr sz="1496" spc="-394" baseline="20202" dirty="0">
                <a:solidFill>
                  <a:prstClr val="black"/>
                </a:solidFill>
                <a:latin typeface="Arial"/>
                <a:cs typeface="Arial"/>
              </a:rPr>
              <a:t>*	</a:t>
            </a:r>
            <a:r>
              <a:rPr sz="997" spc="-54" dirty="0">
                <a:solidFill>
                  <a:prstClr val="black"/>
                </a:solidFill>
                <a:latin typeface="Arial"/>
                <a:cs typeface="Arial"/>
              </a:rPr>
              <a:t>ve</a:t>
            </a:r>
            <a:r>
              <a:rPr sz="997" spc="18" dirty="0">
                <a:solidFill>
                  <a:prstClr val="black"/>
                </a:solidFill>
                <a:latin typeface="Arial"/>
                <a:cs typeface="Arial"/>
              </a:rPr>
              <a:t> </a:t>
            </a:r>
            <a:r>
              <a:rPr sz="997" spc="-50" dirty="0">
                <a:solidFill>
                  <a:prstClr val="black"/>
                </a:solidFill>
                <a:latin typeface="Arial"/>
                <a:cs typeface="Arial"/>
              </a:rPr>
              <a:t>classroom,</a:t>
            </a:r>
            <a:r>
              <a:rPr sz="997" spc="18" dirty="0">
                <a:solidFill>
                  <a:prstClr val="black"/>
                </a:solidFill>
                <a:latin typeface="Arial"/>
                <a:cs typeface="Arial"/>
              </a:rPr>
              <a:t> </a:t>
            </a:r>
            <a:r>
              <a:rPr sz="997" spc="-14" dirty="0">
                <a:solidFill>
                  <a:prstClr val="black"/>
                </a:solidFill>
                <a:latin typeface="Arial"/>
                <a:cs typeface="Arial"/>
              </a:rPr>
              <a:t>in </a:t>
            </a:r>
            <a:r>
              <a:rPr sz="997" spc="-18" dirty="0">
                <a:solidFill>
                  <a:prstClr val="black"/>
                </a:solidFill>
                <a:latin typeface="Arial"/>
                <a:cs typeface="Arial"/>
              </a:rPr>
              <a:t> </a:t>
            </a:r>
            <a:r>
              <a:rPr sz="1496" spc="-278" baseline="-5050" dirty="0">
                <a:solidFill>
                  <a:prstClr val="black"/>
                </a:solidFill>
                <a:latin typeface="Arial"/>
                <a:cs typeface="Arial"/>
              </a:rPr>
              <a:t>wi</a:t>
            </a:r>
            <a:r>
              <a:rPr sz="997" spc="-185" dirty="0">
                <a:solidFill>
                  <a:prstClr val="black"/>
                </a:solidFill>
                <a:latin typeface="Arial"/>
                <a:cs typeface="Arial"/>
              </a:rPr>
              <a:t>·</a:t>
            </a:r>
            <a:r>
              <a:rPr sz="1496" spc="-278" baseline="20202" dirty="0">
                <a:solidFill>
                  <a:prstClr val="black"/>
                </a:solidFill>
                <a:latin typeface="Arial"/>
                <a:cs typeface="Arial"/>
              </a:rPr>
              <a:t>and</a:t>
            </a:r>
            <a:r>
              <a:rPr sz="1496" spc="-278" baseline="27777" dirty="0">
                <a:solidFill>
                  <a:prstClr val="black"/>
                </a:solidFill>
                <a:latin typeface="Arial"/>
                <a:cs typeface="Arial"/>
              </a:rPr>
              <a:t>· </a:t>
            </a:r>
            <a:r>
              <a:rPr sz="1496" spc="-306" baseline="-5050" dirty="0">
                <a:solidFill>
                  <a:prstClr val="black"/>
                </a:solidFill>
                <a:latin typeface="Arial"/>
                <a:cs typeface="Arial"/>
              </a:rPr>
              <a:t>t</a:t>
            </a:r>
            <a:r>
              <a:rPr sz="1496" spc="-306" baseline="27777" dirty="0">
                <a:solidFill>
                  <a:prstClr val="black"/>
                </a:solidFill>
                <a:latin typeface="Arial"/>
                <a:cs typeface="Arial"/>
              </a:rPr>
              <a:t>acti</a:t>
            </a:r>
            <a:r>
              <a:rPr sz="997" spc="-204" dirty="0">
                <a:solidFill>
                  <a:prstClr val="black"/>
                </a:solidFill>
                <a:latin typeface="Arial"/>
                <a:cs typeface="Arial"/>
              </a:rPr>
              <a:t>ex</a:t>
            </a:r>
            <a:r>
              <a:rPr sz="1496" spc="-306" baseline="-5050" dirty="0">
                <a:solidFill>
                  <a:prstClr val="black"/>
                </a:solidFill>
                <a:latin typeface="Arial"/>
                <a:cs typeface="Arial"/>
              </a:rPr>
              <a:t>h</a:t>
            </a:r>
            <a:r>
              <a:rPr sz="1496" spc="-306" baseline="20202" dirty="0">
                <a:solidFill>
                  <a:prstClr val="black"/>
                </a:solidFill>
                <a:latin typeface="Arial"/>
                <a:cs typeface="Arial"/>
              </a:rPr>
              <a:t>e</a:t>
            </a:r>
            <a:r>
              <a:rPr sz="1496" spc="-306" baseline="-5050" dirty="0">
                <a:solidFill>
                  <a:prstClr val="black"/>
                </a:solidFill>
                <a:latin typeface="Arial"/>
                <a:cs typeface="Arial"/>
              </a:rPr>
              <a:t>s</a:t>
            </a:r>
            <a:r>
              <a:rPr sz="997" spc="-204" dirty="0">
                <a:solidFill>
                  <a:prstClr val="black"/>
                </a:solidFill>
                <a:latin typeface="Arial"/>
                <a:cs typeface="Arial"/>
              </a:rPr>
              <a:t>p</a:t>
            </a:r>
            <a:r>
              <a:rPr sz="1496" spc="-306" baseline="20202" dirty="0">
                <a:solidFill>
                  <a:prstClr val="black"/>
                </a:solidFill>
                <a:latin typeface="Arial"/>
                <a:cs typeface="Arial"/>
              </a:rPr>
              <a:t>nga</a:t>
            </a:r>
            <a:r>
              <a:rPr sz="1496" spc="-306" baseline="-5050" dirty="0">
                <a:solidFill>
                  <a:prstClr val="black"/>
                </a:solidFill>
                <a:latin typeface="Arial"/>
                <a:cs typeface="Arial"/>
              </a:rPr>
              <a:t>t</a:t>
            </a:r>
            <a:r>
              <a:rPr sz="1496" spc="-306" baseline="27777" dirty="0">
                <a:solidFill>
                  <a:prstClr val="black"/>
                </a:solidFill>
                <a:latin typeface="Arial"/>
                <a:cs typeface="Arial"/>
              </a:rPr>
              <a:t>ve</a:t>
            </a:r>
            <a:r>
              <a:rPr sz="997" spc="-204" dirty="0">
                <a:solidFill>
                  <a:prstClr val="black"/>
                </a:solidFill>
                <a:latin typeface="Arial"/>
                <a:cs typeface="Arial"/>
              </a:rPr>
              <a:t>l</a:t>
            </a:r>
            <a:r>
              <a:rPr sz="1496" spc="-306" baseline="-5050" dirty="0">
                <a:solidFill>
                  <a:prstClr val="black"/>
                </a:solidFill>
                <a:latin typeface="Arial"/>
                <a:cs typeface="Arial"/>
              </a:rPr>
              <a:t>u</a:t>
            </a:r>
            <a:r>
              <a:rPr sz="997" spc="-204" dirty="0">
                <a:solidFill>
                  <a:prstClr val="black"/>
                </a:solidFill>
                <a:latin typeface="Arial"/>
                <a:cs typeface="Arial"/>
              </a:rPr>
              <a:t>ic</a:t>
            </a:r>
            <a:r>
              <a:rPr sz="1496" spc="-306" baseline="-5050" dirty="0">
                <a:solidFill>
                  <a:prstClr val="black"/>
                </a:solidFill>
                <a:latin typeface="Arial"/>
                <a:cs typeface="Arial"/>
              </a:rPr>
              <a:t>d</a:t>
            </a:r>
            <a:r>
              <a:rPr sz="997" spc="-204" dirty="0">
                <a:solidFill>
                  <a:prstClr val="black"/>
                </a:solidFill>
                <a:latin typeface="Arial"/>
                <a:cs typeface="Arial"/>
              </a:rPr>
              <a:t>i</a:t>
            </a:r>
            <a:r>
              <a:rPr sz="1496" spc="-306" baseline="20202" dirty="0">
                <a:solidFill>
                  <a:prstClr val="black"/>
                </a:solidFill>
                <a:latin typeface="Arial"/>
                <a:cs typeface="Arial"/>
              </a:rPr>
              <a:t>ge</a:t>
            </a:r>
            <a:r>
              <a:rPr sz="997" spc="-204" dirty="0">
                <a:solidFill>
                  <a:prstClr val="black"/>
                </a:solidFill>
                <a:latin typeface="Arial"/>
                <a:cs typeface="Arial"/>
              </a:rPr>
              <a:t>t</a:t>
            </a:r>
            <a:r>
              <a:rPr sz="1496" spc="-306" baseline="-5050" dirty="0">
                <a:solidFill>
                  <a:prstClr val="black"/>
                </a:solidFill>
                <a:latin typeface="Arial"/>
                <a:cs typeface="Arial"/>
              </a:rPr>
              <a:t>e</a:t>
            </a:r>
            <a:r>
              <a:rPr sz="1496" spc="-306" baseline="27777" dirty="0">
                <a:solidFill>
                  <a:prstClr val="black"/>
                </a:solidFill>
                <a:latin typeface="Arial"/>
                <a:cs typeface="Arial"/>
              </a:rPr>
              <a:t>stude</a:t>
            </a:r>
            <a:r>
              <a:rPr sz="1496" spc="-306" baseline="-5050" dirty="0">
                <a:solidFill>
                  <a:prstClr val="black"/>
                </a:solidFill>
                <a:latin typeface="Arial"/>
                <a:cs typeface="Arial"/>
              </a:rPr>
              <a:t>n</a:t>
            </a:r>
            <a:r>
              <a:rPr sz="997" spc="-204" dirty="0">
                <a:solidFill>
                  <a:prstClr val="black"/>
                </a:solidFill>
                <a:latin typeface="Arial"/>
                <a:cs typeface="Arial"/>
              </a:rPr>
              <a:t>u</a:t>
            </a:r>
            <a:r>
              <a:rPr sz="1496" spc="-306" baseline="-5050" dirty="0">
                <a:solidFill>
                  <a:prstClr val="black"/>
                </a:solidFill>
                <a:latin typeface="Arial"/>
                <a:cs typeface="Arial"/>
              </a:rPr>
              <a:t>t</a:t>
            </a:r>
            <a:r>
              <a:rPr sz="1496" spc="-306" baseline="20202" dirty="0">
                <a:solidFill>
                  <a:prstClr val="black"/>
                </a:solidFill>
                <a:latin typeface="Arial"/>
                <a:cs typeface="Arial"/>
              </a:rPr>
              <a:t>w</a:t>
            </a:r>
            <a:r>
              <a:rPr sz="997" spc="-204" dirty="0">
                <a:solidFill>
                  <a:prstClr val="black"/>
                </a:solidFill>
                <a:latin typeface="Arial"/>
                <a:cs typeface="Arial"/>
              </a:rPr>
              <a:t>s</a:t>
            </a:r>
            <a:r>
              <a:rPr sz="1496" spc="-306" baseline="-5050" dirty="0">
                <a:solidFill>
                  <a:prstClr val="black"/>
                </a:solidFill>
                <a:latin typeface="Arial"/>
                <a:cs typeface="Arial"/>
              </a:rPr>
              <a:t>s</a:t>
            </a:r>
            <a:r>
              <a:rPr sz="997" spc="-204" dirty="0">
                <a:solidFill>
                  <a:prstClr val="black"/>
                </a:solidFill>
                <a:latin typeface="Arial"/>
                <a:cs typeface="Arial"/>
              </a:rPr>
              <a:t>e</a:t>
            </a:r>
            <a:r>
              <a:rPr sz="1496" spc="-306" baseline="20202" dirty="0">
                <a:solidFill>
                  <a:prstClr val="black"/>
                </a:solidFill>
                <a:latin typeface="Arial"/>
                <a:cs typeface="Arial"/>
              </a:rPr>
              <a:t>it</a:t>
            </a:r>
            <a:r>
              <a:rPr sz="997" spc="-204" dirty="0">
                <a:solidFill>
                  <a:prstClr val="black"/>
                </a:solidFill>
                <a:latin typeface="Arial"/>
                <a:cs typeface="Arial"/>
              </a:rPr>
              <a:t>o</a:t>
            </a:r>
            <a:r>
              <a:rPr sz="1496" spc="-306" baseline="20202" dirty="0">
                <a:solidFill>
                  <a:prstClr val="black"/>
                </a:solidFill>
                <a:latin typeface="Arial"/>
                <a:cs typeface="Arial"/>
              </a:rPr>
              <a:t>h</a:t>
            </a:r>
            <a:r>
              <a:rPr sz="1496" spc="-306" baseline="27777" dirty="0">
                <a:solidFill>
                  <a:prstClr val="black"/>
                </a:solidFill>
                <a:latin typeface="Arial"/>
                <a:cs typeface="Arial"/>
              </a:rPr>
              <a:t>nt</a:t>
            </a:r>
            <a:r>
              <a:rPr sz="997" spc="-204" dirty="0">
                <a:solidFill>
                  <a:prstClr val="black"/>
                </a:solidFill>
                <a:latin typeface="Arial"/>
                <a:cs typeface="Arial"/>
              </a:rPr>
              <a:t>f</a:t>
            </a:r>
            <a:r>
              <a:rPr sz="1496" spc="-306" baseline="20202" dirty="0">
                <a:solidFill>
                  <a:prstClr val="black"/>
                </a:solidFill>
                <a:latin typeface="Arial"/>
                <a:cs typeface="Arial"/>
              </a:rPr>
              <a:t>ot</a:t>
            </a:r>
            <a:r>
              <a:rPr sz="997" spc="-204" dirty="0">
                <a:solidFill>
                  <a:prstClr val="black"/>
                </a:solidFill>
                <a:latin typeface="Arial"/>
                <a:cs typeface="Arial"/>
              </a:rPr>
              <a:t>gr</a:t>
            </a:r>
            <a:r>
              <a:rPr sz="1496" spc="-306" baseline="27777" dirty="0">
                <a:solidFill>
                  <a:prstClr val="black"/>
                </a:solidFill>
                <a:latin typeface="Arial"/>
                <a:cs typeface="Arial"/>
              </a:rPr>
              <a:t>parti</a:t>
            </a:r>
            <a:r>
              <a:rPr sz="1496" spc="-306" baseline="20202" dirty="0">
                <a:solidFill>
                  <a:prstClr val="black"/>
                </a:solidFill>
                <a:latin typeface="Arial"/>
                <a:cs typeface="Arial"/>
              </a:rPr>
              <a:t>h</a:t>
            </a:r>
            <a:r>
              <a:rPr sz="997" spc="-204" dirty="0">
                <a:solidFill>
                  <a:prstClr val="black"/>
                </a:solidFill>
                <a:latin typeface="Arial"/>
                <a:cs typeface="Arial"/>
              </a:rPr>
              <a:t>o</a:t>
            </a:r>
            <a:r>
              <a:rPr sz="1496" spc="-306" baseline="20202" dirty="0">
                <a:solidFill>
                  <a:prstClr val="black"/>
                </a:solidFill>
                <a:latin typeface="Arial"/>
                <a:cs typeface="Arial"/>
              </a:rPr>
              <a:t>ers</a:t>
            </a:r>
            <a:r>
              <a:rPr sz="997" spc="-204" dirty="0">
                <a:solidFill>
                  <a:prstClr val="black"/>
                </a:solidFill>
                <a:latin typeface="Arial"/>
                <a:cs typeface="Arial"/>
              </a:rPr>
              <a:t>un</a:t>
            </a:r>
            <a:r>
              <a:rPr sz="1496" spc="-306" baseline="27777" dirty="0">
                <a:solidFill>
                  <a:prstClr val="black"/>
                </a:solidFill>
                <a:latin typeface="Arial"/>
                <a:cs typeface="Arial"/>
              </a:rPr>
              <a:t>ci</a:t>
            </a:r>
            <a:r>
              <a:rPr sz="997" spc="-204" dirty="0">
                <a:solidFill>
                  <a:prstClr val="black"/>
                </a:solidFill>
                <a:latin typeface="Arial"/>
                <a:cs typeface="Arial"/>
              </a:rPr>
              <a:t>d</a:t>
            </a:r>
            <a:r>
              <a:rPr sz="1496" spc="-306" baseline="20202" dirty="0">
                <a:solidFill>
                  <a:prstClr val="black"/>
                </a:solidFill>
                <a:latin typeface="Arial"/>
                <a:cs typeface="Arial"/>
              </a:rPr>
              <a:t>’ </a:t>
            </a:r>
            <a:r>
              <a:rPr sz="1496" spc="-251" baseline="20202" dirty="0">
                <a:solidFill>
                  <a:prstClr val="black"/>
                </a:solidFill>
                <a:latin typeface="Arial"/>
                <a:cs typeface="Arial"/>
              </a:rPr>
              <a:t>i</a:t>
            </a:r>
            <a:r>
              <a:rPr sz="1496" spc="-251" baseline="27777" dirty="0">
                <a:solidFill>
                  <a:prstClr val="black"/>
                </a:solidFill>
                <a:latin typeface="Arial"/>
                <a:cs typeface="Arial"/>
              </a:rPr>
              <a:t>pati</a:t>
            </a:r>
            <a:r>
              <a:rPr sz="1496" spc="-251" baseline="20202" dirty="0">
                <a:solidFill>
                  <a:prstClr val="black"/>
                </a:solidFill>
                <a:latin typeface="Arial"/>
                <a:cs typeface="Arial"/>
              </a:rPr>
              <a:t>d</a:t>
            </a:r>
            <a:r>
              <a:rPr sz="997" spc="-168" dirty="0">
                <a:solidFill>
                  <a:prstClr val="black"/>
                </a:solidFill>
                <a:latin typeface="Arial"/>
                <a:cs typeface="Arial"/>
              </a:rPr>
              <a:t>ru</a:t>
            </a:r>
            <a:r>
              <a:rPr sz="1496" spc="-251" baseline="20202" dirty="0">
                <a:solidFill>
                  <a:prstClr val="black"/>
                </a:solidFill>
                <a:latin typeface="Arial"/>
                <a:cs typeface="Arial"/>
              </a:rPr>
              <a:t>eas</a:t>
            </a:r>
            <a:r>
              <a:rPr sz="997" spc="-168" dirty="0">
                <a:solidFill>
                  <a:prstClr val="black"/>
                </a:solidFill>
                <a:latin typeface="Arial"/>
                <a:cs typeface="Arial"/>
              </a:rPr>
              <a:t>les</a:t>
            </a:r>
            <a:r>
              <a:rPr sz="1496" spc="-251" baseline="27777" dirty="0">
                <a:solidFill>
                  <a:prstClr val="black"/>
                </a:solidFill>
                <a:latin typeface="Arial"/>
                <a:cs typeface="Arial"/>
              </a:rPr>
              <a:t>on</a:t>
            </a:r>
            <a:r>
              <a:rPr sz="997" spc="-168" dirty="0">
                <a:solidFill>
                  <a:prstClr val="black"/>
                </a:solidFill>
                <a:latin typeface="Arial"/>
                <a:cs typeface="Arial"/>
              </a:rPr>
              <a:t>fo</a:t>
            </a:r>
            <a:r>
              <a:rPr sz="1496" spc="-251" baseline="27777" dirty="0">
                <a:solidFill>
                  <a:prstClr val="black"/>
                </a:solidFill>
                <a:latin typeface="Arial"/>
                <a:cs typeface="Arial"/>
              </a:rPr>
              <a:t>–</a:t>
            </a:r>
            <a:r>
              <a:rPr sz="997" spc="-168" dirty="0">
                <a:solidFill>
                  <a:prstClr val="black"/>
                </a:solidFill>
                <a:latin typeface="Arial"/>
                <a:cs typeface="Arial"/>
              </a:rPr>
              <a:t>r </a:t>
            </a:r>
            <a:r>
              <a:rPr sz="1496" spc="-156" baseline="27777" dirty="0">
                <a:solidFill>
                  <a:prstClr val="black"/>
                </a:solidFill>
                <a:latin typeface="Arial"/>
                <a:cs typeface="Arial"/>
              </a:rPr>
              <a:t>mu</a:t>
            </a:r>
            <a:r>
              <a:rPr sz="997" spc="-103" dirty="0">
                <a:solidFill>
                  <a:prstClr val="black"/>
                </a:solidFill>
                <a:latin typeface="Arial"/>
                <a:cs typeface="Arial"/>
              </a:rPr>
              <a:t>talk</a:t>
            </a:r>
            <a:r>
              <a:rPr sz="1496" spc="-156" baseline="27777" dirty="0">
                <a:solidFill>
                  <a:prstClr val="black"/>
                </a:solidFill>
                <a:latin typeface="Arial"/>
                <a:cs typeface="Arial"/>
              </a:rPr>
              <a:t>lti</a:t>
            </a:r>
            <a:r>
              <a:rPr sz="997" spc="-103" dirty="0">
                <a:solidFill>
                  <a:prstClr val="black"/>
                </a:solidFill>
                <a:latin typeface="Arial"/>
                <a:cs typeface="Arial"/>
              </a:rPr>
              <a:t>–</a:t>
            </a:r>
            <a:r>
              <a:rPr sz="1496" spc="-156" baseline="27777" dirty="0">
                <a:solidFill>
                  <a:prstClr val="black"/>
                </a:solidFill>
                <a:latin typeface="Arial"/>
                <a:cs typeface="Arial"/>
              </a:rPr>
              <a:t>pl</a:t>
            </a:r>
            <a:r>
              <a:rPr sz="997" spc="-103" dirty="0">
                <a:solidFill>
                  <a:prstClr val="black"/>
                </a:solidFill>
                <a:latin typeface="Arial"/>
                <a:cs typeface="Arial"/>
              </a:rPr>
              <a:t>supporti</a:t>
            </a:r>
            <a:r>
              <a:rPr sz="1496" spc="-156" baseline="27777" dirty="0">
                <a:solidFill>
                  <a:prstClr val="black"/>
                </a:solidFill>
                <a:latin typeface="Arial"/>
                <a:cs typeface="Arial"/>
              </a:rPr>
              <a:t>e  </a:t>
            </a:r>
            <a:r>
              <a:rPr sz="1496" spc="-230" baseline="27777" dirty="0">
                <a:solidFill>
                  <a:prstClr val="black"/>
                </a:solidFill>
                <a:latin typeface="Arial"/>
                <a:cs typeface="Arial"/>
              </a:rPr>
              <a:t>studen</a:t>
            </a:r>
            <a:r>
              <a:rPr sz="997" spc="-154" dirty="0">
                <a:solidFill>
                  <a:prstClr val="black"/>
                </a:solidFill>
                <a:latin typeface="Arial"/>
                <a:cs typeface="Arial"/>
              </a:rPr>
              <a:t>ng</a:t>
            </a:r>
            <a:r>
              <a:rPr sz="1496" spc="-230" baseline="27777" dirty="0">
                <a:solidFill>
                  <a:prstClr val="black"/>
                </a:solidFill>
                <a:latin typeface="Arial"/>
                <a:cs typeface="Arial"/>
              </a:rPr>
              <a:t>ts</a:t>
            </a:r>
            <a:r>
              <a:rPr sz="997" spc="-154" dirty="0">
                <a:solidFill>
                  <a:prstClr val="black"/>
                </a:solidFill>
                <a:latin typeface="Arial"/>
                <a:cs typeface="Arial"/>
              </a:rPr>
              <a:t>di</a:t>
            </a:r>
            <a:r>
              <a:rPr sz="1496" spc="-230" baseline="27777" dirty="0">
                <a:solidFill>
                  <a:prstClr val="black"/>
                </a:solidFill>
                <a:latin typeface="Arial"/>
                <a:cs typeface="Arial"/>
              </a:rPr>
              <a:t>g</a:t>
            </a:r>
            <a:r>
              <a:rPr sz="997" spc="-154" dirty="0">
                <a:solidFill>
                  <a:prstClr val="black"/>
                </a:solidFill>
                <a:latin typeface="Arial"/>
                <a:cs typeface="Arial"/>
              </a:rPr>
              <a:t>al</a:t>
            </a:r>
            <a:r>
              <a:rPr sz="1496" spc="-230" baseline="27777" dirty="0">
                <a:solidFill>
                  <a:prstClr val="black"/>
                </a:solidFill>
                <a:latin typeface="Arial"/>
                <a:cs typeface="Arial"/>
              </a:rPr>
              <a:t>ive</a:t>
            </a:r>
            <a:r>
              <a:rPr sz="997" spc="-154" dirty="0">
                <a:solidFill>
                  <a:prstClr val="black"/>
                </a:solidFill>
                <a:latin typeface="Arial"/>
                <a:cs typeface="Arial"/>
              </a:rPr>
              <a:t>og</a:t>
            </a:r>
            <a:r>
              <a:rPr sz="1496" spc="-230" baseline="27777" dirty="0">
                <a:solidFill>
                  <a:prstClr val="black"/>
                </a:solidFill>
                <a:latin typeface="Arial"/>
                <a:cs typeface="Arial"/>
              </a:rPr>
              <a:t>e</a:t>
            </a:r>
            <a:r>
              <a:rPr sz="997" spc="-154" dirty="0">
                <a:solidFill>
                  <a:prstClr val="black"/>
                </a:solidFill>
                <a:latin typeface="Arial"/>
                <a:cs typeface="Arial"/>
              </a:rPr>
              <a:t>ic</a:t>
            </a:r>
            <a:r>
              <a:rPr sz="1496" spc="-230" baseline="27777" dirty="0">
                <a:solidFill>
                  <a:prstClr val="black"/>
                </a:solidFill>
                <a:latin typeface="Arial"/>
                <a:cs typeface="Arial"/>
              </a:rPr>
              <a:t>xt</a:t>
            </a:r>
            <a:r>
              <a:rPr sz="997" spc="-154" dirty="0">
                <a:solidFill>
                  <a:prstClr val="black"/>
                </a:solidFill>
                <a:latin typeface="Arial"/>
                <a:cs typeface="Arial"/>
              </a:rPr>
              <a:t>practi</a:t>
            </a:r>
            <a:r>
              <a:rPr sz="1496" spc="-230" baseline="27777" dirty="0">
                <a:solidFill>
                  <a:prstClr val="black"/>
                </a:solidFill>
                <a:latin typeface="Arial"/>
                <a:cs typeface="Arial"/>
              </a:rPr>
              <a:t>ended</a:t>
            </a:r>
            <a:r>
              <a:rPr sz="997" spc="-154" dirty="0">
                <a:solidFill>
                  <a:prstClr val="black"/>
                </a:solidFill>
                <a:latin typeface="Arial"/>
                <a:cs typeface="Arial"/>
              </a:rPr>
              <a:t>ce</a:t>
            </a:r>
            <a:r>
              <a:rPr sz="1496" spc="-230" baseline="27777" dirty="0">
                <a:solidFill>
                  <a:prstClr val="black"/>
                </a:solidFill>
                <a:latin typeface="Arial"/>
                <a:cs typeface="Arial"/>
              </a:rPr>
              <a:t>c</a:t>
            </a:r>
            <a:r>
              <a:rPr sz="997" spc="-154" dirty="0">
                <a:solidFill>
                  <a:prstClr val="black"/>
                </a:solidFill>
                <a:latin typeface="Arial"/>
                <a:cs typeface="Arial"/>
              </a:rPr>
              <a:t>s,</a:t>
            </a:r>
            <a:r>
              <a:rPr sz="1496" spc="-230" baseline="27777" dirty="0">
                <a:solidFill>
                  <a:prstClr val="black"/>
                </a:solidFill>
                <a:latin typeface="Arial"/>
                <a:cs typeface="Arial"/>
              </a:rPr>
              <a:t>on</a:t>
            </a:r>
            <a:r>
              <a:rPr sz="997" spc="-154" dirty="0">
                <a:solidFill>
                  <a:prstClr val="black"/>
                </a:solidFill>
                <a:latin typeface="Arial"/>
                <a:cs typeface="Arial"/>
              </a:rPr>
              <a:t>ne</a:t>
            </a:r>
            <a:r>
              <a:rPr sz="1496" spc="-230" baseline="27777" dirty="0">
                <a:solidFill>
                  <a:prstClr val="black"/>
                </a:solidFill>
                <a:latin typeface="Arial"/>
                <a:cs typeface="Arial"/>
              </a:rPr>
              <a:t>tr</a:t>
            </a:r>
            <a:r>
              <a:rPr sz="997" spc="-154" dirty="0">
                <a:solidFill>
                  <a:prstClr val="black"/>
                </a:solidFill>
                <a:latin typeface="Arial"/>
                <a:cs typeface="Arial"/>
              </a:rPr>
              <a:t>g</a:t>
            </a:r>
            <a:r>
              <a:rPr sz="1496" spc="-230" baseline="27777" dirty="0">
                <a:solidFill>
                  <a:prstClr val="black"/>
                </a:solidFill>
                <a:latin typeface="Arial"/>
                <a:cs typeface="Arial"/>
              </a:rPr>
              <a:t>ib</a:t>
            </a:r>
            <a:r>
              <a:rPr sz="997" spc="-154" dirty="0">
                <a:solidFill>
                  <a:prstClr val="black"/>
                </a:solidFill>
                <a:latin typeface="Arial"/>
                <a:cs typeface="Arial"/>
              </a:rPr>
              <a:t>oti</a:t>
            </a:r>
            <a:r>
              <a:rPr sz="1496" spc="-230" baseline="27777" dirty="0">
                <a:solidFill>
                  <a:prstClr val="black"/>
                </a:solidFill>
                <a:latin typeface="Arial"/>
                <a:cs typeface="Arial"/>
              </a:rPr>
              <a:t>ut</a:t>
            </a:r>
            <a:r>
              <a:rPr sz="997" spc="-154" dirty="0">
                <a:solidFill>
                  <a:prstClr val="black"/>
                </a:solidFill>
                <a:latin typeface="Arial"/>
                <a:cs typeface="Arial"/>
              </a:rPr>
              <a:t>ate</a:t>
            </a:r>
            <a:r>
              <a:rPr sz="1496" spc="-230" baseline="27777" dirty="0">
                <a:solidFill>
                  <a:prstClr val="black"/>
                </a:solidFill>
                <a:latin typeface="Arial"/>
                <a:cs typeface="Arial"/>
              </a:rPr>
              <a:t>ion</a:t>
            </a:r>
            <a:r>
              <a:rPr sz="997" spc="-154" dirty="0">
                <a:solidFill>
                  <a:prstClr val="black"/>
                </a:solidFill>
                <a:latin typeface="Arial"/>
                <a:cs typeface="Arial"/>
              </a:rPr>
              <a:t>d</a:t>
            </a:r>
            <a:r>
              <a:rPr sz="1496" spc="-230" baseline="27777" dirty="0">
                <a:solidFill>
                  <a:prstClr val="black"/>
                </a:solidFill>
                <a:latin typeface="Arial"/>
                <a:cs typeface="Arial"/>
              </a:rPr>
              <a:t>s</a:t>
            </a:r>
            <a:endParaRPr sz="1496" baseline="27777" dirty="0">
              <a:solidFill>
                <a:prstClr val="black"/>
              </a:solidFill>
              <a:latin typeface="Arial"/>
              <a:cs typeface="Arial"/>
            </a:endParaRPr>
          </a:p>
          <a:p>
            <a:pPr marL="50095" defTabSz="829178">
              <a:lnSpc>
                <a:spcPts val="875"/>
              </a:lnSpc>
            </a:pPr>
            <a:r>
              <a:rPr sz="997" spc="-118" dirty="0">
                <a:solidFill>
                  <a:prstClr val="black"/>
                </a:solidFill>
                <a:latin typeface="Arial"/>
                <a:cs typeface="Arial"/>
              </a:rPr>
              <a:t>*</a:t>
            </a:r>
            <a:r>
              <a:rPr sz="1360" spc="-177" baseline="-5555" dirty="0">
                <a:solidFill>
                  <a:prstClr val="black"/>
                </a:solidFill>
                <a:latin typeface="Arial"/>
                <a:cs typeface="Arial"/>
              </a:rPr>
              <a:t>ef</a:t>
            </a:r>
            <a:r>
              <a:rPr sz="907" spc="-118" dirty="0">
                <a:solidFill>
                  <a:prstClr val="black"/>
                </a:solidFill>
                <a:latin typeface="Arial"/>
                <a:cs typeface="Arial"/>
              </a:rPr>
              <a:t>Too</a:t>
            </a:r>
            <a:r>
              <a:rPr sz="1360" spc="-177" baseline="-5555" dirty="0">
                <a:solidFill>
                  <a:prstClr val="black"/>
                </a:solidFill>
                <a:latin typeface="Arial"/>
                <a:cs typeface="Arial"/>
              </a:rPr>
              <a:t>fect!</a:t>
            </a:r>
            <a:r>
              <a:rPr sz="907" spc="-118" dirty="0">
                <a:solidFill>
                  <a:prstClr val="black"/>
                </a:solidFill>
                <a:latin typeface="Arial"/>
                <a:cs typeface="Arial"/>
              </a:rPr>
              <a:t>much  </a:t>
            </a:r>
            <a:r>
              <a:rPr sz="907" spc="-41" dirty="0">
                <a:solidFill>
                  <a:prstClr val="black"/>
                </a:solidFill>
                <a:latin typeface="Arial"/>
                <a:cs typeface="Arial"/>
              </a:rPr>
              <a:t>challenging </a:t>
            </a:r>
            <a:r>
              <a:rPr sz="907" dirty="0">
                <a:solidFill>
                  <a:prstClr val="black"/>
                </a:solidFill>
                <a:latin typeface="Arial"/>
                <a:cs typeface="Arial"/>
              </a:rPr>
              <a:t>without </a:t>
            </a:r>
            <a:r>
              <a:rPr sz="907" spc="-14" dirty="0">
                <a:solidFill>
                  <a:prstClr val="black"/>
                </a:solidFill>
                <a:latin typeface="Arial"/>
                <a:cs typeface="Arial"/>
              </a:rPr>
              <a:t>the </a:t>
            </a:r>
            <a:r>
              <a:rPr sz="907" spc="-9" dirty="0">
                <a:solidFill>
                  <a:prstClr val="black"/>
                </a:solidFill>
                <a:latin typeface="Arial"/>
                <a:cs typeface="Arial"/>
              </a:rPr>
              <a:t>other </a:t>
            </a:r>
            <a:r>
              <a:rPr sz="907" spc="-27" dirty="0">
                <a:solidFill>
                  <a:prstClr val="black"/>
                </a:solidFill>
                <a:latin typeface="Arial"/>
                <a:cs typeface="Arial"/>
              </a:rPr>
              <a:t>supportive </a:t>
            </a:r>
            <a:r>
              <a:rPr sz="907" spc="-36" dirty="0">
                <a:solidFill>
                  <a:prstClr val="black"/>
                </a:solidFill>
                <a:latin typeface="Arial"/>
                <a:cs typeface="Arial"/>
              </a:rPr>
              <a:t>elements </a:t>
            </a:r>
            <a:r>
              <a:rPr sz="907" spc="-59" dirty="0">
                <a:solidFill>
                  <a:prstClr val="black"/>
                </a:solidFill>
                <a:latin typeface="Arial"/>
                <a:cs typeface="Arial"/>
              </a:rPr>
              <a:t>can </a:t>
            </a:r>
            <a:r>
              <a:rPr sz="907" spc="-45" dirty="0">
                <a:solidFill>
                  <a:prstClr val="black"/>
                </a:solidFill>
                <a:latin typeface="Arial"/>
                <a:cs typeface="Arial"/>
              </a:rPr>
              <a:t>even </a:t>
            </a:r>
            <a:r>
              <a:rPr sz="907" spc="-50" dirty="0">
                <a:solidFill>
                  <a:prstClr val="black"/>
                </a:solidFill>
                <a:latin typeface="Arial"/>
                <a:cs typeface="Arial"/>
              </a:rPr>
              <a:t>have </a:t>
            </a:r>
            <a:r>
              <a:rPr sz="907" spc="-68" dirty="0">
                <a:solidFill>
                  <a:prstClr val="black"/>
                </a:solidFill>
                <a:latin typeface="Arial"/>
                <a:cs typeface="Arial"/>
              </a:rPr>
              <a:t>a  </a:t>
            </a:r>
            <a:r>
              <a:rPr sz="907" spc="-59" dirty="0">
                <a:solidFill>
                  <a:prstClr val="black"/>
                </a:solidFill>
                <a:latin typeface="Arial"/>
                <a:cs typeface="Arial"/>
              </a:rPr>
              <a:t> </a:t>
            </a:r>
            <a:r>
              <a:rPr sz="907" spc="-45" dirty="0">
                <a:solidFill>
                  <a:prstClr val="black"/>
                </a:solidFill>
                <a:latin typeface="Arial"/>
                <a:cs typeface="Arial"/>
              </a:rPr>
              <a:t>negative</a:t>
            </a:r>
            <a:endParaRPr sz="907" dirty="0">
              <a:solidFill>
                <a:prstClr val="black"/>
              </a:solidFill>
              <a:latin typeface="Arial"/>
              <a:cs typeface="Arial"/>
            </a:endParaRPr>
          </a:p>
        </p:txBody>
      </p:sp>
      <p:sp>
        <p:nvSpPr>
          <p:cNvPr id="12" name="object 12"/>
          <p:cNvSpPr/>
          <p:nvPr/>
        </p:nvSpPr>
        <p:spPr>
          <a:xfrm>
            <a:off x="1442250" y="6037284"/>
            <a:ext cx="2625733" cy="1183937"/>
          </a:xfrm>
          <a:prstGeom prst="rect">
            <a:avLst/>
          </a:prstGeom>
          <a:blipFill>
            <a:blip r:embed="rId10"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3" name="object 13"/>
          <p:cNvSpPr/>
          <p:nvPr/>
        </p:nvSpPr>
        <p:spPr>
          <a:xfrm>
            <a:off x="5479318" y="1362987"/>
            <a:ext cx="4331884" cy="3312326"/>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p:spPr>
        <p:txBody>
          <a:bodyPr wrap="square" lIns="0" tIns="0" rIns="0" bIns="0" rtlCol="0"/>
          <a:lstStyle/>
          <a:p>
            <a:pPr defTabSz="829178"/>
            <a:endParaRPr sz="1632">
              <a:solidFill>
                <a:prstClr val="black"/>
              </a:solidFill>
              <a:latin typeface="Calibri"/>
            </a:endParaRPr>
          </a:p>
        </p:txBody>
      </p:sp>
      <p:sp>
        <p:nvSpPr>
          <p:cNvPr id="14" name="object 14"/>
          <p:cNvSpPr txBox="1"/>
          <p:nvPr/>
        </p:nvSpPr>
        <p:spPr>
          <a:xfrm>
            <a:off x="5275636" y="1244321"/>
            <a:ext cx="4521854" cy="3996220"/>
          </a:xfrm>
          <a:prstGeom prst="rect">
            <a:avLst/>
          </a:prstGeom>
          <a:ln w="31733">
            <a:solidFill>
              <a:srgbClr val="2791A6"/>
            </a:solidFill>
          </a:ln>
        </p:spPr>
        <p:txBody>
          <a:bodyPr vert="horz" wrap="square" lIns="0" tIns="67371" rIns="0" bIns="0" rtlCol="0">
            <a:spAutoFit/>
          </a:bodyPr>
          <a:lstStyle/>
          <a:p>
            <a:pPr marL="74281" marR="86373" defTabSz="829178">
              <a:lnSpc>
                <a:spcPct val="101800"/>
              </a:lnSpc>
              <a:spcBef>
                <a:spcPts val="530"/>
              </a:spcBef>
            </a:pPr>
            <a:r>
              <a:rPr lang="de-DE" sz="997" kern="0" dirty="0">
                <a:solidFill>
                  <a:prstClr val="black"/>
                </a:solidFill>
                <a:latin typeface="Arial"/>
                <a:cs typeface="Arial"/>
              </a:rPr>
              <a:t>Ein Team der University </a:t>
            </a:r>
            <a:r>
              <a:rPr lang="de-DE" sz="997" kern="0" dirty="0" err="1">
                <a:solidFill>
                  <a:prstClr val="black"/>
                </a:solidFill>
                <a:latin typeface="Arial"/>
                <a:cs typeface="Arial"/>
              </a:rPr>
              <a:t>of</a:t>
            </a:r>
            <a:r>
              <a:rPr lang="de-DE" sz="997" kern="0" dirty="0">
                <a:solidFill>
                  <a:prstClr val="black"/>
                </a:solidFill>
                <a:latin typeface="Arial"/>
                <a:cs typeface="Arial"/>
              </a:rPr>
              <a:t> Cambridge hat überzeugende Beweise für die Auswirkungen des Dialogs zwischen Lehrer*innen und Schüler*innen vorgelegt. Die Daten stammen aus detaillierten Analysen von 144 Unterrichtsstunden von 72 Lehrpersonen in 48 englischen Grundschulen (</a:t>
            </a:r>
            <a:r>
              <a:rPr lang="de-DE" sz="997" kern="0" dirty="0">
                <a:solidFill>
                  <a:prstClr val="black"/>
                </a:solidFill>
                <a:latin typeface="Arial"/>
                <a:cs typeface="Arial"/>
                <a:hlinkClick r:id="rId11"/>
              </a:rPr>
              <a:t>http://tinyurl.com/ESRCdialogue</a:t>
            </a:r>
            <a:r>
              <a:rPr lang="de-DE" sz="997" kern="0" dirty="0">
                <a:solidFill>
                  <a:prstClr val="black"/>
                </a:solidFill>
                <a:latin typeface="Arial"/>
                <a:cs typeface="Arial"/>
              </a:rPr>
              <a:t>). Welche Elemente des Dialogs stehen in starkem Zusammenhang mit dem Lernzuwachs?</a:t>
            </a:r>
          </a:p>
          <a:p>
            <a:pPr marL="229751" marR="86373" indent="-155471" defTabSz="829178">
              <a:lnSpc>
                <a:spcPct val="101800"/>
              </a:lnSpc>
              <a:spcBef>
                <a:spcPts val="530"/>
              </a:spcBef>
              <a:buFont typeface="Arial" panose="020B0604020202020204" pitchFamily="34" charset="0"/>
              <a:buChar char="•"/>
            </a:pPr>
            <a:r>
              <a:rPr lang="de-DE" sz="997" kern="0" dirty="0">
                <a:solidFill>
                  <a:prstClr val="black"/>
                </a:solidFill>
                <a:latin typeface="Arial"/>
                <a:cs typeface="Arial"/>
              </a:rPr>
              <a:t>Das Aufbauen auf Ideen ist besonders wichtig</a:t>
            </a:r>
          </a:p>
          <a:p>
            <a:pPr marL="229751" marR="86373" indent="-155471" defTabSz="829178">
              <a:lnSpc>
                <a:spcPct val="101800"/>
              </a:lnSpc>
              <a:spcBef>
                <a:spcPts val="530"/>
              </a:spcBef>
              <a:buFont typeface="Arial" panose="020B0604020202020204" pitchFamily="34" charset="0"/>
              <a:buChar char="•"/>
            </a:pPr>
            <a:r>
              <a:rPr lang="de-DE" sz="997" kern="0" dirty="0">
                <a:solidFill>
                  <a:prstClr val="black"/>
                </a:solidFill>
                <a:latin typeface="Arial"/>
                <a:cs typeface="Arial"/>
              </a:rPr>
              <a:t>Ermutigungen, auf Ideen aufzubauen</a:t>
            </a:r>
          </a:p>
          <a:p>
            <a:pPr marL="229751" marR="86373" indent="-155471" defTabSz="829178">
              <a:lnSpc>
                <a:spcPct val="101800"/>
              </a:lnSpc>
              <a:spcBef>
                <a:spcPts val="530"/>
              </a:spcBef>
              <a:buFont typeface="Arial" panose="020B0604020202020204" pitchFamily="34" charset="0"/>
              <a:buChar char="•"/>
            </a:pPr>
            <a:r>
              <a:rPr lang="de-DE" sz="997" kern="0" dirty="0">
                <a:solidFill>
                  <a:prstClr val="black"/>
                </a:solidFill>
                <a:latin typeface="Arial"/>
                <a:cs typeface="Arial"/>
              </a:rPr>
              <a:t>Die Ansichten anderer respektvoll in Frage stellen und hinterfragen*</a:t>
            </a:r>
          </a:p>
          <a:p>
            <a:pPr marL="74281" marR="86373" defTabSz="829178">
              <a:lnSpc>
                <a:spcPct val="101800"/>
              </a:lnSpc>
              <a:spcBef>
                <a:spcPts val="530"/>
              </a:spcBef>
            </a:pPr>
            <a:r>
              <a:rPr lang="de-DE" sz="997" kern="0" dirty="0">
                <a:solidFill>
                  <a:prstClr val="black"/>
                </a:solidFill>
                <a:latin typeface="Arial"/>
                <a:cs typeface="Arial"/>
              </a:rPr>
              <a:t>Diese Elemente müssen im Kontext einer unterstützenden Unterrichtskultur stattfinden, in der es Folgendes gibt</a:t>
            </a:r>
          </a:p>
          <a:p>
            <a:pPr marL="229751" marR="86373" indent="-155471" defTabSz="829178">
              <a:lnSpc>
                <a:spcPct val="101800"/>
              </a:lnSpc>
              <a:spcBef>
                <a:spcPts val="530"/>
              </a:spcBef>
              <a:buFont typeface="Arial" panose="020B0604020202020204" pitchFamily="34" charset="0"/>
              <a:buChar char="•"/>
            </a:pPr>
            <a:r>
              <a:rPr lang="de-DE" sz="997" kern="0" dirty="0">
                <a:solidFill>
                  <a:prstClr val="black"/>
                </a:solidFill>
                <a:latin typeface="Arial"/>
                <a:cs typeface="Arial"/>
              </a:rPr>
              <a:t>Aktive Beteiligung der Schüler*innen - mehrere Schüler*innen leisten ausführliche Beiträge und setzen sich mit den Ideen der anderen auseinander</a:t>
            </a:r>
          </a:p>
          <a:p>
            <a:pPr marL="229751" marR="86373" indent="-155471" defTabSz="829178">
              <a:lnSpc>
                <a:spcPct val="101800"/>
              </a:lnSpc>
              <a:spcBef>
                <a:spcPts val="530"/>
              </a:spcBef>
              <a:buFont typeface="Arial" panose="020B0604020202020204" pitchFamily="34" charset="0"/>
              <a:buChar char="•"/>
            </a:pPr>
            <a:r>
              <a:rPr lang="de-DE" sz="997" kern="0" dirty="0">
                <a:solidFill>
                  <a:prstClr val="black"/>
                </a:solidFill>
                <a:latin typeface="Arial"/>
                <a:cs typeface="Arial"/>
              </a:rPr>
              <a:t>Explizite Anwendung von Grundregeln für den Dialog - Unterstützung dialogischer Praktiken, die mit den Schüler*innen ausgehandelt werden</a:t>
            </a:r>
          </a:p>
          <a:p>
            <a:pPr marL="229751" marR="86373" indent="-155471" defTabSz="829178">
              <a:lnSpc>
                <a:spcPct val="101800"/>
              </a:lnSpc>
              <a:spcBef>
                <a:spcPts val="530"/>
              </a:spcBef>
              <a:buFont typeface="Arial" panose="020B0604020202020204" pitchFamily="34" charset="0"/>
              <a:buChar char="•"/>
            </a:pPr>
            <a:endParaRPr sz="1496" kern="0" dirty="0">
              <a:solidFill>
                <a:prstClr val="black"/>
              </a:solidFill>
              <a:latin typeface="Times New Roman"/>
              <a:cs typeface="Times New Roman"/>
            </a:endParaRPr>
          </a:p>
          <a:p>
            <a:pPr marL="74281" marR="86373" defTabSz="829178">
              <a:lnSpc>
                <a:spcPct val="102200"/>
              </a:lnSpc>
            </a:pPr>
            <a:r>
              <a:rPr lang="de-DE" sz="997" kern="0" dirty="0">
                <a:solidFill>
                  <a:prstClr val="white">
                    <a:lumMod val="50000"/>
                  </a:prstClr>
                </a:solidFill>
                <a:latin typeface="Arial"/>
                <a:cs typeface="Arial"/>
              </a:rPr>
              <a:t>*Achtung! Zu viel Herausforderung ohne die anderen unterstützenden Elemente kann sogar einen negativen Effekt haben!</a:t>
            </a:r>
          </a:p>
          <a:p>
            <a:pPr marL="74281" marR="86373" defTabSz="829178">
              <a:lnSpc>
                <a:spcPct val="102200"/>
              </a:lnSpc>
            </a:pPr>
            <a:endParaRPr lang="en-GB" sz="907" kern="0" dirty="0">
              <a:solidFill>
                <a:prstClr val="black"/>
              </a:solidFill>
              <a:latin typeface="Arial"/>
              <a:cs typeface="Arial"/>
            </a:endParaRPr>
          </a:p>
          <a:p>
            <a:pPr marL="74281" marR="86373" defTabSz="829178">
              <a:lnSpc>
                <a:spcPct val="102200"/>
              </a:lnSpc>
            </a:pPr>
            <a:r>
              <a:rPr lang="en-US" sz="907" kern="0" dirty="0">
                <a:solidFill>
                  <a:prstClr val="black"/>
                </a:solidFill>
                <a:latin typeface="Arial"/>
                <a:cs typeface="Arial"/>
              </a:rPr>
              <a:t>               </a:t>
            </a:r>
            <a:r>
              <a:rPr lang="en-GB" sz="907" b="1" kern="0" dirty="0">
                <a:solidFill>
                  <a:prstClr val="black"/>
                </a:solidFill>
                <a:latin typeface="Arial" panose="020B0604020202020204" pitchFamily="34" charset="0"/>
                <a:cs typeface="Arial" panose="020B0604020202020204" pitchFamily="34" charset="0"/>
                <a:hlinkClick r:id="rId12"/>
              </a:rPr>
              <a:t> </a:t>
            </a:r>
            <a:r>
              <a:rPr lang="en-GB" sz="907" b="1" kern="0" dirty="0">
                <a:solidFill>
                  <a:prstClr val="black"/>
                </a:solidFill>
                <a:latin typeface="Arial" panose="020B0604020202020204" pitchFamily="34" charset="0"/>
                <a:cs typeface="Arial" panose="020B0604020202020204" pitchFamily="34" charset="0"/>
                <a:hlinkClick r:id="rId13"/>
              </a:rPr>
              <a:t>Video 2  Wie </a:t>
            </a:r>
            <a:r>
              <a:rPr lang="en-GB" sz="907" b="1" kern="0" dirty="0" err="1">
                <a:solidFill>
                  <a:prstClr val="black"/>
                </a:solidFill>
                <a:latin typeface="Arial" panose="020B0604020202020204" pitchFamily="34" charset="0"/>
                <a:cs typeface="Arial" panose="020B0604020202020204" pitchFamily="34" charset="0"/>
                <a:hlinkClick r:id="rId13"/>
              </a:rPr>
              <a:t>unterstützt</a:t>
            </a:r>
            <a:r>
              <a:rPr lang="en-GB" sz="907" b="1" kern="0" dirty="0">
                <a:solidFill>
                  <a:prstClr val="black"/>
                </a:solidFill>
                <a:latin typeface="Arial" panose="020B0604020202020204" pitchFamily="34" charset="0"/>
                <a:cs typeface="Arial" panose="020B0604020202020204" pitchFamily="34" charset="0"/>
                <a:hlinkClick r:id="rId13"/>
              </a:rPr>
              <a:t> der Dialog </a:t>
            </a:r>
            <a:r>
              <a:rPr lang="en-GB" sz="907" b="1" kern="0" dirty="0" err="1">
                <a:solidFill>
                  <a:prstClr val="black"/>
                </a:solidFill>
                <a:latin typeface="Arial" panose="020B0604020202020204" pitchFamily="34" charset="0"/>
                <a:cs typeface="Arial" panose="020B0604020202020204" pitchFamily="34" charset="0"/>
                <a:hlinkClick r:id="rId13"/>
              </a:rPr>
              <a:t>zwischen</a:t>
            </a:r>
            <a:r>
              <a:rPr lang="en-GB" sz="907" b="1" kern="0" dirty="0">
                <a:solidFill>
                  <a:prstClr val="black"/>
                </a:solidFill>
                <a:latin typeface="Arial" panose="020B0604020202020204" pitchFamily="34" charset="0"/>
                <a:cs typeface="Arial" panose="020B0604020202020204" pitchFamily="34" charset="0"/>
                <a:hlinkClick r:id="rId13"/>
              </a:rPr>
              <a:t> </a:t>
            </a:r>
            <a:r>
              <a:rPr lang="en-GB" sz="907" b="1" kern="0" dirty="0" err="1">
                <a:solidFill>
                  <a:prstClr val="black"/>
                </a:solidFill>
                <a:latin typeface="Arial" panose="020B0604020202020204" pitchFamily="34" charset="0"/>
                <a:cs typeface="Arial" panose="020B0604020202020204" pitchFamily="34" charset="0"/>
                <a:hlinkClick r:id="rId13"/>
              </a:rPr>
              <a:t>Lehrperson</a:t>
            </a:r>
            <a:r>
              <a:rPr lang="en-GB" sz="907" b="1" kern="0" dirty="0">
                <a:solidFill>
                  <a:prstClr val="black"/>
                </a:solidFill>
                <a:latin typeface="Arial" panose="020B0604020202020204" pitchFamily="34" charset="0"/>
                <a:cs typeface="Arial" panose="020B0604020202020204" pitchFamily="34" charset="0"/>
                <a:hlinkClick r:id="rId13"/>
              </a:rPr>
              <a:t> und </a:t>
            </a:r>
            <a:r>
              <a:rPr lang="en-GB" sz="907" b="1" kern="0" dirty="0" err="1">
                <a:solidFill>
                  <a:prstClr val="black"/>
                </a:solidFill>
                <a:latin typeface="Arial" panose="020B0604020202020204" pitchFamily="34" charset="0"/>
                <a:cs typeface="Arial" panose="020B0604020202020204" pitchFamily="34" charset="0"/>
                <a:hlinkClick r:id="rId13"/>
              </a:rPr>
              <a:t>Lernenden</a:t>
            </a:r>
            <a:r>
              <a:rPr lang="en-GB" sz="907" b="1" kern="0" dirty="0">
                <a:solidFill>
                  <a:prstClr val="black"/>
                </a:solidFill>
                <a:latin typeface="Arial" panose="020B0604020202020204" pitchFamily="34" charset="0"/>
                <a:cs typeface="Arial" panose="020B0604020202020204" pitchFamily="34" charset="0"/>
                <a:hlinkClick r:id="rId13"/>
              </a:rPr>
              <a:t> das </a:t>
            </a:r>
            <a:r>
              <a:rPr lang="en-GB" sz="907" b="1" kern="0" dirty="0" err="1">
                <a:solidFill>
                  <a:prstClr val="black"/>
                </a:solidFill>
                <a:latin typeface="Arial" panose="020B0604020202020204" pitchFamily="34" charset="0"/>
                <a:cs typeface="Arial" panose="020B0604020202020204" pitchFamily="34" charset="0"/>
                <a:hlinkClick r:id="rId13"/>
              </a:rPr>
              <a:t>Lernen</a:t>
            </a:r>
            <a:r>
              <a:rPr lang="en-GB" sz="907" b="1" dirty="0">
                <a:solidFill>
                  <a:prstClr val="black"/>
                </a:solidFill>
                <a:latin typeface="Arial" panose="020B0604020202020204" pitchFamily="34" charset="0"/>
                <a:cs typeface="Arial" panose="020B0604020202020204" pitchFamily="34" charset="0"/>
                <a:hlinkClick r:id="rId13"/>
              </a:rPr>
              <a:t>?</a:t>
            </a:r>
            <a:r>
              <a:rPr lang="en-US" sz="907" kern="0" dirty="0">
                <a:solidFill>
                  <a:prstClr val="black"/>
                </a:solidFill>
                <a:latin typeface="Arial"/>
                <a:cs typeface="Arial"/>
                <a:hlinkClick r:id="rId13"/>
              </a:rPr>
              <a:t>             </a:t>
            </a:r>
            <a:endParaRPr sz="907" kern="0" dirty="0">
              <a:solidFill>
                <a:prstClr val="black"/>
              </a:solidFill>
              <a:latin typeface="Arial"/>
              <a:cs typeface="Arial"/>
            </a:endParaRPr>
          </a:p>
        </p:txBody>
      </p:sp>
      <p:sp>
        <p:nvSpPr>
          <p:cNvPr id="16" name="object 7">
            <a:extLst>
              <a:ext uri="{FF2B5EF4-FFF2-40B4-BE49-F238E27FC236}">
                <a16:creationId xmlns:a16="http://schemas.microsoft.com/office/drawing/2014/main" id="{48DA7E92-2518-145A-2309-605EDA2E117D}"/>
              </a:ext>
            </a:extLst>
          </p:cNvPr>
          <p:cNvSpPr/>
          <p:nvPr/>
        </p:nvSpPr>
        <p:spPr>
          <a:xfrm>
            <a:off x="5349737" y="4703888"/>
            <a:ext cx="398461" cy="398461"/>
          </a:xfrm>
          <a:prstGeom prst="rect">
            <a:avLst/>
          </a:prstGeom>
          <a:blipFill>
            <a:blip r:embed="rId1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5" name="object 6">
            <a:extLst>
              <a:ext uri="{FF2B5EF4-FFF2-40B4-BE49-F238E27FC236}">
                <a16:creationId xmlns:a16="http://schemas.microsoft.com/office/drawing/2014/main" id="{FF4E0813-7DBA-E44D-82F1-44246E78BFD2}"/>
              </a:ext>
            </a:extLst>
          </p:cNvPr>
          <p:cNvSpPr txBox="1"/>
          <p:nvPr/>
        </p:nvSpPr>
        <p:spPr>
          <a:xfrm>
            <a:off x="5176707" y="6779930"/>
            <a:ext cx="110557"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8</a:t>
            </a:r>
            <a:endParaRPr sz="907" dirty="0">
              <a:solidFill>
                <a:prstClr val="black"/>
              </a:solidFill>
              <a:latin typeface="Arial"/>
              <a:cs typeface="Arial"/>
            </a:endParaRPr>
          </a:p>
        </p:txBody>
      </p:sp>
      <p:sp>
        <p:nvSpPr>
          <p:cNvPr id="4" name="object 11">
            <a:extLst>
              <a:ext uri="{FF2B5EF4-FFF2-40B4-BE49-F238E27FC236}">
                <a16:creationId xmlns:a16="http://schemas.microsoft.com/office/drawing/2014/main" id="{E40743A1-9FD1-C631-9144-7D537EBBAAF2}"/>
              </a:ext>
            </a:extLst>
          </p:cNvPr>
          <p:cNvSpPr/>
          <p:nvPr/>
        </p:nvSpPr>
        <p:spPr>
          <a:xfrm>
            <a:off x="6573090" y="5240541"/>
            <a:ext cx="2958775" cy="2182136"/>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8" name="Google Shape;219;p27">
            <a:extLst>
              <a:ext uri="{FF2B5EF4-FFF2-40B4-BE49-F238E27FC236}">
                <a16:creationId xmlns:a16="http://schemas.microsoft.com/office/drawing/2014/main" id="{388DECB4-EB52-7676-911C-0F728F92071F}"/>
              </a:ext>
            </a:extLst>
          </p:cNvPr>
          <p:cNvSpPr/>
          <p:nvPr/>
        </p:nvSpPr>
        <p:spPr>
          <a:xfrm>
            <a:off x="7308468" y="5900002"/>
            <a:ext cx="1467813" cy="1438748"/>
          </a:xfrm>
          <a:prstGeom prst="ellipse">
            <a:avLst/>
          </a:prstGeom>
          <a:solidFill>
            <a:srgbClr val="FF7E79">
              <a:alpha val="49019"/>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 name="Google Shape;221;p27">
            <a:extLst>
              <a:ext uri="{FF2B5EF4-FFF2-40B4-BE49-F238E27FC236}">
                <a16:creationId xmlns:a16="http://schemas.microsoft.com/office/drawing/2014/main" id="{3BB69479-7E1C-335D-12F0-15AA41EA6DC2}"/>
              </a:ext>
            </a:extLst>
          </p:cNvPr>
          <p:cNvSpPr/>
          <p:nvPr/>
        </p:nvSpPr>
        <p:spPr>
          <a:xfrm>
            <a:off x="6747486" y="5309472"/>
            <a:ext cx="1467813" cy="1438747"/>
          </a:xfrm>
          <a:prstGeom prst="ellipse">
            <a:avLst/>
          </a:prstGeom>
          <a:solidFill>
            <a:srgbClr val="0096FF">
              <a:alpha val="49803"/>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 name="Google Shape;222;p27">
            <a:extLst>
              <a:ext uri="{FF2B5EF4-FFF2-40B4-BE49-F238E27FC236}">
                <a16:creationId xmlns:a16="http://schemas.microsoft.com/office/drawing/2014/main" id="{B58C333E-2736-68CF-A65B-18BB7F8B75F0}"/>
              </a:ext>
            </a:extLst>
          </p:cNvPr>
          <p:cNvSpPr/>
          <p:nvPr/>
        </p:nvSpPr>
        <p:spPr>
          <a:xfrm>
            <a:off x="7777000" y="5351603"/>
            <a:ext cx="1420971" cy="1392833"/>
          </a:xfrm>
          <a:prstGeom prst="ellipse">
            <a:avLst/>
          </a:prstGeom>
          <a:solidFill>
            <a:srgbClr val="FFFC00">
              <a:alpha val="41960"/>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 name="Google Shape;225;p27">
            <a:extLst>
              <a:ext uri="{FF2B5EF4-FFF2-40B4-BE49-F238E27FC236}">
                <a16:creationId xmlns:a16="http://schemas.microsoft.com/office/drawing/2014/main" id="{FBDE6EE5-AC47-3998-87A2-E7F3A584B25F}"/>
              </a:ext>
            </a:extLst>
          </p:cNvPr>
          <p:cNvSpPr txBox="1"/>
          <p:nvPr/>
        </p:nvSpPr>
        <p:spPr>
          <a:xfrm>
            <a:off x="7543052" y="6788357"/>
            <a:ext cx="1032480" cy="327656"/>
          </a:xfrm>
          <a:prstGeom prst="rect">
            <a:avLst/>
          </a:prstGeom>
          <a:noFill/>
          <a:ln>
            <a:noFill/>
          </a:ln>
        </p:spPr>
        <p:txBody>
          <a:bodyPr spcFirstLastPara="1" wrap="square" lIns="91425" tIns="45700" rIns="91425" bIns="45700" anchor="t" anchorCtr="0">
            <a:noAutofit/>
          </a:bodyPr>
          <a:lstStyle/>
          <a:p>
            <a:pPr lvl="0" algn="ctr">
              <a:buClr>
                <a:srgbClr val="000000"/>
              </a:buClr>
              <a:buSzPts val="1800"/>
            </a:pPr>
            <a:r>
              <a:rPr lang="de-DE" sz="900" b="1" spc="-90" dirty="0">
                <a:cs typeface="Arial Unicode MS"/>
              </a:rPr>
              <a:t>Teilnahme von Lernenden </a:t>
            </a:r>
            <a:endParaRPr sz="900" b="1" i="0" u="none" strike="noStrike" cap="none" dirty="0">
              <a:solidFill>
                <a:srgbClr val="000000"/>
              </a:solidFill>
              <a:latin typeface="Arial"/>
              <a:ea typeface="Arial"/>
              <a:cs typeface="Arial"/>
              <a:sym typeface="Arial"/>
            </a:endParaRPr>
          </a:p>
        </p:txBody>
      </p:sp>
      <p:sp>
        <p:nvSpPr>
          <p:cNvPr id="22" name="TextBox 21">
            <a:extLst>
              <a:ext uri="{FF2B5EF4-FFF2-40B4-BE49-F238E27FC236}">
                <a16:creationId xmlns:a16="http://schemas.microsoft.com/office/drawing/2014/main" id="{FF1F9223-4846-3620-763A-72F6AFC381D2}"/>
              </a:ext>
            </a:extLst>
          </p:cNvPr>
          <p:cNvSpPr txBox="1"/>
          <p:nvPr/>
        </p:nvSpPr>
        <p:spPr>
          <a:xfrm>
            <a:off x="7625499" y="6023589"/>
            <a:ext cx="851326" cy="230832"/>
          </a:xfrm>
          <a:prstGeom prst="rect">
            <a:avLst/>
          </a:prstGeom>
          <a:noFill/>
        </p:spPr>
        <p:txBody>
          <a:bodyPr wrap="square" rtlCol="0">
            <a:spAutoFit/>
          </a:bodyPr>
          <a:lstStyle/>
          <a:p>
            <a:r>
              <a:rPr lang="en-US" sz="900" b="1" dirty="0" err="1"/>
              <a:t>Lernerfolge</a:t>
            </a:r>
            <a:endParaRPr lang="en-US" sz="900" b="1" dirty="0"/>
          </a:p>
        </p:txBody>
      </p:sp>
      <p:sp>
        <p:nvSpPr>
          <p:cNvPr id="28" name="TextBox 27">
            <a:extLst>
              <a:ext uri="{FF2B5EF4-FFF2-40B4-BE49-F238E27FC236}">
                <a16:creationId xmlns:a16="http://schemas.microsoft.com/office/drawing/2014/main" id="{BB601EBA-4CBF-F51A-AE1E-C70A72CAE79C}"/>
              </a:ext>
            </a:extLst>
          </p:cNvPr>
          <p:cNvSpPr txBox="1"/>
          <p:nvPr/>
        </p:nvSpPr>
        <p:spPr>
          <a:xfrm>
            <a:off x="6981073" y="5655200"/>
            <a:ext cx="761680" cy="369332"/>
          </a:xfrm>
          <a:prstGeom prst="rect">
            <a:avLst/>
          </a:prstGeom>
          <a:noFill/>
        </p:spPr>
        <p:txBody>
          <a:bodyPr wrap="square" rtlCol="0">
            <a:spAutoFit/>
          </a:bodyPr>
          <a:lstStyle/>
          <a:p>
            <a:r>
              <a:rPr lang="en-GB" sz="900" b="1" dirty="0">
                <a:latin typeface="Arial" panose="020B0604020202020204" pitchFamily="34" charset="0"/>
                <a:ea typeface="Arial" panose="020B0604020202020204" pitchFamily="34" charset="0"/>
              </a:rPr>
              <a:t>Auf Ideen </a:t>
            </a:r>
            <a:r>
              <a:rPr lang="en-GB" sz="900" b="1" dirty="0" err="1">
                <a:latin typeface="Arial" panose="020B0604020202020204" pitchFamily="34" charset="0"/>
                <a:ea typeface="Arial" panose="020B0604020202020204" pitchFamily="34" charset="0"/>
              </a:rPr>
              <a:t>aufbauen</a:t>
            </a:r>
            <a:endParaRPr lang="en-US" sz="900" b="1" dirty="0"/>
          </a:p>
        </p:txBody>
      </p:sp>
      <p:sp>
        <p:nvSpPr>
          <p:cNvPr id="29" name="TextBox 28">
            <a:extLst>
              <a:ext uri="{FF2B5EF4-FFF2-40B4-BE49-F238E27FC236}">
                <a16:creationId xmlns:a16="http://schemas.microsoft.com/office/drawing/2014/main" id="{49E9EB00-CEAE-7754-4E3E-2CF690EF37F3}"/>
              </a:ext>
            </a:extLst>
          </p:cNvPr>
          <p:cNvSpPr txBox="1"/>
          <p:nvPr/>
        </p:nvSpPr>
        <p:spPr>
          <a:xfrm>
            <a:off x="8196752" y="5728324"/>
            <a:ext cx="1111693" cy="230832"/>
          </a:xfrm>
          <a:prstGeom prst="rect">
            <a:avLst/>
          </a:prstGeom>
          <a:noFill/>
        </p:spPr>
        <p:txBody>
          <a:bodyPr wrap="square" rtlCol="0">
            <a:spAutoFit/>
          </a:bodyPr>
          <a:lstStyle/>
          <a:p>
            <a:r>
              <a:rPr lang="en-GB" sz="900" b="1" dirty="0" err="1">
                <a:latin typeface="Arial" panose="020B0604020202020204" pitchFamily="34" charset="0"/>
              </a:rPr>
              <a:t>Herausfordern</a:t>
            </a:r>
            <a:endParaRPr lang="en-US" sz="900" dirty="0"/>
          </a:p>
        </p:txBody>
      </p:sp>
    </p:spTree>
    <p:extLst>
      <p:ext uri="{BB962C8B-B14F-4D97-AF65-F5344CB8AC3E}">
        <p14:creationId xmlns:p14="http://schemas.microsoft.com/office/powerpoint/2010/main" val="10630462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39294" y="5592501"/>
            <a:ext cx="2929883" cy="1637366"/>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3" name="object 3"/>
          <p:cNvSpPr txBox="1"/>
          <p:nvPr/>
        </p:nvSpPr>
        <p:spPr>
          <a:xfrm>
            <a:off x="4297251" y="531156"/>
            <a:ext cx="1870303" cy="223266"/>
          </a:xfrm>
          <a:prstGeom prst="rect">
            <a:avLst/>
          </a:prstGeom>
        </p:spPr>
        <p:txBody>
          <a:bodyPr vert="horz" wrap="square" lIns="0" tIns="0" rIns="0" bIns="0" rtlCol="0">
            <a:spAutoFit/>
          </a:bodyPr>
          <a:lstStyle/>
          <a:p>
            <a:pPr marL="11516" defTabSz="829178"/>
            <a:r>
              <a:rPr lang="es-ES" sz="1451" b="1" dirty="0" err="1">
                <a:solidFill>
                  <a:prstClr val="black"/>
                </a:solidFill>
                <a:latin typeface="Arial"/>
                <a:cs typeface="Arial"/>
              </a:rPr>
              <a:t>Gruppendialog</a:t>
            </a:r>
            <a:endParaRPr sz="1451" dirty="0">
              <a:solidFill>
                <a:prstClr val="black"/>
              </a:solidFill>
              <a:latin typeface="Arial"/>
              <a:cs typeface="Arial"/>
            </a:endParaRPr>
          </a:p>
        </p:txBody>
      </p:sp>
      <p:sp>
        <p:nvSpPr>
          <p:cNvPr id="4" name="object 4"/>
          <p:cNvSpPr txBox="1"/>
          <p:nvPr/>
        </p:nvSpPr>
        <p:spPr>
          <a:xfrm>
            <a:off x="1105094" y="859011"/>
            <a:ext cx="4207507" cy="4121785"/>
          </a:xfrm>
          <a:prstGeom prst="rect">
            <a:avLst/>
          </a:prstGeom>
          <a:ln w="31733">
            <a:solidFill>
              <a:srgbClr val="2791A6"/>
            </a:solidFill>
          </a:ln>
        </p:spPr>
        <p:txBody>
          <a:bodyPr vert="horz" wrap="square" lIns="0" tIns="69674" rIns="0" bIns="0" rtlCol="0">
            <a:spAutoFit/>
          </a:bodyPr>
          <a:lstStyle/>
          <a:p>
            <a:pPr marL="76008" defTabSz="829178">
              <a:spcBef>
                <a:spcPts val="549"/>
              </a:spcBef>
            </a:pPr>
            <a:r>
              <a:rPr sz="1270" b="1" kern="0" dirty="0">
                <a:solidFill>
                  <a:prstClr val="black"/>
                </a:solidFill>
                <a:latin typeface="Arial"/>
                <a:cs typeface="Arial"/>
              </a:rPr>
              <a:t>W</a:t>
            </a:r>
            <a:r>
              <a:rPr lang="de-DE" sz="1270" b="1" kern="0" dirty="0" err="1">
                <a:solidFill>
                  <a:prstClr val="black"/>
                </a:solidFill>
                <a:latin typeface="Arial"/>
                <a:cs typeface="Arial"/>
              </a:rPr>
              <a:t>as</a:t>
            </a:r>
            <a:r>
              <a:rPr lang="de-DE" sz="1270" b="1" kern="0" dirty="0">
                <a:solidFill>
                  <a:prstClr val="black"/>
                </a:solidFill>
                <a:latin typeface="Arial"/>
                <a:cs typeface="Arial"/>
              </a:rPr>
              <a:t> ist der Mehrwert von Gruppenarbeit</a:t>
            </a:r>
            <a:r>
              <a:rPr sz="1270" b="1" kern="0" dirty="0">
                <a:solidFill>
                  <a:prstClr val="black"/>
                </a:solidFill>
                <a:latin typeface="Arial"/>
                <a:cs typeface="Arial"/>
              </a:rPr>
              <a:t>?</a:t>
            </a:r>
            <a:endParaRPr sz="1270" kern="0" dirty="0">
              <a:solidFill>
                <a:prstClr val="black"/>
              </a:solidFill>
              <a:latin typeface="Arial"/>
              <a:cs typeface="Arial"/>
            </a:endParaRPr>
          </a:p>
          <a:p>
            <a:pPr defTabSz="829178">
              <a:spcBef>
                <a:spcPts val="32"/>
              </a:spcBef>
            </a:pPr>
            <a:endParaRPr sz="1179" kern="0" dirty="0">
              <a:solidFill>
                <a:prstClr val="black"/>
              </a:solidFill>
              <a:latin typeface="Times New Roman"/>
              <a:cs typeface="Times New Roman"/>
            </a:endParaRPr>
          </a:p>
          <a:p>
            <a:pPr marL="231479" marR="114587" indent="-155471" defTabSz="829178">
              <a:lnSpc>
                <a:spcPct val="101699"/>
              </a:lnSpc>
              <a:spcBef>
                <a:spcPts val="5"/>
              </a:spcBef>
              <a:buFont typeface="Arial" panose="020B0604020202020204" pitchFamily="34" charset="0"/>
              <a:buChar char="•"/>
              <a:tabLst>
                <a:tab pos="166411" algn="l"/>
              </a:tabLst>
            </a:pPr>
            <a:r>
              <a:rPr lang="de-DE" sz="1088" kern="0" dirty="0">
                <a:solidFill>
                  <a:prstClr val="black"/>
                </a:solidFill>
                <a:latin typeface="Arial Unicode MS"/>
                <a:cs typeface="Arial Unicode MS"/>
              </a:rPr>
              <a:t>Qualitativ hochwertige Gruppenarbeit steht in engem Zusammenhang mit Lerngewinnen </a:t>
            </a:r>
            <a:r>
              <a:rPr sz="1088" kern="0" dirty="0">
                <a:solidFill>
                  <a:prstClr val="black"/>
                </a:solidFill>
                <a:latin typeface="Arial Unicode MS"/>
                <a:cs typeface="Arial Unicode MS"/>
              </a:rPr>
              <a:t>(</a:t>
            </a:r>
            <a:r>
              <a:rPr lang="de-DE" sz="1088" kern="0" dirty="0" err="1">
                <a:solidFill>
                  <a:prstClr val="black"/>
                </a:solidFill>
                <a:latin typeface="Arial Unicode MS"/>
                <a:cs typeface="Arial Unicode MS"/>
              </a:rPr>
              <a:t>z.B</a:t>
            </a:r>
            <a:r>
              <a:rPr sz="1088" kern="0" dirty="0">
                <a:solidFill>
                  <a:prstClr val="black"/>
                </a:solidFill>
                <a:latin typeface="Arial Unicode MS"/>
                <a:cs typeface="Arial Unicode MS"/>
              </a:rPr>
              <a:t>. </a:t>
            </a:r>
            <a:r>
              <a:rPr sz="1088" u="sng" kern="0" dirty="0">
                <a:solidFill>
                  <a:srgbClr val="0000FF"/>
                </a:solidFill>
                <a:latin typeface="Arial Unicode MS"/>
                <a:cs typeface="Arial Unicode MS"/>
                <a:hlinkClick r:id="rId4"/>
              </a:rPr>
              <a:t>Howe et al., 2019</a:t>
            </a:r>
            <a:r>
              <a:rPr sz="1088" kern="0" dirty="0">
                <a:solidFill>
                  <a:prstClr val="black"/>
                </a:solidFill>
                <a:latin typeface="Arial Unicode MS"/>
                <a:cs typeface="Arial Unicode MS"/>
              </a:rPr>
              <a:t>)</a:t>
            </a:r>
            <a:r>
              <a:rPr lang="de-DE" sz="1088" kern="0" dirty="0">
                <a:solidFill>
                  <a:prstClr val="black"/>
                </a:solidFill>
                <a:latin typeface="Arial Unicode MS"/>
                <a:cs typeface="Arial Unicode MS"/>
              </a:rPr>
              <a:t>,</a:t>
            </a:r>
            <a:r>
              <a:rPr sz="1088" kern="0" dirty="0">
                <a:solidFill>
                  <a:prstClr val="black"/>
                </a:solidFill>
                <a:latin typeface="Arial Unicode MS"/>
                <a:cs typeface="Arial Unicode MS"/>
              </a:rPr>
              <a:t> </a:t>
            </a:r>
            <a:r>
              <a:rPr lang="de-DE" sz="1088" kern="0" dirty="0">
                <a:solidFill>
                  <a:prstClr val="black"/>
                </a:solidFill>
                <a:latin typeface="Arial Unicode MS"/>
                <a:cs typeface="Arial Unicode MS"/>
              </a:rPr>
              <a:t>insbesondere wenn die Teilnehmer unterschiedliche Ansichten haben </a:t>
            </a:r>
            <a:r>
              <a:rPr sz="1088" kern="0" dirty="0">
                <a:solidFill>
                  <a:prstClr val="black"/>
                </a:solidFill>
                <a:latin typeface="Arial Unicode MS"/>
                <a:cs typeface="Arial Unicode MS"/>
              </a:rPr>
              <a:t>(</a:t>
            </a:r>
            <a:r>
              <a:rPr sz="1088" u="sng" kern="0" dirty="0">
                <a:solidFill>
                  <a:srgbClr val="0000FF"/>
                </a:solidFill>
                <a:latin typeface="Arial Unicode MS"/>
                <a:cs typeface="Arial Unicode MS"/>
                <a:hlinkClick r:id="rId5"/>
              </a:rPr>
              <a:t>Bennett et al., 2009</a:t>
            </a:r>
            <a:r>
              <a:rPr sz="1088" kern="0" dirty="0">
                <a:solidFill>
                  <a:prstClr val="black"/>
                </a:solidFill>
                <a:latin typeface="Arial Unicode MS"/>
                <a:cs typeface="Arial Unicode MS"/>
              </a:rPr>
              <a:t>).</a:t>
            </a:r>
          </a:p>
          <a:p>
            <a:pPr marL="155471" indent="-155471" defTabSz="829178">
              <a:spcBef>
                <a:spcPts val="36"/>
              </a:spcBef>
              <a:buFont typeface="Arial" panose="020B0604020202020204" pitchFamily="34" charset="0"/>
              <a:buChar char="•"/>
            </a:pPr>
            <a:endParaRPr sz="1088" kern="0" dirty="0">
              <a:solidFill>
                <a:prstClr val="black"/>
              </a:solidFill>
              <a:latin typeface="Times New Roman"/>
              <a:cs typeface="Times New Roman"/>
            </a:endParaRPr>
          </a:p>
          <a:p>
            <a:pPr marL="231479" indent="-155471" defTabSz="829178">
              <a:buFont typeface="Arial" panose="020B0604020202020204" pitchFamily="34" charset="0"/>
              <a:buChar char="•"/>
              <a:tabLst>
                <a:tab pos="166411" algn="l"/>
              </a:tabLst>
            </a:pPr>
            <a:r>
              <a:rPr lang="de-DE" sz="1088" kern="0" dirty="0">
                <a:solidFill>
                  <a:prstClr val="black"/>
                </a:solidFill>
                <a:latin typeface="Arial Unicode MS"/>
                <a:cs typeface="Arial Unicode MS"/>
              </a:rPr>
              <a:t>Die Lernenden können voneinander lernen.</a:t>
            </a:r>
          </a:p>
          <a:p>
            <a:pPr marL="231479" indent="-155471" defTabSz="829178">
              <a:buFont typeface="Arial" panose="020B0604020202020204" pitchFamily="34" charset="0"/>
              <a:buChar char="•"/>
              <a:tabLst>
                <a:tab pos="166411" algn="l"/>
              </a:tabLst>
            </a:pPr>
            <a:endParaRPr sz="1088" kern="0" dirty="0">
              <a:solidFill>
                <a:prstClr val="black"/>
              </a:solidFill>
              <a:latin typeface="Times New Roman"/>
              <a:cs typeface="Times New Roman"/>
            </a:endParaRPr>
          </a:p>
          <a:p>
            <a:pPr marL="231479" marR="199233" indent="-155471" defTabSz="829178">
              <a:lnSpc>
                <a:spcPct val="101699"/>
              </a:lnSpc>
              <a:spcBef>
                <a:spcPts val="5"/>
              </a:spcBef>
              <a:buFont typeface="Arial" panose="020B0604020202020204" pitchFamily="34" charset="0"/>
              <a:buChar char="•"/>
              <a:tabLst>
                <a:tab pos="166411" algn="l"/>
              </a:tabLst>
            </a:pPr>
            <a:r>
              <a:rPr lang="de-DE" sz="1088" kern="0" dirty="0">
                <a:solidFill>
                  <a:prstClr val="black"/>
                </a:solidFill>
                <a:latin typeface="Arial Unicode MS"/>
                <a:cs typeface="Arial Unicode MS"/>
              </a:rPr>
              <a:t>Die Lernenden können üben, Dialoge zum Lernen, Argumentieren und Problemlösen zu nutzen, ohne dass eine Lehrperson anwesend ist.</a:t>
            </a:r>
          </a:p>
          <a:p>
            <a:pPr marL="231479" marR="199233" indent="-155471" defTabSz="829178">
              <a:lnSpc>
                <a:spcPct val="101699"/>
              </a:lnSpc>
              <a:spcBef>
                <a:spcPts val="5"/>
              </a:spcBef>
              <a:buFont typeface="Arial" panose="020B0604020202020204" pitchFamily="34" charset="0"/>
              <a:buChar char="•"/>
              <a:tabLst>
                <a:tab pos="166411" algn="l"/>
              </a:tabLst>
            </a:pPr>
            <a:endParaRPr sz="1088" kern="0" dirty="0">
              <a:solidFill>
                <a:prstClr val="black"/>
              </a:solidFill>
              <a:latin typeface="Times New Roman"/>
              <a:cs typeface="Times New Roman"/>
            </a:endParaRPr>
          </a:p>
          <a:p>
            <a:pPr marL="231479" marR="337429" indent="-155471" defTabSz="829178">
              <a:lnSpc>
                <a:spcPct val="101699"/>
              </a:lnSpc>
              <a:buFont typeface="Arial" panose="020B0604020202020204" pitchFamily="34" charset="0"/>
              <a:buChar char="•"/>
              <a:tabLst>
                <a:tab pos="197505" algn="l"/>
              </a:tabLst>
            </a:pPr>
            <a:r>
              <a:rPr lang="de-DE" sz="1088" kern="0" dirty="0">
                <a:solidFill>
                  <a:prstClr val="black"/>
                </a:solidFill>
                <a:latin typeface="Arial Unicode MS"/>
                <a:cs typeface="Arial Unicode MS"/>
              </a:rPr>
              <a:t>Sie können Ideen in einer weniger stressigen Umgebung einüben, bevor sie ihre Fortschritte mit Lernenden in anderen Gruppen / der gesamten Klasse teilen - das Denken wird für andere sichtbar; dies fördert den Lernzuwachs </a:t>
            </a:r>
            <a:r>
              <a:rPr sz="1088" kern="0" dirty="0">
                <a:solidFill>
                  <a:prstClr val="black"/>
                </a:solidFill>
                <a:latin typeface="Arial Unicode MS"/>
                <a:cs typeface="Arial Unicode MS"/>
              </a:rPr>
              <a:t>(</a:t>
            </a:r>
            <a:r>
              <a:rPr sz="1088" u="sng" kern="0" dirty="0">
                <a:solidFill>
                  <a:srgbClr val="0000FF"/>
                </a:solidFill>
                <a:latin typeface="Arial Unicode MS"/>
                <a:cs typeface="Arial Unicode MS"/>
                <a:hlinkClick r:id="rId6"/>
              </a:rPr>
              <a:t>Howe 2020</a:t>
            </a:r>
            <a:r>
              <a:rPr sz="1088" kern="0" dirty="0">
                <a:solidFill>
                  <a:prstClr val="black"/>
                </a:solidFill>
                <a:latin typeface="Arial Unicode MS"/>
                <a:cs typeface="Arial Unicode MS"/>
              </a:rPr>
              <a:t>)</a:t>
            </a:r>
            <a:r>
              <a:rPr lang="es-ES" sz="1088" kern="0" dirty="0">
                <a:solidFill>
                  <a:prstClr val="black"/>
                </a:solidFill>
                <a:latin typeface="Arial Unicode MS"/>
                <a:cs typeface="Arial Unicode MS"/>
              </a:rPr>
              <a:t>.</a:t>
            </a:r>
            <a:endParaRPr sz="1088" kern="0" dirty="0">
              <a:solidFill>
                <a:prstClr val="black"/>
              </a:solidFill>
              <a:latin typeface="Arial Unicode MS"/>
              <a:cs typeface="Arial Unicode MS"/>
            </a:endParaRPr>
          </a:p>
          <a:p>
            <a:pPr marL="155471" indent="-155471" defTabSz="829178">
              <a:spcBef>
                <a:spcPts val="5"/>
              </a:spcBef>
              <a:buFont typeface="Arial" panose="020B0604020202020204" pitchFamily="34" charset="0"/>
              <a:buChar char="•"/>
            </a:pPr>
            <a:endParaRPr sz="1088" kern="0" dirty="0">
              <a:solidFill>
                <a:prstClr val="black"/>
              </a:solidFill>
              <a:latin typeface="Times New Roman"/>
              <a:cs typeface="Times New Roman"/>
            </a:endParaRPr>
          </a:p>
          <a:p>
            <a:pPr marL="231479" marR="213628" indent="-155471" defTabSz="829178">
              <a:lnSpc>
                <a:spcPct val="120000"/>
              </a:lnSpc>
              <a:buFont typeface="Arial" panose="020B0604020202020204" pitchFamily="34" charset="0"/>
              <a:buChar char="•"/>
              <a:tabLst>
                <a:tab pos="166411" algn="l"/>
              </a:tabLst>
            </a:pPr>
            <a:r>
              <a:rPr lang="de-DE" sz="1088" kern="0" dirty="0">
                <a:solidFill>
                  <a:prstClr val="black"/>
                </a:solidFill>
                <a:latin typeface="Arial Unicode MS"/>
                <a:cs typeface="Arial Unicode MS"/>
              </a:rPr>
              <a:t>Die anderen Lernenden können über die neuen Ideen nachdenken und sie bewerten, auch unter Verwendung strukturierter Rubriken; dies geht über das passive Zuhören hinaus.</a:t>
            </a:r>
          </a:p>
        </p:txBody>
      </p:sp>
      <p:sp>
        <p:nvSpPr>
          <p:cNvPr id="5" name="object 5"/>
          <p:cNvSpPr txBox="1"/>
          <p:nvPr/>
        </p:nvSpPr>
        <p:spPr>
          <a:xfrm>
            <a:off x="5401769" y="859009"/>
            <a:ext cx="4424015" cy="4143696"/>
          </a:xfrm>
          <a:prstGeom prst="rect">
            <a:avLst/>
          </a:prstGeom>
          <a:ln w="31733">
            <a:solidFill>
              <a:srgbClr val="2791A6"/>
            </a:solidFill>
          </a:ln>
        </p:spPr>
        <p:txBody>
          <a:bodyPr vert="horz" wrap="square" lIns="0" tIns="67371" rIns="0" bIns="0" rtlCol="0">
            <a:spAutoFit/>
          </a:bodyPr>
          <a:lstStyle/>
          <a:p>
            <a:pPr marL="74856" algn="just" defTabSz="829178">
              <a:spcBef>
                <a:spcPts val="530"/>
              </a:spcBef>
            </a:pPr>
            <a:r>
              <a:rPr lang="de-DE" sz="1270" b="1" dirty="0">
                <a:solidFill>
                  <a:prstClr val="black"/>
                </a:solidFill>
                <a:latin typeface="Arial"/>
                <a:cs typeface="Arial"/>
              </a:rPr>
              <a:t>Wie kann man Gruppenarbeit effektiv gestalten?</a:t>
            </a:r>
            <a:endParaRPr sz="1270" dirty="0">
              <a:solidFill>
                <a:prstClr val="black"/>
              </a:solidFill>
              <a:latin typeface="Arial"/>
              <a:cs typeface="Arial"/>
            </a:endParaRPr>
          </a:p>
          <a:p>
            <a:pPr defTabSz="829178">
              <a:spcBef>
                <a:spcPts val="41"/>
              </a:spcBef>
            </a:pPr>
            <a:endParaRPr sz="861" dirty="0">
              <a:solidFill>
                <a:prstClr val="black"/>
              </a:solidFill>
              <a:latin typeface="Times New Roman"/>
              <a:cs typeface="Times New Roman"/>
            </a:endParaRPr>
          </a:p>
          <a:p>
            <a:pPr marL="231778" marR="85797" defTabSz="829178">
              <a:lnSpc>
                <a:spcPct val="102000"/>
              </a:lnSpc>
              <a:spcAft>
                <a:spcPts val="44"/>
              </a:spcAft>
            </a:pPr>
            <a:r>
              <a:rPr lang="de-DE" sz="1088" dirty="0">
                <a:solidFill>
                  <a:prstClr val="black"/>
                </a:solidFill>
                <a:latin typeface="Arial Unicode MS"/>
                <a:cs typeface="Arial Unicode MS"/>
              </a:rPr>
              <a:t>Die Schüler*innen müssen lernen, effektiv in Gruppen zu sprechen und zusammenzuarbeiten; oft sind sie darin nicht geübt. Mit Hilfe von "Grundregeln" (die an einer anderen Stelle vorgestellt werden) und Satzbausteinen können sich die Lernenden angewöhnen, zuzuhören, sich auf andere zu beziehen, ihre Zustimmung auszudrücken, respektvoll zu widersprechen und Gründe zu nennen.</a:t>
            </a:r>
            <a:br>
              <a:rPr lang="en-US" sz="1088" dirty="0">
                <a:solidFill>
                  <a:prstClr val="black"/>
                </a:solidFill>
                <a:latin typeface="Arial Unicode MS"/>
                <a:cs typeface="Arial Unicode MS"/>
              </a:rPr>
            </a:br>
            <a:endParaRPr sz="1088" dirty="0">
              <a:solidFill>
                <a:prstClr val="black"/>
              </a:solidFill>
              <a:latin typeface="Arial Unicode MS"/>
              <a:cs typeface="Arial Unicode MS"/>
            </a:endParaRPr>
          </a:p>
          <a:p>
            <a:pPr marL="231778" marR="86373" defTabSz="829178">
              <a:lnSpc>
                <a:spcPct val="102000"/>
              </a:lnSpc>
              <a:spcAft>
                <a:spcPts val="44"/>
              </a:spcAft>
            </a:pPr>
            <a:r>
              <a:rPr lang="de-DE" sz="1088" dirty="0">
                <a:solidFill>
                  <a:prstClr val="black"/>
                </a:solidFill>
                <a:latin typeface="Arial Unicode MS"/>
                <a:cs typeface="Arial Unicode MS"/>
              </a:rPr>
              <a:t>Die Förderung des Dialogs, bei dem sich die Schüler*innen mit den Ideen der anderen auseinandersetzen, muss in die Gestaltung der Aktivitäten integriert werden, z. B. indem die Schüler*innen aufgefordert werden, zusammenzuarbeiten, um erfolgreich zu sein, und indem eine begründete Debatte angeregt wird. </a:t>
            </a:r>
            <a:r>
              <a:rPr lang="de-DE" sz="1088" i="1" dirty="0">
                <a:solidFill>
                  <a:prstClr val="black"/>
                </a:solidFill>
                <a:latin typeface="Arial Unicode MS"/>
                <a:cs typeface="Arial Unicode MS"/>
              </a:rPr>
              <a:t>Talking Points </a:t>
            </a:r>
            <a:r>
              <a:rPr lang="de-DE" sz="1088" dirty="0">
                <a:solidFill>
                  <a:prstClr val="black"/>
                </a:solidFill>
                <a:latin typeface="Arial Unicode MS"/>
                <a:cs typeface="Arial Unicode MS"/>
              </a:rPr>
              <a:t>sind hierfür eine hervorragende Aktivität - siehe Kasten unten.</a:t>
            </a:r>
          </a:p>
          <a:p>
            <a:pPr marL="231778" marR="86373" defTabSz="829178">
              <a:lnSpc>
                <a:spcPct val="102000"/>
              </a:lnSpc>
              <a:spcAft>
                <a:spcPts val="44"/>
              </a:spcAft>
            </a:pPr>
            <a:endParaRPr lang="de-DE" sz="1088" dirty="0">
              <a:solidFill>
                <a:prstClr val="black"/>
              </a:solidFill>
              <a:latin typeface="Arial Unicode MS"/>
              <a:cs typeface="Arial Unicode MS"/>
            </a:endParaRPr>
          </a:p>
          <a:p>
            <a:pPr marL="231778" marR="86373" defTabSz="829178">
              <a:lnSpc>
                <a:spcPct val="102000"/>
              </a:lnSpc>
              <a:spcAft>
                <a:spcPts val="44"/>
              </a:spcAft>
            </a:pPr>
            <a:r>
              <a:rPr lang="de-DE" sz="1088" dirty="0">
                <a:solidFill>
                  <a:prstClr val="black"/>
                </a:solidFill>
                <a:latin typeface="Arial Unicode MS"/>
                <a:cs typeface="Arial Unicode MS"/>
              </a:rPr>
              <a:t>Wie kann man feststellen, ob Gruppenarbeit das Lernen unterstützt? Tool 2G bietet eine Bewertungsskala für die Qualität der Gruppenarbeit; es gibt Versionen für die Beobachtung von jüngeren und älteren Schüler*innen und eine für die Selbsteinschätzung der Lernenden. Hohe Punktzahlen auf diesen Skalen sind eng mit den Lernergebnissen verknüpft (z.B. </a:t>
            </a:r>
            <a:r>
              <a:rPr lang="de-DE" sz="1088" u="sng" kern="0" dirty="0">
                <a:solidFill>
                  <a:srgbClr val="0000FF"/>
                </a:solidFill>
                <a:latin typeface="Arial Unicode MS"/>
                <a:cs typeface="Arial Unicode MS"/>
                <a:hlinkClick r:id="rId4"/>
              </a:rPr>
              <a:t>Howe et al., 2019</a:t>
            </a:r>
            <a:r>
              <a:rPr lang="de-DE" sz="1088" dirty="0">
                <a:solidFill>
                  <a:prstClr val="black"/>
                </a:solidFill>
                <a:latin typeface="Arial Unicode MS"/>
                <a:cs typeface="Arial Unicode MS"/>
              </a:rPr>
              <a:t>).</a:t>
            </a:r>
          </a:p>
        </p:txBody>
      </p:sp>
      <p:sp>
        <p:nvSpPr>
          <p:cNvPr id="6" name="object 6"/>
          <p:cNvSpPr txBox="1"/>
          <p:nvPr/>
        </p:nvSpPr>
        <p:spPr>
          <a:xfrm>
            <a:off x="5561847" y="5134444"/>
            <a:ext cx="4263937" cy="2088710"/>
          </a:xfrm>
          <a:prstGeom prst="rect">
            <a:avLst/>
          </a:prstGeom>
          <a:ln w="31733">
            <a:solidFill>
              <a:srgbClr val="2791A6"/>
            </a:solidFill>
          </a:ln>
        </p:spPr>
        <p:txBody>
          <a:bodyPr vert="horz" wrap="square" lIns="0" tIns="67371" rIns="0" bIns="0" rtlCol="0">
            <a:spAutoFit/>
          </a:bodyPr>
          <a:lstStyle/>
          <a:p>
            <a:pPr marL="76008" defTabSz="829178">
              <a:spcBef>
                <a:spcPts val="530"/>
              </a:spcBef>
            </a:pPr>
            <a:r>
              <a:rPr sz="1270" b="1" dirty="0">
                <a:solidFill>
                  <a:prstClr val="black"/>
                </a:solidFill>
                <a:latin typeface="Arial"/>
                <a:cs typeface="Arial"/>
              </a:rPr>
              <a:t>W</a:t>
            </a:r>
            <a:r>
              <a:rPr lang="de-DE" sz="1270" b="1" dirty="0" err="1">
                <a:solidFill>
                  <a:prstClr val="black"/>
                </a:solidFill>
                <a:latin typeface="Arial"/>
                <a:cs typeface="Arial"/>
              </a:rPr>
              <a:t>as</a:t>
            </a:r>
            <a:r>
              <a:rPr lang="de-DE" sz="1270" b="1" dirty="0">
                <a:solidFill>
                  <a:prstClr val="black"/>
                </a:solidFill>
                <a:latin typeface="Arial"/>
                <a:cs typeface="Arial"/>
              </a:rPr>
              <a:t> sind Gesprächspunkte (</a:t>
            </a:r>
            <a:r>
              <a:rPr lang="de-DE" sz="1270" b="1" i="1" dirty="0" err="1">
                <a:solidFill>
                  <a:prstClr val="black"/>
                </a:solidFill>
                <a:latin typeface="Arial"/>
                <a:cs typeface="Arial"/>
              </a:rPr>
              <a:t>Talking</a:t>
            </a:r>
            <a:r>
              <a:rPr lang="de-DE" sz="1270" b="1" i="1" dirty="0">
                <a:solidFill>
                  <a:prstClr val="black"/>
                </a:solidFill>
                <a:latin typeface="Arial"/>
                <a:cs typeface="Arial"/>
              </a:rPr>
              <a:t> Points</a:t>
            </a:r>
            <a:r>
              <a:rPr lang="de-DE" sz="1270" b="1" dirty="0">
                <a:solidFill>
                  <a:prstClr val="black"/>
                </a:solidFill>
                <a:latin typeface="Arial"/>
                <a:cs typeface="Arial"/>
              </a:rPr>
              <a:t>)?</a:t>
            </a:r>
            <a:endParaRPr sz="725" dirty="0">
              <a:solidFill>
                <a:prstClr val="black"/>
              </a:solidFill>
              <a:latin typeface="Times New Roman"/>
              <a:cs typeface="Times New Roman"/>
            </a:endParaRPr>
          </a:p>
          <a:p>
            <a:pPr marL="438773" marR="307487" indent="-155471" defTabSz="829178">
              <a:lnSpc>
                <a:spcPct val="101699"/>
              </a:lnSpc>
              <a:spcAft>
                <a:spcPts val="181"/>
              </a:spcAft>
              <a:buFont typeface="Arial" panose="020B0604020202020204" pitchFamily="34" charset="0"/>
              <a:buChar char="•"/>
              <a:tabLst>
                <a:tab pos="373130" algn="l"/>
              </a:tabLst>
            </a:pPr>
            <a:r>
              <a:rPr sz="1088" b="1" dirty="0">
                <a:solidFill>
                  <a:prstClr val="black"/>
                </a:solidFill>
                <a:latin typeface="Arial"/>
                <a:cs typeface="Arial"/>
              </a:rPr>
              <a:t>Statements </a:t>
            </a:r>
            <a:r>
              <a:rPr sz="1088" dirty="0">
                <a:solidFill>
                  <a:prstClr val="black"/>
                </a:solidFill>
                <a:latin typeface="Arial Unicode MS"/>
                <a:cs typeface="Arial Unicode MS"/>
              </a:rPr>
              <a:t>–</a:t>
            </a:r>
            <a:r>
              <a:rPr lang="de-DE" sz="1088" i="1" dirty="0">
                <a:solidFill>
                  <a:prstClr val="black"/>
                </a:solidFill>
                <a:latin typeface="Arial"/>
                <a:cs typeface="Arial"/>
              </a:rPr>
              <a:t> keine Fragen </a:t>
            </a:r>
            <a:r>
              <a:rPr lang="es-GB" sz="1088" dirty="0">
                <a:solidFill>
                  <a:prstClr val="black"/>
                </a:solidFill>
                <a:latin typeface="Arial Unicode MS"/>
                <a:cs typeface="Arial Unicode MS"/>
              </a:rPr>
              <a:t>–</a:t>
            </a:r>
            <a:r>
              <a:rPr lang="de-DE" sz="1088" i="1" dirty="0">
                <a:solidFill>
                  <a:prstClr val="black"/>
                </a:solidFill>
                <a:latin typeface="Arial"/>
                <a:cs typeface="Arial"/>
              </a:rPr>
              <a:t>, </a:t>
            </a:r>
            <a:r>
              <a:rPr lang="de-DE" sz="1088" dirty="0">
                <a:solidFill>
                  <a:prstClr val="black"/>
                </a:solidFill>
                <a:latin typeface="Arial"/>
                <a:cs typeface="Arial"/>
              </a:rPr>
              <a:t>denen die Lernenden während der Diskussion (respektvoll) zustimmen oder nicht zustimmen sollen.</a:t>
            </a:r>
            <a:endParaRPr sz="1088" dirty="0">
              <a:solidFill>
                <a:prstClr val="black"/>
              </a:solidFill>
              <a:latin typeface="Arial Unicode MS"/>
              <a:cs typeface="Arial Unicode MS"/>
            </a:endParaRPr>
          </a:p>
          <a:p>
            <a:pPr marL="438773" indent="-155471" defTabSz="829178">
              <a:spcBef>
                <a:spcPts val="63"/>
              </a:spcBef>
              <a:spcAft>
                <a:spcPts val="181"/>
              </a:spcAft>
              <a:buFont typeface="Arial" panose="020B0604020202020204" pitchFamily="34" charset="0"/>
              <a:buChar char="•"/>
              <a:tabLst>
                <a:tab pos="373130" algn="l"/>
              </a:tabLst>
            </a:pPr>
            <a:r>
              <a:rPr lang="de-DE" sz="1088" dirty="0">
                <a:solidFill>
                  <a:prstClr val="black"/>
                </a:solidFill>
                <a:latin typeface="Arial Unicode MS"/>
                <a:cs typeface="Arial Unicode MS"/>
              </a:rPr>
              <a:t>Provokant, Neugierde wecken, interessant, wahr, falsch.</a:t>
            </a:r>
          </a:p>
          <a:p>
            <a:pPr marL="438773" indent="-155471" defTabSz="829178">
              <a:spcBef>
                <a:spcPts val="63"/>
              </a:spcBef>
              <a:spcAft>
                <a:spcPts val="181"/>
              </a:spcAft>
              <a:buFont typeface="Arial" panose="020B0604020202020204" pitchFamily="34" charset="0"/>
              <a:buChar char="•"/>
              <a:tabLst>
                <a:tab pos="373130" algn="l"/>
              </a:tabLst>
            </a:pPr>
            <a:r>
              <a:rPr lang="de-DE" sz="1088" dirty="0">
                <a:solidFill>
                  <a:prstClr val="black"/>
                </a:solidFill>
                <a:latin typeface="Arial Unicode MS"/>
                <a:cs typeface="Arial Unicode MS"/>
              </a:rPr>
              <a:t>Sie können verwendet werden, um sachliche oder phantasievolle Antworten anzuregen.</a:t>
            </a:r>
          </a:p>
          <a:p>
            <a:pPr marL="438773" indent="-155471" defTabSz="829178">
              <a:spcBef>
                <a:spcPts val="63"/>
              </a:spcBef>
              <a:spcAft>
                <a:spcPts val="181"/>
              </a:spcAft>
              <a:buFont typeface="Arial" panose="020B0604020202020204" pitchFamily="34" charset="0"/>
              <a:buChar char="•"/>
              <a:tabLst>
                <a:tab pos="373130" algn="l"/>
              </a:tabLst>
            </a:pPr>
            <a:r>
              <a:rPr lang="de-DE" sz="1088" dirty="0">
                <a:solidFill>
                  <a:prstClr val="black"/>
                </a:solidFill>
                <a:latin typeface="Arial Unicode MS"/>
                <a:cs typeface="Arial Unicode MS"/>
              </a:rPr>
              <a:t>Wie Grundregeln, können sie in der Gruppenarbeit oder in der Diskussion im Plenum verwendet werden.</a:t>
            </a:r>
            <a:endParaRPr sz="1088" dirty="0">
              <a:solidFill>
                <a:prstClr val="black"/>
              </a:solidFill>
              <a:latin typeface="Times New Roman"/>
              <a:cs typeface="Times New Roman"/>
            </a:endParaRPr>
          </a:p>
          <a:p>
            <a:pPr marL="439349" defTabSz="829178"/>
            <a:r>
              <a:rPr lang="en-GB" sz="997" b="1" dirty="0">
                <a:solidFill>
                  <a:srgbClr val="0000FF"/>
                </a:solidFill>
                <a:latin typeface="Arial"/>
                <a:cs typeface="Arial"/>
              </a:rPr>
              <a:t> </a:t>
            </a:r>
            <a:r>
              <a:rPr lang="en-US" sz="1088" b="1" u="sng" dirty="0">
                <a:solidFill>
                  <a:srgbClr val="0000FF"/>
                </a:solidFill>
                <a:latin typeface="Arial"/>
                <a:cs typeface="Arial"/>
                <a:hlinkClick r:id="rId7"/>
              </a:rPr>
              <a:t>Video 4: </a:t>
            </a:r>
            <a:r>
              <a:rPr lang="de-DE" sz="1088" b="1" u="sng" dirty="0">
                <a:solidFill>
                  <a:srgbClr val="0000FF"/>
                </a:solidFill>
                <a:latin typeface="Arial"/>
                <a:cs typeface="Arial"/>
                <a:hlinkClick r:id="rId7"/>
              </a:rPr>
              <a:t>Praktische Tipps zur Unterstützung des Dialogs im Klassenzimmer: Gesprächspunkte</a:t>
            </a:r>
            <a:endParaRPr sz="1088" dirty="0">
              <a:solidFill>
                <a:prstClr val="black"/>
              </a:solidFill>
              <a:latin typeface="Arial"/>
              <a:cs typeface="Arial"/>
            </a:endParaRPr>
          </a:p>
        </p:txBody>
      </p:sp>
      <p:sp>
        <p:nvSpPr>
          <p:cNvPr id="7" name="object 7"/>
          <p:cNvSpPr/>
          <p:nvPr/>
        </p:nvSpPr>
        <p:spPr>
          <a:xfrm>
            <a:off x="5614206" y="6798366"/>
            <a:ext cx="398461" cy="398461"/>
          </a:xfrm>
          <a:prstGeom prst="rect">
            <a:avLst/>
          </a:prstGeom>
          <a:blipFill>
            <a:blip r:embed="rId8"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1" name="object 6">
            <a:extLst>
              <a:ext uri="{FF2B5EF4-FFF2-40B4-BE49-F238E27FC236}">
                <a16:creationId xmlns:a16="http://schemas.microsoft.com/office/drawing/2014/main" id="{FFBC040A-8C2C-B547-B1FC-A7103F9986DB}"/>
              </a:ext>
            </a:extLst>
          </p:cNvPr>
          <p:cNvSpPr txBox="1"/>
          <p:nvPr/>
        </p:nvSpPr>
        <p:spPr>
          <a:xfrm>
            <a:off x="5176707" y="6779930"/>
            <a:ext cx="110557"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9</a:t>
            </a:r>
            <a:endParaRPr sz="907" dirty="0">
              <a:solidFill>
                <a:prstClr val="black"/>
              </a:solidFill>
              <a:latin typeface="Arial"/>
              <a:cs typeface="Arial"/>
            </a:endParaRPr>
          </a:p>
        </p:txBody>
      </p:sp>
    </p:spTree>
    <p:extLst>
      <p:ext uri="{BB962C8B-B14F-4D97-AF65-F5344CB8AC3E}">
        <p14:creationId xmlns:p14="http://schemas.microsoft.com/office/powerpoint/2010/main" val="34578960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233467440"/>
              </p:ext>
            </p:extLst>
          </p:nvPr>
        </p:nvGraphicFramePr>
        <p:xfrm>
          <a:off x="765321" y="4183123"/>
          <a:ext cx="8839044" cy="2521684"/>
        </p:xfrm>
        <a:graphic>
          <a:graphicData uri="http://schemas.openxmlformats.org/drawingml/2006/table">
            <a:tbl>
              <a:tblPr firstRow="1" bandRow="1">
                <a:tableStyleId>{2D5ABB26-0587-4C30-8999-92F81FD0307C}</a:tableStyleId>
              </a:tblPr>
              <a:tblGrid>
                <a:gridCol w="1221656">
                  <a:extLst>
                    <a:ext uri="{9D8B030D-6E8A-4147-A177-3AD203B41FA5}">
                      <a16:colId xmlns:a16="http://schemas.microsoft.com/office/drawing/2014/main" val="20000"/>
                    </a:ext>
                  </a:extLst>
                </a:gridCol>
                <a:gridCol w="3537830">
                  <a:extLst>
                    <a:ext uri="{9D8B030D-6E8A-4147-A177-3AD203B41FA5}">
                      <a16:colId xmlns:a16="http://schemas.microsoft.com/office/drawing/2014/main" val="20001"/>
                    </a:ext>
                  </a:extLst>
                </a:gridCol>
                <a:gridCol w="4079558">
                  <a:extLst>
                    <a:ext uri="{9D8B030D-6E8A-4147-A177-3AD203B41FA5}">
                      <a16:colId xmlns:a16="http://schemas.microsoft.com/office/drawing/2014/main" val="20002"/>
                    </a:ext>
                  </a:extLst>
                </a:gridCol>
              </a:tblGrid>
              <a:tr h="743497">
                <a:tc>
                  <a:txBody>
                    <a:bodyPr/>
                    <a:lstStyle/>
                    <a:p>
                      <a:endParaRPr sz="900" spc="0" baseline="0" dirty="0">
                        <a:latin typeface="Arial"/>
                        <a:cs typeface="Arial"/>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800">
                        <a:lnSpc>
                          <a:spcPct val="121000"/>
                        </a:lnSpc>
                        <a:spcBef>
                          <a:spcPts val="580"/>
                        </a:spcBef>
                      </a:pPr>
                      <a:r>
                        <a:rPr lang="de-DE" sz="1100" b="1" spc="0" baseline="0" dirty="0">
                          <a:latin typeface="Arial"/>
                          <a:cs typeface="Arial"/>
                        </a:rPr>
                        <a:t>Jüngere Schüler*innen: </a:t>
                      </a:r>
                      <a:r>
                        <a:rPr lang="de-DE" sz="1100" b="0" spc="0" baseline="0" dirty="0">
                          <a:latin typeface="Arial"/>
                          <a:cs typeface="Arial"/>
                        </a:rPr>
                        <a:t>Sie hören möglicherweise eine einfachere Sprache, und das Aufbauen oder Herausfordern werden vielleicht durch diese Art von Sätzen ausgedrückt:</a:t>
                      </a:r>
                      <a:endParaRPr sz="1100" b="0" spc="0" baseline="0" dirty="0">
                        <a:latin typeface="Arial Unicode MS"/>
                        <a:cs typeface="Arial Unicode MS"/>
                      </a:endParaRPr>
                    </a:p>
                  </a:txBody>
                  <a:tcPr marL="0" marR="0" marT="27639"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800" marR="43180">
                        <a:lnSpc>
                          <a:spcPct val="121000"/>
                        </a:lnSpc>
                        <a:spcBef>
                          <a:spcPts val="580"/>
                        </a:spcBef>
                      </a:pPr>
                      <a:r>
                        <a:rPr lang="de-DE" sz="1100" b="1" spc="0" baseline="0" dirty="0">
                          <a:latin typeface="Arial"/>
                          <a:cs typeface="Arial"/>
                        </a:rPr>
                        <a:t>Ältere Schüler*innen: </a:t>
                      </a:r>
                      <a:r>
                        <a:rPr lang="de-DE" sz="1100" b="0" spc="0" baseline="0" dirty="0">
                          <a:latin typeface="Arial"/>
                          <a:cs typeface="Arial"/>
                        </a:rPr>
                        <a:t>Sie hören möglicherweise formellere Satzanfänge oder eine komplexere Sprache</a:t>
                      </a:r>
                      <a:endParaRPr sz="1100" b="0" spc="0" baseline="0" dirty="0">
                        <a:latin typeface="Arial Unicode MS"/>
                        <a:cs typeface="Arial Unicode MS"/>
                      </a:endParaRPr>
                    </a:p>
                  </a:txBody>
                  <a:tcPr marL="0" marR="0" marT="4607"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547258">
                <a:tc>
                  <a:txBody>
                    <a:bodyPr/>
                    <a:lstStyle/>
                    <a:p>
                      <a:pPr marL="29845">
                        <a:lnSpc>
                          <a:spcPct val="100000"/>
                        </a:lnSpc>
                        <a:spcBef>
                          <a:spcPts val="240"/>
                        </a:spcBef>
                      </a:pPr>
                      <a:r>
                        <a:rPr lang="de-DE" sz="1100" spc="0" baseline="0" dirty="0">
                          <a:latin typeface="Arial Unicode MS"/>
                          <a:cs typeface="Arial Unicode MS"/>
                        </a:rPr>
                        <a:t>Ermutigen, auf Ideen aufzubauen</a:t>
                      </a:r>
                      <a:endParaRPr sz="1100" spc="0" baseline="0" dirty="0">
                        <a:latin typeface="Arial Unicode MS"/>
                        <a:cs typeface="Arial Unicode MS"/>
                      </a:endParaRPr>
                    </a:p>
                  </a:txBody>
                  <a:tcPr marL="0" marR="0" marT="27639"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lang="de-DE" sz="1100" spc="0" baseline="0" dirty="0">
                          <a:latin typeface="Arial Unicode MS"/>
                          <a:cs typeface="Arial Unicode MS"/>
                        </a:rPr>
                        <a:t>„Und …“; „Also</a:t>
                      </a:r>
                      <a:r>
                        <a:rPr sz="1100" spc="0" baseline="0" dirty="0">
                          <a:latin typeface="Arial Unicode MS"/>
                          <a:cs typeface="Arial Unicode MS"/>
                        </a:rPr>
                        <a:t>…</a:t>
                      </a:r>
                      <a:r>
                        <a:rPr lang="de-DE" sz="1100" spc="0" baseline="0" dirty="0">
                          <a:latin typeface="Arial Unicode MS"/>
                          <a:cs typeface="Arial Unicode MS"/>
                        </a:rPr>
                        <a:t>„; „Oh ja</a:t>
                      </a:r>
                      <a:r>
                        <a:rPr sz="1100" spc="0" baseline="0" dirty="0">
                          <a:latin typeface="Arial Unicode MS"/>
                          <a:cs typeface="Arial Unicode MS"/>
                        </a:rPr>
                        <a:t>…</a:t>
                      </a:r>
                      <a:r>
                        <a:rPr lang="de-DE" sz="1100" spc="0" baseline="0" dirty="0">
                          <a:latin typeface="Arial Unicode MS"/>
                          <a:cs typeface="Arial Unicode MS"/>
                        </a:rPr>
                        <a:t>"</a:t>
                      </a:r>
                      <a:r>
                        <a:rPr sz="1100" spc="0" baseline="0" dirty="0">
                          <a:latin typeface="Arial Unicode MS"/>
                          <a:cs typeface="Arial Unicode MS"/>
                        </a:rPr>
                        <a:t>;</a:t>
                      </a:r>
                    </a:p>
                  </a:txBody>
                  <a:tcPr marL="0" marR="0" marT="27639"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lang="de-DE" sz="1100" spc="0" baseline="0" dirty="0">
                          <a:latin typeface="Arial Unicode MS"/>
                          <a:cs typeface="Arial Unicode MS"/>
                        </a:rPr>
                        <a:t>„Ich stimme zu, dass …“</a:t>
                      </a:r>
                      <a:r>
                        <a:rPr sz="1100" spc="0" baseline="0" dirty="0">
                          <a:latin typeface="Arial Unicode MS"/>
                          <a:cs typeface="Arial Unicode MS"/>
                        </a:rPr>
                        <a:t>; </a:t>
                      </a:r>
                      <a:r>
                        <a:rPr lang="de-DE" sz="1100" spc="0" baseline="0" dirty="0">
                          <a:latin typeface="Arial Unicode MS"/>
                          <a:cs typeface="Arial Unicode MS"/>
                        </a:rPr>
                        <a:t>„Das ist ein guter Punkt“</a:t>
                      </a:r>
                      <a:r>
                        <a:rPr sz="1100" spc="0" baseline="0" dirty="0">
                          <a:latin typeface="Arial Unicode MS"/>
                          <a:cs typeface="Arial Unicode MS"/>
                        </a:rPr>
                        <a:t>; </a:t>
                      </a:r>
                      <a:r>
                        <a:rPr lang="de-DE" sz="1100" spc="0" baseline="0" dirty="0">
                          <a:latin typeface="Arial Unicode MS"/>
                          <a:cs typeface="Arial Unicode MS"/>
                        </a:rPr>
                        <a:t>„Am Anfang dachten wir …, und dann …“</a:t>
                      </a:r>
                      <a:endParaRPr sz="1100" spc="0" baseline="0" dirty="0">
                        <a:latin typeface="Arial Unicode MS"/>
                        <a:cs typeface="Arial Unicode MS"/>
                      </a:endParaRPr>
                    </a:p>
                  </a:txBody>
                  <a:tcPr marL="0" marR="0" marT="4607"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596548">
                <a:tc>
                  <a:txBody>
                    <a:bodyPr/>
                    <a:lstStyle/>
                    <a:p>
                      <a:pPr marL="29845">
                        <a:lnSpc>
                          <a:spcPct val="100000"/>
                        </a:lnSpc>
                        <a:spcBef>
                          <a:spcPts val="265"/>
                        </a:spcBef>
                      </a:pPr>
                      <a:r>
                        <a:rPr lang="de-DE" sz="1100" spc="0" baseline="0" dirty="0">
                          <a:latin typeface="Arial Unicode MS"/>
                          <a:cs typeface="Arial Unicode MS"/>
                        </a:rPr>
                        <a:t>Herausfordern</a:t>
                      </a:r>
                      <a:endParaRPr sz="1100" spc="0" baseline="0" dirty="0">
                        <a:latin typeface="Arial Unicode MS"/>
                        <a:cs typeface="Arial Unicode MS"/>
                      </a:endParaRPr>
                    </a:p>
                  </a:txBody>
                  <a:tcPr marL="0" marR="0" marT="30518"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lang="de-DE" sz="1100" spc="0" baseline="0" dirty="0">
                          <a:latin typeface="Arial Unicode MS"/>
                          <a:cs typeface="Arial Unicode MS"/>
                        </a:rPr>
                        <a:t>„Nein!“</a:t>
                      </a:r>
                      <a:r>
                        <a:rPr sz="1100" spc="0" baseline="0" dirty="0">
                          <a:latin typeface="Arial Unicode MS"/>
                          <a:cs typeface="Arial Unicode MS"/>
                        </a:rPr>
                        <a:t>;</a:t>
                      </a:r>
                      <a:r>
                        <a:rPr lang="de-DE" sz="1100" spc="0" baseline="0" dirty="0">
                          <a:latin typeface="Arial Unicode MS"/>
                          <a:cs typeface="Arial Unicode MS"/>
                        </a:rPr>
                        <a:t> „Aber …“</a:t>
                      </a:r>
                      <a:r>
                        <a:rPr sz="1100" spc="0" baseline="0" dirty="0">
                          <a:latin typeface="Arial Unicode MS"/>
                          <a:cs typeface="Arial Unicode MS"/>
                        </a:rPr>
                        <a:t>; </a:t>
                      </a:r>
                      <a:r>
                        <a:rPr lang="de-DE" sz="1100" spc="0" baseline="0" dirty="0">
                          <a:latin typeface="Arial Unicode MS"/>
                          <a:cs typeface="Arial Unicode MS"/>
                        </a:rPr>
                        <a:t>„Es kann nicht sein</a:t>
                      </a:r>
                      <a:r>
                        <a:rPr sz="1100" spc="0" baseline="0" dirty="0">
                          <a:latin typeface="Arial Unicode MS"/>
                          <a:cs typeface="Arial Unicode MS"/>
                        </a:rPr>
                        <a:t>…</a:t>
                      </a:r>
                      <a:r>
                        <a:rPr lang="de-DE" sz="1100" spc="0" baseline="0" dirty="0">
                          <a:latin typeface="Arial Unicode MS"/>
                          <a:cs typeface="Arial Unicode MS"/>
                        </a:rPr>
                        <a:t>"</a:t>
                      </a:r>
                      <a:r>
                        <a:rPr sz="1100" spc="0" baseline="0" dirty="0">
                          <a:latin typeface="Arial Unicode MS"/>
                          <a:cs typeface="Arial Unicode MS"/>
                        </a:rPr>
                        <a:t>;</a:t>
                      </a:r>
                    </a:p>
                  </a:txBody>
                  <a:tcPr marL="0" marR="0" marT="30518"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4">
                        <a:lnSpc>
                          <a:spcPts val="1730"/>
                        </a:lnSpc>
                        <a:spcBef>
                          <a:spcPts val="80"/>
                        </a:spcBef>
                      </a:pPr>
                      <a:r>
                        <a:rPr lang="de-DE" sz="1100" spc="0" baseline="0" dirty="0">
                          <a:latin typeface="Arial Unicode MS"/>
                          <a:cs typeface="Arial Unicode MS"/>
                        </a:rPr>
                        <a:t>„Ich stimme nicht zu, dass ..."; „Das scheint nicht richtig zu sein"; „Das ist nicht möglich, weil..."; „Ich denke, das ist halb richtig"; „Das ist nicht möglich“, „beziehungsweise…“</a:t>
                      </a:r>
                      <a:endParaRPr sz="1100" spc="0" baseline="0" dirty="0">
                        <a:latin typeface="Arial Unicode MS"/>
                        <a:cs typeface="Arial Unicode MS"/>
                      </a:endParaRPr>
                    </a:p>
                  </a:txBody>
                  <a:tcPr marL="0" marR="0" marT="9213"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19618">
                <a:tc>
                  <a:txBody>
                    <a:bodyPr/>
                    <a:lstStyle/>
                    <a:p>
                      <a:pPr marL="29845">
                        <a:lnSpc>
                          <a:spcPct val="100000"/>
                        </a:lnSpc>
                        <a:spcBef>
                          <a:spcPts val="240"/>
                        </a:spcBef>
                      </a:pPr>
                      <a:r>
                        <a:rPr lang="de-DE" sz="1100" spc="0" baseline="0" dirty="0">
                          <a:latin typeface="Arial Unicode MS"/>
                          <a:cs typeface="Arial Unicode MS"/>
                        </a:rPr>
                        <a:t>Nachdenken und Erklären</a:t>
                      </a:r>
                      <a:endParaRPr sz="1100" spc="0" baseline="0" dirty="0">
                        <a:latin typeface="Arial Unicode MS"/>
                        <a:cs typeface="Arial Unicode MS"/>
                      </a:endParaRPr>
                    </a:p>
                  </a:txBody>
                  <a:tcPr marL="0" marR="0" marT="27639"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lang="de-DE" sz="1100" spc="0" baseline="0" dirty="0">
                          <a:latin typeface="Arial Unicode MS"/>
                          <a:cs typeface="Arial Unicode MS"/>
                        </a:rPr>
                        <a:t>„Weil …“</a:t>
                      </a:r>
                      <a:endParaRPr sz="1100" spc="0" baseline="0" dirty="0">
                        <a:latin typeface="Arial Unicode MS"/>
                        <a:cs typeface="Arial Unicode MS"/>
                      </a:endParaRPr>
                    </a:p>
                  </a:txBody>
                  <a:tcPr marL="0" marR="0" marT="27639"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r>
                        <a:rPr lang="es-ES" sz="1100" spc="0" baseline="0" dirty="0">
                          <a:latin typeface="Arial Unicode MS"/>
                          <a:cs typeface="Arial Unicode MS"/>
                        </a:rPr>
                        <a:t> </a:t>
                      </a:r>
                      <a:r>
                        <a:rPr lang="de-DE" sz="1100" spc="0" baseline="0" noProof="0" dirty="0">
                          <a:latin typeface="Arial Unicode MS"/>
                          <a:cs typeface="Arial Unicode MS"/>
                        </a:rPr>
                        <a:t>“Die Gründe dafür sind…”, “es sei denn…”, “Im Grunde genommen…” „es liegt daran, dass“</a:t>
                      </a: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412236" y="361193"/>
            <a:ext cx="3316715" cy="223266"/>
          </a:xfrm>
          <a:prstGeom prst="rect">
            <a:avLst/>
          </a:prstGeom>
        </p:spPr>
        <p:txBody>
          <a:bodyPr vert="horz" wrap="square" lIns="0" tIns="0" rIns="0" bIns="0" rtlCol="0" anchor="t">
            <a:spAutoFit/>
          </a:bodyPr>
          <a:lstStyle/>
          <a:p>
            <a:pPr marL="11516" defTabSz="829178"/>
            <a:r>
              <a:rPr lang="de-DE" sz="1451" b="1" dirty="0">
                <a:solidFill>
                  <a:prstClr val="black"/>
                </a:solidFill>
                <a:latin typeface="Arial"/>
                <a:cs typeface="Arial"/>
              </a:rPr>
              <a:t>Dialog in verschiedenen Kontexten</a:t>
            </a:r>
            <a:endParaRPr lang="de-DE" sz="1451" dirty="0">
              <a:solidFill>
                <a:prstClr val="black"/>
              </a:solidFill>
              <a:latin typeface="Arial"/>
              <a:cs typeface="Arial"/>
            </a:endParaRPr>
          </a:p>
        </p:txBody>
      </p:sp>
      <p:sp>
        <p:nvSpPr>
          <p:cNvPr id="4" name="object 4"/>
          <p:cNvSpPr txBox="1"/>
          <p:nvPr/>
        </p:nvSpPr>
        <p:spPr>
          <a:xfrm>
            <a:off x="789382" y="839001"/>
            <a:ext cx="4281212" cy="2097750"/>
          </a:xfrm>
          <a:prstGeom prst="rect">
            <a:avLst/>
          </a:prstGeom>
          <a:ln w="31733">
            <a:solidFill>
              <a:srgbClr val="2791A6"/>
            </a:solidFill>
          </a:ln>
        </p:spPr>
        <p:txBody>
          <a:bodyPr vert="horz" wrap="square" lIns="0" tIns="33397" rIns="0" bIns="0" rtlCol="0">
            <a:spAutoFit/>
          </a:bodyPr>
          <a:lstStyle/>
          <a:p>
            <a:pPr marL="74281" marR="87524" algn="just" defTabSz="829178">
              <a:lnSpc>
                <a:spcPct val="121000"/>
              </a:lnSpc>
              <a:spcBef>
                <a:spcPts val="263"/>
              </a:spcBef>
            </a:pPr>
            <a:r>
              <a:rPr lang="de-DE" sz="1088" dirty="0">
                <a:solidFill>
                  <a:prstClr val="black"/>
                </a:solidFill>
                <a:latin typeface="Arial Unicode MS"/>
                <a:cs typeface="Arial Unicode MS"/>
              </a:rPr>
              <a:t>Dialogische Unterrichtsgesprächsführung kann mit verschiedenen Gruppen von Lernenden aller Altersstufen und über alle Fächer und Inhalte hinweg praktiziert werden. Aus diesem Grund ist das T-SEDA-Toolkit so konzipiert, dass es vielseitig und anpassungsfähig ist und bereits von Praktiker*innen in unterschiedlichen Kontexten eingesetzt wurde.</a:t>
            </a:r>
            <a:r>
              <a:rPr lang="en-US" sz="1088" dirty="0">
                <a:solidFill>
                  <a:prstClr val="black"/>
                </a:solidFill>
                <a:latin typeface="Arial Unicode MS"/>
                <a:cs typeface="Arial Unicode MS"/>
              </a:rPr>
              <a:t>      </a:t>
            </a:r>
            <a:r>
              <a:rPr lang="en-GB" sz="1088" b="1" dirty="0">
                <a:solidFill>
                  <a:prstClr val="black"/>
                </a:solidFill>
                <a:latin typeface="Arial" panose="020B0604020202020204" pitchFamily="34" charset="0"/>
                <a:cs typeface="Arial" panose="020B0604020202020204" pitchFamily="34" charset="0"/>
                <a:hlinkClick r:id="rId3"/>
              </a:rPr>
              <a:t>Video 9: Die </a:t>
            </a:r>
            <a:r>
              <a:rPr lang="en-GB" sz="1088" b="1" dirty="0" err="1">
                <a:solidFill>
                  <a:prstClr val="black"/>
                </a:solidFill>
                <a:latin typeface="Arial" panose="020B0604020202020204" pitchFamily="34" charset="0"/>
                <a:cs typeface="Arial" panose="020B0604020202020204" pitchFamily="34" charset="0"/>
                <a:hlinkClick r:id="rId3"/>
              </a:rPr>
              <a:t>Auswirkungen</a:t>
            </a:r>
            <a:r>
              <a:rPr lang="en-GB" sz="1088" b="1" dirty="0">
                <a:solidFill>
                  <a:prstClr val="black"/>
                </a:solidFill>
                <a:latin typeface="Arial" panose="020B0604020202020204" pitchFamily="34" charset="0"/>
                <a:cs typeface="Arial" panose="020B0604020202020204" pitchFamily="34" charset="0"/>
                <a:hlinkClick r:id="rId3"/>
              </a:rPr>
              <a:t> der T-SEDA-</a:t>
            </a:r>
            <a:r>
              <a:rPr lang="en-GB" sz="1088" b="1" dirty="0" err="1">
                <a:solidFill>
                  <a:prstClr val="black"/>
                </a:solidFill>
                <a:latin typeface="Arial" panose="020B0604020202020204" pitchFamily="34" charset="0"/>
                <a:cs typeface="Arial" panose="020B0604020202020204" pitchFamily="34" charset="0"/>
                <a:hlinkClick r:id="rId3"/>
              </a:rPr>
              <a:t>Untersuchung</a:t>
            </a:r>
            <a:r>
              <a:rPr lang="en-GB" sz="1088" b="1" dirty="0">
                <a:solidFill>
                  <a:prstClr val="black"/>
                </a:solidFill>
                <a:latin typeface="Arial" panose="020B0604020202020204" pitchFamily="34" charset="0"/>
                <a:cs typeface="Arial" panose="020B0604020202020204" pitchFamily="34" charset="0"/>
                <a:hlinkClick r:id="rId3"/>
              </a:rPr>
              <a:t> </a:t>
            </a:r>
            <a:endParaRPr lang="en-GB" sz="1088" b="1" dirty="0">
              <a:solidFill>
                <a:prstClr val="black"/>
              </a:solidFill>
              <a:latin typeface="Arial" panose="020B0604020202020204" pitchFamily="34" charset="0"/>
              <a:cs typeface="Arial" panose="020B0604020202020204" pitchFamily="34" charset="0"/>
            </a:endParaRPr>
          </a:p>
          <a:p>
            <a:pPr marL="74281" marR="87524" algn="just" defTabSz="829178">
              <a:lnSpc>
                <a:spcPct val="121000"/>
              </a:lnSpc>
              <a:spcBef>
                <a:spcPts val="263"/>
              </a:spcBef>
            </a:pPr>
            <a:r>
              <a:rPr lang="de-DE" sz="1088" dirty="0">
                <a:solidFill>
                  <a:prstClr val="black"/>
                </a:solidFill>
                <a:latin typeface="Arial Unicode MS"/>
                <a:cs typeface="Arial Unicode MS"/>
              </a:rPr>
              <a:t>Die nächsten Seiten werden Ihnen helfen, über den Dialog in Ihrem Umfeld nachzudenken: Schauen Sie sich die Seiten an, die für Sie relevant sind.</a:t>
            </a:r>
            <a:endParaRPr sz="1088" dirty="0">
              <a:solidFill>
                <a:prstClr val="black"/>
              </a:solidFill>
              <a:latin typeface="Arial Unicode MS"/>
              <a:cs typeface="Arial Unicode MS"/>
            </a:endParaRPr>
          </a:p>
        </p:txBody>
      </p:sp>
      <p:sp>
        <p:nvSpPr>
          <p:cNvPr id="5" name="object 5"/>
          <p:cNvSpPr txBox="1"/>
          <p:nvPr/>
        </p:nvSpPr>
        <p:spPr>
          <a:xfrm>
            <a:off x="787657" y="2979963"/>
            <a:ext cx="4282939" cy="1027440"/>
          </a:xfrm>
          <a:prstGeom prst="rect">
            <a:avLst/>
          </a:prstGeom>
          <a:solidFill>
            <a:srgbClr val="D9F1F6"/>
          </a:solidFill>
        </p:spPr>
        <p:txBody>
          <a:bodyPr vert="horz" wrap="square" lIns="0" tIns="31094" rIns="0" bIns="0" rtlCol="0">
            <a:spAutoFit/>
          </a:bodyPr>
          <a:lstStyle/>
          <a:p>
            <a:pPr marL="71401" marR="152592" defTabSz="829178">
              <a:lnSpc>
                <a:spcPct val="121100"/>
              </a:lnSpc>
              <a:spcBef>
                <a:spcPts val="245"/>
              </a:spcBef>
            </a:pPr>
            <a:r>
              <a:rPr lang="de-DE" sz="1088" dirty="0">
                <a:solidFill>
                  <a:prstClr val="black"/>
                </a:solidFill>
                <a:latin typeface="Arial Unicode MS"/>
                <a:cs typeface="Arial Unicode MS"/>
              </a:rPr>
              <a:t>Reflexionspunkt: Schauen Sie sich die Dialogcodes in Teil B an, mit den Beispielen, die Sie hören könnten, und schauen Sie sich die Beispiele unten an. Was glauben Sie, wie die Schüler*innen in Ihrem Umfeld die verschiedenen Dialogcodes verbalisieren würden? Was könnten Sie in Ihrem Klassenzimmer hören?</a:t>
            </a:r>
            <a:endParaRPr sz="1088" dirty="0">
              <a:solidFill>
                <a:prstClr val="black"/>
              </a:solidFill>
              <a:latin typeface="Arial Unicode MS"/>
              <a:cs typeface="Arial Unicode MS"/>
            </a:endParaRPr>
          </a:p>
        </p:txBody>
      </p:sp>
      <p:sp>
        <p:nvSpPr>
          <p:cNvPr id="6" name="object 6"/>
          <p:cNvSpPr/>
          <p:nvPr/>
        </p:nvSpPr>
        <p:spPr>
          <a:xfrm>
            <a:off x="6005047" y="1207645"/>
            <a:ext cx="3063349" cy="2297389"/>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9" name="object 7">
            <a:extLst>
              <a:ext uri="{FF2B5EF4-FFF2-40B4-BE49-F238E27FC236}">
                <a16:creationId xmlns:a16="http://schemas.microsoft.com/office/drawing/2014/main" id="{854C4399-0B1F-A7A4-344F-416358755AFA}"/>
              </a:ext>
            </a:extLst>
          </p:cNvPr>
          <p:cNvSpPr/>
          <p:nvPr/>
        </p:nvSpPr>
        <p:spPr>
          <a:xfrm>
            <a:off x="1960289" y="1776364"/>
            <a:ext cx="320114" cy="320114"/>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1" name="object 6">
            <a:extLst>
              <a:ext uri="{FF2B5EF4-FFF2-40B4-BE49-F238E27FC236}">
                <a16:creationId xmlns:a16="http://schemas.microsoft.com/office/drawing/2014/main" id="{8E1601D6-8489-AE42-859C-DE4D1F297E17}"/>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10</a:t>
            </a:r>
            <a:endParaRPr sz="907" dirty="0">
              <a:solidFill>
                <a:prstClr val="black"/>
              </a:solidFill>
              <a:latin typeface="Arial"/>
              <a:cs typeface="Arial"/>
            </a:endParaRPr>
          </a:p>
        </p:txBody>
      </p:sp>
    </p:spTree>
    <p:extLst>
      <p:ext uri="{BB962C8B-B14F-4D97-AF65-F5344CB8AC3E}">
        <p14:creationId xmlns:p14="http://schemas.microsoft.com/office/powerpoint/2010/main" val="4260945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611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247927053"/>
              </p:ext>
            </p:extLst>
          </p:nvPr>
        </p:nvGraphicFramePr>
        <p:xfrm>
          <a:off x="264925" y="2452817"/>
          <a:ext cx="10026196" cy="4817756"/>
        </p:xfrm>
        <a:graphic>
          <a:graphicData uri="http://schemas.openxmlformats.org/drawingml/2006/table">
            <a:tbl>
              <a:tblPr firstRow="1" bandRow="1">
                <a:tableStyleId>{2D5ABB26-0587-4C30-8999-92F81FD0307C}</a:tableStyleId>
              </a:tblPr>
              <a:tblGrid>
                <a:gridCol w="3342362">
                  <a:extLst>
                    <a:ext uri="{9D8B030D-6E8A-4147-A177-3AD203B41FA5}">
                      <a16:colId xmlns:a16="http://schemas.microsoft.com/office/drawing/2014/main" val="20000"/>
                    </a:ext>
                  </a:extLst>
                </a:gridCol>
                <a:gridCol w="3487526">
                  <a:extLst>
                    <a:ext uri="{9D8B030D-6E8A-4147-A177-3AD203B41FA5}">
                      <a16:colId xmlns:a16="http://schemas.microsoft.com/office/drawing/2014/main" val="20001"/>
                    </a:ext>
                  </a:extLst>
                </a:gridCol>
                <a:gridCol w="3196308">
                  <a:extLst>
                    <a:ext uri="{9D8B030D-6E8A-4147-A177-3AD203B41FA5}">
                      <a16:colId xmlns:a16="http://schemas.microsoft.com/office/drawing/2014/main" val="20002"/>
                    </a:ext>
                  </a:extLst>
                </a:gridCol>
              </a:tblGrid>
              <a:tr h="452508">
                <a:tc>
                  <a:txBody>
                    <a:bodyPr/>
                    <a:lstStyle/>
                    <a:p>
                      <a:pPr marL="82800" indent="0">
                        <a:lnSpc>
                          <a:spcPts val="1290"/>
                        </a:lnSpc>
                        <a:spcBef>
                          <a:spcPts val="200"/>
                        </a:spcBef>
                        <a:spcAft>
                          <a:spcPts val="200"/>
                        </a:spcAft>
                      </a:pPr>
                      <a:r>
                        <a:rPr lang="de-DE" sz="1000" b="1" spc="0" baseline="0" dirty="0">
                          <a:latin typeface="Arial"/>
                          <a:cs typeface="Arial"/>
                        </a:rPr>
                        <a:t>Zuhören, Aufmerksamkeit und Verstehen.</a:t>
                      </a:r>
                    </a:p>
                    <a:p>
                      <a:pPr marL="82800" indent="0">
                        <a:lnSpc>
                          <a:spcPts val="1290"/>
                        </a:lnSpc>
                        <a:spcBef>
                          <a:spcPts val="200"/>
                        </a:spcBef>
                        <a:spcAft>
                          <a:spcPts val="200"/>
                        </a:spcAft>
                      </a:pPr>
                      <a:r>
                        <a:rPr lang="de-DE" sz="1000" b="1" spc="0" baseline="0" dirty="0">
                          <a:latin typeface="Arial"/>
                          <a:cs typeface="Arial"/>
                        </a:rPr>
                        <a:t>Kinder, die den erwarteten Entwicklungsstand erreicht haben, werden: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de-DE" sz="1000" b="1" spc="0" baseline="0" dirty="0">
                          <a:latin typeface="Arial"/>
                          <a:cs typeface="Arial"/>
                        </a:rPr>
                        <a:t>Möglicher T-SEDA-Dialogcode</a:t>
                      </a:r>
                      <a:endParaRPr sz="1000" spc="0" baseline="0" dirty="0">
                        <a:latin typeface="Arial"/>
                        <a:cs typeface="Arial"/>
                      </a:endParaRPr>
                    </a:p>
                  </a:txBody>
                  <a:tcPr marL="0" marR="0" marT="0" marB="0" anchor="ct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de-DE" sz="1000" b="1" spc="0" baseline="0" dirty="0">
                          <a:latin typeface="Arial"/>
                          <a:cs typeface="Arial"/>
                        </a:rPr>
                        <a:t>Was Sie hören könnten:</a:t>
                      </a:r>
                      <a:endParaRPr sz="1000" spc="0" baseline="0" dirty="0">
                        <a:latin typeface="Arial"/>
                        <a:cs typeface="Arial"/>
                      </a:endParaRPr>
                    </a:p>
                  </a:txBody>
                  <a:tcPr marL="0" marR="0" marT="0" marB="0" anchor="ct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947111">
                <a:tc>
                  <a:txBody>
                    <a:bodyPr/>
                    <a:lstStyle/>
                    <a:p>
                      <a:pPr marL="82800" indent="0">
                        <a:lnSpc>
                          <a:spcPts val="1275"/>
                        </a:lnSpc>
                        <a:spcBef>
                          <a:spcPts val="200"/>
                        </a:spcBef>
                        <a:spcAft>
                          <a:spcPts val="200"/>
                        </a:spcAft>
                      </a:pPr>
                      <a:r>
                        <a:rPr lang="de-DE" sz="1000" spc="0" baseline="0" dirty="0">
                          <a:latin typeface="Arial"/>
                          <a:cs typeface="Arial"/>
                        </a:rPr>
                        <a:t>aufmerksam zuhören und auf das, was sie hören, mit relevanten Fragen, Kommentaren und Handlungen, antworten, während des Vorlesens, Diskussionen in der ganzen Klasse und Interaktionen in Kleingruppen</a:t>
                      </a:r>
                    </a:p>
                    <a:p>
                      <a:pPr marL="82800" indent="0">
                        <a:lnSpc>
                          <a:spcPts val="1275"/>
                        </a:lnSpc>
                        <a:spcBef>
                          <a:spcPts val="200"/>
                        </a:spcBef>
                        <a:spcAft>
                          <a:spcPts val="200"/>
                        </a:spcAft>
                      </a:pPr>
                      <a:endParaRPr lang="de-DE"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Auf Ideen aufbauen </a:t>
                      </a:r>
                      <a:r>
                        <a:rPr sz="1000" spc="0" baseline="0" dirty="0">
                          <a:latin typeface="Arial"/>
                          <a:cs typeface="Arial"/>
                        </a:rPr>
                        <a:t>(</a:t>
                      </a:r>
                      <a:r>
                        <a:rPr lang="de-DE" sz="1000" spc="0" baseline="0" dirty="0">
                          <a:latin typeface="Arial"/>
                          <a:cs typeface="Arial"/>
                        </a:rPr>
                        <a:t>I</a:t>
                      </a:r>
                      <a:r>
                        <a:rPr sz="1000" spc="0" baseline="0" dirty="0">
                          <a:latin typeface="Arial"/>
                          <a:cs typeface="Arial"/>
                        </a:rPr>
                        <a:t>): </a:t>
                      </a:r>
                      <a:r>
                        <a:rPr lang="de-DE" sz="1000" spc="0" baseline="0" dirty="0">
                          <a:latin typeface="Arial"/>
                          <a:cs typeface="Arial"/>
                        </a:rPr>
                        <a:t>auf eigenen oder fremden Ideen, die in früheren Runden oder Beiträgen geäußert wurden, aufbauen, sie ausarbeiten, klären oder kommentieren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Ich bin froh, dass ich keinen </a:t>
                      </a:r>
                      <a:r>
                        <a:rPr lang="de-DE" sz="1000" spc="0" baseline="0" dirty="0" err="1">
                          <a:latin typeface="Arial"/>
                          <a:cs typeface="Arial"/>
                        </a:rPr>
                        <a:t>Gruffalo</a:t>
                      </a:r>
                      <a:r>
                        <a:rPr lang="de-DE" sz="1000" spc="0" baseline="0" dirty="0">
                          <a:latin typeface="Arial"/>
                          <a:cs typeface="Arial"/>
                        </a:rPr>
                        <a:t> (Monster) gesehen habe. Die Maus war mutig.</a:t>
                      </a:r>
                    </a:p>
                    <a:p>
                      <a:pPr marL="82800" indent="0">
                        <a:lnSpc>
                          <a:spcPts val="1275"/>
                        </a:lnSpc>
                        <a:spcBef>
                          <a:spcPts val="200"/>
                        </a:spcBef>
                        <a:spcAft>
                          <a:spcPts val="200"/>
                        </a:spcAft>
                      </a:pPr>
                      <a:endParaRPr lang="de-DE" sz="1000" spc="0" baseline="0" dirty="0">
                        <a:latin typeface="Arial"/>
                        <a:cs typeface="Arial"/>
                      </a:endParaRPr>
                    </a:p>
                    <a:p>
                      <a:pPr marL="82800" indent="0">
                        <a:lnSpc>
                          <a:spcPts val="1275"/>
                        </a:lnSpc>
                        <a:spcBef>
                          <a:spcPts val="200"/>
                        </a:spcBef>
                        <a:spcAft>
                          <a:spcPts val="200"/>
                        </a:spcAft>
                      </a:pPr>
                      <a:r>
                        <a:rPr lang="de-DE" sz="1000" spc="0" baseline="0" dirty="0">
                          <a:latin typeface="Arial"/>
                          <a:cs typeface="Arial"/>
                        </a:rPr>
                        <a:t>Ja, die Maus war mutig und raffiniert.</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873447">
                <a:tc>
                  <a:txBody>
                    <a:bodyPr/>
                    <a:lstStyle/>
                    <a:p>
                      <a:pPr marL="82800" indent="0">
                        <a:lnSpc>
                          <a:spcPts val="1275"/>
                        </a:lnSpc>
                        <a:spcBef>
                          <a:spcPts val="200"/>
                        </a:spcBef>
                        <a:spcAft>
                          <a:spcPts val="200"/>
                        </a:spcAft>
                      </a:pPr>
                      <a:r>
                        <a:rPr lang="de-DE" sz="1000" spc="0" baseline="0" dirty="0">
                          <a:latin typeface="Arial"/>
                          <a:cs typeface="Arial"/>
                        </a:rPr>
                        <a:t>Kommentare zum Gehörten abgeben und Fragen stellen, um ihr Verständnis zu klären</a:t>
                      </a:r>
                    </a:p>
                    <a:p>
                      <a:pPr marL="82800" indent="0">
                        <a:lnSpc>
                          <a:spcPts val="1275"/>
                        </a:lnSpc>
                        <a:spcBef>
                          <a:spcPts val="200"/>
                        </a:spcBef>
                        <a:spcAft>
                          <a:spcPts val="200"/>
                        </a:spcAft>
                      </a:pPr>
                      <a:endParaRPr lang="de-DE"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Auf Ideen aufbauen (I): auf eigenen oder fremden Ideen, die in früheren Runden oder Beiträgen geäußert wurden, aufbauen, sie ausarbeiten, klären oder kommentieren</a:t>
                      </a:r>
                    </a:p>
                    <a:p>
                      <a:pPr marL="82800" indent="0">
                        <a:lnSpc>
                          <a:spcPct val="100000"/>
                        </a:lnSpc>
                        <a:spcBef>
                          <a:spcPts val="200"/>
                        </a:spcBef>
                        <a:spcAft>
                          <a:spcPts val="200"/>
                        </a:spcAft>
                      </a:pPr>
                      <a:endParaRPr sz="1000" spc="0" baseline="0" dirty="0">
                        <a:latin typeface="Times New Roman"/>
                        <a:cs typeface="Times New Roman"/>
                      </a:endParaRPr>
                    </a:p>
                    <a:p>
                      <a:pPr marL="82800" indent="0">
                        <a:lnSpc>
                          <a:spcPct val="100000"/>
                        </a:lnSpc>
                        <a:spcBef>
                          <a:spcPts val="200"/>
                        </a:spcBef>
                        <a:spcAft>
                          <a:spcPts val="200"/>
                        </a:spcAft>
                      </a:pPr>
                      <a:r>
                        <a:rPr lang="de-DE" sz="1000" spc="0" baseline="0" dirty="0">
                          <a:latin typeface="Arial"/>
                          <a:cs typeface="Arial"/>
                        </a:rPr>
                        <a:t>Herausfordern </a:t>
                      </a:r>
                      <a:r>
                        <a:rPr sz="1000" spc="0" baseline="0" dirty="0">
                          <a:latin typeface="Arial"/>
                          <a:cs typeface="Arial"/>
                        </a:rPr>
                        <a:t>(H): </a:t>
                      </a:r>
                      <a:r>
                        <a:rPr lang="de-DE" sz="1000" spc="0" baseline="0" dirty="0">
                          <a:latin typeface="Arial"/>
                          <a:cs typeface="Arial"/>
                        </a:rPr>
                        <a:t>Eine Idee in Frage stellen, ihr nicht zustimmen oder sie herausfordern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Woher kamen die Skelette dann?</a:t>
                      </a:r>
                    </a:p>
                    <a:p>
                      <a:pPr marL="82800" indent="0">
                        <a:lnSpc>
                          <a:spcPts val="1275"/>
                        </a:lnSpc>
                        <a:spcBef>
                          <a:spcPts val="200"/>
                        </a:spcBef>
                        <a:spcAft>
                          <a:spcPts val="200"/>
                        </a:spcAft>
                      </a:pPr>
                      <a:endParaRPr lang="de-DE" sz="1000" spc="0" baseline="0" dirty="0">
                        <a:latin typeface="Arial"/>
                        <a:cs typeface="Arial"/>
                      </a:endParaRPr>
                    </a:p>
                    <a:p>
                      <a:pPr marL="82800" indent="0">
                        <a:lnSpc>
                          <a:spcPts val="1275"/>
                        </a:lnSpc>
                        <a:spcBef>
                          <a:spcPts val="200"/>
                        </a:spcBef>
                        <a:spcAft>
                          <a:spcPts val="200"/>
                        </a:spcAft>
                      </a:pPr>
                      <a:r>
                        <a:rPr lang="de-DE" sz="1000" spc="0" baseline="0" dirty="0">
                          <a:latin typeface="Arial"/>
                          <a:cs typeface="Arial"/>
                        </a:rPr>
                        <a:t>Nein, ich habe keine Angst vor den Skeletten, sie sehen freundlich aus</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0335">
                <a:tc>
                  <a:txBody>
                    <a:bodyPr/>
                    <a:lstStyle/>
                    <a:p>
                      <a:pPr marL="82800" indent="0">
                        <a:lnSpc>
                          <a:spcPts val="1275"/>
                        </a:lnSpc>
                        <a:spcBef>
                          <a:spcPts val="200"/>
                        </a:spcBef>
                        <a:spcAft>
                          <a:spcPts val="200"/>
                        </a:spcAft>
                      </a:pPr>
                      <a:r>
                        <a:rPr lang="de-DE" sz="1000" spc="0" baseline="0" dirty="0">
                          <a:latin typeface="Arial"/>
                          <a:cs typeface="Arial"/>
                        </a:rPr>
                        <a:t>Gespräche führen, wenn sie sich mit ihren Lehrer*innen und Mitschüler*innen austauschen.</a:t>
                      </a:r>
                      <a:endParaRPr lang="en-US"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Verbinden </a:t>
                      </a:r>
                      <a:r>
                        <a:rPr sz="1000" spc="0" baseline="0" dirty="0">
                          <a:latin typeface="Arial"/>
                          <a:cs typeface="Arial"/>
                        </a:rPr>
                        <a:t>(</a:t>
                      </a:r>
                      <a:r>
                        <a:rPr lang="de-DE" sz="1000" spc="0" baseline="0" dirty="0">
                          <a:latin typeface="Arial"/>
                          <a:cs typeface="Arial"/>
                        </a:rPr>
                        <a:t>V</a:t>
                      </a:r>
                      <a:r>
                        <a:rPr sz="1000" spc="0" baseline="0" dirty="0">
                          <a:latin typeface="Arial"/>
                          <a:cs typeface="Arial"/>
                        </a:rPr>
                        <a:t>): </a:t>
                      </a:r>
                      <a:r>
                        <a:rPr lang="de-DE" sz="1000" spc="0" baseline="0" dirty="0">
                          <a:latin typeface="Arial"/>
                          <a:cs typeface="Arial"/>
                        </a:rPr>
                        <a:t>Verknüpfung mit Beiträgen / Wissen / Erfahrungen über den unmittelbaren Dialog hinaus</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Wir gingen in den Wald, wir gingen</a:t>
                      </a:r>
                    </a:p>
                    <a:p>
                      <a:pPr marL="82800" indent="0">
                        <a:lnSpc>
                          <a:spcPts val="1275"/>
                        </a:lnSpc>
                        <a:spcBef>
                          <a:spcPts val="200"/>
                        </a:spcBef>
                        <a:spcAft>
                          <a:spcPts val="200"/>
                        </a:spcAft>
                      </a:pPr>
                      <a:r>
                        <a:rPr lang="de-DE" sz="1000" spc="0" baseline="0" dirty="0">
                          <a:latin typeface="Arial"/>
                          <a:cs typeface="Arial"/>
                        </a:rPr>
                        <a:t>stolpern, straucheln, stolpern, straucheln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52508">
                <a:tc>
                  <a:txBody>
                    <a:bodyPr/>
                    <a:lstStyle/>
                    <a:p>
                      <a:pPr marL="82800" indent="0">
                        <a:lnSpc>
                          <a:spcPts val="1275"/>
                        </a:lnSpc>
                        <a:spcBef>
                          <a:spcPts val="200"/>
                        </a:spcBef>
                        <a:spcAft>
                          <a:spcPts val="200"/>
                        </a:spcAft>
                      </a:pPr>
                      <a:r>
                        <a:rPr lang="de-DE" sz="1000" b="1" spc="0" baseline="0" dirty="0">
                          <a:latin typeface="Arial"/>
                          <a:cs typeface="Arial"/>
                        </a:rPr>
                        <a:t>Sprechen.</a:t>
                      </a:r>
                    </a:p>
                    <a:p>
                      <a:pPr marL="82800" indent="0">
                        <a:lnSpc>
                          <a:spcPts val="1275"/>
                        </a:lnSpc>
                        <a:spcBef>
                          <a:spcPts val="200"/>
                        </a:spcBef>
                        <a:spcAft>
                          <a:spcPts val="200"/>
                        </a:spcAft>
                      </a:pPr>
                      <a:r>
                        <a:rPr lang="de-DE" sz="1000" b="1" spc="0" baseline="0" dirty="0">
                          <a:latin typeface="Arial"/>
                          <a:cs typeface="Arial"/>
                        </a:rPr>
                        <a:t>Kinder, die den erwarteten Entwicklungsstand erreicht haben, werden: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618366">
                <a:tc>
                  <a:txBody>
                    <a:bodyPr/>
                    <a:lstStyle/>
                    <a:p>
                      <a:pPr marL="82800" indent="0">
                        <a:lnSpc>
                          <a:spcPts val="1275"/>
                        </a:lnSpc>
                        <a:spcBef>
                          <a:spcPts val="200"/>
                        </a:spcBef>
                        <a:spcAft>
                          <a:spcPts val="200"/>
                        </a:spcAft>
                      </a:pPr>
                      <a:r>
                        <a:rPr lang="de-DE" sz="1000" spc="0" baseline="0" dirty="0">
                          <a:latin typeface="Arial"/>
                          <a:cs typeface="Arial"/>
                        </a:rPr>
                        <a:t>An Diskussionen in Kleingruppen, in der Klasse und unter vier Augen teilnehmen, ihre eigenen Ideen einbringen und neu eingeführtes Vokabular verwenden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ct val="121000"/>
                        </a:lnSpc>
                        <a:spcBef>
                          <a:spcPts val="200"/>
                        </a:spcBef>
                        <a:spcAft>
                          <a:spcPts val="200"/>
                        </a:spcAft>
                      </a:pPr>
                      <a:r>
                        <a:rPr lang="de-DE" sz="1000" spc="0" baseline="0" dirty="0">
                          <a:latin typeface="Arial"/>
                          <a:cs typeface="Arial"/>
                        </a:rPr>
                        <a:t>Die Richtung des Dialogs oder der Aktivität lenken (L): Verantwortung für die Gestaltung der Aktivität übernehmen oder den Dialog in eine gewünschte Richtung lenken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Hol‘ dir die große Schüssel, dann kannst du der Papa Bär sein. Ich werde die Mama Bär sein.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09586">
                <a:tc>
                  <a:txBody>
                    <a:bodyPr/>
                    <a:lstStyle/>
                    <a:p>
                      <a:pPr marL="82800" indent="0">
                        <a:lnSpc>
                          <a:spcPct val="121000"/>
                        </a:lnSpc>
                        <a:spcBef>
                          <a:spcPts val="200"/>
                        </a:spcBef>
                        <a:spcAft>
                          <a:spcPts val="200"/>
                        </a:spcAft>
                      </a:pPr>
                      <a:r>
                        <a:rPr lang="de-DE" sz="1000" spc="0" baseline="0" dirty="0">
                          <a:latin typeface="Arial"/>
                          <a:cs typeface="Arial"/>
                        </a:rPr>
                        <a:t>Erklärungen dafür geben, warum Dinge passieren könnten, und dabei gegebenenfalls den kürzlich eingeführten Wortschatz aus Geschichten, Sachbüchern, Reimen und Gedichten verwenden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ct val="121000"/>
                        </a:lnSpc>
                        <a:spcBef>
                          <a:spcPts val="200"/>
                        </a:spcBef>
                        <a:spcAft>
                          <a:spcPts val="200"/>
                        </a:spcAft>
                      </a:pPr>
                      <a:r>
                        <a:rPr lang="de-DE" sz="1000" spc="0" baseline="0" dirty="0">
                          <a:latin typeface="Arial"/>
                          <a:cs typeface="Arial"/>
                        </a:rPr>
                        <a:t>Denkvorgänge beschreiben (D): erklären, begründen oder Möglichkeiten des Denkens in Bezug auf eigene oder fremde Ideen nutzen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de-DE" sz="1000" spc="0" baseline="0" dirty="0">
                          <a:latin typeface="Arial"/>
                          <a:cs typeface="Arial"/>
                        </a:rPr>
                        <a:t>Ich glaube, wenn ich ein riesiges Marmeladenbrot machen würde, würde das Brot zu matschig werden</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753106" y="517110"/>
            <a:ext cx="4548392" cy="1573073"/>
          </a:xfrm>
          <a:prstGeom prst="rect">
            <a:avLst/>
          </a:prstGeom>
          <a:ln w="31733">
            <a:solidFill>
              <a:srgbClr val="2791A6"/>
            </a:solidFill>
          </a:ln>
        </p:spPr>
        <p:txBody>
          <a:bodyPr vert="horz" wrap="square" lIns="0" tIns="69674" rIns="0" bIns="0" rtlCol="0">
            <a:spAutoFit/>
          </a:bodyPr>
          <a:lstStyle/>
          <a:p>
            <a:pPr marL="1089736" defTabSz="829178">
              <a:spcBef>
                <a:spcPts val="549"/>
              </a:spcBef>
            </a:pPr>
            <a:r>
              <a:rPr lang="de-DE" sz="1451" b="1" dirty="0">
                <a:solidFill>
                  <a:prstClr val="black"/>
                </a:solidFill>
                <a:latin typeface="Arial"/>
                <a:cs typeface="Arial"/>
              </a:rPr>
              <a:t>Dialog mit jungen Kindern</a:t>
            </a:r>
            <a:endParaRPr sz="1451" dirty="0">
              <a:solidFill>
                <a:prstClr val="black"/>
              </a:solidFill>
              <a:latin typeface="Arial"/>
              <a:cs typeface="Arial"/>
            </a:endParaRPr>
          </a:p>
          <a:p>
            <a:pPr marL="74856" marR="86949" algn="just" defTabSz="829178">
              <a:lnSpc>
                <a:spcPct val="121000"/>
              </a:lnSpc>
              <a:spcBef>
                <a:spcPts val="526"/>
              </a:spcBef>
            </a:pPr>
            <a:r>
              <a:rPr lang="de-DE" sz="1088" dirty="0">
                <a:solidFill>
                  <a:prstClr val="black"/>
                </a:solidFill>
                <a:latin typeface="Arial Unicode MS"/>
                <a:cs typeface="Arial Unicode MS"/>
              </a:rPr>
              <a:t>Der Dialog steht im Mittelpunkt der Erziehung in den Vorschuljahren (2-5 Jahre). Die Durchführung einer T-SEDA-Untersuchung kann auf verschiedene Weise dazu beitragen, die Art des Dialogs zu ermitteln, den die Kinder in dieser Phase nutzen. Die folgende Tabelle zeigt die Sprech- und Hörfähigkeiten aus einem nationalen Lehrplan (England). Könnten Sie diese in Ihrem eigenen nationalen Kontext anwenden?</a:t>
            </a:r>
            <a:endParaRPr lang="en-US" sz="1088" dirty="0">
              <a:solidFill>
                <a:prstClr val="black"/>
              </a:solidFill>
              <a:latin typeface="Arial Unicode MS"/>
              <a:cs typeface="Arial Unicode MS"/>
            </a:endParaRPr>
          </a:p>
        </p:txBody>
      </p:sp>
      <p:sp>
        <p:nvSpPr>
          <p:cNvPr id="4" name="object 4"/>
          <p:cNvSpPr/>
          <p:nvPr/>
        </p:nvSpPr>
        <p:spPr>
          <a:xfrm>
            <a:off x="6476170" y="603951"/>
            <a:ext cx="2530607" cy="1492539"/>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7" name="object 6">
            <a:extLst>
              <a:ext uri="{FF2B5EF4-FFF2-40B4-BE49-F238E27FC236}">
                <a16:creationId xmlns:a16="http://schemas.microsoft.com/office/drawing/2014/main" id="{CEE989C0-2C06-9A4E-AD98-5634E91BE918}"/>
              </a:ext>
            </a:extLst>
          </p:cNvPr>
          <p:cNvSpPr txBox="1"/>
          <p:nvPr/>
        </p:nvSpPr>
        <p:spPr>
          <a:xfrm>
            <a:off x="5184861" y="6975656"/>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11</a:t>
            </a:r>
            <a:endParaRPr sz="907" dirty="0">
              <a:solidFill>
                <a:prstClr val="black"/>
              </a:solidFill>
              <a:latin typeface="Arial"/>
              <a:cs typeface="Arial"/>
            </a:endParaRPr>
          </a:p>
        </p:txBody>
      </p:sp>
    </p:spTree>
    <p:extLst>
      <p:ext uri="{BB962C8B-B14F-4D97-AF65-F5344CB8AC3E}">
        <p14:creationId xmlns:p14="http://schemas.microsoft.com/office/powerpoint/2010/main" val="27026156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35746" y="423257"/>
            <a:ext cx="5548420" cy="223266"/>
          </a:xfrm>
          <a:prstGeom prst="rect">
            <a:avLst/>
          </a:prstGeom>
        </p:spPr>
        <p:txBody>
          <a:bodyPr vert="horz" wrap="square" lIns="0" tIns="0" rIns="0" bIns="0" rtlCol="0">
            <a:spAutoFit/>
          </a:bodyPr>
          <a:lstStyle/>
          <a:p>
            <a:pPr marL="11516" defTabSz="829178"/>
            <a:r>
              <a:rPr lang="de-DE" sz="1451" b="1" spc="-82" dirty="0">
                <a:solidFill>
                  <a:prstClr val="black"/>
                </a:solidFill>
                <a:latin typeface="Arial"/>
                <a:cs typeface="Arial"/>
              </a:rPr>
              <a:t>Dialog in der Hochschulbildung und mit erwachsenen Lernenden</a:t>
            </a:r>
            <a:endParaRPr sz="1451" dirty="0">
              <a:solidFill>
                <a:prstClr val="black"/>
              </a:solidFill>
              <a:latin typeface="Arial"/>
              <a:cs typeface="Arial"/>
            </a:endParaRPr>
          </a:p>
        </p:txBody>
      </p:sp>
      <p:sp>
        <p:nvSpPr>
          <p:cNvPr id="3" name="object 3"/>
          <p:cNvSpPr/>
          <p:nvPr/>
        </p:nvSpPr>
        <p:spPr>
          <a:xfrm>
            <a:off x="502763" y="1013627"/>
            <a:ext cx="5027767" cy="1296016"/>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4" name="object 4"/>
          <p:cNvSpPr txBox="1"/>
          <p:nvPr/>
        </p:nvSpPr>
        <p:spPr>
          <a:xfrm>
            <a:off x="637537" y="1069817"/>
            <a:ext cx="4809294" cy="1401153"/>
          </a:xfrm>
          <a:prstGeom prst="rect">
            <a:avLst/>
          </a:prstGeom>
        </p:spPr>
        <p:txBody>
          <a:bodyPr vert="horz" wrap="square" lIns="0" tIns="0" rIns="0" bIns="0" rtlCol="0">
            <a:spAutoFit/>
          </a:bodyPr>
          <a:lstStyle/>
          <a:p>
            <a:pPr marL="11516" marR="4607" defTabSz="829178">
              <a:lnSpc>
                <a:spcPct val="120800"/>
              </a:lnSpc>
            </a:pPr>
            <a:r>
              <a:rPr lang="de-DE" sz="1088" kern="0" dirty="0">
                <a:solidFill>
                  <a:prstClr val="black"/>
                </a:solidFill>
                <a:latin typeface="Arial Unicode MS"/>
                <a:cs typeface="Arial Unicode MS"/>
              </a:rPr>
              <a:t>Der Unterrichtsdialog kann auch in der Hochschulbildung und in der Erwachsenenbildung eine wertvolle Rolle spielen. Dozent*innen in mehreren Ländern haben erfolgreiche T-SEDA-Untersuchungen an ihren Universitäten durchgeführt, weil sie der Meinung waren, dass mehr Dialog für das Lernen der Studierenden wertvoll wäre. Hier sind einige Beispiele aus dem Hochschulkontext. </a:t>
            </a:r>
          </a:p>
          <a:p>
            <a:pPr marL="11516" marR="4607" algn="just" defTabSz="829178">
              <a:lnSpc>
                <a:spcPct val="120800"/>
              </a:lnSpc>
            </a:pPr>
            <a:endParaRPr lang="de-DE" sz="1088" kern="0" dirty="0">
              <a:solidFill>
                <a:prstClr val="black"/>
              </a:solidFill>
              <a:latin typeface="Arial Unicode MS"/>
              <a:cs typeface="Arial Unicode MS"/>
            </a:endParaRPr>
          </a:p>
        </p:txBody>
      </p:sp>
      <p:sp>
        <p:nvSpPr>
          <p:cNvPr id="5" name="object 5"/>
          <p:cNvSpPr txBox="1"/>
          <p:nvPr/>
        </p:nvSpPr>
        <p:spPr>
          <a:xfrm>
            <a:off x="5845447" y="1137537"/>
            <a:ext cx="4278908" cy="2504605"/>
          </a:xfrm>
          <a:prstGeom prst="rect">
            <a:avLst/>
          </a:prstGeom>
          <a:ln w="31733">
            <a:solidFill>
              <a:srgbClr val="2791A6"/>
            </a:solidFill>
          </a:ln>
        </p:spPr>
        <p:txBody>
          <a:bodyPr vert="horz" wrap="square" lIns="0" tIns="35125" rIns="0" bIns="0" rtlCol="0">
            <a:spAutoFit/>
          </a:bodyPr>
          <a:lstStyle/>
          <a:p>
            <a:pPr marL="74281" marR="86949" defTabSz="829178">
              <a:lnSpc>
                <a:spcPct val="120700"/>
              </a:lnSpc>
              <a:spcBef>
                <a:spcPts val="277"/>
              </a:spcBef>
            </a:pPr>
            <a:r>
              <a:rPr lang="de-DE" sz="1088" dirty="0" err="1">
                <a:solidFill>
                  <a:prstClr val="black"/>
                </a:solidFill>
                <a:latin typeface="Arial Unicode MS"/>
                <a:cs typeface="Arial Unicode MS"/>
              </a:rPr>
              <a:t>Kathren</a:t>
            </a:r>
            <a:r>
              <a:rPr lang="de-DE" sz="1088" dirty="0">
                <a:solidFill>
                  <a:prstClr val="black"/>
                </a:solidFill>
                <a:latin typeface="Arial Unicode MS"/>
                <a:cs typeface="Arial Unicode MS"/>
              </a:rPr>
              <a:t> unterrichtet Englisch als Zweitsprache (ESL) für erwachsene Lernende. Sie führte eine T-SEDA-Untersuchung durch, um eine unterstützende Unterrichtsumgebung zu schaffen, die das Engagement erhöht und es den Lernenden ermöglicht, den Inhalt des Unterrichts kreativer zu gestalten. Sie interessierte sich besonders für die Verwendung von Grundregeln für Gespräche.</a:t>
            </a:r>
          </a:p>
          <a:p>
            <a:pPr marL="74281" marR="86949" defTabSz="829178">
              <a:lnSpc>
                <a:spcPct val="120700"/>
              </a:lnSpc>
              <a:spcBef>
                <a:spcPts val="277"/>
              </a:spcBef>
            </a:pPr>
            <a:r>
              <a:rPr lang="de-DE" sz="1088" dirty="0" err="1">
                <a:solidFill>
                  <a:prstClr val="black"/>
                </a:solidFill>
                <a:latin typeface="Arial Unicode MS"/>
                <a:cs typeface="Arial Unicode MS"/>
              </a:rPr>
              <a:t>Kathren</a:t>
            </a:r>
            <a:r>
              <a:rPr lang="de-DE" sz="1088" dirty="0">
                <a:solidFill>
                  <a:prstClr val="black"/>
                </a:solidFill>
                <a:latin typeface="Arial Unicode MS"/>
                <a:cs typeface="Arial Unicode MS"/>
              </a:rPr>
              <a:t> stellte fest, dass die Untersuchung sie in die Lage versetzte, Aspekten ihres eigenen Unterrichts mehr Aufmerksamkeit zu widmen, z. B. der Art der Fragen, die sie stellte. Ihre Lernenden unterhielten sich während des Unterrichts viel, wobei sie die Ideen der anderen herausforderten und das, was andere gesagt hatten, erweiterten.</a:t>
            </a:r>
            <a:endParaRPr lang="en-US" sz="1088" dirty="0">
              <a:solidFill>
                <a:prstClr val="black"/>
              </a:solidFill>
              <a:latin typeface="Arial Unicode MS"/>
              <a:cs typeface="Arial Unicode MS"/>
            </a:endParaRPr>
          </a:p>
        </p:txBody>
      </p:sp>
      <p:sp>
        <p:nvSpPr>
          <p:cNvPr id="6" name="object 6"/>
          <p:cNvSpPr/>
          <p:nvPr/>
        </p:nvSpPr>
        <p:spPr>
          <a:xfrm>
            <a:off x="7984901" y="5444095"/>
            <a:ext cx="2387332" cy="1790795"/>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7" name="object 7"/>
          <p:cNvSpPr/>
          <p:nvPr/>
        </p:nvSpPr>
        <p:spPr>
          <a:xfrm>
            <a:off x="5365305" y="4080746"/>
            <a:ext cx="2837744" cy="1927841"/>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pPr defTabSz="829178"/>
            <a:endParaRPr sz="1632" dirty="0">
              <a:solidFill>
                <a:prstClr val="black"/>
              </a:solidFill>
              <a:latin typeface="Calibri"/>
            </a:endParaRPr>
          </a:p>
        </p:txBody>
      </p:sp>
      <p:sp>
        <p:nvSpPr>
          <p:cNvPr id="8" name="object 8"/>
          <p:cNvSpPr/>
          <p:nvPr/>
        </p:nvSpPr>
        <p:spPr>
          <a:xfrm>
            <a:off x="6345062" y="3920708"/>
            <a:ext cx="2936209" cy="1927841"/>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pPr defTabSz="829178"/>
            <a:endParaRPr sz="1632" dirty="0">
              <a:solidFill>
                <a:prstClr val="black"/>
              </a:solidFill>
              <a:latin typeface="Calibri"/>
            </a:endParaRPr>
          </a:p>
        </p:txBody>
      </p:sp>
      <p:sp>
        <p:nvSpPr>
          <p:cNvPr id="9" name="object 9"/>
          <p:cNvSpPr txBox="1"/>
          <p:nvPr/>
        </p:nvSpPr>
        <p:spPr>
          <a:xfrm>
            <a:off x="6627993" y="3944772"/>
            <a:ext cx="2624006" cy="1156283"/>
          </a:xfrm>
          <a:prstGeom prst="rect">
            <a:avLst/>
          </a:prstGeom>
        </p:spPr>
        <p:txBody>
          <a:bodyPr vert="horz" wrap="square" lIns="0" tIns="576" rIns="0" bIns="0" rtlCol="0">
            <a:spAutoFit/>
          </a:bodyPr>
          <a:lstStyle/>
          <a:p>
            <a:pPr marL="11516" marR="4607" defTabSz="829178">
              <a:lnSpc>
                <a:spcPct val="120000"/>
              </a:lnSpc>
              <a:spcBef>
                <a:spcPts val="5"/>
              </a:spcBef>
            </a:pPr>
            <a:r>
              <a:rPr lang="de-DE" sz="1043" dirty="0">
                <a:solidFill>
                  <a:prstClr val="black"/>
                </a:solidFill>
                <a:latin typeface="Arial Unicode MS"/>
                <a:cs typeface="Arial Unicode MS"/>
              </a:rPr>
              <a:t>Ich glaube, wenn die Lehrpersonen erst einmal erkannt haben, wie wichtig es ist, die Art und Weise, wie man Fragen stellt, oder die Art und Weise, wie die Lernenden Fragen stellen, zu ändern, dann kann das ein echter Aha-Moment sein.</a:t>
            </a:r>
            <a:endParaRPr sz="1043" dirty="0">
              <a:solidFill>
                <a:prstClr val="black"/>
              </a:solidFill>
              <a:latin typeface="Arial Unicode MS"/>
              <a:cs typeface="Arial Unicode MS"/>
            </a:endParaRPr>
          </a:p>
        </p:txBody>
      </p:sp>
      <p:sp>
        <p:nvSpPr>
          <p:cNvPr id="12" name="object 3">
            <a:extLst>
              <a:ext uri="{FF2B5EF4-FFF2-40B4-BE49-F238E27FC236}">
                <a16:creationId xmlns:a16="http://schemas.microsoft.com/office/drawing/2014/main" id="{15E492EB-E542-3348-BE5F-BABF5FA62AED}"/>
              </a:ext>
            </a:extLst>
          </p:cNvPr>
          <p:cNvSpPr/>
          <p:nvPr/>
        </p:nvSpPr>
        <p:spPr>
          <a:xfrm>
            <a:off x="482189" y="2464168"/>
            <a:ext cx="5027767" cy="4675425"/>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pPr defTabSz="829178"/>
            <a:endParaRPr lang="es-GB" sz="1632">
              <a:solidFill>
                <a:prstClr val="black"/>
              </a:solidFill>
              <a:latin typeface="Calibri"/>
            </a:endParaRPr>
          </a:p>
        </p:txBody>
      </p:sp>
      <p:sp>
        <p:nvSpPr>
          <p:cNvPr id="13" name="object 4">
            <a:extLst>
              <a:ext uri="{FF2B5EF4-FFF2-40B4-BE49-F238E27FC236}">
                <a16:creationId xmlns:a16="http://schemas.microsoft.com/office/drawing/2014/main" id="{AA225D59-242E-104F-9564-E5EA213EAAE5}"/>
              </a:ext>
            </a:extLst>
          </p:cNvPr>
          <p:cNvSpPr txBox="1"/>
          <p:nvPr/>
        </p:nvSpPr>
        <p:spPr>
          <a:xfrm>
            <a:off x="626842" y="2550989"/>
            <a:ext cx="4738463" cy="4642040"/>
          </a:xfrm>
          <a:prstGeom prst="rect">
            <a:avLst/>
          </a:prstGeom>
        </p:spPr>
        <p:txBody>
          <a:bodyPr vert="horz" wrap="square" lIns="0" tIns="0" rIns="0" bIns="0" rtlCol="0">
            <a:spAutoFit/>
          </a:bodyPr>
          <a:lstStyle/>
          <a:p>
            <a:pPr marL="11516" marR="4607" defTabSz="829178">
              <a:lnSpc>
                <a:spcPct val="120800"/>
              </a:lnSpc>
            </a:pPr>
            <a:r>
              <a:rPr lang="de-DE" sz="1088" kern="0" dirty="0">
                <a:solidFill>
                  <a:prstClr val="black"/>
                </a:solidFill>
                <a:latin typeface="Arial Unicode MS"/>
                <a:cs typeface="Arial Unicode MS"/>
              </a:rPr>
              <a:t>Steven ist ein Juradozent, der die T-SEDA-Ressourcen für seine eigene Untersuchung genutzt hat. Er stellte fest, dass der Wert des dialogischen Unterrichts darin liegt, dass er die Fähigkeiten zum selbstgesteuerten Lernen fördert, die im Hochschulkontext wichtig sind. Steven erkannte auch, dass die verschiedenen Arten von Lernumgebungen im Hochschulbereich unterschiedliche Formen der dialogischen Interaktion fördern können. In einer größeren, vorlesungsähnlichen Situation fand er heraus, dass offene Fragen eine Möglichkeit sind, die Studierenden zum Dialog anzuregen. Als er beispielsweise in einer Vorlesung die Frage stellte: "Sollte internationales Investitionsrecht in irgendeiner Weise in die Bemühungen zur Bekämpfung von Geldwäsche und Terrorismusfinanzierung einbezogen werden, oder sollten sie sich gegenseitig ausschließen?", wollte er keine festgelegte Antwort. Stattdessen wollte er, dass die Studierenden "die Frage in einem internen Dialog untersuchen, analysieren und bewerten". Anschließend konnten sie die Frage zu einem späteren Zeitpunkt in einer kleineren Seminargruppe diskutieren und überlegen, wie andere über die Frage gedacht hatten. </a:t>
            </a:r>
          </a:p>
          <a:p>
            <a:pPr marL="11516" marR="4607" defTabSz="829178">
              <a:lnSpc>
                <a:spcPct val="120800"/>
              </a:lnSpc>
            </a:pPr>
            <a:endParaRPr lang="de-DE" sz="800" kern="0" dirty="0">
              <a:solidFill>
                <a:prstClr val="black"/>
              </a:solidFill>
              <a:latin typeface="Arial Unicode MS"/>
              <a:cs typeface="Arial Unicode MS"/>
            </a:endParaRPr>
          </a:p>
          <a:p>
            <a:pPr marL="11516" marR="4607" defTabSz="829178">
              <a:lnSpc>
                <a:spcPct val="120800"/>
              </a:lnSpc>
            </a:pPr>
            <a:r>
              <a:rPr lang="de-DE" sz="1088" kern="0" dirty="0">
                <a:solidFill>
                  <a:prstClr val="black"/>
                </a:solidFill>
                <a:latin typeface="Arial Unicode MS"/>
                <a:cs typeface="Arial Unicode MS"/>
              </a:rPr>
              <a:t>Steven kam zu dem Schluss, dass die im T-SEDA-</a:t>
            </a:r>
            <a:r>
              <a:rPr lang="de-DE" sz="1088" kern="0" dirty="0" err="1">
                <a:solidFill>
                  <a:prstClr val="black"/>
                </a:solidFill>
                <a:latin typeface="Arial Unicode MS"/>
                <a:cs typeface="Arial Unicode MS"/>
              </a:rPr>
              <a:t>Toolkit</a:t>
            </a:r>
            <a:r>
              <a:rPr lang="de-DE" sz="1088" kern="0" dirty="0">
                <a:solidFill>
                  <a:prstClr val="black"/>
                </a:solidFill>
                <a:latin typeface="Arial Unicode MS"/>
                <a:cs typeface="Arial Unicode MS"/>
              </a:rPr>
              <a:t> vorgeschlagenen dialogischen Praktiken in Verbindung mit Hochschulfachinhalten eingesetzt werden könnten, um die Studierenden in die Lage zu versetzen, tiefergehende Diskussionen zu führen und eine kritischere Auseinandersetzung mit dem Lehrstoff zu entwickeln.</a:t>
            </a:r>
            <a:endParaRPr sz="1088" kern="0" dirty="0">
              <a:solidFill>
                <a:prstClr val="black"/>
              </a:solidFill>
              <a:latin typeface="Arial Unicode MS"/>
              <a:cs typeface="Arial Unicode MS"/>
            </a:endParaRPr>
          </a:p>
        </p:txBody>
      </p:sp>
      <p:sp>
        <p:nvSpPr>
          <p:cNvPr id="15" name="object 6">
            <a:extLst>
              <a:ext uri="{FF2B5EF4-FFF2-40B4-BE49-F238E27FC236}">
                <a16:creationId xmlns:a16="http://schemas.microsoft.com/office/drawing/2014/main" id="{376610C7-2122-1D47-A7AB-D8FE47E571B4}"/>
              </a:ext>
            </a:extLst>
          </p:cNvPr>
          <p:cNvSpPr txBox="1"/>
          <p:nvPr/>
        </p:nvSpPr>
        <p:spPr>
          <a:xfrm>
            <a:off x="5799809" y="6899102"/>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12</a:t>
            </a:r>
            <a:endParaRPr sz="907" dirty="0">
              <a:solidFill>
                <a:prstClr val="black"/>
              </a:solidFill>
              <a:latin typeface="Arial"/>
              <a:cs typeface="Arial"/>
            </a:endParaRPr>
          </a:p>
        </p:txBody>
      </p:sp>
    </p:spTree>
    <p:extLst>
      <p:ext uri="{BB962C8B-B14F-4D97-AF65-F5344CB8AC3E}">
        <p14:creationId xmlns:p14="http://schemas.microsoft.com/office/powerpoint/2010/main" val="3327501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577891" y="1392950"/>
            <a:ext cx="4261058" cy="4723991"/>
          </a:xfrm>
          <a:prstGeom prst="rect">
            <a:avLst/>
          </a:prstGeom>
          <a:ln w="31733">
            <a:solidFill>
              <a:srgbClr val="2791A6"/>
            </a:solidFill>
          </a:ln>
        </p:spPr>
        <p:txBody>
          <a:bodyPr vert="horz" wrap="square" lIns="0" tIns="34549" rIns="0" bIns="0" rtlCol="0">
            <a:spAutoFit/>
          </a:bodyPr>
          <a:lstStyle/>
          <a:p>
            <a:pPr marL="73705" marR="88100" algn="just" defTabSz="829178">
              <a:lnSpc>
                <a:spcPct val="120800"/>
              </a:lnSpc>
              <a:spcBef>
                <a:spcPts val="272"/>
              </a:spcBef>
            </a:pPr>
            <a:r>
              <a:rPr lang="de-DE" sz="1088" dirty="0">
                <a:solidFill>
                  <a:prstClr val="black"/>
                </a:solidFill>
                <a:latin typeface="Arial Unicode MS"/>
                <a:cs typeface="Arial Unicode MS"/>
              </a:rPr>
              <a:t>In England heißt es im Nationalen Lehrplan¹ für die Jahrgänge 5-16, dass die Schüler*innen während ihrer Schulzeit die gesprochene Sprache beherrschen sollten:</a:t>
            </a:r>
          </a:p>
          <a:p>
            <a:pPr marL="73705" marR="88100" algn="just" defTabSz="829178">
              <a:lnSpc>
                <a:spcPct val="120800"/>
              </a:lnSpc>
              <a:spcBef>
                <a:spcPts val="272"/>
              </a:spcBef>
            </a:pPr>
            <a:endParaRPr sz="1270" dirty="0">
              <a:solidFill>
                <a:prstClr val="black"/>
              </a:solidFill>
              <a:latin typeface="Times New Roman"/>
              <a:cs typeface="Times New Roman"/>
            </a:endParaRPr>
          </a:p>
          <a:p>
            <a:pPr marL="488294" marR="87524" algn="just" defTabSz="829178">
              <a:lnSpc>
                <a:spcPct val="120700"/>
              </a:lnSpc>
            </a:pPr>
            <a:r>
              <a:rPr sz="1088" i="1" dirty="0">
                <a:solidFill>
                  <a:prstClr val="black"/>
                </a:solidFill>
                <a:latin typeface="Arial"/>
                <a:cs typeface="Arial"/>
              </a:rPr>
              <a:t>6.2</a:t>
            </a:r>
            <a:r>
              <a:rPr lang="de-DE" sz="1088" i="1" dirty="0">
                <a:solidFill>
                  <a:prstClr val="black"/>
                </a:solidFill>
                <a:latin typeface="Arial"/>
                <a:cs typeface="Arial"/>
              </a:rPr>
              <a:t> Den Schüler*innen soll beigebracht werden, sich klar auszudrücken und </a:t>
            </a:r>
            <a:r>
              <a:rPr lang="de-DE" sz="1088" b="1" i="1" dirty="0">
                <a:solidFill>
                  <a:prstClr val="black"/>
                </a:solidFill>
                <a:latin typeface="Arial"/>
                <a:cs typeface="Arial"/>
              </a:rPr>
              <a:t>Ideen selbstbewusst </a:t>
            </a:r>
            <a:r>
              <a:rPr lang="de-DE" sz="1088" i="1" dirty="0">
                <a:solidFill>
                  <a:prstClr val="black"/>
                </a:solidFill>
                <a:latin typeface="Arial"/>
                <a:cs typeface="Arial"/>
              </a:rPr>
              <a:t>in der englischen Standardsprache </a:t>
            </a:r>
            <a:r>
              <a:rPr lang="de-DE" sz="1088" b="1" i="1" dirty="0">
                <a:solidFill>
                  <a:prstClr val="black"/>
                </a:solidFill>
                <a:latin typeface="Arial"/>
                <a:cs typeface="Arial"/>
              </a:rPr>
              <a:t>zu vermitteln</a:t>
            </a:r>
            <a:r>
              <a:rPr lang="de-DE" sz="1088" i="1" dirty="0">
                <a:solidFill>
                  <a:prstClr val="black"/>
                </a:solidFill>
                <a:latin typeface="Arial"/>
                <a:cs typeface="Arial"/>
              </a:rPr>
              <a:t>. Sie sollten lernen, ihre </a:t>
            </a:r>
            <a:r>
              <a:rPr lang="de-DE" sz="1088" b="1" i="1" dirty="0">
                <a:solidFill>
                  <a:prstClr val="black"/>
                </a:solidFill>
                <a:latin typeface="Arial"/>
                <a:cs typeface="Arial"/>
              </a:rPr>
              <a:t>Ideen zu begründen</a:t>
            </a:r>
            <a:r>
              <a:rPr lang="de-DE" sz="1088" i="1" dirty="0">
                <a:solidFill>
                  <a:prstClr val="black"/>
                </a:solidFill>
                <a:latin typeface="Arial"/>
                <a:cs typeface="Arial"/>
              </a:rPr>
              <a:t>, Fragen zu stellen, um ihr Verständnis zu überprüfen, ihren Wortschatz zu erweitern und ihr Wissen zu vertiefen, zu verhandeln, die Ideen anderer zu bewerten und </a:t>
            </a:r>
            <a:r>
              <a:rPr lang="de-DE" sz="1088" b="1" i="1" dirty="0">
                <a:solidFill>
                  <a:prstClr val="black"/>
                </a:solidFill>
                <a:latin typeface="Arial"/>
                <a:cs typeface="Arial"/>
              </a:rPr>
              <a:t>darauf aufzubauen </a:t>
            </a:r>
            <a:r>
              <a:rPr lang="de-DE" sz="1088" i="1" dirty="0">
                <a:solidFill>
                  <a:prstClr val="black"/>
                </a:solidFill>
                <a:latin typeface="Arial"/>
                <a:cs typeface="Arial"/>
              </a:rPr>
              <a:t>und das richtige Register für eine effektive Kommunikation zu wählen. Sie sollten lernen, gut strukturierte Beschreibungen und Erklärungen abzugeben und ihr Verständnis durch Spekulationen, Hypothesen und das Erkunden von Ideen zu entwickeln. Auf diese Weise können sie ihr Denken klären und ihre Ideen für das Schreiben strukturieren.</a:t>
            </a:r>
            <a:endParaRPr sz="1270" dirty="0">
              <a:solidFill>
                <a:prstClr val="black"/>
              </a:solidFill>
              <a:latin typeface="Times New Roman"/>
              <a:cs typeface="Times New Roman"/>
            </a:endParaRPr>
          </a:p>
          <a:p>
            <a:pPr defTabSz="829178"/>
            <a:endParaRPr sz="1043" dirty="0">
              <a:solidFill>
                <a:prstClr val="black"/>
              </a:solidFill>
              <a:latin typeface="Times New Roman"/>
              <a:cs typeface="Times New Roman"/>
            </a:endParaRPr>
          </a:p>
          <a:p>
            <a:pPr marL="73705" marR="88100" algn="just" defTabSz="829178">
              <a:lnSpc>
                <a:spcPct val="121100"/>
              </a:lnSpc>
            </a:pPr>
            <a:r>
              <a:rPr lang="de-DE" sz="1088" dirty="0">
                <a:solidFill>
                  <a:prstClr val="black"/>
                </a:solidFill>
                <a:latin typeface="Arial Unicode MS"/>
                <a:cs typeface="Arial Unicode MS"/>
              </a:rPr>
              <a:t>Die hervorgehobenen Sätze in der obigen Aussage zeigen die Ähnlichkeiten zwischen den Zielen der gesprochenen Sprache und dem Dialog, der für das Lernen entscheidend ist, wie in Teil B dargestellt. Natürlich hängt das, was Sie in Ihrem Klassenzimmer hören werden, vom Alter und der Lernstufe Ihrer Lernenden ab.</a:t>
            </a:r>
            <a:endParaRPr sz="1088" dirty="0">
              <a:solidFill>
                <a:prstClr val="black"/>
              </a:solidFill>
              <a:latin typeface="Arial Unicode MS"/>
              <a:cs typeface="Arial Unicode MS"/>
            </a:endParaRPr>
          </a:p>
        </p:txBody>
      </p:sp>
      <p:sp>
        <p:nvSpPr>
          <p:cNvPr id="3" name="object 3"/>
          <p:cNvSpPr txBox="1"/>
          <p:nvPr/>
        </p:nvSpPr>
        <p:spPr>
          <a:xfrm>
            <a:off x="4265025" y="879316"/>
            <a:ext cx="2954392" cy="223266"/>
          </a:xfrm>
          <a:prstGeom prst="rect">
            <a:avLst/>
          </a:prstGeom>
        </p:spPr>
        <p:txBody>
          <a:bodyPr vert="horz" wrap="square" lIns="0" tIns="0" rIns="0" bIns="0" rtlCol="0">
            <a:spAutoFit/>
          </a:bodyPr>
          <a:lstStyle/>
          <a:p>
            <a:pPr marL="11516" defTabSz="829178"/>
            <a:r>
              <a:rPr sz="1451" b="1" dirty="0">
                <a:solidFill>
                  <a:prstClr val="black"/>
                </a:solidFill>
                <a:latin typeface="Arial"/>
                <a:cs typeface="Arial"/>
              </a:rPr>
              <a:t>Dialog</a:t>
            </a:r>
            <a:r>
              <a:rPr lang="de-DE" sz="1451" b="1" dirty="0">
                <a:solidFill>
                  <a:prstClr val="black"/>
                </a:solidFill>
                <a:latin typeface="Arial"/>
                <a:cs typeface="Arial"/>
              </a:rPr>
              <a:t> in den Lernplanthemen</a:t>
            </a:r>
            <a:endParaRPr sz="1451" dirty="0">
              <a:solidFill>
                <a:prstClr val="black"/>
              </a:solidFill>
              <a:latin typeface="Arial"/>
              <a:cs typeface="Arial"/>
            </a:endParaRPr>
          </a:p>
        </p:txBody>
      </p:sp>
      <p:sp>
        <p:nvSpPr>
          <p:cNvPr id="4" name="object 4"/>
          <p:cNvSpPr txBox="1"/>
          <p:nvPr/>
        </p:nvSpPr>
        <p:spPr>
          <a:xfrm>
            <a:off x="969338" y="6526108"/>
            <a:ext cx="5926897" cy="153440"/>
          </a:xfrm>
          <a:prstGeom prst="rect">
            <a:avLst/>
          </a:prstGeom>
        </p:spPr>
        <p:txBody>
          <a:bodyPr vert="horz" wrap="square" lIns="0" tIns="0" rIns="0" bIns="0" rtlCol="0">
            <a:spAutoFit/>
          </a:bodyPr>
          <a:lstStyle/>
          <a:p>
            <a:pPr marL="11516" defTabSz="829178"/>
            <a:r>
              <a:rPr sz="997" spc="-36" baseline="30000" dirty="0">
                <a:solidFill>
                  <a:prstClr val="black"/>
                </a:solidFill>
                <a:latin typeface="Arial"/>
                <a:cs typeface="Arial"/>
              </a:rPr>
              <a:t>1</a:t>
            </a:r>
            <a:r>
              <a:rPr sz="997" spc="-86" dirty="0">
                <a:solidFill>
                  <a:prstClr val="black"/>
                </a:solidFill>
                <a:latin typeface="Arial"/>
                <a:cs typeface="Arial"/>
              </a:rPr>
              <a:t> </a:t>
            </a:r>
            <a:r>
              <a:rPr sz="997" u="sng" spc="-23" dirty="0">
                <a:solidFill>
                  <a:srgbClr val="0000FF"/>
                </a:solidFill>
                <a:latin typeface="Arial"/>
                <a:cs typeface="Arial"/>
              </a:rPr>
              <a:t>https://</a:t>
            </a:r>
            <a:r>
              <a:rPr sz="997" u="sng" spc="-23" dirty="0">
                <a:solidFill>
                  <a:srgbClr val="0000FF"/>
                </a:solidFill>
                <a:latin typeface="Arial"/>
                <a:cs typeface="Arial"/>
                <a:hlinkClick r:id="rId3"/>
              </a:rPr>
              <a:t>www.gov.uk/government/publications/national-curriculum-in-england-english-programmes-of-study</a:t>
            </a:r>
            <a:endParaRPr sz="997" dirty="0">
              <a:solidFill>
                <a:prstClr val="black"/>
              </a:solidFill>
              <a:latin typeface="Arial"/>
              <a:cs typeface="Arial"/>
            </a:endParaRPr>
          </a:p>
        </p:txBody>
      </p:sp>
      <p:sp>
        <p:nvSpPr>
          <p:cNvPr id="5" name="object 5"/>
          <p:cNvSpPr txBox="1"/>
          <p:nvPr/>
        </p:nvSpPr>
        <p:spPr>
          <a:xfrm>
            <a:off x="929414" y="1374149"/>
            <a:ext cx="4261058" cy="5087414"/>
          </a:xfrm>
          <a:prstGeom prst="rect">
            <a:avLst/>
          </a:prstGeom>
          <a:ln w="31733">
            <a:solidFill>
              <a:srgbClr val="2791A6"/>
            </a:solidFill>
          </a:ln>
        </p:spPr>
        <p:txBody>
          <a:bodyPr vert="horz" wrap="square" lIns="0" tIns="33397" rIns="0" bIns="0" rtlCol="0">
            <a:spAutoFit/>
          </a:bodyPr>
          <a:lstStyle/>
          <a:p>
            <a:pPr marL="76008" marR="184838" defTabSz="829178">
              <a:lnSpc>
                <a:spcPct val="121000"/>
              </a:lnSpc>
              <a:spcBef>
                <a:spcPts val="526"/>
              </a:spcBef>
            </a:pPr>
            <a:r>
              <a:rPr lang="de-DE" sz="1088" dirty="0">
                <a:solidFill>
                  <a:prstClr val="black"/>
                </a:solidFill>
                <a:latin typeface="Arial Unicode MS" panose="020B0604020202020204"/>
                <a:ea typeface="Arial Unicode MS" panose="020B0604020202020204"/>
                <a:cs typeface="Arial Unicode MS" panose="020B0604020202020204"/>
              </a:rPr>
              <a:t>T-SEDA-Untersuchungen können in allen Fächern mit Lernenden jeden Alters durchgeführt werden. Lernende dabei zu unterstützen, ihren Dialog zu verbessern, kann das Lernen von den ersten Jahren der Grundschulzeit bis zum Schulabschluss unterstützen.</a:t>
            </a:r>
          </a:p>
          <a:p>
            <a:pPr marL="76008" marR="184838" defTabSz="829178">
              <a:lnSpc>
                <a:spcPct val="121000"/>
              </a:lnSpc>
              <a:spcBef>
                <a:spcPts val="526"/>
              </a:spcBef>
            </a:pPr>
            <a:r>
              <a:rPr lang="de-DE" sz="1088" dirty="0">
                <a:solidFill>
                  <a:prstClr val="black"/>
                </a:solidFill>
                <a:latin typeface="Arial Unicode MS" panose="020B0604020202020204"/>
                <a:ea typeface="Arial Unicode MS" panose="020B0604020202020204"/>
                <a:cs typeface="Arial Unicode MS" panose="020B0604020202020204"/>
              </a:rPr>
              <a:t>Lehrpersonen haben das T-SEDA-Toolkit auf vielfältige Weise eingesetzt: im Mathematikunterricht der Grundschule, im Physikunterricht mit 16-Jährigen, im Psychologieunterricht mit 16-Jährigen, im Geschichts- und Englischunterricht der Sekundarstufe. Dies sind nur einige Beispiele.</a:t>
            </a:r>
          </a:p>
          <a:p>
            <a:pPr marL="76008" marR="184838" defTabSz="829178">
              <a:lnSpc>
                <a:spcPct val="121000"/>
              </a:lnSpc>
              <a:spcBef>
                <a:spcPts val="526"/>
              </a:spcBef>
            </a:pPr>
            <a:r>
              <a:rPr lang="de-DE" sz="1088" dirty="0">
                <a:solidFill>
                  <a:prstClr val="black"/>
                </a:solidFill>
                <a:latin typeface="Arial Unicode MS" panose="020B0604020202020204"/>
                <a:ea typeface="Arial Unicode MS" panose="020B0604020202020204"/>
                <a:cs typeface="Arial Unicode MS" panose="020B0604020202020204"/>
              </a:rPr>
              <a:t>Eine typische Reaktion dieser Lehrpersonen ist, dass dialogische Praktiken "wirklich helfen, das Wissen [der Lernenden] zu diesem Thema zu entwickeln", und dass "ihre Ideen in Frage gestellt werden, so dass sie sie aus einer anderen Perspektive betrachten" (Jacob).</a:t>
            </a:r>
          </a:p>
          <a:p>
            <a:pPr marL="76008" marR="184838" defTabSz="829178">
              <a:lnSpc>
                <a:spcPct val="121000"/>
              </a:lnSpc>
              <a:spcBef>
                <a:spcPts val="526"/>
              </a:spcBef>
            </a:pPr>
            <a:r>
              <a:rPr lang="de-DE" sz="1088" dirty="0">
                <a:solidFill>
                  <a:prstClr val="black"/>
                </a:solidFill>
                <a:latin typeface="Arial Unicode MS" panose="020B0604020202020204"/>
                <a:ea typeface="Arial Unicode MS" panose="020B0604020202020204"/>
                <a:cs typeface="Arial Unicode MS" panose="020B0604020202020204"/>
              </a:rPr>
              <a:t>Andere Lehrpersonen wollten den Dialog ihrer Schüler*innen als Teil der Unterrichtskultur und nicht für ein bestimmtes Thema beobachten und verbessern. Nadia wollte zum Beispiel untersuchen, ob die Kinder in verschiedenen Fächern wie Englisch, Mathematik, Geografie und Geschichte auf den Ideen der anderen aufbauen können. Eine andere Lehrerin, Lucy, stellte fest, dass die Schüler*innen in ihrer Klasse Gesprächsregeln und Hinweise zum Zuhören nutzten, um bei Diskussionen in der Klasse auf den Ideen der anderen aufzubauen.</a:t>
            </a:r>
            <a:endParaRPr sz="1088" dirty="0">
              <a:solidFill>
                <a:prstClr val="black"/>
              </a:solidFill>
              <a:latin typeface="Arial Unicode MS" panose="020B0604020202020204"/>
              <a:ea typeface="Arial Unicode MS" panose="020B0604020202020204"/>
              <a:cs typeface="Arial Unicode MS" panose="020B0604020202020204"/>
            </a:endParaRPr>
          </a:p>
        </p:txBody>
      </p:sp>
      <p:sp>
        <p:nvSpPr>
          <p:cNvPr id="8" name="object 6">
            <a:extLst>
              <a:ext uri="{FF2B5EF4-FFF2-40B4-BE49-F238E27FC236}">
                <a16:creationId xmlns:a16="http://schemas.microsoft.com/office/drawing/2014/main" id="{29BF6F8D-AFED-A84F-87A9-27983BD7FDE4}"/>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13</a:t>
            </a:r>
            <a:endParaRPr sz="907" dirty="0">
              <a:solidFill>
                <a:prstClr val="black"/>
              </a:solidFill>
              <a:latin typeface="Arial"/>
              <a:cs typeface="Arial"/>
            </a:endParaRPr>
          </a:p>
        </p:txBody>
      </p:sp>
    </p:spTree>
    <p:extLst>
      <p:ext uri="{BB962C8B-B14F-4D97-AF65-F5344CB8AC3E}">
        <p14:creationId xmlns:p14="http://schemas.microsoft.com/office/powerpoint/2010/main" val="879416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807" y="5256855"/>
            <a:ext cx="8858394" cy="1675632"/>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pPr defTabSz="829178"/>
            <a:endParaRPr sz="1632">
              <a:solidFill>
                <a:prstClr val="black"/>
              </a:solidFill>
              <a:latin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881695657"/>
              </p:ext>
            </p:extLst>
          </p:nvPr>
        </p:nvGraphicFramePr>
        <p:xfrm>
          <a:off x="639586" y="352427"/>
          <a:ext cx="9042383" cy="6962821"/>
        </p:xfrm>
        <a:graphic>
          <a:graphicData uri="http://schemas.openxmlformats.org/drawingml/2006/table">
            <a:tbl>
              <a:tblPr firstRow="1" bandRow="1">
                <a:tableStyleId>{2D5ABB26-0587-4C30-8999-92F81FD0307C}</a:tableStyleId>
              </a:tblPr>
              <a:tblGrid>
                <a:gridCol w="3026023">
                  <a:extLst>
                    <a:ext uri="{9D8B030D-6E8A-4147-A177-3AD203B41FA5}">
                      <a16:colId xmlns:a16="http://schemas.microsoft.com/office/drawing/2014/main" val="20000"/>
                    </a:ext>
                  </a:extLst>
                </a:gridCol>
                <a:gridCol w="3005418">
                  <a:extLst>
                    <a:ext uri="{9D8B030D-6E8A-4147-A177-3AD203B41FA5}">
                      <a16:colId xmlns:a16="http://schemas.microsoft.com/office/drawing/2014/main" val="20001"/>
                    </a:ext>
                  </a:extLst>
                </a:gridCol>
                <a:gridCol w="3010942">
                  <a:extLst>
                    <a:ext uri="{9D8B030D-6E8A-4147-A177-3AD203B41FA5}">
                      <a16:colId xmlns:a16="http://schemas.microsoft.com/office/drawing/2014/main" val="20002"/>
                    </a:ext>
                  </a:extLst>
                </a:gridCol>
              </a:tblGrid>
              <a:tr h="741107">
                <a:tc gridSpan="3">
                  <a:txBody>
                    <a:bodyPr/>
                    <a:lstStyle/>
                    <a:p>
                      <a:pPr marL="228600" indent="0" algn="ctr">
                        <a:lnSpc>
                          <a:spcPct val="100000"/>
                        </a:lnSpc>
                        <a:spcBef>
                          <a:spcPts val="590"/>
                        </a:spcBef>
                        <a:tabLst/>
                      </a:pPr>
                      <a:r>
                        <a:rPr lang="de-DE" sz="1500" b="1" spc="0" baseline="0" dirty="0">
                          <a:latin typeface="Arial"/>
                          <a:cs typeface="Arial"/>
                        </a:rPr>
                        <a:t>Gleichberechtigung und Beteiligung aller Lernenden</a:t>
                      </a:r>
                    </a:p>
                    <a:p>
                      <a:pPr marL="228600" indent="0">
                        <a:lnSpc>
                          <a:spcPct val="100000"/>
                        </a:lnSpc>
                        <a:spcBef>
                          <a:spcPts val="590"/>
                        </a:spcBef>
                        <a:tabLst/>
                      </a:pPr>
                      <a:r>
                        <a:rPr lang="de-DE" sz="1100" spc="0" baseline="0" dirty="0">
                          <a:latin typeface="Arial Unicode MS"/>
                          <a:cs typeface="Arial Unicode MS"/>
                        </a:rPr>
                        <a:t>Der Unterrichtsdialog kann dazu beitragen, Raum für die Stimmen aller Lernenden und eine </a:t>
                      </a:r>
                      <a:r>
                        <a:rPr lang="de-DE" sz="1100" spc="0" baseline="0" dirty="0">
                          <a:solidFill>
                            <a:schemeClr val="tx1"/>
                          </a:solidFill>
                          <a:latin typeface="Arial Unicode MS"/>
                          <a:cs typeface="Arial Unicode MS"/>
                        </a:rPr>
                        <a:t>inklusivere Klassenzimmerkultur </a:t>
                      </a:r>
                      <a:r>
                        <a:rPr lang="de-DE" sz="1100" spc="0" baseline="0" dirty="0">
                          <a:latin typeface="Arial Unicode MS"/>
                          <a:cs typeface="Arial Unicode MS"/>
                        </a:rPr>
                        <a:t>zu schaffen.</a:t>
                      </a:r>
                      <a:endParaRPr sz="1100" spc="0" baseline="0" dirty="0">
                        <a:latin typeface="Arial Unicode MS"/>
                        <a:cs typeface="Arial Unicode MS"/>
                      </a:endParaRPr>
                    </a:p>
                  </a:txBody>
                  <a:tcPr marL="0" marR="0" marT="67947"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602177">
                <a:tc>
                  <a:txBody>
                    <a:bodyPr/>
                    <a:lstStyle/>
                    <a:p>
                      <a:pPr marL="44450">
                        <a:lnSpc>
                          <a:spcPct val="100000"/>
                        </a:lnSpc>
                        <a:spcBef>
                          <a:spcPts val="229"/>
                        </a:spcBef>
                      </a:pPr>
                      <a:r>
                        <a:rPr lang="de-DE" sz="1100" b="1" spc="0" baseline="0" dirty="0">
                          <a:latin typeface="Arial"/>
                          <a:cs typeface="Arial"/>
                        </a:rPr>
                        <a:t>Dialogische Grundsätze für eine gleichberechtigte Beteiligung</a:t>
                      </a:r>
                    </a:p>
                    <a:p>
                      <a:pPr marL="44450">
                        <a:lnSpc>
                          <a:spcPct val="100000"/>
                        </a:lnSpc>
                        <a:spcBef>
                          <a:spcPts val="229"/>
                        </a:spcBef>
                      </a:pPr>
                      <a:endParaRPr sz="1200" spc="0" baseline="0" dirty="0">
                        <a:latin typeface="Times New Roman"/>
                        <a:cs typeface="Times New Roman"/>
                      </a:endParaRPr>
                    </a:p>
                    <a:p>
                      <a:pPr marL="358775" marR="71755" indent="-130175">
                        <a:lnSpc>
                          <a:spcPct val="101699"/>
                        </a:lnSpc>
                        <a:spcBef>
                          <a:spcPts val="5"/>
                        </a:spcBef>
                        <a:buFont typeface="Arial" panose="020B0604020202020204" pitchFamily="34" charset="0"/>
                        <a:buChar char="•"/>
                        <a:tabLst>
                          <a:tab pos="371475" algn="l"/>
                        </a:tabLst>
                      </a:pPr>
                      <a:r>
                        <a:rPr lang="de-DE" sz="1100" spc="0" baseline="0" dirty="0">
                          <a:latin typeface="Arial Unicode MS"/>
                          <a:cs typeface="Arial Unicode MS"/>
                        </a:rPr>
                        <a:t>der Begriff des Dialogs schließt die unterschiedlichen Ansichten und Kenntnisse der Menschen von Natur aus ein</a:t>
                      </a:r>
                    </a:p>
                    <a:p>
                      <a:pPr marL="358775" marR="71755" indent="-130175">
                        <a:lnSpc>
                          <a:spcPct val="101699"/>
                        </a:lnSpc>
                        <a:spcBef>
                          <a:spcPts val="5"/>
                        </a:spcBef>
                        <a:buFont typeface="Arial" panose="020B0604020202020204" pitchFamily="34" charset="0"/>
                        <a:buChar char="•"/>
                        <a:tabLst>
                          <a:tab pos="371475" algn="l"/>
                        </a:tabLst>
                      </a:pPr>
                      <a:endParaRPr lang="de-DE" sz="1100" spc="0" baseline="0" dirty="0">
                        <a:latin typeface="Arial Unicode MS"/>
                        <a:cs typeface="Arial Unicode MS"/>
                      </a:endParaRPr>
                    </a:p>
                    <a:p>
                      <a:pPr marL="358775" marR="71755" indent="-130175">
                        <a:lnSpc>
                          <a:spcPct val="101699"/>
                        </a:lnSpc>
                        <a:spcBef>
                          <a:spcPts val="5"/>
                        </a:spcBef>
                        <a:buFont typeface="Arial" panose="020B0604020202020204" pitchFamily="34" charset="0"/>
                        <a:buChar char="•"/>
                        <a:tabLst>
                          <a:tab pos="371475" algn="l"/>
                        </a:tabLst>
                      </a:pPr>
                      <a:r>
                        <a:rPr lang="de-DE" sz="1100" spc="0" baseline="0" dirty="0">
                          <a:latin typeface="Arial Unicode MS"/>
                          <a:cs typeface="Arial Unicode MS"/>
                        </a:rPr>
                        <a:t>alle haben das Recht, gehört zu werden</a:t>
                      </a:r>
                    </a:p>
                    <a:p>
                      <a:pPr marL="358775" marR="71755" indent="-130175">
                        <a:lnSpc>
                          <a:spcPct val="101699"/>
                        </a:lnSpc>
                        <a:spcBef>
                          <a:spcPts val="5"/>
                        </a:spcBef>
                        <a:buFont typeface="Arial" panose="020B0604020202020204" pitchFamily="34" charset="0"/>
                        <a:buChar char="•"/>
                        <a:tabLst>
                          <a:tab pos="371475" algn="l"/>
                        </a:tabLst>
                      </a:pPr>
                      <a:endParaRPr lang="de-DE" sz="1100" spc="0" baseline="0" dirty="0">
                        <a:latin typeface="Arial Unicode MS"/>
                        <a:cs typeface="Arial Unicode MS"/>
                      </a:endParaRPr>
                    </a:p>
                    <a:p>
                      <a:pPr marL="358775" marR="71755" indent="-130175">
                        <a:lnSpc>
                          <a:spcPct val="101699"/>
                        </a:lnSpc>
                        <a:spcBef>
                          <a:spcPts val="5"/>
                        </a:spcBef>
                        <a:buFont typeface="Arial" panose="020B0604020202020204" pitchFamily="34" charset="0"/>
                        <a:buChar char="•"/>
                        <a:tabLst>
                          <a:tab pos="371475" algn="l"/>
                        </a:tabLst>
                      </a:pPr>
                      <a:r>
                        <a:rPr lang="de-DE" sz="1100" spc="0" baseline="0" dirty="0">
                          <a:latin typeface="Arial Unicode MS"/>
                          <a:cs typeface="Arial Unicode MS"/>
                        </a:rPr>
                        <a:t>alle müssen sich beteiligen, um das Lernen aller zu fördern</a:t>
                      </a:r>
                    </a:p>
                    <a:p>
                      <a:pPr marL="358775" marR="71755" indent="-130175">
                        <a:lnSpc>
                          <a:spcPct val="101699"/>
                        </a:lnSpc>
                        <a:spcBef>
                          <a:spcPts val="5"/>
                        </a:spcBef>
                        <a:buFont typeface="Arial" panose="020B0604020202020204" pitchFamily="34" charset="0"/>
                        <a:buChar char="•"/>
                        <a:tabLst>
                          <a:tab pos="371475" algn="l"/>
                        </a:tabLst>
                      </a:pPr>
                      <a:endParaRPr lang="de-DE" sz="1100" spc="0" baseline="0" dirty="0">
                        <a:latin typeface="Arial Unicode MS"/>
                        <a:cs typeface="Arial Unicode MS"/>
                      </a:endParaRPr>
                    </a:p>
                    <a:p>
                      <a:pPr marL="358775" marR="71755" indent="-130175">
                        <a:lnSpc>
                          <a:spcPct val="101699"/>
                        </a:lnSpc>
                        <a:spcBef>
                          <a:spcPts val="5"/>
                        </a:spcBef>
                        <a:buFont typeface="Arial" panose="020B0604020202020204" pitchFamily="34" charset="0"/>
                        <a:buChar char="•"/>
                        <a:tabLst>
                          <a:tab pos="371475" algn="l"/>
                        </a:tabLst>
                      </a:pPr>
                      <a:r>
                        <a:rPr lang="de-DE" sz="1100" spc="0" baseline="0" dirty="0">
                          <a:latin typeface="Arial Unicode MS"/>
                          <a:cs typeface="Arial Unicode MS"/>
                        </a:rPr>
                        <a:t>Die Einbeziehung verschiedener Stimmen und Perspektiven trägt zum Verständnis dessen bei, was Dialog in der Praxis bedeutet.</a:t>
                      </a:r>
                      <a:endParaRPr sz="1100" spc="0" baseline="0" dirty="0">
                        <a:latin typeface="Arial Unicode MS"/>
                        <a:cs typeface="Arial Unicode MS"/>
                      </a:endParaRPr>
                    </a:p>
                  </a:txBody>
                  <a:tcPr marL="0" marR="0" marT="26487" marB="0">
                    <a:lnT w="31733">
                      <a:solidFill>
                        <a:srgbClr val="2791A6"/>
                      </a:solidFill>
                      <a:prstDash val="solid"/>
                    </a:lnT>
                    <a:solidFill>
                      <a:srgbClr val="D9F1F6"/>
                    </a:solidFill>
                  </a:tcPr>
                </a:tc>
                <a:tc>
                  <a:txBody>
                    <a:bodyPr/>
                    <a:lstStyle/>
                    <a:p>
                      <a:pPr marL="41275" marR="457834">
                        <a:lnSpc>
                          <a:spcPct val="101699"/>
                        </a:lnSpc>
                        <a:spcBef>
                          <a:spcPts val="275"/>
                        </a:spcBef>
                      </a:pPr>
                      <a:r>
                        <a:rPr lang="de-DE" sz="1100" b="1" spc="0" baseline="0" dirty="0">
                          <a:latin typeface="Arial"/>
                          <a:cs typeface="Arial"/>
                        </a:rPr>
                        <a:t>ABER Hindernisse für die dialogische Beteiligung aller Lernenden können darin bestehen:</a:t>
                      </a:r>
                      <a:endParaRPr sz="1200" spc="0" baseline="0" dirty="0">
                        <a:latin typeface="Times New Roman"/>
                        <a:cs typeface="Times New Roman"/>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Wege der Kommunikation</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mangelndes Selbstvertrauen zur Teilnahme</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Verständnis für unterschiedliche Perspektiven und Denkweisen</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Akzeptanz und Wertschätzung unterschiedlicher Ansichten</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Unterschiedliche Wahrnehmungen und Motivationen für die Teilnahme</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vorgefasste Meinungen über "Fähigkeiten" und die Fähigkeit zur Teilnahme</a:t>
                      </a:r>
                    </a:p>
                    <a:p>
                      <a:pPr marL="441325" indent="-122238">
                        <a:lnSpc>
                          <a:spcPct val="100000"/>
                        </a:lnSpc>
                        <a:buFont typeface="Arial" panose="020B0604020202020204" pitchFamily="34" charset="0"/>
                        <a:buChar char="•"/>
                        <a:tabLst>
                          <a:tab pos="368300" algn="l"/>
                        </a:tabLst>
                      </a:pPr>
                      <a:endParaRPr lang="de-DE" sz="1100" spc="0" baseline="0" dirty="0">
                        <a:latin typeface="Arial Unicode MS"/>
                        <a:cs typeface="Arial Unicode MS"/>
                      </a:endParaRPr>
                    </a:p>
                    <a:p>
                      <a:pPr marL="441325" indent="-122238">
                        <a:lnSpc>
                          <a:spcPct val="100000"/>
                        </a:lnSpc>
                        <a:buFont typeface="Arial" panose="020B0604020202020204" pitchFamily="34" charset="0"/>
                        <a:buChar char="•"/>
                        <a:tabLst>
                          <a:tab pos="368300" algn="l"/>
                        </a:tabLst>
                      </a:pPr>
                      <a:r>
                        <a:rPr lang="de-DE" sz="1100" spc="0" baseline="0" dirty="0">
                          <a:latin typeface="Arial Unicode MS"/>
                          <a:cs typeface="Arial Unicode MS"/>
                        </a:rPr>
                        <a:t>kognitive Herausforderung</a:t>
                      </a:r>
                      <a:endParaRPr sz="1100" spc="0" baseline="0" dirty="0">
                        <a:latin typeface="Arial Unicode MS"/>
                        <a:cs typeface="Arial Unicode MS"/>
                      </a:endParaRPr>
                    </a:p>
                  </a:txBody>
                  <a:tcPr marL="0" marR="0" marT="31670" marB="0">
                    <a:lnT w="31733">
                      <a:solidFill>
                        <a:srgbClr val="2791A6"/>
                      </a:solidFill>
                      <a:prstDash val="solid"/>
                    </a:lnT>
                    <a:solidFill>
                      <a:srgbClr val="D9F1F6"/>
                    </a:solidFill>
                  </a:tcPr>
                </a:tc>
                <a:tc>
                  <a:txBody>
                    <a:bodyPr/>
                    <a:lstStyle/>
                    <a:p>
                      <a:pPr marL="50800" marR="165735">
                        <a:lnSpc>
                          <a:spcPct val="101699"/>
                        </a:lnSpc>
                        <a:spcBef>
                          <a:spcPts val="275"/>
                        </a:spcBef>
                      </a:pPr>
                      <a:r>
                        <a:rPr lang="de-DE" sz="1100" b="1" spc="0" baseline="0" dirty="0">
                          <a:latin typeface="Arial"/>
                          <a:cs typeface="Arial"/>
                        </a:rPr>
                        <a:t>DAHER ist es wichtig, Faktoren zu berücksichtigen, die mit den teilnehmenden Personen und dem Kontext zusammenhängen, wie z. B.:</a:t>
                      </a:r>
                      <a:endParaRPr sz="1200" spc="0" baseline="0" dirty="0">
                        <a:latin typeface="Times New Roman"/>
                        <a:cs typeface="Times New Roman"/>
                      </a:endParaRPr>
                    </a:p>
                    <a:p>
                      <a:pPr marL="358775" marR="395605" indent="-139700">
                        <a:lnSpc>
                          <a:spcPts val="1300"/>
                        </a:lnSpc>
                        <a:spcBef>
                          <a:spcPts val="5"/>
                        </a:spcBef>
                        <a:buFont typeface="Arial" panose="020B0604020202020204" pitchFamily="34" charset="0"/>
                        <a:buChar char="•"/>
                        <a:tabLst>
                          <a:tab pos="377825" algn="l"/>
                        </a:tabLst>
                      </a:pPr>
                      <a:r>
                        <a:rPr lang="de-DE" sz="1100" spc="0" baseline="0" dirty="0">
                          <a:latin typeface="Arial"/>
                          <a:ea typeface="Arial Unicode MS" panose="020B0604020202020204"/>
                          <a:cs typeface="Arial"/>
                        </a:rPr>
                        <a:t>individuelle Unterschiede in der Kommunikation, einschließlich nonverbaler Kommunikation</a:t>
                      </a:r>
                    </a:p>
                    <a:p>
                      <a:pPr marL="358775" marR="395605" indent="-139700">
                        <a:lnSpc>
                          <a:spcPts val="1300"/>
                        </a:lnSpc>
                        <a:spcBef>
                          <a:spcPts val="5"/>
                        </a:spcBef>
                        <a:buFont typeface="Arial" panose="020B0604020202020204" pitchFamily="34" charset="0"/>
                        <a:buChar char="•"/>
                        <a:tabLst>
                          <a:tab pos="377825" algn="l"/>
                        </a:tabLst>
                      </a:pPr>
                      <a:endParaRPr lang="de-DE" sz="1100" spc="0" baseline="0" dirty="0">
                        <a:latin typeface="Arial"/>
                        <a:ea typeface="Arial Unicode MS" panose="020B0604020202020204"/>
                        <a:cs typeface="Arial"/>
                      </a:endParaRPr>
                    </a:p>
                    <a:p>
                      <a:pPr marL="358775" marR="395605" indent="-139700">
                        <a:lnSpc>
                          <a:spcPts val="1300"/>
                        </a:lnSpc>
                        <a:spcBef>
                          <a:spcPts val="5"/>
                        </a:spcBef>
                        <a:buFont typeface="Arial" panose="020B0604020202020204" pitchFamily="34" charset="0"/>
                        <a:buChar char="•"/>
                        <a:tabLst>
                          <a:tab pos="377825" algn="l"/>
                        </a:tabLst>
                      </a:pPr>
                      <a:r>
                        <a:rPr lang="de-DE" sz="1100" spc="0" baseline="0" dirty="0">
                          <a:latin typeface="Arial"/>
                          <a:ea typeface="Arial Unicode MS" panose="020B0604020202020204"/>
                          <a:cs typeface="Arial"/>
                        </a:rPr>
                        <a:t>kulturelle Unterschiede und Gemeinsamkeiten</a:t>
                      </a:r>
                    </a:p>
                    <a:p>
                      <a:pPr marL="358775" marR="395605" indent="-139700">
                        <a:lnSpc>
                          <a:spcPts val="1300"/>
                        </a:lnSpc>
                        <a:spcBef>
                          <a:spcPts val="5"/>
                        </a:spcBef>
                        <a:buFont typeface="Arial" panose="020B0604020202020204" pitchFamily="34" charset="0"/>
                        <a:buChar char="•"/>
                        <a:tabLst>
                          <a:tab pos="377825" algn="l"/>
                        </a:tabLst>
                      </a:pPr>
                      <a:endParaRPr lang="de-DE" sz="1100" spc="0" baseline="0" dirty="0">
                        <a:latin typeface="Arial"/>
                        <a:ea typeface="Arial Unicode MS" panose="020B0604020202020204"/>
                        <a:cs typeface="Arial"/>
                      </a:endParaRPr>
                    </a:p>
                    <a:p>
                      <a:pPr marL="358775" marR="395605" indent="-139700">
                        <a:lnSpc>
                          <a:spcPts val="1300"/>
                        </a:lnSpc>
                        <a:spcBef>
                          <a:spcPts val="5"/>
                        </a:spcBef>
                        <a:buFont typeface="Arial" panose="020B0604020202020204" pitchFamily="34" charset="0"/>
                        <a:buChar char="•"/>
                        <a:tabLst>
                          <a:tab pos="377825" algn="l"/>
                        </a:tabLst>
                      </a:pPr>
                      <a:r>
                        <a:rPr lang="de-DE" sz="1100" spc="0" baseline="0" dirty="0">
                          <a:latin typeface="Arial"/>
                          <a:ea typeface="Arial Unicode MS" panose="020B0604020202020204"/>
                          <a:cs typeface="Arial"/>
                        </a:rPr>
                        <a:t>Strukturen, Routinen, Aktivitäten und Umgebung (physisch und sozial) im Klassenzimmer</a:t>
                      </a:r>
                      <a:endParaRPr sz="1100" spc="0" baseline="0" dirty="0">
                        <a:latin typeface="Times New Roman"/>
                        <a:cs typeface="Times New Roman"/>
                      </a:endParaRPr>
                    </a:p>
                    <a:p>
                      <a:pPr marL="50800">
                        <a:lnSpc>
                          <a:spcPct val="100000"/>
                        </a:lnSpc>
                        <a:spcBef>
                          <a:spcPts val="5"/>
                        </a:spcBef>
                      </a:pPr>
                      <a:r>
                        <a:rPr lang="de-DE" sz="1000" b="1" spc="0" baseline="0" dirty="0">
                          <a:latin typeface="Arial"/>
                          <a:cs typeface="Arial"/>
                        </a:rPr>
                        <a:t>PRAKTISCHE MASSNAHMEN könnten sein:</a:t>
                      </a:r>
                    </a:p>
                    <a:p>
                      <a:pPr marL="50800">
                        <a:lnSpc>
                          <a:spcPct val="100000"/>
                        </a:lnSpc>
                        <a:spcBef>
                          <a:spcPts val="5"/>
                        </a:spcBef>
                      </a:pPr>
                      <a:endParaRPr sz="800" spc="0" baseline="0" dirty="0">
                        <a:latin typeface="Times New Roman"/>
                        <a:cs typeface="Times New Roman"/>
                      </a:endParaRPr>
                    </a:p>
                    <a:p>
                      <a:pPr marL="390525" marR="368300" indent="-171450">
                        <a:lnSpc>
                          <a:spcPct val="101699"/>
                        </a:lnSpc>
                        <a:buFont typeface="Arial" panose="020B0604020202020204" pitchFamily="34" charset="0"/>
                        <a:buChar char="•"/>
                        <a:tabLst>
                          <a:tab pos="377825" algn="l"/>
                        </a:tabLst>
                      </a:pPr>
                      <a:r>
                        <a:rPr lang="de-DE" sz="1100" spc="0" baseline="0" dirty="0">
                          <a:latin typeface="Arial Unicode MS"/>
                          <a:ea typeface="Arial Unicode MS" panose="020B0604020202020204"/>
                          <a:cs typeface="Arial Unicode MS"/>
                        </a:rPr>
                        <a:t>den Wert des Hörens auf andere Stimmen in Ihrem Umfeld zu diskutieren</a:t>
                      </a:r>
                    </a:p>
                    <a:p>
                      <a:pPr marL="390525" marR="368300" indent="-171450">
                        <a:lnSpc>
                          <a:spcPct val="101699"/>
                        </a:lnSpc>
                        <a:buFont typeface="Arial" panose="020B0604020202020204" pitchFamily="34" charset="0"/>
                        <a:buChar char="•"/>
                        <a:tabLst>
                          <a:tab pos="377825" algn="l"/>
                        </a:tabLst>
                      </a:pPr>
                      <a:r>
                        <a:rPr lang="de-DE" sz="1100" spc="0" baseline="0" dirty="0">
                          <a:latin typeface="Arial Unicode MS"/>
                          <a:ea typeface="Arial Unicode MS" panose="020B0604020202020204"/>
                          <a:cs typeface="Arial Unicode MS"/>
                        </a:rPr>
                        <a:t>Die Beobachtungsvorlagen im T-SEDA-</a:t>
                      </a:r>
                      <a:r>
                        <a:rPr lang="de-DE" sz="1100" spc="0" baseline="0" dirty="0" err="1">
                          <a:latin typeface="Arial Unicode MS"/>
                          <a:ea typeface="Arial Unicode MS" panose="020B0604020202020204"/>
                          <a:cs typeface="Arial Unicode MS"/>
                        </a:rPr>
                        <a:t>Toolkit</a:t>
                      </a:r>
                      <a:r>
                        <a:rPr lang="de-DE" sz="1100" spc="0" baseline="0" dirty="0">
                          <a:latin typeface="Arial Unicode MS"/>
                          <a:ea typeface="Arial Unicode MS" panose="020B0604020202020204"/>
                          <a:cs typeface="Arial Unicode MS"/>
                        </a:rPr>
                        <a:t> anpassen und erweitern, um spezifische Fragen zur Inklusion zu beantworten</a:t>
                      </a:r>
                    </a:p>
                    <a:p>
                      <a:pPr marL="390525" marR="368300" indent="-171450">
                        <a:lnSpc>
                          <a:spcPct val="101699"/>
                        </a:lnSpc>
                        <a:buFont typeface="Arial" panose="020B0604020202020204" pitchFamily="34" charset="0"/>
                        <a:buChar char="•"/>
                        <a:tabLst>
                          <a:tab pos="377825" algn="l"/>
                        </a:tabLst>
                      </a:pPr>
                      <a:endParaRPr lang="de-DE" sz="1100" spc="0" baseline="0" dirty="0">
                        <a:latin typeface="Arial Unicode MS"/>
                        <a:ea typeface="Arial Unicode MS" panose="020B0604020202020204"/>
                        <a:cs typeface="Arial Unicode MS"/>
                      </a:endParaRPr>
                    </a:p>
                    <a:p>
                      <a:pPr marL="390525" marR="368300" indent="-171450">
                        <a:lnSpc>
                          <a:spcPct val="101699"/>
                        </a:lnSpc>
                        <a:buFont typeface="Arial" panose="020B0604020202020204" pitchFamily="34" charset="0"/>
                        <a:buChar char="•"/>
                        <a:tabLst>
                          <a:tab pos="377825" algn="l"/>
                        </a:tabLst>
                      </a:pPr>
                      <a:r>
                        <a:rPr lang="de-DE" sz="1100" spc="0" baseline="0" dirty="0">
                          <a:latin typeface="Arial Unicode MS"/>
                          <a:ea typeface="Arial Unicode MS" panose="020B0604020202020204"/>
                          <a:cs typeface="Arial Unicode MS"/>
                        </a:rPr>
                        <a:t>Neue Strukturen zur Unterstützung von Gruppeninteraktion und kulturellem Bewusstsein entwickeln</a:t>
                      </a:r>
                      <a:endParaRPr sz="1100" spc="0" baseline="0" dirty="0">
                        <a:latin typeface="Arial"/>
                        <a:ea typeface="Arial Unicode MS" panose="020B0604020202020204"/>
                        <a:cs typeface="Arial"/>
                      </a:endParaRPr>
                    </a:p>
                  </a:txBody>
                  <a:tcPr marL="0" marR="0" marT="31670" marB="0">
                    <a:lnT w="31733">
                      <a:solidFill>
                        <a:srgbClr val="2791A6"/>
                      </a:solidFill>
                      <a:prstDash val="solid"/>
                    </a:lnT>
                    <a:solidFill>
                      <a:srgbClr val="D9F1F6"/>
                    </a:solidFill>
                  </a:tcPr>
                </a:tc>
                <a:extLst>
                  <a:ext uri="{0D108BD9-81ED-4DB2-BD59-A6C34878D82A}">
                    <a16:rowId xmlns:a16="http://schemas.microsoft.com/office/drawing/2014/main" val="10001"/>
                  </a:ext>
                </a:extLst>
              </a:tr>
              <a:tr h="1619537">
                <a:tc gridSpan="3">
                  <a:txBody>
                    <a:bodyPr/>
                    <a:lstStyle/>
                    <a:p>
                      <a:pPr marL="151765" algn="just">
                        <a:lnSpc>
                          <a:spcPct val="100000"/>
                        </a:lnSpc>
                        <a:spcBef>
                          <a:spcPts val="844"/>
                        </a:spcBef>
                      </a:pPr>
                      <a:r>
                        <a:rPr lang="de-DE" sz="1100" b="1" spc="0" baseline="0" dirty="0">
                          <a:latin typeface="Arial"/>
                          <a:cs typeface="Arial"/>
                        </a:rPr>
                        <a:t>Lernende aus dem autistischen Spektrum in den Dialog einbeziehen</a:t>
                      </a:r>
                      <a:endParaRPr sz="1000" spc="0" baseline="0" dirty="0">
                        <a:latin typeface="Times New Roman"/>
                        <a:cs typeface="Times New Roman"/>
                      </a:endParaRPr>
                    </a:p>
                    <a:p>
                      <a:pPr marL="151765" marR="135890" algn="just">
                        <a:lnSpc>
                          <a:spcPct val="95800"/>
                        </a:lnSpc>
                      </a:pPr>
                      <a:r>
                        <a:rPr lang="de-DE" sz="900" spc="0" baseline="0" dirty="0">
                          <a:latin typeface="Arial"/>
                          <a:cs typeface="Arial"/>
                        </a:rPr>
                        <a:t>Ana Laura </a:t>
                      </a:r>
                      <a:r>
                        <a:rPr lang="de-DE" sz="900" spc="0" baseline="0" dirty="0" err="1">
                          <a:latin typeface="Arial"/>
                          <a:cs typeface="Arial"/>
                        </a:rPr>
                        <a:t>Trigo-Clapés</a:t>
                      </a:r>
                      <a:r>
                        <a:rPr lang="de-DE" sz="900" spc="0" baseline="0" dirty="0">
                          <a:latin typeface="Arial"/>
                          <a:cs typeface="Arial"/>
                        </a:rPr>
                        <a:t> hat beispielsweise Möglichkeiten entwickelt, das T-SEDA-Kodierungsschema an die mit Autismus verbundenen Kommunikationsmerkmale anzupassen. Einige der Strategien wurden angereichert, indem Vorschläge hinzugefügt wurden, wie sie umgesetzt werden können, um das Verständnis der Lernenden für den Inhalt und die Struktur des Dialogs und die Erwartungen an ihre Teilnahme zu fördern. Sechs Hauptmerkmale wurden hinzugefügt, darunter die Einbeziehung visueller oder physischer Darstellungen, die Eindeutigkeit, die schrittweise Aufgliederung von Informationen, die Bereitstellung von Optionen, die Moderation des Dialogs mit Gleichaltrigen und die Bereitstellung von 1-zu-1-Unterstützung. Weitere neue Strategien beziehen sich auf die Gestaltung der physischen Unterrichtsumgebung und die Planung freundlicherer Aktivitäten, die Möglichkeiten für verschiedene Formen der Beteiligung eröffnen. </a:t>
                      </a:r>
                    </a:p>
                    <a:p>
                      <a:pPr marL="151765" marR="135890" algn="just">
                        <a:lnSpc>
                          <a:spcPct val="95800"/>
                        </a:lnSpc>
                      </a:pPr>
                      <a:r>
                        <a:rPr lang="de-DE" sz="900" spc="0" baseline="0" dirty="0">
                          <a:latin typeface="Arial"/>
                          <a:cs typeface="Arial"/>
                        </a:rPr>
                        <a:t>Wenden Sie sich an </a:t>
                      </a:r>
                      <a:r>
                        <a:rPr lang="de-DE" sz="900" spc="0" baseline="0" dirty="0">
                          <a:latin typeface="Arial"/>
                          <a:cs typeface="Arial"/>
                          <a:hlinkClick r:id="rId2"/>
                        </a:rPr>
                        <a:t>t-seda@educ.cam.ac.uk</a:t>
                      </a:r>
                      <a:r>
                        <a:rPr lang="de-DE" sz="900" spc="0" baseline="0" dirty="0">
                          <a:latin typeface="Arial"/>
                          <a:cs typeface="Arial"/>
                        </a:rPr>
                        <a:t>, um weitere Informationen über die kostenlos verfügbaren Ressourcen zu erhalten. </a:t>
                      </a:r>
                      <a:endParaRPr sz="900" spc="0" baseline="0" dirty="0">
                        <a:latin typeface="Arial"/>
                        <a:cs typeface="Arial"/>
                      </a:endParaRPr>
                    </a:p>
                  </a:txBody>
                  <a:tcPr marL="0" marR="0" marT="97312"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7" name="object 6">
            <a:extLst>
              <a:ext uri="{FF2B5EF4-FFF2-40B4-BE49-F238E27FC236}">
                <a16:creationId xmlns:a16="http://schemas.microsoft.com/office/drawing/2014/main" id="{40CE447A-B0CA-2A43-882F-33F2AC539BB5}"/>
              </a:ext>
            </a:extLst>
          </p:cNvPr>
          <p:cNvSpPr txBox="1"/>
          <p:nvPr/>
        </p:nvSpPr>
        <p:spPr>
          <a:xfrm>
            <a:off x="5195680" y="6913608"/>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14</a:t>
            </a:r>
            <a:endParaRPr sz="907" dirty="0">
              <a:solidFill>
                <a:prstClr val="black"/>
              </a:solidFill>
              <a:latin typeface="Arial"/>
              <a:cs typeface="Arial"/>
            </a:endParaRPr>
          </a:p>
        </p:txBody>
      </p:sp>
    </p:spTree>
    <p:extLst>
      <p:ext uri="{BB962C8B-B14F-4D97-AF65-F5344CB8AC3E}">
        <p14:creationId xmlns:p14="http://schemas.microsoft.com/office/powerpoint/2010/main" val="1478459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43019" y="1089596"/>
            <a:ext cx="3663307" cy="768012"/>
          </a:xfrm>
          <a:prstGeom prst="rect">
            <a:avLst/>
          </a:prstGeom>
          <a:solidFill>
            <a:srgbClr val="D9F1F6"/>
          </a:solidFill>
        </p:spPr>
        <p:txBody>
          <a:bodyPr vert="horz" wrap="square" lIns="0" tIns="14395" rIns="0" bIns="0" rtlCol="0">
            <a:spAutoFit/>
          </a:bodyPr>
          <a:lstStyle/>
          <a:p>
            <a:pPr marL="23608" defTabSz="829178">
              <a:spcBef>
                <a:spcPts val="113"/>
              </a:spcBef>
            </a:pPr>
            <a:r>
              <a:rPr lang="de-DE" sz="1632" b="1" dirty="0">
                <a:solidFill>
                  <a:srgbClr val="1A616F"/>
                </a:solidFill>
                <a:latin typeface="Arial"/>
                <a:cs typeface="Arial"/>
              </a:rPr>
              <a:t>Teil d. Wie produktiv ist der Dialog in meinem Klassenzimmer?  Eine Selbsteinschätzung für Lehrer*innen</a:t>
            </a:r>
            <a:endParaRPr sz="1632" dirty="0">
              <a:solidFill>
                <a:prstClr val="black"/>
              </a:solidFill>
              <a:latin typeface="Arial"/>
              <a:cs typeface="Arial"/>
            </a:endParaRPr>
          </a:p>
        </p:txBody>
      </p:sp>
      <p:sp>
        <p:nvSpPr>
          <p:cNvPr id="3" name="object 3"/>
          <p:cNvSpPr txBox="1"/>
          <p:nvPr/>
        </p:nvSpPr>
        <p:spPr>
          <a:xfrm>
            <a:off x="4092584" y="629627"/>
            <a:ext cx="3026283" cy="312073"/>
          </a:xfrm>
          <a:prstGeom prst="rect">
            <a:avLst/>
          </a:prstGeom>
        </p:spPr>
        <p:txBody>
          <a:bodyPr vert="horz" wrap="square" lIns="0" tIns="0" rIns="0" bIns="0" rtlCol="0">
            <a:spAutoFit/>
          </a:bodyPr>
          <a:lstStyle/>
          <a:p>
            <a:pPr marL="11516" defTabSz="829178"/>
            <a:r>
              <a:rPr lang="de-DE" b="1" spc="-136" dirty="0">
                <a:solidFill>
                  <a:prstClr val="black"/>
                </a:solidFill>
                <a:latin typeface="Arial"/>
                <a:cs typeface="Arial"/>
              </a:rPr>
              <a:t>Ihre Selbsteinschätzung</a:t>
            </a:r>
            <a:endParaRPr dirty="0">
              <a:solidFill>
                <a:prstClr val="black"/>
              </a:solidFill>
              <a:latin typeface="Arial"/>
              <a:cs typeface="Arial"/>
            </a:endParaRPr>
          </a:p>
        </p:txBody>
      </p:sp>
      <p:sp>
        <p:nvSpPr>
          <p:cNvPr id="4" name="object 4"/>
          <p:cNvSpPr txBox="1"/>
          <p:nvPr/>
        </p:nvSpPr>
        <p:spPr>
          <a:xfrm>
            <a:off x="955796" y="2040580"/>
            <a:ext cx="8838240" cy="3980188"/>
          </a:xfrm>
          <a:prstGeom prst="rect">
            <a:avLst/>
          </a:prstGeom>
          <a:ln w="31733">
            <a:solidFill>
              <a:srgbClr val="2791A6"/>
            </a:solidFill>
          </a:ln>
        </p:spPr>
        <p:txBody>
          <a:bodyPr vert="horz" wrap="square" lIns="0" tIns="33397" rIns="0" bIns="0" rtlCol="0">
            <a:spAutoFit/>
          </a:bodyPr>
          <a:lstStyle/>
          <a:p>
            <a:pPr marL="74281" marR="85221" defTabSz="829178">
              <a:lnSpc>
                <a:spcPct val="121700"/>
              </a:lnSpc>
              <a:spcBef>
                <a:spcPts val="263"/>
              </a:spcBef>
            </a:pPr>
            <a:r>
              <a:rPr lang="de-DE" sz="1088" kern="0" dirty="0">
                <a:solidFill>
                  <a:prstClr val="black"/>
                </a:solidFill>
                <a:latin typeface="Arial" panose="020B0604020202020204" pitchFamily="34" charset="0"/>
                <a:cs typeface="Arial" panose="020B0604020202020204" pitchFamily="34" charset="0"/>
              </a:rPr>
              <a:t>Sie können damit beginnen, eine Selbsteinschätzung</a:t>
            </a:r>
            <a:r>
              <a:rPr lang="de-DE" sz="1088" kern="0" baseline="30000" dirty="0">
                <a:solidFill>
                  <a:prstClr val="black"/>
                </a:solidFill>
                <a:latin typeface="Arial" panose="020B0604020202020204" pitchFamily="34" charset="0"/>
                <a:cs typeface="Arial" panose="020B0604020202020204" pitchFamily="34" charset="0"/>
              </a:rPr>
              <a:t>1</a:t>
            </a:r>
            <a:r>
              <a:rPr lang="de-DE" sz="1088" kern="0" dirty="0">
                <a:solidFill>
                  <a:prstClr val="black"/>
                </a:solidFill>
                <a:latin typeface="Arial" panose="020B0604020202020204" pitchFamily="34" charset="0"/>
                <a:cs typeface="Arial" panose="020B0604020202020204" pitchFamily="34" charset="0"/>
              </a:rPr>
              <a:t> durchzuführen. Denken Sie aber daran, dass wir deren Aussagen manchmal unterschiedlich verstehen. Eine Grundregel wie "</a:t>
            </a:r>
            <a:r>
              <a:rPr lang="de-DE" sz="1088" b="1" kern="0" dirty="0">
                <a:solidFill>
                  <a:prstClr val="black"/>
                </a:solidFill>
                <a:latin typeface="Arial" panose="020B0604020202020204" pitchFamily="34" charset="0"/>
                <a:cs typeface="Arial" panose="020B0604020202020204" pitchFamily="34" charset="0"/>
              </a:rPr>
              <a:t>Wir alle vertrauen einander und hören einander zu</a:t>
            </a:r>
            <a:r>
              <a:rPr lang="de-DE" sz="1088" kern="0" dirty="0">
                <a:solidFill>
                  <a:prstClr val="black"/>
                </a:solidFill>
                <a:latin typeface="Arial" panose="020B0604020202020204" pitchFamily="34" charset="0"/>
                <a:cs typeface="Arial" panose="020B0604020202020204" pitchFamily="34" charset="0"/>
              </a:rPr>
              <a:t>" hat verschiedene mögliche Bedeutungen, z. B.</a:t>
            </a:r>
            <a:r>
              <a:rPr lang="de-DE" sz="1088" kern="0" baseline="30000" dirty="0">
                <a:solidFill>
                  <a:prstClr val="black"/>
                </a:solidFill>
                <a:latin typeface="Arial" panose="020B0604020202020204" pitchFamily="34" charset="0"/>
                <a:cs typeface="Arial" panose="020B0604020202020204" pitchFamily="34" charset="0"/>
              </a:rPr>
              <a:t>2</a:t>
            </a:r>
            <a:r>
              <a:rPr lang="de-DE" sz="1088" kern="0" dirty="0">
                <a:solidFill>
                  <a:prstClr val="black"/>
                </a:solidFill>
                <a:latin typeface="Arial" panose="020B0604020202020204" pitchFamily="34" charset="0"/>
                <a:cs typeface="Arial" panose="020B0604020202020204" pitchFamily="34" charset="0"/>
              </a:rPr>
              <a:t>:</a:t>
            </a:r>
          </a:p>
          <a:p>
            <a:pPr marL="437046" indent="-155471" defTabSz="829178">
              <a:spcBef>
                <a:spcPts val="803"/>
              </a:spcBef>
              <a:spcAft>
                <a:spcPts val="272"/>
              </a:spcAft>
              <a:buFont typeface="Arial" panose="020B0604020202020204" pitchFamily="34" charset="0"/>
              <a:buChar char="•"/>
              <a:tabLst>
                <a:tab pos="488869" algn="l"/>
                <a:tab pos="489445" algn="l"/>
              </a:tabLst>
            </a:pPr>
            <a:r>
              <a:rPr lang="de-DE" sz="1088" kern="0" dirty="0">
                <a:solidFill>
                  <a:prstClr val="black"/>
                </a:solidFill>
                <a:latin typeface="Arial" panose="020B0604020202020204" pitchFamily="34" charset="0"/>
                <a:cs typeface="Arial" panose="020B0604020202020204" pitchFamily="34" charset="0"/>
              </a:rPr>
              <a:t>Förderung der zwischenmenschlichen Beziehungen</a:t>
            </a:r>
            <a:endParaRPr sz="1088" kern="0" dirty="0">
              <a:solidFill>
                <a:prstClr val="black"/>
              </a:solidFill>
              <a:latin typeface="Arial" panose="020B0604020202020204" pitchFamily="34" charset="0"/>
              <a:cs typeface="Arial" panose="020B0604020202020204" pitchFamily="34" charset="0"/>
            </a:endParaRPr>
          </a:p>
          <a:p>
            <a:pPr marL="437046" indent="-155471" defTabSz="829178">
              <a:spcBef>
                <a:spcPts val="18"/>
              </a:spcBef>
              <a:spcAft>
                <a:spcPts val="272"/>
              </a:spcAft>
              <a:buFont typeface="Arial" panose="020B0604020202020204" pitchFamily="34" charset="0"/>
              <a:buChar char="•"/>
              <a:tabLst>
                <a:tab pos="488869" algn="l"/>
                <a:tab pos="489445" algn="l"/>
              </a:tabLst>
            </a:pPr>
            <a:r>
              <a:rPr lang="de-DE" sz="1088" kern="0" dirty="0">
                <a:solidFill>
                  <a:prstClr val="black"/>
                </a:solidFill>
                <a:latin typeface="Arial" panose="020B0604020202020204" pitchFamily="34" charset="0"/>
                <a:cs typeface="Arial" panose="020B0604020202020204" pitchFamily="34" charset="0"/>
              </a:rPr>
              <a:t>Anhören der Ideen der anderen</a:t>
            </a:r>
            <a:endParaRPr sz="1088" kern="0" dirty="0">
              <a:solidFill>
                <a:prstClr val="black"/>
              </a:solidFill>
              <a:latin typeface="Arial" panose="020B0604020202020204" pitchFamily="34" charset="0"/>
              <a:cs typeface="Arial" panose="020B0604020202020204" pitchFamily="34" charset="0"/>
            </a:endParaRPr>
          </a:p>
          <a:p>
            <a:pPr marL="437046" indent="-155471" defTabSz="829178">
              <a:spcBef>
                <a:spcPts val="18"/>
              </a:spcBef>
              <a:spcAft>
                <a:spcPts val="272"/>
              </a:spcAft>
              <a:buFont typeface="Arial" panose="020B0604020202020204" pitchFamily="34" charset="0"/>
              <a:buChar char="•"/>
              <a:tabLst>
                <a:tab pos="488869" algn="l"/>
                <a:tab pos="489445" algn="l"/>
              </a:tabLst>
            </a:pPr>
            <a:r>
              <a:rPr lang="de-DE" sz="1088" kern="0" dirty="0">
                <a:solidFill>
                  <a:prstClr val="black"/>
                </a:solidFill>
                <a:latin typeface="Arial" panose="020B0604020202020204" pitchFamily="34" charset="0"/>
                <a:cs typeface="Arial" panose="020B0604020202020204" pitchFamily="34" charset="0"/>
              </a:rPr>
              <a:t>Von der Denkweise anderer lernen</a:t>
            </a:r>
            <a:endParaRPr sz="1088" kern="0" dirty="0">
              <a:solidFill>
                <a:prstClr val="black"/>
              </a:solidFill>
              <a:latin typeface="Arial" panose="020B0604020202020204" pitchFamily="34" charset="0"/>
              <a:cs typeface="Arial" panose="020B0604020202020204" pitchFamily="34" charset="0"/>
            </a:endParaRPr>
          </a:p>
          <a:p>
            <a:pPr defTabSz="829178">
              <a:spcBef>
                <a:spcPts val="14"/>
              </a:spcBef>
            </a:pPr>
            <a:endParaRPr sz="1859" kern="0" dirty="0">
              <a:solidFill>
                <a:prstClr val="black"/>
              </a:solidFill>
              <a:latin typeface="Times New Roman"/>
              <a:cs typeface="Times New Roman"/>
            </a:endParaRPr>
          </a:p>
          <a:p>
            <a:pPr marL="74281" defTabSz="829178"/>
            <a:r>
              <a:rPr lang="de-DE" sz="1088" kern="0" dirty="0">
                <a:solidFill>
                  <a:prstClr val="black"/>
                </a:solidFill>
                <a:latin typeface="Arial Unicode MS"/>
                <a:cs typeface="Arial Unicode MS"/>
              </a:rPr>
              <a:t>Ihre Selbsteinschätzung wird Ihnen helfen, die Merkmale Ihrer derzeitigen Unterrichtspraxis zu erkennen. Sie wird Ihnen auch helfen:</a:t>
            </a:r>
            <a:endParaRPr sz="1088" kern="0" dirty="0">
              <a:solidFill>
                <a:prstClr val="black"/>
              </a:solidFill>
              <a:latin typeface="Arial Unicode MS"/>
              <a:cs typeface="Arial Unicode MS"/>
            </a:endParaRPr>
          </a:p>
          <a:p>
            <a:pPr marL="431288" indent="-155471" defTabSz="829178">
              <a:spcBef>
                <a:spcPts val="866"/>
              </a:spcBef>
              <a:buFont typeface="Arial" panose="020B0604020202020204" pitchFamily="34" charset="0"/>
              <a:buChar char="•"/>
              <a:tabLst>
                <a:tab pos="482535" algn="l"/>
                <a:tab pos="483111" algn="l"/>
              </a:tabLst>
            </a:pPr>
            <a:r>
              <a:rPr lang="de-DE" sz="1088" kern="0" dirty="0">
                <a:solidFill>
                  <a:prstClr val="black"/>
                </a:solidFill>
                <a:latin typeface="Arial Unicode MS"/>
                <a:cs typeface="Arial Unicode MS"/>
              </a:rPr>
              <a:t>den Reflexionszyklus zu beginnen, indem Sie sich auf Ihre Interessen und Ziele konzentrieren, um über Ihre Untersuchung nachzudenken</a:t>
            </a:r>
          </a:p>
          <a:p>
            <a:pPr marL="431288" indent="-155471" defTabSz="829178">
              <a:spcBef>
                <a:spcPts val="866"/>
              </a:spcBef>
              <a:buFont typeface="Arial" panose="020B0604020202020204" pitchFamily="34" charset="0"/>
              <a:buChar char="•"/>
              <a:tabLst>
                <a:tab pos="482535" algn="l"/>
                <a:tab pos="483111" algn="l"/>
              </a:tabLst>
            </a:pPr>
            <a:r>
              <a:rPr lang="de-DE" sz="1088" kern="0" dirty="0">
                <a:solidFill>
                  <a:prstClr val="black"/>
                </a:solidFill>
                <a:latin typeface="Arial Unicode MS"/>
                <a:cs typeface="Arial Unicode MS"/>
              </a:rPr>
              <a:t>zu reflektieren und zu beobachten, was im Laufe des Prozesses geschieht</a:t>
            </a:r>
          </a:p>
          <a:p>
            <a:pPr marL="431288" indent="-155471" defTabSz="829178">
              <a:spcBef>
                <a:spcPts val="866"/>
              </a:spcBef>
              <a:buFont typeface="Arial" panose="020B0604020202020204" pitchFamily="34" charset="0"/>
              <a:buChar char="•"/>
              <a:tabLst>
                <a:tab pos="482535" algn="l"/>
                <a:tab pos="483111" algn="l"/>
              </a:tabLst>
            </a:pPr>
            <a:r>
              <a:rPr lang="de-DE" sz="1088" kern="0" dirty="0">
                <a:solidFill>
                  <a:prstClr val="black"/>
                </a:solidFill>
                <a:latin typeface="Arial Unicode MS"/>
                <a:cs typeface="Arial Unicode MS"/>
              </a:rPr>
              <a:t>zu sehen, wie sich der Dialog in Ihrem Klassenzimmer verändert hat, indem Sie die Einschätzung nach Ihrer Untersuchung wiederholen</a:t>
            </a:r>
            <a:endParaRPr sz="1360" kern="0" dirty="0">
              <a:solidFill>
                <a:prstClr val="black"/>
              </a:solidFill>
              <a:latin typeface="Times New Roman"/>
              <a:cs typeface="Times New Roman"/>
            </a:endParaRPr>
          </a:p>
          <a:p>
            <a:pPr defTabSz="829178">
              <a:spcBef>
                <a:spcPts val="14"/>
              </a:spcBef>
            </a:pPr>
            <a:endParaRPr sz="725" kern="0" dirty="0">
              <a:solidFill>
                <a:prstClr val="black"/>
              </a:solidFill>
              <a:latin typeface="Times New Roman"/>
              <a:cs typeface="Times New Roman"/>
            </a:endParaRPr>
          </a:p>
          <a:p>
            <a:pPr marL="74281" defTabSz="829178"/>
            <a:r>
              <a:rPr lang="de-DE" sz="1088" kern="0" dirty="0">
                <a:solidFill>
                  <a:prstClr val="black"/>
                </a:solidFill>
                <a:latin typeface="Arial Unicode MS"/>
                <a:cs typeface="Arial Unicode MS"/>
              </a:rPr>
              <a:t>Die Selbsteinschätzung finden Sie auf der nächsten Seite, und auf der T-SEDA-Website steht eine Version zum Herunterladen bereit, die Sie ausfüllen können. </a:t>
            </a:r>
            <a:r>
              <a:rPr lang="de-DE" sz="1088" b="1" kern="0" dirty="0">
                <a:solidFill>
                  <a:prstClr val="black"/>
                </a:solidFill>
                <a:latin typeface="Arial Unicode MS"/>
                <a:cs typeface="Arial Unicode MS"/>
              </a:rPr>
              <a:t>Tool 2H, Fragebogen zum dialogischen Unterrichten - Bewertung der eigenen Praxis </a:t>
            </a:r>
            <a:r>
              <a:rPr lang="de-DE" sz="1088" kern="0" dirty="0">
                <a:solidFill>
                  <a:prstClr val="black"/>
                </a:solidFill>
                <a:latin typeface="Arial Unicode MS"/>
                <a:cs typeface="Arial Unicode MS"/>
              </a:rPr>
              <a:t>bietet Ihnen ebenfalls die Möglichkeit, Ihre Praxis zu reflektieren. Sie können dies zu verschiedenen Zeitpunkten tun, während Sie eine Untersuchung durchführen, um aufzuzeichnen, wie sich Ihre Praxis verändern könnte.</a:t>
            </a:r>
          </a:p>
          <a:p>
            <a:pPr marL="74281" defTabSz="829178"/>
            <a:endParaRPr sz="1270" dirty="0">
              <a:solidFill>
                <a:prstClr val="black"/>
              </a:solidFill>
              <a:latin typeface="Times New Roman"/>
              <a:cs typeface="Times New Roman"/>
            </a:endParaRPr>
          </a:p>
          <a:p>
            <a:pPr marL="488869" defTabSz="829178"/>
            <a:r>
              <a:rPr lang="en-GB" sz="1088" b="1" dirty="0">
                <a:solidFill>
                  <a:srgbClr val="0000FF"/>
                </a:solidFill>
                <a:latin typeface="Arial"/>
                <a:cs typeface="Arial"/>
              </a:rPr>
              <a:t> </a:t>
            </a:r>
            <a:r>
              <a:rPr sz="1088" b="1" u="sng" dirty="0">
                <a:solidFill>
                  <a:srgbClr val="0000FF"/>
                </a:solidFill>
                <a:latin typeface="Arial"/>
                <a:cs typeface="Arial"/>
                <a:hlinkClick r:id="rId2"/>
              </a:rPr>
              <a:t>Video 6:</a:t>
            </a:r>
            <a:r>
              <a:rPr lang="de-DE" sz="1088" b="1" spc="-50" dirty="0">
                <a:solidFill>
                  <a:prstClr val="black"/>
                </a:solidFill>
                <a:latin typeface="Arial" pitchFamily="34" charset="0"/>
                <a:cs typeface="Arial" pitchFamily="34" charset="0"/>
                <a:hlinkClick r:id="rId2"/>
              </a:rPr>
              <a:t>Abschluss der Selbsteinschätzung</a:t>
            </a:r>
            <a:endParaRPr lang="de-DE" sz="1088" b="1" spc="-50" dirty="0">
              <a:solidFill>
                <a:prstClr val="black"/>
              </a:solidFill>
              <a:latin typeface="Arial" pitchFamily="34" charset="0"/>
              <a:cs typeface="Arial" pitchFamily="34" charset="0"/>
            </a:endParaRPr>
          </a:p>
          <a:p>
            <a:pPr marL="488869" defTabSz="829178"/>
            <a:endParaRPr lang="de-DE" sz="1088" b="1" u="sng" spc="-50" dirty="0">
              <a:solidFill>
                <a:prstClr val="black"/>
              </a:solidFill>
              <a:latin typeface="Arial" pitchFamily="34" charset="0"/>
              <a:cs typeface="Arial" pitchFamily="34" charset="0"/>
            </a:endParaRPr>
          </a:p>
        </p:txBody>
      </p:sp>
      <p:sp>
        <p:nvSpPr>
          <p:cNvPr id="5" name="object 5"/>
          <p:cNvSpPr txBox="1"/>
          <p:nvPr/>
        </p:nvSpPr>
        <p:spPr>
          <a:xfrm>
            <a:off x="7582892" y="1693307"/>
            <a:ext cx="2211144" cy="167418"/>
          </a:xfrm>
          <a:prstGeom prst="rect">
            <a:avLst/>
          </a:prstGeom>
        </p:spPr>
        <p:txBody>
          <a:bodyPr vert="horz" wrap="square" lIns="0" tIns="0" rIns="0" bIns="0" rtlCol="0">
            <a:spAutoFit/>
          </a:bodyPr>
          <a:lstStyle/>
          <a:p>
            <a:pPr marL="11516" defTabSz="829178"/>
            <a:r>
              <a:rPr lang="de-DE" sz="1088" i="1" dirty="0">
                <a:solidFill>
                  <a:prstClr val="black"/>
                </a:solidFill>
                <a:latin typeface="Arial"/>
                <a:cs typeface="Arial"/>
              </a:rPr>
              <a:t>Abschnitt des Untersuchungszyklus</a:t>
            </a:r>
            <a:endParaRPr sz="1088" dirty="0">
              <a:solidFill>
                <a:prstClr val="black"/>
              </a:solidFill>
              <a:latin typeface="Arial"/>
              <a:cs typeface="Arial"/>
            </a:endParaRPr>
          </a:p>
        </p:txBody>
      </p:sp>
      <p:sp>
        <p:nvSpPr>
          <p:cNvPr id="6" name="object 6"/>
          <p:cNvSpPr/>
          <p:nvPr/>
        </p:nvSpPr>
        <p:spPr>
          <a:xfrm>
            <a:off x="1037215" y="5413772"/>
            <a:ext cx="398462" cy="398465"/>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8" name="object 8"/>
          <p:cNvSpPr txBox="1"/>
          <p:nvPr/>
        </p:nvSpPr>
        <p:spPr>
          <a:xfrm>
            <a:off x="963994" y="6082442"/>
            <a:ext cx="8699468" cy="781624"/>
          </a:xfrm>
          <a:prstGeom prst="rect">
            <a:avLst/>
          </a:prstGeom>
        </p:spPr>
        <p:txBody>
          <a:bodyPr vert="horz" wrap="square" lIns="0" tIns="0" rIns="0" bIns="0" rtlCol="0">
            <a:spAutoFit/>
          </a:bodyPr>
          <a:lstStyle/>
          <a:p>
            <a:pPr marL="11516" defTabSz="829178">
              <a:buFontTx/>
              <a:buAutoNum type="arabicPeriod"/>
              <a:tabLst>
                <a:tab pos="125528" algn="l"/>
              </a:tabLst>
            </a:pPr>
            <a:r>
              <a:rPr lang="en-GB" sz="907" kern="0" dirty="0">
                <a:solidFill>
                  <a:prstClr val="black"/>
                </a:solidFill>
                <a:latin typeface="Arial"/>
                <a:cs typeface="Arial"/>
              </a:rPr>
              <a:t> </a:t>
            </a:r>
            <a:r>
              <a:rPr lang="de-DE" sz="907" kern="0" dirty="0">
                <a:solidFill>
                  <a:prstClr val="black"/>
                </a:solidFill>
                <a:latin typeface="Arial"/>
                <a:cs typeface="Arial"/>
              </a:rPr>
              <a:t>Diese Selbstbewertung baut auf einer Werkzeug auf, die von Diane </a:t>
            </a:r>
            <a:r>
              <a:rPr lang="de-DE" sz="907" kern="0" dirty="0" err="1">
                <a:solidFill>
                  <a:prstClr val="black"/>
                </a:solidFill>
                <a:latin typeface="Arial"/>
                <a:cs typeface="Arial"/>
              </a:rPr>
              <a:t>Rawlins</a:t>
            </a:r>
            <a:r>
              <a:rPr lang="de-DE" sz="907" kern="0" dirty="0">
                <a:solidFill>
                  <a:prstClr val="black"/>
                </a:solidFill>
                <a:latin typeface="Arial"/>
                <a:cs typeface="Arial"/>
              </a:rPr>
              <a:t>, einer unserer Lehrerkraft-Ko-Forscherinnen in Cambridge, erstellt wurde. (Zuschuss Nr. RES063270081 des </a:t>
            </a:r>
            <a:r>
              <a:rPr lang="de-DE" sz="907" kern="0" dirty="0" err="1">
                <a:solidFill>
                  <a:prstClr val="black"/>
                </a:solidFill>
                <a:latin typeface="Arial"/>
                <a:cs typeface="Arial"/>
              </a:rPr>
              <a:t>Economic</a:t>
            </a:r>
            <a:r>
              <a:rPr lang="de-DE" sz="907" kern="0" dirty="0">
                <a:solidFill>
                  <a:prstClr val="black"/>
                </a:solidFill>
                <a:latin typeface="Arial"/>
                <a:cs typeface="Arial"/>
              </a:rPr>
              <a:t> </a:t>
            </a:r>
            <a:r>
              <a:rPr lang="de-DE" sz="907" kern="0" dirty="0" err="1">
                <a:solidFill>
                  <a:prstClr val="black"/>
                </a:solidFill>
                <a:latin typeface="Arial"/>
                <a:cs typeface="Arial"/>
              </a:rPr>
              <a:t>and</a:t>
            </a:r>
            <a:r>
              <a:rPr lang="de-DE" sz="907" kern="0" dirty="0">
                <a:solidFill>
                  <a:prstClr val="black"/>
                </a:solidFill>
                <a:latin typeface="Arial"/>
                <a:cs typeface="Arial"/>
              </a:rPr>
              <a:t> </a:t>
            </a:r>
            <a:r>
              <a:rPr lang="de-DE" sz="907" kern="0" dirty="0" err="1">
                <a:solidFill>
                  <a:prstClr val="black"/>
                </a:solidFill>
                <a:latin typeface="Arial"/>
                <a:cs typeface="Arial"/>
              </a:rPr>
              <a:t>Social</a:t>
            </a:r>
            <a:r>
              <a:rPr lang="de-DE" sz="907" kern="0" dirty="0">
                <a:solidFill>
                  <a:prstClr val="black"/>
                </a:solidFill>
                <a:latin typeface="Arial"/>
                <a:cs typeface="Arial"/>
              </a:rPr>
              <a:t> Research Council).</a:t>
            </a:r>
            <a:endParaRPr sz="907" kern="0" dirty="0">
              <a:solidFill>
                <a:prstClr val="black"/>
              </a:solidFill>
              <a:latin typeface="Arial"/>
              <a:cs typeface="Arial"/>
            </a:endParaRPr>
          </a:p>
          <a:p>
            <a:pPr marL="11516" marR="197505" defTabSz="829178">
              <a:lnSpc>
                <a:spcPct val="120000"/>
              </a:lnSpc>
              <a:buFontTx/>
              <a:buAutoNum type="arabicPeriod"/>
              <a:tabLst>
                <a:tab pos="125528" algn="l"/>
              </a:tabLst>
            </a:pPr>
            <a:r>
              <a:rPr lang="en-GB" sz="907" kern="0" dirty="0">
                <a:solidFill>
                  <a:prstClr val="black"/>
                </a:solidFill>
                <a:latin typeface="Arial"/>
                <a:cs typeface="Arial"/>
              </a:rPr>
              <a:t> </a:t>
            </a:r>
            <a:r>
              <a:rPr lang="de-DE" sz="907" kern="0" dirty="0">
                <a:solidFill>
                  <a:prstClr val="black"/>
                </a:solidFill>
                <a:latin typeface="Arial"/>
                <a:cs typeface="Arial"/>
              </a:rPr>
              <a:t>Diese Unterscheidung zwischen den drei verschiedenen Ebenen und Elementen des Dialogs im Klassenzimmer wurde in einer groß angelegten Interventionsstudie mit gemischten Methoden zum Dialog im Klassenzimmer im naturwissenschaftlichen und mathematischen Unterricht hervorgehoben </a:t>
            </a:r>
            <a:r>
              <a:rPr lang="de-DE" sz="907" kern="0" dirty="0">
                <a:solidFill>
                  <a:srgbClr val="00B050"/>
                </a:solidFill>
                <a:latin typeface="Arial"/>
                <a:cs typeface="Arial"/>
              </a:rPr>
              <a:t>.</a:t>
            </a:r>
            <a:r>
              <a:rPr sz="907" kern="0" dirty="0">
                <a:solidFill>
                  <a:prstClr val="black"/>
                </a:solidFill>
                <a:latin typeface="Arial"/>
                <a:cs typeface="Arial"/>
              </a:rPr>
              <a:t>(</a:t>
            </a:r>
            <a:r>
              <a:rPr sz="907" u="sng" kern="0" dirty="0">
                <a:solidFill>
                  <a:srgbClr val="0000FF"/>
                </a:solidFill>
                <a:latin typeface="Arial"/>
                <a:cs typeface="Arial"/>
                <a:hlinkClick r:id="rId4"/>
              </a:rPr>
              <a:t>www.educ.cam.ac.uk/research/projects/episteme/</a:t>
            </a:r>
            <a:r>
              <a:rPr sz="907" kern="0" dirty="0">
                <a:solidFill>
                  <a:prstClr val="black"/>
                </a:solidFill>
                <a:latin typeface="Arial"/>
                <a:cs typeface="Arial"/>
                <a:hlinkClick r:id="rId4"/>
              </a:rPr>
              <a:t>).</a:t>
            </a:r>
            <a:r>
              <a:rPr sz="907" kern="0" dirty="0">
                <a:solidFill>
                  <a:prstClr val="black"/>
                </a:solidFill>
                <a:latin typeface="Arial"/>
                <a:cs typeface="Arial"/>
              </a:rPr>
              <a:t>  </a:t>
            </a:r>
            <a:r>
              <a:rPr lang="en-GB" sz="907" kern="0" dirty="0">
                <a:solidFill>
                  <a:prstClr val="black"/>
                </a:solidFill>
                <a:latin typeface="Arial"/>
                <a:cs typeface="Arial"/>
              </a:rPr>
              <a:t>    </a:t>
            </a:r>
            <a:endParaRPr sz="1360" baseline="-41666" dirty="0">
              <a:solidFill>
                <a:prstClr val="black"/>
              </a:solidFill>
              <a:latin typeface="Arial"/>
              <a:cs typeface="Arial"/>
            </a:endParaRPr>
          </a:p>
        </p:txBody>
      </p:sp>
      <p:grpSp>
        <p:nvGrpSpPr>
          <p:cNvPr id="10" name="Group 41">
            <a:extLst>
              <a:ext uri="{FF2B5EF4-FFF2-40B4-BE49-F238E27FC236}">
                <a16:creationId xmlns:a16="http://schemas.microsoft.com/office/drawing/2014/main" id="{E68EFB16-C17C-554E-8504-DAC43CB7B20D}"/>
              </a:ext>
            </a:extLst>
          </p:cNvPr>
          <p:cNvGrpSpPr/>
          <p:nvPr/>
        </p:nvGrpSpPr>
        <p:grpSpPr>
          <a:xfrm>
            <a:off x="8688464" y="487800"/>
            <a:ext cx="974998" cy="1114023"/>
            <a:chOff x="4634778" y="622097"/>
            <a:chExt cx="1075206" cy="1228520"/>
          </a:xfrm>
        </p:grpSpPr>
        <p:sp>
          <p:nvSpPr>
            <p:cNvPr id="11" name="TextBox 42">
              <a:extLst>
                <a:ext uri="{FF2B5EF4-FFF2-40B4-BE49-F238E27FC236}">
                  <a16:creationId xmlns:a16="http://schemas.microsoft.com/office/drawing/2014/main" id="{3EE34A70-F694-4544-8B98-4FB80B1F0335}"/>
                </a:ext>
              </a:extLst>
            </p:cNvPr>
            <p:cNvSpPr txBox="1"/>
            <p:nvPr/>
          </p:nvSpPr>
          <p:spPr>
            <a:xfrm>
              <a:off x="4634778" y="1193967"/>
              <a:ext cx="1075206" cy="656650"/>
            </a:xfrm>
            <a:prstGeom prst="rect">
              <a:avLst/>
            </a:prstGeom>
            <a:noFill/>
          </p:spPr>
          <p:txBody>
            <a:bodyPr wrap="none" rtlCol="0">
              <a:prstTxWarp prst="textArchDown">
                <a:avLst>
                  <a:gd name="adj" fmla="val 1110321"/>
                </a:avLst>
              </a:prstTxWarp>
              <a:spAutoFit/>
            </a:bodyPr>
            <a:lstStyle/>
            <a:p>
              <a:pPr algn="ctr" defTabSz="829178"/>
              <a:r>
                <a:rPr lang="en-US" sz="4715" dirty="0" err="1">
                  <a:solidFill>
                    <a:prstClr val="black"/>
                  </a:solidFill>
                  <a:latin typeface="Calibri"/>
                </a:rPr>
                <a:t>Interessen</a:t>
              </a:r>
              <a:r>
                <a:rPr lang="en-US" sz="4715" dirty="0">
                  <a:solidFill>
                    <a:prstClr val="black"/>
                  </a:solidFill>
                  <a:latin typeface="Calibri"/>
                </a:rPr>
                <a:t> &amp; </a:t>
              </a:r>
              <a:r>
                <a:rPr lang="en-US" sz="4715" dirty="0" err="1">
                  <a:solidFill>
                    <a:prstClr val="black"/>
                  </a:solidFill>
                  <a:latin typeface="Calibri"/>
                </a:rPr>
                <a:t>Ziele</a:t>
              </a:r>
              <a:endParaRPr lang="en-US" sz="4715" dirty="0">
                <a:solidFill>
                  <a:prstClr val="black"/>
                </a:solidFill>
                <a:latin typeface="Calibri"/>
              </a:endParaRPr>
            </a:p>
          </p:txBody>
        </p:sp>
        <p:pic>
          <p:nvPicPr>
            <p:cNvPr id="12" name="Graphic 79">
              <a:extLst>
                <a:ext uri="{FF2B5EF4-FFF2-40B4-BE49-F238E27FC236}">
                  <a16:creationId xmlns:a16="http://schemas.microsoft.com/office/drawing/2014/main" id="{7E8C9FCA-1D34-904E-906D-486560CCCDA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654698" y="622097"/>
              <a:ext cx="1027984" cy="1027984"/>
            </a:xfrm>
            <a:prstGeom prst="rect">
              <a:avLst/>
            </a:prstGeom>
          </p:spPr>
        </p:pic>
      </p:grpSp>
      <p:sp>
        <p:nvSpPr>
          <p:cNvPr id="13" name="object 6">
            <a:extLst>
              <a:ext uri="{FF2B5EF4-FFF2-40B4-BE49-F238E27FC236}">
                <a16:creationId xmlns:a16="http://schemas.microsoft.com/office/drawing/2014/main" id="{FF1088C1-69C9-9D49-9AC7-AB1BC1CE16BA}"/>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15</a:t>
            </a:r>
            <a:endParaRPr sz="907" dirty="0">
              <a:solidFill>
                <a:prstClr val="black"/>
              </a:solidFill>
              <a:latin typeface="Arial"/>
              <a:cs typeface="Arial"/>
            </a:endParaRPr>
          </a:p>
        </p:txBody>
      </p:sp>
    </p:spTree>
    <p:extLst>
      <p:ext uri="{BB962C8B-B14F-4D97-AF65-F5344CB8AC3E}">
        <p14:creationId xmlns:p14="http://schemas.microsoft.com/office/powerpoint/2010/main" val="12455581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876136" y="533810"/>
            <a:ext cx="8886033" cy="873117"/>
          </a:xfrm>
          <a:prstGeom prst="rect">
            <a:avLst/>
          </a:prstGeom>
          <a:solidFill>
            <a:srgbClr val="CCCCFF"/>
          </a:solidFill>
        </p:spPr>
        <p:txBody>
          <a:bodyPr vert="horz" wrap="square" lIns="0" tIns="66795" rIns="0" bIns="0" rtlCol="0">
            <a:spAutoFit/>
          </a:bodyPr>
          <a:lstStyle/>
          <a:p>
            <a:pPr marL="71977" defTabSz="829178">
              <a:spcBef>
                <a:spcPts val="526"/>
              </a:spcBef>
            </a:pPr>
            <a:r>
              <a:rPr lang="de-DE" sz="997" spc="9" dirty="0">
                <a:solidFill>
                  <a:prstClr val="black"/>
                </a:solidFill>
                <a:latin typeface="Arial Unicode MS"/>
                <a:cs typeface="Arial Unicode MS"/>
              </a:rPr>
              <a:t>Reflexionspunkt: Fragen Sie sich beim Betrachten der Selbsteinschätzung:</a:t>
            </a:r>
          </a:p>
          <a:p>
            <a:pPr marL="434743" indent="-155471" defTabSz="829178">
              <a:spcBef>
                <a:spcPts val="63"/>
              </a:spcBef>
              <a:buFont typeface="Arial" panose="020B0604020202020204" pitchFamily="34" charset="0"/>
              <a:buChar char="•"/>
              <a:tabLst>
                <a:tab pos="369098" algn="l"/>
              </a:tabLst>
            </a:pPr>
            <a:r>
              <a:rPr lang="de-DE" sz="997" b="1" spc="9" dirty="0">
                <a:solidFill>
                  <a:prstClr val="black"/>
                </a:solidFill>
                <a:latin typeface="Arial"/>
                <a:cs typeface="Arial"/>
              </a:rPr>
              <a:t>Was bedeuten diese Punkte in meiner Praxis und woher weiß ich, dass sie tatsächlich umgesetzt werden?</a:t>
            </a:r>
          </a:p>
          <a:p>
            <a:pPr marL="434743" indent="-155471" defTabSz="829178">
              <a:spcBef>
                <a:spcPts val="63"/>
              </a:spcBef>
              <a:buFont typeface="Arial" panose="020B0604020202020204" pitchFamily="34" charset="0"/>
              <a:buChar char="•"/>
              <a:tabLst>
                <a:tab pos="369098" algn="l"/>
              </a:tabLst>
            </a:pPr>
            <a:r>
              <a:rPr lang="de-DE" sz="997" b="1" spc="9" dirty="0">
                <a:solidFill>
                  <a:prstClr val="black"/>
                </a:solidFill>
                <a:latin typeface="Arial"/>
                <a:cs typeface="Arial"/>
              </a:rPr>
              <a:t>Inwieweit unterstützt meine Klassenzimmerkultur den Dialog für das Lernen?</a:t>
            </a:r>
          </a:p>
          <a:p>
            <a:pPr marL="434743" indent="-155471" defTabSz="829178">
              <a:spcBef>
                <a:spcPts val="63"/>
              </a:spcBef>
              <a:buFont typeface="Arial" panose="020B0604020202020204" pitchFamily="34" charset="0"/>
              <a:buChar char="•"/>
              <a:tabLst>
                <a:tab pos="369098" algn="l"/>
              </a:tabLst>
            </a:pPr>
            <a:r>
              <a:rPr lang="de-DE" sz="997" b="1" spc="9" dirty="0">
                <a:solidFill>
                  <a:prstClr val="black"/>
                </a:solidFill>
                <a:latin typeface="Arial"/>
                <a:cs typeface="Arial"/>
              </a:rPr>
              <a:t>Was ist der Unterschied zwischen der "Ich"- und der "Wir"-Säule? Gibt es einen Unterschied zwischen Ihrer Planung und dem, was sich in der Praxis abspielt?</a:t>
            </a:r>
            <a:endParaRPr sz="997" spc="9" dirty="0">
              <a:solidFill>
                <a:prstClr val="black"/>
              </a:solidFill>
              <a:latin typeface="Arial"/>
              <a:cs typeface="Arial"/>
            </a:endParaRPr>
          </a:p>
        </p:txBody>
      </p:sp>
      <p:graphicFrame>
        <p:nvGraphicFramePr>
          <p:cNvPr id="5" name="Table 4">
            <a:extLst>
              <a:ext uri="{FF2B5EF4-FFF2-40B4-BE49-F238E27FC236}">
                <a16:creationId xmlns:a16="http://schemas.microsoft.com/office/drawing/2014/main" id="{AF04EB34-34B2-F347-A219-8F408A16D50F}"/>
              </a:ext>
            </a:extLst>
          </p:cNvPr>
          <p:cNvGraphicFramePr>
            <a:graphicFrameLocks noGrp="1"/>
          </p:cNvGraphicFramePr>
          <p:nvPr>
            <p:extLst>
              <p:ext uri="{D42A27DB-BD31-4B8C-83A1-F6EECF244321}">
                <p14:modId xmlns:p14="http://schemas.microsoft.com/office/powerpoint/2010/main" val="1923587725"/>
              </p:ext>
            </p:extLst>
          </p:nvPr>
        </p:nvGraphicFramePr>
        <p:xfrm>
          <a:off x="876135" y="1550987"/>
          <a:ext cx="8886032" cy="5146579"/>
        </p:xfrm>
        <a:graphic>
          <a:graphicData uri="http://schemas.openxmlformats.org/drawingml/2006/table">
            <a:tbl>
              <a:tblPr firstRow="1" firstCol="1" bandRow="1"/>
              <a:tblGrid>
                <a:gridCol w="4504213">
                  <a:extLst>
                    <a:ext uri="{9D8B030D-6E8A-4147-A177-3AD203B41FA5}">
                      <a16:colId xmlns:a16="http://schemas.microsoft.com/office/drawing/2014/main" val="3846020261"/>
                    </a:ext>
                  </a:extLst>
                </a:gridCol>
                <a:gridCol w="900862">
                  <a:extLst>
                    <a:ext uri="{9D8B030D-6E8A-4147-A177-3AD203B41FA5}">
                      <a16:colId xmlns:a16="http://schemas.microsoft.com/office/drawing/2014/main" val="148091647"/>
                    </a:ext>
                  </a:extLst>
                </a:gridCol>
                <a:gridCol w="2553852">
                  <a:extLst>
                    <a:ext uri="{9D8B030D-6E8A-4147-A177-3AD203B41FA5}">
                      <a16:colId xmlns:a16="http://schemas.microsoft.com/office/drawing/2014/main" val="245639573"/>
                    </a:ext>
                  </a:extLst>
                </a:gridCol>
                <a:gridCol w="927105">
                  <a:extLst>
                    <a:ext uri="{9D8B030D-6E8A-4147-A177-3AD203B41FA5}">
                      <a16:colId xmlns:a16="http://schemas.microsoft.com/office/drawing/2014/main" val="1465638225"/>
                    </a:ext>
                  </a:extLst>
                </a:gridCol>
              </a:tblGrid>
              <a:tr h="662732">
                <a:tc gridSpan="4">
                  <a:txBody>
                    <a:bodyPr/>
                    <a:lstStyle/>
                    <a:p>
                      <a:pPr algn="l" fontAlgn="t">
                        <a:spcBef>
                          <a:spcPts val="0"/>
                        </a:spcBef>
                        <a:spcAft>
                          <a:spcPts val="0"/>
                        </a:spcAft>
                      </a:pPr>
                      <a:r>
                        <a:rPr lang="en-GB" sz="11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r>
                        <a:rPr lang="de-DE"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Selbsteinschätzung: Unterstützung der Entwicklung des Dialogs beim Lehren und Lernen</a:t>
                      </a:r>
                      <a:endParaRPr lang="en-GB" sz="1100" b="0" i="0" u="none" strike="noStrike" dirty="0">
                        <a:effectLst/>
                        <a:latin typeface="Arial" panose="020B0604020202020204" pitchFamily="34" charset="0"/>
                        <a:cs typeface="Arial" panose="020B0604020202020204" pitchFamily="34" charset="0"/>
                      </a:endParaRPr>
                    </a:p>
                    <a:p>
                      <a:pPr algn="l" fontAlgn="t">
                        <a:spcBef>
                          <a:spcPts val="400"/>
                        </a:spcBef>
                        <a:spcAft>
                          <a:spcPts val="400"/>
                        </a:spcAft>
                      </a:pP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Denken Sie über das Lernen und Lehren in Ihrer Einrichtung nach und bewerten Sie </a:t>
                      </a:r>
                      <a:r>
                        <a:rPr lang="de-DE"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jede Aussage </a:t>
                      </a: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mit: </a:t>
                      </a:r>
                    </a:p>
                    <a:p>
                      <a:pPr algn="l" fontAlgn="t">
                        <a:spcBef>
                          <a:spcPts val="400"/>
                        </a:spcBef>
                        <a:spcAft>
                          <a:spcPts val="400"/>
                        </a:spcAft>
                      </a:pPr>
                      <a:r>
                        <a:rPr lang="de-DE"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a:t>
                      </a: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selten </a:t>
                      </a:r>
                      <a:r>
                        <a:rPr lang="de-DE"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a:t>
                      </a: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manchmal </a:t>
                      </a:r>
                      <a:r>
                        <a:rPr lang="de-DE"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 </a:t>
                      </a: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meistens</a:t>
                      </a:r>
                      <a:r>
                        <a:rPr lang="en-GB" sz="11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100" b="0" i="0" u="none" strike="noStrike" dirty="0">
                        <a:effectLst/>
                        <a:latin typeface="Arial" panose="020B0604020202020204" pitchFamily="34" charset="0"/>
                        <a:cs typeface="Arial" panose="020B0604020202020204" pitchFamily="34" charset="0"/>
                      </a:endParaRPr>
                    </a:p>
                  </a:txBody>
                  <a:tcPr marL="60019" marR="60019" marT="30010" marB="3001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52215991"/>
                  </a:ext>
                </a:extLst>
              </a:tr>
              <a:tr h="437414">
                <a:tc>
                  <a:txBody>
                    <a:bodyPr/>
                    <a:lstStyle/>
                    <a:p>
                      <a:pPr marL="91440" algn="l" fontAlgn="t">
                        <a:spcBef>
                          <a:spcPts val="1200"/>
                        </a:spcBef>
                        <a:spcAft>
                          <a:spcPts val="1200"/>
                        </a:spcAft>
                      </a:pPr>
                      <a:r>
                        <a:rPr lang="en-GB"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a:t>
                      </a:r>
                      <a:r>
                        <a:rPr lang="en-GB" sz="11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meinem</a:t>
                      </a:r>
                      <a:r>
                        <a:rPr lang="en-GB"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Unterricht</a:t>
                      </a:r>
                      <a:r>
                        <a:rPr lang="en-GB"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1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9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Meine</a:t>
                      </a:r>
                      <a:r>
                        <a:rPr lang="en-GB" sz="9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9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Bewertung</a:t>
                      </a:r>
                      <a:endParaRPr lang="en-GB" sz="9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en-GB" sz="11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Die</a:t>
                      </a:r>
                      <a:r>
                        <a:rPr lang="en-GB" sz="1100" b="1" i="0" u="none" strike="noStrike" baseline="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100" b="1" i="0" u="none" strike="noStrike" baseline="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Lernenden</a:t>
                      </a:r>
                      <a:r>
                        <a:rPr lang="en-GB" sz="1100" b="1" i="0" u="none" strike="noStrike" baseline="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und  </a:t>
                      </a:r>
                      <a:r>
                        <a:rPr lang="en-GB" sz="1100" b="1" i="0" u="none" strike="noStrike" baseline="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ich</a:t>
                      </a:r>
                      <a:r>
                        <a:rPr lang="en-GB" sz="1100" b="1" i="0" u="none" strike="noStrike" baseline="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11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kumimoji="0" lang="en-GB" sz="900" b="1" i="0" u="none" strike="noStrike" kern="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Meine</a:t>
                      </a:r>
                      <a:r>
                        <a:rPr kumimoji="0" lang="en-GB" sz="900" b="1"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sz="900" b="1" i="0" u="none" strike="noStrike" kern="0" cap="none" spc="0" normalizeH="0" baseline="0" noProof="0" dirty="0" err="1">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Bewertung</a:t>
                      </a:r>
                      <a:endParaRPr lang="en-GB" sz="11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11644"/>
                  </a:ext>
                </a:extLst>
              </a:tr>
              <a:tr h="3993825">
                <a:tc>
                  <a:txBody>
                    <a:bodyPr/>
                    <a:lstStyle/>
                    <a:p>
                      <a:pPr marL="384048" indent="-274320" algn="l" fontAlgn="t">
                        <a:spcBef>
                          <a:spcPts val="400"/>
                        </a:spcBef>
                        <a:spcAft>
                          <a:spcPts val="0"/>
                        </a:spcAft>
                      </a:pPr>
                      <a:r>
                        <a:rPr lang="de-DE" sz="11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schätze ich das Gespräch der Lernenden wert und plane es in Gruppen und in der ganzen Klasse ein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sorge ich dafür, dass sich alle, auch ich, gelegentlich am Dialog in der Klasse beteiligen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berücksichtige ich bei der Entwicklung des Dialogs die individuellen Bedürfnisse und Interessen der Lernenden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ermutige ich die Lernenden, für ihr eigenes Lernen (individuell und kollektiv) verantwortlich zu sein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fordere ich die Lernenden auf, ihre eigenen Ideen und die der anderen zu vertiefen und auszubauen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fordere ich die Lernenden auf, ihre Ideen und Meinungen zu begründen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fordere ich die Lernenden auf, sich gegenseitig Fragen zu ihren Ideen zu stellen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unterstütze ich die Lernenden in vielfältiger Weise, damit sie ihre Ideen, Ansichten und Gefühle mitteilen können</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baue ich auf den Beiträgen der Lernenden auf, um den Dialog mit meinem eigenen Fachwissen und Verständnis voranzutreiben </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gehe ich Risiken ein und experimentiere, indem ich neue dialogische Unterrichtsansätze ausprobiere</a:t>
                      </a:r>
                    </a:p>
                    <a:p>
                      <a:pPr marL="384048" indent="-27432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höre ich den Lernenden zu, gebe Feedback und reagiere konstruktiv </a:t>
                      </a:r>
                      <a:endParaRPr lang="en-GB" sz="10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1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1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erschaffen ein inklusives Gespräch</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vertrauen einander und hören einander zu</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äußern unterschiedliche Meinungen</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fordern uns gegenseitig respektvoll heraus</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legen</a:t>
                      </a:r>
                      <a:r>
                        <a:rPr lang="de-DE" sz="1000" b="0" i="0" u="none" strike="noStrike" baseline="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unsere Argumente deutlich dar</a:t>
                      </a:r>
                      <a:endPar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sind bereit, manchmal unsere Meinung zu ändern</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kommen manchmal zu einer Einigung</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helfen uns gegenseitig, Dinge auf eine neue Art zu verstehen</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bauen gemeinsam neues Wissen auf</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erweitern und verfeinern, was wir bereits wissen</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setzen den Dialog im Laufe der Zeit fort, von Stunde zu Stunde</a:t>
                      </a:r>
                    </a:p>
                    <a:p>
                      <a:pPr marL="347472" indent="-228600" algn="l" fontAlgn="t">
                        <a:spcBef>
                          <a:spcPts val="400"/>
                        </a:spcBef>
                        <a:spcAft>
                          <a:spcPts val="0"/>
                        </a:spcAft>
                      </a:pPr>
                      <a:r>
                        <a:rPr lang="de-DE" sz="10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erkennen, was wir noch lernen müssen oder wollen und wie wir es tun könnten</a:t>
                      </a:r>
                      <a:endParaRPr lang="en-GB" sz="10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1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100" b="0" i="0" u="none" strike="noStrike" dirty="0">
                        <a:effectLst/>
                        <a:latin typeface="Arial" panose="020B0604020202020204" pitchFamily="34" charset="0"/>
                        <a:cs typeface="Arial" panose="020B0604020202020204" pitchFamily="34" charset="0"/>
                      </a:endParaRPr>
                    </a:p>
                  </a:txBody>
                  <a:tcPr marL="43764" marR="43764" marT="62520" marB="625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738155"/>
                  </a:ext>
                </a:extLst>
              </a:tr>
            </a:tbl>
          </a:graphicData>
        </a:graphic>
      </p:graphicFrame>
      <p:sp>
        <p:nvSpPr>
          <p:cNvPr id="6" name="object 6">
            <a:extLst>
              <a:ext uri="{FF2B5EF4-FFF2-40B4-BE49-F238E27FC236}">
                <a16:creationId xmlns:a16="http://schemas.microsoft.com/office/drawing/2014/main" id="{DD3BA52B-6B23-AA4F-B136-309C765BB3FD}"/>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16</a:t>
            </a:r>
            <a:endParaRPr sz="907" dirty="0">
              <a:solidFill>
                <a:prstClr val="black"/>
              </a:solidFill>
              <a:latin typeface="Arial"/>
              <a:cs typeface="Arial"/>
            </a:endParaRPr>
          </a:p>
        </p:txBody>
      </p:sp>
    </p:spTree>
    <p:extLst>
      <p:ext uri="{BB962C8B-B14F-4D97-AF65-F5344CB8AC3E}">
        <p14:creationId xmlns:p14="http://schemas.microsoft.com/office/powerpoint/2010/main" val="58314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4645" y="857039"/>
            <a:ext cx="3033989" cy="768012"/>
          </a:xfrm>
          <a:prstGeom prst="rect">
            <a:avLst/>
          </a:prstGeom>
          <a:solidFill>
            <a:srgbClr val="D9F1F6"/>
          </a:solidFill>
        </p:spPr>
        <p:txBody>
          <a:bodyPr vert="horz" wrap="square" lIns="0" tIns="14395" rIns="0" bIns="0" rtlCol="0">
            <a:spAutoFit/>
          </a:bodyPr>
          <a:lstStyle/>
          <a:p>
            <a:pPr marL="23608" defTabSz="829178">
              <a:spcBef>
                <a:spcPts val="113"/>
              </a:spcBef>
            </a:pPr>
            <a:r>
              <a:rPr lang="de-DE" sz="1632" b="1" kern="0" dirty="0">
                <a:solidFill>
                  <a:srgbClr val="1A616F"/>
                </a:solidFill>
                <a:latin typeface="Arial"/>
                <a:cs typeface="Arial"/>
              </a:rPr>
              <a:t>Teil e. Zyklus der reflektierten Untersuchung im Klassenzimmer</a:t>
            </a:r>
            <a:endParaRPr sz="1632" kern="0" dirty="0">
              <a:solidFill>
                <a:prstClr val="black"/>
              </a:solidFill>
              <a:latin typeface="Arial"/>
              <a:cs typeface="Arial"/>
            </a:endParaRPr>
          </a:p>
        </p:txBody>
      </p:sp>
      <p:sp>
        <p:nvSpPr>
          <p:cNvPr id="3" name="object 3"/>
          <p:cNvSpPr txBox="1"/>
          <p:nvPr/>
        </p:nvSpPr>
        <p:spPr>
          <a:xfrm>
            <a:off x="954645" y="1746561"/>
            <a:ext cx="4442515" cy="5033371"/>
          </a:xfrm>
          <a:prstGeom prst="rect">
            <a:avLst/>
          </a:prstGeom>
          <a:ln w="31733">
            <a:solidFill>
              <a:srgbClr val="2791A6"/>
            </a:solidFill>
          </a:ln>
        </p:spPr>
        <p:txBody>
          <a:bodyPr vert="horz" wrap="square" lIns="0" tIns="34549" rIns="0" bIns="0" rtlCol="0">
            <a:spAutoFit/>
          </a:bodyPr>
          <a:lstStyle/>
          <a:p>
            <a:pPr marL="75432" marR="86373" defTabSz="829178">
              <a:lnSpc>
                <a:spcPct val="120800"/>
              </a:lnSpc>
              <a:spcBef>
                <a:spcPts val="272"/>
              </a:spcBef>
            </a:pPr>
            <a:r>
              <a:rPr lang="de-DE" sz="1088" kern="0" dirty="0">
                <a:solidFill>
                  <a:prstClr val="black"/>
                </a:solidFill>
                <a:latin typeface="Arial Unicode MS"/>
                <a:cs typeface="Arial Unicode MS"/>
              </a:rPr>
              <a:t>T-SEDA eignet sich besonders für Situationen, in denen Lehrpersonen ein besonderes Interesse oder ein besonderes Anliegen in Bezug auf das Gespräch und das Lernen in der Klasse festgestellt haben. Zu diesem Zeitpunkt ist Ihnen vielleicht bei Ihrer Selbsteinschätzung klar geworden, dass Sie ein bestimmtes Ziel für Ihr Umfeld haben, oder Sie haben dies in Gesprächen mit Kolleg*innen oder sogar mit Ihren Schüler*innen festgestellt.</a:t>
            </a:r>
          </a:p>
          <a:p>
            <a:pPr marL="75432" marR="86373" defTabSz="829178">
              <a:lnSpc>
                <a:spcPct val="120800"/>
              </a:lnSpc>
              <a:spcBef>
                <a:spcPts val="272"/>
              </a:spcBef>
            </a:pPr>
            <a:endParaRPr lang="de-DE" sz="1088" kern="0" dirty="0">
              <a:solidFill>
                <a:prstClr val="black"/>
              </a:solidFill>
              <a:latin typeface="Arial Unicode MS"/>
              <a:cs typeface="Arial Unicode MS"/>
            </a:endParaRPr>
          </a:p>
          <a:p>
            <a:pPr marL="75432" marR="86373" defTabSz="829178">
              <a:lnSpc>
                <a:spcPct val="120800"/>
              </a:lnSpc>
              <a:spcBef>
                <a:spcPts val="272"/>
              </a:spcBef>
            </a:pPr>
            <a:r>
              <a:rPr lang="de-DE" sz="1088" kern="0" dirty="0">
                <a:solidFill>
                  <a:prstClr val="black"/>
                </a:solidFill>
                <a:latin typeface="Arial Unicode MS"/>
                <a:cs typeface="Arial Unicode MS"/>
              </a:rPr>
              <a:t>Die im T-SEDA-</a:t>
            </a:r>
            <a:r>
              <a:rPr lang="de-DE" sz="1088" kern="0" dirty="0" err="1">
                <a:solidFill>
                  <a:prstClr val="black"/>
                </a:solidFill>
                <a:latin typeface="Arial Unicode MS"/>
                <a:cs typeface="Arial Unicode MS"/>
              </a:rPr>
              <a:t>Toolkit</a:t>
            </a:r>
            <a:r>
              <a:rPr lang="de-DE" sz="1088" kern="0" dirty="0">
                <a:solidFill>
                  <a:prstClr val="black"/>
                </a:solidFill>
                <a:latin typeface="Arial Unicode MS"/>
                <a:cs typeface="Arial Unicode MS"/>
              </a:rPr>
              <a:t> beschriebenen Ansätze beruhen auf der Überzeugung, dass die reflektierende Untersuchung das Herzstück des Unterrichts ist. Durch gezielte Fragen und eine kurze Untersuchung im Klassenzimmer kann die Aufmerksamkeit gelenkt, das Bewusstsein geschärft und das Verständnis für das, was in der schnelllebigen Unterrichtssituation tatsächlich geschieht, gefördert werden. Die Reflexion der Beobachtungen und die weitere Diskussion mit Kolleg*innen unterstützt die anschließende Entscheidungsfindung, um Prioritäten zu setzen und zu bestimmen, ob und wie man eingreifen sollte. Dieser Untersuchungsprozess ähnelt der schulischen Aktionsforschung, bei der Wissen und Verständnis durch iterative Zyklen der Planung, der Erprobung im Klassenzimmer, der Beobachtung, der Bewertung, der Reflexion und der Modifizierung entwickelt werden.</a:t>
            </a:r>
          </a:p>
          <a:p>
            <a:pPr marL="75432" marR="86373" algn="just" defTabSz="829178">
              <a:lnSpc>
                <a:spcPct val="120800"/>
              </a:lnSpc>
              <a:spcBef>
                <a:spcPts val="272"/>
              </a:spcBef>
            </a:pPr>
            <a:endParaRPr lang="de-DE" sz="1050" kern="0" dirty="0">
              <a:solidFill>
                <a:prstClr val="black"/>
              </a:solidFill>
              <a:latin typeface="Arial Unicode MS"/>
              <a:cs typeface="Arial Unicode MS"/>
            </a:endParaRPr>
          </a:p>
          <a:p>
            <a:pPr marL="75432" marR="86373" algn="just" defTabSz="829178">
              <a:lnSpc>
                <a:spcPct val="120800"/>
              </a:lnSpc>
              <a:spcBef>
                <a:spcPts val="272"/>
              </a:spcBef>
            </a:pPr>
            <a:endParaRPr sz="1088" kern="0" dirty="0">
              <a:solidFill>
                <a:prstClr val="black"/>
              </a:solidFill>
              <a:latin typeface="Arial Unicode MS"/>
              <a:cs typeface="Arial Unicode MS"/>
            </a:endParaRPr>
          </a:p>
        </p:txBody>
      </p:sp>
      <p:sp>
        <p:nvSpPr>
          <p:cNvPr id="4" name="object 4"/>
          <p:cNvSpPr txBox="1"/>
          <p:nvPr/>
        </p:nvSpPr>
        <p:spPr>
          <a:xfrm>
            <a:off x="4664698" y="987099"/>
            <a:ext cx="3746223" cy="243272"/>
          </a:xfrm>
          <a:prstGeom prst="rect">
            <a:avLst/>
          </a:prstGeom>
        </p:spPr>
        <p:txBody>
          <a:bodyPr vert="horz" wrap="square" lIns="0" tIns="0" rIns="0" bIns="0" rtlCol="0">
            <a:spAutoFit/>
          </a:bodyPr>
          <a:lstStyle/>
          <a:p>
            <a:pPr marL="11516" marR="4607" indent="304608" defTabSz="829178">
              <a:lnSpc>
                <a:spcPct val="120000"/>
              </a:lnSpc>
            </a:pPr>
            <a:r>
              <a:rPr lang="de-DE" sz="1451" b="1" kern="0" dirty="0">
                <a:solidFill>
                  <a:prstClr val="black"/>
                </a:solidFill>
                <a:latin typeface="Arial"/>
                <a:cs typeface="Arial"/>
              </a:rPr>
              <a:t>Fokus auf den Unterrichtsdialog</a:t>
            </a:r>
            <a:endParaRPr sz="1451" kern="0" dirty="0">
              <a:solidFill>
                <a:prstClr val="black"/>
              </a:solidFill>
              <a:latin typeface="Arial"/>
              <a:cs typeface="Arial"/>
            </a:endParaRPr>
          </a:p>
        </p:txBody>
      </p:sp>
      <p:sp>
        <p:nvSpPr>
          <p:cNvPr id="5" name="object 5"/>
          <p:cNvSpPr txBox="1"/>
          <p:nvPr/>
        </p:nvSpPr>
        <p:spPr>
          <a:xfrm>
            <a:off x="5604271" y="1736072"/>
            <a:ext cx="4208083" cy="4972051"/>
          </a:xfrm>
          <a:prstGeom prst="rect">
            <a:avLst/>
          </a:prstGeom>
          <a:solidFill>
            <a:srgbClr val="D9F1F6"/>
          </a:solidFill>
        </p:spPr>
        <p:txBody>
          <a:bodyPr vert="horz" wrap="square" lIns="0" tIns="65643" rIns="0" bIns="0" rtlCol="0">
            <a:spAutoFit/>
          </a:bodyPr>
          <a:lstStyle/>
          <a:p>
            <a:pPr marL="72553" defTabSz="829178">
              <a:spcBef>
                <a:spcPts val="517"/>
              </a:spcBef>
            </a:pPr>
            <a:r>
              <a:rPr lang="de-DE" sz="1088" b="1" kern="0" dirty="0">
                <a:solidFill>
                  <a:prstClr val="black"/>
                </a:solidFill>
                <a:latin typeface="Arial"/>
                <a:cs typeface="Arial"/>
              </a:rPr>
              <a:t>Reflexionspunkte</a:t>
            </a:r>
            <a:r>
              <a:rPr sz="1088" b="1" kern="0" dirty="0">
                <a:solidFill>
                  <a:prstClr val="black"/>
                </a:solidFill>
                <a:latin typeface="Arial"/>
                <a:cs typeface="Arial"/>
              </a:rPr>
              <a:t>:</a:t>
            </a:r>
            <a:endParaRPr sz="1088" kern="0" dirty="0">
              <a:solidFill>
                <a:prstClr val="black"/>
              </a:solidFill>
              <a:latin typeface="Arial"/>
              <a:cs typeface="Arial"/>
            </a:endParaRPr>
          </a:p>
          <a:p>
            <a:pPr marL="72553" marR="162381" defTabSz="829178">
              <a:lnSpc>
                <a:spcPct val="120600"/>
              </a:lnSpc>
              <a:spcBef>
                <a:spcPts val="558"/>
              </a:spcBef>
              <a:buFont typeface="Arial"/>
              <a:buAutoNum type="arabicPeriod"/>
              <a:tabLst>
                <a:tab pos="210749" algn="l"/>
              </a:tabLst>
            </a:pPr>
            <a:r>
              <a:rPr lang="de-DE" sz="1088" kern="0" dirty="0">
                <a:solidFill>
                  <a:prstClr val="black"/>
                </a:solidFill>
                <a:latin typeface="Arial Unicode MS"/>
                <a:cs typeface="Arial Unicode MS"/>
              </a:rPr>
              <a:t>Jetzt, wo Sie Ihre Selbsteinschätzung abgeschlossen haben, was sind die Dinge, die Sie am meisten interessieren, um eine Untersuchung durchzuführen? Was möchten Sie über den Dialog in Ihrem Umfeld herausfinden oder ändern? Notieren Sie sich einige Ideen für mögliche Untersuchungen.</a:t>
            </a:r>
          </a:p>
          <a:p>
            <a:pPr marL="72553" marR="162381" defTabSz="829178">
              <a:lnSpc>
                <a:spcPct val="120600"/>
              </a:lnSpc>
              <a:spcBef>
                <a:spcPts val="558"/>
              </a:spcBef>
              <a:buFont typeface="Arial"/>
              <a:buAutoNum type="arabicPeriod"/>
              <a:tabLst>
                <a:tab pos="210749" algn="l"/>
              </a:tabLst>
            </a:pPr>
            <a:r>
              <a:rPr lang="en-GB" sz="1088" kern="0" dirty="0">
                <a:solidFill>
                  <a:prstClr val="black"/>
                </a:solidFill>
                <a:latin typeface="Arial Unicode MS"/>
                <a:cs typeface="Arial Unicode MS"/>
              </a:rPr>
              <a:t> </a:t>
            </a:r>
            <a:r>
              <a:rPr lang="de-DE" sz="1088" kern="0" dirty="0">
                <a:solidFill>
                  <a:prstClr val="black"/>
                </a:solidFill>
                <a:latin typeface="Arial Unicode MS"/>
                <a:cs typeface="Arial Unicode MS"/>
              </a:rPr>
              <a:t>Gehen Sie zurück und schauen Sie sich das T-SEDA-Kodierungsschema in Teil B an. Welche der Codes sind Ihrer Meinung nach für Sie am relevantesten? Schreiben Sie die Codes neben Ihren Ideen für eine mögliche Untersuchung auf.</a:t>
            </a:r>
            <a:endParaRPr sz="1088" kern="0" dirty="0">
              <a:solidFill>
                <a:prstClr val="black"/>
              </a:solidFill>
              <a:latin typeface="Arial Unicode MS"/>
              <a:cs typeface="Arial Unicode MS"/>
            </a:endParaRPr>
          </a:p>
          <a:p>
            <a:pPr marL="72553" marR="189444" defTabSz="829178">
              <a:lnSpc>
                <a:spcPct val="121100"/>
              </a:lnSpc>
              <a:spcBef>
                <a:spcPts val="526"/>
              </a:spcBef>
              <a:buFont typeface="Arial"/>
              <a:buAutoNum type="arabicPeriod"/>
              <a:tabLst>
                <a:tab pos="210749" algn="l"/>
              </a:tabLst>
            </a:pPr>
            <a:r>
              <a:rPr lang="de-DE" sz="1088" kern="0" dirty="0">
                <a:solidFill>
                  <a:prstClr val="black"/>
                </a:solidFill>
                <a:latin typeface="Arial Unicode MS"/>
                <a:cs typeface="Arial Unicode MS"/>
              </a:rPr>
              <a:t>Vielleicht sind Sie auch an anderen Aspekten des Dialogs interessiert, z. B. an den Grundregeln und/oder dem allgemeinen Niveau der Beteiligung an einer Sitzung (Vorlage 2F) oder an der Selbsteinschätzung der Qualität der Gruppenarbeit durch die Lernenden (Vorlage 2G).</a:t>
            </a:r>
          </a:p>
          <a:p>
            <a:pPr marL="72553" marR="189444" defTabSz="829178">
              <a:lnSpc>
                <a:spcPct val="121100"/>
              </a:lnSpc>
              <a:spcBef>
                <a:spcPts val="526"/>
              </a:spcBef>
              <a:buFont typeface="Arial"/>
              <a:buAutoNum type="arabicPeriod"/>
              <a:tabLst>
                <a:tab pos="210749" algn="l"/>
              </a:tabLst>
            </a:pPr>
            <a:r>
              <a:rPr lang="en-GB" sz="1088" kern="0" dirty="0">
                <a:solidFill>
                  <a:prstClr val="black"/>
                </a:solidFill>
                <a:latin typeface="Arial Unicode MS"/>
                <a:cs typeface="Arial Unicode MS"/>
              </a:rPr>
              <a:t> </a:t>
            </a:r>
            <a:r>
              <a:rPr lang="de-DE" sz="1088" kern="0" dirty="0">
                <a:solidFill>
                  <a:prstClr val="black"/>
                </a:solidFill>
                <a:latin typeface="Arial Unicode MS"/>
                <a:cs typeface="Arial Unicode MS"/>
              </a:rPr>
              <a:t>Schauen Sie sich nun den Untersuchungszyklus auf der nächsten Seite an. Sie haben den obersten Abschnitt, "Interessen und Ziele", bearbeitet, für den Sie Interessenpunkte und mögliche Ziele identifiziert haben. Sie haben auch begonnen, über die relevanten T-SEDA-Codes aus dem Schema nachzudenken. Der nächste Abschnitt des </a:t>
            </a:r>
            <a:r>
              <a:rPr lang="de-DE" sz="1088" kern="0" dirty="0" err="1">
                <a:solidFill>
                  <a:prstClr val="black"/>
                </a:solidFill>
                <a:latin typeface="Arial Unicode MS"/>
                <a:cs typeface="Arial Unicode MS"/>
              </a:rPr>
              <a:t>Toolkits</a:t>
            </a:r>
            <a:r>
              <a:rPr lang="de-DE" sz="1088" kern="0" dirty="0">
                <a:solidFill>
                  <a:prstClr val="black"/>
                </a:solidFill>
                <a:latin typeface="Arial Unicode MS"/>
                <a:cs typeface="Arial Unicode MS"/>
              </a:rPr>
              <a:t> wird Ihnen helfen, Ihren Fokus einzugrenzen, damit Sie Ihre Untersuchung planen können.</a:t>
            </a:r>
            <a:endParaRPr sz="1088" kern="0" dirty="0">
              <a:solidFill>
                <a:prstClr val="black"/>
              </a:solidFill>
              <a:latin typeface="Arial Unicode MS"/>
              <a:cs typeface="Arial Unicode MS"/>
            </a:endParaRPr>
          </a:p>
        </p:txBody>
      </p:sp>
      <p:sp>
        <p:nvSpPr>
          <p:cNvPr id="8" name="object 6">
            <a:extLst>
              <a:ext uri="{FF2B5EF4-FFF2-40B4-BE49-F238E27FC236}">
                <a16:creationId xmlns:a16="http://schemas.microsoft.com/office/drawing/2014/main" id="{D55D9287-813D-9842-B145-FC7869AE967C}"/>
              </a:ext>
            </a:extLst>
          </p:cNvPr>
          <p:cNvSpPr txBox="1"/>
          <p:nvPr/>
        </p:nvSpPr>
        <p:spPr>
          <a:xfrm>
            <a:off x="5210834" y="6893137"/>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17</a:t>
            </a:r>
            <a:endParaRPr sz="907" dirty="0">
              <a:solidFill>
                <a:prstClr val="black"/>
              </a:solidFill>
              <a:latin typeface="Arial"/>
              <a:cs typeface="Arial"/>
            </a:endParaRPr>
          </a:p>
        </p:txBody>
      </p:sp>
    </p:spTree>
    <p:extLst>
      <p:ext uri="{BB962C8B-B14F-4D97-AF65-F5344CB8AC3E}">
        <p14:creationId xmlns:p14="http://schemas.microsoft.com/office/powerpoint/2010/main" val="2654777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39401" y="500643"/>
            <a:ext cx="2681011" cy="1249637"/>
          </a:xfrm>
          <a:prstGeom prst="rect">
            <a:avLst/>
          </a:prstGeom>
          <a:ln w="31733">
            <a:solidFill>
              <a:srgbClr val="2791A6"/>
            </a:solidFill>
          </a:ln>
        </p:spPr>
        <p:txBody>
          <a:bodyPr vert="horz" wrap="square" lIns="0" tIns="33973" rIns="0" bIns="0" rtlCol="0">
            <a:spAutoFit/>
          </a:bodyPr>
          <a:lstStyle/>
          <a:p>
            <a:pPr marL="76008" marR="209598" defTabSz="829178">
              <a:lnSpc>
                <a:spcPct val="121100"/>
              </a:lnSpc>
              <a:spcBef>
                <a:spcPts val="268"/>
              </a:spcBef>
            </a:pPr>
            <a:r>
              <a:rPr lang="de-DE" sz="1088" spc="9" dirty="0">
                <a:solidFill>
                  <a:prstClr val="black"/>
                </a:solidFill>
                <a:latin typeface="Arial Unicode MS"/>
                <a:cs typeface="Arial Unicode MS"/>
              </a:rPr>
              <a:t>Diese Seite zeigt den Zyklus der reflektierten Untersuchung mit zusätzlichen Informationen zu jeder Phase, um Ihnen zu helfen, Ihren eigenen Untersuchungszyklus durchzuführen und auszufüllen</a:t>
            </a:r>
            <a:endParaRPr sz="1088" spc="9" dirty="0">
              <a:solidFill>
                <a:prstClr val="black"/>
              </a:solidFill>
              <a:latin typeface="Arial Unicode MS"/>
              <a:cs typeface="Arial Unicode MS"/>
            </a:endParaRPr>
          </a:p>
        </p:txBody>
      </p:sp>
      <p:grpSp>
        <p:nvGrpSpPr>
          <p:cNvPr id="22" name="Gruppieren 21"/>
          <p:cNvGrpSpPr/>
          <p:nvPr/>
        </p:nvGrpSpPr>
        <p:grpSpPr>
          <a:xfrm>
            <a:off x="3093149" y="1991205"/>
            <a:ext cx="4277530" cy="4437577"/>
            <a:chOff x="2720984" y="1758952"/>
            <a:chExt cx="4717165" cy="4893662"/>
          </a:xfrm>
        </p:grpSpPr>
        <p:pic>
          <p:nvPicPr>
            <p:cNvPr id="23" name="Graphic 59">
              <a:extLst>
                <a:ext uri="{FF2B5EF4-FFF2-40B4-BE49-F238E27FC236}">
                  <a16:creationId xmlns:a16="http://schemas.microsoft.com/office/drawing/2014/main" id="{C4EC2C02-741B-6CFE-AF34-3083E22299D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009359" y="2453408"/>
              <a:ext cx="1038058" cy="1038058"/>
            </a:xfrm>
            <a:prstGeom prst="rect">
              <a:avLst/>
            </a:prstGeom>
          </p:spPr>
        </p:pic>
        <p:sp>
          <p:nvSpPr>
            <p:cNvPr id="24" name="TextBox 35">
              <a:extLst>
                <a:ext uri="{FF2B5EF4-FFF2-40B4-BE49-F238E27FC236}">
                  <a16:creationId xmlns:a16="http://schemas.microsoft.com/office/drawing/2014/main" id="{F131D031-B812-2600-C102-8AB53503C0E6}"/>
                </a:ext>
              </a:extLst>
            </p:cNvPr>
            <p:cNvSpPr txBox="1"/>
            <p:nvPr/>
          </p:nvSpPr>
          <p:spPr>
            <a:xfrm>
              <a:off x="2927272" y="2657792"/>
              <a:ext cx="1180573" cy="984948"/>
            </a:xfrm>
            <a:prstGeom prst="rect">
              <a:avLst/>
            </a:prstGeom>
            <a:noFill/>
          </p:spPr>
          <p:txBody>
            <a:bodyPr wrap="square" rtlCol="0">
              <a:prstTxWarp prst="textArchDown">
                <a:avLst>
                  <a:gd name="adj" fmla="val 1306720"/>
                </a:avLst>
              </a:prstTxWarp>
              <a:spAutoFit/>
            </a:bodyPr>
            <a:lstStyle/>
            <a:p>
              <a:pPr algn="ctr" defTabSz="829178"/>
              <a:r>
                <a:rPr lang="en-US" sz="4715" dirty="0">
                  <a:solidFill>
                    <a:prstClr val="black"/>
                  </a:solidFill>
                  <a:latin typeface="Calibri"/>
                </a:rPr>
                <a:t>Prüfung &amp; Reflexion</a:t>
              </a:r>
            </a:p>
          </p:txBody>
        </p:sp>
        <p:pic>
          <p:nvPicPr>
            <p:cNvPr id="25" name="Graphic 61">
              <a:extLst>
                <a:ext uri="{FF2B5EF4-FFF2-40B4-BE49-F238E27FC236}">
                  <a16:creationId xmlns:a16="http://schemas.microsoft.com/office/drawing/2014/main" id="{7F437B0C-D503-DF22-2843-0EA642E852C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20984" y="4063187"/>
              <a:ext cx="1038084" cy="1038084"/>
            </a:xfrm>
            <a:prstGeom prst="rect">
              <a:avLst/>
            </a:prstGeom>
          </p:spPr>
        </p:pic>
        <p:sp>
          <p:nvSpPr>
            <p:cNvPr id="26" name="TextBox 37">
              <a:extLst>
                <a:ext uri="{FF2B5EF4-FFF2-40B4-BE49-F238E27FC236}">
                  <a16:creationId xmlns:a16="http://schemas.microsoft.com/office/drawing/2014/main" id="{3E7789F1-DF8D-836A-DFB6-2C80C5BD6550}"/>
                </a:ext>
              </a:extLst>
            </p:cNvPr>
            <p:cNvSpPr txBox="1"/>
            <p:nvPr/>
          </p:nvSpPr>
          <p:spPr>
            <a:xfrm>
              <a:off x="2796426" y="4790229"/>
              <a:ext cx="902214" cy="459781"/>
            </a:xfrm>
            <a:prstGeom prst="rect">
              <a:avLst/>
            </a:prstGeom>
            <a:noFill/>
          </p:spPr>
          <p:txBody>
            <a:bodyPr wrap="none" rtlCol="0">
              <a:prstTxWarp prst="textArchDown">
                <a:avLst>
                  <a:gd name="adj" fmla="val 578140"/>
                </a:avLst>
              </a:prstTxWarp>
              <a:spAutoFit/>
            </a:bodyPr>
            <a:lstStyle/>
            <a:p>
              <a:pPr algn="ctr" defTabSz="829178"/>
              <a:r>
                <a:rPr lang="en-US" sz="4715" dirty="0">
                  <a:solidFill>
                    <a:prstClr val="black"/>
                  </a:solidFill>
                  <a:latin typeface="Calibri"/>
                </a:rPr>
                <a:t>Handlungsplan</a:t>
              </a:r>
            </a:p>
          </p:txBody>
        </p:sp>
        <p:pic>
          <p:nvPicPr>
            <p:cNvPr id="27" name="Graphic 63">
              <a:extLst>
                <a:ext uri="{FF2B5EF4-FFF2-40B4-BE49-F238E27FC236}">
                  <a16:creationId xmlns:a16="http://schemas.microsoft.com/office/drawing/2014/main" id="{B455D4C0-DAF6-2FF2-BADF-9E2CE298163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27763" y="5461175"/>
              <a:ext cx="1038058" cy="1038058"/>
            </a:xfrm>
            <a:prstGeom prst="rect">
              <a:avLst/>
            </a:prstGeom>
          </p:spPr>
        </p:pic>
        <p:sp>
          <p:nvSpPr>
            <p:cNvPr id="28" name="TextBox 39">
              <a:extLst>
                <a:ext uri="{FF2B5EF4-FFF2-40B4-BE49-F238E27FC236}">
                  <a16:creationId xmlns:a16="http://schemas.microsoft.com/office/drawing/2014/main" id="{2A223F7B-2453-4868-C447-D2F5320519B6}"/>
                </a:ext>
              </a:extLst>
            </p:cNvPr>
            <p:cNvSpPr txBox="1"/>
            <p:nvPr/>
          </p:nvSpPr>
          <p:spPr>
            <a:xfrm>
              <a:off x="5256505" y="5614529"/>
              <a:ext cx="1180574" cy="1038085"/>
            </a:xfrm>
            <a:prstGeom prst="rect">
              <a:avLst/>
            </a:prstGeom>
            <a:noFill/>
          </p:spPr>
          <p:txBody>
            <a:bodyPr wrap="none" rtlCol="0">
              <a:prstTxWarp prst="textArchDown">
                <a:avLst>
                  <a:gd name="adj" fmla="val 1812844"/>
                </a:avLst>
              </a:prstTxWarp>
              <a:spAutoFit/>
            </a:bodyPr>
            <a:lstStyle/>
            <a:p>
              <a:pPr algn="ctr" defTabSz="829178"/>
              <a:r>
                <a:rPr lang="en-US" sz="4715" dirty="0">
                  <a:solidFill>
                    <a:prstClr val="black"/>
                  </a:solidFill>
                  <a:latin typeface="Calibri"/>
                </a:rPr>
                <a:t>Datenübernahme</a:t>
              </a:r>
            </a:p>
          </p:txBody>
        </p:sp>
        <p:pic>
          <p:nvPicPr>
            <p:cNvPr id="29" name="Graphic 65">
              <a:extLst>
                <a:ext uri="{FF2B5EF4-FFF2-40B4-BE49-F238E27FC236}">
                  <a16:creationId xmlns:a16="http://schemas.microsoft.com/office/drawing/2014/main" id="{D0210E8F-C7B9-9083-8702-03C20402196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57870" y="2466498"/>
              <a:ext cx="1038084" cy="1038084"/>
            </a:xfrm>
            <a:prstGeom prst="rect">
              <a:avLst/>
            </a:prstGeom>
          </p:spPr>
        </p:pic>
        <p:sp>
          <p:nvSpPr>
            <p:cNvPr id="30" name="TextBox 41">
              <a:extLst>
                <a:ext uri="{FF2B5EF4-FFF2-40B4-BE49-F238E27FC236}">
                  <a16:creationId xmlns:a16="http://schemas.microsoft.com/office/drawing/2014/main" id="{C83D0927-F2EE-64BA-8056-965763A1162A}"/>
                </a:ext>
              </a:extLst>
            </p:cNvPr>
            <p:cNvSpPr txBox="1"/>
            <p:nvPr/>
          </p:nvSpPr>
          <p:spPr>
            <a:xfrm>
              <a:off x="6081273" y="2624746"/>
              <a:ext cx="1217830" cy="1038084"/>
            </a:xfrm>
            <a:prstGeom prst="rect">
              <a:avLst/>
            </a:prstGeom>
            <a:noFill/>
          </p:spPr>
          <p:txBody>
            <a:bodyPr wrap="none" rtlCol="0">
              <a:prstTxWarp prst="textArchDown">
                <a:avLst>
                  <a:gd name="adj" fmla="val 1812844"/>
                </a:avLst>
              </a:prstTxWarp>
              <a:spAutoFit/>
            </a:bodyPr>
            <a:lstStyle/>
            <a:p>
              <a:pPr algn="ctr" defTabSz="829178"/>
              <a:r>
                <a:rPr lang="en-US" sz="4715" dirty="0">
                  <a:solidFill>
                    <a:prstClr val="black"/>
                  </a:solidFill>
                  <a:latin typeface="Calibri"/>
                </a:rPr>
                <a:t>Fokus &amp; Fragen</a:t>
              </a:r>
            </a:p>
          </p:txBody>
        </p:sp>
        <p:pic>
          <p:nvPicPr>
            <p:cNvPr id="31" name="Graphic 67">
              <a:extLst>
                <a:ext uri="{FF2B5EF4-FFF2-40B4-BE49-F238E27FC236}">
                  <a16:creationId xmlns:a16="http://schemas.microsoft.com/office/drawing/2014/main" id="{79D09681-A9A5-3237-77B4-518477FA177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612029" y="1758952"/>
              <a:ext cx="1038084" cy="1038084"/>
            </a:xfrm>
            <a:prstGeom prst="rect">
              <a:avLst/>
            </a:prstGeom>
          </p:spPr>
        </p:pic>
        <p:sp>
          <p:nvSpPr>
            <p:cNvPr id="32" name="TextBox 43">
              <a:extLst>
                <a:ext uri="{FF2B5EF4-FFF2-40B4-BE49-F238E27FC236}">
                  <a16:creationId xmlns:a16="http://schemas.microsoft.com/office/drawing/2014/main" id="{EB2273F0-A0EA-D200-DD83-B242EE6C7F47}"/>
                </a:ext>
              </a:extLst>
            </p:cNvPr>
            <p:cNvSpPr txBox="1"/>
            <p:nvPr/>
          </p:nvSpPr>
          <p:spPr>
            <a:xfrm>
              <a:off x="4587023" y="2175204"/>
              <a:ext cx="1085769" cy="776923"/>
            </a:xfrm>
            <a:prstGeom prst="rect">
              <a:avLst/>
            </a:prstGeom>
            <a:noFill/>
          </p:spPr>
          <p:txBody>
            <a:bodyPr wrap="none" rtlCol="0">
              <a:prstTxWarp prst="textArchDown">
                <a:avLst>
                  <a:gd name="adj" fmla="val 714236"/>
                </a:avLst>
              </a:prstTxWarp>
              <a:spAutoFit/>
            </a:bodyPr>
            <a:lstStyle/>
            <a:p>
              <a:pPr algn="ctr" defTabSz="829178"/>
              <a:r>
                <a:rPr lang="en-US" sz="4715" dirty="0">
                  <a:solidFill>
                    <a:prstClr val="black"/>
                  </a:solidFill>
                  <a:latin typeface="Calibri"/>
                </a:rPr>
                <a:t> INTERESSEN &amp; ZIELE</a:t>
              </a:r>
            </a:p>
          </p:txBody>
        </p:sp>
        <p:pic>
          <p:nvPicPr>
            <p:cNvPr id="33" name="Graphic 69">
              <a:extLst>
                <a:ext uri="{FF2B5EF4-FFF2-40B4-BE49-F238E27FC236}">
                  <a16:creationId xmlns:a16="http://schemas.microsoft.com/office/drawing/2014/main" id="{42F152FE-1049-359A-E5E8-FE8AC448A4C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687249" y="5439216"/>
              <a:ext cx="1038084" cy="1038084"/>
            </a:xfrm>
            <a:prstGeom prst="rect">
              <a:avLst/>
            </a:prstGeom>
          </p:spPr>
        </p:pic>
        <p:sp>
          <p:nvSpPr>
            <p:cNvPr id="34" name="TextBox 45">
              <a:extLst>
                <a:ext uri="{FF2B5EF4-FFF2-40B4-BE49-F238E27FC236}">
                  <a16:creationId xmlns:a16="http://schemas.microsoft.com/office/drawing/2014/main" id="{884236C1-59ED-4BB2-E1C9-7E901C4888AD}"/>
                </a:ext>
              </a:extLst>
            </p:cNvPr>
            <p:cNvSpPr txBox="1"/>
            <p:nvPr/>
          </p:nvSpPr>
          <p:spPr>
            <a:xfrm>
              <a:off x="3684731" y="5893598"/>
              <a:ext cx="1019018" cy="740938"/>
            </a:xfrm>
            <a:prstGeom prst="rect">
              <a:avLst/>
            </a:prstGeom>
            <a:noFill/>
          </p:spPr>
          <p:txBody>
            <a:bodyPr wrap="none" rtlCol="0">
              <a:prstTxWarp prst="textArchDown">
                <a:avLst>
                  <a:gd name="adj" fmla="val 1812844"/>
                </a:avLst>
              </a:prstTxWarp>
              <a:spAutoFit/>
            </a:bodyPr>
            <a:lstStyle/>
            <a:p>
              <a:pPr algn="ctr" defTabSz="829178"/>
              <a:r>
                <a:rPr lang="en-US" sz="4715" dirty="0">
                  <a:solidFill>
                    <a:prstClr val="black"/>
                  </a:solidFill>
                  <a:latin typeface="Calibri"/>
                </a:rPr>
                <a:t>Interpretation</a:t>
              </a:r>
            </a:p>
          </p:txBody>
        </p:sp>
        <p:pic>
          <p:nvPicPr>
            <p:cNvPr id="35" name="Graphic 71">
              <a:extLst>
                <a:ext uri="{FF2B5EF4-FFF2-40B4-BE49-F238E27FC236}">
                  <a16:creationId xmlns:a16="http://schemas.microsoft.com/office/drawing/2014/main" id="{57931487-5D76-C76B-FEB0-9D5A7C3AD8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365821" y="4063187"/>
              <a:ext cx="1038084" cy="1038084"/>
            </a:xfrm>
            <a:prstGeom prst="rect">
              <a:avLst/>
            </a:prstGeom>
          </p:spPr>
        </p:pic>
        <p:sp>
          <p:nvSpPr>
            <p:cNvPr id="36" name="TextBox 47">
              <a:extLst>
                <a:ext uri="{FF2B5EF4-FFF2-40B4-BE49-F238E27FC236}">
                  <a16:creationId xmlns:a16="http://schemas.microsoft.com/office/drawing/2014/main" id="{48BF9A3E-D18D-4D20-7150-0CDB3F981D2B}"/>
                </a:ext>
              </a:extLst>
            </p:cNvPr>
            <p:cNvSpPr txBox="1"/>
            <p:nvPr/>
          </p:nvSpPr>
          <p:spPr>
            <a:xfrm>
              <a:off x="6328064" y="4414717"/>
              <a:ext cx="1110085" cy="847494"/>
            </a:xfrm>
            <a:prstGeom prst="rect">
              <a:avLst/>
            </a:prstGeom>
            <a:noFill/>
          </p:spPr>
          <p:txBody>
            <a:bodyPr wrap="none" rtlCol="0">
              <a:prstTxWarp prst="textArchDown">
                <a:avLst>
                  <a:gd name="adj" fmla="val 726693"/>
                </a:avLst>
              </a:prstTxWarp>
              <a:spAutoFit/>
            </a:bodyPr>
            <a:lstStyle/>
            <a:p>
              <a:pPr algn="ctr" defTabSz="829178"/>
              <a:r>
                <a:rPr lang="en-US" sz="4715" dirty="0">
                  <a:solidFill>
                    <a:prstClr val="black"/>
                  </a:solidFill>
                  <a:latin typeface="Calibri"/>
                </a:rPr>
                <a:t>Pläne &amp; Methoden</a:t>
              </a:r>
            </a:p>
          </p:txBody>
        </p:sp>
        <p:pic>
          <p:nvPicPr>
            <p:cNvPr id="37" name="Graphic 73">
              <a:extLst>
                <a:ext uri="{FF2B5EF4-FFF2-40B4-BE49-F238E27FC236}">
                  <a16:creationId xmlns:a16="http://schemas.microsoft.com/office/drawing/2014/main" id="{9F359F58-3182-019B-28CC-68CAA889198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085174" y="3340081"/>
              <a:ext cx="2041604" cy="2041604"/>
            </a:xfrm>
            <a:prstGeom prst="rect">
              <a:avLst/>
            </a:prstGeom>
          </p:spPr>
        </p:pic>
      </p:grpSp>
      <p:sp>
        <p:nvSpPr>
          <p:cNvPr id="38" name="Oval 26">
            <a:extLst>
              <a:ext uri="{FF2B5EF4-FFF2-40B4-BE49-F238E27FC236}">
                <a16:creationId xmlns:a16="http://schemas.microsoft.com/office/drawing/2014/main" id="{2C05488A-971D-0CF3-DBD1-589DCA7EDE7B}"/>
              </a:ext>
            </a:extLst>
          </p:cNvPr>
          <p:cNvSpPr/>
          <p:nvPr/>
        </p:nvSpPr>
        <p:spPr>
          <a:xfrm>
            <a:off x="4751545" y="4080686"/>
            <a:ext cx="962721"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a:solidFill>
                  <a:prstClr val="white"/>
                </a:solidFill>
                <a:latin typeface="Calibri"/>
              </a:rPr>
              <a:t>ggf. Wieder-holen</a:t>
            </a:r>
            <a:endParaRPr lang="en-GB" sz="1088" dirty="0">
              <a:solidFill>
                <a:prstClr val="white"/>
              </a:solidFill>
              <a:latin typeface="Calibri"/>
            </a:endParaRPr>
          </a:p>
        </p:txBody>
      </p:sp>
      <p:sp>
        <p:nvSpPr>
          <p:cNvPr id="39" name="Oval 26">
            <a:extLst>
              <a:ext uri="{FF2B5EF4-FFF2-40B4-BE49-F238E27FC236}">
                <a16:creationId xmlns:a16="http://schemas.microsoft.com/office/drawing/2014/main" id="{2C05488A-971D-0CF3-DBD1-589DCA7EDE7B}"/>
              </a:ext>
            </a:extLst>
          </p:cNvPr>
          <p:cNvSpPr/>
          <p:nvPr/>
        </p:nvSpPr>
        <p:spPr>
          <a:xfrm>
            <a:off x="2357691" y="2434800"/>
            <a:ext cx="962721"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a:solidFill>
                  <a:prstClr val="white"/>
                </a:solidFill>
                <a:latin typeface="Calibri"/>
              </a:rPr>
              <a:t>Mit anderen teilen</a:t>
            </a:r>
            <a:endParaRPr lang="en-GB" sz="1088" dirty="0">
              <a:solidFill>
                <a:prstClr val="white"/>
              </a:solidFill>
              <a:latin typeface="Calibri"/>
            </a:endParaRPr>
          </a:p>
        </p:txBody>
      </p:sp>
      <p:sp>
        <p:nvSpPr>
          <p:cNvPr id="40" name="Oval 26">
            <a:extLst>
              <a:ext uri="{FF2B5EF4-FFF2-40B4-BE49-F238E27FC236}">
                <a16:creationId xmlns:a16="http://schemas.microsoft.com/office/drawing/2014/main" id="{2C05488A-971D-0CF3-DBD1-589DCA7EDE7B}"/>
              </a:ext>
            </a:extLst>
          </p:cNvPr>
          <p:cNvSpPr/>
          <p:nvPr/>
        </p:nvSpPr>
        <p:spPr>
          <a:xfrm>
            <a:off x="3552794" y="1548049"/>
            <a:ext cx="1416571" cy="60114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err="1">
                <a:solidFill>
                  <a:prstClr val="white"/>
                </a:solidFill>
                <a:latin typeface="Calibri"/>
              </a:rPr>
              <a:t>Selbst-einschätzung</a:t>
            </a:r>
            <a:endParaRPr lang="en-GB" sz="1088" dirty="0">
              <a:solidFill>
                <a:prstClr val="white"/>
              </a:solidFill>
              <a:latin typeface="Calibri"/>
            </a:endParaRPr>
          </a:p>
        </p:txBody>
      </p:sp>
      <p:sp>
        <p:nvSpPr>
          <p:cNvPr id="41" name="Oval 26">
            <a:extLst>
              <a:ext uri="{FF2B5EF4-FFF2-40B4-BE49-F238E27FC236}">
                <a16:creationId xmlns:a16="http://schemas.microsoft.com/office/drawing/2014/main" id="{2C05488A-971D-0CF3-DBD1-589DCA7EDE7B}"/>
              </a:ext>
            </a:extLst>
          </p:cNvPr>
          <p:cNvSpPr/>
          <p:nvPr/>
        </p:nvSpPr>
        <p:spPr>
          <a:xfrm>
            <a:off x="2865334" y="5912539"/>
            <a:ext cx="1037127" cy="58972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a:solidFill>
                  <a:prstClr val="white"/>
                </a:solidFill>
                <a:latin typeface="Calibri"/>
              </a:rPr>
              <a:t>Mit anderen teilen</a:t>
            </a:r>
            <a:endParaRPr lang="en-GB" sz="1088" dirty="0">
              <a:solidFill>
                <a:prstClr val="white"/>
              </a:solidFill>
              <a:latin typeface="Calibri"/>
            </a:endParaRPr>
          </a:p>
        </p:txBody>
      </p:sp>
      <p:sp>
        <p:nvSpPr>
          <p:cNvPr id="42" name="Oval 50">
            <a:extLst>
              <a:ext uri="{FF2B5EF4-FFF2-40B4-BE49-F238E27FC236}">
                <a16:creationId xmlns:a16="http://schemas.microsoft.com/office/drawing/2014/main" id="{A2E92E49-1663-BCF5-3F0E-3CE6E1E4CC6C}"/>
              </a:ext>
            </a:extLst>
          </p:cNvPr>
          <p:cNvSpPr/>
          <p:nvPr/>
        </p:nvSpPr>
        <p:spPr>
          <a:xfrm>
            <a:off x="7489938" y="3562249"/>
            <a:ext cx="962193" cy="4151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r>
              <a:rPr lang="en-US" sz="1088" dirty="0">
                <a:solidFill>
                  <a:prstClr val="white"/>
                </a:solidFill>
                <a:latin typeface="Calibri"/>
              </a:rPr>
              <a:t>Kodier-schema</a:t>
            </a:r>
            <a:endParaRPr lang="en-GB" sz="1088" dirty="0">
              <a:solidFill>
                <a:prstClr val="white"/>
              </a:solidFill>
              <a:latin typeface="Calibri"/>
            </a:endParaRPr>
          </a:p>
        </p:txBody>
      </p:sp>
      <p:cxnSp>
        <p:nvCxnSpPr>
          <p:cNvPr id="43" name="Straight Arrow Connector 29">
            <a:extLst>
              <a:ext uri="{FF2B5EF4-FFF2-40B4-BE49-F238E27FC236}">
                <a16:creationId xmlns:a16="http://schemas.microsoft.com/office/drawing/2014/main" id="{81A9DA86-1126-D3F7-EE4F-96C19940930F}"/>
              </a:ext>
            </a:extLst>
          </p:cNvPr>
          <p:cNvCxnSpPr>
            <a:cxnSpLocks/>
          </p:cNvCxnSpPr>
          <p:nvPr/>
        </p:nvCxnSpPr>
        <p:spPr>
          <a:xfrm>
            <a:off x="4869620" y="2062831"/>
            <a:ext cx="82148" cy="2404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29">
            <a:extLst>
              <a:ext uri="{FF2B5EF4-FFF2-40B4-BE49-F238E27FC236}">
                <a16:creationId xmlns:a16="http://schemas.microsoft.com/office/drawing/2014/main" id="{81A9DA86-1126-D3F7-EE4F-96C19940930F}"/>
              </a:ext>
            </a:extLst>
          </p:cNvPr>
          <p:cNvCxnSpPr>
            <a:cxnSpLocks/>
          </p:cNvCxnSpPr>
          <p:nvPr/>
        </p:nvCxnSpPr>
        <p:spPr>
          <a:xfrm>
            <a:off x="3261162" y="2924170"/>
            <a:ext cx="82148" cy="2404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29">
            <a:extLst>
              <a:ext uri="{FF2B5EF4-FFF2-40B4-BE49-F238E27FC236}">
                <a16:creationId xmlns:a16="http://schemas.microsoft.com/office/drawing/2014/main" id="{81A9DA86-1126-D3F7-EE4F-96C19940930F}"/>
              </a:ext>
            </a:extLst>
          </p:cNvPr>
          <p:cNvCxnSpPr>
            <a:cxnSpLocks/>
          </p:cNvCxnSpPr>
          <p:nvPr/>
        </p:nvCxnSpPr>
        <p:spPr>
          <a:xfrm flipV="1">
            <a:off x="3888614" y="6015626"/>
            <a:ext cx="97677" cy="6082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32">
            <a:extLst>
              <a:ext uri="{FF2B5EF4-FFF2-40B4-BE49-F238E27FC236}">
                <a16:creationId xmlns:a16="http://schemas.microsoft.com/office/drawing/2014/main" id="{84B9417C-9643-1150-EA5A-BE9FCA7D35FF}"/>
              </a:ext>
            </a:extLst>
          </p:cNvPr>
          <p:cNvCxnSpPr>
            <a:cxnSpLocks/>
          </p:cNvCxnSpPr>
          <p:nvPr/>
        </p:nvCxnSpPr>
        <p:spPr>
          <a:xfrm flipH="1" flipV="1">
            <a:off x="7314050" y="3372804"/>
            <a:ext cx="193778" cy="21546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31">
            <a:extLst>
              <a:ext uri="{FF2B5EF4-FFF2-40B4-BE49-F238E27FC236}">
                <a16:creationId xmlns:a16="http://schemas.microsoft.com/office/drawing/2014/main" id="{964C349C-761C-9E3B-930D-C60F6CCB81FD}"/>
              </a:ext>
            </a:extLst>
          </p:cNvPr>
          <p:cNvCxnSpPr>
            <a:cxnSpLocks/>
          </p:cNvCxnSpPr>
          <p:nvPr/>
        </p:nvCxnSpPr>
        <p:spPr>
          <a:xfrm flipH="1">
            <a:off x="7370680" y="3960034"/>
            <a:ext cx="192211" cy="25899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61">
            <a:extLst>
              <a:ext uri="{FF2B5EF4-FFF2-40B4-BE49-F238E27FC236}">
                <a16:creationId xmlns:a16="http://schemas.microsoft.com/office/drawing/2014/main" id="{3B8EC689-9434-BF97-8E60-BCAD5E8246C3}"/>
              </a:ext>
            </a:extLst>
          </p:cNvPr>
          <p:cNvSpPr txBox="1"/>
          <p:nvPr/>
        </p:nvSpPr>
        <p:spPr>
          <a:xfrm>
            <a:off x="503472" y="3212618"/>
            <a:ext cx="2361860" cy="483209"/>
          </a:xfrm>
          <a:prstGeom prst="rect">
            <a:avLst/>
          </a:prstGeom>
          <a:noFill/>
          <a:ln>
            <a:solidFill>
              <a:srgbClr val="C61624"/>
            </a:solidFill>
          </a:ln>
        </p:spPr>
        <p:txBody>
          <a:bodyPr wrap="square">
            <a:spAutoFit/>
          </a:bodyPr>
          <a:lstStyle/>
          <a:p>
            <a:pPr algn="ctr" defTabSz="829178"/>
            <a:r>
              <a:rPr lang="en-US" sz="1270" dirty="0" err="1">
                <a:solidFill>
                  <a:srgbClr val="C61624"/>
                </a:solidFill>
                <a:latin typeface="Calibri"/>
              </a:rPr>
              <a:t>Prüfen</a:t>
            </a:r>
            <a:r>
              <a:rPr lang="en-US" sz="1270" dirty="0">
                <a:solidFill>
                  <a:srgbClr val="C61624"/>
                </a:solidFill>
                <a:latin typeface="Calibri"/>
              </a:rPr>
              <a:t>, </a:t>
            </a:r>
            <a:r>
              <a:rPr lang="en-US" sz="1270" dirty="0" err="1">
                <a:solidFill>
                  <a:srgbClr val="C61624"/>
                </a:solidFill>
                <a:latin typeface="Calibri"/>
              </a:rPr>
              <a:t>inwieweit</a:t>
            </a:r>
            <a:r>
              <a:rPr lang="en-US" sz="1270" dirty="0">
                <a:solidFill>
                  <a:srgbClr val="C61624"/>
                </a:solidFill>
                <a:latin typeface="Calibri"/>
              </a:rPr>
              <a:t> der </a:t>
            </a:r>
            <a:r>
              <a:rPr lang="en-US" sz="1270" dirty="0" err="1">
                <a:solidFill>
                  <a:srgbClr val="C61624"/>
                </a:solidFill>
                <a:latin typeface="Calibri"/>
              </a:rPr>
              <a:t>gesamte</a:t>
            </a:r>
            <a:r>
              <a:rPr lang="en-US" sz="1270" dirty="0">
                <a:solidFill>
                  <a:srgbClr val="C61624"/>
                </a:solidFill>
                <a:latin typeface="Calibri"/>
              </a:rPr>
              <a:t> </a:t>
            </a:r>
            <a:r>
              <a:rPr lang="en-US" sz="1270" dirty="0" err="1">
                <a:solidFill>
                  <a:srgbClr val="C61624"/>
                </a:solidFill>
                <a:latin typeface="Calibri"/>
              </a:rPr>
              <a:t>Zyklus</a:t>
            </a:r>
            <a:r>
              <a:rPr lang="en-US" sz="1270" dirty="0">
                <a:solidFill>
                  <a:srgbClr val="C61624"/>
                </a:solidFill>
                <a:latin typeface="Calibri"/>
              </a:rPr>
              <a:t> </a:t>
            </a:r>
            <a:r>
              <a:rPr lang="en-US" sz="1270" dirty="0" err="1">
                <a:solidFill>
                  <a:srgbClr val="C61624"/>
                </a:solidFill>
                <a:latin typeface="Calibri"/>
              </a:rPr>
              <a:t>funktioniert</a:t>
            </a:r>
            <a:r>
              <a:rPr lang="en-US" sz="1270" dirty="0">
                <a:solidFill>
                  <a:srgbClr val="C61624"/>
                </a:solidFill>
                <a:latin typeface="Calibri"/>
              </a:rPr>
              <a:t> hat</a:t>
            </a:r>
            <a:endParaRPr lang="en-GB" sz="1270" dirty="0">
              <a:solidFill>
                <a:srgbClr val="C61624"/>
              </a:solidFill>
              <a:latin typeface="Calibri"/>
            </a:endParaRPr>
          </a:p>
        </p:txBody>
      </p:sp>
      <p:sp>
        <p:nvSpPr>
          <p:cNvPr id="49" name="TextBox 60">
            <a:extLst>
              <a:ext uri="{FF2B5EF4-FFF2-40B4-BE49-F238E27FC236}">
                <a16:creationId xmlns:a16="http://schemas.microsoft.com/office/drawing/2014/main" id="{8CBF6FB6-DD46-F059-B19F-7D7A3C9ECEDD}"/>
              </a:ext>
            </a:extLst>
          </p:cNvPr>
          <p:cNvSpPr txBox="1"/>
          <p:nvPr/>
        </p:nvSpPr>
        <p:spPr>
          <a:xfrm>
            <a:off x="503472" y="4338203"/>
            <a:ext cx="2173860" cy="483209"/>
          </a:xfrm>
          <a:prstGeom prst="rect">
            <a:avLst/>
          </a:prstGeom>
          <a:noFill/>
          <a:ln>
            <a:solidFill>
              <a:srgbClr val="CE6328"/>
            </a:solidFill>
          </a:ln>
        </p:spPr>
        <p:txBody>
          <a:bodyPr wrap="square">
            <a:spAutoFit/>
          </a:bodyPr>
          <a:lstStyle/>
          <a:p>
            <a:pPr algn="ctr" defTabSz="829178"/>
            <a:r>
              <a:rPr lang="en-US" sz="1270" dirty="0">
                <a:solidFill>
                  <a:srgbClr val="CE6328"/>
                </a:solidFill>
                <a:latin typeface="Calibri"/>
              </a:rPr>
              <a:t>Handlungsplan auf </a:t>
            </a:r>
            <a:r>
              <a:rPr lang="en-US" sz="1270" dirty="0" err="1">
                <a:solidFill>
                  <a:srgbClr val="CE6328"/>
                </a:solidFill>
                <a:latin typeface="Calibri"/>
              </a:rPr>
              <a:t>Grundlage</a:t>
            </a:r>
            <a:r>
              <a:rPr lang="en-US" sz="1270" dirty="0">
                <a:solidFill>
                  <a:srgbClr val="CE6328"/>
                </a:solidFill>
                <a:latin typeface="Calibri"/>
              </a:rPr>
              <a:t> der </a:t>
            </a:r>
            <a:r>
              <a:rPr lang="en-US" sz="1270" dirty="0" err="1">
                <a:solidFill>
                  <a:srgbClr val="CE6328"/>
                </a:solidFill>
                <a:latin typeface="Calibri"/>
              </a:rPr>
              <a:t>Ergebnisse</a:t>
            </a:r>
            <a:r>
              <a:rPr lang="en-US" sz="1270" dirty="0">
                <a:solidFill>
                  <a:srgbClr val="CE6328"/>
                </a:solidFill>
                <a:latin typeface="Calibri"/>
              </a:rPr>
              <a:t> </a:t>
            </a:r>
            <a:r>
              <a:rPr lang="en-US" sz="1270" dirty="0" err="1">
                <a:solidFill>
                  <a:srgbClr val="CE6328"/>
                </a:solidFill>
                <a:latin typeface="Calibri"/>
              </a:rPr>
              <a:t>erstellen</a:t>
            </a:r>
            <a:endParaRPr lang="en-GB" sz="1270" dirty="0">
              <a:solidFill>
                <a:srgbClr val="CE6328"/>
              </a:solidFill>
              <a:latin typeface="Calibri"/>
            </a:endParaRPr>
          </a:p>
        </p:txBody>
      </p:sp>
      <p:sp>
        <p:nvSpPr>
          <p:cNvPr id="50" name="TextBox 33">
            <a:extLst>
              <a:ext uri="{FF2B5EF4-FFF2-40B4-BE49-F238E27FC236}">
                <a16:creationId xmlns:a16="http://schemas.microsoft.com/office/drawing/2014/main" id="{3AC3B360-7552-0205-4E14-850E9B7228D6}"/>
              </a:ext>
            </a:extLst>
          </p:cNvPr>
          <p:cNvSpPr txBox="1"/>
          <p:nvPr/>
        </p:nvSpPr>
        <p:spPr>
          <a:xfrm>
            <a:off x="512377" y="5276304"/>
            <a:ext cx="2770211" cy="483209"/>
          </a:xfrm>
          <a:prstGeom prst="rect">
            <a:avLst/>
          </a:prstGeom>
          <a:noFill/>
          <a:ln>
            <a:solidFill>
              <a:srgbClr val="0F857B"/>
            </a:solidFill>
          </a:ln>
        </p:spPr>
        <p:txBody>
          <a:bodyPr wrap="square">
            <a:spAutoFit/>
          </a:bodyPr>
          <a:lstStyle/>
          <a:p>
            <a:pPr algn="ctr" defTabSz="829178"/>
            <a:r>
              <a:rPr lang="en-US" sz="1270" dirty="0" err="1">
                <a:solidFill>
                  <a:srgbClr val="0F857B"/>
                </a:solidFill>
                <a:latin typeface="Calibri"/>
              </a:rPr>
              <a:t>Ergebnisse</a:t>
            </a:r>
            <a:r>
              <a:rPr lang="en-US" sz="1270" dirty="0">
                <a:solidFill>
                  <a:srgbClr val="0F857B"/>
                </a:solidFill>
                <a:latin typeface="Calibri"/>
              </a:rPr>
              <a:t> </a:t>
            </a:r>
            <a:r>
              <a:rPr lang="en-US" sz="1270" dirty="0" err="1">
                <a:solidFill>
                  <a:srgbClr val="0F857B"/>
                </a:solidFill>
                <a:latin typeface="Calibri"/>
              </a:rPr>
              <a:t>betrachten</a:t>
            </a:r>
            <a:r>
              <a:rPr lang="en-US" sz="1270" dirty="0">
                <a:solidFill>
                  <a:srgbClr val="0F857B"/>
                </a:solidFill>
                <a:latin typeface="Calibri"/>
              </a:rPr>
              <a:t> und </a:t>
            </a:r>
            <a:r>
              <a:rPr lang="en-US" sz="1270" dirty="0" err="1">
                <a:solidFill>
                  <a:srgbClr val="0F857B"/>
                </a:solidFill>
                <a:latin typeface="Calibri"/>
              </a:rPr>
              <a:t>mögliche</a:t>
            </a:r>
            <a:r>
              <a:rPr lang="en-US" sz="1270" dirty="0">
                <a:solidFill>
                  <a:srgbClr val="0F857B"/>
                </a:solidFill>
                <a:latin typeface="Calibri"/>
              </a:rPr>
              <a:t> </a:t>
            </a:r>
            <a:r>
              <a:rPr lang="en-US" sz="1270" dirty="0" err="1">
                <a:solidFill>
                  <a:srgbClr val="0F857B"/>
                </a:solidFill>
                <a:latin typeface="Calibri"/>
              </a:rPr>
              <a:t>Bedeutungen</a:t>
            </a:r>
            <a:r>
              <a:rPr lang="en-US" sz="1270" dirty="0">
                <a:solidFill>
                  <a:srgbClr val="0F857B"/>
                </a:solidFill>
                <a:latin typeface="Calibri"/>
              </a:rPr>
              <a:t> </a:t>
            </a:r>
            <a:r>
              <a:rPr lang="en-US" sz="1270" dirty="0" err="1">
                <a:solidFill>
                  <a:srgbClr val="0F857B"/>
                </a:solidFill>
                <a:latin typeface="Calibri"/>
              </a:rPr>
              <a:t>betrachten</a:t>
            </a:r>
            <a:endParaRPr lang="en-GB" sz="1270" dirty="0">
              <a:solidFill>
                <a:srgbClr val="0F857B"/>
              </a:solidFill>
              <a:latin typeface="Calibri"/>
            </a:endParaRPr>
          </a:p>
        </p:txBody>
      </p:sp>
      <p:sp>
        <p:nvSpPr>
          <p:cNvPr id="53" name="TextBox 32">
            <a:extLst>
              <a:ext uri="{FF2B5EF4-FFF2-40B4-BE49-F238E27FC236}">
                <a16:creationId xmlns:a16="http://schemas.microsoft.com/office/drawing/2014/main" id="{0E77BC25-B206-DD07-1D5D-F5D716BCE42F}"/>
              </a:ext>
            </a:extLst>
          </p:cNvPr>
          <p:cNvSpPr txBox="1"/>
          <p:nvPr/>
        </p:nvSpPr>
        <p:spPr>
          <a:xfrm>
            <a:off x="6769906" y="5829537"/>
            <a:ext cx="2402255" cy="483209"/>
          </a:xfrm>
          <a:prstGeom prst="rect">
            <a:avLst/>
          </a:prstGeom>
          <a:noFill/>
          <a:ln>
            <a:solidFill>
              <a:srgbClr val="812C75"/>
            </a:solidFill>
          </a:ln>
        </p:spPr>
        <p:txBody>
          <a:bodyPr wrap="square">
            <a:spAutoFit/>
          </a:bodyPr>
          <a:lstStyle/>
          <a:p>
            <a:pPr algn="ctr" defTabSz="829178"/>
            <a:r>
              <a:rPr lang="de-DE" sz="1270" dirty="0">
                <a:solidFill>
                  <a:srgbClr val="812C75"/>
                </a:solidFill>
                <a:latin typeface="Calibri"/>
              </a:rPr>
              <a:t>Untersuchung</a:t>
            </a:r>
            <a:r>
              <a:rPr lang="en-US" sz="1270" dirty="0">
                <a:solidFill>
                  <a:srgbClr val="812C75"/>
                </a:solidFill>
                <a:latin typeface="Calibri"/>
              </a:rPr>
              <a:t> </a:t>
            </a:r>
            <a:r>
              <a:rPr lang="en-US" sz="1270" dirty="0" err="1">
                <a:solidFill>
                  <a:srgbClr val="812C75"/>
                </a:solidFill>
                <a:latin typeface="Calibri"/>
              </a:rPr>
              <a:t>durchführen</a:t>
            </a:r>
            <a:r>
              <a:rPr lang="en-US" sz="1270" dirty="0">
                <a:solidFill>
                  <a:srgbClr val="812C75"/>
                </a:solidFill>
                <a:latin typeface="Calibri"/>
              </a:rPr>
              <a:t> und  </a:t>
            </a:r>
            <a:r>
              <a:rPr lang="en-US" sz="1270" dirty="0" err="1">
                <a:solidFill>
                  <a:srgbClr val="812C75"/>
                </a:solidFill>
                <a:latin typeface="Calibri"/>
              </a:rPr>
              <a:t>Daten</a:t>
            </a:r>
            <a:r>
              <a:rPr lang="en-US" sz="1270" dirty="0">
                <a:solidFill>
                  <a:srgbClr val="812C75"/>
                </a:solidFill>
                <a:latin typeface="Calibri"/>
              </a:rPr>
              <a:t> </a:t>
            </a:r>
            <a:r>
              <a:rPr lang="de-DE" sz="1270" dirty="0">
                <a:solidFill>
                  <a:srgbClr val="812C75"/>
                </a:solidFill>
                <a:latin typeface="Calibri"/>
              </a:rPr>
              <a:t>sammeln</a:t>
            </a:r>
          </a:p>
        </p:txBody>
      </p:sp>
      <p:sp>
        <p:nvSpPr>
          <p:cNvPr id="54" name="TextBox 29">
            <a:extLst>
              <a:ext uri="{FF2B5EF4-FFF2-40B4-BE49-F238E27FC236}">
                <a16:creationId xmlns:a16="http://schemas.microsoft.com/office/drawing/2014/main" id="{C375258E-F668-C38F-28B6-C5284EA13E74}"/>
              </a:ext>
            </a:extLst>
          </p:cNvPr>
          <p:cNvSpPr txBox="1"/>
          <p:nvPr/>
        </p:nvSpPr>
        <p:spPr>
          <a:xfrm>
            <a:off x="7468548" y="4370243"/>
            <a:ext cx="2402254" cy="678647"/>
          </a:xfrm>
          <a:prstGeom prst="rect">
            <a:avLst/>
          </a:prstGeom>
          <a:noFill/>
          <a:ln>
            <a:solidFill>
              <a:srgbClr val="70413C"/>
            </a:solidFill>
          </a:ln>
        </p:spPr>
        <p:txBody>
          <a:bodyPr wrap="square">
            <a:spAutoFit/>
          </a:bodyPr>
          <a:lstStyle/>
          <a:p>
            <a:pPr algn="ctr" defTabSz="829178"/>
            <a:r>
              <a:rPr lang="de-DE" sz="1270">
                <a:solidFill>
                  <a:srgbClr val="70413C"/>
                </a:solidFill>
                <a:latin typeface="Calibri"/>
              </a:rPr>
              <a:t>Untersuchung planen und  Methoden und Instrumente auswählen</a:t>
            </a:r>
          </a:p>
        </p:txBody>
      </p:sp>
      <p:sp>
        <p:nvSpPr>
          <p:cNvPr id="55" name="TextBox 31">
            <a:extLst>
              <a:ext uri="{FF2B5EF4-FFF2-40B4-BE49-F238E27FC236}">
                <a16:creationId xmlns:a16="http://schemas.microsoft.com/office/drawing/2014/main" id="{B690166C-2F0B-C75B-E93A-0082B8CB5835}"/>
              </a:ext>
            </a:extLst>
          </p:cNvPr>
          <p:cNvSpPr txBox="1"/>
          <p:nvPr/>
        </p:nvSpPr>
        <p:spPr>
          <a:xfrm>
            <a:off x="7280123" y="2549416"/>
            <a:ext cx="2584308" cy="678647"/>
          </a:xfrm>
          <a:prstGeom prst="rect">
            <a:avLst/>
          </a:prstGeom>
          <a:noFill/>
          <a:ln>
            <a:solidFill>
              <a:srgbClr val="507696"/>
            </a:solidFill>
          </a:ln>
        </p:spPr>
        <p:txBody>
          <a:bodyPr wrap="square">
            <a:spAutoFit/>
          </a:bodyPr>
          <a:lstStyle/>
          <a:p>
            <a:pPr algn="ctr" defTabSz="829178"/>
            <a:r>
              <a:rPr lang="en-US" sz="1270" dirty="0" err="1">
                <a:solidFill>
                  <a:srgbClr val="507696"/>
                </a:solidFill>
                <a:latin typeface="Calibri"/>
              </a:rPr>
              <a:t>Schwerpunkt</a:t>
            </a:r>
            <a:r>
              <a:rPr lang="en-US" sz="1270" dirty="0">
                <a:solidFill>
                  <a:srgbClr val="507696"/>
                </a:solidFill>
                <a:latin typeface="Calibri"/>
              </a:rPr>
              <a:t> und </a:t>
            </a:r>
            <a:r>
              <a:rPr lang="en-US" sz="1270" dirty="0" err="1">
                <a:solidFill>
                  <a:srgbClr val="507696"/>
                </a:solidFill>
                <a:latin typeface="Calibri"/>
              </a:rPr>
              <a:t>Untersuchungsfragen</a:t>
            </a:r>
            <a:r>
              <a:rPr lang="en-US" sz="1270" dirty="0">
                <a:solidFill>
                  <a:srgbClr val="507696"/>
                </a:solidFill>
                <a:latin typeface="Calibri"/>
              </a:rPr>
              <a:t> </a:t>
            </a:r>
            <a:r>
              <a:rPr lang="en-US" sz="1270" dirty="0" err="1">
                <a:solidFill>
                  <a:srgbClr val="507696"/>
                </a:solidFill>
                <a:latin typeface="Calibri"/>
              </a:rPr>
              <a:t>eingrenzen</a:t>
            </a:r>
            <a:r>
              <a:rPr lang="en-US" sz="1270" dirty="0">
                <a:solidFill>
                  <a:srgbClr val="507696"/>
                </a:solidFill>
                <a:latin typeface="Calibri"/>
              </a:rPr>
              <a:t>, </a:t>
            </a:r>
            <a:r>
              <a:rPr lang="en-US" sz="1270" dirty="0" err="1">
                <a:solidFill>
                  <a:srgbClr val="507696"/>
                </a:solidFill>
                <a:latin typeface="Calibri"/>
              </a:rPr>
              <a:t>mit</a:t>
            </a:r>
            <a:r>
              <a:rPr lang="en-US" sz="1270" dirty="0">
                <a:solidFill>
                  <a:srgbClr val="507696"/>
                </a:solidFill>
                <a:latin typeface="Calibri"/>
              </a:rPr>
              <a:t> T-SEDA </a:t>
            </a:r>
            <a:r>
              <a:rPr lang="en-US" sz="1270" dirty="0" err="1">
                <a:solidFill>
                  <a:srgbClr val="507696"/>
                </a:solidFill>
                <a:latin typeface="Calibri"/>
              </a:rPr>
              <a:t>verknüpfen</a:t>
            </a:r>
            <a:endParaRPr lang="en-GB" sz="1270" dirty="0">
              <a:solidFill>
                <a:srgbClr val="507696"/>
              </a:solidFill>
              <a:latin typeface="Calibri"/>
            </a:endParaRPr>
          </a:p>
        </p:txBody>
      </p:sp>
      <p:sp>
        <p:nvSpPr>
          <p:cNvPr id="56" name="TextBox 30">
            <a:extLst>
              <a:ext uri="{FF2B5EF4-FFF2-40B4-BE49-F238E27FC236}">
                <a16:creationId xmlns:a16="http://schemas.microsoft.com/office/drawing/2014/main" id="{C68FC5AD-F24C-C63E-9EF0-DB28131653E5}"/>
              </a:ext>
            </a:extLst>
          </p:cNvPr>
          <p:cNvSpPr txBox="1"/>
          <p:nvPr/>
        </p:nvSpPr>
        <p:spPr>
          <a:xfrm>
            <a:off x="5810957" y="1638783"/>
            <a:ext cx="2453657" cy="483209"/>
          </a:xfrm>
          <a:prstGeom prst="rect">
            <a:avLst/>
          </a:prstGeom>
          <a:noFill/>
          <a:ln>
            <a:solidFill>
              <a:srgbClr val="B38834"/>
            </a:solidFill>
          </a:ln>
        </p:spPr>
        <p:txBody>
          <a:bodyPr wrap="square">
            <a:spAutoFit/>
          </a:bodyPr>
          <a:lstStyle/>
          <a:p>
            <a:pPr algn="ctr" defTabSz="829178"/>
            <a:r>
              <a:rPr lang="en-US" sz="1270" dirty="0" err="1">
                <a:solidFill>
                  <a:srgbClr val="B38834"/>
                </a:solidFill>
                <a:latin typeface="Calibri"/>
              </a:rPr>
              <a:t>Interessensschwerpunkte</a:t>
            </a:r>
            <a:r>
              <a:rPr lang="en-US" sz="1270" dirty="0">
                <a:solidFill>
                  <a:srgbClr val="B38834"/>
                </a:solidFill>
                <a:latin typeface="Calibri"/>
              </a:rPr>
              <a:t> und </a:t>
            </a:r>
            <a:r>
              <a:rPr lang="en-US" sz="1270" dirty="0" err="1">
                <a:solidFill>
                  <a:srgbClr val="B38834"/>
                </a:solidFill>
                <a:latin typeface="Calibri"/>
              </a:rPr>
              <a:t>mögliche</a:t>
            </a:r>
            <a:r>
              <a:rPr lang="en-US" sz="1270" dirty="0">
                <a:solidFill>
                  <a:srgbClr val="B38834"/>
                </a:solidFill>
                <a:latin typeface="Calibri"/>
              </a:rPr>
              <a:t> </a:t>
            </a:r>
            <a:r>
              <a:rPr lang="en-US" sz="1270" dirty="0" err="1">
                <a:solidFill>
                  <a:srgbClr val="B38834"/>
                </a:solidFill>
                <a:latin typeface="Calibri"/>
              </a:rPr>
              <a:t>Ziele</a:t>
            </a:r>
            <a:r>
              <a:rPr lang="en-US" sz="1270" dirty="0">
                <a:solidFill>
                  <a:srgbClr val="B38834"/>
                </a:solidFill>
                <a:latin typeface="Calibri"/>
              </a:rPr>
              <a:t> </a:t>
            </a:r>
            <a:r>
              <a:rPr lang="en-US" sz="1270" dirty="0" err="1">
                <a:solidFill>
                  <a:srgbClr val="B38834"/>
                </a:solidFill>
                <a:latin typeface="Calibri"/>
              </a:rPr>
              <a:t>ermitteln</a:t>
            </a:r>
            <a:endParaRPr lang="en-US" sz="1270" dirty="0">
              <a:solidFill>
                <a:srgbClr val="B38834"/>
              </a:solidFill>
              <a:latin typeface="Calibri"/>
            </a:endParaRPr>
          </a:p>
        </p:txBody>
      </p:sp>
      <p:sp>
        <p:nvSpPr>
          <p:cNvPr id="59" name="TextBox 2">
            <a:extLst>
              <a:ext uri="{FF2B5EF4-FFF2-40B4-BE49-F238E27FC236}">
                <a16:creationId xmlns:a16="http://schemas.microsoft.com/office/drawing/2014/main" id="{0BDE1183-E542-2ACB-2FDF-A7E8C16683C9}"/>
              </a:ext>
            </a:extLst>
          </p:cNvPr>
          <p:cNvSpPr txBox="1"/>
          <p:nvPr/>
        </p:nvSpPr>
        <p:spPr>
          <a:xfrm>
            <a:off x="547187" y="6578560"/>
            <a:ext cx="2545963" cy="48320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9178">
              <a:defRPr/>
            </a:pPr>
            <a:r>
              <a:rPr lang="en-US" sz="1270" b="1" dirty="0">
                <a:solidFill>
                  <a:prstClr val="white"/>
                </a:solidFill>
                <a:latin typeface="Calibri"/>
                <a:hlinkClick r:id="rId10"/>
              </a:rPr>
              <a:t>https://www.camtree.org</a:t>
            </a:r>
            <a:endParaRPr lang="en-US" sz="1270" b="1" dirty="0">
              <a:solidFill>
                <a:prstClr val="white"/>
              </a:solidFill>
              <a:latin typeface="Calibri"/>
            </a:endParaRPr>
          </a:p>
          <a:p>
            <a:pPr defTabSz="829178">
              <a:defRPr/>
            </a:pPr>
            <a:r>
              <a:rPr lang="en-US" sz="1270" b="1" dirty="0">
                <a:solidFill>
                  <a:prstClr val="white"/>
                </a:solidFill>
                <a:latin typeface="Calibri"/>
                <a:hlinkClick r:id="rId11"/>
              </a:rPr>
              <a:t>https://library.camtree.org</a:t>
            </a:r>
            <a:endParaRPr lang="en-US" sz="1270" b="1" dirty="0">
              <a:solidFill>
                <a:prstClr val="white"/>
              </a:solidFill>
              <a:latin typeface="Calibri"/>
            </a:endParaRPr>
          </a:p>
        </p:txBody>
      </p:sp>
      <p:sp>
        <p:nvSpPr>
          <p:cNvPr id="51" name="object 6">
            <a:extLst>
              <a:ext uri="{FF2B5EF4-FFF2-40B4-BE49-F238E27FC236}">
                <a16:creationId xmlns:a16="http://schemas.microsoft.com/office/drawing/2014/main" id="{84619E1E-26A3-B241-9982-6ED459C551A4}"/>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18</a:t>
            </a:r>
            <a:endParaRPr sz="907" dirty="0">
              <a:solidFill>
                <a:prstClr val="black"/>
              </a:solidFill>
              <a:latin typeface="Arial"/>
              <a:cs typeface="Arial"/>
            </a:endParaRPr>
          </a:p>
        </p:txBody>
      </p:sp>
    </p:spTree>
    <p:extLst>
      <p:ext uri="{BB962C8B-B14F-4D97-AF65-F5344CB8AC3E}">
        <p14:creationId xmlns:p14="http://schemas.microsoft.com/office/powerpoint/2010/main" val="1206634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176800" y="1234012"/>
            <a:ext cx="3986502" cy="251159"/>
          </a:xfrm>
          <a:prstGeom prst="rect">
            <a:avLst/>
          </a:prstGeom>
        </p:spPr>
        <p:txBody>
          <a:bodyPr vert="horz" wrap="square" lIns="0" tIns="0" rIns="0" bIns="0" rtlCol="0">
            <a:spAutoFit/>
          </a:bodyPr>
          <a:lstStyle/>
          <a:p>
            <a:pPr marL="11516" defTabSz="829178"/>
            <a:r>
              <a:rPr lang="de-DE" sz="1632" b="1" kern="0" spc="9" dirty="0">
                <a:solidFill>
                  <a:srgbClr val="800000"/>
                </a:solidFill>
                <a:latin typeface="Arial"/>
                <a:cs typeface="Arial"/>
              </a:rPr>
              <a:t>Untersuchungszyklus</a:t>
            </a:r>
            <a:endParaRPr sz="1632" kern="0" spc="9" dirty="0">
              <a:solidFill>
                <a:prstClr val="black"/>
              </a:solidFill>
              <a:latin typeface="Arial"/>
              <a:cs typeface="Arial"/>
            </a:endParaRPr>
          </a:p>
        </p:txBody>
      </p:sp>
      <p:sp>
        <p:nvSpPr>
          <p:cNvPr id="3" name="object 3"/>
          <p:cNvSpPr txBox="1"/>
          <p:nvPr/>
        </p:nvSpPr>
        <p:spPr>
          <a:xfrm>
            <a:off x="6812867" y="1234012"/>
            <a:ext cx="1987656" cy="251159"/>
          </a:xfrm>
          <a:prstGeom prst="rect">
            <a:avLst/>
          </a:prstGeom>
        </p:spPr>
        <p:txBody>
          <a:bodyPr vert="horz" wrap="square" lIns="0" tIns="0" rIns="0" bIns="0" rtlCol="0">
            <a:spAutoFit/>
          </a:bodyPr>
          <a:lstStyle/>
          <a:p>
            <a:pPr marL="11516" defTabSz="829178"/>
            <a:r>
              <a:rPr sz="1632" b="1" kern="0" spc="9" dirty="0">
                <a:solidFill>
                  <a:srgbClr val="800000"/>
                </a:solidFill>
                <a:latin typeface="Arial"/>
                <a:cs typeface="Arial"/>
              </a:rPr>
              <a:t>Name: Julia Monks</a:t>
            </a:r>
            <a:endParaRPr sz="1632" kern="0" spc="9" dirty="0">
              <a:solidFill>
                <a:prstClr val="black"/>
              </a:solidFill>
              <a:latin typeface="Arial"/>
              <a:cs typeface="Arial"/>
            </a:endParaRPr>
          </a:p>
        </p:txBody>
      </p:sp>
      <p:sp>
        <p:nvSpPr>
          <p:cNvPr id="4" name="object 4"/>
          <p:cNvSpPr txBox="1"/>
          <p:nvPr/>
        </p:nvSpPr>
        <p:spPr>
          <a:xfrm>
            <a:off x="640827" y="498415"/>
            <a:ext cx="4486202" cy="238936"/>
          </a:xfrm>
          <a:prstGeom prst="rect">
            <a:avLst/>
          </a:prstGeom>
          <a:ln w="31733">
            <a:solidFill>
              <a:srgbClr val="2791A6"/>
            </a:solidFill>
          </a:ln>
        </p:spPr>
        <p:txBody>
          <a:bodyPr vert="horz" wrap="square" lIns="0" tIns="70826" rIns="0" bIns="0" rtlCol="0">
            <a:spAutoFit/>
          </a:bodyPr>
          <a:lstStyle/>
          <a:p>
            <a:pPr marL="73705" defTabSz="829178">
              <a:spcBef>
                <a:spcPts val="558"/>
              </a:spcBef>
            </a:pPr>
            <a:r>
              <a:rPr lang="de-DE" sz="1088" spc="9" dirty="0">
                <a:solidFill>
                  <a:prstClr val="black"/>
                </a:solidFill>
                <a:latin typeface="Arial Unicode MS"/>
                <a:cs typeface="Arial Unicode MS"/>
              </a:rPr>
              <a:t>Hier ist ein Beispiel für einen abgeschlossenen Untersuchungszyklus</a:t>
            </a:r>
            <a:endParaRPr sz="1088" spc="9" dirty="0">
              <a:solidFill>
                <a:prstClr val="black"/>
              </a:solidFill>
              <a:latin typeface="Arial Unicode MS"/>
              <a:cs typeface="Arial Unicode MS"/>
            </a:endParaRPr>
          </a:p>
        </p:txBody>
      </p:sp>
      <p:sp>
        <p:nvSpPr>
          <p:cNvPr id="11" name="object 11"/>
          <p:cNvSpPr/>
          <p:nvPr/>
        </p:nvSpPr>
        <p:spPr>
          <a:xfrm>
            <a:off x="6729425" y="2842158"/>
            <a:ext cx="2296814" cy="1182961"/>
          </a:xfrm>
          <a:prstGeom prst="rect">
            <a:avLst/>
          </a:prstGeom>
          <a:blipFill>
            <a:blip r:embed="rId2"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5" name="object 15"/>
          <p:cNvSpPr/>
          <p:nvPr/>
        </p:nvSpPr>
        <p:spPr>
          <a:xfrm>
            <a:off x="6732189" y="4445238"/>
            <a:ext cx="2338278" cy="1254823"/>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9" name="object 19"/>
          <p:cNvSpPr/>
          <p:nvPr/>
        </p:nvSpPr>
        <p:spPr>
          <a:xfrm>
            <a:off x="3882577" y="5249539"/>
            <a:ext cx="2617436" cy="1144266"/>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2" name="object 22"/>
          <p:cNvSpPr/>
          <p:nvPr/>
        </p:nvSpPr>
        <p:spPr>
          <a:xfrm>
            <a:off x="1262372" y="4450763"/>
            <a:ext cx="2382502" cy="1393020"/>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grpSp>
        <p:nvGrpSpPr>
          <p:cNvPr id="39" name="Group 43">
            <a:extLst>
              <a:ext uri="{FF2B5EF4-FFF2-40B4-BE49-F238E27FC236}">
                <a16:creationId xmlns:a16="http://schemas.microsoft.com/office/drawing/2014/main" id="{F1149E91-EBB5-B03F-4F8F-0D63B247F291}"/>
              </a:ext>
            </a:extLst>
          </p:cNvPr>
          <p:cNvGrpSpPr/>
          <p:nvPr/>
        </p:nvGrpSpPr>
        <p:grpSpPr>
          <a:xfrm>
            <a:off x="1040667" y="1783042"/>
            <a:ext cx="8232567" cy="4732643"/>
            <a:chOff x="1569213" y="1027685"/>
            <a:chExt cx="9078692" cy="5219053"/>
          </a:xfrm>
        </p:grpSpPr>
        <p:grpSp>
          <p:nvGrpSpPr>
            <p:cNvPr id="40" name="Group 45">
              <a:extLst>
                <a:ext uri="{FF2B5EF4-FFF2-40B4-BE49-F238E27FC236}">
                  <a16:creationId xmlns:a16="http://schemas.microsoft.com/office/drawing/2014/main" id="{D9DA6F25-C963-25C6-AC1C-2D53BAD11AE3}"/>
                </a:ext>
              </a:extLst>
            </p:cNvPr>
            <p:cNvGrpSpPr/>
            <p:nvPr/>
          </p:nvGrpSpPr>
          <p:grpSpPr>
            <a:xfrm>
              <a:off x="4649872" y="1027685"/>
              <a:ext cx="2917373" cy="1267232"/>
              <a:chOff x="4408711" y="897056"/>
              <a:chExt cx="2917373" cy="1267232"/>
            </a:xfrm>
          </p:grpSpPr>
          <p:sp>
            <p:nvSpPr>
              <p:cNvPr id="60" name="Rounded Rectangle 74">
                <a:extLst>
                  <a:ext uri="{FF2B5EF4-FFF2-40B4-BE49-F238E27FC236}">
                    <a16:creationId xmlns:a16="http://schemas.microsoft.com/office/drawing/2014/main" id="{74FD29A4-6A0F-B040-F8FF-73565D53AC7D}"/>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61" name="TextBox 76">
                <a:extLst>
                  <a:ext uri="{FF2B5EF4-FFF2-40B4-BE49-F238E27FC236}">
                    <a16:creationId xmlns:a16="http://schemas.microsoft.com/office/drawing/2014/main" id="{46B33687-5B9C-B204-C76D-8C390805FC16}"/>
                  </a:ext>
                </a:extLst>
              </p:cNvPr>
              <p:cNvSpPr txBox="1"/>
              <p:nvPr/>
            </p:nvSpPr>
            <p:spPr>
              <a:xfrm>
                <a:off x="4408801" y="1216416"/>
                <a:ext cx="2917283" cy="947872"/>
              </a:xfrm>
              <a:prstGeom prst="rect">
                <a:avLst/>
              </a:prstGeom>
              <a:noFill/>
            </p:spPr>
            <p:txBody>
              <a:bodyPr wrap="square" rtlCol="0">
                <a:spAutoFit/>
              </a:bodyPr>
              <a:lstStyle/>
              <a:p>
                <a:pPr algn="ctr" defTabSz="829178"/>
                <a:r>
                  <a:rPr lang="de-DE" sz="997" spc="-54" dirty="0">
                    <a:solidFill>
                      <a:prstClr val="black"/>
                    </a:solidFill>
                    <a:latin typeface="Calibri"/>
                    <a:cs typeface="Arial Unicode MS"/>
                  </a:rPr>
                  <a:t>Wenn ich versuche, Kinder unterschiedlicher Leistungsniveaus zur Zusammenarbeit zu ermutigen, neigt ein Kind mit höherem Leistungsniveau (HL) dazu, denjenigen, die sich schwer tun (NL), einfach die Antwort zu sagen.</a:t>
                </a:r>
                <a:endParaRPr lang="en-US" sz="1632" dirty="0">
                  <a:solidFill>
                    <a:prstClr val="black"/>
                  </a:solidFill>
                  <a:latin typeface="Calibri"/>
                </a:endParaRPr>
              </a:p>
            </p:txBody>
          </p:sp>
        </p:grpSp>
        <p:grpSp>
          <p:nvGrpSpPr>
            <p:cNvPr id="41" name="Group 46">
              <a:extLst>
                <a:ext uri="{FF2B5EF4-FFF2-40B4-BE49-F238E27FC236}">
                  <a16:creationId xmlns:a16="http://schemas.microsoft.com/office/drawing/2014/main" id="{78D08ACB-86A2-4DE7-067B-BD46FF7241FC}"/>
                </a:ext>
              </a:extLst>
            </p:cNvPr>
            <p:cNvGrpSpPr/>
            <p:nvPr/>
          </p:nvGrpSpPr>
          <p:grpSpPr>
            <a:xfrm>
              <a:off x="7671489" y="2001602"/>
              <a:ext cx="2976416" cy="1240066"/>
              <a:chOff x="7430328" y="1870973"/>
              <a:chExt cx="2976416" cy="1240066"/>
            </a:xfrm>
          </p:grpSpPr>
          <p:sp>
            <p:nvSpPr>
              <p:cNvPr id="58" name="Rounded Rectangle 71">
                <a:extLst>
                  <a:ext uri="{FF2B5EF4-FFF2-40B4-BE49-F238E27FC236}">
                    <a16:creationId xmlns:a16="http://schemas.microsoft.com/office/drawing/2014/main" id="{2425DF1C-EA89-B68E-8D77-8094BF447744}"/>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59" name="TextBox 73">
                <a:extLst>
                  <a:ext uri="{FF2B5EF4-FFF2-40B4-BE49-F238E27FC236}">
                    <a16:creationId xmlns:a16="http://schemas.microsoft.com/office/drawing/2014/main" id="{B38F6BE2-ED21-CF3B-CF63-AE25097C9F2D}"/>
                  </a:ext>
                </a:extLst>
              </p:cNvPr>
              <p:cNvSpPr txBox="1"/>
              <p:nvPr/>
            </p:nvSpPr>
            <p:spPr>
              <a:xfrm>
                <a:off x="7430328" y="1979455"/>
                <a:ext cx="2322658" cy="1117081"/>
              </a:xfrm>
              <a:prstGeom prst="rect">
                <a:avLst/>
              </a:prstGeom>
              <a:noFill/>
            </p:spPr>
            <p:txBody>
              <a:bodyPr wrap="square">
                <a:spAutoFit/>
              </a:bodyPr>
              <a:lstStyle/>
              <a:p>
                <a:pPr marL="3455" algn="ctr" defTabSz="829178">
                  <a:spcBef>
                    <a:spcPts val="508"/>
                  </a:spcBef>
                </a:pPr>
                <a:r>
                  <a:rPr lang="de-DE" sz="997" spc="-54" dirty="0">
                    <a:solidFill>
                      <a:prstClr val="black"/>
                    </a:solidFill>
                    <a:latin typeface="Calibri"/>
                    <a:cs typeface="Arial Unicode MS"/>
                  </a:rPr>
                  <a:t>Bauen die Schüler*innen auf ihren Ideen auf? Leisten alle Schüler*innen einen Beitrag?  Engagieren sich stille Schüler*innen? Werden Ideen respektvoll in Frage gestellt? Wird auf Ideen aufgebaut oder eingegangen?</a:t>
                </a:r>
                <a:endParaRPr lang="en-GB" sz="997" dirty="0">
                  <a:solidFill>
                    <a:prstClr val="black"/>
                  </a:solidFill>
                  <a:latin typeface="Calibri"/>
                  <a:cs typeface="Arial Unicode MS"/>
                </a:endParaRPr>
              </a:p>
            </p:txBody>
          </p:sp>
        </p:grpSp>
        <p:grpSp>
          <p:nvGrpSpPr>
            <p:cNvPr id="42" name="Group 47">
              <a:extLst>
                <a:ext uri="{FF2B5EF4-FFF2-40B4-BE49-F238E27FC236}">
                  <a16:creationId xmlns:a16="http://schemas.microsoft.com/office/drawing/2014/main" id="{57DAD799-3C80-1C85-3F55-52F965FA90B8}"/>
                </a:ext>
              </a:extLst>
            </p:cNvPr>
            <p:cNvGrpSpPr/>
            <p:nvPr/>
          </p:nvGrpSpPr>
          <p:grpSpPr>
            <a:xfrm>
              <a:off x="7730532" y="3528836"/>
              <a:ext cx="2917373" cy="1240067"/>
              <a:chOff x="7650452" y="3389586"/>
              <a:chExt cx="2917373" cy="1240067"/>
            </a:xfrm>
          </p:grpSpPr>
          <p:sp>
            <p:nvSpPr>
              <p:cNvPr id="56" name="Rounded Rectangle 68">
                <a:extLst>
                  <a:ext uri="{FF2B5EF4-FFF2-40B4-BE49-F238E27FC236}">
                    <a16:creationId xmlns:a16="http://schemas.microsoft.com/office/drawing/2014/main" id="{06BD519F-C499-D8A1-BF86-9C416D60EAB7}"/>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57" name="TextBox 70">
                <a:extLst>
                  <a:ext uri="{FF2B5EF4-FFF2-40B4-BE49-F238E27FC236}">
                    <a16:creationId xmlns:a16="http://schemas.microsoft.com/office/drawing/2014/main" id="{1397705F-0CD2-2283-79AD-6BC0AF4BB78B}"/>
                  </a:ext>
                </a:extLst>
              </p:cNvPr>
              <p:cNvSpPr txBox="1"/>
              <p:nvPr/>
            </p:nvSpPr>
            <p:spPr>
              <a:xfrm>
                <a:off x="7740385" y="3603427"/>
                <a:ext cx="2156051" cy="964842"/>
              </a:xfrm>
              <a:prstGeom prst="rect">
                <a:avLst/>
              </a:prstGeom>
              <a:noFill/>
            </p:spPr>
            <p:txBody>
              <a:bodyPr wrap="square">
                <a:spAutoFit/>
              </a:bodyPr>
              <a:lstStyle/>
              <a:p>
                <a:pPr marL="10941" marR="4607" indent="-576" algn="ctr" defTabSz="829178">
                  <a:lnSpc>
                    <a:spcPct val="101699"/>
                  </a:lnSpc>
                </a:pPr>
                <a:r>
                  <a:rPr lang="de-DE" sz="997" spc="-68" dirty="0">
                    <a:solidFill>
                      <a:prstClr val="black"/>
                    </a:solidFill>
                    <a:latin typeface="Calibri"/>
                    <a:cs typeface="Arial Unicode MS"/>
                  </a:rPr>
                  <a:t>Kinder bei der Arbeit in gemischten Paaren beobachten und  Instrumente 2A und 2C verwenden, um die Beteiligung und die Qualität des Dialogs zu ermitteln.</a:t>
                </a:r>
                <a:endParaRPr lang="en-GB" sz="997" dirty="0">
                  <a:solidFill>
                    <a:prstClr val="black"/>
                  </a:solidFill>
                  <a:latin typeface="Calibri"/>
                  <a:cs typeface="Arial Unicode MS"/>
                </a:endParaRPr>
              </a:p>
            </p:txBody>
          </p:sp>
        </p:grpSp>
        <p:grpSp>
          <p:nvGrpSpPr>
            <p:cNvPr id="43" name="Group 48">
              <a:extLst>
                <a:ext uri="{FF2B5EF4-FFF2-40B4-BE49-F238E27FC236}">
                  <a16:creationId xmlns:a16="http://schemas.microsoft.com/office/drawing/2014/main" id="{B4F8ACD2-2962-D1AF-C090-C0151CBC5A7D}"/>
                </a:ext>
              </a:extLst>
            </p:cNvPr>
            <p:cNvGrpSpPr/>
            <p:nvPr/>
          </p:nvGrpSpPr>
          <p:grpSpPr>
            <a:xfrm>
              <a:off x="3087373" y="5006673"/>
              <a:ext cx="2917373" cy="1240065"/>
              <a:chOff x="2701210" y="4949458"/>
              <a:chExt cx="2917373" cy="1240065"/>
            </a:xfrm>
          </p:grpSpPr>
          <p:sp>
            <p:nvSpPr>
              <p:cNvPr id="54" name="Rounded Rectangle 65">
                <a:extLst>
                  <a:ext uri="{FF2B5EF4-FFF2-40B4-BE49-F238E27FC236}">
                    <a16:creationId xmlns:a16="http://schemas.microsoft.com/office/drawing/2014/main" id="{AFCF6310-9B0B-F3C8-BB66-A5ACC31028D9}"/>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55" name="TextBox 67">
                <a:extLst>
                  <a:ext uri="{FF2B5EF4-FFF2-40B4-BE49-F238E27FC236}">
                    <a16:creationId xmlns:a16="http://schemas.microsoft.com/office/drawing/2014/main" id="{8D339977-9BE5-FF14-426E-DF264B342C32}"/>
                  </a:ext>
                </a:extLst>
              </p:cNvPr>
              <p:cNvSpPr txBox="1"/>
              <p:nvPr/>
            </p:nvSpPr>
            <p:spPr>
              <a:xfrm>
                <a:off x="3208162" y="5060174"/>
                <a:ext cx="2365971" cy="1117081"/>
              </a:xfrm>
              <a:prstGeom prst="rect">
                <a:avLst/>
              </a:prstGeom>
              <a:noFill/>
            </p:spPr>
            <p:txBody>
              <a:bodyPr wrap="square" rtlCol="0">
                <a:spAutoFit/>
              </a:bodyPr>
              <a:lstStyle/>
              <a:p>
                <a:pPr algn="ctr" defTabSz="829178"/>
                <a:r>
                  <a:rPr lang="de-DE" sz="997" spc="-45" dirty="0">
                    <a:solidFill>
                      <a:prstClr val="black"/>
                    </a:solidFill>
                    <a:latin typeface="Calibri"/>
                    <a:cs typeface="Arial Unicode MS"/>
                  </a:rPr>
                  <a:t>Kinder bauen selten auf Ideen auf, HL-Kinder erklären oder geben Antworten an. Sehr wenig Beteiligung von NL-Kindern, alle wurden von HL-Kindern angeführt, die entweder performativ waren oder sich nur minimal engagierten.</a:t>
                </a:r>
                <a:endParaRPr lang="en-GB" sz="997" dirty="0">
                  <a:solidFill>
                    <a:prstClr val="black"/>
                  </a:solidFill>
                  <a:latin typeface="Calibri"/>
                  <a:cs typeface="Arial Unicode MS"/>
                </a:endParaRPr>
              </a:p>
            </p:txBody>
          </p:sp>
        </p:grpSp>
        <p:grpSp>
          <p:nvGrpSpPr>
            <p:cNvPr id="44" name="Group 50">
              <a:extLst>
                <a:ext uri="{FF2B5EF4-FFF2-40B4-BE49-F238E27FC236}">
                  <a16:creationId xmlns:a16="http://schemas.microsoft.com/office/drawing/2014/main" id="{58BCA86B-0FCD-17C2-12C6-BDB6F41FF41E}"/>
                </a:ext>
              </a:extLst>
            </p:cNvPr>
            <p:cNvGrpSpPr/>
            <p:nvPr/>
          </p:nvGrpSpPr>
          <p:grpSpPr>
            <a:xfrm>
              <a:off x="6232865" y="4980930"/>
              <a:ext cx="2917373" cy="1240065"/>
              <a:chOff x="6125535" y="4971642"/>
              <a:chExt cx="2917373" cy="1240065"/>
            </a:xfrm>
          </p:grpSpPr>
          <p:sp>
            <p:nvSpPr>
              <p:cNvPr id="52" name="Rounded Rectangle 62">
                <a:extLst>
                  <a:ext uri="{FF2B5EF4-FFF2-40B4-BE49-F238E27FC236}">
                    <a16:creationId xmlns:a16="http://schemas.microsoft.com/office/drawing/2014/main" id="{EDB74E16-D85A-3AB6-B3F6-CB62BCE7E561}"/>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53" name="TextBox 64">
                <a:extLst>
                  <a:ext uri="{FF2B5EF4-FFF2-40B4-BE49-F238E27FC236}">
                    <a16:creationId xmlns:a16="http://schemas.microsoft.com/office/drawing/2014/main" id="{9C0354F1-38D6-3AA5-8505-324D0D2E4A19}"/>
                  </a:ext>
                </a:extLst>
              </p:cNvPr>
              <p:cNvSpPr txBox="1"/>
              <p:nvPr/>
            </p:nvSpPr>
            <p:spPr>
              <a:xfrm>
                <a:off x="6199087" y="5328604"/>
                <a:ext cx="2144988" cy="769172"/>
              </a:xfrm>
              <a:prstGeom prst="rect">
                <a:avLst/>
              </a:prstGeom>
              <a:noFill/>
            </p:spPr>
            <p:txBody>
              <a:bodyPr wrap="square" lIns="82918" tIns="41459" rIns="82918" bIns="41459" rtlCol="0" anchor="t">
                <a:spAutoFit/>
              </a:bodyPr>
              <a:lstStyle/>
              <a:p>
                <a:pPr algn="ctr" defTabSz="829178"/>
                <a:r>
                  <a:rPr lang="de-DE" sz="997" spc="-45" dirty="0">
                    <a:solidFill>
                      <a:prstClr val="black"/>
                    </a:solidFill>
                    <a:latin typeface="Calibri"/>
                    <a:cs typeface="Arial Unicode MS"/>
                  </a:rPr>
                  <a:t>Transkribieren und Kodieren kurzer Episoden, Identifizieren und Zählen von Beispielen für jeden Code (I, H, N , EN)</a:t>
                </a:r>
                <a:endParaRPr lang="en-GB" sz="997" dirty="0">
                  <a:solidFill>
                    <a:prstClr val="black"/>
                  </a:solidFill>
                  <a:latin typeface="Calibri"/>
                  <a:cs typeface="Arial Unicode MS"/>
                </a:endParaRPr>
              </a:p>
            </p:txBody>
          </p:sp>
        </p:grpSp>
        <p:grpSp>
          <p:nvGrpSpPr>
            <p:cNvPr id="45" name="Group 53">
              <a:extLst>
                <a:ext uri="{FF2B5EF4-FFF2-40B4-BE49-F238E27FC236}">
                  <a16:creationId xmlns:a16="http://schemas.microsoft.com/office/drawing/2014/main" id="{09A8B259-1DBD-EA2A-D52F-6411B14D4F85}"/>
                </a:ext>
              </a:extLst>
            </p:cNvPr>
            <p:cNvGrpSpPr/>
            <p:nvPr/>
          </p:nvGrpSpPr>
          <p:grpSpPr>
            <a:xfrm>
              <a:off x="1569213" y="3464076"/>
              <a:ext cx="2917373" cy="1295668"/>
              <a:chOff x="1104897" y="3322834"/>
              <a:chExt cx="2917373" cy="1295668"/>
            </a:xfrm>
          </p:grpSpPr>
          <p:sp>
            <p:nvSpPr>
              <p:cNvPr id="50" name="Rounded Rectangle 59">
                <a:extLst>
                  <a:ext uri="{FF2B5EF4-FFF2-40B4-BE49-F238E27FC236}">
                    <a16:creationId xmlns:a16="http://schemas.microsoft.com/office/drawing/2014/main" id="{123150E7-AA10-F4A9-4A4E-B0F14404C81F}"/>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51" name="TextBox 61">
                <a:extLst>
                  <a:ext uri="{FF2B5EF4-FFF2-40B4-BE49-F238E27FC236}">
                    <a16:creationId xmlns:a16="http://schemas.microsoft.com/office/drawing/2014/main" id="{991E33CE-9607-57A5-DE02-13E5C856894E}"/>
                  </a:ext>
                </a:extLst>
              </p:cNvPr>
              <p:cNvSpPr txBox="1"/>
              <p:nvPr/>
            </p:nvSpPr>
            <p:spPr>
              <a:xfrm>
                <a:off x="1491925" y="3482330"/>
                <a:ext cx="2316966" cy="1136172"/>
              </a:xfrm>
              <a:prstGeom prst="rect">
                <a:avLst/>
              </a:prstGeom>
              <a:noFill/>
            </p:spPr>
            <p:txBody>
              <a:bodyPr wrap="square">
                <a:spAutoFit/>
              </a:bodyPr>
              <a:lstStyle/>
              <a:p>
                <a:pPr algn="ctr" defTabSz="829178"/>
                <a:r>
                  <a:rPr lang="de-DE" sz="997" spc="-59" dirty="0">
                    <a:solidFill>
                      <a:prstClr val="black"/>
                    </a:solidFill>
                    <a:latin typeface="Calibri"/>
                    <a:cs typeface="Arial Unicode MS"/>
                  </a:rPr>
                  <a:t>Gemeinsame Grundregeln festlegen. Darüber sprechen, wie der Dialog allen Lernenden helfen kann. Einführung von Satzgliedern. Metabewusstsein für die Vorteile des Dialogs entwickeln.</a:t>
                </a:r>
                <a:endParaRPr lang="en-GB" sz="1088" dirty="0">
                  <a:solidFill>
                    <a:prstClr val="black"/>
                  </a:solidFill>
                  <a:latin typeface="Calibri"/>
                  <a:cs typeface="Arial Unicode MS"/>
                </a:endParaRPr>
              </a:p>
              <a:p>
                <a:pPr marL="11516" marR="4607" indent="204415" defTabSz="829178">
                  <a:lnSpc>
                    <a:spcPct val="101699"/>
                  </a:lnSpc>
                </a:pPr>
                <a:endParaRPr lang="en-GB" sz="1088" dirty="0">
                  <a:solidFill>
                    <a:prstClr val="black"/>
                  </a:solidFill>
                  <a:latin typeface="Calibri"/>
                  <a:cs typeface="Arial Unicode MS"/>
                </a:endParaRPr>
              </a:p>
            </p:txBody>
          </p:sp>
        </p:grpSp>
        <p:grpSp>
          <p:nvGrpSpPr>
            <p:cNvPr id="46" name="Group 54">
              <a:extLst>
                <a:ext uri="{FF2B5EF4-FFF2-40B4-BE49-F238E27FC236}">
                  <a16:creationId xmlns:a16="http://schemas.microsoft.com/office/drawing/2014/main" id="{9C72BED8-4179-AE1B-6450-DB8EA633F878}"/>
                </a:ext>
              </a:extLst>
            </p:cNvPr>
            <p:cNvGrpSpPr/>
            <p:nvPr/>
          </p:nvGrpSpPr>
          <p:grpSpPr>
            <a:xfrm>
              <a:off x="1569213" y="2001603"/>
              <a:ext cx="2917373" cy="1240065"/>
              <a:chOff x="1328052" y="1870974"/>
              <a:chExt cx="2917373" cy="1240065"/>
            </a:xfrm>
          </p:grpSpPr>
          <p:sp>
            <p:nvSpPr>
              <p:cNvPr id="48" name="Rounded Rectangle 56">
                <a:extLst>
                  <a:ext uri="{FF2B5EF4-FFF2-40B4-BE49-F238E27FC236}">
                    <a16:creationId xmlns:a16="http://schemas.microsoft.com/office/drawing/2014/main" id="{4DD5AC2A-DAFE-1488-DB2B-371446FBAAF7}"/>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29178"/>
                <a:endParaRPr lang="en-US" sz="1632">
                  <a:solidFill>
                    <a:prstClr val="white"/>
                  </a:solidFill>
                  <a:latin typeface="Calibri"/>
                </a:endParaRPr>
              </a:p>
            </p:txBody>
          </p:sp>
          <p:sp>
            <p:nvSpPr>
              <p:cNvPr id="49" name="TextBox 58">
                <a:extLst>
                  <a:ext uri="{FF2B5EF4-FFF2-40B4-BE49-F238E27FC236}">
                    <a16:creationId xmlns:a16="http://schemas.microsoft.com/office/drawing/2014/main" id="{9CBA1CF0-C56F-AAC4-1302-C5EDA229D43F}"/>
                  </a:ext>
                </a:extLst>
              </p:cNvPr>
              <p:cNvSpPr txBox="1"/>
              <p:nvPr/>
            </p:nvSpPr>
            <p:spPr>
              <a:xfrm>
                <a:off x="1937726" y="1954359"/>
                <a:ext cx="2228058" cy="1117081"/>
              </a:xfrm>
              <a:prstGeom prst="rect">
                <a:avLst/>
              </a:prstGeom>
              <a:noFill/>
            </p:spPr>
            <p:txBody>
              <a:bodyPr wrap="square" rtlCol="0">
                <a:spAutoFit/>
              </a:bodyPr>
              <a:lstStyle/>
              <a:p>
                <a:pPr algn="ctr" defTabSz="829178"/>
                <a:r>
                  <a:rPr lang="de-DE" sz="997" spc="-45" dirty="0">
                    <a:solidFill>
                      <a:prstClr val="black"/>
                    </a:solidFill>
                    <a:latin typeface="Calibri"/>
                    <a:cs typeface="Arial"/>
                  </a:rPr>
                  <a:t>Erhebliche Verbesserung der Quantität und Qualität des Dialogs - Erläuterung von Argumenten und Ausbau von Ideen. Wirkt sich dies auf das Lernen aus? Wären die Ergebnisse bei Paaren mit ähnlichem Leistungsniveau anders?</a:t>
                </a:r>
                <a:endParaRPr lang="en-GB" sz="997" dirty="0">
                  <a:solidFill>
                    <a:prstClr val="black"/>
                  </a:solidFill>
                  <a:latin typeface="Calibri"/>
                  <a:cs typeface="Arial"/>
                </a:endParaRPr>
              </a:p>
            </p:txBody>
          </p:sp>
        </p:grpSp>
        <p:sp>
          <p:nvSpPr>
            <p:cNvPr id="47" name="Arc 55">
              <a:extLst>
                <a:ext uri="{FF2B5EF4-FFF2-40B4-BE49-F238E27FC236}">
                  <a16:creationId xmlns:a16="http://schemas.microsoft.com/office/drawing/2014/main" id="{19A1C5FC-2C7F-CDA7-B873-C3F8775903BD}"/>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178"/>
              <a:endParaRPr lang="en-GB" sz="1632">
                <a:solidFill>
                  <a:prstClr val="black"/>
                </a:solidFill>
                <a:latin typeface="Calibri"/>
              </a:endParaRPr>
            </a:p>
          </p:txBody>
        </p:sp>
      </p:grpSp>
      <p:grpSp>
        <p:nvGrpSpPr>
          <p:cNvPr id="96" name="Group 9"/>
          <p:cNvGrpSpPr/>
          <p:nvPr/>
        </p:nvGrpSpPr>
        <p:grpSpPr>
          <a:xfrm>
            <a:off x="534088" y="3914124"/>
            <a:ext cx="940308" cy="1120391"/>
            <a:chOff x="165505" y="3927761"/>
            <a:chExt cx="1036951" cy="1235542"/>
          </a:xfrm>
        </p:grpSpPr>
        <p:pic>
          <p:nvPicPr>
            <p:cNvPr id="97"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65505" y="3927761"/>
              <a:ext cx="1036951" cy="1036951"/>
            </a:xfrm>
            <a:prstGeom prst="rect">
              <a:avLst/>
            </a:prstGeom>
          </p:spPr>
        </p:pic>
        <p:sp>
          <p:nvSpPr>
            <p:cNvPr id="98" name="TextBox 85">
              <a:extLst>
                <a:ext uri="{FF2B5EF4-FFF2-40B4-BE49-F238E27FC236}">
                  <a16:creationId xmlns:a16="http://schemas.microsoft.com/office/drawing/2014/main" id="{1E57FB21-765E-6BBE-AF58-E09E34FFB033}"/>
                </a:ext>
              </a:extLst>
            </p:cNvPr>
            <p:cNvSpPr txBox="1"/>
            <p:nvPr/>
          </p:nvSpPr>
          <p:spPr>
            <a:xfrm>
              <a:off x="266231" y="4707995"/>
              <a:ext cx="901229" cy="455308"/>
            </a:xfrm>
            <a:prstGeom prst="rect">
              <a:avLst/>
            </a:prstGeom>
            <a:noFill/>
          </p:spPr>
          <p:txBody>
            <a:bodyPr wrap="none" rtlCol="0">
              <a:prstTxWarp prst="textArchDown">
                <a:avLst>
                  <a:gd name="adj" fmla="val 972000"/>
                </a:avLst>
              </a:prstTxWarp>
              <a:spAutoFit/>
            </a:bodyPr>
            <a:lstStyle/>
            <a:p>
              <a:pPr algn="ctr" defTabSz="829178"/>
              <a:r>
                <a:rPr lang="en-US" sz="4715" dirty="0">
                  <a:solidFill>
                    <a:prstClr val="black"/>
                  </a:solidFill>
                  <a:latin typeface="Calibri"/>
                </a:rPr>
                <a:t>Handlungsplan</a:t>
              </a:r>
            </a:p>
          </p:txBody>
        </p:sp>
      </p:grpSp>
      <p:grpSp>
        <p:nvGrpSpPr>
          <p:cNvPr id="99" name="Group 8"/>
          <p:cNvGrpSpPr/>
          <p:nvPr/>
        </p:nvGrpSpPr>
        <p:grpSpPr>
          <a:xfrm>
            <a:off x="1934929" y="5284246"/>
            <a:ext cx="948999" cy="1136319"/>
            <a:chOff x="1710320" y="5438700"/>
            <a:chExt cx="1046535" cy="1253107"/>
          </a:xfrm>
        </p:grpSpPr>
        <p:pic>
          <p:nvPicPr>
            <p:cNvPr id="100"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713682" y="5438700"/>
              <a:ext cx="1043173" cy="1043173"/>
            </a:xfrm>
            <a:prstGeom prst="rect">
              <a:avLst/>
            </a:prstGeom>
          </p:spPr>
        </p:pic>
        <p:sp>
          <p:nvSpPr>
            <p:cNvPr id="101" name="TextBox 83">
              <a:extLst>
                <a:ext uri="{FF2B5EF4-FFF2-40B4-BE49-F238E27FC236}">
                  <a16:creationId xmlns:a16="http://schemas.microsoft.com/office/drawing/2014/main" id="{E70E2B0E-1EEE-899F-1CD7-16C47340A957}"/>
                </a:ext>
              </a:extLst>
            </p:cNvPr>
            <p:cNvSpPr txBox="1"/>
            <p:nvPr/>
          </p:nvSpPr>
          <p:spPr>
            <a:xfrm>
              <a:off x="1710320" y="5958060"/>
              <a:ext cx="1024013" cy="733747"/>
            </a:xfrm>
            <a:prstGeom prst="rect">
              <a:avLst/>
            </a:prstGeom>
            <a:noFill/>
          </p:spPr>
          <p:txBody>
            <a:bodyPr wrap="none" rtlCol="0">
              <a:prstTxWarp prst="textArchDown">
                <a:avLst>
                  <a:gd name="adj" fmla="val 1812844"/>
                </a:avLst>
              </a:prstTxWarp>
              <a:spAutoFit/>
            </a:bodyPr>
            <a:lstStyle/>
            <a:p>
              <a:pPr algn="ctr" defTabSz="829178"/>
              <a:r>
                <a:rPr lang="en-US" sz="4715" dirty="0">
                  <a:solidFill>
                    <a:prstClr val="black"/>
                  </a:solidFill>
                  <a:latin typeface="Calibri"/>
                </a:rPr>
                <a:t>Interpretation</a:t>
              </a:r>
            </a:p>
          </p:txBody>
        </p:sp>
      </p:grpSp>
      <p:grpSp>
        <p:nvGrpSpPr>
          <p:cNvPr id="102" name="Group 7"/>
          <p:cNvGrpSpPr/>
          <p:nvPr/>
        </p:nvGrpSpPr>
        <p:grpSpPr>
          <a:xfrm>
            <a:off x="7374445" y="5310750"/>
            <a:ext cx="1045286" cy="1095988"/>
            <a:chOff x="7708900" y="5467930"/>
            <a:chExt cx="1152718" cy="1208631"/>
          </a:xfrm>
        </p:grpSpPr>
        <p:pic>
          <p:nvPicPr>
            <p:cNvPr id="103"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91181" y="5467930"/>
              <a:ext cx="1027983" cy="1027983"/>
            </a:xfrm>
            <a:prstGeom prst="rect">
              <a:avLst/>
            </a:prstGeom>
          </p:spPr>
        </p:pic>
        <p:sp>
          <p:nvSpPr>
            <p:cNvPr id="104" name="TextBox 81">
              <a:extLst>
                <a:ext uri="{FF2B5EF4-FFF2-40B4-BE49-F238E27FC236}">
                  <a16:creationId xmlns:a16="http://schemas.microsoft.com/office/drawing/2014/main" id="{52625516-CC11-3CB0-88EB-694FC0ACC68A}"/>
                </a:ext>
              </a:extLst>
            </p:cNvPr>
            <p:cNvSpPr txBox="1"/>
            <p:nvPr/>
          </p:nvSpPr>
          <p:spPr>
            <a:xfrm>
              <a:off x="7708900" y="5648552"/>
              <a:ext cx="1152718" cy="1028009"/>
            </a:xfrm>
            <a:prstGeom prst="rect">
              <a:avLst/>
            </a:prstGeom>
            <a:noFill/>
          </p:spPr>
          <p:txBody>
            <a:bodyPr wrap="none" rtlCol="0">
              <a:prstTxWarp prst="textArchDown">
                <a:avLst>
                  <a:gd name="adj" fmla="val 1749532"/>
                </a:avLst>
              </a:prstTxWarp>
              <a:spAutoFit/>
            </a:bodyPr>
            <a:lstStyle/>
            <a:p>
              <a:pPr algn="ctr" defTabSz="829178"/>
              <a:r>
                <a:rPr lang="en-US" sz="4715" dirty="0">
                  <a:solidFill>
                    <a:prstClr val="black"/>
                  </a:solidFill>
                  <a:latin typeface="Calibri"/>
                </a:rPr>
                <a:t>Datenübernahme</a:t>
              </a:r>
            </a:p>
          </p:txBody>
        </p:sp>
      </p:grpSp>
      <p:grpSp>
        <p:nvGrpSpPr>
          <p:cNvPr id="105" name="Group 5"/>
          <p:cNvGrpSpPr/>
          <p:nvPr/>
        </p:nvGrpSpPr>
        <p:grpSpPr>
          <a:xfrm>
            <a:off x="8725406" y="3858712"/>
            <a:ext cx="996534" cy="1091399"/>
            <a:chOff x="9198709" y="3866653"/>
            <a:chExt cx="1098955" cy="1203571"/>
          </a:xfrm>
        </p:grpSpPr>
        <p:pic>
          <p:nvPicPr>
            <p:cNvPr id="106"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234195" y="3866653"/>
              <a:ext cx="1027984" cy="1027984"/>
            </a:xfrm>
            <a:prstGeom prst="rect">
              <a:avLst/>
            </a:prstGeom>
          </p:spPr>
        </p:pic>
        <p:sp>
          <p:nvSpPr>
            <p:cNvPr id="107" name="TextBox 79">
              <a:extLst>
                <a:ext uri="{FF2B5EF4-FFF2-40B4-BE49-F238E27FC236}">
                  <a16:creationId xmlns:a16="http://schemas.microsoft.com/office/drawing/2014/main" id="{4099CBF1-69DF-A625-FF94-B3C7E9DACC25}"/>
                </a:ext>
              </a:extLst>
            </p:cNvPr>
            <p:cNvSpPr txBox="1"/>
            <p:nvPr/>
          </p:nvSpPr>
          <p:spPr>
            <a:xfrm>
              <a:off x="9198709" y="4230976"/>
              <a:ext cx="1098955" cy="839248"/>
            </a:xfrm>
            <a:prstGeom prst="rect">
              <a:avLst/>
            </a:prstGeom>
            <a:noFill/>
          </p:spPr>
          <p:txBody>
            <a:bodyPr wrap="none" rtlCol="0">
              <a:prstTxWarp prst="textArchDown">
                <a:avLst>
                  <a:gd name="adj" fmla="val 1253247"/>
                </a:avLst>
              </a:prstTxWarp>
              <a:spAutoFit/>
            </a:bodyPr>
            <a:lstStyle/>
            <a:p>
              <a:pPr algn="ctr" defTabSz="829178"/>
              <a:r>
                <a:rPr lang="en-US" sz="4715" dirty="0">
                  <a:solidFill>
                    <a:prstClr val="black"/>
                  </a:solidFill>
                  <a:latin typeface="Calibri"/>
                </a:rPr>
                <a:t>Pläne &amp; Methoden</a:t>
              </a:r>
            </a:p>
          </p:txBody>
        </p:sp>
      </p:grpSp>
      <p:grpSp>
        <p:nvGrpSpPr>
          <p:cNvPr id="108" name="Group 4"/>
          <p:cNvGrpSpPr/>
          <p:nvPr/>
        </p:nvGrpSpPr>
        <p:grpSpPr>
          <a:xfrm>
            <a:off x="8605490" y="2350952"/>
            <a:ext cx="1060790" cy="1123769"/>
            <a:chOff x="9066468" y="2203929"/>
            <a:chExt cx="1169816" cy="1239268"/>
          </a:xfrm>
        </p:grpSpPr>
        <p:pic>
          <p:nvPicPr>
            <p:cNvPr id="109"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168736" y="2203929"/>
              <a:ext cx="1027984" cy="1027984"/>
            </a:xfrm>
            <a:prstGeom prst="rect">
              <a:avLst/>
            </a:prstGeom>
          </p:spPr>
        </p:pic>
        <p:sp>
          <p:nvSpPr>
            <p:cNvPr id="110" name="TextBox 77">
              <a:extLst>
                <a:ext uri="{FF2B5EF4-FFF2-40B4-BE49-F238E27FC236}">
                  <a16:creationId xmlns:a16="http://schemas.microsoft.com/office/drawing/2014/main" id="{1AE9B46F-0070-E369-5F13-B860A36D4162}"/>
                </a:ext>
              </a:extLst>
            </p:cNvPr>
            <p:cNvSpPr txBox="1"/>
            <p:nvPr/>
          </p:nvSpPr>
          <p:spPr>
            <a:xfrm>
              <a:off x="9066468" y="2415214"/>
              <a:ext cx="1169816" cy="1027983"/>
            </a:xfrm>
            <a:prstGeom prst="rect">
              <a:avLst/>
            </a:prstGeom>
            <a:noFill/>
          </p:spPr>
          <p:txBody>
            <a:bodyPr wrap="none" rtlCol="0">
              <a:prstTxWarp prst="textArchDown">
                <a:avLst>
                  <a:gd name="adj" fmla="val 2079553"/>
                </a:avLst>
              </a:prstTxWarp>
              <a:spAutoFit/>
            </a:bodyPr>
            <a:lstStyle/>
            <a:p>
              <a:pPr algn="ctr" defTabSz="829178"/>
              <a:r>
                <a:rPr lang="en-US" sz="4715" dirty="0">
                  <a:solidFill>
                    <a:prstClr val="black"/>
                  </a:solidFill>
                  <a:latin typeface="Calibri"/>
                </a:rPr>
                <a:t>Fokus &amp; Fragen</a:t>
              </a:r>
            </a:p>
          </p:txBody>
        </p:sp>
      </p:grpSp>
      <p:grpSp>
        <p:nvGrpSpPr>
          <p:cNvPr id="111" name="Group 41">
            <a:extLst>
              <a:ext uri="{FF2B5EF4-FFF2-40B4-BE49-F238E27FC236}">
                <a16:creationId xmlns:a16="http://schemas.microsoft.com/office/drawing/2014/main" id="{561CBC12-C894-B5F2-FB74-F06F6AA1EC6F}"/>
              </a:ext>
            </a:extLst>
          </p:cNvPr>
          <p:cNvGrpSpPr/>
          <p:nvPr/>
        </p:nvGrpSpPr>
        <p:grpSpPr>
          <a:xfrm>
            <a:off x="4586828" y="916545"/>
            <a:ext cx="974998" cy="1114023"/>
            <a:chOff x="4634778" y="622097"/>
            <a:chExt cx="1075206" cy="1228520"/>
          </a:xfrm>
        </p:grpSpPr>
        <p:sp>
          <p:nvSpPr>
            <p:cNvPr id="112" name="TextBox 42">
              <a:extLst>
                <a:ext uri="{FF2B5EF4-FFF2-40B4-BE49-F238E27FC236}">
                  <a16:creationId xmlns:a16="http://schemas.microsoft.com/office/drawing/2014/main" id="{67B9A201-B373-32C6-B5FF-D79EEB8F9BE9}"/>
                </a:ext>
              </a:extLst>
            </p:cNvPr>
            <p:cNvSpPr txBox="1"/>
            <p:nvPr/>
          </p:nvSpPr>
          <p:spPr>
            <a:xfrm>
              <a:off x="4634778" y="1193967"/>
              <a:ext cx="1075206" cy="656650"/>
            </a:xfrm>
            <a:prstGeom prst="rect">
              <a:avLst/>
            </a:prstGeom>
            <a:noFill/>
          </p:spPr>
          <p:txBody>
            <a:bodyPr wrap="none" rtlCol="0">
              <a:prstTxWarp prst="textArchDown">
                <a:avLst>
                  <a:gd name="adj" fmla="val 1110321"/>
                </a:avLst>
              </a:prstTxWarp>
              <a:spAutoFit/>
            </a:bodyPr>
            <a:lstStyle/>
            <a:p>
              <a:pPr algn="ctr" defTabSz="829178"/>
              <a:r>
                <a:rPr lang="en-US" sz="4715" dirty="0" err="1">
                  <a:solidFill>
                    <a:prstClr val="black"/>
                  </a:solidFill>
                  <a:latin typeface="Calibri"/>
                </a:rPr>
                <a:t>Interessen</a:t>
              </a:r>
              <a:r>
                <a:rPr lang="en-US" sz="4715" dirty="0">
                  <a:solidFill>
                    <a:prstClr val="black"/>
                  </a:solidFill>
                  <a:latin typeface="Calibri"/>
                </a:rPr>
                <a:t> &amp; </a:t>
              </a:r>
              <a:r>
                <a:rPr lang="en-US" sz="4715" dirty="0" err="1">
                  <a:solidFill>
                    <a:prstClr val="black"/>
                  </a:solidFill>
                  <a:latin typeface="Calibri"/>
                </a:rPr>
                <a:t>Ziele</a:t>
              </a:r>
              <a:endParaRPr lang="en-US" sz="4715" dirty="0">
                <a:solidFill>
                  <a:prstClr val="black"/>
                </a:solidFill>
                <a:latin typeface="Calibri"/>
              </a:endParaRPr>
            </a:p>
          </p:txBody>
        </p:sp>
        <p:pic>
          <p:nvPicPr>
            <p:cNvPr id="113"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654698" y="622097"/>
              <a:ext cx="1027984" cy="1027984"/>
            </a:xfrm>
            <a:prstGeom prst="rect">
              <a:avLst/>
            </a:prstGeom>
          </p:spPr>
        </p:pic>
      </p:grpSp>
      <p:grpSp>
        <p:nvGrpSpPr>
          <p:cNvPr id="114" name="Group 86"/>
          <p:cNvGrpSpPr/>
          <p:nvPr/>
        </p:nvGrpSpPr>
        <p:grpSpPr>
          <a:xfrm>
            <a:off x="523760" y="2348220"/>
            <a:ext cx="1070545" cy="1087477"/>
            <a:chOff x="154115" y="2200916"/>
            <a:chExt cx="1180573" cy="1199246"/>
          </a:xfrm>
        </p:grpSpPr>
        <p:pic>
          <p:nvPicPr>
            <p:cNvPr id="115"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11008" y="2200916"/>
              <a:ext cx="1043173" cy="1043173"/>
            </a:xfrm>
            <a:prstGeom prst="rect">
              <a:avLst/>
            </a:prstGeom>
          </p:spPr>
        </p:pic>
        <p:sp>
          <p:nvSpPr>
            <p:cNvPr id="116" name="TextBox 88">
              <a:extLst>
                <a:ext uri="{FF2B5EF4-FFF2-40B4-BE49-F238E27FC236}">
                  <a16:creationId xmlns:a16="http://schemas.microsoft.com/office/drawing/2014/main" id="{BCCA9C28-B6FD-6901-0AC9-EECAD7F042CA}"/>
                </a:ext>
              </a:extLst>
            </p:cNvPr>
            <p:cNvSpPr txBox="1"/>
            <p:nvPr/>
          </p:nvSpPr>
          <p:spPr>
            <a:xfrm>
              <a:off x="154115" y="2415214"/>
              <a:ext cx="1180573" cy="984948"/>
            </a:xfrm>
            <a:prstGeom prst="rect">
              <a:avLst/>
            </a:prstGeom>
            <a:noFill/>
          </p:spPr>
          <p:txBody>
            <a:bodyPr wrap="square" rtlCol="0">
              <a:prstTxWarp prst="textArchDown">
                <a:avLst>
                  <a:gd name="adj" fmla="val 1734836"/>
                </a:avLst>
              </a:prstTxWarp>
              <a:spAutoFit/>
            </a:bodyPr>
            <a:lstStyle/>
            <a:p>
              <a:pPr algn="ctr" defTabSz="829178"/>
              <a:r>
                <a:rPr lang="en-US" sz="4715" dirty="0">
                  <a:solidFill>
                    <a:prstClr val="black"/>
                  </a:solidFill>
                  <a:latin typeface="Calibri"/>
                </a:rPr>
                <a:t>Prüfung &amp; Reflexion</a:t>
              </a:r>
            </a:p>
          </p:txBody>
        </p:sp>
      </p:grpSp>
      <p:sp>
        <p:nvSpPr>
          <p:cNvPr id="62" name="object 6">
            <a:extLst>
              <a:ext uri="{FF2B5EF4-FFF2-40B4-BE49-F238E27FC236}">
                <a16:creationId xmlns:a16="http://schemas.microsoft.com/office/drawing/2014/main" id="{356EFA7F-990B-124F-8C70-E08868588A8F}"/>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19</a:t>
            </a:r>
            <a:endParaRPr sz="907" dirty="0">
              <a:solidFill>
                <a:prstClr val="black"/>
              </a:solidFill>
              <a:latin typeface="Arial"/>
              <a:cs typeface="Arial"/>
            </a:endParaRPr>
          </a:p>
        </p:txBody>
      </p:sp>
    </p:spTree>
    <p:extLst>
      <p:ext uri="{BB962C8B-B14F-4D97-AF65-F5344CB8AC3E}">
        <p14:creationId xmlns:p14="http://schemas.microsoft.com/office/powerpoint/2010/main" val="171476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43018" y="935623"/>
            <a:ext cx="2972213" cy="515689"/>
          </a:xfrm>
          <a:prstGeom prst="rect">
            <a:avLst/>
          </a:prstGeom>
          <a:solidFill>
            <a:srgbClr val="D9F1F6"/>
          </a:solidFill>
        </p:spPr>
        <p:txBody>
          <a:bodyPr vert="horz" wrap="square" lIns="0" tIns="13243" rIns="0" bIns="0" rtlCol="0">
            <a:spAutoFit/>
          </a:bodyPr>
          <a:lstStyle/>
          <a:p>
            <a:pPr marL="23608" defTabSz="829178">
              <a:spcBef>
                <a:spcPts val="103"/>
              </a:spcBef>
            </a:pPr>
            <a:r>
              <a:rPr lang="de-DE" sz="1632" b="1" dirty="0">
                <a:solidFill>
                  <a:srgbClr val="1A616F"/>
                </a:solidFill>
                <a:latin typeface="Arial"/>
                <a:cs typeface="Arial"/>
              </a:rPr>
              <a:t>Teil f. Auswahl des eigenen Untersuchungsschwerpunkts</a:t>
            </a:r>
            <a:endParaRPr sz="1632" dirty="0">
              <a:solidFill>
                <a:prstClr val="black"/>
              </a:solidFill>
              <a:latin typeface="Arial"/>
              <a:cs typeface="Arial"/>
            </a:endParaRPr>
          </a:p>
        </p:txBody>
      </p:sp>
      <p:sp>
        <p:nvSpPr>
          <p:cNvPr id="3" name="object 3"/>
          <p:cNvSpPr txBox="1"/>
          <p:nvPr/>
        </p:nvSpPr>
        <p:spPr>
          <a:xfrm>
            <a:off x="962132" y="2132282"/>
            <a:ext cx="4225933" cy="1654167"/>
          </a:xfrm>
          <a:prstGeom prst="rect">
            <a:avLst/>
          </a:prstGeom>
          <a:ln w="31733">
            <a:solidFill>
              <a:srgbClr val="2791A6"/>
            </a:solidFill>
          </a:ln>
        </p:spPr>
        <p:txBody>
          <a:bodyPr vert="horz" wrap="square" lIns="0" tIns="33397" rIns="0" bIns="0" rtlCol="0">
            <a:spAutoFit/>
          </a:bodyPr>
          <a:lstStyle/>
          <a:p>
            <a:pPr marL="76008" marR="85797" defTabSz="829178">
              <a:lnSpc>
                <a:spcPct val="121000"/>
              </a:lnSpc>
              <a:spcBef>
                <a:spcPts val="263"/>
              </a:spcBef>
            </a:pPr>
            <a:r>
              <a:rPr lang="de-DE" sz="1088" dirty="0">
                <a:solidFill>
                  <a:prstClr val="black"/>
                </a:solidFill>
                <a:latin typeface="Arial Unicode MS"/>
                <a:cs typeface="Arial Unicode MS"/>
              </a:rPr>
              <a:t>Die Entwicklung einer Fragestellung kann eine Herausforderung sein, weil es so viel gibt, was man tun könnte: Eine allgemeine Faustregel für Fragestellungen ist, dass man sich auf das beschränken sollte, was man tun kann. Sie könnten das übergeordnete Ziel haben, dass die Lernenden in Ihrer Klasse alle mitmachen, auf den Ideen der anderen aufbauen und sich gegenseitig herausfordern, aber das wäre eine Menge, auf die man sich konzentrieren müssten!</a:t>
            </a:r>
            <a:endParaRPr sz="1088" dirty="0">
              <a:solidFill>
                <a:prstClr val="black"/>
              </a:solidFill>
              <a:latin typeface="Arial Unicode MS"/>
              <a:cs typeface="Arial Unicode MS"/>
            </a:endParaRPr>
          </a:p>
        </p:txBody>
      </p:sp>
      <p:sp>
        <p:nvSpPr>
          <p:cNvPr id="4" name="object 4"/>
          <p:cNvSpPr txBox="1"/>
          <p:nvPr/>
        </p:nvSpPr>
        <p:spPr>
          <a:xfrm>
            <a:off x="4134602" y="1084281"/>
            <a:ext cx="3454912" cy="223266"/>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Entwickeln einer Untersuchungsfrage</a:t>
            </a:r>
            <a:endParaRPr sz="1451" dirty="0">
              <a:solidFill>
                <a:prstClr val="black"/>
              </a:solidFill>
              <a:latin typeface="Arial"/>
              <a:cs typeface="Arial"/>
            </a:endParaRPr>
          </a:p>
        </p:txBody>
      </p:sp>
      <p:sp>
        <p:nvSpPr>
          <p:cNvPr id="5" name="object 5"/>
          <p:cNvSpPr txBox="1"/>
          <p:nvPr/>
        </p:nvSpPr>
        <p:spPr>
          <a:xfrm>
            <a:off x="7363807" y="1733839"/>
            <a:ext cx="1865652" cy="139590"/>
          </a:xfrm>
          <a:prstGeom prst="rect">
            <a:avLst/>
          </a:prstGeom>
        </p:spPr>
        <p:txBody>
          <a:bodyPr vert="horz" wrap="square" lIns="0" tIns="0" rIns="0" bIns="0" rtlCol="0">
            <a:spAutoFit/>
          </a:bodyPr>
          <a:lstStyle/>
          <a:p>
            <a:pPr marL="11516" defTabSz="829178"/>
            <a:r>
              <a:rPr lang="de-DE" sz="907" i="1" dirty="0">
                <a:solidFill>
                  <a:prstClr val="black"/>
                </a:solidFill>
                <a:latin typeface="Arial"/>
                <a:cs typeface="Arial"/>
              </a:rPr>
              <a:t>Abschnitt des Untersuchungszyklus</a:t>
            </a:r>
            <a:endParaRPr sz="907" dirty="0">
              <a:solidFill>
                <a:prstClr val="black"/>
              </a:solidFill>
              <a:latin typeface="Arial"/>
              <a:cs typeface="Arial"/>
            </a:endParaRPr>
          </a:p>
        </p:txBody>
      </p:sp>
      <p:sp>
        <p:nvSpPr>
          <p:cNvPr id="7" name="object 7"/>
          <p:cNvSpPr txBox="1"/>
          <p:nvPr/>
        </p:nvSpPr>
        <p:spPr>
          <a:xfrm>
            <a:off x="5440737" y="2125839"/>
            <a:ext cx="4361250" cy="4293878"/>
          </a:xfrm>
          <a:prstGeom prst="rect">
            <a:avLst/>
          </a:prstGeom>
        </p:spPr>
        <p:txBody>
          <a:bodyPr vert="horz" wrap="square" lIns="0" tIns="9789" rIns="0" bIns="0" rtlCol="0">
            <a:spAutoFit/>
          </a:bodyPr>
          <a:lstStyle/>
          <a:p>
            <a:pPr marL="50672" marR="164108" defTabSz="829178">
              <a:lnSpc>
                <a:spcPct val="121100"/>
              </a:lnSpc>
              <a:spcBef>
                <a:spcPts val="77"/>
              </a:spcBef>
            </a:pPr>
            <a:r>
              <a:rPr sz="1088" spc="-82" dirty="0">
                <a:solidFill>
                  <a:prstClr val="black"/>
                </a:solidFill>
                <a:latin typeface="Arial Unicode MS"/>
                <a:cs typeface="Arial Unicode MS"/>
              </a:rPr>
              <a:t>The </a:t>
            </a:r>
            <a:r>
              <a:rPr sz="1088" spc="-23" dirty="0">
                <a:solidFill>
                  <a:prstClr val="black"/>
                </a:solidFill>
                <a:latin typeface="Arial Unicode MS"/>
                <a:cs typeface="Arial Unicode MS"/>
              </a:rPr>
              <a:t>following </a:t>
            </a:r>
            <a:r>
              <a:rPr sz="1088" spc="-86" dirty="0">
                <a:solidFill>
                  <a:prstClr val="black"/>
                </a:solidFill>
                <a:latin typeface="Arial Unicode MS"/>
                <a:cs typeface="Arial Unicode MS"/>
              </a:rPr>
              <a:t>pages </a:t>
            </a:r>
            <a:r>
              <a:rPr sz="1088" spc="-14" dirty="0">
                <a:solidFill>
                  <a:prstClr val="black"/>
                </a:solidFill>
                <a:latin typeface="Arial Unicode MS"/>
                <a:cs typeface="Arial Unicode MS"/>
              </a:rPr>
              <a:t>offer </a:t>
            </a:r>
            <a:r>
              <a:rPr sz="1088" spc="-54" dirty="0">
                <a:solidFill>
                  <a:prstClr val="black"/>
                </a:solidFill>
                <a:latin typeface="Arial Unicode MS"/>
                <a:cs typeface="Arial Unicode MS"/>
              </a:rPr>
              <a:t>guidance </a:t>
            </a:r>
            <a:r>
              <a:rPr sz="1088" spc="-9" dirty="0">
                <a:solidFill>
                  <a:prstClr val="black"/>
                </a:solidFill>
                <a:latin typeface="Arial Unicode MS"/>
                <a:cs typeface="Arial Unicode MS"/>
              </a:rPr>
              <a:t>for </a:t>
            </a:r>
            <a:r>
              <a:rPr sz="1088" spc="-18" dirty="0">
                <a:solidFill>
                  <a:prstClr val="black"/>
                </a:solidFill>
                <a:latin typeface="Arial Unicode MS"/>
                <a:cs typeface="Arial Unicode MS"/>
              </a:rPr>
              <a:t>different </a:t>
            </a:r>
            <a:r>
              <a:rPr sz="1088" spc="-82" dirty="0">
                <a:solidFill>
                  <a:prstClr val="black"/>
                </a:solidFill>
                <a:latin typeface="Arial Unicode MS"/>
                <a:cs typeface="Arial Unicode MS"/>
              </a:rPr>
              <a:t>ways </a:t>
            </a:r>
            <a:r>
              <a:rPr sz="1088" spc="5" dirty="0">
                <a:solidFill>
                  <a:prstClr val="black"/>
                </a:solidFill>
                <a:latin typeface="Arial Unicode MS"/>
                <a:cs typeface="Arial Unicode MS"/>
              </a:rPr>
              <a:t>to </a:t>
            </a:r>
            <a:r>
              <a:rPr sz="1088" spc="-50" dirty="0">
                <a:solidFill>
                  <a:prstClr val="black"/>
                </a:solidFill>
                <a:latin typeface="Arial Unicode MS"/>
                <a:cs typeface="Arial Unicode MS"/>
              </a:rPr>
              <a:t>generate </a:t>
            </a:r>
            <a:r>
              <a:rPr sz="1088" spc="-59" dirty="0">
                <a:solidFill>
                  <a:prstClr val="black"/>
                </a:solidFill>
                <a:latin typeface="Arial Unicode MS"/>
                <a:cs typeface="Arial Unicode MS"/>
              </a:rPr>
              <a:t>an  </a:t>
            </a:r>
            <a:r>
              <a:rPr sz="1088" spc="-23" dirty="0">
                <a:solidFill>
                  <a:prstClr val="black"/>
                </a:solidFill>
                <a:latin typeface="Arial Unicode MS"/>
                <a:cs typeface="Arial Unicode MS"/>
              </a:rPr>
              <a:t>inquiry </a:t>
            </a:r>
            <a:r>
              <a:rPr sz="1088" spc="-36" dirty="0">
                <a:solidFill>
                  <a:prstClr val="black"/>
                </a:solidFill>
                <a:latin typeface="Arial Unicode MS"/>
                <a:cs typeface="Arial Unicode MS"/>
              </a:rPr>
              <a:t>question, </a:t>
            </a:r>
            <a:r>
              <a:rPr sz="1088" spc="-54" dirty="0">
                <a:solidFill>
                  <a:prstClr val="black"/>
                </a:solidFill>
                <a:latin typeface="Arial Unicode MS"/>
                <a:cs typeface="Arial Unicode MS"/>
              </a:rPr>
              <a:t>and </a:t>
            </a:r>
            <a:r>
              <a:rPr sz="1088" spc="-18" dirty="0">
                <a:solidFill>
                  <a:prstClr val="black"/>
                </a:solidFill>
                <a:latin typeface="Arial Unicode MS"/>
                <a:cs typeface="Arial Unicode MS"/>
              </a:rPr>
              <a:t>it’s </a:t>
            </a:r>
            <a:r>
              <a:rPr sz="1088" spc="-54" dirty="0">
                <a:solidFill>
                  <a:prstClr val="black"/>
                </a:solidFill>
                <a:latin typeface="Arial Unicode MS"/>
                <a:cs typeface="Arial Unicode MS"/>
              </a:rPr>
              <a:t>good </a:t>
            </a:r>
            <a:r>
              <a:rPr sz="1088" spc="5" dirty="0">
                <a:solidFill>
                  <a:prstClr val="black"/>
                </a:solidFill>
                <a:latin typeface="Arial Unicode MS"/>
                <a:cs typeface="Arial Unicode MS"/>
              </a:rPr>
              <a:t>to </a:t>
            </a:r>
            <a:r>
              <a:rPr sz="1088" spc="-36" dirty="0">
                <a:solidFill>
                  <a:prstClr val="black"/>
                </a:solidFill>
                <a:latin typeface="Arial Unicode MS"/>
                <a:cs typeface="Arial Unicode MS"/>
              </a:rPr>
              <a:t>remember </a:t>
            </a:r>
            <a:r>
              <a:rPr sz="1088" spc="-5" dirty="0">
                <a:solidFill>
                  <a:prstClr val="black"/>
                </a:solidFill>
                <a:latin typeface="Arial Unicode MS"/>
                <a:cs typeface="Arial Unicode MS"/>
              </a:rPr>
              <a:t>that </a:t>
            </a:r>
            <a:r>
              <a:rPr sz="1088" spc="-41" dirty="0">
                <a:solidFill>
                  <a:prstClr val="black"/>
                </a:solidFill>
                <a:latin typeface="Arial Unicode MS"/>
                <a:cs typeface="Arial Unicode MS"/>
              </a:rPr>
              <a:t>there’s </a:t>
            </a:r>
            <a:r>
              <a:rPr sz="1088" spc="-36" dirty="0">
                <a:solidFill>
                  <a:prstClr val="black"/>
                </a:solidFill>
                <a:latin typeface="Arial Unicode MS"/>
                <a:cs typeface="Arial Unicode MS"/>
              </a:rPr>
              <a:t>no </a:t>
            </a:r>
            <a:r>
              <a:rPr sz="1088" spc="-50" dirty="0">
                <a:solidFill>
                  <a:prstClr val="black"/>
                </a:solidFill>
                <a:latin typeface="Arial Unicode MS"/>
                <a:cs typeface="Arial Unicode MS"/>
              </a:rPr>
              <a:t>one </a:t>
            </a:r>
            <a:r>
              <a:rPr sz="1088" spc="-14" dirty="0">
                <a:solidFill>
                  <a:prstClr val="black"/>
                </a:solidFill>
                <a:latin typeface="Arial Unicode MS"/>
                <a:cs typeface="Arial Unicode MS"/>
              </a:rPr>
              <a:t>right </a:t>
            </a:r>
            <a:r>
              <a:rPr sz="1088" spc="-63" dirty="0">
                <a:solidFill>
                  <a:prstClr val="black"/>
                </a:solidFill>
                <a:latin typeface="Arial Unicode MS"/>
                <a:cs typeface="Arial Unicode MS"/>
              </a:rPr>
              <a:t>way  </a:t>
            </a:r>
            <a:r>
              <a:rPr sz="1088" spc="5" dirty="0">
                <a:solidFill>
                  <a:prstClr val="black"/>
                </a:solidFill>
                <a:latin typeface="Arial Unicode MS"/>
                <a:cs typeface="Arial Unicode MS"/>
              </a:rPr>
              <a:t>to</a:t>
            </a:r>
            <a:r>
              <a:rPr sz="1088" spc="-54" dirty="0">
                <a:solidFill>
                  <a:prstClr val="black"/>
                </a:solidFill>
                <a:latin typeface="Arial Unicode MS"/>
                <a:cs typeface="Arial Unicode MS"/>
              </a:rPr>
              <a:t> </a:t>
            </a:r>
            <a:r>
              <a:rPr sz="1088" spc="-36" dirty="0">
                <a:solidFill>
                  <a:prstClr val="black"/>
                </a:solidFill>
                <a:latin typeface="Arial Unicode MS"/>
                <a:cs typeface="Arial Unicode MS"/>
              </a:rPr>
              <a:t>do</a:t>
            </a:r>
            <a:r>
              <a:rPr sz="1088" spc="-54" dirty="0">
                <a:solidFill>
                  <a:prstClr val="black"/>
                </a:solidFill>
                <a:latin typeface="Arial Unicode MS"/>
                <a:cs typeface="Arial Unicode MS"/>
              </a:rPr>
              <a:t> </a:t>
            </a:r>
            <a:r>
              <a:rPr sz="1088" spc="9" dirty="0">
                <a:solidFill>
                  <a:prstClr val="black"/>
                </a:solidFill>
                <a:latin typeface="Arial Unicode MS"/>
                <a:cs typeface="Arial Unicode MS"/>
              </a:rPr>
              <a:t>it.</a:t>
            </a:r>
            <a:r>
              <a:rPr sz="1088" spc="-54" dirty="0">
                <a:solidFill>
                  <a:prstClr val="black"/>
                </a:solidFill>
                <a:latin typeface="Arial Unicode MS"/>
                <a:cs typeface="Arial Unicode MS"/>
              </a:rPr>
              <a:t> </a:t>
            </a:r>
            <a:r>
              <a:rPr sz="1088" spc="-63" dirty="0">
                <a:solidFill>
                  <a:prstClr val="black"/>
                </a:solidFill>
                <a:latin typeface="Arial Unicode MS"/>
                <a:cs typeface="Arial Unicode MS"/>
              </a:rPr>
              <a:t>However,</a:t>
            </a:r>
            <a:r>
              <a:rPr sz="1088" spc="-54" dirty="0">
                <a:solidFill>
                  <a:prstClr val="black"/>
                </a:solidFill>
                <a:latin typeface="Arial Unicode MS"/>
                <a:cs typeface="Arial Unicode MS"/>
              </a:rPr>
              <a:t> </a:t>
            </a:r>
            <a:r>
              <a:rPr sz="1088" spc="-23" dirty="0">
                <a:solidFill>
                  <a:prstClr val="black"/>
                </a:solidFill>
                <a:latin typeface="Arial Unicode MS"/>
                <a:cs typeface="Arial Unicode MS"/>
              </a:rPr>
              <a:t>there</a:t>
            </a:r>
            <a:r>
              <a:rPr sz="1088" spc="-54" dirty="0">
                <a:solidFill>
                  <a:prstClr val="black"/>
                </a:solidFill>
                <a:latin typeface="Arial Unicode MS"/>
                <a:cs typeface="Arial Unicode MS"/>
              </a:rPr>
              <a:t> </a:t>
            </a:r>
            <a:r>
              <a:rPr sz="1088" spc="-50" dirty="0">
                <a:solidFill>
                  <a:prstClr val="black"/>
                </a:solidFill>
                <a:latin typeface="Arial Unicode MS"/>
                <a:cs typeface="Arial Unicode MS"/>
              </a:rPr>
              <a:t>are</a:t>
            </a:r>
            <a:r>
              <a:rPr sz="1088" spc="-54" dirty="0">
                <a:solidFill>
                  <a:prstClr val="black"/>
                </a:solidFill>
                <a:latin typeface="Arial Unicode MS"/>
                <a:cs typeface="Arial Unicode MS"/>
              </a:rPr>
              <a:t> </a:t>
            </a:r>
            <a:r>
              <a:rPr sz="1088" spc="-68" dirty="0">
                <a:solidFill>
                  <a:prstClr val="black"/>
                </a:solidFill>
                <a:latin typeface="Arial Unicode MS"/>
                <a:cs typeface="Arial Unicode MS"/>
              </a:rPr>
              <a:t>some</a:t>
            </a:r>
            <a:r>
              <a:rPr sz="1088" spc="-54" dirty="0">
                <a:solidFill>
                  <a:prstClr val="black"/>
                </a:solidFill>
                <a:latin typeface="Arial Unicode MS"/>
                <a:cs typeface="Arial Unicode MS"/>
              </a:rPr>
              <a:t> </a:t>
            </a:r>
            <a:r>
              <a:rPr sz="1088" spc="-41" dirty="0">
                <a:solidFill>
                  <a:prstClr val="black"/>
                </a:solidFill>
                <a:latin typeface="Arial Unicode MS"/>
                <a:cs typeface="Arial Unicode MS"/>
              </a:rPr>
              <a:t>principles</a:t>
            </a:r>
            <a:r>
              <a:rPr sz="1088" spc="-50" dirty="0">
                <a:solidFill>
                  <a:prstClr val="black"/>
                </a:solidFill>
                <a:latin typeface="Arial Unicode MS"/>
                <a:cs typeface="Arial Unicode MS"/>
              </a:rPr>
              <a:t> </a:t>
            </a:r>
            <a:r>
              <a:rPr sz="1088" spc="5" dirty="0">
                <a:solidFill>
                  <a:prstClr val="black"/>
                </a:solidFill>
                <a:latin typeface="Arial Unicode MS"/>
                <a:cs typeface="Arial Unicode MS"/>
              </a:rPr>
              <a:t>to</a:t>
            </a:r>
            <a:r>
              <a:rPr sz="1088" spc="-54" dirty="0">
                <a:solidFill>
                  <a:prstClr val="black"/>
                </a:solidFill>
                <a:latin typeface="Arial Unicode MS"/>
                <a:cs typeface="Arial Unicode MS"/>
              </a:rPr>
              <a:t> </a:t>
            </a:r>
            <a:r>
              <a:rPr sz="1088" spc="-63" dirty="0">
                <a:solidFill>
                  <a:prstClr val="black"/>
                </a:solidFill>
                <a:latin typeface="Arial Unicode MS"/>
                <a:cs typeface="Arial Unicode MS"/>
              </a:rPr>
              <a:t>keep</a:t>
            </a:r>
            <a:r>
              <a:rPr sz="1088" spc="-54" dirty="0">
                <a:solidFill>
                  <a:prstClr val="black"/>
                </a:solidFill>
                <a:latin typeface="Arial Unicode MS"/>
                <a:cs typeface="Arial Unicode MS"/>
              </a:rPr>
              <a:t> </a:t>
            </a:r>
            <a:r>
              <a:rPr sz="1088" spc="-18" dirty="0">
                <a:solidFill>
                  <a:prstClr val="black"/>
                </a:solidFill>
                <a:latin typeface="Arial Unicode MS"/>
                <a:cs typeface="Arial Unicode MS"/>
              </a:rPr>
              <a:t>in</a:t>
            </a:r>
            <a:r>
              <a:rPr sz="1088" spc="-54" dirty="0">
                <a:solidFill>
                  <a:prstClr val="black"/>
                </a:solidFill>
                <a:latin typeface="Arial Unicode MS"/>
                <a:cs typeface="Arial Unicode MS"/>
              </a:rPr>
              <a:t> </a:t>
            </a:r>
            <a:r>
              <a:rPr sz="1088" spc="-27" dirty="0">
                <a:solidFill>
                  <a:prstClr val="black"/>
                </a:solidFill>
                <a:latin typeface="Arial Unicode MS"/>
                <a:cs typeface="Arial Unicode MS"/>
              </a:rPr>
              <a:t>mind</a:t>
            </a:r>
            <a:r>
              <a:rPr sz="1088" spc="-54" dirty="0">
                <a:solidFill>
                  <a:prstClr val="black"/>
                </a:solidFill>
                <a:latin typeface="Arial Unicode MS"/>
                <a:cs typeface="Arial Unicode MS"/>
              </a:rPr>
              <a:t> </a:t>
            </a:r>
            <a:r>
              <a:rPr sz="1088" spc="-36" dirty="0">
                <a:solidFill>
                  <a:prstClr val="black"/>
                </a:solidFill>
                <a:latin typeface="Arial Unicode MS"/>
                <a:cs typeface="Arial Unicode MS"/>
              </a:rPr>
              <a:t>when</a:t>
            </a:r>
            <a:r>
              <a:rPr sz="1088" spc="-54" dirty="0">
                <a:solidFill>
                  <a:prstClr val="black"/>
                </a:solidFill>
                <a:latin typeface="Arial Unicode MS"/>
                <a:cs typeface="Arial Unicode MS"/>
              </a:rPr>
              <a:t> coming  </a:t>
            </a:r>
            <a:r>
              <a:rPr sz="1088" spc="-36" dirty="0">
                <a:solidFill>
                  <a:prstClr val="black"/>
                </a:solidFill>
                <a:latin typeface="Arial Unicode MS"/>
                <a:cs typeface="Arial Unicode MS"/>
              </a:rPr>
              <a:t>up </a:t>
            </a:r>
            <a:r>
              <a:rPr sz="1088" spc="5" dirty="0">
                <a:solidFill>
                  <a:prstClr val="black"/>
                </a:solidFill>
                <a:latin typeface="Arial Unicode MS"/>
                <a:cs typeface="Arial Unicode MS"/>
              </a:rPr>
              <a:t>with </a:t>
            </a:r>
            <a:r>
              <a:rPr sz="1088" spc="-59" dirty="0">
                <a:solidFill>
                  <a:prstClr val="black"/>
                </a:solidFill>
                <a:latin typeface="Arial Unicode MS"/>
                <a:cs typeface="Arial Unicode MS"/>
              </a:rPr>
              <a:t>an </a:t>
            </a:r>
            <a:r>
              <a:rPr sz="1088" spc="-23" dirty="0">
                <a:solidFill>
                  <a:prstClr val="black"/>
                </a:solidFill>
                <a:latin typeface="Arial Unicode MS"/>
                <a:cs typeface="Arial Unicode MS"/>
              </a:rPr>
              <a:t>inquiry</a:t>
            </a:r>
            <a:r>
              <a:rPr sz="1088" spc="-199" dirty="0">
                <a:solidFill>
                  <a:prstClr val="black"/>
                </a:solidFill>
                <a:latin typeface="Arial Unicode MS"/>
                <a:cs typeface="Arial Unicode MS"/>
              </a:rPr>
              <a:t> </a:t>
            </a:r>
            <a:r>
              <a:rPr sz="1088" spc="-32" dirty="0">
                <a:solidFill>
                  <a:prstClr val="black"/>
                </a:solidFill>
                <a:latin typeface="Arial Unicode MS"/>
                <a:cs typeface="Arial Unicode MS"/>
              </a:rPr>
              <a:t>question:</a:t>
            </a:r>
            <a:endParaRPr sz="1088" dirty="0">
              <a:solidFill>
                <a:prstClr val="black"/>
              </a:solidFill>
              <a:latin typeface="Arial Unicode MS"/>
              <a:cs typeface="Arial Unicode MS"/>
            </a:endParaRPr>
          </a:p>
          <a:p>
            <a:pPr defTabSz="829178">
              <a:spcBef>
                <a:spcPts val="18"/>
              </a:spcBef>
            </a:pPr>
            <a:endParaRPr sz="1360" dirty="0">
              <a:solidFill>
                <a:prstClr val="black"/>
              </a:solidFill>
              <a:latin typeface="Times New Roman"/>
              <a:cs typeface="Times New Roman"/>
            </a:endParaRPr>
          </a:p>
          <a:p>
            <a:pPr marL="50672" marR="110557" defTabSz="829178">
              <a:lnSpc>
                <a:spcPct val="120000"/>
              </a:lnSpc>
            </a:pPr>
            <a:r>
              <a:rPr sz="1088" spc="-32" dirty="0">
                <a:solidFill>
                  <a:prstClr val="black"/>
                </a:solidFill>
                <a:latin typeface="Arial Unicode MS"/>
                <a:cs typeface="Arial Unicode MS"/>
              </a:rPr>
              <a:t>· </a:t>
            </a:r>
            <a:r>
              <a:rPr sz="1088" spc="14" dirty="0">
                <a:solidFill>
                  <a:prstClr val="black"/>
                </a:solidFill>
                <a:latin typeface="Arial Unicode MS"/>
                <a:cs typeface="Arial Unicode MS"/>
              </a:rPr>
              <a:t>It</a:t>
            </a:r>
            <a:r>
              <a:rPr sz="1088" spc="-204" dirty="0">
                <a:solidFill>
                  <a:prstClr val="black"/>
                </a:solidFill>
                <a:latin typeface="Arial Unicode MS"/>
                <a:cs typeface="Arial Unicode MS"/>
              </a:rPr>
              <a:t> </a:t>
            </a:r>
            <a:r>
              <a:rPr sz="1088" spc="-45" dirty="0">
                <a:solidFill>
                  <a:prstClr val="black"/>
                </a:solidFill>
                <a:latin typeface="Arial Unicode MS"/>
                <a:cs typeface="Arial Unicode MS"/>
              </a:rPr>
              <a:t>should </a:t>
            </a:r>
            <a:r>
              <a:rPr sz="1088" spc="-54" dirty="0">
                <a:solidFill>
                  <a:prstClr val="black"/>
                </a:solidFill>
                <a:latin typeface="Arial Unicode MS"/>
                <a:cs typeface="Arial Unicode MS"/>
              </a:rPr>
              <a:t>be </a:t>
            </a:r>
            <a:r>
              <a:rPr sz="1088" spc="-73" dirty="0">
                <a:solidFill>
                  <a:prstClr val="black"/>
                </a:solidFill>
                <a:latin typeface="Arial Unicode MS"/>
                <a:cs typeface="Arial Unicode MS"/>
              </a:rPr>
              <a:t>based </a:t>
            </a:r>
            <a:r>
              <a:rPr sz="1088" spc="-36" dirty="0">
                <a:solidFill>
                  <a:prstClr val="black"/>
                </a:solidFill>
                <a:latin typeface="Arial Unicode MS"/>
                <a:cs typeface="Arial Unicode MS"/>
              </a:rPr>
              <a:t>on </a:t>
            </a:r>
            <a:r>
              <a:rPr sz="1088" spc="-86" dirty="0">
                <a:solidFill>
                  <a:prstClr val="black"/>
                </a:solidFill>
                <a:latin typeface="Arial Unicode MS"/>
                <a:cs typeface="Arial Unicode MS"/>
              </a:rPr>
              <a:t>a </a:t>
            </a:r>
            <a:r>
              <a:rPr sz="1088" spc="-36" dirty="0">
                <a:solidFill>
                  <a:prstClr val="black"/>
                </a:solidFill>
                <a:latin typeface="Arial Unicode MS"/>
                <a:cs typeface="Arial Unicode MS"/>
              </a:rPr>
              <a:t>real </a:t>
            </a:r>
            <a:r>
              <a:rPr sz="1088" spc="-73" dirty="0">
                <a:solidFill>
                  <a:prstClr val="black"/>
                </a:solidFill>
                <a:latin typeface="Arial Unicode MS"/>
                <a:cs typeface="Arial Unicode MS"/>
              </a:rPr>
              <a:t>issue </a:t>
            </a:r>
            <a:r>
              <a:rPr sz="1088" spc="-5" dirty="0">
                <a:solidFill>
                  <a:prstClr val="black"/>
                </a:solidFill>
                <a:latin typeface="Arial Unicode MS"/>
                <a:cs typeface="Arial Unicode MS"/>
              </a:rPr>
              <a:t>that </a:t>
            </a:r>
            <a:r>
              <a:rPr sz="1088" spc="-45" dirty="0">
                <a:solidFill>
                  <a:prstClr val="black"/>
                </a:solidFill>
                <a:latin typeface="Arial Unicode MS"/>
                <a:cs typeface="Arial Unicode MS"/>
              </a:rPr>
              <a:t>you </a:t>
            </a:r>
            <a:r>
              <a:rPr sz="1088" spc="-68" dirty="0">
                <a:solidFill>
                  <a:prstClr val="black"/>
                </a:solidFill>
                <a:latin typeface="Arial Unicode MS"/>
                <a:cs typeface="Arial Unicode MS"/>
              </a:rPr>
              <a:t>have </a:t>
            </a:r>
            <a:r>
              <a:rPr sz="1088" spc="-32" dirty="0">
                <a:solidFill>
                  <a:prstClr val="black"/>
                </a:solidFill>
                <a:latin typeface="Arial Unicode MS"/>
                <a:cs typeface="Arial Unicode MS"/>
              </a:rPr>
              <a:t>noticed </a:t>
            </a:r>
            <a:r>
              <a:rPr sz="1088" spc="-18" dirty="0">
                <a:solidFill>
                  <a:prstClr val="black"/>
                </a:solidFill>
                <a:latin typeface="Arial Unicode MS"/>
                <a:cs typeface="Arial Unicode MS"/>
              </a:rPr>
              <a:t>in </a:t>
            </a:r>
            <a:r>
              <a:rPr sz="1088" spc="-32" dirty="0">
                <a:solidFill>
                  <a:prstClr val="black"/>
                </a:solidFill>
                <a:latin typeface="Arial Unicode MS"/>
                <a:cs typeface="Arial Unicode MS"/>
              </a:rPr>
              <a:t>your </a:t>
            </a:r>
            <a:r>
              <a:rPr sz="1088" spc="-59" dirty="0">
                <a:solidFill>
                  <a:prstClr val="black"/>
                </a:solidFill>
                <a:latin typeface="Arial Unicode MS"/>
                <a:cs typeface="Arial Unicode MS"/>
              </a:rPr>
              <a:t>classroom  </a:t>
            </a:r>
            <a:r>
              <a:rPr sz="1088" spc="-82" dirty="0">
                <a:solidFill>
                  <a:prstClr val="black"/>
                </a:solidFill>
                <a:latin typeface="Arial Unicode MS"/>
                <a:cs typeface="Arial Unicode MS"/>
              </a:rPr>
              <a:t>so </a:t>
            </a:r>
            <a:r>
              <a:rPr sz="1088" spc="-5" dirty="0">
                <a:solidFill>
                  <a:prstClr val="black"/>
                </a:solidFill>
                <a:latin typeface="Arial Unicode MS"/>
                <a:cs typeface="Arial Unicode MS"/>
              </a:rPr>
              <a:t>that </a:t>
            </a:r>
            <a:r>
              <a:rPr sz="1088" spc="-14" dirty="0">
                <a:solidFill>
                  <a:prstClr val="black"/>
                </a:solidFill>
                <a:latin typeface="Arial Unicode MS"/>
                <a:cs typeface="Arial Unicode MS"/>
              </a:rPr>
              <a:t>the </a:t>
            </a:r>
            <a:r>
              <a:rPr sz="1088" spc="-23" dirty="0">
                <a:solidFill>
                  <a:prstClr val="black"/>
                </a:solidFill>
                <a:latin typeface="Arial Unicode MS"/>
                <a:cs typeface="Arial Unicode MS"/>
              </a:rPr>
              <a:t>inquiry </a:t>
            </a:r>
            <a:r>
              <a:rPr sz="1088" spc="-59" dirty="0">
                <a:solidFill>
                  <a:prstClr val="black"/>
                </a:solidFill>
                <a:latin typeface="Arial Unicode MS"/>
                <a:cs typeface="Arial Unicode MS"/>
              </a:rPr>
              <a:t>is </a:t>
            </a:r>
            <a:r>
              <a:rPr sz="1088" spc="-36" dirty="0">
                <a:solidFill>
                  <a:prstClr val="black"/>
                </a:solidFill>
                <a:latin typeface="Arial Unicode MS"/>
                <a:cs typeface="Arial Unicode MS"/>
              </a:rPr>
              <a:t>meaningful </a:t>
            </a:r>
            <a:r>
              <a:rPr sz="1088" spc="5" dirty="0">
                <a:solidFill>
                  <a:prstClr val="black"/>
                </a:solidFill>
                <a:latin typeface="Arial Unicode MS"/>
                <a:cs typeface="Arial Unicode MS"/>
              </a:rPr>
              <a:t>to</a:t>
            </a:r>
            <a:r>
              <a:rPr sz="1088" spc="-195" dirty="0">
                <a:solidFill>
                  <a:prstClr val="black"/>
                </a:solidFill>
                <a:latin typeface="Arial Unicode MS"/>
                <a:cs typeface="Arial Unicode MS"/>
              </a:rPr>
              <a:t> </a:t>
            </a:r>
            <a:r>
              <a:rPr sz="1088" spc="-45" dirty="0">
                <a:solidFill>
                  <a:prstClr val="black"/>
                </a:solidFill>
                <a:latin typeface="Arial Unicode MS"/>
                <a:cs typeface="Arial Unicode MS"/>
              </a:rPr>
              <a:t>you.</a:t>
            </a:r>
            <a:endParaRPr sz="1088" dirty="0">
              <a:solidFill>
                <a:prstClr val="black"/>
              </a:solidFill>
              <a:latin typeface="Arial Unicode MS"/>
              <a:cs typeface="Arial Unicode MS"/>
            </a:endParaRPr>
          </a:p>
          <a:p>
            <a:pPr defTabSz="829178">
              <a:spcBef>
                <a:spcPts val="9"/>
              </a:spcBef>
            </a:pPr>
            <a:endParaRPr sz="1360" dirty="0">
              <a:solidFill>
                <a:prstClr val="black"/>
              </a:solidFill>
              <a:latin typeface="Times New Roman"/>
              <a:cs typeface="Times New Roman"/>
            </a:endParaRPr>
          </a:p>
          <a:p>
            <a:pPr marL="50672" marR="308063" defTabSz="829178">
              <a:lnSpc>
                <a:spcPct val="120800"/>
              </a:lnSpc>
            </a:pPr>
            <a:r>
              <a:rPr sz="1088" spc="-32" dirty="0">
                <a:solidFill>
                  <a:prstClr val="black"/>
                </a:solidFill>
                <a:latin typeface="Arial Unicode MS"/>
                <a:cs typeface="Arial Unicode MS"/>
              </a:rPr>
              <a:t>· </a:t>
            </a:r>
            <a:r>
              <a:rPr sz="1088" spc="-77" dirty="0">
                <a:solidFill>
                  <a:prstClr val="black"/>
                </a:solidFill>
                <a:latin typeface="Arial Unicode MS"/>
                <a:cs typeface="Arial Unicode MS"/>
              </a:rPr>
              <a:t>Discussing </a:t>
            </a:r>
            <a:r>
              <a:rPr sz="1088" spc="-32" dirty="0">
                <a:solidFill>
                  <a:prstClr val="black"/>
                </a:solidFill>
                <a:latin typeface="Arial Unicode MS"/>
                <a:cs typeface="Arial Unicode MS"/>
              </a:rPr>
              <a:t>your thoughts </a:t>
            </a:r>
            <a:r>
              <a:rPr sz="1088" spc="5" dirty="0">
                <a:solidFill>
                  <a:prstClr val="black"/>
                </a:solidFill>
                <a:latin typeface="Arial Unicode MS"/>
                <a:cs typeface="Arial Unicode MS"/>
              </a:rPr>
              <a:t>with </a:t>
            </a:r>
            <a:r>
              <a:rPr sz="1088" spc="-14" dirty="0">
                <a:solidFill>
                  <a:prstClr val="black"/>
                </a:solidFill>
                <a:latin typeface="Arial Unicode MS"/>
                <a:cs typeface="Arial Unicode MS"/>
              </a:rPr>
              <a:t>other </a:t>
            </a:r>
            <a:r>
              <a:rPr sz="1088" spc="-63" dirty="0">
                <a:solidFill>
                  <a:prstClr val="black"/>
                </a:solidFill>
                <a:latin typeface="Arial Unicode MS"/>
                <a:cs typeface="Arial Unicode MS"/>
              </a:rPr>
              <a:t>colleagues </a:t>
            </a:r>
            <a:r>
              <a:rPr sz="1088" spc="-73" dirty="0">
                <a:solidFill>
                  <a:prstClr val="black"/>
                </a:solidFill>
                <a:latin typeface="Arial Unicode MS"/>
                <a:cs typeface="Arial Unicode MS"/>
              </a:rPr>
              <a:t>can </a:t>
            </a:r>
            <a:r>
              <a:rPr sz="1088" spc="-32" dirty="0">
                <a:solidFill>
                  <a:prstClr val="black"/>
                </a:solidFill>
                <a:latin typeface="Arial Unicode MS"/>
                <a:cs typeface="Arial Unicode MS"/>
              </a:rPr>
              <a:t>really </a:t>
            </a:r>
            <a:r>
              <a:rPr sz="1088" spc="-36" dirty="0">
                <a:solidFill>
                  <a:prstClr val="black"/>
                </a:solidFill>
                <a:latin typeface="Arial Unicode MS"/>
                <a:cs typeface="Arial Unicode MS"/>
              </a:rPr>
              <a:t>help </a:t>
            </a:r>
            <a:r>
              <a:rPr sz="1088" spc="-45" dirty="0">
                <a:solidFill>
                  <a:prstClr val="black"/>
                </a:solidFill>
                <a:latin typeface="Arial Unicode MS"/>
                <a:cs typeface="Arial Unicode MS"/>
              </a:rPr>
              <a:t>you </a:t>
            </a:r>
            <a:r>
              <a:rPr sz="1088" spc="5" dirty="0">
                <a:solidFill>
                  <a:prstClr val="black"/>
                </a:solidFill>
                <a:latin typeface="Arial Unicode MS"/>
                <a:cs typeface="Arial Unicode MS"/>
              </a:rPr>
              <a:t>to  </a:t>
            </a:r>
            <a:r>
              <a:rPr sz="1088" spc="-59" dirty="0">
                <a:solidFill>
                  <a:prstClr val="black"/>
                </a:solidFill>
                <a:latin typeface="Arial Unicode MS"/>
                <a:cs typeface="Arial Unicode MS"/>
              </a:rPr>
              <a:t>come </a:t>
            </a:r>
            <a:r>
              <a:rPr sz="1088" spc="-36" dirty="0">
                <a:solidFill>
                  <a:prstClr val="black"/>
                </a:solidFill>
                <a:latin typeface="Arial Unicode MS"/>
                <a:cs typeface="Arial Unicode MS"/>
              </a:rPr>
              <a:t>up</a:t>
            </a:r>
            <a:r>
              <a:rPr sz="1088" spc="-59" dirty="0">
                <a:solidFill>
                  <a:prstClr val="black"/>
                </a:solidFill>
                <a:latin typeface="Arial Unicode MS"/>
                <a:cs typeface="Arial Unicode MS"/>
              </a:rPr>
              <a:t> </a:t>
            </a:r>
            <a:r>
              <a:rPr sz="1088" spc="5" dirty="0">
                <a:solidFill>
                  <a:prstClr val="black"/>
                </a:solidFill>
                <a:latin typeface="Arial Unicode MS"/>
                <a:cs typeface="Arial Unicode MS"/>
              </a:rPr>
              <a:t>with</a:t>
            </a:r>
            <a:r>
              <a:rPr sz="1088" spc="-59" dirty="0">
                <a:solidFill>
                  <a:prstClr val="black"/>
                </a:solidFill>
                <a:latin typeface="Arial Unicode MS"/>
                <a:cs typeface="Arial Unicode MS"/>
              </a:rPr>
              <a:t> </a:t>
            </a:r>
            <a:r>
              <a:rPr sz="1088" spc="-86" dirty="0">
                <a:solidFill>
                  <a:prstClr val="black"/>
                </a:solidFill>
                <a:latin typeface="Arial Unicode MS"/>
                <a:cs typeface="Arial Unicode MS"/>
              </a:rPr>
              <a:t>a</a:t>
            </a:r>
            <a:r>
              <a:rPr sz="1088" spc="-59" dirty="0">
                <a:solidFill>
                  <a:prstClr val="black"/>
                </a:solidFill>
                <a:latin typeface="Arial Unicode MS"/>
                <a:cs typeface="Arial Unicode MS"/>
              </a:rPr>
              <a:t> </a:t>
            </a:r>
            <a:r>
              <a:rPr sz="1088" spc="-36" dirty="0">
                <a:solidFill>
                  <a:prstClr val="black"/>
                </a:solidFill>
                <a:latin typeface="Arial Unicode MS"/>
                <a:cs typeface="Arial Unicode MS"/>
              </a:rPr>
              <a:t>question</a:t>
            </a:r>
            <a:r>
              <a:rPr sz="1088" spc="-59" dirty="0">
                <a:solidFill>
                  <a:prstClr val="black"/>
                </a:solidFill>
                <a:latin typeface="Arial Unicode MS"/>
                <a:cs typeface="Arial Unicode MS"/>
              </a:rPr>
              <a:t> </a:t>
            </a:r>
            <a:r>
              <a:rPr sz="1088" spc="-5" dirty="0">
                <a:solidFill>
                  <a:prstClr val="black"/>
                </a:solidFill>
                <a:latin typeface="Arial Unicode MS"/>
                <a:cs typeface="Arial Unicode MS"/>
              </a:rPr>
              <a:t>–</a:t>
            </a:r>
            <a:r>
              <a:rPr sz="1088" spc="-59" dirty="0">
                <a:solidFill>
                  <a:prstClr val="black"/>
                </a:solidFill>
                <a:latin typeface="Arial Unicode MS"/>
                <a:cs typeface="Arial Unicode MS"/>
              </a:rPr>
              <a:t> </a:t>
            </a:r>
            <a:r>
              <a:rPr sz="1088" spc="-9" dirty="0">
                <a:solidFill>
                  <a:prstClr val="black"/>
                </a:solidFill>
                <a:latin typeface="Arial Unicode MS"/>
                <a:cs typeface="Arial Unicode MS"/>
              </a:rPr>
              <a:t>for</a:t>
            </a:r>
            <a:r>
              <a:rPr sz="1088" spc="-59" dirty="0">
                <a:solidFill>
                  <a:prstClr val="black"/>
                </a:solidFill>
                <a:latin typeface="Arial Unicode MS"/>
                <a:cs typeface="Arial Unicode MS"/>
              </a:rPr>
              <a:t> </a:t>
            </a:r>
            <a:r>
              <a:rPr sz="1088" spc="-54" dirty="0">
                <a:solidFill>
                  <a:prstClr val="black"/>
                </a:solidFill>
                <a:latin typeface="Arial Unicode MS"/>
                <a:cs typeface="Arial Unicode MS"/>
              </a:rPr>
              <a:t>example,</a:t>
            </a:r>
            <a:r>
              <a:rPr sz="1088" spc="-59" dirty="0">
                <a:solidFill>
                  <a:prstClr val="black"/>
                </a:solidFill>
                <a:latin typeface="Arial Unicode MS"/>
                <a:cs typeface="Arial Unicode MS"/>
              </a:rPr>
              <a:t> </a:t>
            </a:r>
            <a:r>
              <a:rPr sz="1088" spc="-45" dirty="0">
                <a:solidFill>
                  <a:prstClr val="black"/>
                </a:solidFill>
                <a:latin typeface="Arial Unicode MS"/>
                <a:cs typeface="Arial Unicode MS"/>
              </a:rPr>
              <a:t>you</a:t>
            </a:r>
            <a:r>
              <a:rPr sz="1088" spc="-59" dirty="0">
                <a:solidFill>
                  <a:prstClr val="black"/>
                </a:solidFill>
                <a:latin typeface="Arial Unicode MS"/>
                <a:cs typeface="Arial Unicode MS"/>
              </a:rPr>
              <a:t> </a:t>
            </a:r>
            <a:r>
              <a:rPr sz="1088" spc="-23" dirty="0">
                <a:solidFill>
                  <a:prstClr val="black"/>
                </a:solidFill>
                <a:latin typeface="Arial Unicode MS"/>
                <a:cs typeface="Arial Unicode MS"/>
              </a:rPr>
              <a:t>might</a:t>
            </a:r>
            <a:r>
              <a:rPr sz="1088" spc="-59" dirty="0">
                <a:solidFill>
                  <a:prstClr val="black"/>
                </a:solidFill>
                <a:latin typeface="Arial Unicode MS"/>
                <a:cs typeface="Arial Unicode MS"/>
              </a:rPr>
              <a:t> </a:t>
            </a:r>
            <a:r>
              <a:rPr sz="1088" spc="-45" dirty="0">
                <a:solidFill>
                  <a:prstClr val="black"/>
                </a:solidFill>
                <a:latin typeface="Arial Unicode MS"/>
                <a:cs typeface="Arial Unicode MS"/>
              </a:rPr>
              <a:t>realise</a:t>
            </a:r>
            <a:r>
              <a:rPr sz="1088" spc="-63" dirty="0">
                <a:solidFill>
                  <a:prstClr val="black"/>
                </a:solidFill>
                <a:latin typeface="Arial Unicode MS"/>
                <a:cs typeface="Arial Unicode MS"/>
              </a:rPr>
              <a:t> </a:t>
            </a:r>
            <a:r>
              <a:rPr sz="1088" spc="-5" dirty="0">
                <a:solidFill>
                  <a:prstClr val="black"/>
                </a:solidFill>
                <a:latin typeface="Arial Unicode MS"/>
                <a:cs typeface="Arial Unicode MS"/>
              </a:rPr>
              <a:t>that</a:t>
            </a:r>
            <a:r>
              <a:rPr sz="1088" spc="-59" dirty="0">
                <a:solidFill>
                  <a:prstClr val="black"/>
                </a:solidFill>
                <a:latin typeface="Arial Unicode MS"/>
                <a:cs typeface="Arial Unicode MS"/>
              </a:rPr>
              <a:t> </a:t>
            </a:r>
            <a:r>
              <a:rPr sz="1088" spc="-23" dirty="0">
                <a:solidFill>
                  <a:prstClr val="black"/>
                </a:solidFill>
                <a:latin typeface="Arial Unicode MS"/>
                <a:cs typeface="Arial Unicode MS"/>
              </a:rPr>
              <a:t>all</a:t>
            </a:r>
            <a:r>
              <a:rPr sz="1088" spc="-59" dirty="0">
                <a:solidFill>
                  <a:prstClr val="black"/>
                </a:solidFill>
                <a:latin typeface="Arial Unicode MS"/>
                <a:cs typeface="Arial Unicode MS"/>
              </a:rPr>
              <a:t> </a:t>
            </a:r>
            <a:r>
              <a:rPr sz="1088" spc="-5" dirty="0">
                <a:solidFill>
                  <a:prstClr val="black"/>
                </a:solidFill>
                <a:latin typeface="Arial Unicode MS"/>
                <a:cs typeface="Arial Unicode MS"/>
              </a:rPr>
              <a:t>of</a:t>
            </a:r>
            <a:r>
              <a:rPr sz="1088" spc="-59" dirty="0">
                <a:solidFill>
                  <a:prstClr val="black"/>
                </a:solidFill>
                <a:latin typeface="Arial Unicode MS"/>
                <a:cs typeface="Arial Unicode MS"/>
              </a:rPr>
              <a:t> </a:t>
            </a:r>
            <a:r>
              <a:rPr sz="1088" spc="-14" dirty="0">
                <a:solidFill>
                  <a:prstClr val="black"/>
                </a:solidFill>
                <a:latin typeface="Arial Unicode MS"/>
                <a:cs typeface="Arial Unicode MS"/>
              </a:rPr>
              <a:t>the  </a:t>
            </a:r>
            <a:r>
              <a:rPr sz="1088" spc="-54" dirty="0">
                <a:solidFill>
                  <a:prstClr val="black"/>
                </a:solidFill>
                <a:latin typeface="Arial Unicode MS"/>
                <a:cs typeface="Arial Unicode MS"/>
              </a:rPr>
              <a:t>teachers </a:t>
            </a:r>
            <a:r>
              <a:rPr sz="1088" spc="-18" dirty="0">
                <a:solidFill>
                  <a:prstClr val="black"/>
                </a:solidFill>
                <a:latin typeface="Arial Unicode MS"/>
                <a:cs typeface="Arial Unicode MS"/>
              </a:rPr>
              <a:t>in </a:t>
            </a:r>
            <a:r>
              <a:rPr sz="1088" spc="-32" dirty="0">
                <a:solidFill>
                  <a:prstClr val="black"/>
                </a:solidFill>
                <a:latin typeface="Arial Unicode MS"/>
                <a:cs typeface="Arial Unicode MS"/>
              </a:rPr>
              <a:t>your </a:t>
            </a:r>
            <a:r>
              <a:rPr sz="1088" spc="-36" dirty="0">
                <a:solidFill>
                  <a:prstClr val="black"/>
                </a:solidFill>
                <a:latin typeface="Arial Unicode MS"/>
                <a:cs typeface="Arial Unicode MS"/>
              </a:rPr>
              <a:t>team </a:t>
            </a:r>
            <a:r>
              <a:rPr sz="1088" spc="-68" dirty="0">
                <a:solidFill>
                  <a:prstClr val="black"/>
                </a:solidFill>
                <a:latin typeface="Arial Unicode MS"/>
                <a:cs typeface="Arial Unicode MS"/>
              </a:rPr>
              <a:t>have </a:t>
            </a:r>
            <a:r>
              <a:rPr sz="1088" spc="-32" dirty="0">
                <a:solidFill>
                  <a:prstClr val="black"/>
                </a:solidFill>
                <a:latin typeface="Arial Unicode MS"/>
                <a:cs typeface="Arial Unicode MS"/>
              </a:rPr>
              <a:t>noticed </a:t>
            </a:r>
            <a:r>
              <a:rPr sz="1088" spc="-14" dirty="0">
                <a:solidFill>
                  <a:prstClr val="black"/>
                </a:solidFill>
                <a:latin typeface="Arial Unicode MS"/>
                <a:cs typeface="Arial Unicode MS"/>
              </a:rPr>
              <a:t>the </a:t>
            </a:r>
            <a:r>
              <a:rPr sz="1088" spc="-82" dirty="0">
                <a:solidFill>
                  <a:prstClr val="black"/>
                </a:solidFill>
                <a:latin typeface="Arial Unicode MS"/>
                <a:cs typeface="Arial Unicode MS"/>
              </a:rPr>
              <a:t>same</a:t>
            </a:r>
            <a:r>
              <a:rPr sz="1088" spc="-204" dirty="0">
                <a:solidFill>
                  <a:prstClr val="black"/>
                </a:solidFill>
                <a:latin typeface="Arial Unicode MS"/>
                <a:cs typeface="Arial Unicode MS"/>
              </a:rPr>
              <a:t> </a:t>
            </a:r>
            <a:r>
              <a:rPr sz="1088" spc="-73" dirty="0">
                <a:solidFill>
                  <a:prstClr val="black"/>
                </a:solidFill>
                <a:latin typeface="Arial Unicode MS"/>
                <a:cs typeface="Arial Unicode MS"/>
              </a:rPr>
              <a:t>issue</a:t>
            </a:r>
            <a:endParaRPr sz="1088" dirty="0">
              <a:solidFill>
                <a:prstClr val="black"/>
              </a:solidFill>
              <a:latin typeface="Arial Unicode MS"/>
              <a:cs typeface="Arial Unicode MS"/>
            </a:endParaRPr>
          </a:p>
          <a:p>
            <a:pPr defTabSz="829178"/>
            <a:endParaRPr sz="1360" dirty="0">
              <a:solidFill>
                <a:prstClr val="black"/>
              </a:solidFill>
              <a:latin typeface="Times New Roman"/>
              <a:cs typeface="Times New Roman"/>
            </a:endParaRPr>
          </a:p>
          <a:p>
            <a:pPr marL="50672" marR="80615" defTabSz="829178">
              <a:lnSpc>
                <a:spcPct val="121700"/>
              </a:lnSpc>
            </a:pPr>
            <a:r>
              <a:rPr sz="1088" spc="-32" dirty="0">
                <a:solidFill>
                  <a:prstClr val="black"/>
                </a:solidFill>
                <a:latin typeface="Arial Unicode MS"/>
                <a:cs typeface="Arial Unicode MS"/>
              </a:rPr>
              <a:t>·</a:t>
            </a:r>
            <a:r>
              <a:rPr sz="1088" spc="-59" dirty="0">
                <a:solidFill>
                  <a:prstClr val="black"/>
                </a:solidFill>
                <a:latin typeface="Arial Unicode MS"/>
                <a:cs typeface="Arial Unicode MS"/>
              </a:rPr>
              <a:t> </a:t>
            </a:r>
            <a:r>
              <a:rPr sz="1088" spc="14" dirty="0">
                <a:solidFill>
                  <a:prstClr val="black"/>
                </a:solidFill>
                <a:latin typeface="Arial Unicode MS"/>
                <a:cs typeface="Arial Unicode MS"/>
              </a:rPr>
              <a:t>It</a:t>
            </a:r>
            <a:r>
              <a:rPr sz="1088" spc="-59" dirty="0">
                <a:solidFill>
                  <a:prstClr val="black"/>
                </a:solidFill>
                <a:latin typeface="Arial Unicode MS"/>
                <a:cs typeface="Arial Unicode MS"/>
              </a:rPr>
              <a:t> </a:t>
            </a:r>
            <a:r>
              <a:rPr sz="1088" spc="-45" dirty="0">
                <a:solidFill>
                  <a:prstClr val="black"/>
                </a:solidFill>
                <a:latin typeface="Arial Unicode MS"/>
                <a:cs typeface="Arial Unicode MS"/>
              </a:rPr>
              <a:t>should</a:t>
            </a:r>
            <a:r>
              <a:rPr sz="1088" spc="-59" dirty="0">
                <a:solidFill>
                  <a:prstClr val="black"/>
                </a:solidFill>
                <a:latin typeface="Arial Unicode MS"/>
                <a:cs typeface="Arial Unicode MS"/>
              </a:rPr>
              <a:t> </a:t>
            </a:r>
            <a:r>
              <a:rPr sz="1088" spc="-54" dirty="0">
                <a:solidFill>
                  <a:prstClr val="black"/>
                </a:solidFill>
                <a:latin typeface="Arial Unicode MS"/>
                <a:cs typeface="Arial Unicode MS"/>
              </a:rPr>
              <a:t>be</a:t>
            </a:r>
            <a:r>
              <a:rPr sz="1088" spc="-59" dirty="0">
                <a:solidFill>
                  <a:prstClr val="black"/>
                </a:solidFill>
                <a:latin typeface="Arial Unicode MS"/>
                <a:cs typeface="Arial Unicode MS"/>
              </a:rPr>
              <a:t> manageable</a:t>
            </a:r>
            <a:r>
              <a:rPr sz="1088" spc="-63" dirty="0">
                <a:solidFill>
                  <a:prstClr val="black"/>
                </a:solidFill>
                <a:latin typeface="Arial Unicode MS"/>
                <a:cs typeface="Arial Unicode MS"/>
              </a:rPr>
              <a:t> </a:t>
            </a:r>
            <a:r>
              <a:rPr sz="1088" spc="-9" dirty="0">
                <a:solidFill>
                  <a:prstClr val="black"/>
                </a:solidFill>
                <a:latin typeface="Arial Unicode MS"/>
                <a:cs typeface="Arial Unicode MS"/>
              </a:rPr>
              <a:t>for</a:t>
            </a:r>
            <a:r>
              <a:rPr sz="1088" spc="-59" dirty="0">
                <a:solidFill>
                  <a:prstClr val="black"/>
                </a:solidFill>
                <a:latin typeface="Arial Unicode MS"/>
                <a:cs typeface="Arial Unicode MS"/>
              </a:rPr>
              <a:t> </a:t>
            </a:r>
            <a:r>
              <a:rPr sz="1088" spc="-45" dirty="0">
                <a:solidFill>
                  <a:prstClr val="black"/>
                </a:solidFill>
                <a:latin typeface="Arial Unicode MS"/>
                <a:cs typeface="Arial Unicode MS"/>
              </a:rPr>
              <a:t>you</a:t>
            </a:r>
            <a:r>
              <a:rPr sz="1088" spc="-59" dirty="0">
                <a:solidFill>
                  <a:prstClr val="black"/>
                </a:solidFill>
                <a:latin typeface="Arial Unicode MS"/>
                <a:cs typeface="Arial Unicode MS"/>
              </a:rPr>
              <a:t> </a:t>
            </a:r>
            <a:r>
              <a:rPr sz="1088" spc="-18" dirty="0">
                <a:solidFill>
                  <a:prstClr val="black"/>
                </a:solidFill>
                <a:latin typeface="Arial Unicode MS"/>
                <a:cs typeface="Arial Unicode MS"/>
              </a:rPr>
              <a:t>in</a:t>
            </a:r>
            <a:r>
              <a:rPr sz="1088" spc="-59" dirty="0">
                <a:solidFill>
                  <a:prstClr val="black"/>
                </a:solidFill>
                <a:latin typeface="Arial Unicode MS"/>
                <a:cs typeface="Arial Unicode MS"/>
              </a:rPr>
              <a:t> </a:t>
            </a:r>
            <a:r>
              <a:rPr sz="1088" spc="-32" dirty="0">
                <a:solidFill>
                  <a:prstClr val="black"/>
                </a:solidFill>
                <a:latin typeface="Arial Unicode MS"/>
                <a:cs typeface="Arial Unicode MS"/>
              </a:rPr>
              <a:t>your</a:t>
            </a:r>
            <a:r>
              <a:rPr sz="1088" spc="-59" dirty="0">
                <a:solidFill>
                  <a:prstClr val="black"/>
                </a:solidFill>
                <a:latin typeface="Arial Unicode MS"/>
                <a:cs typeface="Arial Unicode MS"/>
              </a:rPr>
              <a:t> classroom </a:t>
            </a:r>
            <a:r>
              <a:rPr sz="1088" spc="-68" dirty="0">
                <a:solidFill>
                  <a:prstClr val="black"/>
                </a:solidFill>
                <a:latin typeface="Arial Unicode MS"/>
                <a:cs typeface="Arial Unicode MS"/>
              </a:rPr>
              <a:t>(based</a:t>
            </a:r>
            <a:r>
              <a:rPr sz="1088" spc="-59" dirty="0">
                <a:solidFill>
                  <a:prstClr val="black"/>
                </a:solidFill>
                <a:latin typeface="Arial Unicode MS"/>
                <a:cs typeface="Arial Unicode MS"/>
              </a:rPr>
              <a:t> </a:t>
            </a:r>
            <a:r>
              <a:rPr sz="1088" spc="-36" dirty="0">
                <a:solidFill>
                  <a:prstClr val="black"/>
                </a:solidFill>
                <a:latin typeface="Arial Unicode MS"/>
                <a:cs typeface="Arial Unicode MS"/>
              </a:rPr>
              <a:t>on</a:t>
            </a:r>
            <a:r>
              <a:rPr sz="1088" spc="-59" dirty="0">
                <a:solidFill>
                  <a:prstClr val="black"/>
                </a:solidFill>
                <a:latin typeface="Arial Unicode MS"/>
                <a:cs typeface="Arial Unicode MS"/>
              </a:rPr>
              <a:t> </a:t>
            </a:r>
            <a:r>
              <a:rPr sz="1088" spc="-14" dirty="0">
                <a:solidFill>
                  <a:prstClr val="black"/>
                </a:solidFill>
                <a:latin typeface="Arial Unicode MS"/>
                <a:cs typeface="Arial Unicode MS"/>
              </a:rPr>
              <a:t>the</a:t>
            </a:r>
            <a:r>
              <a:rPr sz="1088" spc="-59" dirty="0">
                <a:solidFill>
                  <a:prstClr val="black"/>
                </a:solidFill>
                <a:latin typeface="Arial Unicode MS"/>
                <a:cs typeface="Arial Unicode MS"/>
              </a:rPr>
              <a:t> </a:t>
            </a:r>
            <a:r>
              <a:rPr sz="1088" spc="-9" dirty="0">
                <a:solidFill>
                  <a:prstClr val="black"/>
                </a:solidFill>
                <a:latin typeface="Arial Unicode MS"/>
                <a:cs typeface="Arial Unicode MS"/>
              </a:rPr>
              <a:t>time</a:t>
            </a:r>
            <a:r>
              <a:rPr sz="1088" spc="-59" dirty="0">
                <a:solidFill>
                  <a:prstClr val="black"/>
                </a:solidFill>
                <a:latin typeface="Arial Unicode MS"/>
                <a:cs typeface="Arial Unicode MS"/>
              </a:rPr>
              <a:t> </a:t>
            </a:r>
            <a:r>
              <a:rPr sz="1088" spc="-50" dirty="0">
                <a:solidFill>
                  <a:prstClr val="black"/>
                </a:solidFill>
                <a:latin typeface="Arial Unicode MS"/>
                <a:cs typeface="Arial Unicode MS"/>
              </a:rPr>
              <a:t>you  </a:t>
            </a:r>
            <a:r>
              <a:rPr sz="1088" spc="-68" dirty="0">
                <a:solidFill>
                  <a:prstClr val="black"/>
                </a:solidFill>
                <a:latin typeface="Arial Unicode MS"/>
                <a:cs typeface="Arial Unicode MS"/>
              </a:rPr>
              <a:t>have</a:t>
            </a:r>
            <a:r>
              <a:rPr sz="1088" spc="-59" dirty="0">
                <a:solidFill>
                  <a:prstClr val="black"/>
                </a:solidFill>
                <a:latin typeface="Arial Unicode MS"/>
                <a:cs typeface="Arial Unicode MS"/>
              </a:rPr>
              <a:t> </a:t>
            </a:r>
            <a:r>
              <a:rPr sz="1088" spc="-54" dirty="0">
                <a:solidFill>
                  <a:prstClr val="black"/>
                </a:solidFill>
                <a:latin typeface="Arial Unicode MS"/>
                <a:cs typeface="Arial Unicode MS"/>
              </a:rPr>
              <a:t>and</a:t>
            </a:r>
            <a:r>
              <a:rPr sz="1088" spc="-59" dirty="0">
                <a:solidFill>
                  <a:prstClr val="black"/>
                </a:solidFill>
                <a:latin typeface="Arial Unicode MS"/>
                <a:cs typeface="Arial Unicode MS"/>
              </a:rPr>
              <a:t> </a:t>
            </a:r>
            <a:r>
              <a:rPr sz="1088" spc="14" dirty="0">
                <a:solidFill>
                  <a:prstClr val="black"/>
                </a:solidFill>
                <a:latin typeface="Arial Unicode MS"/>
                <a:cs typeface="Arial Unicode MS"/>
              </a:rPr>
              <a:t>if</a:t>
            </a:r>
            <a:r>
              <a:rPr sz="1088" spc="-59" dirty="0">
                <a:solidFill>
                  <a:prstClr val="black"/>
                </a:solidFill>
                <a:latin typeface="Arial Unicode MS"/>
                <a:cs typeface="Arial Unicode MS"/>
              </a:rPr>
              <a:t> </a:t>
            </a:r>
            <a:r>
              <a:rPr sz="1088" spc="-23" dirty="0">
                <a:solidFill>
                  <a:prstClr val="black"/>
                </a:solidFill>
                <a:latin typeface="Arial Unicode MS"/>
                <a:cs typeface="Arial Unicode MS"/>
              </a:rPr>
              <a:t>there</a:t>
            </a:r>
            <a:r>
              <a:rPr sz="1088" spc="-59" dirty="0">
                <a:solidFill>
                  <a:prstClr val="black"/>
                </a:solidFill>
                <a:latin typeface="Arial Unicode MS"/>
                <a:cs typeface="Arial Unicode MS"/>
              </a:rPr>
              <a:t> </a:t>
            </a:r>
            <a:r>
              <a:rPr sz="1088" spc="-50" dirty="0">
                <a:solidFill>
                  <a:prstClr val="black"/>
                </a:solidFill>
                <a:latin typeface="Arial Unicode MS"/>
                <a:cs typeface="Arial Unicode MS"/>
              </a:rPr>
              <a:t>are</a:t>
            </a:r>
            <a:r>
              <a:rPr sz="1088" spc="-59" dirty="0">
                <a:solidFill>
                  <a:prstClr val="black"/>
                </a:solidFill>
                <a:latin typeface="Arial Unicode MS"/>
                <a:cs typeface="Arial Unicode MS"/>
              </a:rPr>
              <a:t> </a:t>
            </a:r>
            <a:r>
              <a:rPr sz="1088" spc="-14" dirty="0">
                <a:solidFill>
                  <a:prstClr val="black"/>
                </a:solidFill>
                <a:latin typeface="Arial Unicode MS"/>
                <a:cs typeface="Arial Unicode MS"/>
              </a:rPr>
              <a:t>other</a:t>
            </a:r>
            <a:r>
              <a:rPr sz="1088" spc="-54" dirty="0">
                <a:solidFill>
                  <a:prstClr val="black"/>
                </a:solidFill>
                <a:latin typeface="Arial Unicode MS"/>
                <a:cs typeface="Arial Unicode MS"/>
              </a:rPr>
              <a:t> </a:t>
            </a:r>
            <a:r>
              <a:rPr sz="1088" spc="-36" dirty="0">
                <a:solidFill>
                  <a:prstClr val="black"/>
                </a:solidFill>
                <a:latin typeface="Arial Unicode MS"/>
                <a:cs typeface="Arial Unicode MS"/>
              </a:rPr>
              <a:t>adults</a:t>
            </a:r>
            <a:r>
              <a:rPr sz="1088" spc="-59" dirty="0">
                <a:solidFill>
                  <a:prstClr val="black"/>
                </a:solidFill>
                <a:latin typeface="Arial Unicode MS"/>
                <a:cs typeface="Arial Unicode MS"/>
              </a:rPr>
              <a:t> </a:t>
            </a:r>
            <a:r>
              <a:rPr sz="1088" spc="5" dirty="0">
                <a:solidFill>
                  <a:prstClr val="black"/>
                </a:solidFill>
                <a:latin typeface="Arial Unicode MS"/>
                <a:cs typeface="Arial Unicode MS"/>
              </a:rPr>
              <a:t>to</a:t>
            </a:r>
            <a:r>
              <a:rPr sz="1088" spc="-59" dirty="0">
                <a:solidFill>
                  <a:prstClr val="black"/>
                </a:solidFill>
                <a:latin typeface="Arial Unicode MS"/>
                <a:cs typeface="Arial Unicode MS"/>
              </a:rPr>
              <a:t> </a:t>
            </a:r>
            <a:r>
              <a:rPr sz="1088" spc="-36" dirty="0">
                <a:solidFill>
                  <a:prstClr val="black"/>
                </a:solidFill>
                <a:latin typeface="Arial Unicode MS"/>
                <a:cs typeface="Arial Unicode MS"/>
              </a:rPr>
              <a:t>help,</a:t>
            </a:r>
            <a:r>
              <a:rPr sz="1088" spc="-59" dirty="0">
                <a:solidFill>
                  <a:prstClr val="black"/>
                </a:solidFill>
                <a:latin typeface="Arial Unicode MS"/>
                <a:cs typeface="Arial Unicode MS"/>
              </a:rPr>
              <a:t> </a:t>
            </a:r>
            <a:r>
              <a:rPr sz="1088" spc="-9" dirty="0">
                <a:solidFill>
                  <a:prstClr val="black"/>
                </a:solidFill>
                <a:latin typeface="Arial Unicode MS"/>
                <a:cs typeface="Arial Unicode MS"/>
              </a:rPr>
              <a:t>for</a:t>
            </a:r>
            <a:r>
              <a:rPr sz="1088" spc="-59" dirty="0">
                <a:solidFill>
                  <a:prstClr val="black"/>
                </a:solidFill>
                <a:latin typeface="Arial Unicode MS"/>
                <a:cs typeface="Arial Unicode MS"/>
              </a:rPr>
              <a:t> </a:t>
            </a:r>
            <a:r>
              <a:rPr sz="1088" spc="-54" dirty="0">
                <a:solidFill>
                  <a:prstClr val="black"/>
                </a:solidFill>
                <a:latin typeface="Arial Unicode MS"/>
                <a:cs typeface="Arial Unicode MS"/>
              </a:rPr>
              <a:t>example)</a:t>
            </a:r>
            <a:endParaRPr sz="1088" dirty="0">
              <a:solidFill>
                <a:prstClr val="black"/>
              </a:solidFill>
              <a:latin typeface="Arial Unicode MS"/>
              <a:cs typeface="Arial Unicode MS"/>
            </a:endParaRPr>
          </a:p>
          <a:p>
            <a:pPr defTabSz="829178">
              <a:spcBef>
                <a:spcPts val="23"/>
              </a:spcBef>
            </a:pPr>
            <a:endParaRPr sz="1360" dirty="0">
              <a:solidFill>
                <a:prstClr val="black"/>
              </a:solidFill>
              <a:latin typeface="Times New Roman"/>
              <a:cs typeface="Times New Roman"/>
            </a:endParaRPr>
          </a:p>
          <a:p>
            <a:pPr marL="50672" marR="644916" defTabSz="829178">
              <a:lnSpc>
                <a:spcPct val="120000"/>
              </a:lnSpc>
            </a:pPr>
            <a:r>
              <a:rPr sz="1088" spc="-32" dirty="0">
                <a:solidFill>
                  <a:prstClr val="black"/>
                </a:solidFill>
                <a:latin typeface="Arial Unicode MS"/>
                <a:cs typeface="Arial Unicode MS"/>
              </a:rPr>
              <a:t>· </a:t>
            </a:r>
            <a:r>
              <a:rPr sz="1088" spc="14" dirty="0">
                <a:solidFill>
                  <a:prstClr val="black"/>
                </a:solidFill>
                <a:latin typeface="Arial Unicode MS"/>
                <a:cs typeface="Arial Unicode MS"/>
              </a:rPr>
              <a:t>It </a:t>
            </a:r>
            <a:r>
              <a:rPr sz="1088" spc="-45" dirty="0">
                <a:solidFill>
                  <a:prstClr val="black"/>
                </a:solidFill>
                <a:latin typeface="Arial Unicode MS"/>
                <a:cs typeface="Arial Unicode MS"/>
              </a:rPr>
              <a:t>should </a:t>
            </a:r>
            <a:r>
              <a:rPr sz="1088" spc="-50" dirty="0">
                <a:solidFill>
                  <a:prstClr val="black"/>
                </a:solidFill>
                <a:latin typeface="Arial Unicode MS"/>
                <a:cs typeface="Arial Unicode MS"/>
              </a:rPr>
              <a:t>lead </a:t>
            </a:r>
            <a:r>
              <a:rPr sz="1088" spc="5" dirty="0">
                <a:solidFill>
                  <a:prstClr val="black"/>
                </a:solidFill>
                <a:latin typeface="Arial Unicode MS"/>
                <a:cs typeface="Arial Unicode MS"/>
              </a:rPr>
              <a:t>to</a:t>
            </a:r>
            <a:r>
              <a:rPr sz="1088" spc="-195" dirty="0">
                <a:solidFill>
                  <a:prstClr val="black"/>
                </a:solidFill>
                <a:latin typeface="Arial Unicode MS"/>
                <a:cs typeface="Arial Unicode MS"/>
              </a:rPr>
              <a:t> </a:t>
            </a:r>
            <a:r>
              <a:rPr sz="1088" spc="-45" dirty="0">
                <a:solidFill>
                  <a:prstClr val="black"/>
                </a:solidFill>
                <a:latin typeface="Arial Unicode MS"/>
                <a:cs typeface="Arial Unicode MS"/>
              </a:rPr>
              <a:t>understanding </a:t>
            </a:r>
            <a:r>
              <a:rPr sz="1088" spc="-36" dirty="0">
                <a:solidFill>
                  <a:prstClr val="black"/>
                </a:solidFill>
                <a:latin typeface="Arial Unicode MS"/>
                <a:cs typeface="Arial Unicode MS"/>
              </a:rPr>
              <a:t>practice, taking </a:t>
            </a:r>
            <a:r>
              <a:rPr sz="1088" spc="-59" dirty="0">
                <a:solidFill>
                  <a:prstClr val="black"/>
                </a:solidFill>
                <a:latin typeface="Arial Unicode MS"/>
                <a:cs typeface="Arial Unicode MS"/>
              </a:rPr>
              <a:t>an </a:t>
            </a:r>
            <a:r>
              <a:rPr sz="1088" spc="-32" dirty="0">
                <a:solidFill>
                  <a:prstClr val="black"/>
                </a:solidFill>
                <a:latin typeface="Arial Unicode MS"/>
                <a:cs typeface="Arial Unicode MS"/>
              </a:rPr>
              <a:t>action, </a:t>
            </a:r>
            <a:r>
              <a:rPr sz="1088" spc="-18" dirty="0">
                <a:solidFill>
                  <a:prstClr val="black"/>
                </a:solidFill>
                <a:latin typeface="Arial Unicode MS"/>
                <a:cs typeface="Arial Unicode MS"/>
              </a:rPr>
              <a:t>trying  </a:t>
            </a:r>
            <a:r>
              <a:rPr sz="1088" spc="-41" dirty="0">
                <a:solidFill>
                  <a:prstClr val="black"/>
                </a:solidFill>
                <a:latin typeface="Arial Unicode MS"/>
                <a:cs typeface="Arial Unicode MS"/>
              </a:rPr>
              <a:t>something </a:t>
            </a:r>
            <a:r>
              <a:rPr sz="1088" spc="-14" dirty="0">
                <a:solidFill>
                  <a:prstClr val="black"/>
                </a:solidFill>
                <a:latin typeface="Arial Unicode MS"/>
                <a:cs typeface="Arial Unicode MS"/>
              </a:rPr>
              <a:t>out, and/or </a:t>
            </a:r>
            <a:r>
              <a:rPr sz="1088" spc="5" dirty="0">
                <a:solidFill>
                  <a:prstClr val="black"/>
                </a:solidFill>
                <a:latin typeface="Arial Unicode MS"/>
                <a:cs typeface="Arial Unicode MS"/>
              </a:rPr>
              <a:t>to </a:t>
            </a:r>
            <a:r>
              <a:rPr sz="1088" spc="-36" dirty="0">
                <a:solidFill>
                  <a:prstClr val="black"/>
                </a:solidFill>
                <a:latin typeface="Arial Unicode MS"/>
                <a:cs typeface="Arial Unicode MS"/>
              </a:rPr>
              <a:t>improving </a:t>
            </a:r>
            <a:r>
              <a:rPr sz="1088" spc="-86" dirty="0">
                <a:solidFill>
                  <a:prstClr val="black"/>
                </a:solidFill>
                <a:latin typeface="Arial Unicode MS"/>
                <a:cs typeface="Arial Unicode MS"/>
              </a:rPr>
              <a:t>a </a:t>
            </a:r>
            <a:r>
              <a:rPr sz="1088" spc="-32" dirty="0">
                <a:solidFill>
                  <a:prstClr val="black"/>
                </a:solidFill>
                <a:latin typeface="Arial Unicode MS"/>
                <a:cs typeface="Arial Unicode MS"/>
              </a:rPr>
              <a:t>teaching/learning</a:t>
            </a:r>
            <a:r>
              <a:rPr sz="1088" spc="-195" dirty="0">
                <a:solidFill>
                  <a:prstClr val="black"/>
                </a:solidFill>
                <a:latin typeface="Arial Unicode MS"/>
                <a:cs typeface="Arial Unicode MS"/>
              </a:rPr>
              <a:t> </a:t>
            </a:r>
            <a:r>
              <a:rPr sz="1088" spc="-23" dirty="0">
                <a:solidFill>
                  <a:prstClr val="black"/>
                </a:solidFill>
                <a:latin typeface="Arial Unicode MS"/>
                <a:cs typeface="Arial Unicode MS"/>
              </a:rPr>
              <a:t>situation</a:t>
            </a:r>
            <a:endParaRPr sz="1088" dirty="0">
              <a:solidFill>
                <a:prstClr val="black"/>
              </a:solidFill>
              <a:latin typeface="Arial Unicode MS"/>
              <a:cs typeface="Arial Unicode MS"/>
            </a:endParaRPr>
          </a:p>
          <a:p>
            <a:pPr defTabSz="829178">
              <a:spcBef>
                <a:spcPts val="9"/>
              </a:spcBef>
            </a:pPr>
            <a:endParaRPr sz="1360" dirty="0">
              <a:solidFill>
                <a:prstClr val="black"/>
              </a:solidFill>
              <a:latin typeface="Times New Roman"/>
              <a:cs typeface="Times New Roman"/>
            </a:endParaRPr>
          </a:p>
          <a:p>
            <a:pPr marL="50672" marR="255087" defTabSz="829178">
              <a:lnSpc>
                <a:spcPct val="120800"/>
              </a:lnSpc>
              <a:spcBef>
                <a:spcPts val="5"/>
              </a:spcBef>
            </a:pPr>
            <a:r>
              <a:rPr sz="1088" spc="-32" dirty="0">
                <a:solidFill>
                  <a:prstClr val="black"/>
                </a:solidFill>
                <a:latin typeface="Arial Unicode MS"/>
                <a:cs typeface="Arial Unicode MS"/>
              </a:rPr>
              <a:t>· </a:t>
            </a:r>
            <a:r>
              <a:rPr sz="1088" spc="14" dirty="0">
                <a:solidFill>
                  <a:prstClr val="black"/>
                </a:solidFill>
                <a:latin typeface="Arial Unicode MS"/>
                <a:cs typeface="Arial Unicode MS"/>
              </a:rPr>
              <a:t>It </a:t>
            </a:r>
            <a:r>
              <a:rPr sz="1088" spc="-45" dirty="0">
                <a:solidFill>
                  <a:prstClr val="black"/>
                </a:solidFill>
                <a:latin typeface="Arial Unicode MS"/>
                <a:cs typeface="Arial Unicode MS"/>
              </a:rPr>
              <a:t>should </a:t>
            </a:r>
            <a:r>
              <a:rPr sz="1088" spc="-5" dirty="0">
                <a:solidFill>
                  <a:prstClr val="black"/>
                </a:solidFill>
                <a:latin typeface="Arial Unicode MS"/>
                <a:cs typeface="Arial Unicode MS"/>
              </a:rPr>
              <a:t>not </a:t>
            </a:r>
            <a:r>
              <a:rPr sz="1088" spc="-50" dirty="0">
                <a:solidFill>
                  <a:prstClr val="black"/>
                </a:solidFill>
                <a:latin typeface="Arial Unicode MS"/>
                <a:cs typeface="Arial Unicode MS"/>
              </a:rPr>
              <a:t>lead </a:t>
            </a:r>
            <a:r>
              <a:rPr sz="1088" spc="5" dirty="0">
                <a:solidFill>
                  <a:prstClr val="black"/>
                </a:solidFill>
                <a:latin typeface="Arial Unicode MS"/>
                <a:cs typeface="Arial Unicode MS"/>
              </a:rPr>
              <a:t>to </a:t>
            </a:r>
            <a:r>
              <a:rPr sz="1088" spc="-86" dirty="0">
                <a:solidFill>
                  <a:prstClr val="black"/>
                </a:solidFill>
                <a:latin typeface="Arial Unicode MS"/>
                <a:cs typeface="Arial Unicode MS"/>
              </a:rPr>
              <a:t>a </a:t>
            </a:r>
            <a:r>
              <a:rPr sz="1088" spc="-45" dirty="0">
                <a:solidFill>
                  <a:prstClr val="black"/>
                </a:solidFill>
                <a:latin typeface="Arial Unicode MS"/>
                <a:cs typeface="Arial Unicode MS"/>
              </a:rPr>
              <a:t>simple </a:t>
            </a:r>
            <a:r>
              <a:rPr sz="1088" spc="-41" dirty="0">
                <a:solidFill>
                  <a:prstClr val="black"/>
                </a:solidFill>
                <a:latin typeface="Arial Unicode MS"/>
                <a:cs typeface="Arial Unicode MS"/>
              </a:rPr>
              <a:t>‘yes’ </a:t>
            </a:r>
            <a:r>
              <a:rPr sz="1088" spc="-14" dirty="0">
                <a:solidFill>
                  <a:prstClr val="black"/>
                </a:solidFill>
                <a:latin typeface="Arial Unicode MS"/>
                <a:cs typeface="Arial Unicode MS"/>
              </a:rPr>
              <a:t>or </a:t>
            </a:r>
            <a:r>
              <a:rPr sz="1088" spc="-5" dirty="0">
                <a:solidFill>
                  <a:prstClr val="black"/>
                </a:solidFill>
                <a:latin typeface="Arial Unicode MS"/>
                <a:cs typeface="Arial Unicode MS"/>
              </a:rPr>
              <a:t>‘no’ </a:t>
            </a:r>
            <a:r>
              <a:rPr sz="1088" spc="-68" dirty="0">
                <a:solidFill>
                  <a:prstClr val="black"/>
                </a:solidFill>
                <a:latin typeface="Arial Unicode MS"/>
                <a:cs typeface="Arial Unicode MS"/>
              </a:rPr>
              <a:t>answer. Good </a:t>
            </a:r>
            <a:r>
              <a:rPr sz="1088" spc="-59" dirty="0">
                <a:solidFill>
                  <a:prstClr val="black"/>
                </a:solidFill>
                <a:latin typeface="Arial Unicode MS"/>
                <a:cs typeface="Arial Unicode MS"/>
              </a:rPr>
              <a:t>research  </a:t>
            </a:r>
            <a:r>
              <a:rPr sz="1088" spc="-45" dirty="0">
                <a:solidFill>
                  <a:prstClr val="black"/>
                </a:solidFill>
                <a:latin typeface="Arial Unicode MS"/>
                <a:cs typeface="Arial Unicode MS"/>
              </a:rPr>
              <a:t>questions </a:t>
            </a:r>
            <a:r>
              <a:rPr sz="1088" spc="-18" dirty="0">
                <a:solidFill>
                  <a:prstClr val="black"/>
                </a:solidFill>
                <a:latin typeface="Arial Unicode MS"/>
                <a:cs typeface="Arial Unicode MS"/>
              </a:rPr>
              <a:t>start </a:t>
            </a:r>
            <a:r>
              <a:rPr sz="1088" spc="5" dirty="0">
                <a:solidFill>
                  <a:prstClr val="black"/>
                </a:solidFill>
                <a:latin typeface="Arial Unicode MS"/>
                <a:cs typeface="Arial Unicode MS"/>
              </a:rPr>
              <a:t>with </a:t>
            </a:r>
            <a:r>
              <a:rPr sz="1088" spc="-45" dirty="0">
                <a:solidFill>
                  <a:prstClr val="black"/>
                </a:solidFill>
                <a:latin typeface="Arial Unicode MS"/>
                <a:cs typeface="Arial Unicode MS"/>
              </a:rPr>
              <a:t>words </a:t>
            </a:r>
            <a:r>
              <a:rPr sz="1088" spc="-36" dirty="0">
                <a:solidFill>
                  <a:prstClr val="black"/>
                </a:solidFill>
                <a:latin typeface="Arial Unicode MS"/>
                <a:cs typeface="Arial Unicode MS"/>
              </a:rPr>
              <a:t>like </a:t>
            </a:r>
            <a:r>
              <a:rPr sz="1088" spc="-41" dirty="0">
                <a:solidFill>
                  <a:prstClr val="black"/>
                </a:solidFill>
                <a:latin typeface="Arial Unicode MS"/>
                <a:cs typeface="Arial Unicode MS"/>
              </a:rPr>
              <a:t>‘How..’; </a:t>
            </a:r>
            <a:r>
              <a:rPr sz="1088" spc="-23" dirty="0">
                <a:solidFill>
                  <a:prstClr val="black"/>
                </a:solidFill>
                <a:latin typeface="Arial Unicode MS"/>
                <a:cs typeface="Arial Unicode MS"/>
              </a:rPr>
              <a:t>‘What </a:t>
            </a:r>
            <a:r>
              <a:rPr sz="1088" spc="-63" dirty="0">
                <a:solidFill>
                  <a:prstClr val="black"/>
                </a:solidFill>
                <a:latin typeface="Arial Unicode MS"/>
                <a:cs typeface="Arial Unicode MS"/>
              </a:rPr>
              <a:t>happens </a:t>
            </a:r>
            <a:r>
              <a:rPr sz="1088" spc="-86" dirty="0">
                <a:solidFill>
                  <a:prstClr val="black"/>
                </a:solidFill>
                <a:latin typeface="Arial Unicode MS"/>
                <a:cs typeface="Arial Unicode MS"/>
              </a:rPr>
              <a:t>when…’. </a:t>
            </a:r>
            <a:r>
              <a:rPr sz="1088" spc="-77" dirty="0">
                <a:solidFill>
                  <a:prstClr val="black"/>
                </a:solidFill>
                <a:latin typeface="Arial Unicode MS"/>
                <a:cs typeface="Arial Unicode MS"/>
              </a:rPr>
              <a:t>They</a:t>
            </a:r>
            <a:r>
              <a:rPr sz="1088" spc="-204" dirty="0">
                <a:solidFill>
                  <a:prstClr val="black"/>
                </a:solidFill>
                <a:latin typeface="Arial Unicode MS"/>
                <a:cs typeface="Arial Unicode MS"/>
              </a:rPr>
              <a:t> </a:t>
            </a:r>
            <a:r>
              <a:rPr sz="1088" spc="-50" dirty="0">
                <a:solidFill>
                  <a:prstClr val="black"/>
                </a:solidFill>
                <a:latin typeface="Arial Unicode MS"/>
                <a:cs typeface="Arial Unicode MS"/>
              </a:rPr>
              <a:t>are  </a:t>
            </a:r>
            <a:r>
              <a:rPr sz="1088" spc="-41" dirty="0">
                <a:solidFill>
                  <a:prstClr val="black"/>
                </a:solidFill>
                <a:latin typeface="Arial Unicode MS"/>
                <a:cs typeface="Arial Unicode MS"/>
              </a:rPr>
              <a:t>genuinely </a:t>
            </a:r>
            <a:r>
              <a:rPr sz="1088" spc="-45" dirty="0">
                <a:solidFill>
                  <a:prstClr val="black"/>
                </a:solidFill>
                <a:latin typeface="Arial Unicode MS"/>
                <a:cs typeface="Arial Unicode MS"/>
              </a:rPr>
              <a:t>open </a:t>
            </a:r>
            <a:r>
              <a:rPr sz="1088" spc="5" dirty="0">
                <a:solidFill>
                  <a:prstClr val="black"/>
                </a:solidFill>
                <a:latin typeface="Arial Unicode MS"/>
                <a:cs typeface="Arial Unicode MS"/>
              </a:rPr>
              <a:t>to </a:t>
            </a:r>
            <a:r>
              <a:rPr sz="1088" spc="-18" dirty="0">
                <a:solidFill>
                  <a:prstClr val="black"/>
                </a:solidFill>
                <a:latin typeface="Arial Unicode MS"/>
                <a:cs typeface="Arial Unicode MS"/>
              </a:rPr>
              <a:t>different </a:t>
            </a:r>
            <a:r>
              <a:rPr sz="1088" spc="-68" dirty="0">
                <a:solidFill>
                  <a:prstClr val="black"/>
                </a:solidFill>
                <a:latin typeface="Arial Unicode MS"/>
                <a:cs typeface="Arial Unicode MS"/>
              </a:rPr>
              <a:t>answers</a:t>
            </a:r>
            <a:r>
              <a:rPr sz="1088" spc="-222" dirty="0">
                <a:solidFill>
                  <a:prstClr val="black"/>
                </a:solidFill>
                <a:latin typeface="Arial Unicode MS"/>
                <a:cs typeface="Arial Unicode MS"/>
              </a:rPr>
              <a:t> </a:t>
            </a:r>
            <a:r>
              <a:rPr sz="1088" spc="-45" dirty="0">
                <a:solidFill>
                  <a:prstClr val="black"/>
                </a:solidFill>
                <a:latin typeface="Arial Unicode MS"/>
                <a:cs typeface="Arial Unicode MS"/>
              </a:rPr>
              <a:t>emerging.</a:t>
            </a:r>
            <a:endParaRPr sz="1088" dirty="0">
              <a:solidFill>
                <a:prstClr val="black"/>
              </a:solidFill>
              <a:latin typeface="Arial Unicode MS"/>
              <a:cs typeface="Arial Unicode MS"/>
            </a:endParaRPr>
          </a:p>
        </p:txBody>
      </p:sp>
      <p:sp>
        <p:nvSpPr>
          <p:cNvPr id="8" name="object 8"/>
          <p:cNvSpPr txBox="1"/>
          <p:nvPr/>
        </p:nvSpPr>
        <p:spPr>
          <a:xfrm>
            <a:off x="969618" y="3940107"/>
            <a:ext cx="4218447" cy="2117370"/>
          </a:xfrm>
          <a:prstGeom prst="rect">
            <a:avLst/>
          </a:prstGeom>
          <a:ln w="31733">
            <a:solidFill>
              <a:srgbClr val="2791A6"/>
            </a:solidFill>
          </a:ln>
        </p:spPr>
        <p:txBody>
          <a:bodyPr vert="horz" wrap="square" lIns="0" tIns="33397" rIns="0" bIns="0" rtlCol="0">
            <a:spAutoFit/>
          </a:bodyPr>
          <a:lstStyle/>
          <a:p>
            <a:pPr marL="76008" marR="86373" defTabSz="829178">
              <a:lnSpc>
                <a:spcPct val="121000"/>
              </a:lnSpc>
              <a:spcBef>
                <a:spcPts val="263"/>
              </a:spcBef>
            </a:pPr>
            <a:r>
              <a:rPr lang="de-DE" sz="1088" dirty="0">
                <a:solidFill>
                  <a:prstClr val="black"/>
                </a:solidFill>
                <a:latin typeface="Arial Unicode MS"/>
                <a:cs typeface="Arial Unicode MS"/>
              </a:rPr>
              <a:t>Wenn Sie darüber nachdenken, was Sie tun können, kann es hilfreich sein, sich zu fragen: "Wie werde ich meine Untersuchungsfrage erforschen?", um eine Untersuchungsfrage zu formulieren, die handhabbar ist. In den Abschnitten 1 und 2 dieses </a:t>
            </a:r>
            <a:r>
              <a:rPr lang="de-DE" sz="1088" dirty="0" err="1">
                <a:solidFill>
                  <a:prstClr val="black"/>
                </a:solidFill>
                <a:latin typeface="Arial Unicode MS"/>
                <a:cs typeface="Arial Unicode MS"/>
              </a:rPr>
              <a:t>Toolkits</a:t>
            </a:r>
            <a:r>
              <a:rPr lang="de-DE" sz="1088" dirty="0">
                <a:solidFill>
                  <a:prstClr val="black"/>
                </a:solidFill>
                <a:latin typeface="Arial Unicode MS"/>
                <a:cs typeface="Arial Unicode MS"/>
              </a:rPr>
              <a:t> finden Sie Beispiele für T-SEDA-Codes, Beobachtungstechniken und Vorlagen: Es lohnt sich, diese bei der Planung Ihrer Untersuchung durchzusehen. Sie können sich auch diese Videos ansehen:</a:t>
            </a:r>
            <a:endParaRPr lang="en-GB" sz="1088" b="1" u="sng" dirty="0">
              <a:solidFill>
                <a:srgbClr val="0000FF"/>
              </a:solidFill>
              <a:latin typeface="Arial Unicode MS"/>
              <a:cs typeface="Arial Unicode MS"/>
            </a:endParaRPr>
          </a:p>
          <a:p>
            <a:pPr marL="531193" marR="86373" algn="just" defTabSz="829178">
              <a:lnSpc>
                <a:spcPct val="121000"/>
              </a:lnSpc>
              <a:spcBef>
                <a:spcPts val="263"/>
              </a:spcBef>
            </a:pPr>
            <a:r>
              <a:rPr lang="en-GB" sz="1088" b="1" u="sng" dirty="0">
                <a:solidFill>
                  <a:srgbClr val="0000FF"/>
                </a:solidFill>
                <a:latin typeface="Arial"/>
                <a:cs typeface="Arial"/>
                <a:hlinkClick r:id="rId2"/>
              </a:rPr>
              <a:t>Video 7: </a:t>
            </a:r>
            <a:r>
              <a:rPr lang="de-DE" sz="1088" b="1" spc="-50" dirty="0">
                <a:solidFill>
                  <a:prstClr val="black"/>
                </a:solidFill>
                <a:latin typeface="Arial" pitchFamily="34" charset="0"/>
                <a:cs typeface="Arial" pitchFamily="34" charset="0"/>
                <a:hlinkClick r:id="rId2"/>
              </a:rPr>
              <a:t>Abschluss des Reflexionszyklus</a:t>
            </a:r>
            <a:endParaRPr lang="de-DE" sz="1088" b="1" spc="-50" dirty="0">
              <a:solidFill>
                <a:prstClr val="black"/>
              </a:solidFill>
              <a:latin typeface="Arial" pitchFamily="34" charset="0"/>
              <a:cs typeface="Arial" pitchFamily="34" charset="0"/>
            </a:endParaRPr>
          </a:p>
          <a:p>
            <a:pPr marL="531193" marR="86373" algn="just" defTabSz="829178">
              <a:lnSpc>
                <a:spcPct val="121000"/>
              </a:lnSpc>
              <a:spcBef>
                <a:spcPts val="263"/>
              </a:spcBef>
            </a:pPr>
            <a:endParaRPr lang="en-GB" sz="1088" dirty="0">
              <a:solidFill>
                <a:prstClr val="black"/>
              </a:solidFill>
              <a:latin typeface="Arial Unicode MS"/>
              <a:cs typeface="Arial Unicode MS"/>
            </a:endParaRPr>
          </a:p>
        </p:txBody>
      </p:sp>
      <p:sp>
        <p:nvSpPr>
          <p:cNvPr id="9" name="object 9"/>
          <p:cNvSpPr/>
          <p:nvPr/>
        </p:nvSpPr>
        <p:spPr>
          <a:xfrm>
            <a:off x="1086506" y="5537059"/>
            <a:ext cx="378306" cy="378311"/>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3" name="object 13"/>
          <p:cNvSpPr/>
          <p:nvPr/>
        </p:nvSpPr>
        <p:spPr>
          <a:xfrm>
            <a:off x="5440737" y="2125841"/>
            <a:ext cx="4361250" cy="4668007"/>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pPr defTabSz="829178"/>
            <a:endParaRPr sz="1632" dirty="0">
              <a:solidFill>
                <a:prstClr val="black"/>
              </a:solidFill>
              <a:latin typeface="Calibri"/>
            </a:endParaRPr>
          </a:p>
        </p:txBody>
      </p:sp>
      <p:sp>
        <p:nvSpPr>
          <p:cNvPr id="14" name="object 14"/>
          <p:cNvSpPr/>
          <p:nvPr/>
        </p:nvSpPr>
        <p:spPr>
          <a:xfrm>
            <a:off x="5452362" y="2053971"/>
            <a:ext cx="4335914" cy="4835458"/>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pPr defTabSz="829178"/>
            <a:endParaRPr sz="1632" dirty="0">
              <a:solidFill>
                <a:prstClr val="black"/>
              </a:solidFill>
              <a:latin typeface="Calibri"/>
            </a:endParaRPr>
          </a:p>
        </p:txBody>
      </p:sp>
      <p:sp>
        <p:nvSpPr>
          <p:cNvPr id="15" name="object 15"/>
          <p:cNvSpPr txBox="1"/>
          <p:nvPr/>
        </p:nvSpPr>
        <p:spPr>
          <a:xfrm>
            <a:off x="5508796" y="2053969"/>
            <a:ext cx="4161441" cy="1012778"/>
          </a:xfrm>
          <a:prstGeom prst="rect">
            <a:avLst/>
          </a:prstGeom>
        </p:spPr>
        <p:txBody>
          <a:bodyPr vert="horz" wrap="square" lIns="0" tIns="0" rIns="0" bIns="0" rtlCol="0">
            <a:spAutoFit/>
          </a:bodyPr>
          <a:lstStyle/>
          <a:p>
            <a:pPr marL="11516" marR="4607" defTabSz="829178">
              <a:lnSpc>
                <a:spcPct val="121100"/>
              </a:lnSpc>
            </a:pPr>
            <a:r>
              <a:rPr lang="de-DE" sz="1088" dirty="0">
                <a:solidFill>
                  <a:prstClr val="black"/>
                </a:solidFill>
                <a:latin typeface="Arial Unicode MS"/>
                <a:cs typeface="Arial Unicode MS"/>
              </a:rPr>
              <a:t>Auf den folgenden Seiten finden Sie Anleitungen für verschiedene Möglichkeiten, eine Untersuchungsfrage zu formulieren, und es ist hilfreich, sich daran zu erinnern, dass es nicht den einen richtigen Weg gibt, dies zu tun. Es gibt jedoch einige Grundsätze, die Sie bei der Entwicklung einer Fragestellung beachten sollten:</a:t>
            </a:r>
            <a:endParaRPr sz="1088" dirty="0">
              <a:solidFill>
                <a:prstClr val="black"/>
              </a:solidFill>
              <a:latin typeface="Arial Unicode MS"/>
              <a:cs typeface="Arial Unicode MS"/>
            </a:endParaRPr>
          </a:p>
        </p:txBody>
      </p:sp>
      <p:sp>
        <p:nvSpPr>
          <p:cNvPr id="16" name="object 16"/>
          <p:cNvSpPr txBox="1"/>
          <p:nvPr/>
        </p:nvSpPr>
        <p:spPr>
          <a:xfrm>
            <a:off x="5542402" y="3196325"/>
            <a:ext cx="4431045" cy="3597523"/>
          </a:xfrm>
          <a:prstGeom prst="rect">
            <a:avLst/>
          </a:prstGeom>
        </p:spPr>
        <p:txBody>
          <a:bodyPr vert="horz" wrap="square" lIns="0" tIns="0" rIns="0" bIns="0" rtlCol="0">
            <a:spAutoFit/>
          </a:bodyPr>
          <a:lstStyle/>
          <a:p>
            <a:pPr marL="166987" marR="394435" indent="-155471" defTabSz="829178">
              <a:lnSpc>
                <a:spcPct val="120000"/>
              </a:lnSpc>
              <a:buSzPct val="83333"/>
              <a:buFont typeface="Arial" panose="020B0604020202020204" pitchFamily="34" charset="0"/>
              <a:buChar char="•"/>
              <a:tabLst>
                <a:tab pos="90979" algn="l"/>
              </a:tabLst>
            </a:pPr>
            <a:r>
              <a:rPr lang="de-DE" sz="1088" dirty="0">
                <a:solidFill>
                  <a:prstClr val="black"/>
                </a:solidFill>
                <a:latin typeface="Arial" panose="020B0604020202020204" pitchFamily="34" charset="0"/>
                <a:cs typeface="Arial" panose="020B0604020202020204" pitchFamily="34" charset="0"/>
              </a:rPr>
              <a:t>Die Frage sollte auf einem Problem bzw. Herausforderung basieren, das Sie in Ihrem Klassenzimmer festgestellt haben, damit die Untersuchung für Sie bedeutsam ist.</a:t>
            </a:r>
          </a:p>
          <a:p>
            <a:pPr marL="166987" marR="394435" indent="-155471" defTabSz="829178">
              <a:lnSpc>
                <a:spcPct val="120000"/>
              </a:lnSpc>
              <a:buSzPct val="83333"/>
              <a:buFont typeface="Arial" panose="020B0604020202020204" pitchFamily="34" charset="0"/>
              <a:buChar char="•"/>
              <a:tabLst>
                <a:tab pos="90979" algn="l"/>
              </a:tabLst>
            </a:pPr>
            <a:r>
              <a:rPr lang="de-DE" sz="1088" dirty="0">
                <a:solidFill>
                  <a:prstClr val="black"/>
                </a:solidFill>
                <a:latin typeface="Arial" panose="020B0604020202020204" pitchFamily="34" charset="0"/>
                <a:cs typeface="Arial" panose="020B0604020202020204" pitchFamily="34" charset="0"/>
              </a:rPr>
              <a:t>Ein Gedankenaustausch mit anderen Kolleg*innen kann Ihnen bei der Entwicklung einer Fragestellung sehr helfen - vielleicht stellen Sie zum Beispiel fest, dass alle Lehrpersonen in Ihrem Team das gleiche Problem beobachtet haben.</a:t>
            </a:r>
          </a:p>
          <a:p>
            <a:pPr marL="166987" marR="394435" indent="-155471" defTabSz="829178">
              <a:lnSpc>
                <a:spcPct val="120000"/>
              </a:lnSpc>
              <a:buSzPct val="83333"/>
              <a:buFont typeface="Arial" panose="020B0604020202020204" pitchFamily="34" charset="0"/>
              <a:buChar char="•"/>
              <a:tabLst>
                <a:tab pos="90979" algn="l"/>
              </a:tabLst>
            </a:pPr>
            <a:r>
              <a:rPr lang="de-DE" sz="1088" dirty="0">
                <a:solidFill>
                  <a:prstClr val="black"/>
                </a:solidFill>
                <a:latin typeface="Arial" panose="020B0604020202020204" pitchFamily="34" charset="0"/>
                <a:cs typeface="Arial" panose="020B0604020202020204" pitchFamily="34" charset="0"/>
              </a:rPr>
              <a:t>Die Fragestellung sollte für Sie in Ihrem Klassenzimmer handhabbar sein (je nachdem, wie viel Zeit Sie haben und ob es andere Personen gibt, die Ihnen helfen können, zum Beispiel).</a:t>
            </a:r>
          </a:p>
          <a:p>
            <a:pPr marL="166987" marR="394435" indent="-155471" defTabSz="829178">
              <a:lnSpc>
                <a:spcPct val="120000"/>
              </a:lnSpc>
              <a:buSzPct val="83333"/>
              <a:buFont typeface="Arial" panose="020B0604020202020204" pitchFamily="34" charset="0"/>
              <a:buChar char="•"/>
              <a:tabLst>
                <a:tab pos="90979" algn="l"/>
              </a:tabLst>
            </a:pPr>
            <a:r>
              <a:rPr lang="de-DE" sz="1088" dirty="0">
                <a:solidFill>
                  <a:prstClr val="black"/>
                </a:solidFill>
                <a:latin typeface="Arial" panose="020B0604020202020204" pitchFamily="34" charset="0"/>
                <a:cs typeface="Arial" panose="020B0604020202020204" pitchFamily="34" charset="0"/>
              </a:rPr>
              <a:t>Es sollte dazu führen, die Praxis zu verstehen, eine Maßnahme zu ergreifen, etwas auszuprobieren und/oder eine Lehr-/Lernsituation zu verbessern.</a:t>
            </a:r>
          </a:p>
          <a:p>
            <a:pPr marL="166987" marR="394435" indent="-155471" defTabSz="829178">
              <a:lnSpc>
                <a:spcPct val="120000"/>
              </a:lnSpc>
              <a:buSzPct val="83333"/>
              <a:buFont typeface="Arial" panose="020B0604020202020204" pitchFamily="34" charset="0"/>
              <a:buChar char="•"/>
              <a:tabLst>
                <a:tab pos="90979" algn="l"/>
              </a:tabLst>
            </a:pPr>
            <a:r>
              <a:rPr lang="de-DE" sz="1088" dirty="0">
                <a:solidFill>
                  <a:prstClr val="black"/>
                </a:solidFill>
                <a:latin typeface="Arial" panose="020B0604020202020204" pitchFamily="34" charset="0"/>
                <a:cs typeface="Arial" panose="020B0604020202020204" pitchFamily="34" charset="0"/>
              </a:rPr>
              <a:t>Sie sollte nicht zu einer einfachen "Ja"- oder "Nein"-Antwort führen. Gute Forschungsfragen beginnen mit Worten wie "Wie...?"; "Was passiert, wenn...?". Sie sind wirklich offen für verschiedene Antworten, die sich ergeben können.</a:t>
            </a:r>
            <a:endParaRPr sz="1088" dirty="0">
              <a:solidFill>
                <a:prstClr val="black"/>
              </a:solidFill>
              <a:latin typeface="Arial" panose="020B0604020202020204" pitchFamily="34" charset="0"/>
              <a:cs typeface="Arial" panose="020B0604020202020204" pitchFamily="34" charset="0"/>
            </a:endParaRPr>
          </a:p>
        </p:txBody>
      </p:sp>
      <p:grpSp>
        <p:nvGrpSpPr>
          <p:cNvPr id="18" name="Group 4">
            <a:extLst>
              <a:ext uri="{FF2B5EF4-FFF2-40B4-BE49-F238E27FC236}">
                <a16:creationId xmlns:a16="http://schemas.microsoft.com/office/drawing/2014/main" id="{7D31E64D-610D-E54A-A61D-6261BF791AD3}"/>
              </a:ext>
            </a:extLst>
          </p:cNvPr>
          <p:cNvGrpSpPr/>
          <p:nvPr/>
        </p:nvGrpSpPr>
        <p:grpSpPr>
          <a:xfrm>
            <a:off x="8699064" y="481831"/>
            <a:ext cx="1060790" cy="1123769"/>
            <a:chOff x="9066468" y="2203929"/>
            <a:chExt cx="1169816" cy="1239268"/>
          </a:xfrm>
        </p:grpSpPr>
        <p:pic>
          <p:nvPicPr>
            <p:cNvPr id="19" name="Graphic 35">
              <a:extLst>
                <a:ext uri="{FF2B5EF4-FFF2-40B4-BE49-F238E27FC236}">
                  <a16:creationId xmlns:a16="http://schemas.microsoft.com/office/drawing/2014/main" id="{8DDF9CE2-723B-CE4F-A2EB-9E59D980F2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68736" y="2203929"/>
              <a:ext cx="1027984" cy="1027984"/>
            </a:xfrm>
            <a:prstGeom prst="rect">
              <a:avLst/>
            </a:prstGeom>
          </p:spPr>
        </p:pic>
        <p:sp>
          <p:nvSpPr>
            <p:cNvPr id="20" name="TextBox 77">
              <a:extLst>
                <a:ext uri="{FF2B5EF4-FFF2-40B4-BE49-F238E27FC236}">
                  <a16:creationId xmlns:a16="http://schemas.microsoft.com/office/drawing/2014/main" id="{DEB725B3-114D-3442-9976-E198D70C4C37}"/>
                </a:ext>
              </a:extLst>
            </p:cNvPr>
            <p:cNvSpPr txBox="1"/>
            <p:nvPr/>
          </p:nvSpPr>
          <p:spPr>
            <a:xfrm>
              <a:off x="9066468" y="2415214"/>
              <a:ext cx="1169816" cy="1027983"/>
            </a:xfrm>
            <a:prstGeom prst="rect">
              <a:avLst/>
            </a:prstGeom>
            <a:noFill/>
          </p:spPr>
          <p:txBody>
            <a:bodyPr wrap="none" rtlCol="0">
              <a:prstTxWarp prst="textArchDown">
                <a:avLst>
                  <a:gd name="adj" fmla="val 2079553"/>
                </a:avLst>
              </a:prstTxWarp>
              <a:spAutoFit/>
            </a:bodyPr>
            <a:lstStyle/>
            <a:p>
              <a:pPr algn="ctr" defTabSz="829178"/>
              <a:r>
                <a:rPr lang="en-US" sz="4715" dirty="0">
                  <a:solidFill>
                    <a:prstClr val="black"/>
                  </a:solidFill>
                  <a:latin typeface="Calibri"/>
                </a:rPr>
                <a:t>Fokus &amp; Fragen</a:t>
              </a:r>
            </a:p>
          </p:txBody>
        </p:sp>
      </p:grpSp>
      <p:sp>
        <p:nvSpPr>
          <p:cNvPr id="21" name="object 6">
            <a:extLst>
              <a:ext uri="{FF2B5EF4-FFF2-40B4-BE49-F238E27FC236}">
                <a16:creationId xmlns:a16="http://schemas.microsoft.com/office/drawing/2014/main" id="{77E48BC2-3C1E-5144-BC3F-4FBECE4D2736}"/>
              </a:ext>
            </a:extLst>
          </p:cNvPr>
          <p:cNvSpPr txBox="1"/>
          <p:nvPr/>
        </p:nvSpPr>
        <p:spPr>
          <a:xfrm>
            <a:off x="5176704" y="6977640"/>
            <a:ext cx="250321"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20</a:t>
            </a:r>
            <a:endParaRPr sz="907" dirty="0">
              <a:solidFill>
                <a:prstClr val="black"/>
              </a:solidFill>
              <a:latin typeface="Arial"/>
              <a:cs typeface="Arial"/>
            </a:endParaRPr>
          </a:p>
        </p:txBody>
      </p:sp>
    </p:spTree>
    <p:extLst>
      <p:ext uri="{BB962C8B-B14F-4D97-AF65-F5344CB8AC3E}">
        <p14:creationId xmlns:p14="http://schemas.microsoft.com/office/powerpoint/2010/main" val="482187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3991" y="517528"/>
            <a:ext cx="9111903" cy="6756721"/>
          </a:xfrm>
          <a:prstGeom prst="rect">
            <a:avLst/>
          </a:prstGeom>
        </p:spPr>
        <p:txBody>
          <a:bodyPr vert="horz" wrap="square" lIns="0" tIns="0" rIns="0" bIns="0" rtlCol="0">
            <a:spAutoFit/>
          </a:bodyPr>
          <a:lstStyle/>
          <a:p>
            <a:pPr marL="144530" algn="ctr" defTabSz="829178"/>
            <a:r>
              <a:rPr lang="de-DE" sz="1451" kern="0" dirty="0">
                <a:solidFill>
                  <a:srgbClr val="1A616F"/>
                </a:solidFill>
                <a:latin typeface="Arial"/>
                <a:cs typeface="Arial"/>
              </a:rPr>
              <a:t>Das T-SEDA Collective</a:t>
            </a:r>
            <a:endParaRPr lang="en-GB" sz="1088" kern="0" dirty="0">
              <a:solidFill>
                <a:srgbClr val="1A616F"/>
              </a:solidFill>
              <a:latin typeface="Arial"/>
              <a:cs typeface="Arial"/>
            </a:endParaRPr>
          </a:p>
          <a:p>
            <a:pPr marL="144530" algn="ctr" defTabSz="829178"/>
            <a:r>
              <a:rPr sz="1088" kern="0" dirty="0">
                <a:solidFill>
                  <a:prstClr val="black"/>
                </a:solidFill>
                <a:latin typeface="Arial"/>
                <a:cs typeface="Arial"/>
              </a:rPr>
              <a:t>  </a:t>
            </a:r>
          </a:p>
          <a:p>
            <a:pPr marL="82550" marR="4607" defTabSz="829178">
              <a:lnSpc>
                <a:spcPct val="114000"/>
              </a:lnSpc>
              <a:spcBef>
                <a:spcPts val="77"/>
              </a:spcBef>
              <a:tabLst>
                <a:tab pos="8890000" algn="l"/>
              </a:tabLst>
            </a:pPr>
            <a:r>
              <a:rPr lang="en-GB" sz="1088" kern="0" dirty="0">
                <a:solidFill>
                  <a:prstClr val="black"/>
                </a:solidFill>
                <a:latin typeface="Arial Unicode MS"/>
                <a:cs typeface="Arial Unicode MS"/>
              </a:rPr>
              <a:t>Die </a:t>
            </a:r>
            <a:r>
              <a:rPr lang="en-GB" sz="1088" kern="0" dirty="0" err="1">
                <a:solidFill>
                  <a:prstClr val="black"/>
                </a:solidFill>
                <a:latin typeface="Arial Unicode MS"/>
                <a:cs typeface="Arial Unicode MS"/>
              </a:rPr>
              <a:t>Entwicklung</a:t>
            </a:r>
            <a:r>
              <a:rPr lang="en-GB" sz="1088" kern="0" dirty="0">
                <a:solidFill>
                  <a:prstClr val="black"/>
                </a:solidFill>
                <a:latin typeface="Arial Unicode MS"/>
                <a:cs typeface="Arial Unicode MS"/>
              </a:rPr>
              <a:t> von T-SEDA war in </a:t>
            </a:r>
            <a:r>
              <a:rPr lang="en-GB" sz="1088" kern="0" dirty="0" err="1">
                <a:solidFill>
                  <a:prstClr val="black"/>
                </a:solidFill>
                <a:latin typeface="Arial Unicode MS"/>
                <a:cs typeface="Arial Unicode MS"/>
              </a:rPr>
              <a:t>hohem</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Maße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eine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Teamleistung</a:t>
            </a:r>
            <a:r>
              <a:rPr lang="en-GB" sz="1088" kern="0" dirty="0">
                <a:solidFill>
                  <a:prstClr val="black"/>
                </a:solidFill>
                <a:latin typeface="Arial Unicode MS"/>
                <a:cs typeface="Arial Unicode MS"/>
              </a:rPr>
              <a:t>: Ruth Kershner, Sara Hennessy, Elisa Calcagni, Farah Ahmed, Victoria Cook, Laura Kerslake, Lisa Lee und Maria Vrikki der </a:t>
            </a:r>
            <a:r>
              <a:rPr lang="en-US" sz="1088" kern="0" dirty="0">
                <a:solidFill>
                  <a:prstClr val="black"/>
                </a:solidFill>
                <a:latin typeface="Arial Unicode MS"/>
                <a:cs typeface="Arial Unicode MS"/>
              </a:rPr>
              <a:t>University of Cambridge Faculty of Education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sowie</a:t>
            </a:r>
            <a:r>
              <a:rPr lang="en-GB" sz="1088" kern="0" dirty="0">
                <a:solidFill>
                  <a:prstClr val="black"/>
                </a:solidFill>
                <a:latin typeface="Arial Unicode MS"/>
                <a:cs typeface="Arial Unicode MS"/>
              </a:rPr>
              <a:t> Nube Estrada und Flora Hernández von der Universidad Nacional </a:t>
            </a:r>
            <a:r>
              <a:rPr lang="en-GB" sz="1088" kern="0" dirty="0" err="1">
                <a:solidFill>
                  <a:prstClr val="black"/>
                </a:solidFill>
                <a:latin typeface="Arial Unicode MS"/>
                <a:cs typeface="Arial Unicode MS"/>
              </a:rPr>
              <a:t>Autónoma</a:t>
            </a:r>
            <a:r>
              <a:rPr lang="en-GB" sz="1088" kern="0" dirty="0">
                <a:solidFill>
                  <a:prstClr val="black"/>
                </a:solidFill>
                <a:latin typeface="Arial Unicode MS"/>
                <a:cs typeface="Arial Unicode MS"/>
              </a:rPr>
              <a:t> de México. Wir </a:t>
            </a:r>
            <a:r>
              <a:rPr lang="en-GB" sz="1088" kern="0" dirty="0" err="1">
                <a:solidFill>
                  <a:prstClr val="black"/>
                </a:solidFill>
                <a:latin typeface="Arial Unicode MS"/>
                <a:cs typeface="Arial Unicode MS"/>
              </a:rPr>
              <a:t>sind</a:t>
            </a:r>
            <a:r>
              <a:rPr lang="en-GB" sz="1088" kern="0" dirty="0">
                <a:solidFill>
                  <a:prstClr val="black"/>
                </a:solidFill>
                <a:latin typeface="Arial Unicode MS"/>
                <a:cs typeface="Arial Unicode MS"/>
              </a:rPr>
              <a:t> den </a:t>
            </a:r>
            <a:r>
              <a:rPr lang="en-GB" sz="1088" kern="0" dirty="0" err="1">
                <a:solidFill>
                  <a:prstClr val="black"/>
                </a:solidFill>
                <a:latin typeface="Arial Unicode MS"/>
                <a:cs typeface="Arial Unicode MS"/>
              </a:rPr>
              <a:t>zahlreichen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Kolleg</a:t>
            </a:r>
            <a:r>
              <a:rPr lang="en-GB" sz="1088" kern="0" dirty="0">
                <a:solidFill>
                  <a:prstClr val="black"/>
                </a:solidFill>
                <a:latin typeface="Arial Unicode MS"/>
                <a:cs typeface="Arial Unicode MS"/>
              </a:rPr>
              <a:t>*</a:t>
            </a:r>
            <a:r>
              <a:rPr lang="en-GB" sz="1088" kern="0" dirty="0" err="1">
                <a:solidFill>
                  <a:prstClr val="black"/>
                </a:solidFill>
                <a:latin typeface="Arial Unicode MS"/>
                <a:cs typeface="Arial Unicode MS"/>
              </a:rPr>
              <a:t>innen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sehr</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dankbar</a:t>
            </a:r>
            <a:r>
              <a:rPr lang="en-GB" sz="1088" kern="0" dirty="0">
                <a:solidFill>
                  <a:prstClr val="black"/>
                </a:solidFill>
                <a:latin typeface="Arial Unicode MS"/>
                <a:cs typeface="Arial Unicode MS"/>
              </a:rPr>
              <a:t>, die in den </a:t>
            </a:r>
            <a:r>
              <a:rPr lang="en-GB" sz="1088" kern="0" dirty="0" err="1">
                <a:solidFill>
                  <a:prstClr val="black"/>
                </a:solidFill>
                <a:latin typeface="Arial Unicode MS"/>
                <a:cs typeface="Arial Unicode MS"/>
              </a:rPr>
              <a:t>letzten</a:t>
            </a:r>
            <a:r>
              <a:rPr lang="en-GB" sz="1088" kern="0" dirty="0">
                <a:solidFill>
                  <a:prstClr val="black"/>
                </a:solidFill>
                <a:latin typeface="Arial Unicode MS"/>
                <a:cs typeface="Arial Unicode MS"/>
              </a:rPr>
              <a:t> Jahren auf die </a:t>
            </a:r>
            <a:r>
              <a:rPr lang="en-GB" sz="1088" kern="0" dirty="0" err="1">
                <a:solidFill>
                  <a:prstClr val="black"/>
                </a:solidFill>
                <a:latin typeface="Arial Unicode MS"/>
                <a:cs typeface="Arial Unicode MS"/>
              </a:rPr>
              <a:t>eine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oder</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andere</a:t>
            </a:r>
            <a:r>
              <a:rPr lang="en-GB" sz="1088" kern="0" dirty="0">
                <a:solidFill>
                  <a:prstClr val="black"/>
                </a:solidFill>
                <a:latin typeface="Arial Unicode MS"/>
                <a:cs typeface="Arial Unicode MS"/>
              </a:rPr>
              <a:t> Weise </a:t>
            </a:r>
            <a:r>
              <a:rPr lang="en-GB" sz="1088" kern="0" dirty="0" err="1">
                <a:solidFill>
                  <a:prstClr val="black"/>
                </a:solidFill>
                <a:latin typeface="Arial Unicode MS"/>
                <a:cs typeface="Arial Unicode MS"/>
              </a:rPr>
              <a:t>zur</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Entwicklung</a:t>
            </a:r>
            <a:r>
              <a:rPr lang="en-GB" sz="1088" kern="0" dirty="0">
                <a:solidFill>
                  <a:prstClr val="black"/>
                </a:solidFill>
                <a:latin typeface="Arial Unicode MS"/>
                <a:cs typeface="Arial Unicode MS"/>
              </a:rPr>
              <a:t> von T-SEDA </a:t>
            </a:r>
            <a:r>
              <a:rPr lang="en-GB" sz="1088" kern="0" dirty="0" err="1">
                <a:solidFill>
                  <a:prstClr val="black"/>
                </a:solidFill>
                <a:latin typeface="Arial Unicode MS"/>
                <a:cs typeface="Arial Unicode MS"/>
              </a:rPr>
              <a:t>beigetragen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haben</a:t>
            </a:r>
            <a:r>
              <a:rPr lang="en-GB" sz="1088" kern="0" dirty="0">
                <a:solidFill>
                  <a:prstClr val="black"/>
                </a:solidFill>
                <a:latin typeface="Arial Unicode MS"/>
                <a:cs typeface="Arial Unicode MS"/>
              </a:rPr>
              <a:t>. Dazu </a:t>
            </a:r>
            <a:r>
              <a:rPr lang="en-GB" sz="1088" kern="0" dirty="0" err="1">
                <a:solidFill>
                  <a:prstClr val="black"/>
                </a:solidFill>
                <a:latin typeface="Arial Unicode MS"/>
                <a:cs typeface="Arial Unicode MS"/>
              </a:rPr>
              <a:t>gehören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diejenigen</a:t>
            </a:r>
            <a:r>
              <a:rPr lang="en-GB" sz="1088" kern="0" dirty="0">
                <a:solidFill>
                  <a:prstClr val="black"/>
                </a:solidFill>
                <a:latin typeface="Arial Unicode MS"/>
                <a:cs typeface="Arial Unicode MS"/>
              </a:rPr>
              <a:t>, die </a:t>
            </a:r>
            <a:r>
              <a:rPr lang="en-GB" sz="1088" kern="0" dirty="0" err="1">
                <a:solidFill>
                  <a:prstClr val="black"/>
                </a:solidFill>
                <a:latin typeface="Arial Unicode MS"/>
                <a:cs typeface="Arial Unicode MS"/>
              </a:rPr>
              <a:t>bei</a:t>
            </a:r>
            <a:r>
              <a:rPr lang="en-GB" sz="1088" kern="0" dirty="0">
                <a:solidFill>
                  <a:prstClr val="black"/>
                </a:solidFill>
                <a:latin typeface="Arial Unicode MS"/>
                <a:cs typeface="Arial Unicode MS"/>
              </a:rPr>
              <a:t> der </a:t>
            </a:r>
            <a:r>
              <a:rPr lang="en-GB" sz="1088" kern="0" dirty="0" err="1">
                <a:solidFill>
                  <a:prstClr val="black"/>
                </a:solidFill>
                <a:latin typeface="Arial Unicode MS"/>
                <a:cs typeface="Arial Unicode MS"/>
              </a:rPr>
              <a:t>Übersetzung</a:t>
            </a:r>
            <a:r>
              <a:rPr lang="en-GB" sz="1088" kern="0" dirty="0">
                <a:solidFill>
                  <a:prstClr val="black"/>
                </a:solidFill>
                <a:latin typeface="Arial Unicode MS"/>
                <a:cs typeface="Arial Unicode MS"/>
              </a:rPr>
              <a:t> ins </a:t>
            </a:r>
            <a:r>
              <a:rPr lang="en-GB" sz="1088" kern="0" dirty="0" err="1">
                <a:solidFill>
                  <a:prstClr val="black"/>
                </a:solidFill>
                <a:latin typeface="Arial Unicode MS"/>
                <a:cs typeface="Arial Unicode MS"/>
              </a:rPr>
              <a:t>Spanische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Chinesische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Französische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Arabische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Italienische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Japanische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Hebräische</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Norwegisch</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Portugiesisch</a:t>
            </a:r>
            <a:r>
              <a:rPr lang="en-GB" sz="1088" kern="0" dirty="0">
                <a:solidFill>
                  <a:prstClr val="black"/>
                </a:solidFill>
                <a:latin typeface="Arial Unicode MS"/>
                <a:cs typeface="Arial Unicode MS"/>
              </a:rPr>
              <a:t> und Deutsche </a:t>
            </a:r>
            <a:r>
              <a:rPr lang="en-GB" sz="1088" kern="0" dirty="0" err="1">
                <a:solidFill>
                  <a:prstClr val="black"/>
                </a:solidFill>
                <a:latin typeface="Arial Unicode MS"/>
                <a:cs typeface="Arial Unicode MS"/>
              </a:rPr>
              <a:t>geholfen</a:t>
            </a:r>
            <a:r>
              <a:rPr lang="en-GB" sz="1088" kern="0" dirty="0">
                <a:solidFill>
                  <a:prstClr val="black"/>
                </a:solidFill>
                <a:latin typeface="Arial Unicode MS"/>
                <a:cs typeface="Arial Unicode MS"/>
              </a:rPr>
              <a:t> </a:t>
            </a:r>
            <a:r>
              <a:rPr lang="en-GB" sz="1088" kern="0" dirty="0" err="1">
                <a:solidFill>
                  <a:prstClr val="black"/>
                </a:solidFill>
                <a:latin typeface="Arial Unicode MS"/>
                <a:cs typeface="Arial Unicode MS"/>
              </a:rPr>
              <a:t>haben</a:t>
            </a:r>
            <a:r>
              <a:rPr lang="en-GB" sz="1088" kern="0" dirty="0">
                <a:solidFill>
                  <a:prstClr val="black"/>
                </a:solidFill>
                <a:latin typeface="Arial Unicode MS"/>
                <a:cs typeface="Arial Unicode MS"/>
              </a:rPr>
              <a:t> (Ana Laura Trigo </a:t>
            </a:r>
            <a:r>
              <a:rPr lang="en-GB" sz="1088" kern="0" dirty="0" err="1">
                <a:solidFill>
                  <a:prstClr val="black"/>
                </a:solidFill>
                <a:latin typeface="Arial Unicode MS"/>
                <a:cs typeface="Arial Unicode MS"/>
              </a:rPr>
              <a:t>Clapés</a:t>
            </a:r>
            <a:r>
              <a:rPr lang="en-GB" sz="1088" kern="0" dirty="0">
                <a:solidFill>
                  <a:prstClr val="black"/>
                </a:solidFill>
                <a:latin typeface="Arial Unicode MS"/>
                <a:cs typeface="Arial Unicode MS"/>
              </a:rPr>
              <a:t>, Elisa de Padua, Elisa Izquierdo, Qian Liu, Yun Long, Ji Ying, Chih Ching Chang, Delphine </a:t>
            </a:r>
            <a:r>
              <a:rPr lang="en-GB" sz="1088" kern="0" dirty="0" err="1">
                <a:solidFill>
                  <a:prstClr val="black"/>
                </a:solidFill>
                <a:latin typeface="Arial Unicode MS"/>
                <a:cs typeface="Arial Unicode MS"/>
              </a:rPr>
              <a:t>Cestonaro</a:t>
            </a:r>
            <a:r>
              <a:rPr lang="en-GB" sz="1088" kern="0" dirty="0">
                <a:solidFill>
                  <a:prstClr val="black"/>
                </a:solidFill>
                <a:latin typeface="Arial Unicode MS"/>
                <a:cs typeface="Arial Unicode MS"/>
              </a:rPr>
              <a:t>, Benzi </a:t>
            </a:r>
            <a:r>
              <a:rPr lang="en-GB" sz="1088" kern="0" dirty="0" err="1">
                <a:solidFill>
                  <a:prstClr val="black"/>
                </a:solidFill>
                <a:latin typeface="Arial Unicode MS"/>
                <a:cs typeface="Arial Unicode MS"/>
              </a:rPr>
              <a:t>Slakmon</a:t>
            </a:r>
            <a:r>
              <a:rPr lang="en-GB" sz="1088" kern="0" dirty="0">
                <a:solidFill>
                  <a:prstClr val="black"/>
                </a:solidFill>
                <a:latin typeface="Arial Unicode MS"/>
                <a:cs typeface="Arial Unicode MS"/>
              </a:rPr>
              <a:t>, Orianne </a:t>
            </a:r>
            <a:r>
              <a:rPr lang="en-GB" sz="1088" kern="0" dirty="0" err="1">
                <a:solidFill>
                  <a:prstClr val="black"/>
                </a:solidFill>
                <a:latin typeface="Arial Unicode MS"/>
                <a:cs typeface="Arial Unicode MS"/>
              </a:rPr>
              <a:t>Monashe</a:t>
            </a:r>
            <a:r>
              <a:rPr lang="en-GB" sz="1088" kern="0" dirty="0">
                <a:solidFill>
                  <a:prstClr val="black"/>
                </a:solidFill>
                <a:latin typeface="Arial Unicode MS"/>
                <a:cs typeface="Arial Unicode MS"/>
              </a:rPr>
              <a:t>, Keiko Aramaki, Tomonori </a:t>
            </a:r>
            <a:r>
              <a:rPr lang="en-GB" sz="1088" kern="0" dirty="0" err="1">
                <a:solidFill>
                  <a:prstClr val="black"/>
                </a:solidFill>
                <a:latin typeface="Arial Unicode MS"/>
                <a:cs typeface="Arial Unicode MS"/>
              </a:rPr>
              <a:t>Ichiyanagi</a:t>
            </a:r>
            <a:r>
              <a:rPr lang="en-GB" sz="1088" kern="0" dirty="0">
                <a:solidFill>
                  <a:prstClr val="black"/>
                </a:solidFill>
                <a:latin typeface="Arial Unicode MS"/>
                <a:cs typeface="Arial Unicode MS"/>
              </a:rPr>
              <a:t>, Aya Ikeda, Kaori Kanai, Naomi Kagawa, Kiyomi Shijo, Lu Xiaoyun, Arwa Al Qassim, Chiara Piccini, </a:t>
            </a:r>
            <a:r>
              <a:rPr lang="en-GB" sz="1100" kern="0" dirty="0">
                <a:latin typeface="Arial Unicode MS"/>
                <a:cs typeface="Arial Unicode MS"/>
              </a:rPr>
              <a:t>Patricia Brooks, </a:t>
            </a:r>
            <a:r>
              <a:rPr lang="nb-NO" sz="1100" dirty="0">
                <a:solidFill>
                  <a:srgbClr val="000000"/>
                </a:solidFill>
                <a:latin typeface="Arial Unicode MS"/>
                <a:ea typeface="Arial Unicode MS"/>
                <a:cs typeface="Arial Unicode MS"/>
              </a:rPr>
              <a:t>Ingvill Rasmussen, </a:t>
            </a:r>
            <a:r>
              <a:rPr lang="nb-NO" sz="1100" dirty="0" err="1">
                <a:solidFill>
                  <a:srgbClr val="000000"/>
                </a:solidFill>
                <a:latin typeface="Arial Unicode MS"/>
                <a:ea typeface="Arial Unicode MS"/>
                <a:cs typeface="Arial Unicode MS"/>
              </a:rPr>
              <a:t>Leonie</a:t>
            </a:r>
            <a:r>
              <a:rPr lang="nb-NO" sz="1100" dirty="0">
                <a:solidFill>
                  <a:srgbClr val="000000"/>
                </a:solidFill>
                <a:latin typeface="Arial Unicode MS"/>
                <a:ea typeface="Arial Unicode MS"/>
                <a:cs typeface="Arial Unicode MS"/>
              </a:rPr>
              <a:t> Johann, </a:t>
            </a:r>
            <a:r>
              <a:rPr lang="nb-NO" sz="1100" dirty="0" err="1">
                <a:solidFill>
                  <a:srgbClr val="000000"/>
                </a:solidFill>
                <a:latin typeface="Arial Unicode MS"/>
                <a:ea typeface="Arial Unicode MS"/>
                <a:cs typeface="Arial Unicode MS"/>
              </a:rPr>
              <a:t>Luwei</a:t>
            </a:r>
            <a:r>
              <a:rPr lang="nb-NO" sz="1100" dirty="0">
                <a:solidFill>
                  <a:srgbClr val="000000"/>
                </a:solidFill>
                <a:latin typeface="Arial Unicode MS"/>
                <a:ea typeface="Arial Unicode MS"/>
                <a:cs typeface="Arial Unicode MS"/>
              </a:rPr>
              <a:t> Bai, </a:t>
            </a:r>
            <a:r>
              <a:rPr lang="en-GB" sz="1088" kern="0" dirty="0">
                <a:solidFill>
                  <a:prstClr val="black"/>
                </a:solidFill>
                <a:latin typeface="Arial Unicode MS"/>
                <a:cs typeface="Arial Unicode MS"/>
              </a:rPr>
              <a:t>Alexander </a:t>
            </a:r>
            <a:r>
              <a:rPr lang="en-GB" sz="1088" kern="0" dirty="0" err="1">
                <a:solidFill>
                  <a:prstClr val="black"/>
                </a:solidFill>
                <a:latin typeface="Arial Unicode MS"/>
                <a:cs typeface="Arial Unicode MS"/>
              </a:rPr>
              <a:t>Gröschner</a:t>
            </a:r>
            <a:r>
              <a:rPr lang="en-GB" sz="1088" kern="0" dirty="0">
                <a:solidFill>
                  <a:prstClr val="black"/>
                </a:solidFill>
                <a:latin typeface="Arial Unicode MS"/>
                <a:cs typeface="Arial Unicode MS"/>
              </a:rPr>
              <a:t>, Clara Seidel, Michelle Buschbeck).</a:t>
            </a:r>
            <a:endParaRPr lang="en-GB" sz="1088" kern="0" dirty="0">
              <a:solidFill>
                <a:srgbClr val="1A616F"/>
              </a:solidFill>
              <a:latin typeface="Arial"/>
              <a:cs typeface="Arial"/>
            </a:endParaRPr>
          </a:p>
          <a:p>
            <a:pPr marL="82550" defTabSz="829178">
              <a:spcBef>
                <a:spcPts val="900"/>
              </a:spcBef>
              <a:tabLst>
                <a:tab pos="8890000" algn="l"/>
                <a:tab pos="9021763" algn="l"/>
              </a:tabLst>
            </a:pPr>
            <a:r>
              <a:rPr lang="de-DE" sz="1451" kern="0" dirty="0">
                <a:solidFill>
                  <a:srgbClr val="1A616F"/>
                </a:solidFill>
                <a:latin typeface="Arial"/>
                <a:cs typeface="Arial"/>
              </a:rPr>
              <a:t>Danksagungen</a:t>
            </a:r>
            <a:endParaRPr lang="en-GB" sz="1451" kern="0" dirty="0">
              <a:solidFill>
                <a:prstClr val="black"/>
              </a:solidFill>
              <a:latin typeface="Arial"/>
              <a:cs typeface="Arial"/>
            </a:endParaRPr>
          </a:p>
          <a:p>
            <a:pPr marL="82550" defTabSz="829178">
              <a:spcBef>
                <a:spcPts val="9"/>
              </a:spcBef>
              <a:tabLst>
                <a:tab pos="8890000" algn="l"/>
                <a:tab pos="9021763" algn="l"/>
              </a:tabLst>
            </a:pPr>
            <a:endParaRPr sz="725" kern="0" dirty="0">
              <a:solidFill>
                <a:prstClr val="black"/>
              </a:solidFill>
              <a:latin typeface="Times New Roman"/>
              <a:cs typeface="Times New Roman"/>
            </a:endParaRPr>
          </a:p>
          <a:p>
            <a:pPr marL="82550" marR="4607" defTabSz="829178">
              <a:lnSpc>
                <a:spcPct val="114000"/>
              </a:lnSpc>
              <a:tabLst>
                <a:tab pos="8890000" algn="l"/>
                <a:tab pos="9021763" algn="l"/>
              </a:tabLst>
            </a:pPr>
            <a:r>
              <a:rPr lang="de-DE" sz="1088" kern="0" dirty="0">
                <a:solidFill>
                  <a:prstClr val="black"/>
                </a:solidFill>
                <a:latin typeface="Arial Unicode MS"/>
                <a:cs typeface="Arial Unicode MS"/>
              </a:rPr>
              <a:t>Die ursprüngliche Arbeit an T-SEDA (und seinem Vorläufer SEDA) wurde von der British Academy (International Partnership and Mobility Scheme) im Rahmen des dreijährigen Projekts "A Tool </a:t>
            </a:r>
            <a:r>
              <a:rPr lang="de-DE" sz="1088" kern="0" dirty="0" err="1">
                <a:solidFill>
                  <a:prstClr val="black"/>
                </a:solidFill>
                <a:latin typeface="Arial Unicode MS"/>
                <a:cs typeface="Arial Unicode MS"/>
              </a:rPr>
              <a:t>for</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Analysing</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Dialogic</a:t>
            </a:r>
            <a:r>
              <a:rPr lang="de-DE" sz="1088" kern="0" dirty="0">
                <a:solidFill>
                  <a:prstClr val="black"/>
                </a:solidFill>
                <a:latin typeface="Arial Unicode MS"/>
                <a:cs typeface="Arial Unicode MS"/>
              </a:rPr>
              <a:t> Interactions in </a:t>
            </a:r>
            <a:r>
              <a:rPr lang="de-DE" sz="1088" kern="0" dirty="0" err="1">
                <a:solidFill>
                  <a:prstClr val="black"/>
                </a:solidFill>
                <a:latin typeface="Arial Unicode MS"/>
                <a:cs typeface="Arial Unicode MS"/>
              </a:rPr>
              <a:t>Classrooms</a:t>
            </a:r>
            <a:r>
              <a:rPr lang="de-DE" sz="1088" kern="0" dirty="0">
                <a:solidFill>
                  <a:prstClr val="black"/>
                </a:solidFill>
                <a:latin typeface="Arial Unicode MS"/>
                <a:cs typeface="Arial Unicode MS"/>
              </a:rPr>
              <a:t>" (2013-2015) unter der Leitung von Sara Hennessy und Sylvia Rojas-Drummond an der University </a:t>
            </a:r>
            <a:r>
              <a:rPr lang="de-DE" sz="1088" kern="0" dirty="0" err="1">
                <a:solidFill>
                  <a:prstClr val="black"/>
                </a:solidFill>
                <a:latin typeface="Arial Unicode MS"/>
                <a:cs typeface="Arial Unicode MS"/>
              </a:rPr>
              <a:t>of</a:t>
            </a:r>
            <a:r>
              <a:rPr lang="de-DE" sz="1088" kern="0" dirty="0">
                <a:solidFill>
                  <a:prstClr val="black"/>
                </a:solidFill>
                <a:latin typeface="Arial Unicode MS"/>
                <a:cs typeface="Arial Unicode MS"/>
              </a:rPr>
              <a:t> Cambridge, UK, und der </a:t>
            </a:r>
            <a:r>
              <a:rPr lang="en-GB" sz="1088" kern="0" dirty="0">
                <a:solidFill>
                  <a:prstClr val="black"/>
                </a:solidFill>
                <a:latin typeface="Arial Unicode MS"/>
                <a:cs typeface="Arial Unicode MS"/>
              </a:rPr>
              <a:t>Universidad Nacional </a:t>
            </a:r>
            <a:r>
              <a:rPr lang="en-GB" sz="1088" kern="0" dirty="0" err="1">
                <a:solidFill>
                  <a:prstClr val="black"/>
                </a:solidFill>
                <a:latin typeface="Arial Unicode MS"/>
                <a:cs typeface="Arial Unicode MS"/>
              </a:rPr>
              <a:t>Autónoma</a:t>
            </a:r>
            <a:r>
              <a:rPr lang="en-GB" sz="1088" kern="0" dirty="0">
                <a:solidFill>
                  <a:prstClr val="black"/>
                </a:solidFill>
                <a:latin typeface="Arial Unicode MS"/>
                <a:cs typeface="Arial Unicode MS"/>
              </a:rPr>
              <a:t> de México </a:t>
            </a:r>
            <a:r>
              <a:rPr lang="de-DE" sz="1088" kern="0" dirty="0">
                <a:solidFill>
                  <a:prstClr val="black"/>
                </a:solidFill>
                <a:latin typeface="Arial Unicode MS"/>
                <a:cs typeface="Arial Unicode MS"/>
              </a:rPr>
              <a:t>unterstützt: </a:t>
            </a:r>
            <a:r>
              <a:rPr lang="de-DE" sz="1088" kern="0" dirty="0">
                <a:solidFill>
                  <a:srgbClr val="2791A6"/>
                </a:solidFill>
                <a:latin typeface="Arial Unicode MS"/>
                <a:cs typeface="Arial Unicode MS"/>
                <a:hlinkClick r:id="rId3">
                  <a:extLst>
                    <a:ext uri="{A12FA001-AC4F-418D-AE19-62706E023703}">
                      <ahyp:hlinkClr xmlns:ahyp="http://schemas.microsoft.com/office/drawing/2018/hyperlinkcolor" val="tx"/>
                    </a:ext>
                  </a:extLst>
                </a:hlinkClick>
              </a:rPr>
              <a:t>http://tinyurl.com/BAdialogue</a:t>
            </a:r>
            <a:r>
              <a:rPr lang="de-DE" sz="1088" kern="0" dirty="0">
                <a:solidFill>
                  <a:prstClr val="black"/>
                </a:solidFill>
                <a:latin typeface="Arial Unicode MS"/>
                <a:cs typeface="Arial Unicode MS"/>
              </a:rPr>
              <a:t>. Die mexikanische Arbeit wurde von der </a:t>
            </a:r>
            <a:r>
              <a:rPr lang="de-DE" sz="1088" kern="0" dirty="0" err="1">
                <a:solidFill>
                  <a:prstClr val="black"/>
                </a:solidFill>
                <a:latin typeface="Arial Unicode MS"/>
                <a:cs typeface="Arial Unicode MS"/>
              </a:rPr>
              <a:t>Dirección</a:t>
            </a:r>
            <a:r>
              <a:rPr lang="de-DE" sz="1088" kern="0" dirty="0">
                <a:solidFill>
                  <a:prstClr val="black"/>
                </a:solidFill>
                <a:latin typeface="Arial Unicode MS"/>
                <a:cs typeface="Arial Unicode MS"/>
              </a:rPr>
              <a:t> General de </a:t>
            </a:r>
            <a:r>
              <a:rPr lang="de-DE" sz="1088" kern="0" dirty="0" err="1">
                <a:solidFill>
                  <a:prstClr val="black"/>
                </a:solidFill>
                <a:latin typeface="Arial Unicode MS"/>
                <a:cs typeface="Arial Unicode MS"/>
              </a:rPr>
              <a:t>Asuntos</a:t>
            </a:r>
            <a:r>
              <a:rPr lang="de-DE" sz="1088" kern="0" dirty="0">
                <a:solidFill>
                  <a:prstClr val="black"/>
                </a:solidFill>
                <a:latin typeface="Arial Unicode MS"/>
                <a:cs typeface="Arial Unicode MS"/>
              </a:rPr>
              <a:t> del Personal </a:t>
            </a:r>
            <a:r>
              <a:rPr lang="de-DE" sz="1088" kern="0" dirty="0" err="1">
                <a:solidFill>
                  <a:prstClr val="black"/>
                </a:solidFill>
                <a:latin typeface="Arial Unicode MS"/>
                <a:cs typeface="Arial Unicode MS"/>
              </a:rPr>
              <a:t>Académico</a:t>
            </a:r>
            <a:r>
              <a:rPr lang="de-DE" sz="1088" kern="0" dirty="0">
                <a:solidFill>
                  <a:prstClr val="black"/>
                </a:solidFill>
                <a:latin typeface="Arial Unicode MS"/>
                <a:cs typeface="Arial Unicode MS"/>
              </a:rPr>
              <a:t> der </a:t>
            </a:r>
            <a:r>
              <a:rPr lang="en-GB" sz="1088" kern="0" dirty="0">
                <a:solidFill>
                  <a:prstClr val="black"/>
                </a:solidFill>
                <a:latin typeface="Arial Unicode MS"/>
                <a:cs typeface="Arial Unicode MS"/>
              </a:rPr>
              <a:t>Universidad Nacional </a:t>
            </a:r>
            <a:r>
              <a:rPr lang="en-GB" sz="1088" kern="0" dirty="0" err="1">
                <a:solidFill>
                  <a:prstClr val="black"/>
                </a:solidFill>
                <a:latin typeface="Arial Unicode MS"/>
                <a:cs typeface="Arial Unicode MS"/>
              </a:rPr>
              <a:t>Autónoma</a:t>
            </a:r>
            <a:r>
              <a:rPr lang="en-GB" sz="1088" kern="0" dirty="0">
                <a:solidFill>
                  <a:prstClr val="black"/>
                </a:solidFill>
                <a:latin typeface="Arial Unicode MS"/>
                <a:cs typeface="Arial Unicode MS"/>
              </a:rPr>
              <a:t> de México </a:t>
            </a:r>
            <a:r>
              <a:rPr lang="de-DE" sz="1088" kern="0" dirty="0">
                <a:solidFill>
                  <a:prstClr val="black"/>
                </a:solidFill>
                <a:latin typeface="Arial Unicode MS"/>
                <a:cs typeface="Arial Unicode MS"/>
              </a:rPr>
              <a:t>(DGAPA-UNAM) unterstützt (PAPIIT-Projektnummer: IN303313 und PAPIME-Nummer: PE305814). Wir bedanken uns für die Unterstützung durch den </a:t>
            </a:r>
            <a:r>
              <a:rPr lang="de-DE" sz="1088" kern="0" dirty="0" err="1">
                <a:solidFill>
                  <a:prstClr val="black"/>
                </a:solidFill>
                <a:latin typeface="Arial Unicode MS"/>
                <a:cs typeface="Arial Unicode MS"/>
              </a:rPr>
              <a:t>Economic</a:t>
            </a:r>
            <a:r>
              <a:rPr lang="de-DE" sz="1088" kern="0" dirty="0">
                <a:solidFill>
                  <a:prstClr val="black"/>
                </a:solidFill>
                <a:latin typeface="Arial Unicode MS"/>
                <a:cs typeface="Arial Unicode MS"/>
              </a:rPr>
              <a:t> and </a:t>
            </a:r>
            <a:r>
              <a:rPr lang="de-DE" sz="1088" kern="0" dirty="0" err="1">
                <a:solidFill>
                  <a:prstClr val="black"/>
                </a:solidFill>
                <a:latin typeface="Arial Unicode MS"/>
                <a:cs typeface="Arial Unicode MS"/>
              </a:rPr>
              <a:t>Social</a:t>
            </a:r>
            <a:r>
              <a:rPr lang="de-DE" sz="1088" kern="0" dirty="0">
                <a:solidFill>
                  <a:prstClr val="black"/>
                </a:solidFill>
                <a:latin typeface="Arial Unicode MS"/>
                <a:cs typeface="Arial Unicode MS"/>
              </a:rPr>
              <a:t> Research Council (RES063270081; RES000230825), der die meisten früheren Arbeiten des britischen Teams in diesem Bereich gefördert hat. Unser jüngstes ESRC-Projekt (ES/M007103/1) mit dem Titel "Classroom </a:t>
            </a:r>
            <a:r>
              <a:rPr lang="de-DE" sz="1088" kern="0" dirty="0" err="1">
                <a:solidFill>
                  <a:prstClr val="black"/>
                </a:solidFill>
                <a:latin typeface="Arial Unicode MS"/>
                <a:cs typeface="Arial Unicode MS"/>
              </a:rPr>
              <a:t>Dialogue</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Does</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it</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Make</a:t>
            </a:r>
            <a:r>
              <a:rPr lang="de-DE" sz="1088" kern="0" dirty="0">
                <a:solidFill>
                  <a:prstClr val="black"/>
                </a:solidFill>
                <a:latin typeface="Arial Unicode MS"/>
                <a:cs typeface="Arial Unicode MS"/>
              </a:rPr>
              <a:t> a </a:t>
            </a:r>
            <a:r>
              <a:rPr lang="de-DE" sz="1088" kern="0" dirty="0" err="1">
                <a:solidFill>
                  <a:prstClr val="black"/>
                </a:solidFill>
                <a:latin typeface="Arial Unicode MS"/>
                <a:cs typeface="Arial Unicode MS"/>
              </a:rPr>
              <a:t>Difference</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for</a:t>
            </a:r>
            <a:r>
              <a:rPr lang="de-DE" sz="1088" kern="0" dirty="0">
                <a:solidFill>
                  <a:prstClr val="black"/>
                </a:solidFill>
                <a:latin typeface="Arial Unicode MS"/>
                <a:cs typeface="Arial Unicode MS"/>
              </a:rPr>
              <a:t> Student Learning?" (Christine Howe, Sara Hennessy, Neil Mercer, Maria </a:t>
            </a:r>
            <a:r>
              <a:rPr lang="de-DE" sz="1088" kern="0" dirty="0" err="1">
                <a:solidFill>
                  <a:prstClr val="black"/>
                </a:solidFill>
                <a:latin typeface="Arial Unicode MS"/>
                <a:cs typeface="Arial Unicode MS"/>
              </a:rPr>
              <a:t>Vrikki</a:t>
            </a:r>
            <a:r>
              <a:rPr lang="de-DE" sz="1088" kern="0" dirty="0">
                <a:solidFill>
                  <a:prstClr val="black"/>
                </a:solidFill>
                <a:latin typeface="Arial Unicode MS"/>
                <a:cs typeface="Arial Unicode MS"/>
              </a:rPr>
              <a:t> &amp; Lisa Wheatley, 2015-17: </a:t>
            </a:r>
            <a:r>
              <a:rPr lang="de-DE" sz="1088" kern="0" dirty="0">
                <a:solidFill>
                  <a:srgbClr val="2791A6"/>
                </a:solidFill>
                <a:latin typeface="Arial Unicode MS"/>
                <a:cs typeface="Arial Unicode MS"/>
                <a:hlinkClick r:id="rId4">
                  <a:extLst>
                    <a:ext uri="{A12FA001-AC4F-418D-AE19-62706E023703}">
                      <ahyp:hlinkClr xmlns:ahyp="http://schemas.microsoft.com/office/drawing/2018/hyperlinkcolor" val="tx"/>
                    </a:ext>
                  </a:extLst>
                </a:hlinkClick>
              </a:rPr>
              <a:t>http://tinyurl.com/ESRCdialogue</a:t>
            </a:r>
            <a:r>
              <a:rPr lang="de-DE" sz="1088" kern="0" dirty="0">
                <a:solidFill>
                  <a:prstClr val="black"/>
                </a:solidFill>
                <a:latin typeface="Arial Unicode MS"/>
                <a:cs typeface="Arial Unicode MS"/>
              </a:rPr>
              <a:t>) stützte sich auf SEDA, um CDAS, ein neues 12-Kategorien-Schema und Bewertungsskalen zu entwickeln und diese umfassend mit einer großen Stichprobe von 72 Lehrer*innen von Kindern im Alter von 10-11 Jahren zu testen. Statistische Analysen der Beziehungen zwischen dialogischem Unterricht und den Leistungen und Einstellungen der Schüler*innen führten zu den Ergebnissen, die in diese Version des Toolkits eingeflossen sind. </a:t>
            </a:r>
          </a:p>
          <a:p>
            <a:pPr marL="83494" marR="4607" defTabSz="829178">
              <a:lnSpc>
                <a:spcPct val="114000"/>
              </a:lnSpc>
            </a:pPr>
            <a:endParaRPr lang="de-DE" sz="1088" kern="0" dirty="0">
              <a:solidFill>
                <a:prstClr val="black"/>
              </a:solidFill>
              <a:latin typeface="Arial Unicode MS"/>
              <a:cs typeface="Arial Unicode MS"/>
            </a:endParaRPr>
          </a:p>
          <a:p>
            <a:pPr marL="83494" marR="4607" defTabSz="829178">
              <a:lnSpc>
                <a:spcPct val="114000"/>
              </a:lnSpc>
              <a:spcAft>
                <a:spcPts val="600"/>
              </a:spcAft>
            </a:pPr>
            <a:r>
              <a:rPr lang="de-DE" sz="1088" kern="0" dirty="0">
                <a:solidFill>
                  <a:prstClr val="black"/>
                </a:solidFill>
                <a:latin typeface="Arial Unicode MS"/>
                <a:cs typeface="Arial Unicode MS"/>
              </a:rPr>
              <a:t>Ein ESRC Impact </a:t>
            </a:r>
            <a:r>
              <a:rPr lang="de-DE" sz="1088" kern="0" dirty="0" err="1">
                <a:solidFill>
                  <a:prstClr val="black"/>
                </a:solidFill>
                <a:latin typeface="Arial Unicode MS"/>
                <a:cs typeface="Arial Unicode MS"/>
              </a:rPr>
              <a:t>Acceleration</a:t>
            </a:r>
            <a:r>
              <a:rPr lang="de-DE" sz="1088" kern="0" dirty="0">
                <a:solidFill>
                  <a:prstClr val="black"/>
                </a:solidFill>
                <a:latin typeface="Arial Unicode MS"/>
                <a:cs typeface="Arial Unicode MS"/>
              </a:rPr>
              <a:t> Grant unterstützte die Weiterentwicklung des Toolkits und die Erprobung in verschiedenen Bildungskontexten in sieben Ländern in den Jahren 2018-19.</a:t>
            </a:r>
          </a:p>
          <a:p>
            <a:pPr marL="83494" marR="4607" defTabSz="829178">
              <a:lnSpc>
                <a:spcPct val="114000"/>
              </a:lnSpc>
              <a:spcAft>
                <a:spcPts val="600"/>
              </a:spcAft>
            </a:pPr>
            <a:r>
              <a:rPr lang="de-DE" sz="1088" kern="0" dirty="0">
                <a:solidFill>
                  <a:prstClr val="black"/>
                </a:solidFill>
                <a:latin typeface="Arial Unicode MS"/>
                <a:cs typeface="Arial Unicode MS"/>
              </a:rPr>
              <a:t>T-SEDA wird weltweit von Lehrpersonen vom Vorschulalter bis zur Hochschulbildung eingesetzt. Wir danken allen Moderator*innen, Lehrpersonen und Studierenden, die an unserer Forschung und Erprobung in mehreren Ländern teilgenommen haben und mit deren freundlicher Genehmigung die Beispiele in diesem Toolkit übernommen wurden. Einige Namen wurden geändert, wenn die Lehrpersonen anonym bleiben wollten. Die im Toolkit enthaltenen Fotos stammen aus unseren Forschungsstudien; wir haben die Erlaubnis erhalten, sie für Bildungszwecke zu verwenden.</a:t>
            </a:r>
          </a:p>
          <a:p>
            <a:pPr marL="83494" marR="4607" defTabSz="829178">
              <a:lnSpc>
                <a:spcPct val="120800"/>
              </a:lnSpc>
            </a:pPr>
            <a:r>
              <a:rPr lang="de-DE" sz="1088" kern="0" dirty="0">
                <a:solidFill>
                  <a:prstClr val="black"/>
                </a:solidFill>
                <a:latin typeface="Arial Unicode MS"/>
                <a:cs typeface="Arial Unicode MS"/>
              </a:rPr>
              <a:t>Um das T-SEDA-Toolkit zu zitieren: T-SEDA-Kollektiv (2023). Toolkit </a:t>
            </a:r>
            <a:r>
              <a:rPr lang="de-DE" sz="1088" kern="0" dirty="0" err="1">
                <a:solidFill>
                  <a:prstClr val="black"/>
                </a:solidFill>
                <a:latin typeface="Arial Unicode MS"/>
                <a:cs typeface="Arial Unicode MS"/>
              </a:rPr>
              <a:t>for</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the</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Systematic</a:t>
            </a:r>
            <a:r>
              <a:rPr lang="de-DE" sz="1088" kern="0" dirty="0">
                <a:solidFill>
                  <a:prstClr val="black"/>
                </a:solidFill>
                <a:latin typeface="Arial Unicode MS"/>
                <a:cs typeface="Arial Unicode MS"/>
              </a:rPr>
              <a:t> Educational </a:t>
            </a:r>
            <a:r>
              <a:rPr lang="de-DE" sz="1088" kern="0" dirty="0" err="1">
                <a:solidFill>
                  <a:prstClr val="black"/>
                </a:solidFill>
                <a:latin typeface="Arial Unicode MS"/>
                <a:cs typeface="Arial Unicode MS"/>
              </a:rPr>
              <a:t>Dialogue</a:t>
            </a:r>
            <a:r>
              <a:rPr lang="de-DE" sz="1088" kern="0" dirty="0">
                <a:solidFill>
                  <a:prstClr val="black"/>
                </a:solidFill>
                <a:latin typeface="Arial Unicode MS"/>
                <a:cs typeface="Arial Unicode MS"/>
              </a:rPr>
              <a:t> Analysis (T-SEDA): A </a:t>
            </a:r>
            <a:r>
              <a:rPr lang="de-DE" sz="1088" kern="0" dirty="0" err="1">
                <a:solidFill>
                  <a:prstClr val="black"/>
                </a:solidFill>
                <a:latin typeface="Arial Unicode MS"/>
                <a:cs typeface="Arial Unicode MS"/>
              </a:rPr>
              <a:t>resource</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for</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inquiry</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into</a:t>
            </a:r>
            <a:r>
              <a:rPr lang="de-DE" sz="1088" kern="0" dirty="0">
                <a:solidFill>
                  <a:prstClr val="black"/>
                </a:solidFill>
                <a:latin typeface="Arial Unicode MS"/>
                <a:cs typeface="Arial Unicode MS"/>
              </a:rPr>
              <a:t> </a:t>
            </a:r>
            <a:r>
              <a:rPr lang="de-DE" sz="1088" kern="0" dirty="0" err="1">
                <a:solidFill>
                  <a:prstClr val="black"/>
                </a:solidFill>
                <a:latin typeface="Arial Unicode MS"/>
                <a:cs typeface="Arial Unicode MS"/>
              </a:rPr>
              <a:t>practice</a:t>
            </a:r>
            <a:r>
              <a:rPr lang="de-DE" sz="1088" kern="0" dirty="0">
                <a:solidFill>
                  <a:prstClr val="black"/>
                </a:solidFill>
                <a:latin typeface="Arial Unicode MS"/>
                <a:cs typeface="Arial Unicode MS"/>
              </a:rPr>
              <a:t>. v.9. University </a:t>
            </a:r>
            <a:r>
              <a:rPr lang="de-DE" sz="1088" kern="0" dirty="0" err="1">
                <a:solidFill>
                  <a:prstClr val="black"/>
                </a:solidFill>
                <a:latin typeface="Arial Unicode MS"/>
                <a:cs typeface="Arial Unicode MS"/>
              </a:rPr>
              <a:t>of</a:t>
            </a:r>
            <a:r>
              <a:rPr lang="de-DE" sz="1088" kern="0" dirty="0">
                <a:solidFill>
                  <a:prstClr val="black"/>
                </a:solidFill>
                <a:latin typeface="Arial Unicode MS"/>
                <a:cs typeface="Arial Unicode MS"/>
              </a:rPr>
              <a:t> Cambridge. </a:t>
            </a:r>
            <a:r>
              <a:rPr lang="en-GB" sz="1050" u="sng" kern="0" dirty="0">
                <a:solidFill>
                  <a:srgbClr val="0000FF"/>
                </a:solidFill>
                <a:latin typeface="Arial Unicode MS"/>
                <a:cs typeface="Arial Unicode MS"/>
                <a:hlinkClick r:id="rId5"/>
              </a:rPr>
              <a:t>https://camtree.learnworlds.com/t-seda</a:t>
            </a:r>
            <a:r>
              <a:rPr lang="de-DE" sz="1088" kern="0" dirty="0">
                <a:solidFill>
                  <a:prstClr val="black"/>
                </a:solidFill>
                <a:latin typeface="Arial Unicode MS"/>
                <a:cs typeface="Arial Unicode MS"/>
              </a:rPr>
              <a:t>.</a:t>
            </a:r>
          </a:p>
          <a:p>
            <a:pPr marL="83494" marR="4607" algn="just" defTabSz="829178">
              <a:lnSpc>
                <a:spcPct val="120800"/>
              </a:lnSpc>
            </a:pPr>
            <a:endParaRPr lang="de-DE" sz="1088" kern="0" dirty="0">
              <a:solidFill>
                <a:prstClr val="black"/>
              </a:solidFill>
              <a:latin typeface="Arial Unicode MS"/>
              <a:cs typeface="Arial Unicode MS"/>
            </a:endParaRPr>
          </a:p>
        </p:txBody>
      </p:sp>
    </p:spTree>
    <p:extLst>
      <p:ext uri="{BB962C8B-B14F-4D97-AF65-F5344CB8AC3E}">
        <p14:creationId xmlns:p14="http://schemas.microsoft.com/office/powerpoint/2010/main" val="3983647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1211411428"/>
              </p:ext>
            </p:extLst>
          </p:nvPr>
        </p:nvGraphicFramePr>
        <p:xfrm>
          <a:off x="933223" y="1219476"/>
          <a:ext cx="8595211" cy="5809550"/>
        </p:xfrm>
        <a:graphic>
          <a:graphicData uri="http://schemas.openxmlformats.org/drawingml/2006/table">
            <a:tbl>
              <a:tblPr>
                <a:tableStyleId>{5C22544A-7EE6-4342-B048-85BDC9FD1C3A}</a:tableStyleId>
              </a:tblPr>
              <a:tblGrid>
                <a:gridCol w="4147440">
                  <a:extLst>
                    <a:ext uri="{9D8B030D-6E8A-4147-A177-3AD203B41FA5}">
                      <a16:colId xmlns:a16="http://schemas.microsoft.com/office/drawing/2014/main" val="3254048369"/>
                    </a:ext>
                  </a:extLst>
                </a:gridCol>
                <a:gridCol w="4447771">
                  <a:extLst>
                    <a:ext uri="{9D8B030D-6E8A-4147-A177-3AD203B41FA5}">
                      <a16:colId xmlns:a16="http://schemas.microsoft.com/office/drawing/2014/main" val="1255011624"/>
                    </a:ext>
                  </a:extLst>
                </a:gridCol>
              </a:tblGrid>
              <a:tr h="285171">
                <a:tc>
                  <a:txBody>
                    <a:bodyPr/>
                    <a:lstStyle/>
                    <a:p>
                      <a:pPr algn="ctr">
                        <a:lnSpc>
                          <a:spcPct val="115000"/>
                        </a:lnSpc>
                      </a:pPr>
                      <a:r>
                        <a:rPr lang="en-GB" sz="1300" b="1" dirty="0" err="1">
                          <a:effectLst/>
                        </a:rPr>
                        <a:t>Untersuchungsziele</a:t>
                      </a:r>
                      <a:endParaRPr lang="en-GB" sz="1300" b="1" dirty="0">
                        <a:effectLst/>
                        <a:latin typeface="Arial" panose="020B0604020202020204" pitchFamily="34" charset="0"/>
                        <a:ea typeface="Arial" panose="020B0604020202020204" pitchFamily="34" charset="0"/>
                      </a:endParaRPr>
                    </a:p>
                  </a:txBody>
                  <a:tcPr marL="31337" marR="31337" marT="31337" marB="31337">
                    <a:solidFill>
                      <a:srgbClr val="D8D8D8"/>
                    </a:solidFill>
                  </a:tcPr>
                </a:tc>
                <a:tc>
                  <a:txBody>
                    <a:bodyPr/>
                    <a:lstStyle/>
                    <a:p>
                      <a:pPr algn="ctr">
                        <a:lnSpc>
                          <a:spcPct val="115000"/>
                        </a:lnSpc>
                      </a:pPr>
                      <a:r>
                        <a:rPr lang="en-GB" sz="1300" b="1" dirty="0" err="1">
                          <a:effectLst/>
                        </a:rPr>
                        <a:t>Untersuchungsbeispiele</a:t>
                      </a:r>
                      <a:endParaRPr lang="en-GB" sz="1300" b="1" dirty="0">
                        <a:effectLst/>
                        <a:latin typeface="Arial" panose="020B0604020202020204" pitchFamily="34" charset="0"/>
                        <a:ea typeface="Arial" panose="020B0604020202020204" pitchFamily="34" charset="0"/>
                      </a:endParaRPr>
                    </a:p>
                  </a:txBody>
                  <a:tcPr marL="31337" marR="31337" marT="31337" marB="31337">
                    <a:solidFill>
                      <a:srgbClr val="D8D8D8"/>
                    </a:solidFill>
                  </a:tcPr>
                </a:tc>
                <a:extLst>
                  <a:ext uri="{0D108BD9-81ED-4DB2-BD59-A6C34878D82A}">
                    <a16:rowId xmlns:a16="http://schemas.microsoft.com/office/drawing/2014/main" val="2025946195"/>
                  </a:ext>
                </a:extLst>
              </a:tr>
              <a:tr h="444097">
                <a:tc>
                  <a:txBody>
                    <a:bodyPr/>
                    <a:lstStyle/>
                    <a:p>
                      <a:pPr marL="271463" indent="-165100">
                        <a:lnSpc>
                          <a:spcPct val="115000"/>
                        </a:lnSpc>
                        <a:tabLst/>
                      </a:pPr>
                      <a:r>
                        <a:rPr lang="de-DE" sz="1100" dirty="0">
                          <a:solidFill>
                            <a:schemeClr val="bg1"/>
                          </a:solidFill>
                          <a:effectLst/>
                        </a:rPr>
                        <a:t>Beobachtung</a:t>
                      </a:r>
                      <a:r>
                        <a:rPr lang="de-DE" sz="1100" baseline="0" dirty="0">
                          <a:solidFill>
                            <a:schemeClr val="bg1"/>
                          </a:solidFill>
                          <a:effectLst/>
                        </a:rPr>
                        <a:t> der</a:t>
                      </a:r>
                      <a:r>
                        <a:rPr lang="de-DE" sz="1100" dirty="0">
                          <a:solidFill>
                            <a:schemeClr val="bg1"/>
                          </a:solidFill>
                          <a:effectLst/>
                        </a:rPr>
                        <a:t> e</a:t>
                      </a:r>
                      <a:r>
                        <a:rPr lang="de-DE" sz="1100" dirty="0">
                          <a:solidFill>
                            <a:schemeClr val="bg1"/>
                          </a:solidFill>
                          <a:effectLst/>
                          <a:latin typeface="+mn-lt"/>
                          <a:ea typeface="+mn-ea"/>
                          <a:cs typeface="+mn-cs"/>
                        </a:rPr>
                        <a:t>igenständigen</a:t>
                      </a:r>
                      <a:r>
                        <a:rPr lang="de-DE" sz="1100" dirty="0">
                          <a:solidFill>
                            <a:srgbClr val="00B050"/>
                          </a:solidFill>
                          <a:effectLst/>
                        </a:rPr>
                        <a:t> </a:t>
                      </a:r>
                      <a:r>
                        <a:rPr lang="de-DE" sz="1100" dirty="0">
                          <a:solidFill>
                            <a:schemeClr val="bg1"/>
                          </a:solidFill>
                          <a:effectLst/>
                        </a:rPr>
                        <a:t>Entwicklung des Dialogs der Lernenden</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de-DE" sz="1100" dirty="0">
                          <a:effectLst/>
                        </a:rPr>
                        <a:t>- Beobachtung der Teilnahme von Lernenden mit und ohne Input der Lehrperson</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3519733429"/>
                  </a:ext>
                </a:extLst>
              </a:tr>
              <a:tr h="444097">
                <a:tc>
                  <a:txBody>
                    <a:bodyPr/>
                    <a:lstStyle/>
                    <a:p>
                      <a:pPr marL="271463" indent="-165100">
                        <a:lnSpc>
                          <a:spcPct val="115000"/>
                        </a:lnSpc>
                        <a:tabLst/>
                      </a:pPr>
                      <a:r>
                        <a:rPr lang="de-DE" sz="1100" dirty="0">
                          <a:solidFill>
                            <a:schemeClr val="bg1"/>
                          </a:solidFill>
                          <a:effectLst/>
                        </a:rPr>
                        <a:t>Beobachtung der dialogischen Fähigkeiten der Lernenden bei bestimmten Aktivitäten</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Beobachtung, ob die Lernenden beim unabhängigen spielerischen Lernen dialogische Fähigkeiten entwickelt haben</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3893424670"/>
                  </a:ext>
                </a:extLst>
              </a:tr>
              <a:tr h="463421">
                <a:tc>
                  <a:txBody>
                    <a:bodyPr/>
                    <a:lstStyle/>
                    <a:p>
                      <a:pPr marL="271463" indent="-165100">
                        <a:lnSpc>
                          <a:spcPct val="115000"/>
                        </a:lnSpc>
                        <a:tabLst/>
                      </a:pPr>
                      <a:r>
                        <a:rPr lang="de-DE" sz="1100" dirty="0">
                          <a:solidFill>
                            <a:schemeClr val="bg1"/>
                          </a:solidFill>
                          <a:effectLst/>
                        </a:rPr>
                        <a:t>Beobachtung einer spezifischen Form der Beteiligung der Lernenden am Dialog</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Beobachtung, wie die Lernenden auf schwierige Fragen reagieren und ob sie ihre Antworten begründen können</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602478461"/>
                  </a:ext>
                </a:extLst>
              </a:tr>
              <a:tr h="634808">
                <a:tc>
                  <a:txBody>
                    <a:bodyPr/>
                    <a:lstStyle/>
                    <a:p>
                      <a:pPr marL="271463" indent="-165100">
                        <a:lnSpc>
                          <a:spcPct val="115000"/>
                        </a:lnSpc>
                        <a:tabLst/>
                      </a:pPr>
                      <a:r>
                        <a:rPr lang="de-DE" sz="1100" dirty="0">
                          <a:solidFill>
                            <a:schemeClr val="bg1"/>
                          </a:solidFill>
                          <a:effectLst/>
                        </a:rPr>
                        <a:t>Erfassung der Beteiligung von Lernenden</a:t>
                      </a:r>
                      <a:r>
                        <a:rPr lang="de-DE" sz="1100" baseline="0" dirty="0">
                          <a:solidFill>
                            <a:schemeClr val="bg1"/>
                          </a:solidFill>
                          <a:effectLst/>
                        </a:rPr>
                        <a:t> </a:t>
                      </a:r>
                      <a:r>
                        <a:rPr lang="de-DE" sz="1100" dirty="0">
                          <a:solidFill>
                            <a:schemeClr val="bg1"/>
                          </a:solidFill>
                          <a:effectLst/>
                        </a:rPr>
                        <a:t>einer Klasse oder Beobachtung der Beteiligung von schweigsamen Lernenden</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nach dem Erkennen einer ungleichen Beteiligung an Gesprächen, Erfassen der Lernenden, die teilgenommen haben, und die Häufigkeit der Teilnahme </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39541860"/>
                  </a:ext>
                </a:extLst>
              </a:tr>
              <a:tr h="634808">
                <a:tc>
                  <a:txBody>
                    <a:bodyPr/>
                    <a:lstStyle/>
                    <a:p>
                      <a:pPr marL="271463" indent="-165100">
                        <a:lnSpc>
                          <a:spcPct val="115000"/>
                        </a:lnSpc>
                        <a:tabLst/>
                      </a:pPr>
                      <a:r>
                        <a:rPr lang="de-DE" sz="1100" dirty="0">
                          <a:solidFill>
                            <a:schemeClr val="bg1"/>
                          </a:solidFill>
                          <a:effectLst/>
                        </a:rPr>
                        <a:t>Bewertung der Qualität des Dialogs in der Klasse unter Berücksichtigung der Beteiligung der Lehrperson und der Lernenden</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Beobachtung, inwieweit die Kinder die Ideen der anderen ausarbeiteten und wie sehr die Lehrperson dies förderte</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635589060"/>
                  </a:ext>
                </a:extLst>
              </a:tr>
              <a:tr h="444097">
                <a:tc>
                  <a:txBody>
                    <a:bodyPr/>
                    <a:lstStyle/>
                    <a:p>
                      <a:pPr marL="271463" indent="-165100">
                        <a:lnSpc>
                          <a:spcPct val="115000"/>
                        </a:lnSpc>
                        <a:tabLst/>
                      </a:pPr>
                      <a:r>
                        <a:rPr lang="de-DE" sz="1100" dirty="0">
                          <a:solidFill>
                            <a:schemeClr val="bg1"/>
                          </a:solidFill>
                          <a:effectLst/>
                        </a:rPr>
                        <a:t>Einbindung der Lernenden  in die Entwicklung oder Bewertung des Dialogs</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Aufforderung an die Lernenden, Elemente von Diskussionen in der ganzen Klasse zu registrieren</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801211411"/>
                  </a:ext>
                </a:extLst>
              </a:tr>
              <a:tr h="453304">
                <a:tc>
                  <a:txBody>
                    <a:bodyPr/>
                    <a:lstStyle/>
                    <a:p>
                      <a:pPr marL="271463" indent="-165100">
                        <a:lnSpc>
                          <a:spcPct val="115000"/>
                        </a:lnSpc>
                        <a:tabLst/>
                      </a:pPr>
                      <a:r>
                        <a:rPr lang="de-DE" sz="1100" dirty="0">
                          <a:solidFill>
                            <a:schemeClr val="bg1"/>
                          </a:solidFill>
                          <a:effectLst/>
                        </a:rPr>
                        <a:t>Unterstützung der Lernenden bei der Entwicklung ihrer sprachlichen Fähigkeiten und Performanz</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Förderung des dialogischen Sprechens von Lernenden und Beobachtung der Auswirkungen auf das Lesen und Schreiben im Englischunterricht</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43007824"/>
                  </a:ext>
                </a:extLst>
              </a:tr>
              <a:tr h="463421">
                <a:tc>
                  <a:txBody>
                    <a:bodyPr/>
                    <a:lstStyle/>
                    <a:p>
                      <a:pPr marL="271463" indent="-165100">
                        <a:lnSpc>
                          <a:spcPct val="115000"/>
                        </a:lnSpc>
                        <a:tabLst/>
                      </a:pPr>
                      <a:r>
                        <a:rPr lang="de-DE" sz="1100" dirty="0">
                          <a:solidFill>
                            <a:schemeClr val="bg1"/>
                          </a:solidFill>
                          <a:effectLst/>
                        </a:rPr>
                        <a:t>Entwicklung oder Erprobung einer Innovation in der Praxis</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Ersetzen der verzögerten Evaluation durch unmittelbare Rückmeldung und Einführung von dialogischem Unterricht</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2755719928"/>
                  </a:ext>
                </a:extLst>
              </a:tr>
              <a:tr h="463421">
                <a:tc>
                  <a:txBody>
                    <a:bodyPr/>
                    <a:lstStyle/>
                    <a:p>
                      <a:pPr marL="271463" indent="-165100">
                        <a:lnSpc>
                          <a:spcPct val="115000"/>
                        </a:lnSpc>
                        <a:tabLst/>
                      </a:pPr>
                      <a:r>
                        <a:rPr lang="de-DE" sz="1100" dirty="0">
                          <a:solidFill>
                            <a:schemeClr val="bg1"/>
                          </a:solidFill>
                          <a:effectLst/>
                        </a:rPr>
                        <a:t>Entwicklung neuer Strategien und Ressourcen zur Verbesserung der Qualität des Klassendialogs und der eigenen Praxis</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Entwicklung neuer Strategien und Mittel zur Förderung der Praxis und der Qualität literarischer Zusammenkünfte</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3176782948"/>
                  </a:ext>
                </a:extLst>
              </a:tr>
              <a:tr h="634808">
                <a:tc>
                  <a:txBody>
                    <a:bodyPr/>
                    <a:lstStyle/>
                    <a:p>
                      <a:pPr marL="271463" indent="-165100">
                        <a:lnSpc>
                          <a:spcPct val="115000"/>
                        </a:lnSpc>
                        <a:tabLst/>
                      </a:pPr>
                      <a:r>
                        <a:rPr lang="de-DE" sz="1100" dirty="0">
                          <a:solidFill>
                            <a:schemeClr val="bg1"/>
                          </a:solidFill>
                          <a:effectLst/>
                        </a:rPr>
                        <a:t>Ermittlung von Möglichkeiten zur Erleichterung/Unterstützung bestimmter Formen der Beteiligung von Lernenden</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Unterstützung des gegenseitigen Zuhörens und Reagierens der Lernenden, um auf den Ideen der anderen aufzubauen und sie in Frage zu stellen</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2385578255"/>
                  </a:ext>
                </a:extLst>
              </a:tr>
              <a:tr h="444097">
                <a:tc>
                  <a:txBody>
                    <a:bodyPr/>
                    <a:lstStyle/>
                    <a:p>
                      <a:pPr marL="271463" indent="-165100">
                        <a:lnSpc>
                          <a:spcPct val="115000"/>
                        </a:lnSpc>
                        <a:tabLst/>
                      </a:pPr>
                      <a:r>
                        <a:rPr lang="de-DE" sz="1100" dirty="0">
                          <a:solidFill>
                            <a:schemeClr val="bg1"/>
                          </a:solidFill>
                          <a:effectLst/>
                        </a:rPr>
                        <a:t>Erprobung einer bestimmten dialogischen Strategie</a:t>
                      </a:r>
                      <a:endParaRPr lang="en-GB" sz="1100" dirty="0">
                        <a:solidFill>
                          <a:schemeClr val="bg1"/>
                        </a:solidFill>
                        <a:effectLst/>
                        <a:latin typeface="Arial" panose="020B0604020202020204" pitchFamily="34" charset="0"/>
                        <a:ea typeface="Arial" panose="020B0604020202020204" pitchFamily="34" charset="0"/>
                      </a:endParaRPr>
                    </a:p>
                  </a:txBody>
                  <a:tcPr marL="31337" marR="31337" marT="31337" marB="31337">
                    <a:solidFill>
                      <a:srgbClr val="2791A6"/>
                    </a:solidFill>
                  </a:tcPr>
                </a:tc>
                <a:tc>
                  <a:txBody>
                    <a:bodyPr/>
                    <a:lstStyle/>
                    <a:p>
                      <a:pPr marL="141288" indent="-82550">
                        <a:lnSpc>
                          <a:spcPct val="115000"/>
                        </a:lnSpc>
                        <a:tabLst/>
                      </a:pPr>
                      <a:r>
                        <a:rPr lang="en-GB" sz="1100" dirty="0">
                          <a:effectLst/>
                        </a:rPr>
                        <a:t>-  </a:t>
                      </a:r>
                      <a:r>
                        <a:rPr lang="de-DE" sz="1100" dirty="0">
                          <a:effectLst/>
                        </a:rPr>
                        <a:t>Einführung von Grundregeln für Gespräche zur Verbesserung des Dialogs in der Gruppenarbeit</a:t>
                      </a:r>
                      <a:endParaRPr lang="en-GB" sz="1100" dirty="0">
                        <a:effectLst/>
                        <a:latin typeface="Arial" panose="020B0604020202020204" pitchFamily="34" charset="0"/>
                        <a:ea typeface="Arial" panose="020B0604020202020204" pitchFamily="34" charset="0"/>
                      </a:endParaRPr>
                    </a:p>
                  </a:txBody>
                  <a:tcPr marL="31337" marR="31337" marT="31337" marB="31337">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843590" y="485431"/>
            <a:ext cx="8774472" cy="734047"/>
          </a:xfrm>
          <a:prstGeom prst="rect">
            <a:avLst/>
          </a:prstGeom>
          <a:noFill/>
        </p:spPr>
        <p:txBody>
          <a:bodyPr wrap="square" rtlCol="0">
            <a:spAutoFit/>
          </a:bodyPr>
          <a:lstStyle/>
          <a:p>
            <a:pPr defTabSz="829178" eaLnBrk="0" fontAlgn="base" hangingPunct="0">
              <a:spcBef>
                <a:spcPct val="0"/>
              </a:spcBef>
              <a:spcAft>
                <a:spcPct val="0"/>
              </a:spcAft>
            </a:pPr>
            <a:r>
              <a:rPr lang="de-DE" altLang="en-US" sz="1088" b="1" dirty="0">
                <a:solidFill>
                  <a:srgbClr val="000000"/>
                </a:solidFill>
                <a:latin typeface="Arial" panose="020B0604020202020204" pitchFamily="34" charset="0"/>
                <a:ea typeface="Calibri" panose="020F0502020204030204" pitchFamily="34" charset="0"/>
              </a:rPr>
              <a:t>Beispiele für Untersuchungsziele von T-SEDA</a:t>
            </a:r>
            <a:endParaRPr lang="en-US" altLang="en-US" sz="1088" dirty="0">
              <a:solidFill>
                <a:prstClr val="black"/>
              </a:solidFill>
              <a:latin typeface="Arial" panose="020B0604020202020204" pitchFamily="34" charset="0"/>
            </a:endParaRPr>
          </a:p>
          <a:p>
            <a:pPr defTabSz="829178" eaLnBrk="0" fontAlgn="base" hangingPunct="0">
              <a:spcBef>
                <a:spcPct val="0"/>
              </a:spcBef>
              <a:spcAft>
                <a:spcPct val="0"/>
              </a:spcAft>
            </a:pPr>
            <a:r>
              <a:rPr lang="de-DE" altLang="en-US" sz="997" dirty="0">
                <a:solidFill>
                  <a:srgbClr val="000000"/>
                </a:solidFill>
                <a:latin typeface="Arial" panose="020B0604020202020204" pitchFamily="34" charset="0"/>
                <a:ea typeface="Calibri" panose="020F0502020204030204" pitchFamily="34" charset="0"/>
              </a:rPr>
              <a:t>In einem internationalen Projekt, an dem 72 Lehrpersonen (von der Vorschule bis zur Hochschule) aus sechs Ländern teilnahmen, wurden die folgenden Untersuchungen durchgeführt. Sie zeigen einige der Interessen, die Praktiker*innen mit Hilfe des T-SEDA-Toolkits erforscht haben (</a:t>
            </a:r>
            <a:r>
              <a:rPr lang="de-DE" altLang="en-US" sz="997" dirty="0">
                <a:solidFill>
                  <a:srgbClr val="000000"/>
                </a:solidFill>
                <a:latin typeface="Arial" panose="020B0604020202020204" pitchFamily="34" charset="0"/>
                <a:ea typeface="Calibri" panose="020F0502020204030204" pitchFamily="34" charset="0"/>
                <a:hlinkClick r:id="rId3"/>
              </a:rPr>
              <a:t>Calcagni et al., 2023</a:t>
            </a:r>
            <a:r>
              <a:rPr lang="de-DE" altLang="en-US" sz="997" dirty="0">
                <a:solidFill>
                  <a:srgbClr val="000000"/>
                </a:solidFill>
                <a:latin typeface="Arial" panose="020B0604020202020204" pitchFamily="34" charset="0"/>
                <a:ea typeface="Calibri" panose="020F0502020204030204" pitchFamily="34" charset="0"/>
              </a:rPr>
              <a:t>). Detaillierte Untersuchungsberichte aus verschiedenen Kontexten sind erhältlich bei der </a:t>
            </a:r>
            <a:r>
              <a:rPr lang="en-US" altLang="en-US" sz="997" dirty="0" err="1">
                <a:solidFill>
                  <a:srgbClr val="000000"/>
                </a:solidFill>
                <a:latin typeface="Arial" panose="020B0604020202020204" pitchFamily="34" charset="0"/>
                <a:ea typeface="Calibri" panose="020F0502020204030204" pitchFamily="34" charset="0"/>
                <a:hlinkClick r:id="rId4"/>
              </a:rPr>
              <a:t>Camtree</a:t>
            </a:r>
            <a:r>
              <a:rPr lang="en-US" altLang="en-US" sz="997" dirty="0">
                <a:solidFill>
                  <a:srgbClr val="000000"/>
                </a:solidFill>
                <a:latin typeface="Arial" panose="020B0604020202020204" pitchFamily="34" charset="0"/>
                <a:ea typeface="Calibri" panose="020F0502020204030204" pitchFamily="34" charset="0"/>
                <a:hlinkClick r:id="rId4"/>
              </a:rPr>
              <a:t> library</a:t>
            </a:r>
            <a:r>
              <a:rPr lang="en-US" altLang="en-US" sz="1088" dirty="0">
                <a:solidFill>
                  <a:srgbClr val="000000"/>
                </a:solidFill>
                <a:latin typeface="Arial" panose="020B0604020202020204" pitchFamily="34" charset="0"/>
                <a:ea typeface="Calibri" panose="020F0502020204030204" pitchFamily="34" charset="0"/>
              </a:rPr>
              <a:t>. </a:t>
            </a:r>
          </a:p>
        </p:txBody>
      </p:sp>
    </p:spTree>
    <p:extLst>
      <p:ext uri="{BB962C8B-B14F-4D97-AF65-F5344CB8AC3E}">
        <p14:creationId xmlns:p14="http://schemas.microsoft.com/office/powerpoint/2010/main" val="2864426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17399" y="846855"/>
            <a:ext cx="9856558" cy="958019"/>
          </a:xfrm>
          <a:prstGeom prst="rect">
            <a:avLst/>
          </a:prstGeom>
        </p:spPr>
        <p:txBody>
          <a:bodyPr vert="horz" wrap="square" lIns="0" tIns="0" rIns="0" bIns="0" rtlCol="0">
            <a:spAutoFit/>
          </a:bodyPr>
          <a:lstStyle/>
          <a:p>
            <a:pPr marL="1736725" defTabSz="829178"/>
            <a:r>
              <a:rPr lang="de-DE" sz="1451" b="1" dirty="0">
                <a:solidFill>
                  <a:prstClr val="black"/>
                </a:solidFill>
                <a:latin typeface="Arial"/>
                <a:cs typeface="Arial"/>
              </a:rPr>
              <a:t>Die Gedanken in eine Forschungsfrage lenken mittels des Trichterverfahrens</a:t>
            </a:r>
            <a:endParaRPr sz="1270" dirty="0">
              <a:solidFill>
                <a:prstClr val="black"/>
              </a:solidFill>
              <a:latin typeface="Arial"/>
              <a:cs typeface="Arial"/>
            </a:endParaRPr>
          </a:p>
          <a:p>
            <a:pPr defTabSz="829178"/>
            <a:endParaRPr sz="1270" dirty="0">
              <a:solidFill>
                <a:prstClr val="black"/>
              </a:solidFill>
              <a:latin typeface="Times New Roman"/>
              <a:cs typeface="Times New Roman"/>
            </a:endParaRPr>
          </a:p>
          <a:p>
            <a:pPr marL="11516" marR="4607" defTabSz="829178">
              <a:lnSpc>
                <a:spcPct val="120000"/>
              </a:lnSpc>
              <a:spcBef>
                <a:spcPts val="1238"/>
              </a:spcBef>
            </a:pPr>
            <a:r>
              <a:rPr lang="de-DE" sz="1088" dirty="0">
                <a:solidFill>
                  <a:prstClr val="black"/>
                </a:solidFill>
                <a:latin typeface="Arial Unicode MS"/>
                <a:cs typeface="Arial Unicode MS"/>
              </a:rPr>
              <a:t>Eine Möglichkeit, eine Forschungsfrage zu entwickeln, besteht darin, sich den Prozess wie einen Trichter vorzustellen, bei dem man mit einem Problem beginnt und dann den Fokus eingrenzt, bis man zu einer Forschungsfrage gelangt.</a:t>
            </a:r>
            <a:endParaRPr sz="1088" dirty="0">
              <a:solidFill>
                <a:prstClr val="black"/>
              </a:solidFill>
              <a:latin typeface="Arial Unicode MS"/>
              <a:cs typeface="Arial Unicode MS"/>
            </a:endParaRPr>
          </a:p>
        </p:txBody>
      </p:sp>
      <p:sp>
        <p:nvSpPr>
          <p:cNvPr id="3" name="object 3"/>
          <p:cNvSpPr/>
          <p:nvPr/>
        </p:nvSpPr>
        <p:spPr>
          <a:xfrm>
            <a:off x="5944685" y="6452539"/>
            <a:ext cx="3595987" cy="588863"/>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4" name="object 4"/>
          <p:cNvSpPr txBox="1"/>
          <p:nvPr/>
        </p:nvSpPr>
        <p:spPr>
          <a:xfrm>
            <a:off x="5992481" y="6531533"/>
            <a:ext cx="3593108" cy="509948"/>
          </a:xfrm>
          <a:prstGeom prst="rect">
            <a:avLst/>
          </a:prstGeom>
        </p:spPr>
        <p:txBody>
          <a:bodyPr vert="horz" wrap="square" lIns="0" tIns="0" rIns="0" bIns="0" rtlCol="0">
            <a:spAutoFit/>
          </a:bodyPr>
          <a:lstStyle/>
          <a:p>
            <a:pPr marL="162669" marR="4607" indent="-152592" defTabSz="829178">
              <a:lnSpc>
                <a:spcPct val="115999"/>
              </a:lnSpc>
            </a:pPr>
            <a:r>
              <a:rPr lang="de-DE" sz="952" dirty="0">
                <a:solidFill>
                  <a:prstClr val="black"/>
                </a:solidFill>
                <a:latin typeface="Arial"/>
                <a:cs typeface="Arial"/>
              </a:rPr>
              <a:t>Beispiel-Frage: Verbessert die Verwendung von gezielte Satzbausteinen das logische Erklären (N) der Schüler*innen in Mathematik? Wie?</a:t>
            </a:r>
            <a:endParaRPr sz="952" dirty="0">
              <a:solidFill>
                <a:prstClr val="black"/>
              </a:solidFill>
              <a:latin typeface="Arial"/>
              <a:cs typeface="Arial"/>
            </a:endParaRPr>
          </a:p>
        </p:txBody>
      </p:sp>
      <p:sp>
        <p:nvSpPr>
          <p:cNvPr id="5" name="object 5"/>
          <p:cNvSpPr/>
          <p:nvPr/>
        </p:nvSpPr>
        <p:spPr>
          <a:xfrm>
            <a:off x="879211" y="2724112"/>
            <a:ext cx="4489078" cy="4206930"/>
          </a:xfrm>
          <a:prstGeom prst="rect">
            <a:avLst/>
          </a:prstGeom>
          <a:blipFill>
            <a:blip r:embed="rId2" cstate="print"/>
            <a:stretch>
              <a:fillRect/>
            </a:stretch>
          </a:blipFill>
        </p:spPr>
        <p:txBody>
          <a:bodyPr wrap="square" lIns="0" tIns="0" rIns="0" bIns="0" rtlCol="0"/>
          <a:lstStyle/>
          <a:p>
            <a:pPr defTabSz="829178"/>
            <a:endParaRPr lang="es-GB" sz="1632" dirty="0">
              <a:solidFill>
                <a:prstClr val="black"/>
              </a:solidFill>
              <a:latin typeface="Calibri"/>
            </a:endParaRPr>
          </a:p>
        </p:txBody>
      </p:sp>
      <p:sp>
        <p:nvSpPr>
          <p:cNvPr id="6" name="object 6"/>
          <p:cNvSpPr/>
          <p:nvPr/>
        </p:nvSpPr>
        <p:spPr>
          <a:xfrm>
            <a:off x="6500923" y="4210302"/>
            <a:ext cx="2553180" cy="574667"/>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7" name="object 7"/>
          <p:cNvSpPr txBox="1"/>
          <p:nvPr/>
        </p:nvSpPr>
        <p:spPr>
          <a:xfrm>
            <a:off x="6629620" y="4232005"/>
            <a:ext cx="2295789" cy="533992"/>
          </a:xfrm>
          <a:prstGeom prst="rect">
            <a:avLst/>
          </a:prstGeom>
        </p:spPr>
        <p:txBody>
          <a:bodyPr vert="horz" wrap="square" lIns="0" tIns="0" rIns="0" bIns="0" rtlCol="0">
            <a:spAutoFit/>
          </a:bodyPr>
          <a:lstStyle/>
          <a:p>
            <a:pPr marL="207294" marR="4607" indent="-197218" defTabSz="829178">
              <a:lnSpc>
                <a:spcPct val="115999"/>
              </a:lnSpc>
            </a:pPr>
            <a:r>
              <a:rPr lang="de-DE" sz="997" dirty="0">
                <a:solidFill>
                  <a:prstClr val="black"/>
                </a:solidFill>
                <a:latin typeface="Arial"/>
                <a:cs typeface="Arial"/>
              </a:rPr>
              <a:t>Ich möchte sehen, was passiert, wenn ich Satzanfänge mit den Lernenden verwende.</a:t>
            </a:r>
            <a:endParaRPr sz="997" dirty="0">
              <a:solidFill>
                <a:prstClr val="black"/>
              </a:solidFill>
              <a:latin typeface="Arial"/>
              <a:cs typeface="Arial"/>
            </a:endParaRPr>
          </a:p>
        </p:txBody>
      </p:sp>
      <p:sp>
        <p:nvSpPr>
          <p:cNvPr id="8" name="object 8"/>
          <p:cNvSpPr/>
          <p:nvPr/>
        </p:nvSpPr>
        <p:spPr>
          <a:xfrm>
            <a:off x="5860615" y="2817395"/>
            <a:ext cx="3763551" cy="514206"/>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9" name="object 9"/>
          <p:cNvSpPr txBox="1"/>
          <p:nvPr/>
        </p:nvSpPr>
        <p:spPr>
          <a:xfrm>
            <a:off x="5983535" y="2879384"/>
            <a:ext cx="3498674" cy="335220"/>
          </a:xfrm>
          <a:prstGeom prst="rect">
            <a:avLst/>
          </a:prstGeom>
        </p:spPr>
        <p:txBody>
          <a:bodyPr vert="horz" wrap="square" lIns="0" tIns="0" rIns="0" bIns="0" rtlCol="0">
            <a:spAutoFit/>
          </a:bodyPr>
          <a:lstStyle/>
          <a:p>
            <a:pPr marL="712788" marR="4607" indent="-701675" defTabSz="829178">
              <a:lnSpc>
                <a:spcPct val="113999"/>
              </a:lnSpc>
              <a:spcBef>
                <a:spcPts val="453"/>
              </a:spcBef>
            </a:pPr>
            <a:r>
              <a:rPr lang="de-DE" sz="997" dirty="0">
                <a:solidFill>
                  <a:prstClr val="black"/>
                </a:solidFill>
                <a:latin typeface="Arial"/>
                <a:cs typeface="Arial"/>
              </a:rPr>
              <a:t>Ich habe festgestellt, dass die Lernenden ihre Antworten in den Diskussionen nicht begründen.</a:t>
            </a:r>
            <a:endParaRPr sz="997" dirty="0">
              <a:solidFill>
                <a:prstClr val="black"/>
              </a:solidFill>
              <a:latin typeface="Arial"/>
              <a:cs typeface="Arial"/>
            </a:endParaRPr>
          </a:p>
        </p:txBody>
      </p:sp>
      <p:sp>
        <p:nvSpPr>
          <p:cNvPr id="10" name="object 10"/>
          <p:cNvSpPr/>
          <p:nvPr/>
        </p:nvSpPr>
        <p:spPr>
          <a:xfrm>
            <a:off x="6772058" y="5793774"/>
            <a:ext cx="2076557" cy="427257"/>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12" name="object 12"/>
          <p:cNvSpPr txBox="1"/>
          <p:nvPr/>
        </p:nvSpPr>
        <p:spPr>
          <a:xfrm>
            <a:off x="1301283" y="2901901"/>
            <a:ext cx="3652417" cy="345194"/>
          </a:xfrm>
          <a:prstGeom prst="rect">
            <a:avLst/>
          </a:prstGeom>
          <a:solidFill>
            <a:srgbClr val="FFFFFF"/>
          </a:solidFill>
          <a:ln w="9520">
            <a:solidFill>
              <a:srgbClr val="000000"/>
            </a:solidFill>
          </a:ln>
        </p:spPr>
        <p:txBody>
          <a:bodyPr vert="horz" wrap="square" lIns="0" tIns="4607" rIns="0" bIns="0" rtlCol="0">
            <a:spAutoFit/>
          </a:bodyPr>
          <a:lstStyle/>
          <a:p>
            <a:pPr marL="400050" marR="157774" indent="-250825" defTabSz="829178">
              <a:lnSpc>
                <a:spcPct val="115999"/>
              </a:lnSpc>
              <a:spcBef>
                <a:spcPts val="36"/>
              </a:spcBef>
            </a:pPr>
            <a:r>
              <a:rPr lang="de-DE" sz="997" kern="0" dirty="0">
                <a:solidFill>
                  <a:prstClr val="black"/>
                </a:solidFill>
                <a:latin typeface="Arial"/>
                <a:cs typeface="Arial"/>
              </a:rPr>
              <a:t>Was ist Ihnen in Ihrem Klassenzimmer aufgefallen, das problematisch, interessant oder herausfordernd ist?</a:t>
            </a:r>
            <a:endParaRPr sz="997" kern="0" dirty="0">
              <a:solidFill>
                <a:prstClr val="black"/>
              </a:solidFill>
              <a:latin typeface="Arial"/>
              <a:cs typeface="Arial"/>
            </a:endParaRPr>
          </a:p>
        </p:txBody>
      </p:sp>
      <p:sp>
        <p:nvSpPr>
          <p:cNvPr id="13" name="object 13"/>
          <p:cNvSpPr txBox="1"/>
          <p:nvPr/>
        </p:nvSpPr>
        <p:spPr>
          <a:xfrm>
            <a:off x="2004932" y="4087082"/>
            <a:ext cx="2245117" cy="741643"/>
          </a:xfrm>
          <a:prstGeom prst="rect">
            <a:avLst/>
          </a:prstGeom>
          <a:solidFill>
            <a:srgbClr val="FFFFFF"/>
          </a:solidFill>
          <a:ln w="9520">
            <a:solidFill>
              <a:srgbClr val="000000"/>
            </a:solidFill>
          </a:ln>
        </p:spPr>
        <p:txBody>
          <a:bodyPr vert="horz" wrap="square" lIns="0" tIns="29366" rIns="0" bIns="0" rtlCol="0">
            <a:spAutoFit/>
          </a:bodyPr>
          <a:lstStyle/>
          <a:p>
            <a:pPr marL="394435" marR="168715" indent="-237813" algn="ctr" defTabSz="829178">
              <a:lnSpc>
                <a:spcPct val="115999"/>
              </a:lnSpc>
              <a:spcBef>
                <a:spcPts val="230"/>
              </a:spcBef>
            </a:pPr>
            <a:r>
              <a:rPr lang="de-DE" sz="997" kern="0" dirty="0">
                <a:solidFill>
                  <a:prstClr val="black"/>
                </a:solidFill>
                <a:latin typeface="Arial"/>
                <a:cs typeface="Arial"/>
              </a:rPr>
              <a:t>Was können Sie tun, um die Veränderungen herbeizuführen, die Sie sich wünschen?</a:t>
            </a:r>
            <a:endParaRPr sz="997" kern="0" dirty="0">
              <a:solidFill>
                <a:prstClr val="black"/>
              </a:solidFill>
              <a:latin typeface="Arial"/>
              <a:cs typeface="Arial"/>
            </a:endParaRPr>
          </a:p>
        </p:txBody>
      </p:sp>
      <p:sp>
        <p:nvSpPr>
          <p:cNvPr id="14" name="object 14"/>
          <p:cNvSpPr txBox="1"/>
          <p:nvPr/>
        </p:nvSpPr>
        <p:spPr>
          <a:xfrm>
            <a:off x="2415490" y="4989381"/>
            <a:ext cx="1416514" cy="733402"/>
          </a:xfrm>
          <a:prstGeom prst="rect">
            <a:avLst/>
          </a:prstGeom>
          <a:solidFill>
            <a:srgbClr val="FFFFFF"/>
          </a:solidFill>
          <a:ln w="9520">
            <a:solidFill>
              <a:srgbClr val="000000"/>
            </a:solidFill>
          </a:ln>
        </p:spPr>
        <p:txBody>
          <a:bodyPr vert="horz" wrap="square" lIns="0" tIns="33397" rIns="0" bIns="0" rtlCol="0">
            <a:spAutoFit/>
          </a:bodyPr>
          <a:lstStyle/>
          <a:p>
            <a:pPr marL="135317" marR="145682" indent="31670" algn="ctr" defTabSz="829178">
              <a:lnSpc>
                <a:spcPct val="113999"/>
              </a:lnSpc>
              <a:spcBef>
                <a:spcPts val="263"/>
              </a:spcBef>
            </a:pPr>
            <a:r>
              <a:rPr lang="de-DE" sz="997" kern="0" dirty="0">
                <a:solidFill>
                  <a:prstClr val="black"/>
                </a:solidFill>
                <a:latin typeface="Arial"/>
                <a:cs typeface="Arial"/>
              </a:rPr>
              <a:t>Welche Aspekte des T- SEDA-</a:t>
            </a:r>
            <a:r>
              <a:rPr lang="de-DE" sz="997" kern="0" dirty="0" err="1">
                <a:solidFill>
                  <a:prstClr val="black"/>
                </a:solidFill>
                <a:latin typeface="Arial"/>
                <a:cs typeface="Arial"/>
              </a:rPr>
              <a:t>Toolkits</a:t>
            </a:r>
            <a:r>
              <a:rPr lang="de-DE" sz="997" kern="0" dirty="0">
                <a:solidFill>
                  <a:prstClr val="black"/>
                </a:solidFill>
                <a:latin typeface="Arial"/>
                <a:cs typeface="Arial"/>
              </a:rPr>
              <a:t> werden Sie nutzen?</a:t>
            </a:r>
            <a:endParaRPr sz="997" kern="0" dirty="0">
              <a:solidFill>
                <a:prstClr val="black"/>
              </a:solidFill>
              <a:latin typeface="Arial"/>
              <a:cs typeface="Arial"/>
            </a:endParaRPr>
          </a:p>
        </p:txBody>
      </p:sp>
      <p:sp>
        <p:nvSpPr>
          <p:cNvPr id="15" name="object 15"/>
          <p:cNvSpPr txBox="1"/>
          <p:nvPr/>
        </p:nvSpPr>
        <p:spPr>
          <a:xfrm>
            <a:off x="2725284" y="5775374"/>
            <a:ext cx="790599" cy="358110"/>
          </a:xfrm>
          <a:prstGeom prst="rect">
            <a:avLst/>
          </a:prstGeom>
          <a:solidFill>
            <a:srgbClr val="FFFFFF"/>
          </a:solidFill>
          <a:ln w="6346">
            <a:solidFill>
              <a:srgbClr val="000000"/>
            </a:solidFill>
          </a:ln>
        </p:spPr>
        <p:txBody>
          <a:bodyPr vert="horz" wrap="square" lIns="0" tIns="25336" rIns="0" bIns="0" rtlCol="0">
            <a:spAutoFit/>
          </a:bodyPr>
          <a:lstStyle/>
          <a:p>
            <a:pPr marL="76584" algn="ctr" defTabSz="829178">
              <a:spcBef>
                <a:spcPts val="199"/>
              </a:spcBef>
            </a:pPr>
            <a:r>
              <a:rPr lang="de-DE" sz="997" kern="0" dirty="0">
                <a:solidFill>
                  <a:prstClr val="black"/>
                </a:solidFill>
                <a:latin typeface="Arial"/>
                <a:cs typeface="Arial"/>
              </a:rPr>
              <a:t>Weitere </a:t>
            </a:r>
          </a:p>
          <a:p>
            <a:pPr marL="76584" algn="ctr" defTabSz="829178">
              <a:spcBef>
                <a:spcPts val="199"/>
              </a:spcBef>
            </a:pPr>
            <a:r>
              <a:rPr lang="de-DE" sz="997" kern="0" dirty="0">
                <a:solidFill>
                  <a:prstClr val="black"/>
                </a:solidFill>
                <a:latin typeface="Arial"/>
                <a:cs typeface="Arial"/>
              </a:rPr>
              <a:t>Details</a:t>
            </a:r>
            <a:endParaRPr sz="997" kern="0" dirty="0">
              <a:solidFill>
                <a:prstClr val="black"/>
              </a:solidFill>
              <a:latin typeface="Arial"/>
              <a:cs typeface="Arial"/>
            </a:endParaRPr>
          </a:p>
        </p:txBody>
      </p:sp>
      <p:sp>
        <p:nvSpPr>
          <p:cNvPr id="16" name="object 16"/>
          <p:cNvSpPr/>
          <p:nvPr/>
        </p:nvSpPr>
        <p:spPr>
          <a:xfrm>
            <a:off x="6084140" y="3544003"/>
            <a:ext cx="3533223" cy="528026"/>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17" name="object 17"/>
          <p:cNvSpPr txBox="1"/>
          <p:nvPr/>
        </p:nvSpPr>
        <p:spPr>
          <a:xfrm>
            <a:off x="6282795" y="3634498"/>
            <a:ext cx="3135908" cy="340542"/>
          </a:xfrm>
          <a:prstGeom prst="rect">
            <a:avLst/>
          </a:prstGeom>
        </p:spPr>
        <p:txBody>
          <a:bodyPr vert="horz" wrap="square" lIns="0" tIns="0" rIns="0" bIns="0" rtlCol="0">
            <a:spAutoFit/>
          </a:bodyPr>
          <a:lstStyle/>
          <a:p>
            <a:pPr marL="801688" marR="4607" indent="-801688" defTabSz="829178">
              <a:lnSpc>
                <a:spcPct val="115999"/>
              </a:lnSpc>
            </a:pPr>
            <a:r>
              <a:rPr lang="de-DE" sz="997" spc="-23" dirty="0">
                <a:solidFill>
                  <a:prstClr val="black"/>
                </a:solidFill>
                <a:latin typeface="Arial"/>
                <a:cs typeface="Arial"/>
              </a:rPr>
              <a:t>Ich möchte, dass alle Lernenden in der Lage sind, ihre Meinung zu begründen.</a:t>
            </a:r>
            <a:endParaRPr sz="997" dirty="0">
              <a:solidFill>
                <a:prstClr val="black"/>
              </a:solidFill>
              <a:latin typeface="Arial"/>
              <a:cs typeface="Arial"/>
            </a:endParaRPr>
          </a:p>
        </p:txBody>
      </p:sp>
      <p:sp>
        <p:nvSpPr>
          <p:cNvPr id="18" name="object 18"/>
          <p:cNvSpPr/>
          <p:nvPr/>
        </p:nvSpPr>
        <p:spPr>
          <a:xfrm>
            <a:off x="6784805" y="5001031"/>
            <a:ext cx="2100011" cy="579274"/>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pPr defTabSz="829178"/>
            <a:endParaRPr sz="1632">
              <a:solidFill>
                <a:prstClr val="black"/>
              </a:solidFill>
              <a:latin typeface="Calibri"/>
            </a:endParaRPr>
          </a:p>
        </p:txBody>
      </p:sp>
      <p:sp>
        <p:nvSpPr>
          <p:cNvPr id="19" name="object 19"/>
          <p:cNvSpPr txBox="1"/>
          <p:nvPr/>
        </p:nvSpPr>
        <p:spPr>
          <a:xfrm>
            <a:off x="6904569" y="5061765"/>
            <a:ext cx="1944045" cy="518540"/>
          </a:xfrm>
          <a:prstGeom prst="rect">
            <a:avLst/>
          </a:prstGeom>
        </p:spPr>
        <p:txBody>
          <a:bodyPr vert="horz" wrap="square" lIns="0" tIns="0" rIns="0" bIns="0" rtlCol="0">
            <a:spAutoFit/>
          </a:bodyPr>
          <a:lstStyle/>
          <a:p>
            <a:pPr marL="9525" marR="4607" indent="1588" defTabSz="829178">
              <a:lnSpc>
                <a:spcPct val="115999"/>
              </a:lnSpc>
            </a:pPr>
            <a:r>
              <a:rPr lang="de-DE" sz="997" dirty="0">
                <a:solidFill>
                  <a:prstClr val="black"/>
                </a:solidFill>
                <a:latin typeface="Arial"/>
                <a:cs typeface="Arial"/>
              </a:rPr>
              <a:t>Ich werde mir den Dialogcode Nachdenken und Erklären (N) ansehen</a:t>
            </a:r>
            <a:endParaRPr sz="997" dirty="0">
              <a:solidFill>
                <a:prstClr val="black"/>
              </a:solidFill>
              <a:latin typeface="Arial"/>
              <a:cs typeface="Arial"/>
            </a:endParaRPr>
          </a:p>
        </p:txBody>
      </p:sp>
      <p:sp>
        <p:nvSpPr>
          <p:cNvPr id="20" name="object 20"/>
          <p:cNvSpPr txBox="1"/>
          <p:nvPr/>
        </p:nvSpPr>
        <p:spPr>
          <a:xfrm>
            <a:off x="1611074" y="3518166"/>
            <a:ext cx="3025927" cy="344031"/>
          </a:xfrm>
          <a:prstGeom prst="rect">
            <a:avLst/>
          </a:prstGeom>
          <a:solidFill>
            <a:srgbClr val="FFFFFF"/>
          </a:solidFill>
          <a:ln w="9520">
            <a:solidFill>
              <a:srgbClr val="000000"/>
            </a:solidFill>
          </a:ln>
        </p:spPr>
        <p:txBody>
          <a:bodyPr vert="horz" wrap="square" lIns="0" tIns="3455" rIns="0" bIns="0" rtlCol="0">
            <a:spAutoFit/>
          </a:bodyPr>
          <a:lstStyle/>
          <a:p>
            <a:pPr marL="770157" marR="310942" indent="-473611" algn="ctr" defTabSz="829178">
              <a:lnSpc>
                <a:spcPct val="115999"/>
              </a:lnSpc>
              <a:spcBef>
                <a:spcPts val="27"/>
              </a:spcBef>
            </a:pPr>
            <a:r>
              <a:rPr lang="de-DE" sz="997" kern="0" dirty="0">
                <a:solidFill>
                  <a:prstClr val="black"/>
                </a:solidFill>
                <a:latin typeface="Arial"/>
                <a:cs typeface="Arial"/>
              </a:rPr>
              <a:t>Was möchten Sie in Ihrem Klassenzimmer erreichen oder verändern?</a:t>
            </a:r>
            <a:endParaRPr sz="997" kern="0" dirty="0">
              <a:solidFill>
                <a:prstClr val="black"/>
              </a:solidFill>
              <a:latin typeface="Arial"/>
              <a:cs typeface="Arial"/>
            </a:endParaRPr>
          </a:p>
        </p:txBody>
      </p:sp>
      <p:sp>
        <p:nvSpPr>
          <p:cNvPr id="21" name="object 21"/>
          <p:cNvSpPr txBox="1"/>
          <p:nvPr/>
        </p:nvSpPr>
        <p:spPr>
          <a:xfrm>
            <a:off x="1224703" y="2215611"/>
            <a:ext cx="3649066" cy="187187"/>
          </a:xfrm>
          <a:prstGeom prst="rect">
            <a:avLst/>
          </a:prstGeom>
          <a:ln w="31733">
            <a:solidFill>
              <a:srgbClr val="2791A6"/>
            </a:solidFill>
          </a:ln>
        </p:spPr>
        <p:txBody>
          <a:bodyPr vert="horz" wrap="square" lIns="0" tIns="19578" rIns="0" bIns="0" rtlCol="0">
            <a:spAutoFit/>
          </a:bodyPr>
          <a:lstStyle/>
          <a:p>
            <a:pPr marL="714590" defTabSz="829178">
              <a:spcBef>
                <a:spcPts val="154"/>
              </a:spcBef>
            </a:pPr>
            <a:r>
              <a:rPr lang="de-DE" sz="1088" b="1" dirty="0">
                <a:solidFill>
                  <a:prstClr val="black"/>
                </a:solidFill>
                <a:latin typeface="Arial Unicode MS"/>
                <a:cs typeface="Arial Unicode MS"/>
              </a:rPr>
              <a:t>Trichter-Fragen, die Sie sich stellen sollten</a:t>
            </a:r>
            <a:endParaRPr sz="1088" b="1" dirty="0">
              <a:solidFill>
                <a:prstClr val="black"/>
              </a:solidFill>
              <a:latin typeface="Arial Unicode MS"/>
              <a:cs typeface="Arial Unicode MS"/>
            </a:endParaRPr>
          </a:p>
        </p:txBody>
      </p:sp>
      <p:sp>
        <p:nvSpPr>
          <p:cNvPr id="22" name="object 22"/>
          <p:cNvSpPr txBox="1"/>
          <p:nvPr/>
        </p:nvSpPr>
        <p:spPr>
          <a:xfrm>
            <a:off x="5716087" y="2206766"/>
            <a:ext cx="3984216" cy="355767"/>
          </a:xfrm>
          <a:prstGeom prst="rect">
            <a:avLst/>
          </a:prstGeom>
          <a:ln w="31733">
            <a:solidFill>
              <a:srgbClr val="2791A6"/>
            </a:solidFill>
          </a:ln>
        </p:spPr>
        <p:txBody>
          <a:bodyPr vert="horz" wrap="square" lIns="0" tIns="20729" rIns="0" bIns="0" rtlCol="0">
            <a:spAutoFit/>
          </a:bodyPr>
          <a:lstStyle/>
          <a:p>
            <a:pPr marL="157198" defTabSz="829178">
              <a:spcBef>
                <a:spcPts val="163"/>
              </a:spcBef>
            </a:pPr>
            <a:r>
              <a:rPr lang="de-DE" sz="1088" b="1" dirty="0">
                <a:solidFill>
                  <a:prstClr val="black"/>
                </a:solidFill>
                <a:latin typeface="Arial Unicode MS"/>
                <a:cs typeface="Arial Unicode MS"/>
              </a:rPr>
              <a:t>Ein Beispiel für das Trichterverfahren zur Erstellung einer Untersuchungsfrage</a:t>
            </a:r>
            <a:endParaRPr sz="1088" b="1" dirty="0">
              <a:solidFill>
                <a:prstClr val="black"/>
              </a:solidFill>
              <a:latin typeface="Arial Unicode MS"/>
              <a:cs typeface="Arial Unicode MS"/>
            </a:endParaRPr>
          </a:p>
        </p:txBody>
      </p:sp>
      <p:sp>
        <p:nvSpPr>
          <p:cNvPr id="23" name="object 23"/>
          <p:cNvSpPr/>
          <p:nvPr/>
        </p:nvSpPr>
        <p:spPr>
          <a:xfrm>
            <a:off x="5477426" y="3235673"/>
            <a:ext cx="1296744" cy="3177366"/>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pPr defTabSz="829178"/>
            <a:endParaRPr sz="1632">
              <a:solidFill>
                <a:prstClr val="black"/>
              </a:solidFill>
              <a:latin typeface="Calibri"/>
            </a:endParaRPr>
          </a:p>
        </p:txBody>
      </p:sp>
      <p:sp>
        <p:nvSpPr>
          <p:cNvPr id="24" name="object 24"/>
          <p:cNvSpPr/>
          <p:nvPr/>
        </p:nvSpPr>
        <p:spPr>
          <a:xfrm>
            <a:off x="5488059" y="3236592"/>
            <a:ext cx="1296744" cy="3177366"/>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pPr defTabSz="829178"/>
            <a:endParaRPr sz="1632">
              <a:solidFill>
                <a:prstClr val="black"/>
              </a:solidFill>
              <a:latin typeface="Calibri"/>
            </a:endParaRPr>
          </a:p>
        </p:txBody>
      </p:sp>
      <p:sp>
        <p:nvSpPr>
          <p:cNvPr id="25" name="object 25"/>
          <p:cNvSpPr/>
          <p:nvPr/>
        </p:nvSpPr>
        <p:spPr>
          <a:xfrm>
            <a:off x="8859248" y="3261150"/>
            <a:ext cx="1318049" cy="3224584"/>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pPr defTabSz="829178"/>
            <a:endParaRPr sz="1632">
              <a:solidFill>
                <a:prstClr val="black"/>
              </a:solidFill>
              <a:latin typeface="Calibri"/>
            </a:endParaRPr>
          </a:p>
        </p:txBody>
      </p:sp>
      <p:sp>
        <p:nvSpPr>
          <p:cNvPr id="26" name="object 26"/>
          <p:cNvSpPr/>
          <p:nvPr/>
        </p:nvSpPr>
        <p:spPr>
          <a:xfrm>
            <a:off x="8859248" y="3261150"/>
            <a:ext cx="1318049" cy="3224584"/>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pPr defTabSz="829178"/>
            <a:endParaRPr sz="1632">
              <a:solidFill>
                <a:prstClr val="black"/>
              </a:solidFill>
              <a:latin typeface="Calibri"/>
            </a:endParaRPr>
          </a:p>
        </p:txBody>
      </p:sp>
      <p:sp>
        <p:nvSpPr>
          <p:cNvPr id="11" name="object 11"/>
          <p:cNvSpPr txBox="1"/>
          <p:nvPr/>
        </p:nvSpPr>
        <p:spPr>
          <a:xfrm>
            <a:off x="6694595" y="5829402"/>
            <a:ext cx="2076557" cy="340542"/>
          </a:xfrm>
          <a:prstGeom prst="rect">
            <a:avLst/>
          </a:prstGeom>
        </p:spPr>
        <p:txBody>
          <a:bodyPr vert="horz" wrap="square" lIns="0" tIns="0" rIns="0" bIns="0" rtlCol="0">
            <a:spAutoFit/>
          </a:bodyPr>
          <a:lstStyle/>
          <a:p>
            <a:pPr marL="181383" marR="4607" indent="-170442" algn="ctr" defTabSz="829178">
              <a:lnSpc>
                <a:spcPct val="115999"/>
              </a:lnSpc>
            </a:pPr>
            <a:r>
              <a:rPr lang="de-DE" sz="997" dirty="0">
                <a:solidFill>
                  <a:prstClr val="black"/>
                </a:solidFill>
                <a:latin typeface="Arial"/>
                <a:cs typeface="Arial"/>
              </a:rPr>
              <a:t>Ich möchte mich auf das logische Denken in Mathe konzentrieren.</a:t>
            </a:r>
            <a:endParaRPr lang="en-US" sz="997" dirty="0">
              <a:solidFill>
                <a:prstClr val="black"/>
              </a:solidFill>
              <a:latin typeface="Arial"/>
              <a:cs typeface="Arial"/>
            </a:endParaRPr>
          </a:p>
        </p:txBody>
      </p:sp>
      <p:sp>
        <p:nvSpPr>
          <p:cNvPr id="29" name="object 6">
            <a:extLst>
              <a:ext uri="{FF2B5EF4-FFF2-40B4-BE49-F238E27FC236}">
                <a16:creationId xmlns:a16="http://schemas.microsoft.com/office/drawing/2014/main" id="{F9C62536-791F-3F4F-859B-724B6806BB83}"/>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22</a:t>
            </a:r>
            <a:endParaRPr sz="907" dirty="0">
              <a:solidFill>
                <a:prstClr val="black"/>
              </a:solidFill>
              <a:latin typeface="Arial"/>
              <a:cs typeface="Arial"/>
            </a:endParaRPr>
          </a:p>
        </p:txBody>
      </p:sp>
    </p:spTree>
    <p:extLst>
      <p:ext uri="{BB962C8B-B14F-4D97-AF65-F5344CB8AC3E}">
        <p14:creationId xmlns:p14="http://schemas.microsoft.com/office/powerpoint/2010/main" val="2337272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68846" y="948400"/>
            <a:ext cx="8820966" cy="354023"/>
          </a:xfrm>
          <a:prstGeom prst="rect">
            <a:avLst/>
          </a:prstGeom>
          <a:ln w="31733">
            <a:solidFill>
              <a:srgbClr val="2791A6"/>
            </a:solidFill>
          </a:ln>
        </p:spPr>
        <p:txBody>
          <a:bodyPr vert="horz" wrap="square" lIns="0" tIns="19002" rIns="0" bIns="0" rtlCol="0">
            <a:spAutoFit/>
          </a:bodyPr>
          <a:lstStyle/>
          <a:p>
            <a:pPr marL="449138" defTabSz="829178">
              <a:spcBef>
                <a:spcPts val="363"/>
              </a:spcBef>
              <a:spcAft>
                <a:spcPts val="363"/>
              </a:spcAft>
            </a:pPr>
            <a:r>
              <a:rPr lang="de-DE" sz="1088" dirty="0">
                <a:solidFill>
                  <a:prstClr val="black"/>
                </a:solidFill>
                <a:latin typeface="Arial Unicode MS"/>
                <a:cs typeface="Arial Unicode MS"/>
              </a:rPr>
              <a:t>Die Diagramme auf diesen Seiten geben Ihnen weitere Anregungen, worauf Sie sich konzentrieren können und wie Sie Ihre Frage gestalten können</a:t>
            </a:r>
            <a:endParaRPr lang="en-GB" sz="1088" dirty="0">
              <a:solidFill>
                <a:prstClr val="black"/>
              </a:solidFill>
              <a:latin typeface="Arial Unicode MS"/>
              <a:cs typeface="Arial Unicode MS"/>
            </a:endParaRPr>
          </a:p>
        </p:txBody>
      </p:sp>
      <p:graphicFrame>
        <p:nvGraphicFramePr>
          <p:cNvPr id="7" name="Diagram 2">
            <a:extLst>
              <a:ext uri="{FF2B5EF4-FFF2-40B4-BE49-F238E27FC236}">
                <a16:creationId xmlns:a16="http://schemas.microsoft.com/office/drawing/2014/main" id="{4DB4A12F-09FE-4C5D-9F4A-9E842A23A0A9}"/>
              </a:ext>
            </a:extLst>
          </p:cNvPr>
          <p:cNvGraphicFramePr/>
          <p:nvPr>
            <p:extLst>
              <p:ext uri="{D42A27DB-BD31-4B8C-83A1-F6EECF244321}">
                <p14:modId xmlns:p14="http://schemas.microsoft.com/office/powerpoint/2010/main" val="4119798355"/>
              </p:ext>
            </p:extLst>
          </p:nvPr>
        </p:nvGraphicFramePr>
        <p:xfrm>
          <a:off x="1362901" y="1455554"/>
          <a:ext cx="7370479" cy="4913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bject 6">
            <a:extLst>
              <a:ext uri="{FF2B5EF4-FFF2-40B4-BE49-F238E27FC236}">
                <a16:creationId xmlns:a16="http://schemas.microsoft.com/office/drawing/2014/main" id="{776DB392-F470-7646-84B5-F7126A55F0EF}"/>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23</a:t>
            </a:r>
            <a:endParaRPr sz="907" dirty="0">
              <a:solidFill>
                <a:prstClr val="black"/>
              </a:solidFill>
              <a:latin typeface="Arial"/>
              <a:cs typeface="Arial"/>
            </a:endParaRPr>
          </a:p>
        </p:txBody>
      </p:sp>
    </p:spTree>
    <p:extLst>
      <p:ext uri="{BB962C8B-B14F-4D97-AF65-F5344CB8AC3E}">
        <p14:creationId xmlns:p14="http://schemas.microsoft.com/office/powerpoint/2010/main" val="1655674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2"/>
          <p:cNvGraphicFramePr/>
          <p:nvPr>
            <p:extLst>
              <p:ext uri="{D42A27DB-BD31-4B8C-83A1-F6EECF244321}">
                <p14:modId xmlns:p14="http://schemas.microsoft.com/office/powerpoint/2010/main" val="1598929511"/>
              </p:ext>
            </p:extLst>
          </p:nvPr>
        </p:nvGraphicFramePr>
        <p:xfrm>
          <a:off x="987045" y="856563"/>
          <a:ext cx="8510599" cy="5246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bject 6">
            <a:extLst>
              <a:ext uri="{FF2B5EF4-FFF2-40B4-BE49-F238E27FC236}">
                <a16:creationId xmlns:a16="http://schemas.microsoft.com/office/drawing/2014/main" id="{221A5EE5-0F67-6D42-9BDD-3788651FD987}"/>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24</a:t>
            </a:r>
            <a:endParaRPr sz="907" dirty="0">
              <a:solidFill>
                <a:prstClr val="black"/>
              </a:solidFill>
              <a:latin typeface="Arial"/>
              <a:cs typeface="Arial"/>
            </a:endParaRPr>
          </a:p>
        </p:txBody>
      </p:sp>
    </p:spTree>
    <p:extLst>
      <p:ext uri="{BB962C8B-B14F-4D97-AF65-F5344CB8AC3E}">
        <p14:creationId xmlns:p14="http://schemas.microsoft.com/office/powerpoint/2010/main" val="8560281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950506" y="5818752"/>
            <a:ext cx="8862425" cy="794054"/>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4" name="object 4"/>
          <p:cNvSpPr txBox="1"/>
          <p:nvPr/>
        </p:nvSpPr>
        <p:spPr>
          <a:xfrm>
            <a:off x="1041195" y="5802276"/>
            <a:ext cx="8681042" cy="810222"/>
          </a:xfrm>
          <a:prstGeom prst="rect">
            <a:avLst/>
          </a:prstGeom>
        </p:spPr>
        <p:txBody>
          <a:bodyPr vert="horz" wrap="square" lIns="0" tIns="0" rIns="0" bIns="0" rtlCol="0">
            <a:spAutoFit/>
          </a:bodyPr>
          <a:lstStyle/>
          <a:p>
            <a:pPr marL="11516" marR="4607" defTabSz="829178">
              <a:lnSpc>
                <a:spcPct val="120800"/>
              </a:lnSpc>
            </a:pPr>
            <a:r>
              <a:rPr lang="de-DE" sz="1088" b="1" dirty="0">
                <a:solidFill>
                  <a:prstClr val="black"/>
                </a:solidFill>
                <a:latin typeface="Arial"/>
                <a:cs typeface="Arial"/>
              </a:rPr>
              <a:t>Denkanstoß: </a:t>
            </a:r>
            <a:r>
              <a:rPr lang="de-DE" sz="1088" dirty="0">
                <a:solidFill>
                  <a:prstClr val="black"/>
                </a:solidFill>
                <a:latin typeface="Arial"/>
                <a:cs typeface="Arial"/>
              </a:rPr>
              <a:t>Zu diesem Zeitpunkt sollten Sie eine Vorstellung davon haben, wie Ihre Forschungsfrage(n) lauten soll(en). Falls nicht, schauen Sie sich noch einmal Ihre Selbsteinschätzung und die Anleitung zur Entwicklung einer Forschungsfrage an. Sie können sich auch in Teil H inspirieren lassen, in dem erklärt wird, wie Sie Dialoge in Ihrem Klassenzimmer kodieren und analysieren können. Alternativ könnten Sie Ihre Gedanken mit Kolleg*innen besprechen, um Ihre Überlegungen zu unterstützen.</a:t>
            </a:r>
            <a:endParaRPr sz="1088" dirty="0">
              <a:solidFill>
                <a:prstClr val="black"/>
              </a:solidFill>
              <a:latin typeface="Arial Unicode MS"/>
              <a:cs typeface="Arial Unicode MS"/>
            </a:endParaRPr>
          </a:p>
        </p:txBody>
      </p:sp>
      <p:graphicFrame>
        <p:nvGraphicFramePr>
          <p:cNvPr id="6" name="Diagram 2"/>
          <p:cNvGraphicFramePr/>
          <p:nvPr>
            <p:extLst>
              <p:ext uri="{D42A27DB-BD31-4B8C-83A1-F6EECF244321}">
                <p14:modId xmlns:p14="http://schemas.microsoft.com/office/powerpoint/2010/main" val="3598298087"/>
              </p:ext>
            </p:extLst>
          </p:nvPr>
        </p:nvGraphicFramePr>
        <p:xfrm>
          <a:off x="950504" y="672007"/>
          <a:ext cx="8648796" cy="49136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bject 6">
            <a:extLst>
              <a:ext uri="{FF2B5EF4-FFF2-40B4-BE49-F238E27FC236}">
                <a16:creationId xmlns:a16="http://schemas.microsoft.com/office/drawing/2014/main" id="{0E0C33C7-E908-7B47-9968-D2DC8E4160F5}"/>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25</a:t>
            </a:r>
            <a:endParaRPr sz="907" dirty="0">
              <a:solidFill>
                <a:prstClr val="black"/>
              </a:solidFill>
              <a:latin typeface="Arial"/>
              <a:cs typeface="Arial"/>
            </a:endParaRPr>
          </a:p>
        </p:txBody>
      </p:sp>
    </p:spTree>
    <p:extLst>
      <p:ext uri="{BB962C8B-B14F-4D97-AF65-F5344CB8AC3E}">
        <p14:creationId xmlns:p14="http://schemas.microsoft.com/office/powerpoint/2010/main" val="30515782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4841" y="643244"/>
            <a:ext cx="2758170" cy="263369"/>
          </a:xfrm>
          <a:prstGeom prst="rect">
            <a:avLst/>
          </a:prstGeom>
          <a:solidFill>
            <a:srgbClr val="D9F1F6"/>
          </a:solidFill>
        </p:spPr>
        <p:txBody>
          <a:bodyPr vert="horz" wrap="square" lIns="0" tIns="12092" rIns="0" bIns="0" rtlCol="0">
            <a:spAutoFit/>
          </a:bodyPr>
          <a:lstStyle/>
          <a:p>
            <a:pPr marL="23608" defTabSz="829178">
              <a:spcBef>
                <a:spcPts val="95"/>
              </a:spcBef>
            </a:pPr>
            <a:r>
              <a:rPr lang="de-DE" sz="1632" b="1" dirty="0">
                <a:solidFill>
                  <a:srgbClr val="1A616F"/>
                </a:solidFill>
                <a:latin typeface="Arial"/>
                <a:cs typeface="Arial"/>
              </a:rPr>
              <a:t>Teil </a:t>
            </a:r>
            <a:r>
              <a:rPr sz="1632" b="1" dirty="0">
                <a:solidFill>
                  <a:srgbClr val="1A616F"/>
                </a:solidFill>
                <a:latin typeface="Arial"/>
                <a:cs typeface="Arial"/>
              </a:rPr>
              <a:t>g. </a:t>
            </a:r>
            <a:r>
              <a:rPr lang="de-DE" sz="1632" b="1" dirty="0">
                <a:solidFill>
                  <a:srgbClr val="1A616F"/>
                </a:solidFill>
                <a:latin typeface="Arial"/>
                <a:cs typeface="Arial"/>
              </a:rPr>
              <a:t>Forschungsethik</a:t>
            </a:r>
            <a:endParaRPr sz="1632" dirty="0">
              <a:solidFill>
                <a:prstClr val="black"/>
              </a:solidFill>
              <a:latin typeface="Arial"/>
              <a:cs typeface="Arial"/>
            </a:endParaRPr>
          </a:p>
        </p:txBody>
      </p:sp>
      <p:sp>
        <p:nvSpPr>
          <p:cNvPr id="3" name="object 3"/>
          <p:cNvSpPr txBox="1"/>
          <p:nvPr/>
        </p:nvSpPr>
        <p:spPr>
          <a:xfrm>
            <a:off x="4378530" y="621051"/>
            <a:ext cx="4291234" cy="446532"/>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Sicherstellen, dass Sie eine ethische Untersuchung durchführen</a:t>
            </a:r>
            <a:endParaRPr sz="1451" dirty="0">
              <a:solidFill>
                <a:prstClr val="black"/>
              </a:solidFill>
              <a:latin typeface="Arial"/>
              <a:cs typeface="Arial"/>
            </a:endParaRPr>
          </a:p>
        </p:txBody>
      </p:sp>
      <p:sp>
        <p:nvSpPr>
          <p:cNvPr id="4" name="object 4"/>
          <p:cNvSpPr txBox="1"/>
          <p:nvPr/>
        </p:nvSpPr>
        <p:spPr>
          <a:xfrm>
            <a:off x="709363" y="1329536"/>
            <a:ext cx="9307331" cy="1015150"/>
          </a:xfrm>
          <a:prstGeom prst="rect">
            <a:avLst/>
          </a:prstGeom>
        </p:spPr>
        <p:txBody>
          <a:bodyPr vert="horz" wrap="square" lIns="0" tIns="0" rIns="0" bIns="0" rtlCol="0">
            <a:spAutoFit/>
          </a:bodyPr>
          <a:lstStyle/>
          <a:p>
            <a:pPr marL="11516" marR="4607" defTabSz="829178">
              <a:lnSpc>
                <a:spcPct val="121100"/>
              </a:lnSpc>
            </a:pPr>
            <a:r>
              <a:rPr lang="de-DE" sz="1088" dirty="0">
                <a:solidFill>
                  <a:prstClr val="black"/>
                </a:solidFill>
                <a:latin typeface="Arial Unicode MS"/>
                <a:cs typeface="Arial Unicode MS"/>
              </a:rPr>
              <a:t>Das T-SEDA-Toolkit für professionelles Lernen soll Lehrpersonen bei der reflektierenden Untersuchung unterstützen, um den Dialog im Klassenzimmer zu verbessern. Wie bei jeder Form von beruflicher Tätigkeit gibt es einige allgemeine ethische Überlegungen für die Verwendung von T-SEDA zur Untersuchung des Dialogs. Beachten Sie, dass es in verschiedenen Ländern erwartet wird, dass sie sich an bestimmten Richtlinien halten. In Großbritannien, z. B gelten die von der British Educational Research </a:t>
            </a:r>
            <a:r>
              <a:rPr lang="de-DE" sz="1088" dirty="0" err="1">
                <a:solidFill>
                  <a:prstClr val="black"/>
                </a:solidFill>
                <a:latin typeface="Arial Unicode MS"/>
                <a:cs typeface="Arial Unicode MS"/>
              </a:rPr>
              <a:t>Association</a:t>
            </a:r>
            <a:r>
              <a:rPr lang="de-DE" sz="1088" dirty="0">
                <a:solidFill>
                  <a:prstClr val="black"/>
                </a:solidFill>
                <a:latin typeface="Arial Unicode MS"/>
                <a:cs typeface="Arial Unicode MS"/>
              </a:rPr>
              <a:t> herausgegebenen ethischen Richtlinien, und diese bieten auch für andere nützliche Hinweise: </a:t>
            </a:r>
            <a:r>
              <a:rPr lang="en-GB" sz="1100" u="sng" dirty="0">
                <a:solidFill>
                  <a:srgbClr val="0000FF"/>
                </a:solidFill>
                <a:latin typeface="Arial Unicode MS" panose="020B0604020202020204" charset="-122"/>
                <a:cs typeface="Arial Unicode MS" panose="020B0604020202020204" charset="-122"/>
                <a:hlinkClick r:id="rId2"/>
              </a:rPr>
              <a:t>BERA 202</a:t>
            </a:r>
            <a:r>
              <a:rPr lang="en-GB" sz="1100" u="sng" dirty="0">
                <a:solidFill>
                  <a:srgbClr val="0000FF"/>
                </a:solidFill>
                <a:latin typeface="Arial Unicode MS" panose="020B0604020202020204" charset="-122"/>
                <a:cs typeface="Arial Unicode MS" panose="020B0604020202020204" charset="-122"/>
              </a:rPr>
              <a:t>4. </a:t>
            </a:r>
            <a:r>
              <a:rPr lang="en-GB" sz="1100" dirty="0">
                <a:latin typeface="Arial Unicode MS"/>
                <a:cs typeface="Arial Unicode MS"/>
              </a:rPr>
              <a:t>See our </a:t>
            </a:r>
            <a:r>
              <a:rPr lang="en-GB" sz="1100" dirty="0">
                <a:latin typeface="Arial Unicode MS"/>
                <a:cs typeface="Arial Unicode MS"/>
                <a:hlinkClick r:id="rId3"/>
              </a:rPr>
              <a:t>free short course E100 on ethics</a:t>
            </a:r>
            <a:r>
              <a:rPr lang="en-GB" sz="1100" dirty="0">
                <a:latin typeface="Arial Unicode MS"/>
                <a:cs typeface="Arial Unicode MS"/>
              </a:rPr>
              <a:t>.</a:t>
            </a:r>
            <a:endParaRPr sz="1088" dirty="0">
              <a:solidFill>
                <a:prstClr val="black"/>
              </a:solidFill>
              <a:latin typeface="Arial Unicode MS"/>
              <a:cs typeface="Arial Unicode MS"/>
            </a:endParaRPr>
          </a:p>
        </p:txBody>
      </p:sp>
      <p:sp>
        <p:nvSpPr>
          <p:cNvPr id="5" name="object 5"/>
          <p:cNvSpPr txBox="1"/>
          <p:nvPr/>
        </p:nvSpPr>
        <p:spPr>
          <a:xfrm>
            <a:off x="876118" y="2450343"/>
            <a:ext cx="4560484" cy="1599482"/>
          </a:xfrm>
          <a:prstGeom prst="rect">
            <a:avLst/>
          </a:prstGeom>
          <a:ln w="31733">
            <a:solidFill>
              <a:srgbClr val="2791A6"/>
            </a:solidFill>
          </a:ln>
        </p:spPr>
        <p:txBody>
          <a:bodyPr vert="horz" wrap="square" lIns="0" tIns="68522" rIns="0" bIns="0" rtlCol="0">
            <a:spAutoFit/>
          </a:bodyPr>
          <a:lstStyle/>
          <a:p>
            <a:pPr marL="76008" defTabSz="829178">
              <a:spcBef>
                <a:spcPts val="540"/>
              </a:spcBef>
            </a:pPr>
            <a:r>
              <a:rPr lang="de-DE" sz="1088" dirty="0">
                <a:solidFill>
                  <a:prstClr val="black"/>
                </a:solidFill>
                <a:latin typeface="Arial Unicode MS"/>
                <a:cs typeface="Arial Unicode MS"/>
              </a:rPr>
              <a:t>Die Grundsätze der Forschungsethik:</a:t>
            </a:r>
          </a:p>
          <a:p>
            <a:pPr marL="76008" defTabSz="829178">
              <a:spcBef>
                <a:spcPts val="540"/>
              </a:spcBef>
              <a:buFont typeface="Arial" pitchFamily="34" charset="0"/>
              <a:buChar char="•"/>
            </a:pPr>
            <a:r>
              <a:rPr lang="de-DE" sz="1088" dirty="0">
                <a:solidFill>
                  <a:prstClr val="black"/>
                </a:solidFill>
                <a:latin typeface="Arial Unicode MS"/>
                <a:cs typeface="Arial Unicode MS"/>
              </a:rPr>
              <a:t>   Minimierung des Risikos von Schäden und Maximierung des Nutzens</a:t>
            </a:r>
            <a:endParaRPr sz="1088" dirty="0">
              <a:solidFill>
                <a:prstClr val="black"/>
              </a:solidFill>
              <a:latin typeface="Arial Unicode MS"/>
              <a:cs typeface="Arial Unicode MS"/>
            </a:endParaRPr>
          </a:p>
          <a:p>
            <a:pPr marL="231479" indent="-155471" defTabSz="829178">
              <a:spcBef>
                <a:spcPts val="866"/>
              </a:spcBef>
              <a:buFont typeface="Arial" panose="020B0604020202020204" pitchFamily="34" charset="0"/>
              <a:buChar char="•"/>
              <a:tabLst>
                <a:tab pos="165836" algn="l"/>
              </a:tabLst>
            </a:pPr>
            <a:r>
              <a:rPr lang="de-DE" sz="1088" dirty="0">
                <a:solidFill>
                  <a:prstClr val="black"/>
                </a:solidFill>
                <a:latin typeface="Arial Unicode MS"/>
                <a:cs typeface="Arial Unicode MS"/>
              </a:rPr>
              <a:t>Einholung der Zustimmung nach Information</a:t>
            </a:r>
          </a:p>
          <a:p>
            <a:pPr marL="231479" indent="-155471" defTabSz="829178">
              <a:spcBef>
                <a:spcPts val="866"/>
              </a:spcBef>
              <a:buFont typeface="Arial" panose="020B0604020202020204" pitchFamily="34" charset="0"/>
              <a:buChar char="•"/>
              <a:tabLst>
                <a:tab pos="165836" algn="l"/>
              </a:tabLst>
            </a:pPr>
            <a:r>
              <a:rPr lang="de-DE" sz="1088" dirty="0">
                <a:solidFill>
                  <a:prstClr val="black"/>
                </a:solidFill>
                <a:latin typeface="Arial Unicode MS"/>
                <a:cs typeface="Arial Unicode MS"/>
              </a:rPr>
              <a:t>Schutz der Anonymität und Vertraulichkeit</a:t>
            </a:r>
          </a:p>
          <a:p>
            <a:pPr marL="231479" indent="-155471" defTabSz="829178">
              <a:spcBef>
                <a:spcPts val="866"/>
              </a:spcBef>
              <a:buFont typeface="Arial" panose="020B0604020202020204" pitchFamily="34" charset="0"/>
              <a:buChar char="•"/>
              <a:tabLst>
                <a:tab pos="165836" algn="l"/>
              </a:tabLst>
            </a:pPr>
            <a:r>
              <a:rPr lang="de-DE" sz="1088" dirty="0">
                <a:solidFill>
                  <a:prstClr val="black"/>
                </a:solidFill>
                <a:latin typeface="Arial Unicode MS"/>
                <a:cs typeface="Arial Unicode MS"/>
              </a:rPr>
              <a:t>Vermeidung irreführender Praktiken</a:t>
            </a:r>
          </a:p>
          <a:p>
            <a:pPr marL="231479" indent="-155471" defTabSz="829178">
              <a:spcBef>
                <a:spcPts val="866"/>
              </a:spcBef>
              <a:buFont typeface="Arial" panose="020B0604020202020204" pitchFamily="34" charset="0"/>
              <a:buChar char="•"/>
              <a:tabLst>
                <a:tab pos="165836" algn="l"/>
              </a:tabLst>
            </a:pPr>
            <a:r>
              <a:rPr lang="de-DE" sz="1088" dirty="0">
                <a:solidFill>
                  <a:prstClr val="black"/>
                </a:solidFill>
                <a:latin typeface="Arial Unicode MS"/>
                <a:cs typeface="Arial Unicode MS"/>
              </a:rPr>
              <a:t>Das Recht, sich aus der Untersuchung zurückzuziehen</a:t>
            </a:r>
            <a:endParaRPr sz="1088" dirty="0">
              <a:solidFill>
                <a:prstClr val="black"/>
              </a:solidFill>
              <a:latin typeface="Arial Unicode MS"/>
              <a:cs typeface="Arial Unicode MS"/>
            </a:endParaRPr>
          </a:p>
        </p:txBody>
      </p:sp>
      <p:sp>
        <p:nvSpPr>
          <p:cNvPr id="6" name="object 6"/>
          <p:cNvSpPr txBox="1"/>
          <p:nvPr/>
        </p:nvSpPr>
        <p:spPr>
          <a:xfrm>
            <a:off x="5526022" y="2445680"/>
            <a:ext cx="4244935" cy="1871360"/>
          </a:xfrm>
          <a:prstGeom prst="rect">
            <a:avLst/>
          </a:prstGeom>
          <a:ln w="31733">
            <a:solidFill>
              <a:srgbClr val="2791A6"/>
            </a:solidFill>
          </a:ln>
        </p:spPr>
        <p:txBody>
          <a:bodyPr vert="horz" wrap="square" lIns="0" tIns="69674" rIns="0" bIns="0" rtlCol="0">
            <a:spAutoFit/>
          </a:bodyPr>
          <a:lstStyle/>
          <a:p>
            <a:pPr marL="74281" defTabSz="829178">
              <a:spcBef>
                <a:spcPts val="549"/>
              </a:spcBef>
            </a:pPr>
            <a:r>
              <a:rPr sz="1088" dirty="0">
                <a:solidFill>
                  <a:prstClr val="black"/>
                </a:solidFill>
                <a:latin typeface="Arial Unicode MS"/>
                <a:cs typeface="Arial Unicode MS"/>
              </a:rPr>
              <a:t>W</a:t>
            </a:r>
            <a:r>
              <a:rPr lang="de-DE" sz="1088" dirty="0" err="1">
                <a:solidFill>
                  <a:prstClr val="black"/>
                </a:solidFill>
                <a:latin typeface="Arial Unicode MS"/>
                <a:cs typeface="Arial Unicode MS"/>
              </a:rPr>
              <a:t>as</a:t>
            </a:r>
            <a:r>
              <a:rPr lang="de-DE" sz="1088" dirty="0">
                <a:solidFill>
                  <a:prstClr val="black"/>
                </a:solidFill>
                <a:latin typeface="Arial Unicode MS"/>
                <a:cs typeface="Arial Unicode MS"/>
              </a:rPr>
              <a:t> bedeutet die Gefahr eines Schadens?</a:t>
            </a:r>
            <a:endParaRPr sz="1088" dirty="0">
              <a:solidFill>
                <a:prstClr val="black"/>
              </a:solidFill>
              <a:latin typeface="Arial Unicode MS"/>
              <a:cs typeface="Arial Unicode MS"/>
            </a:endParaRPr>
          </a:p>
          <a:p>
            <a:pPr marL="228888" indent="-99329" defTabSz="829178">
              <a:spcBef>
                <a:spcPts val="866"/>
              </a:spcBef>
              <a:buFont typeface="Arial" panose="020B0604020202020204" pitchFamily="34" charset="0"/>
              <a:buChar char="•"/>
              <a:tabLst>
                <a:tab pos="164108" algn="l"/>
              </a:tabLst>
            </a:pPr>
            <a:r>
              <a:rPr lang="de-DE" sz="1088" dirty="0">
                <a:solidFill>
                  <a:prstClr val="black"/>
                </a:solidFill>
                <a:latin typeface="Arial Unicode MS"/>
                <a:cs typeface="Arial Unicode MS"/>
              </a:rPr>
              <a:t>Körperliche Schäden oder Unannehmlichkeiten für die Teilnehmer*innen</a:t>
            </a:r>
          </a:p>
          <a:p>
            <a:pPr marL="228888" indent="-99329" defTabSz="829178">
              <a:spcBef>
                <a:spcPts val="866"/>
              </a:spcBef>
              <a:buFont typeface="Arial" panose="020B0604020202020204" pitchFamily="34" charset="0"/>
              <a:buChar char="•"/>
              <a:tabLst>
                <a:tab pos="164108" algn="l"/>
              </a:tabLst>
            </a:pPr>
            <a:r>
              <a:rPr lang="de-DE" sz="1088" dirty="0">
                <a:solidFill>
                  <a:prstClr val="black"/>
                </a:solidFill>
                <a:latin typeface="Arial Unicode MS"/>
                <a:cs typeface="Arial Unicode MS"/>
              </a:rPr>
              <a:t>Psychische Belastung und Unbehagen, einschließlich des Gefühls der Teilnehmer*innen, unter Druck gesetzt zu werden, teilzunehmen</a:t>
            </a:r>
          </a:p>
          <a:p>
            <a:pPr marL="228888" indent="-99329" defTabSz="829178">
              <a:spcBef>
                <a:spcPts val="866"/>
              </a:spcBef>
              <a:buFont typeface="Arial" panose="020B0604020202020204" pitchFamily="34" charset="0"/>
              <a:buChar char="•"/>
              <a:tabLst>
                <a:tab pos="164108" algn="l"/>
              </a:tabLst>
            </a:pPr>
            <a:r>
              <a:rPr lang="de-DE" sz="1088" dirty="0">
                <a:solidFill>
                  <a:prstClr val="black"/>
                </a:solidFill>
                <a:latin typeface="Arial Unicode MS"/>
                <a:cs typeface="Arial Unicode MS"/>
              </a:rPr>
              <a:t>Soziale oder bildungsbezogene Benachteiligung</a:t>
            </a:r>
          </a:p>
          <a:p>
            <a:pPr marL="228888" indent="-99329" defTabSz="829178">
              <a:spcBef>
                <a:spcPts val="866"/>
              </a:spcBef>
              <a:buFont typeface="Arial" panose="020B0604020202020204" pitchFamily="34" charset="0"/>
              <a:buChar char="•"/>
              <a:tabLst>
                <a:tab pos="164108" algn="l"/>
              </a:tabLst>
            </a:pPr>
            <a:r>
              <a:rPr lang="de-DE" sz="1088" dirty="0">
                <a:solidFill>
                  <a:prstClr val="black"/>
                </a:solidFill>
                <a:latin typeface="Arial Unicode MS"/>
                <a:cs typeface="Arial Unicode MS"/>
              </a:rPr>
              <a:t>Mangel an Privatsphäre und Anonymität</a:t>
            </a:r>
            <a:endParaRPr sz="1088" dirty="0">
              <a:solidFill>
                <a:prstClr val="black"/>
              </a:solidFill>
              <a:latin typeface="Arial Unicode MS"/>
              <a:cs typeface="Arial Unicode MS"/>
            </a:endParaRPr>
          </a:p>
        </p:txBody>
      </p:sp>
      <p:sp>
        <p:nvSpPr>
          <p:cNvPr id="8" name="object 8"/>
          <p:cNvSpPr txBox="1"/>
          <p:nvPr/>
        </p:nvSpPr>
        <p:spPr>
          <a:xfrm>
            <a:off x="835032" y="4422197"/>
            <a:ext cx="8683345" cy="385427"/>
          </a:xfrm>
          <a:prstGeom prst="rect">
            <a:avLst/>
          </a:prstGeom>
        </p:spPr>
        <p:txBody>
          <a:bodyPr vert="horz" wrap="square" lIns="0" tIns="0" rIns="0" bIns="0" rtlCol="0">
            <a:spAutoFit/>
          </a:bodyPr>
          <a:lstStyle/>
          <a:p>
            <a:pPr marL="11516" marR="4607" defTabSz="829178">
              <a:lnSpc>
                <a:spcPct val="120000"/>
              </a:lnSpc>
            </a:pPr>
            <a:r>
              <a:rPr lang="de-DE" sz="1088" dirty="0">
                <a:solidFill>
                  <a:prstClr val="black"/>
                </a:solidFill>
                <a:latin typeface="Arial Unicode MS"/>
                <a:cs typeface="Arial Unicode MS"/>
              </a:rPr>
              <a:t>Um die Grundsätze der wissenschaftlichen Ethik zu befolgen, ist es wichtig, dass Sie diese Punkte vor, während und nach Ihrer Untersuchung berücksichtigen. Sie können diese Fragen mit Kolleg*innen besprechen oder eigene Notizen zu jedem dieser Punkte machen:</a:t>
            </a:r>
            <a:endParaRPr sz="1088" dirty="0">
              <a:solidFill>
                <a:prstClr val="black"/>
              </a:solidFill>
              <a:latin typeface="Arial Unicode MS"/>
              <a:cs typeface="Arial Unicode MS"/>
            </a:endParaRPr>
          </a:p>
        </p:txBody>
      </p:sp>
      <p:sp>
        <p:nvSpPr>
          <p:cNvPr id="11" name="object 11"/>
          <p:cNvSpPr/>
          <p:nvPr/>
        </p:nvSpPr>
        <p:spPr>
          <a:xfrm>
            <a:off x="9358607" y="5566355"/>
            <a:ext cx="82918" cy="82918"/>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pPr defTabSz="829178"/>
            <a:endParaRPr sz="1632">
              <a:solidFill>
                <a:prstClr val="black"/>
              </a:solidFill>
              <a:latin typeface="Calibri"/>
            </a:endParaRPr>
          </a:p>
        </p:txBody>
      </p:sp>
      <p:graphicFrame>
        <p:nvGraphicFramePr>
          <p:cNvPr id="18" name="Table 18">
            <a:extLst>
              <a:ext uri="{FF2B5EF4-FFF2-40B4-BE49-F238E27FC236}">
                <a16:creationId xmlns:a16="http://schemas.microsoft.com/office/drawing/2014/main" id="{64445D47-0217-1741-9405-93D6F2994264}"/>
              </a:ext>
            </a:extLst>
          </p:cNvPr>
          <p:cNvGraphicFramePr>
            <a:graphicFrameLocks noGrp="1"/>
          </p:cNvGraphicFramePr>
          <p:nvPr>
            <p:extLst>
              <p:ext uri="{D42A27DB-BD31-4B8C-83A1-F6EECF244321}">
                <p14:modId xmlns:p14="http://schemas.microsoft.com/office/powerpoint/2010/main" val="2826149437"/>
              </p:ext>
            </p:extLst>
          </p:nvPr>
        </p:nvGraphicFramePr>
        <p:xfrm>
          <a:off x="832028" y="4939084"/>
          <a:ext cx="8800743" cy="1893449"/>
        </p:xfrm>
        <a:graphic>
          <a:graphicData uri="http://schemas.openxmlformats.org/drawingml/2006/table">
            <a:tbl>
              <a:tblPr firstRow="1" bandRow="1">
                <a:tableStyleId>{7DF18680-E054-41AD-8BC1-D1AEF772440D}</a:tableStyleId>
              </a:tblPr>
              <a:tblGrid>
                <a:gridCol w="4582406">
                  <a:extLst>
                    <a:ext uri="{9D8B030D-6E8A-4147-A177-3AD203B41FA5}">
                      <a16:colId xmlns:a16="http://schemas.microsoft.com/office/drawing/2014/main" val="1979453044"/>
                    </a:ext>
                  </a:extLst>
                </a:gridCol>
                <a:gridCol w="4218337">
                  <a:extLst>
                    <a:ext uri="{9D8B030D-6E8A-4147-A177-3AD203B41FA5}">
                      <a16:colId xmlns:a16="http://schemas.microsoft.com/office/drawing/2014/main" val="3666343065"/>
                    </a:ext>
                  </a:extLst>
                </a:gridCol>
              </a:tblGrid>
              <a:tr h="353333">
                <a:tc>
                  <a:txBody>
                    <a:bodyPr/>
                    <a:lstStyle/>
                    <a:p>
                      <a:r>
                        <a:rPr lang="de-DE" sz="10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 Sollten die Ansichten anderer (Eltern, Lernende) berücksichtigt werden?</a:t>
                      </a:r>
                      <a:endParaRPr lang="en-US" sz="1000" b="0" dirty="0">
                        <a:solidFill>
                          <a:schemeClr val="tx1"/>
                        </a:solidFill>
                        <a:latin typeface="Arial" panose="020B0604020202020204" pitchFamily="34" charset="0"/>
                        <a:ea typeface="Arial Unicode MS" panose="020B0604020202020204" pitchFamily="34" charset="-128"/>
                        <a:cs typeface="Arial" panose="020B0604020202020204" pitchFamily="34" charset="0"/>
                      </a:endParaRPr>
                    </a:p>
                  </a:txBody>
                  <a:tcPr marL="82918" marR="82918" marT="41459" marB="41459">
                    <a:solidFill>
                      <a:srgbClr val="E9F1F5"/>
                    </a:solidFill>
                  </a:tcPr>
                </a:tc>
                <a:tc>
                  <a:txBody>
                    <a:bodyPr/>
                    <a:lstStyle/>
                    <a:p>
                      <a:pPr>
                        <a:spcAft>
                          <a:spcPts val="500"/>
                        </a:spcAft>
                      </a:pPr>
                      <a:r>
                        <a:rPr lang="de-DE" sz="10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Könnten negative oder peinliche Daten aus der Untersuchung hervorgehen?</a:t>
                      </a:r>
                      <a:endParaRPr lang="en-GB" sz="10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solidFill>
                      <a:srgbClr val="E9F1F5"/>
                    </a:solidFill>
                  </a:tcPr>
                </a:tc>
                <a:extLst>
                  <a:ext uri="{0D108BD9-81ED-4DB2-BD59-A6C34878D82A}">
                    <a16:rowId xmlns:a16="http://schemas.microsoft.com/office/drawing/2014/main" val="1164041309"/>
                  </a:ext>
                </a:extLst>
              </a:tr>
              <a:tr h="389823">
                <a:tc>
                  <a:txBody>
                    <a:bodyPr/>
                    <a:lstStyle/>
                    <a:p>
                      <a:pPr marL="0" lvl="0" indent="0">
                        <a:spcAft>
                          <a:spcPts val="500"/>
                        </a:spcAft>
                        <a:buFont typeface="+mj-lt"/>
                        <a:buNone/>
                      </a:pPr>
                      <a:r>
                        <a:rPr lang="de-DE" sz="10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2. Was sind die Vorteile Ihrer Untersuchung? (z. B. für Kolleg*innen, Lernende)</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tc>
                <a:tc>
                  <a:txBody>
                    <a:bodyPr/>
                    <a:lstStyle/>
                    <a:p>
                      <a:pPr>
                        <a:spcAft>
                          <a:spcPts val="500"/>
                        </a:spcAft>
                      </a:pPr>
                      <a:r>
                        <a:rPr lang="de-DE" sz="1000" dirty="0">
                          <a:effectLst/>
                          <a:latin typeface="Arial" panose="020B0604020202020204" pitchFamily="34" charset="0"/>
                          <a:ea typeface="Arial Unicode MS" panose="020B0604020202020204" pitchFamily="34" charset="-128"/>
                          <a:cs typeface="Arial" panose="020B0604020202020204" pitchFamily="34" charset="0"/>
                        </a:rPr>
                        <a:t>7. Wie werden Sie Ihre Lernenden vor Schaden durch negative Daten schützen?</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tc>
                <a:extLst>
                  <a:ext uri="{0D108BD9-81ED-4DB2-BD59-A6C34878D82A}">
                    <a16:rowId xmlns:a16="http://schemas.microsoft.com/office/drawing/2014/main" val="1890584620"/>
                  </a:ext>
                </a:extLst>
              </a:tr>
              <a:tr h="389823">
                <a:tc>
                  <a:txBody>
                    <a:bodyPr/>
                    <a:lstStyle/>
                    <a:p>
                      <a:pPr marL="0" lvl="0" indent="0">
                        <a:spcAft>
                          <a:spcPts val="800"/>
                        </a:spcAft>
                        <a:buFont typeface="+mj-lt"/>
                        <a:buNone/>
                      </a:pPr>
                      <a:r>
                        <a:rPr lang="de-DE" sz="10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3. Wie werden Sie die Daten Ihrer </a:t>
                      </a:r>
                      <a:r>
                        <a:rPr lang="de-DE" sz="10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Teilnehmende</a:t>
                      </a:r>
                      <a:r>
                        <a:rPr lang="de-DE" sz="10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 schützen? (z. B. schriftlich oder aufgezeichnet)</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solidFill>
                      <a:srgbClr val="E9F1F5"/>
                    </a:solidFill>
                  </a:tcPr>
                </a:tc>
                <a:tc>
                  <a:txBody>
                    <a:bodyPr/>
                    <a:lstStyle/>
                    <a:p>
                      <a:pPr>
                        <a:spcAft>
                          <a:spcPts val="500"/>
                        </a:spcAft>
                      </a:pPr>
                      <a:r>
                        <a:rPr lang="de-DE" sz="1000" dirty="0">
                          <a:effectLst/>
                          <a:latin typeface="Arial" panose="020B0604020202020204" pitchFamily="34" charset="0"/>
                          <a:ea typeface="Arial Unicode MS" panose="020B0604020202020204" pitchFamily="34" charset="-128"/>
                          <a:cs typeface="Arial" panose="020B0604020202020204" pitchFamily="34" charset="0"/>
                        </a:rPr>
                        <a:t>8. Benötigen Sie eine unterzeichnete Einverständniserklärung der Lernenden oder ihrer Eltern?</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solidFill>
                      <a:srgbClr val="E9F1F5"/>
                    </a:solidFill>
                  </a:tcPr>
                </a:tc>
                <a:extLst>
                  <a:ext uri="{0D108BD9-81ED-4DB2-BD59-A6C34878D82A}">
                    <a16:rowId xmlns:a16="http://schemas.microsoft.com/office/drawing/2014/main" val="477820677"/>
                  </a:ext>
                </a:extLst>
              </a:tr>
              <a:tr h="389823">
                <a:tc>
                  <a:txBody>
                    <a:bodyPr/>
                    <a:lstStyle/>
                    <a:p>
                      <a:pPr marL="0" lvl="0" indent="0">
                        <a:spcAft>
                          <a:spcPts val="800"/>
                        </a:spcAft>
                        <a:buFont typeface="+mj-lt"/>
                        <a:buNone/>
                      </a:pPr>
                      <a:r>
                        <a:rPr lang="de-DE" sz="10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4. Wie werden Sie die Untersuchung Ihren Lernenden und anderen in der Einrichtung erklären?</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tc>
                <a:tc>
                  <a:txBody>
                    <a:bodyPr/>
                    <a:lstStyle/>
                    <a:p>
                      <a:pPr>
                        <a:spcAft>
                          <a:spcPts val="500"/>
                        </a:spcAft>
                      </a:pPr>
                      <a:r>
                        <a:rPr lang="de-DE" sz="1000" dirty="0">
                          <a:effectLst/>
                          <a:latin typeface="Arial" panose="020B0604020202020204" pitchFamily="34" charset="0"/>
                          <a:ea typeface="Arial Unicode MS" panose="020B0604020202020204" pitchFamily="34" charset="-128"/>
                          <a:cs typeface="Arial" panose="020B0604020202020204" pitchFamily="34" charset="0"/>
                        </a:rPr>
                        <a:t>9. Wie werden Sie die Privatsphäre der an der Untersuchung beteiligten Personen schützen?</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tc>
                <a:extLst>
                  <a:ext uri="{0D108BD9-81ED-4DB2-BD59-A6C34878D82A}">
                    <a16:rowId xmlns:a16="http://schemas.microsoft.com/office/drawing/2014/main" val="2786320489"/>
                  </a:ext>
                </a:extLst>
              </a:tr>
              <a:tr h="370647">
                <a:tc>
                  <a:txBody>
                    <a:bodyPr/>
                    <a:lstStyle/>
                    <a:p>
                      <a:pPr marL="0" lvl="0" indent="0">
                        <a:spcAft>
                          <a:spcPts val="800"/>
                        </a:spcAft>
                        <a:buFont typeface="+mj-lt"/>
                        <a:buNone/>
                      </a:pPr>
                      <a:r>
                        <a:rPr lang="de-DE" sz="10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5. Wie können Sie bei der Weitergabe von Ergebnissen Anonymität und Vertraulichkeit gewährleisten?</a:t>
                      </a:r>
                      <a:endParaRPr lang="en-GB" sz="1000" dirty="0">
                        <a:effectLst/>
                        <a:latin typeface="Arial" panose="020B0604020202020204" pitchFamily="34" charset="0"/>
                        <a:ea typeface="Arial Unicode MS" panose="020B0604020202020204" pitchFamily="34" charset="-128"/>
                        <a:cs typeface="Arial" panose="020B0604020202020204" pitchFamily="34" charset="0"/>
                      </a:endParaRPr>
                    </a:p>
                  </a:txBody>
                  <a:tcPr marL="62188" marR="62188" marT="0" marB="0"/>
                </a:tc>
                <a:tc>
                  <a:txBody>
                    <a:bodyPr/>
                    <a:lstStyle/>
                    <a:p>
                      <a:pPr marL="0" marR="0" lvl="0" indent="0" defTabSz="914400" eaLnBrk="1" fontAlgn="auto" latinLnBrk="0" hangingPunct="1">
                        <a:lnSpc>
                          <a:spcPct val="100000"/>
                        </a:lnSpc>
                        <a:spcBef>
                          <a:spcPts val="0"/>
                        </a:spcBef>
                        <a:spcAft>
                          <a:spcPts val="500"/>
                        </a:spcAft>
                        <a:buClrTx/>
                        <a:buSzTx/>
                        <a:buFontTx/>
                        <a:buNone/>
                        <a:tabLst/>
                        <a:defRPr/>
                      </a:pPr>
                      <a:r>
                        <a:rPr lang="en-GB" sz="1000" dirty="0">
                          <a:effectLst/>
                          <a:latin typeface="Arial" panose="020B0604020202020204" pitchFamily="34" charset="0"/>
                          <a:ea typeface="Arial Unicode MS" panose="020B0604020202020204" pitchFamily="34" charset="-128"/>
                          <a:cs typeface="Arial" panose="020B0604020202020204" pitchFamily="34" charset="0"/>
                        </a:rPr>
                        <a:t>10. </a:t>
                      </a:r>
                      <a:r>
                        <a:rPr lang="de-DE" sz="1000" noProof="0" dirty="0">
                          <a:solidFill>
                            <a:schemeClr val="dk1"/>
                          </a:solidFill>
                          <a:effectLst/>
                          <a:latin typeface="Arial" panose="020B0604020202020204" pitchFamily="34" charset="0"/>
                          <a:ea typeface="Arial Unicode MS" panose="020B0604020202020204" pitchFamily="34" charset="-128"/>
                          <a:cs typeface="Arial" panose="020B0604020202020204" pitchFamily="34" charset="0"/>
                        </a:rPr>
                        <a:t>Müssen Sie irgendwelche Beiträge (z.B. Daten) von Ihren Kolleg*innen anerkennen?</a:t>
                      </a:r>
                    </a:p>
                  </a:txBody>
                  <a:tcPr marL="62188" marR="62188" marT="0" marB="0"/>
                </a:tc>
                <a:extLst>
                  <a:ext uri="{0D108BD9-81ED-4DB2-BD59-A6C34878D82A}">
                    <a16:rowId xmlns:a16="http://schemas.microsoft.com/office/drawing/2014/main" val="4166936348"/>
                  </a:ext>
                </a:extLst>
              </a:tr>
            </a:tbl>
          </a:graphicData>
        </a:graphic>
      </p:graphicFrame>
      <p:sp>
        <p:nvSpPr>
          <p:cNvPr id="14" name="object 6">
            <a:extLst>
              <a:ext uri="{FF2B5EF4-FFF2-40B4-BE49-F238E27FC236}">
                <a16:creationId xmlns:a16="http://schemas.microsoft.com/office/drawing/2014/main" id="{1244B227-53CF-EF45-92E5-62F72264DF3D}"/>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26</a:t>
            </a:r>
            <a:endParaRPr sz="907" dirty="0">
              <a:solidFill>
                <a:prstClr val="black"/>
              </a:solidFill>
              <a:latin typeface="Arial"/>
              <a:cs typeface="Arial"/>
            </a:endParaRPr>
          </a:p>
        </p:txBody>
      </p:sp>
    </p:spTree>
    <p:extLst>
      <p:ext uri="{BB962C8B-B14F-4D97-AF65-F5344CB8AC3E}">
        <p14:creationId xmlns:p14="http://schemas.microsoft.com/office/powerpoint/2010/main" val="5942470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374445" y="1889521"/>
            <a:ext cx="2418438" cy="153440"/>
          </a:xfrm>
          <a:prstGeom prst="rect">
            <a:avLst/>
          </a:prstGeom>
        </p:spPr>
        <p:txBody>
          <a:bodyPr vert="horz" wrap="square" lIns="0" tIns="0" rIns="0" bIns="0" rtlCol="0">
            <a:spAutoFit/>
          </a:bodyPr>
          <a:lstStyle/>
          <a:p>
            <a:pPr marL="11516" defTabSz="829178"/>
            <a:r>
              <a:rPr lang="de-DE" sz="997" i="1" dirty="0">
                <a:solidFill>
                  <a:prstClr val="black"/>
                </a:solidFill>
                <a:latin typeface="Arial"/>
                <a:cs typeface="Arial"/>
              </a:rPr>
              <a:t>Abschnitt des Untersuchungszyklus</a:t>
            </a:r>
            <a:endParaRPr sz="997" dirty="0">
              <a:solidFill>
                <a:prstClr val="black"/>
              </a:solidFill>
              <a:latin typeface="Arial"/>
              <a:cs typeface="Arial"/>
            </a:endParaRPr>
          </a:p>
        </p:txBody>
      </p:sp>
      <p:sp>
        <p:nvSpPr>
          <p:cNvPr id="3" name="object 3"/>
          <p:cNvSpPr txBox="1"/>
          <p:nvPr/>
        </p:nvSpPr>
        <p:spPr>
          <a:xfrm>
            <a:off x="4466910" y="1023030"/>
            <a:ext cx="2907537" cy="223266"/>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Über Kodierung und Bewertung</a:t>
            </a:r>
            <a:endParaRPr sz="1451" dirty="0">
              <a:solidFill>
                <a:prstClr val="black"/>
              </a:solidFill>
              <a:latin typeface="Arial"/>
              <a:cs typeface="Arial"/>
            </a:endParaRPr>
          </a:p>
        </p:txBody>
      </p:sp>
      <p:sp>
        <p:nvSpPr>
          <p:cNvPr id="4" name="object 4"/>
          <p:cNvSpPr txBox="1"/>
          <p:nvPr/>
        </p:nvSpPr>
        <p:spPr>
          <a:xfrm>
            <a:off x="981709" y="906395"/>
            <a:ext cx="3006925" cy="1031035"/>
          </a:xfrm>
          <a:prstGeom prst="rect">
            <a:avLst/>
          </a:prstGeom>
          <a:solidFill>
            <a:srgbClr val="D9F1F6"/>
          </a:solidFill>
        </p:spPr>
        <p:txBody>
          <a:bodyPr vert="horz" wrap="square" lIns="0" tIns="6334" rIns="0" bIns="0" rtlCol="0">
            <a:spAutoFit/>
          </a:bodyPr>
          <a:lstStyle/>
          <a:p>
            <a:pPr marL="23608" marR="171594" defTabSz="829178">
              <a:lnSpc>
                <a:spcPct val="102200"/>
              </a:lnSpc>
              <a:spcBef>
                <a:spcPts val="50"/>
              </a:spcBef>
            </a:pPr>
            <a:r>
              <a:rPr lang="de-DE" sz="1632" b="1" dirty="0">
                <a:solidFill>
                  <a:srgbClr val="1A616F"/>
                </a:solidFill>
                <a:latin typeface="Arial"/>
                <a:cs typeface="Arial"/>
              </a:rPr>
              <a:t>Teil </a:t>
            </a:r>
            <a:r>
              <a:rPr sz="1632" b="1" dirty="0">
                <a:solidFill>
                  <a:srgbClr val="1A616F"/>
                </a:solidFill>
                <a:latin typeface="Arial"/>
                <a:cs typeface="Arial"/>
              </a:rPr>
              <a:t>h. </a:t>
            </a:r>
            <a:r>
              <a:rPr lang="de-DE" sz="1632" b="1" dirty="0">
                <a:solidFill>
                  <a:srgbClr val="1A616F"/>
                </a:solidFill>
                <a:latin typeface="Arial"/>
                <a:cs typeface="Arial"/>
              </a:rPr>
              <a:t>Analyse des Unterrichtsgesprächs: systematische Beobachtung</a:t>
            </a:r>
            <a:endParaRPr sz="1632" dirty="0">
              <a:solidFill>
                <a:prstClr val="black"/>
              </a:solidFill>
              <a:latin typeface="Arial"/>
              <a:cs typeface="Arial"/>
            </a:endParaRPr>
          </a:p>
        </p:txBody>
      </p:sp>
      <p:sp>
        <p:nvSpPr>
          <p:cNvPr id="5" name="object 5"/>
          <p:cNvSpPr txBox="1"/>
          <p:nvPr/>
        </p:nvSpPr>
        <p:spPr>
          <a:xfrm>
            <a:off x="981709" y="2128254"/>
            <a:ext cx="4200021" cy="2256461"/>
          </a:xfrm>
          <a:prstGeom prst="rect">
            <a:avLst/>
          </a:prstGeom>
          <a:ln w="31733">
            <a:solidFill>
              <a:srgbClr val="2791A6"/>
            </a:solidFill>
          </a:ln>
        </p:spPr>
        <p:txBody>
          <a:bodyPr vert="horz" wrap="square" lIns="0" tIns="35125" rIns="0" bIns="0" rtlCol="0">
            <a:spAutoFit/>
          </a:bodyPr>
          <a:lstStyle/>
          <a:p>
            <a:pPr marL="76008" marR="85797" defTabSz="829178">
              <a:lnSpc>
                <a:spcPct val="121000"/>
              </a:lnSpc>
              <a:spcBef>
                <a:spcPts val="526"/>
              </a:spcBef>
            </a:pPr>
            <a:r>
              <a:rPr lang="de-DE" sz="1088" dirty="0">
                <a:solidFill>
                  <a:prstClr val="black"/>
                </a:solidFill>
                <a:latin typeface="Arial Unicode MS"/>
                <a:cs typeface="Arial Unicode MS"/>
              </a:rPr>
              <a:t>Wenn Sie Ihre Untersuchung planen, müssen Sie darüber nachdenken, wie Sie die Untersuchung in Ihrem Umfeld tatsächlich durchführen werden, um Ihre Forschungsfrage beantworten zu können. Überlegen Sie, wie viele Beobachtungen Sie wann durchführen wollen; wie machbar ist es, Ihre Beobachtungen im Laufe der Zeit zu wiederholen, um Veränderungen zu beobachten? Dieser Abschnitt gibt eine Einführung in das Kodieren in Bildungseinrichtungen. Weitere Informationen sowie Kodierungsvorlagen finden Sie in den Abschnitten 1 und 2.</a:t>
            </a:r>
            <a:endParaRPr lang="en-GB" sz="1088" dirty="0">
              <a:solidFill>
                <a:prstClr val="black"/>
              </a:solidFill>
              <a:latin typeface="Arial Unicode MS"/>
              <a:cs typeface="Arial Unicode MS"/>
            </a:endParaRPr>
          </a:p>
          <a:p>
            <a:pPr defTabSz="829178">
              <a:spcBef>
                <a:spcPts val="14"/>
              </a:spcBef>
            </a:pPr>
            <a:endParaRPr sz="1270" dirty="0">
              <a:solidFill>
                <a:prstClr val="black"/>
              </a:solidFill>
              <a:latin typeface="Times New Roman"/>
              <a:cs typeface="Times New Roman"/>
            </a:endParaRPr>
          </a:p>
        </p:txBody>
      </p:sp>
      <p:sp>
        <p:nvSpPr>
          <p:cNvPr id="7" name="object 7"/>
          <p:cNvSpPr/>
          <p:nvPr/>
        </p:nvSpPr>
        <p:spPr>
          <a:xfrm>
            <a:off x="5439697" y="2134585"/>
            <a:ext cx="4362977" cy="497354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pPr defTabSz="829178"/>
            <a:endParaRPr sz="1632" dirty="0">
              <a:solidFill>
                <a:prstClr val="black"/>
              </a:solidFill>
              <a:latin typeface="Calibri"/>
            </a:endParaRPr>
          </a:p>
        </p:txBody>
      </p:sp>
      <p:sp>
        <p:nvSpPr>
          <p:cNvPr id="8" name="object 8"/>
          <p:cNvSpPr txBox="1"/>
          <p:nvPr/>
        </p:nvSpPr>
        <p:spPr>
          <a:xfrm>
            <a:off x="5507419" y="2217969"/>
            <a:ext cx="4200020" cy="4892686"/>
          </a:xfrm>
          <a:prstGeom prst="rect">
            <a:avLst/>
          </a:prstGeom>
        </p:spPr>
        <p:txBody>
          <a:bodyPr vert="horz" wrap="square" lIns="0" tIns="0" rIns="0" bIns="0" rtlCol="0">
            <a:spAutoFit/>
          </a:bodyPr>
          <a:lstStyle/>
          <a:p>
            <a:pPr marL="11516" algn="just" defTabSz="829178"/>
            <a:r>
              <a:rPr sz="997" b="1" dirty="0">
                <a:solidFill>
                  <a:prstClr val="black"/>
                </a:solidFill>
                <a:latin typeface="Arial"/>
                <a:cs typeface="Arial"/>
              </a:rPr>
              <a:t>W</a:t>
            </a:r>
            <a:r>
              <a:rPr lang="de-DE" sz="997" b="1" dirty="0" err="1">
                <a:solidFill>
                  <a:prstClr val="black"/>
                </a:solidFill>
                <a:latin typeface="Arial"/>
                <a:cs typeface="Arial"/>
              </a:rPr>
              <a:t>as</a:t>
            </a:r>
            <a:r>
              <a:rPr sz="997" b="1" dirty="0">
                <a:solidFill>
                  <a:prstClr val="black"/>
                </a:solidFill>
                <a:latin typeface="Arial"/>
                <a:cs typeface="Arial"/>
              </a:rPr>
              <a:t> is</a:t>
            </a:r>
            <a:r>
              <a:rPr lang="de-DE" sz="997" b="1" dirty="0">
                <a:solidFill>
                  <a:prstClr val="black"/>
                </a:solidFill>
                <a:latin typeface="Arial"/>
                <a:cs typeface="Arial"/>
              </a:rPr>
              <a:t>t</a:t>
            </a:r>
            <a:r>
              <a:rPr sz="997" b="1" dirty="0">
                <a:solidFill>
                  <a:prstClr val="black"/>
                </a:solidFill>
                <a:latin typeface="Arial"/>
                <a:cs typeface="Arial"/>
              </a:rPr>
              <a:t> </a:t>
            </a:r>
            <a:r>
              <a:rPr lang="de-DE" sz="997" b="1" dirty="0">
                <a:solidFill>
                  <a:prstClr val="black"/>
                </a:solidFill>
                <a:latin typeface="Arial"/>
                <a:cs typeface="Arial"/>
              </a:rPr>
              <a:t>Kodieren</a:t>
            </a:r>
            <a:r>
              <a:rPr sz="997" b="1" dirty="0">
                <a:solidFill>
                  <a:prstClr val="black"/>
                </a:solidFill>
                <a:latin typeface="Arial"/>
                <a:cs typeface="Arial"/>
              </a:rPr>
              <a:t>?</a:t>
            </a:r>
            <a:endParaRPr sz="997" dirty="0">
              <a:solidFill>
                <a:prstClr val="black"/>
              </a:solidFill>
              <a:latin typeface="Arial"/>
              <a:cs typeface="Arial"/>
            </a:endParaRPr>
          </a:p>
          <a:p>
            <a:pPr marL="11516" marR="4607" defTabSz="829178">
              <a:lnSpc>
                <a:spcPct val="120800"/>
              </a:lnSpc>
              <a:spcBef>
                <a:spcPts val="553"/>
              </a:spcBef>
            </a:pPr>
            <a:r>
              <a:rPr lang="de-DE" sz="997" dirty="0">
                <a:solidFill>
                  <a:prstClr val="black"/>
                </a:solidFill>
                <a:latin typeface="Arial Unicode MS"/>
                <a:cs typeface="Arial Unicode MS"/>
              </a:rPr>
              <a:t>Kodieren bedeutet, den Dialog im Klassenzimmer in Stücke zu zerlegen und jedes Stück systematisch einer Kategorie zuzuordnen. Dies geschieht häufig nach „Turn" (Person A...Person B...usw.).</a:t>
            </a:r>
          </a:p>
          <a:p>
            <a:pPr marL="11516" marR="4607" defTabSz="829178">
              <a:lnSpc>
                <a:spcPct val="120800"/>
              </a:lnSpc>
              <a:spcBef>
                <a:spcPts val="553"/>
              </a:spcBef>
            </a:pPr>
            <a:r>
              <a:rPr sz="997" b="1" dirty="0">
                <a:solidFill>
                  <a:prstClr val="black"/>
                </a:solidFill>
                <a:latin typeface="Arial"/>
                <a:cs typeface="Arial"/>
              </a:rPr>
              <a:t>W</a:t>
            </a:r>
            <a:r>
              <a:rPr lang="de-DE" sz="997" b="1" dirty="0" err="1">
                <a:solidFill>
                  <a:prstClr val="black"/>
                </a:solidFill>
                <a:latin typeface="Arial"/>
                <a:cs typeface="Arial"/>
              </a:rPr>
              <a:t>arum</a:t>
            </a:r>
            <a:r>
              <a:rPr sz="997" b="1" dirty="0">
                <a:solidFill>
                  <a:prstClr val="black"/>
                </a:solidFill>
                <a:latin typeface="Arial"/>
                <a:cs typeface="Arial"/>
              </a:rPr>
              <a:t> is</a:t>
            </a:r>
            <a:r>
              <a:rPr lang="de-DE" sz="997" b="1" dirty="0">
                <a:solidFill>
                  <a:prstClr val="black"/>
                </a:solidFill>
                <a:latin typeface="Arial"/>
                <a:cs typeface="Arial"/>
              </a:rPr>
              <a:t>t</a:t>
            </a:r>
            <a:r>
              <a:rPr sz="997" b="1" dirty="0">
                <a:solidFill>
                  <a:prstClr val="black"/>
                </a:solidFill>
                <a:latin typeface="Arial"/>
                <a:cs typeface="Arial"/>
              </a:rPr>
              <a:t> </a:t>
            </a:r>
            <a:r>
              <a:rPr lang="de-DE" sz="997" b="1" dirty="0">
                <a:solidFill>
                  <a:prstClr val="black"/>
                </a:solidFill>
                <a:latin typeface="Arial"/>
                <a:cs typeface="Arial"/>
              </a:rPr>
              <a:t>Kodieren</a:t>
            </a:r>
            <a:r>
              <a:rPr sz="997" b="1" dirty="0">
                <a:solidFill>
                  <a:prstClr val="black"/>
                </a:solidFill>
                <a:latin typeface="Arial"/>
                <a:cs typeface="Arial"/>
              </a:rPr>
              <a:t> </a:t>
            </a:r>
            <a:r>
              <a:rPr lang="de-DE" sz="997" b="1" dirty="0">
                <a:solidFill>
                  <a:prstClr val="black"/>
                </a:solidFill>
                <a:latin typeface="Arial"/>
                <a:cs typeface="Arial"/>
              </a:rPr>
              <a:t>wichtig</a:t>
            </a:r>
            <a:r>
              <a:rPr sz="997" b="1" dirty="0">
                <a:solidFill>
                  <a:prstClr val="black"/>
                </a:solidFill>
                <a:latin typeface="Arial"/>
                <a:cs typeface="Arial"/>
              </a:rPr>
              <a:t>?</a:t>
            </a:r>
            <a:endParaRPr sz="997" dirty="0">
              <a:solidFill>
                <a:prstClr val="black"/>
              </a:solidFill>
              <a:latin typeface="Arial"/>
              <a:cs typeface="Arial"/>
            </a:endParaRPr>
          </a:p>
          <a:p>
            <a:pPr marL="13058" marR="4607" defTabSz="829178">
              <a:lnSpc>
                <a:spcPct val="120700"/>
              </a:lnSpc>
              <a:spcBef>
                <a:spcPts val="526"/>
              </a:spcBef>
            </a:pPr>
            <a:r>
              <a:rPr lang="de-DE" sz="997" dirty="0">
                <a:solidFill>
                  <a:prstClr val="black"/>
                </a:solidFill>
                <a:latin typeface="Arial Unicode MS"/>
                <a:cs typeface="Arial Unicode MS"/>
              </a:rPr>
              <a:t>In einem belebten Klassenzimmer kann man Dialoge leicht übersehen oder annehmen, dass sie stattfinden, obwohl sie es nicht tun. Das Kodieren ist eine Möglichkeit, sich auf bestimmte Arten von Dialogen zu konzentrieren und sie in irgendeiner Form aufzuzeichnen. So können Sie den Dialog noch einmal durchgehen und Muster oder verpasste Gelegenheiten zur Befragung der Lernenden erkennen. Außerdem können Sie so Veränderungen im Laufe der Zeit feststellen.</a:t>
            </a:r>
          </a:p>
          <a:p>
            <a:pPr marL="13058" marR="4607" defTabSz="829178">
              <a:lnSpc>
                <a:spcPct val="120700"/>
              </a:lnSpc>
              <a:spcBef>
                <a:spcPts val="526"/>
              </a:spcBef>
            </a:pPr>
            <a:r>
              <a:rPr lang="de-DE" sz="997" b="1" dirty="0">
                <a:solidFill>
                  <a:prstClr val="black"/>
                </a:solidFill>
                <a:latin typeface="Arial"/>
                <a:cs typeface="Arial"/>
              </a:rPr>
              <a:t>Wie kodiere ich</a:t>
            </a:r>
            <a:r>
              <a:rPr sz="997" b="1" dirty="0">
                <a:solidFill>
                  <a:prstClr val="black"/>
                </a:solidFill>
                <a:latin typeface="Arial"/>
                <a:cs typeface="Arial"/>
              </a:rPr>
              <a:t>?</a:t>
            </a:r>
            <a:endParaRPr sz="997" dirty="0">
              <a:solidFill>
                <a:prstClr val="black"/>
              </a:solidFill>
              <a:latin typeface="Arial"/>
              <a:cs typeface="Arial"/>
            </a:endParaRPr>
          </a:p>
          <a:p>
            <a:pPr marL="11516" marR="4607" defTabSz="829178">
              <a:lnSpc>
                <a:spcPct val="120000"/>
              </a:lnSpc>
              <a:spcBef>
                <a:spcPts val="526"/>
              </a:spcBef>
            </a:pPr>
            <a:r>
              <a:rPr lang="de-DE" sz="997" dirty="0">
                <a:solidFill>
                  <a:prstClr val="black"/>
                </a:solidFill>
                <a:latin typeface="Arial Unicode MS"/>
                <a:cs typeface="Arial Unicode MS"/>
              </a:rPr>
              <a:t>Das T-SEDA-</a:t>
            </a:r>
            <a:r>
              <a:rPr lang="de-DE" sz="997" dirty="0" err="1">
                <a:solidFill>
                  <a:prstClr val="black"/>
                </a:solidFill>
                <a:latin typeface="Arial Unicode MS"/>
                <a:cs typeface="Arial Unicode MS"/>
              </a:rPr>
              <a:t>Toolkit</a:t>
            </a:r>
            <a:r>
              <a:rPr lang="de-DE" sz="997" dirty="0">
                <a:solidFill>
                  <a:prstClr val="black"/>
                </a:solidFill>
                <a:latin typeface="Arial Unicode MS"/>
                <a:cs typeface="Arial Unicode MS"/>
              </a:rPr>
              <a:t> bietet verschiedene Ressourcen zur Unterstützung Ihrer Kodierung: Weitere Informationen hierzu finden Sie auf der folgenden Seite.</a:t>
            </a:r>
          </a:p>
          <a:p>
            <a:pPr marL="11516" marR="4607" defTabSz="829178">
              <a:lnSpc>
                <a:spcPct val="120000"/>
              </a:lnSpc>
              <a:spcBef>
                <a:spcPts val="526"/>
              </a:spcBef>
            </a:pPr>
            <a:r>
              <a:rPr lang="de-DE" sz="997" b="1" dirty="0">
                <a:solidFill>
                  <a:prstClr val="black"/>
                </a:solidFill>
                <a:latin typeface="Arial"/>
                <a:cs typeface="Arial"/>
              </a:rPr>
              <a:t>Was ist Bewerten</a:t>
            </a:r>
            <a:r>
              <a:rPr sz="997" b="1" dirty="0">
                <a:solidFill>
                  <a:prstClr val="black"/>
                </a:solidFill>
                <a:latin typeface="Arial"/>
                <a:cs typeface="Arial"/>
              </a:rPr>
              <a:t>?</a:t>
            </a:r>
            <a:endParaRPr sz="997" dirty="0">
              <a:solidFill>
                <a:prstClr val="black"/>
              </a:solidFill>
              <a:latin typeface="Arial"/>
              <a:cs typeface="Arial"/>
            </a:endParaRPr>
          </a:p>
          <a:p>
            <a:pPr marL="11516" marR="4607" defTabSz="829178">
              <a:lnSpc>
                <a:spcPct val="121000"/>
              </a:lnSpc>
              <a:spcBef>
                <a:spcPts val="526"/>
              </a:spcBef>
            </a:pPr>
            <a:r>
              <a:rPr lang="de-DE" sz="997" dirty="0">
                <a:solidFill>
                  <a:prstClr val="black"/>
                </a:solidFill>
                <a:latin typeface="Arial Unicode MS"/>
                <a:cs typeface="Arial Unicode MS"/>
              </a:rPr>
              <a:t>Zusätzlich zur Codierung der Dialoge können Sie die Teilnahme der Lernenden bewerten. Sie könnten zum Beispiel Lernende, die sich viel beteiligt haben, mit einer "1" bewerten, Lernende, die sich weniger beteiligt haben, mit einer "2" und Lernende, die sich kaum beteiligt haben, mit einer "3". Das Toolkit beinhaltet auch Ressourcen, die Ihnen helfen, Aspekte des Unterrichts zu bewerten (siehe Vorlagen 2C und 2D für Gruppenarbeit und 2E und 2F für die Beteiligung der gesamten Klasse).</a:t>
            </a:r>
            <a:endParaRPr sz="997" dirty="0">
              <a:solidFill>
                <a:prstClr val="black"/>
              </a:solidFill>
              <a:latin typeface="Arial Unicode MS"/>
              <a:cs typeface="Arial Unicode MS"/>
            </a:endParaRPr>
          </a:p>
        </p:txBody>
      </p:sp>
      <p:grpSp>
        <p:nvGrpSpPr>
          <p:cNvPr id="10" name="Grupo 9">
            <a:extLst>
              <a:ext uri="{FF2B5EF4-FFF2-40B4-BE49-F238E27FC236}">
                <a16:creationId xmlns:a16="http://schemas.microsoft.com/office/drawing/2014/main" id="{C981445B-4875-AD42-9D59-BCA36D5B3B1B}"/>
              </a:ext>
            </a:extLst>
          </p:cNvPr>
          <p:cNvGrpSpPr/>
          <p:nvPr/>
        </p:nvGrpSpPr>
        <p:grpSpPr>
          <a:xfrm>
            <a:off x="8688085" y="567745"/>
            <a:ext cx="996534" cy="1091399"/>
            <a:chOff x="9770239" y="193065"/>
            <a:chExt cx="996534" cy="1091399"/>
          </a:xfrm>
        </p:grpSpPr>
        <p:pic>
          <p:nvPicPr>
            <p:cNvPr id="12" name="Graphic 38">
              <a:extLst>
                <a:ext uri="{FF2B5EF4-FFF2-40B4-BE49-F238E27FC236}">
                  <a16:creationId xmlns:a16="http://schemas.microsoft.com/office/drawing/2014/main" id="{0C0754D2-6ACD-624B-BD01-2AD7941301F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02418" y="193065"/>
              <a:ext cx="932177" cy="932177"/>
            </a:xfrm>
            <a:prstGeom prst="rect">
              <a:avLst/>
            </a:prstGeom>
          </p:spPr>
        </p:pic>
        <p:sp>
          <p:nvSpPr>
            <p:cNvPr id="13" name="TextBox 79">
              <a:extLst>
                <a:ext uri="{FF2B5EF4-FFF2-40B4-BE49-F238E27FC236}">
                  <a16:creationId xmlns:a16="http://schemas.microsoft.com/office/drawing/2014/main" id="{3B782831-4721-334C-BAC1-1E7AE7A30694}"/>
                </a:ext>
              </a:extLst>
            </p:cNvPr>
            <p:cNvSpPr txBox="1"/>
            <p:nvPr/>
          </p:nvSpPr>
          <p:spPr>
            <a:xfrm>
              <a:off x="9770239" y="523433"/>
              <a:ext cx="996534" cy="761031"/>
            </a:xfrm>
            <a:prstGeom prst="rect">
              <a:avLst/>
            </a:prstGeom>
            <a:noFill/>
          </p:spPr>
          <p:txBody>
            <a:bodyPr wrap="none" rtlCol="0">
              <a:prstTxWarp prst="textArchDown">
                <a:avLst>
                  <a:gd name="adj" fmla="val 1253247"/>
                </a:avLst>
              </a:prstTxWarp>
              <a:spAutoFit/>
            </a:bodyPr>
            <a:lstStyle/>
            <a:p>
              <a:pPr algn="ctr" defTabSz="829178"/>
              <a:r>
                <a:rPr lang="en-US" sz="4715" dirty="0">
                  <a:solidFill>
                    <a:prstClr val="black"/>
                  </a:solidFill>
                  <a:latin typeface="Calibri"/>
                </a:rPr>
                <a:t>Pläne &amp; Methoden</a:t>
              </a:r>
            </a:p>
          </p:txBody>
        </p:sp>
      </p:grpSp>
      <p:sp>
        <p:nvSpPr>
          <p:cNvPr id="14" name="object 6">
            <a:extLst>
              <a:ext uri="{FF2B5EF4-FFF2-40B4-BE49-F238E27FC236}">
                <a16:creationId xmlns:a16="http://schemas.microsoft.com/office/drawing/2014/main" id="{D6A0E8B8-8A92-404E-AC17-AC36FB11CA1D}"/>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27</a:t>
            </a:r>
            <a:endParaRPr sz="907" dirty="0">
              <a:solidFill>
                <a:prstClr val="black"/>
              </a:solidFill>
              <a:latin typeface="Arial"/>
              <a:cs typeface="Arial"/>
            </a:endParaRPr>
          </a:p>
        </p:txBody>
      </p:sp>
    </p:spTree>
    <p:extLst>
      <p:ext uri="{BB962C8B-B14F-4D97-AF65-F5344CB8AC3E}">
        <p14:creationId xmlns:p14="http://schemas.microsoft.com/office/powerpoint/2010/main" val="34755627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6396" y="918798"/>
            <a:ext cx="5795454" cy="223266"/>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Über Kodierung: Planung Ihrer Untersuchung</a:t>
            </a:r>
            <a:endParaRPr sz="1451" dirty="0">
              <a:solidFill>
                <a:prstClr val="black"/>
              </a:solidFill>
              <a:latin typeface="Arial"/>
              <a:cs typeface="Arial"/>
            </a:endParaRPr>
          </a:p>
        </p:txBody>
      </p:sp>
      <p:sp>
        <p:nvSpPr>
          <p:cNvPr id="3" name="object 3"/>
          <p:cNvSpPr txBox="1"/>
          <p:nvPr/>
        </p:nvSpPr>
        <p:spPr>
          <a:xfrm>
            <a:off x="3098704" y="1700498"/>
            <a:ext cx="4267392" cy="3739298"/>
          </a:xfrm>
          <a:prstGeom prst="rect">
            <a:avLst/>
          </a:prstGeom>
          <a:solidFill>
            <a:srgbClr val="D9F1F6"/>
          </a:solidFill>
        </p:spPr>
        <p:txBody>
          <a:bodyPr vert="horz" wrap="square" lIns="0" tIns="34549" rIns="0" bIns="0" rtlCol="0">
            <a:spAutoFit/>
          </a:bodyPr>
          <a:lstStyle/>
          <a:p>
            <a:pPr marL="71401" marR="267180" defTabSz="829178">
              <a:lnSpc>
                <a:spcPct val="120000"/>
              </a:lnSpc>
              <a:spcBef>
                <a:spcPts val="272"/>
              </a:spcBef>
            </a:pPr>
            <a:r>
              <a:rPr lang="de-DE" sz="1088" b="1" dirty="0">
                <a:solidFill>
                  <a:prstClr val="black"/>
                </a:solidFill>
                <a:latin typeface="Arial"/>
                <a:cs typeface="Arial"/>
              </a:rPr>
              <a:t>Denkanstoß: </a:t>
            </a:r>
            <a:r>
              <a:rPr lang="de-DE" sz="1088" dirty="0">
                <a:solidFill>
                  <a:prstClr val="black"/>
                </a:solidFill>
                <a:latin typeface="Arial"/>
                <a:cs typeface="Arial"/>
              </a:rPr>
              <a:t>Die Kodierung kann schwierig sein, wenn Sie neu in diesem Bereich sind. Hier sind einige Tipps, die Ihnen bei der Planung der Kodierung für Ihre Untersuchung helfen:</a:t>
            </a:r>
          </a:p>
          <a:p>
            <a:pPr marL="226872" marR="376585" indent="-155471" defTabSz="829178">
              <a:lnSpc>
                <a:spcPct val="120000"/>
              </a:lnSpc>
              <a:spcBef>
                <a:spcPts val="603"/>
              </a:spcBef>
              <a:buFont typeface="Arial" panose="020B0604020202020204" pitchFamily="34" charset="0"/>
              <a:buChar char="•"/>
              <a:tabLst>
                <a:tab pos="161229" algn="l"/>
              </a:tabLst>
            </a:pPr>
            <a:r>
              <a:rPr lang="de-DE" sz="1088" dirty="0">
                <a:solidFill>
                  <a:prstClr val="black"/>
                </a:solidFill>
                <a:latin typeface="Arial Unicode MS"/>
                <a:cs typeface="Arial Unicode MS"/>
              </a:rPr>
              <a:t>Entscheiden Sie sich für ein oder zwei Dialogcodes, die Sie für eine Untersuchung betrachten wollen, dann werden Sie nicht versuchen, sich im Klassenzimmer auf zu viel zu konzentrieren.</a:t>
            </a:r>
          </a:p>
          <a:p>
            <a:pPr marL="226872" marR="376585" indent="-155471" defTabSz="829178">
              <a:lnSpc>
                <a:spcPct val="120000"/>
              </a:lnSpc>
              <a:spcBef>
                <a:spcPts val="603"/>
              </a:spcBef>
              <a:buFont typeface="Arial" panose="020B0604020202020204" pitchFamily="34" charset="0"/>
              <a:buChar char="•"/>
              <a:tabLst>
                <a:tab pos="161229" algn="l"/>
              </a:tabLst>
            </a:pPr>
            <a:r>
              <a:rPr lang="de-DE" sz="1088" dirty="0">
                <a:solidFill>
                  <a:prstClr val="black"/>
                </a:solidFill>
                <a:latin typeface="Arial Unicode MS"/>
                <a:cs typeface="Arial Unicode MS"/>
              </a:rPr>
              <a:t>Sehen Sie sich die Vorlagen in Abschnitt 2 an. Überlegen Sie, wie Sie sie in Ihrem Klassenzimmer zur Aufzeichnung von Dialogen verwenden könnten</a:t>
            </a:r>
          </a:p>
          <a:p>
            <a:pPr marL="226872" marR="376585" indent="-155471" defTabSz="829178">
              <a:lnSpc>
                <a:spcPct val="120000"/>
              </a:lnSpc>
              <a:spcBef>
                <a:spcPts val="603"/>
              </a:spcBef>
              <a:buFont typeface="Arial" panose="020B0604020202020204" pitchFamily="34" charset="0"/>
              <a:buChar char="•"/>
              <a:tabLst>
                <a:tab pos="161229" algn="l"/>
              </a:tabLst>
            </a:pPr>
            <a:r>
              <a:rPr lang="de-DE" sz="1088" dirty="0">
                <a:solidFill>
                  <a:prstClr val="black"/>
                </a:solidFill>
                <a:latin typeface="Arial Unicode MS"/>
                <a:cs typeface="Arial Unicode MS"/>
              </a:rPr>
              <a:t>Überlegen Sie, wie Sie die Dialoge aufnehmen wollen und was das bedeutet. Müssen Sie Aufnahmegeräte besorgen? Haben Sie andere Erwachsene in Ihrem Umfeld, die Ihnen bei der Aufnahme helfen können (Live Kodieren)?</a:t>
            </a:r>
          </a:p>
          <a:p>
            <a:pPr marL="71401" marR="376585" defTabSz="829178">
              <a:lnSpc>
                <a:spcPct val="120000"/>
              </a:lnSpc>
              <a:spcBef>
                <a:spcPts val="603"/>
              </a:spcBef>
              <a:tabLst>
                <a:tab pos="161229" algn="l"/>
              </a:tabLst>
            </a:pPr>
            <a:r>
              <a:rPr lang="de-DE" sz="1088" dirty="0">
                <a:solidFill>
                  <a:prstClr val="black"/>
                </a:solidFill>
                <a:latin typeface="Arial Unicode MS"/>
                <a:cs typeface="Arial Unicode MS"/>
              </a:rPr>
              <a:t>Notieren Sie mit Hilfe der Abschnitte 1 und 2 einige Ihrer Ideen zu diesen Fragen. Diese Notizen werden Ihnen helfen, einen Plan für Ihre Untersuchung zu erstellen.</a:t>
            </a:r>
            <a:endParaRPr sz="1088" dirty="0">
              <a:solidFill>
                <a:prstClr val="black"/>
              </a:solidFill>
              <a:latin typeface="Arial Unicode MS"/>
              <a:cs typeface="Arial Unicode MS"/>
            </a:endParaRPr>
          </a:p>
        </p:txBody>
      </p:sp>
      <p:sp>
        <p:nvSpPr>
          <p:cNvPr id="10" name="object 6">
            <a:extLst>
              <a:ext uri="{FF2B5EF4-FFF2-40B4-BE49-F238E27FC236}">
                <a16:creationId xmlns:a16="http://schemas.microsoft.com/office/drawing/2014/main" id="{F7DA0B88-50E7-C942-AF83-FE2A32C08D1D}"/>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28</a:t>
            </a:r>
            <a:endParaRPr sz="907" dirty="0">
              <a:solidFill>
                <a:prstClr val="black"/>
              </a:solidFill>
              <a:latin typeface="Arial"/>
              <a:cs typeface="Arial"/>
            </a:endParaRPr>
          </a:p>
        </p:txBody>
      </p:sp>
    </p:spTree>
    <p:extLst>
      <p:ext uri="{BB962C8B-B14F-4D97-AF65-F5344CB8AC3E}">
        <p14:creationId xmlns:p14="http://schemas.microsoft.com/office/powerpoint/2010/main" val="26185356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61975" y="531287"/>
            <a:ext cx="6165919" cy="827792"/>
          </a:xfrm>
          <a:prstGeom prst="rect">
            <a:avLst/>
          </a:prstGeom>
          <a:ln w="31733">
            <a:solidFill>
              <a:srgbClr val="2791A6"/>
            </a:solidFill>
          </a:ln>
        </p:spPr>
        <p:txBody>
          <a:bodyPr vert="horz" wrap="square" lIns="0" tIns="33973" rIns="0" bIns="0" rtlCol="0">
            <a:spAutoFit/>
          </a:bodyPr>
          <a:lstStyle/>
          <a:p>
            <a:pPr marL="75432" marR="86373" algn="just" defTabSz="829178">
              <a:lnSpc>
                <a:spcPct val="121100"/>
              </a:lnSpc>
              <a:spcBef>
                <a:spcPts val="268"/>
              </a:spcBef>
            </a:pPr>
            <a:r>
              <a:rPr lang="de-DE" sz="1088" dirty="0">
                <a:solidFill>
                  <a:prstClr val="black"/>
                </a:solidFill>
                <a:latin typeface="Arial Unicode MS"/>
                <a:cs typeface="Arial Unicode MS"/>
              </a:rPr>
              <a:t>Hier sehen Sie ein Beispiel für einen Dialogabschnitt, der </a:t>
            </a:r>
            <a:r>
              <a:rPr lang="de-DE" sz="1088" dirty="0">
                <a:latin typeface="Arial Unicode MS"/>
                <a:cs typeface="Arial Unicode MS"/>
              </a:rPr>
              <a:t>nach „Turn" kodiert wurde: Jedes Mal, wenn eine andere Person spricht, sehen Sie sich den Kodierungsrahmen an, um zu sehen, ob einer (oder mehrere) der Codes auf das Gesagte angewendet werden können. In </a:t>
            </a:r>
            <a:r>
              <a:rPr lang="de-DE" sz="1088" dirty="0">
                <a:solidFill>
                  <a:prstClr val="black"/>
                </a:solidFill>
                <a:latin typeface="Arial Unicode MS"/>
                <a:cs typeface="Arial Unicode MS"/>
              </a:rPr>
              <a:t>diesem Beispiel wurde der Dialog aufgezeichnet und anschließend transkribiert.</a:t>
            </a:r>
            <a:endParaRPr sz="1088" dirty="0">
              <a:solidFill>
                <a:prstClr val="black"/>
              </a:solidFill>
              <a:latin typeface="Arial Unicode MS"/>
              <a:cs typeface="Arial Unicode MS"/>
            </a:endParaRPr>
          </a:p>
        </p:txBody>
      </p:sp>
      <p:sp>
        <p:nvSpPr>
          <p:cNvPr id="4" name="object 4"/>
          <p:cNvSpPr/>
          <p:nvPr/>
        </p:nvSpPr>
        <p:spPr>
          <a:xfrm>
            <a:off x="686183" y="2154942"/>
            <a:ext cx="1277742" cy="1350781"/>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pPr defTabSz="829178"/>
            <a:endParaRPr sz="1632" dirty="0">
              <a:solidFill>
                <a:prstClr val="black"/>
              </a:solidFill>
              <a:latin typeface="Calibri"/>
            </a:endParaRPr>
          </a:p>
        </p:txBody>
      </p:sp>
      <p:sp>
        <p:nvSpPr>
          <p:cNvPr id="5" name="object 5"/>
          <p:cNvSpPr txBox="1"/>
          <p:nvPr/>
        </p:nvSpPr>
        <p:spPr>
          <a:xfrm>
            <a:off x="858194" y="2234517"/>
            <a:ext cx="1172002" cy="1205912"/>
          </a:xfrm>
          <a:prstGeom prst="rect">
            <a:avLst/>
          </a:prstGeom>
        </p:spPr>
        <p:txBody>
          <a:bodyPr vert="horz" wrap="square" lIns="0" tIns="576" rIns="0" bIns="0" rtlCol="0">
            <a:spAutoFit/>
          </a:bodyPr>
          <a:lstStyle/>
          <a:p>
            <a:pPr marL="11516" marR="4607" defTabSz="829178">
              <a:lnSpc>
                <a:spcPct val="120000"/>
              </a:lnSpc>
              <a:spcBef>
                <a:spcPts val="5"/>
              </a:spcBef>
            </a:pPr>
            <a:r>
              <a:rPr lang="de-DE" sz="1088" dirty="0">
                <a:solidFill>
                  <a:prstClr val="black"/>
                </a:solidFill>
                <a:latin typeface="Arial Unicode MS"/>
                <a:cs typeface="Arial Unicode MS"/>
              </a:rPr>
              <a:t>Jedem Turn wird eine andere</a:t>
            </a:r>
          </a:p>
          <a:p>
            <a:pPr marL="11516" marR="4607" defTabSz="829178">
              <a:lnSpc>
                <a:spcPct val="120000"/>
              </a:lnSpc>
              <a:spcBef>
                <a:spcPts val="5"/>
              </a:spcBef>
            </a:pPr>
            <a:r>
              <a:rPr lang="de-DE" sz="1088" dirty="0">
                <a:solidFill>
                  <a:prstClr val="black"/>
                </a:solidFill>
                <a:latin typeface="Arial Unicode MS"/>
                <a:cs typeface="Arial Unicode MS"/>
              </a:rPr>
              <a:t>Nummer zur einfachen Identifizierung gegeben</a:t>
            </a:r>
            <a:endParaRPr sz="1088" dirty="0">
              <a:solidFill>
                <a:prstClr val="black"/>
              </a:solidFill>
              <a:latin typeface="Arial Unicode MS"/>
              <a:cs typeface="Arial Unicode MS"/>
            </a:endParaRPr>
          </a:p>
        </p:txBody>
      </p:sp>
      <p:grpSp>
        <p:nvGrpSpPr>
          <p:cNvPr id="13" name="Grupo 12">
            <a:extLst>
              <a:ext uri="{FF2B5EF4-FFF2-40B4-BE49-F238E27FC236}">
                <a16:creationId xmlns:a16="http://schemas.microsoft.com/office/drawing/2014/main" id="{FF608258-CF6E-EA41-9F6F-4E3AB3400451}"/>
              </a:ext>
            </a:extLst>
          </p:cNvPr>
          <p:cNvGrpSpPr/>
          <p:nvPr/>
        </p:nvGrpSpPr>
        <p:grpSpPr>
          <a:xfrm>
            <a:off x="2845563" y="1719044"/>
            <a:ext cx="1411907" cy="640910"/>
            <a:chOff x="3709161" y="1366619"/>
            <a:chExt cx="1411907" cy="640910"/>
          </a:xfrm>
        </p:grpSpPr>
        <p:sp>
          <p:nvSpPr>
            <p:cNvPr id="6" name="object 6"/>
            <p:cNvSpPr/>
            <p:nvPr/>
          </p:nvSpPr>
          <p:spPr>
            <a:xfrm>
              <a:off x="3709161" y="1366619"/>
              <a:ext cx="1411907" cy="638007"/>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7" name="object 7"/>
            <p:cNvSpPr txBox="1"/>
            <p:nvPr/>
          </p:nvSpPr>
          <p:spPr>
            <a:xfrm>
              <a:off x="3883088" y="1394861"/>
              <a:ext cx="1199068" cy="612668"/>
            </a:xfrm>
            <a:prstGeom prst="rect">
              <a:avLst/>
            </a:prstGeom>
          </p:spPr>
          <p:txBody>
            <a:bodyPr vert="horz" wrap="square" lIns="0" tIns="0" rIns="0" bIns="0" rtlCol="0">
              <a:spAutoFit/>
            </a:bodyPr>
            <a:lstStyle/>
            <a:p>
              <a:pPr marL="11516" marR="4607" defTabSz="829178">
                <a:lnSpc>
                  <a:spcPct val="121700"/>
                </a:lnSpc>
              </a:pPr>
              <a:r>
                <a:rPr lang="de-DE" sz="1088" dirty="0">
                  <a:solidFill>
                    <a:prstClr val="black"/>
                  </a:solidFill>
                  <a:latin typeface="Arial Unicode MS"/>
                  <a:cs typeface="Arial Unicode MS"/>
                </a:rPr>
                <a:t>Der Name jeder Sprecher*in wird aufgezeichnet</a:t>
              </a:r>
              <a:endParaRPr sz="1088" dirty="0">
                <a:solidFill>
                  <a:prstClr val="black"/>
                </a:solidFill>
                <a:latin typeface="Arial Unicode MS"/>
                <a:cs typeface="Arial Unicode MS"/>
              </a:endParaRPr>
            </a:p>
          </p:txBody>
        </p:sp>
      </p:grpSp>
      <p:sp>
        <p:nvSpPr>
          <p:cNvPr id="8" name="object 8"/>
          <p:cNvSpPr/>
          <p:nvPr/>
        </p:nvSpPr>
        <p:spPr>
          <a:xfrm>
            <a:off x="6569156" y="2220638"/>
            <a:ext cx="1581774" cy="599427"/>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pPr defTabSz="829178"/>
            <a:endParaRPr sz="1090"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object 9"/>
          <p:cNvSpPr txBox="1"/>
          <p:nvPr/>
        </p:nvSpPr>
        <p:spPr>
          <a:xfrm>
            <a:off x="6756554" y="2301407"/>
            <a:ext cx="1292713" cy="386196"/>
          </a:xfrm>
          <a:prstGeom prst="rect">
            <a:avLst/>
          </a:prstGeom>
        </p:spPr>
        <p:txBody>
          <a:bodyPr vert="horz" wrap="square" lIns="0" tIns="0" rIns="0" bIns="0" rtlCol="0">
            <a:spAutoFit/>
          </a:bodyPr>
          <a:lstStyle/>
          <a:p>
            <a:pPr marL="11516" marR="4607" defTabSz="829178">
              <a:lnSpc>
                <a:spcPct val="120000"/>
              </a:lnSpc>
            </a:pPr>
            <a:r>
              <a:rPr lang="de-DE" sz="1090" spc="-103"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J</a:t>
            </a:r>
            <a:r>
              <a:rPr lang="de-DE" sz="1088" dirty="0">
                <a:solidFill>
                  <a:prstClr val="black"/>
                </a:solidFill>
                <a:latin typeface="Arial Unicode MS"/>
                <a:cs typeface="Arial Unicode MS"/>
              </a:rPr>
              <a:t>eder Turn erhält eine eigene Zeile</a:t>
            </a:r>
            <a:endParaRPr lang="en-US" sz="1088" dirty="0">
              <a:solidFill>
                <a:prstClr val="black"/>
              </a:solidFill>
              <a:latin typeface="Arial Unicode MS"/>
              <a:cs typeface="Arial Unicode MS"/>
            </a:endParaRPr>
          </a:p>
        </p:txBody>
      </p:sp>
      <p:sp>
        <p:nvSpPr>
          <p:cNvPr id="10" name="object 10"/>
          <p:cNvSpPr/>
          <p:nvPr/>
        </p:nvSpPr>
        <p:spPr>
          <a:xfrm>
            <a:off x="7963531" y="2951871"/>
            <a:ext cx="1734942" cy="1371066"/>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11" name="object 11"/>
          <p:cNvSpPr txBox="1"/>
          <p:nvPr/>
        </p:nvSpPr>
        <p:spPr>
          <a:xfrm>
            <a:off x="8135002" y="3034448"/>
            <a:ext cx="1532829" cy="1205912"/>
          </a:xfrm>
          <a:prstGeom prst="rect">
            <a:avLst/>
          </a:prstGeom>
        </p:spPr>
        <p:txBody>
          <a:bodyPr vert="horz" wrap="square" lIns="0" tIns="576" rIns="0" bIns="0" rtlCol="0">
            <a:spAutoFit/>
          </a:bodyPr>
          <a:lstStyle/>
          <a:p>
            <a:pPr marL="11516" marR="4607" defTabSz="829178">
              <a:lnSpc>
                <a:spcPct val="120000"/>
              </a:lnSpc>
              <a:spcBef>
                <a:spcPts val="5"/>
              </a:spcBef>
            </a:pPr>
            <a:r>
              <a:rPr lang="de-DE" sz="1088" dirty="0">
                <a:solidFill>
                  <a:prstClr val="black"/>
                </a:solidFill>
                <a:latin typeface="Arial Unicode MS"/>
                <a:cs typeface="Arial Unicode MS"/>
              </a:rPr>
              <a:t>Sie können den Code erkennen, indem Sie das Gesagte</a:t>
            </a:r>
          </a:p>
          <a:p>
            <a:pPr marL="11516" marR="4607" defTabSz="829178">
              <a:lnSpc>
                <a:spcPct val="120000"/>
              </a:lnSpc>
              <a:spcBef>
                <a:spcPts val="5"/>
              </a:spcBef>
            </a:pPr>
            <a:r>
              <a:rPr lang="de-DE" sz="1088" dirty="0">
                <a:solidFill>
                  <a:prstClr val="black"/>
                </a:solidFill>
                <a:latin typeface="Arial Unicode MS"/>
                <a:cs typeface="Arial Unicode MS"/>
              </a:rPr>
              <a:t>im Vergleich mit dem Kodierungsrahmen in Abschnitt 1 vergleichen.</a:t>
            </a:r>
            <a:endParaRPr sz="1088" dirty="0">
              <a:solidFill>
                <a:prstClr val="black"/>
              </a:solidFill>
              <a:latin typeface="Arial Unicode MS"/>
              <a:cs typeface="Arial Unicode MS"/>
            </a:endParaRPr>
          </a:p>
        </p:txBody>
      </p:sp>
      <p:sp>
        <p:nvSpPr>
          <p:cNvPr id="14" name="object 14"/>
          <p:cNvSpPr/>
          <p:nvPr/>
        </p:nvSpPr>
        <p:spPr>
          <a:xfrm>
            <a:off x="2361502" y="2085439"/>
            <a:ext cx="1183433" cy="1183443"/>
          </a:xfrm>
          <a:prstGeom prst="rect">
            <a:avLst/>
          </a:prstGeom>
          <a:blipFill>
            <a:blip r:embed="rId2"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8" name="object 18"/>
          <p:cNvSpPr/>
          <p:nvPr/>
        </p:nvSpPr>
        <p:spPr>
          <a:xfrm>
            <a:off x="5573782" y="2294575"/>
            <a:ext cx="754385" cy="440384"/>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9" name="object 19"/>
          <p:cNvSpPr/>
          <p:nvPr/>
        </p:nvSpPr>
        <p:spPr>
          <a:xfrm>
            <a:off x="5647524" y="2155774"/>
            <a:ext cx="1194765" cy="1194760"/>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3" name="object 23"/>
          <p:cNvSpPr/>
          <p:nvPr/>
        </p:nvSpPr>
        <p:spPr>
          <a:xfrm>
            <a:off x="8621995" y="4390676"/>
            <a:ext cx="298433" cy="1225223"/>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4" name="object 24"/>
          <p:cNvSpPr/>
          <p:nvPr/>
        </p:nvSpPr>
        <p:spPr>
          <a:xfrm>
            <a:off x="7396776" y="4002722"/>
            <a:ext cx="1523651" cy="1523654"/>
          </a:xfrm>
          <a:prstGeom prst="rect">
            <a:avLst/>
          </a:prstGeom>
          <a:blipFill>
            <a:blip r:embed="rId6"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8" name="object 28"/>
          <p:cNvSpPr/>
          <p:nvPr/>
        </p:nvSpPr>
        <p:spPr>
          <a:xfrm>
            <a:off x="1633801" y="3676079"/>
            <a:ext cx="498997" cy="716965"/>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9" name="object 29"/>
          <p:cNvSpPr/>
          <p:nvPr/>
        </p:nvSpPr>
        <p:spPr>
          <a:xfrm>
            <a:off x="978085" y="3204781"/>
            <a:ext cx="1215956" cy="1215958"/>
          </a:xfrm>
          <a:prstGeom prst="rect">
            <a:avLst/>
          </a:prstGeom>
          <a:blipFill>
            <a:blip r:embed="rId8" cstate="print"/>
            <a:stretch>
              <a:fillRect/>
            </a:stretch>
          </a:blipFill>
        </p:spPr>
        <p:txBody>
          <a:bodyPr wrap="square" lIns="0" tIns="0" rIns="0" bIns="0" rtlCol="0"/>
          <a:lstStyle/>
          <a:p>
            <a:pPr defTabSz="829178"/>
            <a:endParaRPr sz="1632">
              <a:solidFill>
                <a:prstClr val="black"/>
              </a:solidFill>
              <a:latin typeface="Calibri"/>
            </a:endParaRPr>
          </a:p>
        </p:txBody>
      </p:sp>
      <p:graphicFrame>
        <p:nvGraphicFramePr>
          <p:cNvPr id="12" name="Table 11">
            <a:extLst>
              <a:ext uri="{FF2B5EF4-FFF2-40B4-BE49-F238E27FC236}">
                <a16:creationId xmlns:a16="http://schemas.microsoft.com/office/drawing/2014/main" id="{D9C4C354-8948-6745-A3E8-ED54E6F38D63}"/>
              </a:ext>
            </a:extLst>
          </p:cNvPr>
          <p:cNvGraphicFramePr>
            <a:graphicFrameLocks noGrp="1"/>
          </p:cNvGraphicFramePr>
          <p:nvPr>
            <p:extLst>
              <p:ext uri="{D42A27DB-BD31-4B8C-83A1-F6EECF244321}">
                <p14:modId xmlns:p14="http://schemas.microsoft.com/office/powerpoint/2010/main" val="4219148343"/>
              </p:ext>
            </p:extLst>
          </p:nvPr>
        </p:nvGraphicFramePr>
        <p:xfrm>
          <a:off x="2062275" y="3000171"/>
          <a:ext cx="5815522" cy="3705895"/>
        </p:xfrm>
        <a:graphic>
          <a:graphicData uri="http://schemas.openxmlformats.org/drawingml/2006/table">
            <a:tbl>
              <a:tblPr>
                <a:tableStyleId>{5C22544A-7EE6-4342-B048-85BDC9FD1C3A}</a:tableStyleId>
              </a:tblPr>
              <a:tblGrid>
                <a:gridCol w="484837">
                  <a:extLst>
                    <a:ext uri="{9D8B030D-6E8A-4147-A177-3AD203B41FA5}">
                      <a16:colId xmlns:a16="http://schemas.microsoft.com/office/drawing/2014/main" val="1482649599"/>
                    </a:ext>
                  </a:extLst>
                </a:gridCol>
                <a:gridCol w="702069">
                  <a:extLst>
                    <a:ext uri="{9D8B030D-6E8A-4147-A177-3AD203B41FA5}">
                      <a16:colId xmlns:a16="http://schemas.microsoft.com/office/drawing/2014/main" val="694061657"/>
                    </a:ext>
                  </a:extLst>
                </a:gridCol>
                <a:gridCol w="3790542">
                  <a:extLst>
                    <a:ext uri="{9D8B030D-6E8A-4147-A177-3AD203B41FA5}">
                      <a16:colId xmlns:a16="http://schemas.microsoft.com/office/drawing/2014/main" val="405919605"/>
                    </a:ext>
                  </a:extLst>
                </a:gridCol>
                <a:gridCol w="838074">
                  <a:extLst>
                    <a:ext uri="{9D8B030D-6E8A-4147-A177-3AD203B41FA5}">
                      <a16:colId xmlns:a16="http://schemas.microsoft.com/office/drawing/2014/main" val="3795263785"/>
                    </a:ext>
                  </a:extLst>
                </a:gridCol>
              </a:tblGrid>
              <a:tr h="505349">
                <a:tc>
                  <a:txBody>
                    <a:bodyPr/>
                    <a:lstStyle/>
                    <a:p>
                      <a:r>
                        <a:rPr lang="en-GB" sz="1100" dirty="0">
                          <a:effectLst/>
                        </a:rPr>
                        <a:t>223</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Matthew</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Wenn man sich das anschaut, sind 300 Gramm viel näher an 500, wie Aria sagte, als an 0 Kilogramm.  Es wäre also... Ich denke, es wäre weiter.</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N, H</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713659397"/>
                  </a:ext>
                </a:extLst>
              </a:tr>
              <a:tr h="505349">
                <a:tc>
                  <a:txBody>
                    <a:bodyPr/>
                    <a:lstStyle/>
                    <a:p>
                      <a:r>
                        <a:rPr lang="en-GB" sz="1100">
                          <a:effectLst/>
                        </a:rPr>
                        <a:t>224</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latin typeface="Calibri" panose="020F0502020204030204" pitchFamily="34" charset="0"/>
                          <a:ea typeface="Calibri" panose="020F0502020204030204" pitchFamily="34" charset="0"/>
                        </a:rPr>
                        <a:t>Lehrer</a:t>
                      </a:r>
                    </a:p>
                  </a:txBody>
                  <a:tcPr marL="62188" marR="62188" marT="0" marB="0">
                    <a:solidFill>
                      <a:schemeClr val="accent6">
                        <a:lumMod val="20000"/>
                        <a:lumOff val="80000"/>
                      </a:schemeClr>
                    </a:solidFill>
                  </a:tcPr>
                </a:tc>
                <a:tc>
                  <a:txBody>
                    <a:bodyPr/>
                    <a:lstStyle/>
                    <a:p>
                      <a:r>
                        <a:rPr lang="de-DE" sz="1100" dirty="0">
                          <a:effectLst/>
                        </a:rPr>
                        <a:t>Du bist also nicht damit einverstanden, wohin es sich im Moment bewegt.  Du möchtest, dass es näher an 500 heranrückt?</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latin typeface="Calibri" panose="020F0502020204030204" pitchFamily="34" charset="0"/>
                          <a:ea typeface="Calibri" panose="020F0502020204030204" pitchFamily="34" charset="0"/>
                        </a:rPr>
                        <a:t>EI</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2248371541"/>
                  </a:ext>
                </a:extLst>
              </a:tr>
              <a:tr h="168450">
                <a:tc>
                  <a:txBody>
                    <a:bodyPr/>
                    <a:lstStyle/>
                    <a:p>
                      <a:r>
                        <a:rPr lang="en-GB" sz="1100">
                          <a:effectLst/>
                        </a:rPr>
                        <a:t>225</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Aria</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Ich glaube, ich stimme Matthew zu.</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 </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3975222490"/>
                  </a:ext>
                </a:extLst>
              </a:tr>
              <a:tr h="336900">
                <a:tc>
                  <a:txBody>
                    <a:bodyPr/>
                    <a:lstStyle/>
                    <a:p>
                      <a:r>
                        <a:rPr lang="en-GB" sz="1100">
                          <a:effectLst/>
                        </a:rPr>
                        <a:t>226</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Lehrer</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Du bist mit Matthew einverstanden.  Dann verschiebe es doch, wenn du willst.</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EN</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545044714"/>
                  </a:ext>
                </a:extLst>
              </a:tr>
              <a:tr h="505349">
                <a:tc gridSpan="3">
                  <a:txBody>
                    <a:bodyPr/>
                    <a:lstStyle/>
                    <a:p>
                      <a:r>
                        <a:rPr lang="de-DE" sz="1100" dirty="0">
                          <a:effectLst/>
                        </a:rPr>
                        <a:t>Nach ein paar Runden hat ein Schüler 0,9 kg auf die Zahlenreihe geklebt. Ein anderer Schüler zögert mit der vorherigen Antwort und stellt die Positionierung wie folgt in Frage...</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100" dirty="0">
                          <a:effectLst/>
                        </a:rPr>
                        <a:t> </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1496804296"/>
                  </a:ext>
                </a:extLst>
              </a:tr>
              <a:tr h="336900">
                <a:tc>
                  <a:txBody>
                    <a:bodyPr/>
                    <a:lstStyle/>
                    <a:p>
                      <a:r>
                        <a:rPr lang="en-GB" sz="1100">
                          <a:effectLst/>
                        </a:rPr>
                        <a:t>268</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a:effectLst/>
                        </a:rPr>
                        <a:t>Dillis</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Ich denke, es wird-, denn 0 ist größer als 0,-, ist 0 größer als 0,9? Würde es vor der 0 Kilogramm sein?</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 N</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3299290925"/>
                  </a:ext>
                </a:extLst>
              </a:tr>
              <a:tr h="505349">
                <a:tc>
                  <a:txBody>
                    <a:bodyPr/>
                    <a:lstStyle/>
                    <a:p>
                      <a:r>
                        <a:rPr lang="en-GB" sz="1100">
                          <a:effectLst/>
                        </a:rPr>
                        <a:t>269</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Lehrer</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OK, gute Frage, Dillis. Ich mag deine Fragen heute Morgen. Was denken wir denn? Was ist größer: 0 oder 0,9? ((Einige Hände heben sich)) Cody.</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 EI</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4104064673"/>
                  </a:ext>
                </a:extLst>
              </a:tr>
              <a:tr h="168450">
                <a:tc>
                  <a:txBody>
                    <a:bodyPr/>
                    <a:lstStyle/>
                    <a:p>
                      <a:r>
                        <a:rPr lang="en-GB" sz="1100">
                          <a:effectLst/>
                        </a:rPr>
                        <a:t>270</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a:effectLst/>
                        </a:rPr>
                        <a:t>Cody</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solidFill>
                            <a:schemeClr val="tx1"/>
                          </a:solidFill>
                          <a:effectLst/>
                        </a:rPr>
                        <a:t>0,9</a:t>
                      </a:r>
                      <a:r>
                        <a:rPr lang="en-GB" sz="1100" dirty="0">
                          <a:effectLst/>
                        </a:rPr>
                        <a:t>.</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 </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2020529425"/>
                  </a:ext>
                </a:extLst>
              </a:tr>
              <a:tr h="168450">
                <a:tc>
                  <a:txBody>
                    <a:bodyPr/>
                    <a:lstStyle/>
                    <a:p>
                      <a:r>
                        <a:rPr lang="en-GB" sz="1100">
                          <a:effectLst/>
                        </a:rPr>
                        <a:t>271</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Lehrer</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dirty="0">
                          <a:effectLst/>
                        </a:rPr>
                        <a:t>Weil?</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 EN</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130648860"/>
                  </a:ext>
                </a:extLst>
              </a:tr>
              <a:tr h="505349">
                <a:tc>
                  <a:txBody>
                    <a:bodyPr/>
                    <a:lstStyle/>
                    <a:p>
                      <a:r>
                        <a:rPr lang="en-GB" sz="1100">
                          <a:effectLst/>
                        </a:rPr>
                        <a:t>272</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100">
                          <a:effectLst/>
                        </a:rPr>
                        <a:t>Cody</a:t>
                      </a:r>
                      <a:endParaRPr lang="en-GB" sz="110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de-DE" sz="1100" dirty="0">
                          <a:effectLst/>
                        </a:rPr>
                        <a:t>Denn 0 wäre auch 0 Gramm, aber 0,9 Kilogramm wären 90 Gramm - also 900 Gramm, und 900 Gramm sind größer als 0 Gramm.</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tc>
                  <a:txBody>
                    <a:bodyPr/>
                    <a:lstStyle/>
                    <a:p>
                      <a:r>
                        <a:rPr lang="en-GB" sz="1000" dirty="0">
                          <a:effectLst/>
                        </a:rPr>
                        <a:t> N</a:t>
                      </a:r>
                      <a:endParaRPr lang="en-GB" sz="1100" dirty="0">
                        <a:effectLst/>
                        <a:latin typeface="Calibri" panose="020F0502020204030204" pitchFamily="34" charset="0"/>
                        <a:ea typeface="Calibri" panose="020F0502020204030204" pitchFamily="34" charset="0"/>
                      </a:endParaRPr>
                    </a:p>
                  </a:txBody>
                  <a:tcPr marL="62188" marR="62188"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
        <p:nvSpPr>
          <p:cNvPr id="20" name="object 8"/>
          <p:cNvSpPr txBox="1">
            <a:spLocks/>
          </p:cNvSpPr>
          <p:nvPr/>
        </p:nvSpPr>
        <p:spPr>
          <a:xfrm>
            <a:off x="11789878" y="6965181"/>
            <a:ext cx="198923" cy="140172"/>
          </a:xfrm>
          <a:prstGeom prst="rect">
            <a:avLst/>
          </a:prstGeom>
        </p:spPr>
        <p:txBody>
          <a:bodyPr vert="horz" wrap="square" lIns="0" tIns="576" rIns="0" bIns="0" rtlCol="0">
            <a:spAutoFit/>
          </a:bodyPr>
          <a:lstStyle>
            <a:defPPr>
              <a:defRPr lang="de-DE"/>
            </a:defPPr>
            <a:lvl1pPr marL="0" algn="l" defTabSz="914400" rtl="0" eaLnBrk="1" latinLnBrk="0" hangingPunct="1">
              <a:defRPr sz="907"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33" defTabSz="829178">
              <a:spcBef>
                <a:spcPts val="5"/>
              </a:spcBef>
            </a:pPr>
            <a:r>
              <a:rPr lang="de-DE" dirty="0">
                <a:solidFill>
                  <a:prstClr val="black"/>
                </a:solidFill>
              </a:rPr>
              <a:t>38</a:t>
            </a:r>
          </a:p>
        </p:txBody>
      </p:sp>
      <p:sp>
        <p:nvSpPr>
          <p:cNvPr id="22" name="object 6">
            <a:extLst>
              <a:ext uri="{FF2B5EF4-FFF2-40B4-BE49-F238E27FC236}">
                <a16:creationId xmlns:a16="http://schemas.microsoft.com/office/drawing/2014/main" id="{1AC97797-320D-F04F-9F94-793F4BCAFD43}"/>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29</a:t>
            </a:r>
            <a:endParaRPr sz="907" dirty="0">
              <a:solidFill>
                <a:prstClr val="black"/>
              </a:solidFill>
              <a:latin typeface="Arial"/>
              <a:cs typeface="Arial"/>
            </a:endParaRPr>
          </a:p>
        </p:txBody>
      </p:sp>
    </p:spTree>
    <p:extLst>
      <p:ext uri="{BB962C8B-B14F-4D97-AF65-F5344CB8AC3E}">
        <p14:creationId xmlns:p14="http://schemas.microsoft.com/office/powerpoint/2010/main" val="4008962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20936" y="533808"/>
            <a:ext cx="4054264" cy="6538420"/>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3" name="object 3"/>
          <p:cNvSpPr txBox="1"/>
          <p:nvPr/>
        </p:nvSpPr>
        <p:spPr>
          <a:xfrm>
            <a:off x="838199" y="561551"/>
            <a:ext cx="3843868" cy="6672661"/>
          </a:xfrm>
          <a:prstGeom prst="rect">
            <a:avLst/>
          </a:prstGeom>
        </p:spPr>
        <p:txBody>
          <a:bodyPr vert="horz" wrap="square" lIns="0" tIns="0" rIns="0" bIns="0" rtlCol="0">
            <a:spAutoFit/>
          </a:bodyPr>
          <a:lstStyle/>
          <a:p>
            <a:pPr marL="11516" algn="just" defTabSz="829178"/>
            <a:r>
              <a:rPr lang="de-DE" sz="1270" b="1" dirty="0">
                <a:solidFill>
                  <a:prstClr val="black"/>
                </a:solidFill>
                <a:latin typeface="Arial"/>
                <a:cs typeface="Arial"/>
              </a:rPr>
              <a:t>Erhebung von Daten in Ihren Untersuchungen: Ausgangswerte</a:t>
            </a:r>
          </a:p>
          <a:p>
            <a:pPr marL="11516" algn="just" defTabSz="829178"/>
            <a:r>
              <a:rPr lang="de-DE" sz="1088" b="1" dirty="0">
                <a:solidFill>
                  <a:srgbClr val="1A616F"/>
                </a:solidFill>
                <a:latin typeface="Arial"/>
                <a:cs typeface="Arial"/>
              </a:rPr>
              <a:t>Was sind Ausgangswerte</a:t>
            </a:r>
            <a:r>
              <a:rPr sz="1088" b="1" dirty="0">
                <a:solidFill>
                  <a:srgbClr val="1A616F"/>
                </a:solidFill>
                <a:latin typeface="Arial"/>
                <a:cs typeface="Arial"/>
              </a:rPr>
              <a:t>?</a:t>
            </a:r>
            <a:endParaRPr sz="1088" dirty="0">
              <a:solidFill>
                <a:prstClr val="black"/>
              </a:solidFill>
              <a:latin typeface="Arial"/>
              <a:cs typeface="Arial"/>
            </a:endParaRPr>
          </a:p>
          <a:p>
            <a:pPr marL="75083" marR="4607" algn="just" defTabSz="829178">
              <a:lnSpc>
                <a:spcPct val="121000"/>
              </a:lnSpc>
              <a:spcBef>
                <a:spcPts val="526"/>
              </a:spcBef>
            </a:pPr>
            <a:r>
              <a:rPr lang="de-DE" sz="1090" dirty="0">
                <a:solidFill>
                  <a:prstClr val="black"/>
                </a:solidFill>
                <a:latin typeface="Arial Unicode MS"/>
                <a:cs typeface="Arial Unicode MS"/>
              </a:rPr>
              <a:t>Ausgangswerte bedeuten, dass Sie Beobachtungen machen und Informationen sammeln, bevor Sie Veränderungen in Ihrem Lernumfeld vornehmen. </a:t>
            </a:r>
          </a:p>
          <a:p>
            <a:pPr marL="75083" marR="4607" algn="just" defTabSz="829178">
              <a:lnSpc>
                <a:spcPct val="121000"/>
              </a:lnSpc>
              <a:spcBef>
                <a:spcPts val="526"/>
              </a:spcBef>
            </a:pPr>
            <a:r>
              <a:rPr lang="de-DE" sz="1090" dirty="0">
                <a:solidFill>
                  <a:prstClr val="black"/>
                </a:solidFill>
                <a:latin typeface="Arial Unicode MS"/>
                <a:cs typeface="Arial Unicode MS"/>
              </a:rPr>
              <a:t>Warum sollte ich Ausgangswerte  sammeln? Wenn Sie wissen, welche Art von Dialog in Ihrem Klassenzimmer zu Beginn Ihrer Untersuchung stattfindet, können Sie:</a:t>
            </a:r>
          </a:p>
          <a:p>
            <a:pPr marL="230554" marR="4607" indent="-155471" algn="just" defTabSz="829178">
              <a:lnSpc>
                <a:spcPct val="121000"/>
              </a:lnSpc>
              <a:spcBef>
                <a:spcPts val="526"/>
              </a:spcBef>
              <a:buFont typeface="Arial" panose="020B0604020202020204" pitchFamily="34" charset="0"/>
              <a:buChar char="•"/>
            </a:pPr>
            <a:r>
              <a:rPr lang="de-DE" sz="1090" dirty="0">
                <a:solidFill>
                  <a:prstClr val="black"/>
                </a:solidFill>
                <a:latin typeface="Arial Unicode MS"/>
                <a:cs typeface="Arial Unicode MS"/>
              </a:rPr>
              <a:t>mehr Informationen über Ihre Annahmen erhalten (die Lernenden könnten besser oder schlechter sein, als Sie denken)</a:t>
            </a:r>
          </a:p>
          <a:p>
            <a:pPr marL="230554" marR="4607" indent="-155471" algn="just" defTabSz="829178">
              <a:lnSpc>
                <a:spcPct val="121000"/>
              </a:lnSpc>
              <a:spcBef>
                <a:spcPts val="526"/>
              </a:spcBef>
              <a:buFont typeface="Arial" panose="020B0604020202020204" pitchFamily="34" charset="0"/>
              <a:buChar char="•"/>
            </a:pPr>
            <a:r>
              <a:rPr lang="de-DE" sz="1090" dirty="0">
                <a:solidFill>
                  <a:prstClr val="black"/>
                </a:solidFill>
                <a:latin typeface="Arial Unicode MS"/>
                <a:cs typeface="Arial Unicode MS"/>
              </a:rPr>
              <a:t>Veränderungen im Laufe der Zeit verstehen. Sie können Ihre Ausgangswerte mit Daten vergleichen, die Sie später sammeln, um zu sehen, ob sich etwas ändert</a:t>
            </a:r>
          </a:p>
          <a:p>
            <a:pPr marL="230554" marR="4607" indent="-155471" algn="just" defTabSz="829178">
              <a:lnSpc>
                <a:spcPct val="121000"/>
              </a:lnSpc>
              <a:spcBef>
                <a:spcPts val="526"/>
              </a:spcBef>
              <a:buFont typeface="Arial" panose="020B0604020202020204" pitchFamily="34" charset="0"/>
              <a:buChar char="•"/>
            </a:pPr>
            <a:r>
              <a:rPr lang="de-DE" sz="1090" dirty="0">
                <a:solidFill>
                  <a:prstClr val="black"/>
                </a:solidFill>
                <a:latin typeface="Arial Unicode MS"/>
                <a:cs typeface="Arial Unicode MS"/>
              </a:rPr>
              <a:t>Hinweise erhalten, inwiefern die von Ihnen eingeleiteten Maßnahmen einen positiven Unterschied machen</a:t>
            </a:r>
          </a:p>
          <a:p>
            <a:pPr marL="75083" marR="4607" algn="just" defTabSz="829178">
              <a:lnSpc>
                <a:spcPct val="121000"/>
              </a:lnSpc>
              <a:spcBef>
                <a:spcPts val="526"/>
              </a:spcBef>
            </a:pPr>
            <a:r>
              <a:rPr lang="de-DE" sz="1090" dirty="0">
                <a:solidFill>
                  <a:prstClr val="black"/>
                </a:solidFill>
                <a:latin typeface="Arial Unicode MS"/>
                <a:cs typeface="Arial Unicode MS"/>
              </a:rPr>
              <a:t>Betrachten Sie die beiden Abschnitte des Dialogs auf der rechten Seite. Es handelt sich um die gleiche Gruppe von Kindern vor und nach einer Intervention. Die Kinder nehmen an einer Gruppenaktivität teil, bei der sie Multiple-Choice-Aufgaben zum nonverbalen Denken lösen müssen. Im ersten Beispiel sieht man, dass logisches Denken kaum stattfindet: Die Kinder diskutieren kaum und begründen deren Aussagen nicht. Im zweiten Beispiel sind die Interaktionen länger und es wird viel mehr argumentiert (das Wort "weil" wird häufig verwendet).</a:t>
            </a:r>
          </a:p>
          <a:p>
            <a:pPr marL="75083" marR="4607" algn="just" defTabSz="829178">
              <a:lnSpc>
                <a:spcPct val="121000"/>
              </a:lnSpc>
              <a:spcBef>
                <a:spcPts val="526"/>
              </a:spcBef>
            </a:pPr>
            <a:r>
              <a:rPr lang="de-DE" sz="1090" dirty="0">
                <a:solidFill>
                  <a:prstClr val="black"/>
                </a:solidFill>
                <a:latin typeface="Arial Unicode MS"/>
                <a:cs typeface="Arial Unicode MS"/>
              </a:rPr>
              <a:t>Dies deutet darauf hin, dass sich die Kinder nach der Intervention mehr am Dialog beteiligen und insbesondere logisches Denken zeigen.</a:t>
            </a:r>
            <a:endParaRPr sz="1090" dirty="0">
              <a:solidFill>
                <a:prstClr val="black"/>
              </a:solidFill>
              <a:latin typeface="Arial Unicode MS"/>
              <a:cs typeface="Arial Unicode MS"/>
            </a:endParaRPr>
          </a:p>
        </p:txBody>
      </p:sp>
      <p:sp>
        <p:nvSpPr>
          <p:cNvPr id="6" name="object 6"/>
          <p:cNvSpPr txBox="1"/>
          <p:nvPr/>
        </p:nvSpPr>
        <p:spPr>
          <a:xfrm>
            <a:off x="4886909" y="402786"/>
            <a:ext cx="3298398" cy="167418"/>
          </a:xfrm>
          <a:prstGeom prst="rect">
            <a:avLst/>
          </a:prstGeom>
        </p:spPr>
        <p:txBody>
          <a:bodyPr vert="horz" wrap="square" lIns="0" tIns="0" rIns="0" bIns="0" rtlCol="0">
            <a:spAutoFit/>
          </a:bodyPr>
          <a:lstStyle/>
          <a:p>
            <a:pPr marL="11516" defTabSz="829178"/>
            <a:r>
              <a:rPr lang="de-DE" sz="1088" b="1" dirty="0">
                <a:solidFill>
                  <a:prstClr val="black"/>
                </a:solidFill>
                <a:latin typeface="Arial"/>
                <a:cs typeface="Arial"/>
              </a:rPr>
              <a:t>Beispiel 1: Ausgangswerte vor der Intervention</a:t>
            </a:r>
            <a:endParaRPr sz="1088" dirty="0">
              <a:solidFill>
                <a:prstClr val="black"/>
              </a:solidFill>
              <a:latin typeface="Arial"/>
              <a:cs typeface="Arial"/>
            </a:endParaRPr>
          </a:p>
        </p:txBody>
      </p:sp>
      <p:sp>
        <p:nvSpPr>
          <p:cNvPr id="7" name="object 7"/>
          <p:cNvSpPr txBox="1"/>
          <p:nvPr/>
        </p:nvSpPr>
        <p:spPr>
          <a:xfrm>
            <a:off x="4889895" y="2911231"/>
            <a:ext cx="4922097" cy="334835"/>
          </a:xfrm>
          <a:prstGeom prst="rect">
            <a:avLst/>
          </a:prstGeom>
        </p:spPr>
        <p:txBody>
          <a:bodyPr vert="horz" wrap="square" lIns="0" tIns="0" rIns="0" bIns="0" rtlCol="0">
            <a:spAutoFit/>
          </a:bodyPr>
          <a:lstStyle/>
          <a:p>
            <a:pPr marL="11516" defTabSz="829178"/>
            <a:r>
              <a:rPr lang="de-DE" sz="1088" b="1" dirty="0">
                <a:solidFill>
                  <a:prstClr val="black"/>
                </a:solidFill>
                <a:latin typeface="Arial"/>
                <a:cs typeface="Arial"/>
              </a:rPr>
              <a:t>Beispiel 2: Nach der Intervention erhobene Daten zeigen positive Veränderungen</a:t>
            </a:r>
            <a:endParaRPr sz="1088" dirty="0">
              <a:solidFill>
                <a:prstClr val="black"/>
              </a:solidFill>
              <a:latin typeface="Arial"/>
              <a:cs typeface="Arial"/>
            </a:endParaRPr>
          </a:p>
        </p:txBody>
      </p:sp>
      <p:graphicFrame>
        <p:nvGraphicFramePr>
          <p:cNvPr id="9" name="Table 8"/>
          <p:cNvGraphicFramePr>
            <a:graphicFrameLocks noGrp="1"/>
          </p:cNvGraphicFramePr>
          <p:nvPr>
            <p:extLst>
              <p:ext uri="{D42A27DB-BD31-4B8C-83A1-F6EECF244321}">
                <p14:modId xmlns:p14="http://schemas.microsoft.com/office/powerpoint/2010/main" val="265293978"/>
              </p:ext>
            </p:extLst>
          </p:nvPr>
        </p:nvGraphicFramePr>
        <p:xfrm>
          <a:off x="4886911" y="623606"/>
          <a:ext cx="4925081" cy="2120511"/>
        </p:xfrm>
        <a:graphic>
          <a:graphicData uri="http://schemas.openxmlformats.org/drawingml/2006/table">
            <a:tbl>
              <a:tblPr firstRow="1" firstCol="1" bandRow="1">
                <a:tableStyleId>{5C22544A-7EE6-4342-B048-85BDC9FD1C3A}</a:tableStyleId>
              </a:tblPr>
              <a:tblGrid>
                <a:gridCol w="421827">
                  <a:extLst>
                    <a:ext uri="{9D8B030D-6E8A-4147-A177-3AD203B41FA5}">
                      <a16:colId xmlns:a16="http://schemas.microsoft.com/office/drawing/2014/main" val="20000"/>
                    </a:ext>
                  </a:extLst>
                </a:gridCol>
                <a:gridCol w="491718">
                  <a:extLst>
                    <a:ext uri="{9D8B030D-6E8A-4147-A177-3AD203B41FA5}">
                      <a16:colId xmlns:a16="http://schemas.microsoft.com/office/drawing/2014/main" val="20001"/>
                    </a:ext>
                  </a:extLst>
                </a:gridCol>
                <a:gridCol w="2007687">
                  <a:extLst>
                    <a:ext uri="{9D8B030D-6E8A-4147-A177-3AD203B41FA5}">
                      <a16:colId xmlns:a16="http://schemas.microsoft.com/office/drawing/2014/main" val="20002"/>
                    </a:ext>
                  </a:extLst>
                </a:gridCol>
                <a:gridCol w="2003849">
                  <a:extLst>
                    <a:ext uri="{9D8B030D-6E8A-4147-A177-3AD203B41FA5}">
                      <a16:colId xmlns:a16="http://schemas.microsoft.com/office/drawing/2014/main" val="20003"/>
                    </a:ext>
                  </a:extLst>
                </a:gridCol>
              </a:tblGrid>
              <a:tr h="333744">
                <a:tc>
                  <a:txBody>
                    <a:bodyPr/>
                    <a:lstStyle/>
                    <a:p>
                      <a:pPr>
                        <a:lnSpc>
                          <a:spcPct val="115000"/>
                        </a:lnSpc>
                        <a:spcAft>
                          <a:spcPts val="0"/>
                        </a:spcAft>
                      </a:pPr>
                      <a:r>
                        <a:rPr lang="en-GB" sz="1000" b="0" dirty="0">
                          <a:solidFill>
                            <a:schemeClr val="tx1"/>
                          </a:solidFill>
                          <a:effectLst/>
                        </a:rPr>
                        <a:t>03.12</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b="0" dirty="0">
                          <a:solidFill>
                            <a:schemeClr val="tx1"/>
                          </a:solidFill>
                          <a:effectLst/>
                        </a:rPr>
                        <a:t>K</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b="0" dirty="0">
                          <a:solidFill>
                            <a:schemeClr val="tx1"/>
                          </a:solidFill>
                          <a:effectLst/>
                        </a:rPr>
                        <a:t>Die </a:t>
                      </a:r>
                      <a:r>
                        <a:rPr lang="en-GB" sz="1000" b="0" dirty="0" err="1">
                          <a:solidFill>
                            <a:schemeClr val="tx1"/>
                          </a:solidFill>
                          <a:effectLst/>
                        </a:rPr>
                        <a:t>da</a:t>
                      </a:r>
                      <a:r>
                        <a:rPr lang="en-GB" sz="1000" b="0" dirty="0">
                          <a:solidFill>
                            <a:schemeClr val="tx1"/>
                          </a:solidFill>
                          <a:effectLst/>
                        </a:rPr>
                        <a:t>, die </a:t>
                      </a:r>
                      <a:r>
                        <a:rPr lang="en-GB" sz="1000" b="0" dirty="0" err="1">
                          <a:solidFill>
                            <a:schemeClr val="tx1"/>
                          </a:solidFill>
                          <a:effectLst/>
                        </a:rPr>
                        <a:t>da</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b="0" dirty="0">
                          <a:solidFill>
                            <a:schemeClr val="tx1"/>
                          </a:solidFill>
                          <a:effectLst/>
                        </a:rPr>
                        <a:t>K </a:t>
                      </a:r>
                      <a:r>
                        <a:rPr lang="en-GB" sz="1000" b="0" dirty="0" err="1">
                          <a:solidFill>
                            <a:schemeClr val="tx1"/>
                          </a:solidFill>
                          <a:effectLst/>
                        </a:rPr>
                        <a:t>tippt</a:t>
                      </a:r>
                      <a:r>
                        <a:rPr lang="en-GB" sz="1000" b="0" baseline="0" dirty="0">
                          <a:solidFill>
                            <a:schemeClr val="tx1"/>
                          </a:solidFill>
                          <a:effectLst/>
                        </a:rPr>
                        <a:t> </a:t>
                      </a:r>
                      <a:r>
                        <a:rPr lang="en-GB" sz="1000" b="0" baseline="0" dirty="0" err="1">
                          <a:solidFill>
                            <a:schemeClr val="tx1"/>
                          </a:solidFill>
                          <a:effectLst/>
                        </a:rPr>
                        <a:t>mit</a:t>
                      </a:r>
                      <a:r>
                        <a:rPr lang="en-GB" sz="1000" b="0" baseline="0" dirty="0">
                          <a:solidFill>
                            <a:schemeClr val="tx1"/>
                          </a:solidFill>
                          <a:effectLst/>
                        </a:rPr>
                        <a:t> </a:t>
                      </a:r>
                      <a:r>
                        <a:rPr lang="en-GB" sz="1000" b="0" baseline="0" dirty="0" err="1">
                          <a:solidFill>
                            <a:schemeClr val="tx1"/>
                          </a:solidFill>
                          <a:effectLst/>
                        </a:rPr>
                        <a:t>dem</a:t>
                      </a:r>
                      <a:r>
                        <a:rPr lang="en-GB" sz="1000" b="0" baseline="0" dirty="0">
                          <a:solidFill>
                            <a:schemeClr val="tx1"/>
                          </a:solidFill>
                          <a:effectLst/>
                        </a:rPr>
                        <a:t> Finger auf </a:t>
                      </a:r>
                      <a:r>
                        <a:rPr lang="en-GB" sz="1000" b="0" baseline="0" dirty="0" err="1">
                          <a:solidFill>
                            <a:schemeClr val="tx1"/>
                          </a:solidFill>
                          <a:effectLst/>
                        </a:rPr>
                        <a:t>eine</a:t>
                      </a:r>
                      <a:r>
                        <a:rPr lang="en-GB" sz="1000" b="0" baseline="0" dirty="0">
                          <a:solidFill>
                            <a:schemeClr val="tx1"/>
                          </a:solidFill>
                          <a:effectLst/>
                        </a:rPr>
                        <a:t> </a:t>
                      </a:r>
                      <a:r>
                        <a:rPr lang="en-GB" sz="1000" b="0" baseline="0" dirty="0" err="1">
                          <a:solidFill>
                            <a:schemeClr val="tx1"/>
                          </a:solidFill>
                          <a:effectLst/>
                        </a:rPr>
                        <a:t>Antwort</a:t>
                      </a:r>
                      <a:r>
                        <a:rPr lang="en-GB" sz="1000" b="0" baseline="0" dirty="0">
                          <a:solidFill>
                            <a:schemeClr val="tx1"/>
                          </a:solidFill>
                          <a:effectLst/>
                        </a:rPr>
                        <a:t> und L </a:t>
                      </a:r>
                      <a:r>
                        <a:rPr lang="en-GB" sz="1000" b="0" baseline="0" dirty="0" err="1">
                          <a:solidFill>
                            <a:schemeClr val="tx1"/>
                          </a:solidFill>
                          <a:effectLst/>
                        </a:rPr>
                        <a:t>kreist</a:t>
                      </a:r>
                      <a:r>
                        <a:rPr lang="en-GB" sz="1000" b="0" baseline="0" dirty="0">
                          <a:solidFill>
                            <a:schemeClr val="tx1"/>
                          </a:solidFill>
                          <a:effectLst/>
                        </a:rPr>
                        <a:t> </a:t>
                      </a:r>
                      <a:r>
                        <a:rPr lang="en-GB" sz="1000" b="0" baseline="0" dirty="0" err="1">
                          <a:solidFill>
                            <a:schemeClr val="tx1"/>
                          </a:solidFill>
                          <a:effectLst/>
                        </a:rPr>
                        <a:t>sie</a:t>
                      </a:r>
                      <a:r>
                        <a:rPr lang="en-GB" sz="1000" b="0" baseline="0" dirty="0">
                          <a:solidFill>
                            <a:schemeClr val="tx1"/>
                          </a:solidFill>
                          <a:effectLst/>
                        </a:rPr>
                        <a:t> </a:t>
                      </a:r>
                      <a:r>
                        <a:rPr lang="en-GB" sz="1000" b="0" baseline="0" dirty="0" err="1">
                          <a:solidFill>
                            <a:schemeClr val="tx1"/>
                          </a:solidFill>
                          <a:effectLst/>
                        </a:rPr>
                        <a:t>ein</a:t>
                      </a:r>
                      <a:r>
                        <a:rPr lang="en-GB" sz="1000" b="0" dirty="0">
                          <a:solidFill>
                            <a:schemeClr val="tx1"/>
                          </a:solidFill>
                          <a:effectLst/>
                        </a:rPr>
                        <a:t> </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166872">
                <a:tc>
                  <a:txBody>
                    <a:bodyPr/>
                    <a:lstStyle/>
                    <a:p>
                      <a:pPr>
                        <a:lnSpc>
                          <a:spcPct val="115000"/>
                        </a:lnSpc>
                        <a:spcAft>
                          <a:spcPts val="0"/>
                        </a:spcAft>
                      </a:pPr>
                      <a:r>
                        <a:rPr lang="en-GB" sz="1000" b="0" dirty="0">
                          <a:solidFill>
                            <a:schemeClr val="tx1"/>
                          </a:solidFill>
                          <a:effectLst/>
                        </a:rPr>
                        <a:t>03.14</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M</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Die </a:t>
                      </a:r>
                      <a:r>
                        <a:rPr lang="en-GB" sz="1000" dirty="0" err="1">
                          <a:solidFill>
                            <a:schemeClr val="tx1"/>
                          </a:solidFill>
                          <a:effectLst/>
                        </a:rPr>
                        <a:t>da</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K </a:t>
                      </a:r>
                      <a:r>
                        <a:rPr lang="en-GB" sz="1000" dirty="0" err="1">
                          <a:solidFill>
                            <a:schemeClr val="tx1"/>
                          </a:solidFill>
                          <a:effectLst/>
                        </a:rPr>
                        <a:t>tippt</a:t>
                      </a:r>
                      <a:r>
                        <a:rPr lang="en-GB" sz="1000" dirty="0">
                          <a:solidFill>
                            <a:schemeClr val="tx1"/>
                          </a:solidFill>
                          <a:effectLst/>
                        </a:rPr>
                        <a:t> auf die </a:t>
                      </a:r>
                      <a:r>
                        <a:rPr lang="en-GB" sz="1000" dirty="0" err="1">
                          <a:solidFill>
                            <a:schemeClr val="tx1"/>
                          </a:solidFill>
                          <a:effectLst/>
                        </a:rPr>
                        <a:t>gleiche</a:t>
                      </a:r>
                      <a:r>
                        <a:rPr lang="en-GB" sz="1000" dirty="0">
                          <a:solidFill>
                            <a:schemeClr val="tx1"/>
                          </a:solidFill>
                          <a:effectLst/>
                        </a:rPr>
                        <a:t> </a:t>
                      </a:r>
                      <a:r>
                        <a:rPr lang="en-GB" sz="1000" dirty="0" err="1">
                          <a:solidFill>
                            <a:schemeClr val="tx1"/>
                          </a:solidFill>
                          <a:effectLst/>
                        </a:rPr>
                        <a:t>Antwort</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33744">
                <a:tc>
                  <a:txBody>
                    <a:bodyPr/>
                    <a:lstStyle/>
                    <a:p>
                      <a:pPr>
                        <a:lnSpc>
                          <a:spcPct val="115000"/>
                        </a:lnSpc>
                        <a:spcAft>
                          <a:spcPts val="0"/>
                        </a:spcAft>
                      </a:pPr>
                      <a:r>
                        <a:rPr lang="en-GB" sz="1000" b="0" dirty="0">
                          <a:solidFill>
                            <a:schemeClr val="tx1"/>
                          </a:solidFill>
                          <a:effectLst/>
                        </a:rPr>
                        <a:t>03.21</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rPr>
                        <a:t>K</a:t>
                      </a:r>
                      <a:endParaRPr lang="en-GB" sz="100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Es </a:t>
                      </a:r>
                      <a:r>
                        <a:rPr lang="en-GB" sz="1000" dirty="0" err="1">
                          <a:solidFill>
                            <a:schemeClr val="tx1"/>
                          </a:solidFill>
                          <a:effectLst/>
                        </a:rPr>
                        <a:t>wird</a:t>
                      </a:r>
                      <a:r>
                        <a:rPr lang="en-GB" sz="1000" dirty="0">
                          <a:solidFill>
                            <a:schemeClr val="tx1"/>
                          </a:solidFill>
                          <a:effectLst/>
                        </a:rPr>
                        <a:t> </a:t>
                      </a:r>
                      <a:r>
                        <a:rPr lang="en-GB" sz="1000" dirty="0" err="1">
                          <a:solidFill>
                            <a:schemeClr val="tx1"/>
                          </a:solidFill>
                          <a:effectLst/>
                        </a:rPr>
                        <a:t>diese</a:t>
                      </a:r>
                      <a:r>
                        <a:rPr lang="en-GB" sz="1000" baseline="0" dirty="0">
                          <a:solidFill>
                            <a:schemeClr val="tx1"/>
                          </a:solidFill>
                          <a:effectLst/>
                        </a:rPr>
                        <a:t> </a:t>
                      </a:r>
                      <a:r>
                        <a:rPr lang="en-GB" sz="1000" baseline="0" dirty="0" err="1">
                          <a:solidFill>
                            <a:schemeClr val="tx1"/>
                          </a:solidFill>
                          <a:effectLst/>
                        </a:rPr>
                        <a:t>sein</a:t>
                      </a:r>
                      <a:r>
                        <a:rPr lang="en-GB" sz="1000" baseline="0" dirty="0">
                          <a:solidFill>
                            <a:schemeClr val="tx1"/>
                          </a:solidFill>
                          <a:effectLst/>
                        </a:rPr>
                        <a:t>, A. Die </a:t>
                      </a:r>
                      <a:r>
                        <a:rPr lang="en-GB" sz="1000" baseline="0" dirty="0" err="1">
                          <a:solidFill>
                            <a:schemeClr val="tx1"/>
                          </a:solidFill>
                          <a:effectLst/>
                        </a:rPr>
                        <a:t>da</a:t>
                      </a:r>
                      <a:r>
                        <a:rPr lang="en-GB" sz="1000" baseline="0" dirty="0">
                          <a:solidFill>
                            <a:schemeClr val="tx1"/>
                          </a:solidFill>
                          <a:effectLst/>
                        </a:rPr>
                        <a:t>, </a:t>
                      </a:r>
                      <a:r>
                        <a:rPr lang="en-GB" sz="1000" baseline="0" dirty="0" err="1">
                          <a:solidFill>
                            <a:schemeClr val="tx1"/>
                          </a:solidFill>
                          <a:effectLst/>
                        </a:rPr>
                        <a:t>es</a:t>
                      </a:r>
                      <a:r>
                        <a:rPr lang="en-GB" sz="1000" baseline="0" dirty="0">
                          <a:solidFill>
                            <a:schemeClr val="tx1"/>
                          </a:solidFill>
                          <a:effectLst/>
                        </a:rPr>
                        <a:t> </a:t>
                      </a:r>
                      <a:r>
                        <a:rPr lang="en-GB" sz="1000" baseline="0" dirty="0" err="1">
                          <a:solidFill>
                            <a:schemeClr val="tx1"/>
                          </a:solidFill>
                          <a:effectLst/>
                        </a:rPr>
                        <a:t>wird</a:t>
                      </a:r>
                      <a:r>
                        <a:rPr lang="en-GB" sz="1000" baseline="0" dirty="0">
                          <a:solidFill>
                            <a:schemeClr val="tx1"/>
                          </a:solidFill>
                          <a:effectLst/>
                        </a:rPr>
                        <a:t> </a:t>
                      </a:r>
                      <a:r>
                        <a:rPr lang="en-GB" sz="1000" baseline="0" dirty="0" err="1">
                          <a:solidFill>
                            <a:schemeClr val="tx1"/>
                          </a:solidFill>
                          <a:effectLst/>
                        </a:rPr>
                        <a:t>Fahrrad</a:t>
                      </a:r>
                      <a:r>
                        <a:rPr lang="en-GB" sz="1000" baseline="0" dirty="0">
                          <a:solidFill>
                            <a:schemeClr val="tx1"/>
                          </a:solidFill>
                          <a:effectLst/>
                        </a:rPr>
                        <a:t> </a:t>
                      </a:r>
                      <a:r>
                        <a:rPr lang="en-GB" sz="1000" baseline="0" dirty="0" err="1">
                          <a:solidFill>
                            <a:schemeClr val="tx1"/>
                          </a:solidFill>
                          <a:effectLst/>
                        </a:rPr>
                        <a:t>sein</a:t>
                      </a:r>
                      <a:r>
                        <a:rPr lang="en-GB" sz="1000" baseline="0" dirty="0">
                          <a:solidFill>
                            <a:schemeClr val="tx1"/>
                          </a:solidFill>
                          <a:effectLst/>
                        </a:rPr>
                        <a:t>, </a:t>
                      </a:r>
                      <a:r>
                        <a:rPr lang="en-GB" sz="1000" baseline="0" dirty="0" err="1">
                          <a:solidFill>
                            <a:schemeClr val="tx1"/>
                          </a:solidFill>
                          <a:effectLst/>
                        </a:rPr>
                        <a:t>denke</a:t>
                      </a:r>
                      <a:r>
                        <a:rPr lang="en-GB" sz="1000" baseline="0" dirty="0">
                          <a:solidFill>
                            <a:schemeClr val="tx1"/>
                          </a:solidFill>
                          <a:effectLst/>
                        </a:rPr>
                        <a:t> </a:t>
                      </a:r>
                      <a:r>
                        <a:rPr lang="en-GB" sz="1000" baseline="0" dirty="0" err="1">
                          <a:solidFill>
                            <a:schemeClr val="tx1"/>
                          </a:solidFill>
                          <a:effectLst/>
                        </a:rPr>
                        <a:t>ich</a:t>
                      </a:r>
                      <a:r>
                        <a:rPr lang="en-GB" sz="1000" baseline="0" dirty="0">
                          <a:solidFill>
                            <a:schemeClr val="tx1"/>
                          </a:solidFill>
                          <a:effectLst/>
                        </a:rPr>
                        <a:t>, </a:t>
                      </a:r>
                      <a:r>
                        <a:rPr lang="en-GB" sz="1000" baseline="0" dirty="0" err="1">
                          <a:solidFill>
                            <a:schemeClr val="tx1"/>
                          </a:solidFill>
                          <a:effectLst/>
                        </a:rPr>
                        <a:t>es</a:t>
                      </a:r>
                      <a:r>
                        <a:rPr lang="en-GB" sz="1000" baseline="0" dirty="0">
                          <a:solidFill>
                            <a:schemeClr val="tx1"/>
                          </a:solidFill>
                          <a:effectLst/>
                        </a:rPr>
                        <a:t> </a:t>
                      </a:r>
                      <a:r>
                        <a:rPr lang="en-GB" sz="1000" baseline="0" dirty="0" err="1">
                          <a:solidFill>
                            <a:schemeClr val="tx1"/>
                          </a:solidFill>
                          <a:effectLst/>
                        </a:rPr>
                        <a:t>ist</a:t>
                      </a:r>
                      <a:r>
                        <a:rPr lang="en-GB" sz="1000" baseline="0" dirty="0">
                          <a:solidFill>
                            <a:schemeClr val="tx1"/>
                          </a:solidFill>
                          <a:effectLst/>
                        </a:rPr>
                        <a:t> C</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66872">
                <a:tc>
                  <a:txBody>
                    <a:bodyPr/>
                    <a:lstStyle/>
                    <a:p>
                      <a:pPr>
                        <a:lnSpc>
                          <a:spcPct val="115000"/>
                        </a:lnSpc>
                        <a:spcAft>
                          <a:spcPts val="0"/>
                        </a:spcAft>
                      </a:pPr>
                      <a:r>
                        <a:rPr lang="en-GB" sz="1000" b="0" dirty="0">
                          <a:solidFill>
                            <a:schemeClr val="tx1"/>
                          </a:solidFill>
                          <a:effectLst/>
                        </a:rPr>
                        <a:t>03.34</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err="1">
                          <a:solidFill>
                            <a:schemeClr val="tx1"/>
                          </a:solidFill>
                          <a:effectLst/>
                        </a:rPr>
                        <a:t>Ja</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66872">
                <a:tc>
                  <a:txBody>
                    <a:bodyPr/>
                    <a:lstStyle/>
                    <a:p>
                      <a:pPr>
                        <a:lnSpc>
                          <a:spcPct val="115000"/>
                        </a:lnSpc>
                        <a:spcAft>
                          <a:spcPts val="0"/>
                        </a:spcAft>
                      </a:pPr>
                      <a:r>
                        <a:rPr lang="en-GB" sz="1000" b="0" dirty="0">
                          <a:solidFill>
                            <a:schemeClr val="tx1"/>
                          </a:solidFill>
                          <a:effectLst/>
                        </a:rPr>
                        <a:t>03.34</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rPr>
                        <a:t>M</a:t>
                      </a:r>
                      <a:endParaRPr lang="en-GB" sz="100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err="1">
                          <a:solidFill>
                            <a:schemeClr val="tx1"/>
                          </a:solidFill>
                          <a:effectLst/>
                          <a:latin typeface="+mn-lt"/>
                          <a:ea typeface="+mn-ea"/>
                          <a:cs typeface="+mn-cs"/>
                        </a:rPr>
                        <a:t>Ja</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66872">
                <a:tc>
                  <a:txBody>
                    <a:bodyPr/>
                    <a:lstStyle/>
                    <a:p>
                      <a:pPr>
                        <a:lnSpc>
                          <a:spcPct val="115000"/>
                        </a:lnSpc>
                        <a:spcAft>
                          <a:spcPts val="0"/>
                        </a:spcAft>
                      </a:pPr>
                      <a:r>
                        <a:rPr lang="en-GB" sz="1000" b="0" dirty="0">
                          <a:solidFill>
                            <a:schemeClr val="tx1"/>
                          </a:solidFill>
                          <a:effectLst/>
                        </a:rPr>
                        <a:t>03.35</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rPr>
                        <a:t>K</a:t>
                      </a:r>
                      <a:endParaRPr lang="en-GB" sz="100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err="1">
                          <a:solidFill>
                            <a:schemeClr val="tx1"/>
                          </a:solidFill>
                          <a:effectLst/>
                        </a:rPr>
                        <a:t>Nehm</a:t>
                      </a:r>
                      <a:r>
                        <a:rPr lang="en-GB" sz="1000" baseline="0" dirty="0">
                          <a:solidFill>
                            <a:schemeClr val="tx1"/>
                          </a:solidFill>
                          <a:effectLst/>
                        </a:rPr>
                        <a:t> </a:t>
                      </a:r>
                      <a:r>
                        <a:rPr lang="en-GB" sz="1000" baseline="0" dirty="0" err="1">
                          <a:solidFill>
                            <a:schemeClr val="tx1"/>
                          </a:solidFill>
                          <a:effectLst/>
                        </a:rPr>
                        <a:t>einfach</a:t>
                      </a:r>
                      <a:r>
                        <a:rPr lang="en-GB" sz="1000" dirty="0">
                          <a:solidFill>
                            <a:schemeClr val="tx1"/>
                          </a:solidFill>
                          <a:effectLst/>
                        </a:rPr>
                        <a:t> C</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66872">
                <a:tc>
                  <a:txBody>
                    <a:bodyPr/>
                    <a:lstStyle/>
                    <a:p>
                      <a:pPr>
                        <a:lnSpc>
                          <a:spcPct val="115000"/>
                        </a:lnSpc>
                        <a:spcAft>
                          <a:spcPts val="0"/>
                        </a:spcAft>
                      </a:pPr>
                      <a:r>
                        <a:rPr lang="en-GB" sz="1000" b="0" dirty="0">
                          <a:solidFill>
                            <a:schemeClr val="tx1"/>
                          </a:solidFill>
                          <a:effectLst/>
                        </a:rPr>
                        <a:t>03.38</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a:solidFill>
                            <a:schemeClr val="tx1"/>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err="1">
                          <a:solidFill>
                            <a:schemeClr val="tx1"/>
                          </a:solidFill>
                          <a:effectLst/>
                          <a:latin typeface="+mn-lt"/>
                          <a:ea typeface="+mn-ea"/>
                          <a:cs typeface="+mn-cs"/>
                        </a:rPr>
                        <a:t>Ja</a:t>
                      </a:r>
                      <a:r>
                        <a:rPr lang="en-GB" sz="1000" dirty="0">
                          <a:solidFill>
                            <a:schemeClr val="tx1"/>
                          </a:solidFill>
                          <a:effectLst/>
                          <a:latin typeface="+mn-lt"/>
                          <a:ea typeface="+mn-ea"/>
                          <a:cs typeface="+mn-cs"/>
                        </a:rPr>
                        <a:t>,</a:t>
                      </a:r>
                      <a:r>
                        <a:rPr lang="en-GB" sz="1000" baseline="0" dirty="0">
                          <a:solidFill>
                            <a:schemeClr val="tx1"/>
                          </a:solidFill>
                          <a:effectLst/>
                          <a:latin typeface="+mn-lt"/>
                          <a:ea typeface="+mn-ea"/>
                          <a:cs typeface="+mn-cs"/>
                        </a:rPr>
                        <a:t> </a:t>
                      </a:r>
                      <a:r>
                        <a:rPr lang="en-GB" sz="1000" baseline="0" dirty="0" err="1">
                          <a:solidFill>
                            <a:schemeClr val="tx1"/>
                          </a:solidFill>
                          <a:effectLst/>
                          <a:latin typeface="+mn-lt"/>
                          <a:ea typeface="+mn-ea"/>
                          <a:cs typeface="+mn-cs"/>
                        </a:rPr>
                        <a:t>denn</a:t>
                      </a:r>
                      <a:r>
                        <a:rPr lang="en-GB" sz="1000" baseline="0" dirty="0">
                          <a:solidFill>
                            <a:schemeClr val="tx1"/>
                          </a:solidFill>
                          <a:effectLst/>
                          <a:latin typeface="+mn-lt"/>
                          <a:ea typeface="+mn-ea"/>
                          <a:cs typeface="+mn-cs"/>
                        </a:rPr>
                        <a:t> </a:t>
                      </a:r>
                      <a:r>
                        <a:rPr lang="en-GB" sz="1000" baseline="0" dirty="0" err="1">
                          <a:solidFill>
                            <a:schemeClr val="tx1"/>
                          </a:solidFill>
                          <a:effectLst/>
                          <a:latin typeface="+mn-lt"/>
                          <a:ea typeface="+mn-ea"/>
                          <a:cs typeface="+mn-cs"/>
                        </a:rPr>
                        <a:t>schau</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a:solidFill>
                            <a:schemeClr val="tx1"/>
                          </a:solidFill>
                          <a:effectLst/>
                        </a:rPr>
                        <a:t>L </a:t>
                      </a:r>
                      <a:r>
                        <a:rPr lang="en-GB" sz="1000" dirty="0" err="1">
                          <a:solidFill>
                            <a:schemeClr val="tx1"/>
                          </a:solidFill>
                          <a:effectLst/>
                        </a:rPr>
                        <a:t>zeigt</a:t>
                      </a:r>
                      <a:r>
                        <a:rPr lang="en-GB" sz="1000" dirty="0">
                          <a:solidFill>
                            <a:schemeClr val="tx1"/>
                          </a:solidFill>
                          <a:effectLst/>
                        </a:rPr>
                        <a:t> auf</a:t>
                      </a:r>
                      <a:r>
                        <a:rPr lang="en-GB" sz="1000" baseline="0" dirty="0">
                          <a:solidFill>
                            <a:schemeClr val="tx1"/>
                          </a:solidFill>
                          <a:effectLst/>
                        </a:rPr>
                        <a:t> die </a:t>
                      </a:r>
                      <a:r>
                        <a:rPr lang="en-GB" sz="1000" baseline="0" dirty="0" err="1">
                          <a:solidFill>
                            <a:schemeClr val="tx1"/>
                          </a:solidFill>
                          <a:effectLst/>
                        </a:rPr>
                        <a:t>Frage</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65452">
                <a:tc>
                  <a:txBody>
                    <a:bodyPr/>
                    <a:lstStyle/>
                    <a:p>
                      <a:pPr>
                        <a:lnSpc>
                          <a:spcPct val="115000"/>
                        </a:lnSpc>
                        <a:spcAft>
                          <a:spcPts val="0"/>
                        </a:spcAft>
                      </a:pPr>
                      <a:r>
                        <a:rPr lang="en-GB" sz="1000" b="0" dirty="0">
                          <a:solidFill>
                            <a:schemeClr val="tx1"/>
                          </a:solidFill>
                          <a:effectLst/>
                        </a:rPr>
                        <a:t>03.40</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a:solidFill>
                            <a:schemeClr val="tx1"/>
                          </a:solidFill>
                          <a:effectLst/>
                        </a:rPr>
                        <a:t>K</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err="1">
                          <a:solidFill>
                            <a:schemeClr val="tx1"/>
                          </a:solidFill>
                          <a:effectLst/>
                        </a:rPr>
                        <a:t>Ja</a:t>
                      </a:r>
                      <a:r>
                        <a:rPr lang="en-GB" sz="1000" dirty="0">
                          <a:solidFill>
                            <a:schemeClr val="tx1"/>
                          </a:solidFill>
                          <a:effectLst/>
                        </a:rPr>
                        <a:t>, </a:t>
                      </a:r>
                      <a:r>
                        <a:rPr lang="en-GB" sz="1000" dirty="0" err="1">
                          <a:solidFill>
                            <a:schemeClr val="tx1"/>
                          </a:solidFill>
                          <a:effectLst/>
                        </a:rPr>
                        <a:t>ja</a:t>
                      </a:r>
                      <a:r>
                        <a:rPr lang="en-GB" sz="1000" dirty="0">
                          <a:solidFill>
                            <a:schemeClr val="tx1"/>
                          </a:solidFill>
                          <a:effectLst/>
                        </a:rPr>
                        <a:t>, </a:t>
                      </a:r>
                      <a:r>
                        <a:rPr lang="en-GB" sz="1000" dirty="0" err="1">
                          <a:solidFill>
                            <a:schemeClr val="tx1"/>
                          </a:solidFill>
                          <a:effectLst/>
                        </a:rPr>
                        <a:t>ja</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00" dirty="0">
                          <a:solidFill>
                            <a:schemeClr val="tx1"/>
                          </a:solidFill>
                          <a:effectLst/>
                        </a:rPr>
                        <a:t>L </a:t>
                      </a:r>
                      <a:r>
                        <a:rPr lang="en-GB" sz="1000" dirty="0" err="1">
                          <a:solidFill>
                            <a:schemeClr val="tx1"/>
                          </a:solidFill>
                          <a:effectLst/>
                        </a:rPr>
                        <a:t>kreist</a:t>
                      </a:r>
                      <a:r>
                        <a:rPr lang="en-GB" sz="1000" baseline="0" dirty="0">
                          <a:solidFill>
                            <a:schemeClr val="tx1"/>
                          </a:solidFill>
                          <a:effectLst/>
                        </a:rPr>
                        <a:t> die </a:t>
                      </a:r>
                      <a:r>
                        <a:rPr lang="en-GB" sz="1000" baseline="0" dirty="0" err="1">
                          <a:solidFill>
                            <a:schemeClr val="tx1"/>
                          </a:solidFill>
                          <a:effectLst/>
                        </a:rPr>
                        <a:t>Antwort</a:t>
                      </a:r>
                      <a:r>
                        <a:rPr lang="en-GB" sz="1000" baseline="0" dirty="0">
                          <a:solidFill>
                            <a:schemeClr val="tx1"/>
                          </a:solidFill>
                          <a:effectLst/>
                        </a:rPr>
                        <a:t> </a:t>
                      </a:r>
                      <a:r>
                        <a:rPr lang="en-GB" sz="1000" baseline="0" dirty="0" err="1">
                          <a:solidFill>
                            <a:schemeClr val="tx1"/>
                          </a:solidFill>
                          <a:effectLst/>
                        </a:rPr>
                        <a:t>ein</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333744">
                <a:tc>
                  <a:txBody>
                    <a:bodyPr/>
                    <a:lstStyle/>
                    <a:p>
                      <a:pPr>
                        <a:lnSpc>
                          <a:spcPct val="115000"/>
                        </a:lnSpc>
                        <a:spcAft>
                          <a:spcPts val="0"/>
                        </a:spcAft>
                      </a:pPr>
                      <a:r>
                        <a:rPr lang="en-GB" sz="1000" b="0" dirty="0">
                          <a:solidFill>
                            <a:schemeClr val="tx1"/>
                          </a:solidFill>
                          <a:effectLst/>
                        </a:rPr>
                        <a:t>03.45</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a:solidFill>
                            <a:schemeClr val="tx1"/>
                          </a:solidFill>
                          <a:effectLst/>
                        </a:rPr>
                        <a:t>K</a:t>
                      </a:r>
                      <a:endParaRPr lang="en-GB" sz="100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err="1">
                          <a:solidFill>
                            <a:schemeClr val="tx1"/>
                          </a:solidFill>
                          <a:effectLst/>
                        </a:rPr>
                        <a:t>Pfeffer</a:t>
                      </a:r>
                      <a:r>
                        <a:rPr lang="en-GB" sz="1000" dirty="0">
                          <a:solidFill>
                            <a:schemeClr val="tx1"/>
                          </a:solidFill>
                          <a:effectLst/>
                        </a:rPr>
                        <a:t>, </a:t>
                      </a:r>
                      <a:r>
                        <a:rPr lang="en-GB" sz="1000" dirty="0" err="1">
                          <a:solidFill>
                            <a:schemeClr val="tx1"/>
                          </a:solidFill>
                          <a:effectLst/>
                        </a:rPr>
                        <a:t>Salz</a:t>
                      </a:r>
                      <a:r>
                        <a:rPr lang="en-GB" sz="1000" dirty="0">
                          <a:solidFill>
                            <a:schemeClr val="tx1"/>
                          </a:solidFill>
                          <a:effectLst/>
                        </a:rPr>
                        <a:t>,</a:t>
                      </a:r>
                      <a:r>
                        <a:rPr lang="en-GB" sz="1000" baseline="0" dirty="0">
                          <a:solidFill>
                            <a:schemeClr val="tx1"/>
                          </a:solidFill>
                          <a:effectLst/>
                        </a:rPr>
                        <a:t> </a:t>
                      </a:r>
                      <a:r>
                        <a:rPr lang="en-GB" sz="1000" baseline="0" dirty="0" err="1">
                          <a:solidFill>
                            <a:schemeClr val="tx1"/>
                          </a:solidFill>
                          <a:effectLst/>
                        </a:rPr>
                        <a:t>Salz</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00" dirty="0" err="1">
                          <a:solidFill>
                            <a:schemeClr val="tx1"/>
                          </a:solidFill>
                          <a:effectLst/>
                        </a:rPr>
                        <a:t>Tippt</a:t>
                      </a:r>
                      <a:r>
                        <a:rPr lang="en-GB" sz="1000" baseline="0" dirty="0">
                          <a:solidFill>
                            <a:schemeClr val="tx1"/>
                          </a:solidFill>
                          <a:effectLst/>
                        </a:rPr>
                        <a:t> auf die </a:t>
                      </a:r>
                      <a:r>
                        <a:rPr lang="en-GB" sz="1000" baseline="0" dirty="0" err="1">
                          <a:solidFill>
                            <a:schemeClr val="tx1"/>
                          </a:solidFill>
                          <a:effectLst/>
                        </a:rPr>
                        <a:t>Antwort</a:t>
                      </a:r>
                      <a:r>
                        <a:rPr lang="en-GB" sz="1000" dirty="0">
                          <a:solidFill>
                            <a:schemeClr val="tx1"/>
                          </a:solidFill>
                          <a:effectLst/>
                        </a:rPr>
                        <a:t>, L </a:t>
                      </a:r>
                      <a:r>
                        <a:rPr lang="en-GB" sz="1000" dirty="0" err="1">
                          <a:solidFill>
                            <a:schemeClr val="tx1"/>
                          </a:solidFill>
                          <a:effectLst/>
                        </a:rPr>
                        <a:t>kreist</a:t>
                      </a:r>
                      <a:r>
                        <a:rPr lang="en-GB" sz="1000" baseline="0" dirty="0">
                          <a:solidFill>
                            <a:schemeClr val="tx1"/>
                          </a:solidFill>
                          <a:effectLst/>
                        </a:rPr>
                        <a:t> die </a:t>
                      </a:r>
                      <a:r>
                        <a:rPr lang="en-GB" sz="1000" baseline="0" dirty="0" err="1">
                          <a:solidFill>
                            <a:schemeClr val="tx1"/>
                          </a:solidFill>
                          <a:effectLst/>
                        </a:rPr>
                        <a:t>Antwort</a:t>
                      </a:r>
                      <a:r>
                        <a:rPr lang="en-GB" sz="1000" baseline="0" dirty="0">
                          <a:solidFill>
                            <a:schemeClr val="tx1"/>
                          </a:solidFill>
                          <a:effectLst/>
                        </a:rPr>
                        <a:t> </a:t>
                      </a:r>
                      <a:r>
                        <a:rPr lang="en-GB" sz="1000" baseline="0" dirty="0" err="1">
                          <a:solidFill>
                            <a:schemeClr val="tx1"/>
                          </a:solidFill>
                          <a:effectLst/>
                        </a:rPr>
                        <a:t>ein</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
        <p:nvSpPr>
          <p:cNvPr id="10" name="Rechteck 9"/>
          <p:cNvSpPr/>
          <p:nvPr/>
        </p:nvSpPr>
        <p:spPr>
          <a:xfrm>
            <a:off x="5094206" y="5232488"/>
            <a:ext cx="184731" cy="343492"/>
          </a:xfrm>
          <a:prstGeom prst="rect">
            <a:avLst/>
          </a:prstGeom>
        </p:spPr>
        <p:txBody>
          <a:bodyPr wrap="none">
            <a:spAutoFit/>
          </a:bodyPr>
          <a:lstStyle/>
          <a:p>
            <a:pPr defTabSz="829178"/>
            <a:endParaRPr lang="de-DE" sz="1632" dirty="0">
              <a:solidFill>
                <a:prstClr val="black"/>
              </a:solidFill>
              <a:latin typeface="Calibri"/>
            </a:endParaRPr>
          </a:p>
        </p:txBody>
      </p:sp>
      <p:graphicFrame>
        <p:nvGraphicFramePr>
          <p:cNvPr id="11" name="Table 9"/>
          <p:cNvGraphicFramePr>
            <a:graphicFrameLocks noGrp="1"/>
          </p:cNvGraphicFramePr>
          <p:nvPr>
            <p:extLst>
              <p:ext uri="{D42A27DB-BD31-4B8C-83A1-F6EECF244321}">
                <p14:modId xmlns:p14="http://schemas.microsoft.com/office/powerpoint/2010/main" val="762332247"/>
              </p:ext>
            </p:extLst>
          </p:nvPr>
        </p:nvGraphicFramePr>
        <p:xfrm>
          <a:off x="4886911" y="3304630"/>
          <a:ext cx="4925081" cy="3724995"/>
        </p:xfrm>
        <a:graphic>
          <a:graphicData uri="http://schemas.openxmlformats.org/drawingml/2006/table">
            <a:tbl>
              <a:tblPr firstRow="1" firstCol="1" bandRow="1">
                <a:tableStyleId>{5C22544A-7EE6-4342-B048-85BDC9FD1C3A}</a:tableStyleId>
              </a:tblPr>
              <a:tblGrid>
                <a:gridCol w="439739">
                  <a:extLst>
                    <a:ext uri="{9D8B030D-6E8A-4147-A177-3AD203B41FA5}">
                      <a16:colId xmlns:a16="http://schemas.microsoft.com/office/drawing/2014/main" val="20000"/>
                    </a:ext>
                  </a:extLst>
                </a:gridCol>
                <a:gridCol w="441122">
                  <a:extLst>
                    <a:ext uri="{9D8B030D-6E8A-4147-A177-3AD203B41FA5}">
                      <a16:colId xmlns:a16="http://schemas.microsoft.com/office/drawing/2014/main" val="20001"/>
                    </a:ext>
                  </a:extLst>
                </a:gridCol>
                <a:gridCol w="2040371">
                  <a:extLst>
                    <a:ext uri="{9D8B030D-6E8A-4147-A177-3AD203B41FA5}">
                      <a16:colId xmlns:a16="http://schemas.microsoft.com/office/drawing/2014/main" val="20002"/>
                    </a:ext>
                  </a:extLst>
                </a:gridCol>
                <a:gridCol w="2003849">
                  <a:extLst>
                    <a:ext uri="{9D8B030D-6E8A-4147-A177-3AD203B41FA5}">
                      <a16:colId xmlns:a16="http://schemas.microsoft.com/office/drawing/2014/main" val="20003"/>
                    </a:ext>
                  </a:extLst>
                </a:gridCol>
              </a:tblGrid>
              <a:tr h="166872">
                <a:tc>
                  <a:txBody>
                    <a:bodyPr/>
                    <a:lstStyle/>
                    <a:p>
                      <a:pPr>
                        <a:lnSpc>
                          <a:spcPct val="115000"/>
                        </a:lnSpc>
                        <a:spcAft>
                          <a:spcPts val="0"/>
                        </a:spcAft>
                      </a:pPr>
                      <a:r>
                        <a:rPr lang="en-GB" sz="1000" b="0" dirty="0">
                          <a:solidFill>
                            <a:schemeClr val="tx1"/>
                          </a:solidFill>
                          <a:effectLst/>
                        </a:rPr>
                        <a:t>02.00</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b="0" dirty="0">
                          <a:solidFill>
                            <a:schemeClr val="tx1"/>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b="0" dirty="0">
                          <a:solidFill>
                            <a:schemeClr val="tx1"/>
                          </a:solidFill>
                          <a:effectLst/>
                        </a:rPr>
                        <a:t>Nein, </a:t>
                      </a:r>
                      <a:r>
                        <a:rPr lang="en-GB" sz="1000" b="0" dirty="0" err="1">
                          <a:solidFill>
                            <a:schemeClr val="tx1"/>
                          </a:solidFill>
                          <a:effectLst/>
                        </a:rPr>
                        <a:t>aber</a:t>
                      </a:r>
                      <a:r>
                        <a:rPr lang="en-GB" sz="1000" b="0" dirty="0">
                          <a:solidFill>
                            <a:schemeClr val="tx1"/>
                          </a:solidFill>
                          <a:effectLst/>
                        </a:rPr>
                        <a:t> </a:t>
                      </a:r>
                      <a:r>
                        <a:rPr lang="en-GB" sz="1000" b="0" dirty="0" err="1">
                          <a:solidFill>
                            <a:schemeClr val="tx1"/>
                          </a:solidFill>
                          <a:effectLst/>
                        </a:rPr>
                        <a:t>schau</a:t>
                      </a:r>
                      <a:r>
                        <a:rPr lang="en-GB" sz="1000" b="0" baseline="0" dirty="0">
                          <a:solidFill>
                            <a:schemeClr val="tx1"/>
                          </a:solidFill>
                          <a:effectLst/>
                        </a:rPr>
                        <a:t> </a:t>
                      </a:r>
                      <a:r>
                        <a:rPr lang="en-GB" sz="1000" b="0" baseline="0" dirty="0" err="1">
                          <a:solidFill>
                            <a:schemeClr val="tx1"/>
                          </a:solidFill>
                          <a:effectLst/>
                        </a:rPr>
                        <a:t>da</a:t>
                      </a:r>
                      <a:r>
                        <a:rPr lang="en-GB" sz="1000" b="0" baseline="0" dirty="0">
                          <a:solidFill>
                            <a:schemeClr val="tx1"/>
                          </a:solidFill>
                          <a:effectLst/>
                        </a:rPr>
                        <a:t>, das </a:t>
                      </a:r>
                      <a:r>
                        <a:rPr lang="en-GB" sz="1000" b="0" baseline="0" dirty="0" err="1">
                          <a:solidFill>
                            <a:schemeClr val="tx1"/>
                          </a:solidFill>
                          <a:effectLst/>
                        </a:rPr>
                        <a:t>ist</a:t>
                      </a:r>
                      <a:r>
                        <a:rPr lang="en-GB" sz="1000" b="0" baseline="0" dirty="0">
                          <a:solidFill>
                            <a:schemeClr val="tx1"/>
                          </a:solidFill>
                          <a:effectLst/>
                        </a:rPr>
                        <a:t> </a:t>
                      </a:r>
                      <a:r>
                        <a:rPr lang="en-GB" sz="1000" b="0" baseline="0" dirty="0" err="1">
                          <a:solidFill>
                            <a:schemeClr val="tx1"/>
                          </a:solidFill>
                          <a:effectLst/>
                        </a:rPr>
                        <a:t>dasselbe</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166872">
                <a:tc>
                  <a:txBody>
                    <a:bodyPr/>
                    <a:lstStyle/>
                    <a:p>
                      <a:pPr>
                        <a:lnSpc>
                          <a:spcPct val="115000"/>
                        </a:lnSpc>
                        <a:spcAft>
                          <a:spcPts val="0"/>
                        </a:spcAft>
                      </a:pPr>
                      <a:r>
                        <a:rPr lang="en-GB" sz="1000" b="0" dirty="0">
                          <a:solidFill>
                            <a:schemeClr val="tx1"/>
                          </a:solidFill>
                          <a:effectLst/>
                        </a:rPr>
                        <a:t>02.03</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M</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err="1">
                          <a:effectLst/>
                          <a:latin typeface="+mn-lt"/>
                          <a:ea typeface="+mn-ea"/>
                          <a:cs typeface="+mn-cs"/>
                        </a:rPr>
                        <a:t>Ist</a:t>
                      </a:r>
                      <a:r>
                        <a:rPr lang="en-GB" sz="1000" baseline="0" dirty="0">
                          <a:effectLst/>
                          <a:latin typeface="+mn-lt"/>
                          <a:ea typeface="+mn-ea"/>
                          <a:cs typeface="+mn-cs"/>
                        </a:rPr>
                        <a:t> </a:t>
                      </a:r>
                      <a:r>
                        <a:rPr lang="en-GB" sz="1000" baseline="0" dirty="0" err="1">
                          <a:effectLst/>
                          <a:latin typeface="+mn-lt"/>
                          <a:ea typeface="+mn-ea"/>
                          <a:cs typeface="+mn-cs"/>
                        </a:rPr>
                        <a:t>es</a:t>
                      </a:r>
                      <a:r>
                        <a:rPr lang="en-GB" sz="1000" baseline="0" dirty="0">
                          <a:effectLst/>
                          <a:latin typeface="+mn-lt"/>
                          <a:ea typeface="+mn-ea"/>
                          <a:cs typeface="+mn-cs"/>
                        </a:rPr>
                        <a:t> </a:t>
                      </a:r>
                      <a:r>
                        <a:rPr lang="en-GB" sz="1000" baseline="0" dirty="0" err="1">
                          <a:effectLst/>
                          <a:latin typeface="+mn-lt"/>
                          <a:ea typeface="+mn-ea"/>
                          <a:cs typeface="+mn-cs"/>
                        </a:rPr>
                        <a:t>nicht</a:t>
                      </a:r>
                      <a:r>
                        <a:rPr lang="en-GB" sz="1000" baseline="0" dirty="0">
                          <a:effectLst/>
                          <a:latin typeface="+mn-lt"/>
                          <a:ea typeface="+mn-ea"/>
                          <a:cs typeface="+mn-cs"/>
                        </a:rPr>
                        <a:t> (</a:t>
                      </a:r>
                      <a:r>
                        <a:rPr lang="en-GB" sz="1000" baseline="0" dirty="0" err="1">
                          <a:effectLst/>
                          <a:latin typeface="+mn-lt"/>
                          <a:ea typeface="+mn-ea"/>
                          <a:cs typeface="+mn-cs"/>
                        </a:rPr>
                        <a:t>unverständlich</a:t>
                      </a:r>
                      <a:r>
                        <a:rPr lang="en-GB" sz="1000" baseline="0" dirty="0">
                          <a:effectLst/>
                          <a:latin typeface="+mn-lt"/>
                          <a:ea typeface="+mn-ea"/>
                          <a:cs typeface="+mn-cs"/>
                        </a:rPr>
                        <a:t>)</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166872">
                <a:tc>
                  <a:txBody>
                    <a:bodyPr/>
                    <a:lstStyle/>
                    <a:p>
                      <a:pPr>
                        <a:lnSpc>
                          <a:spcPct val="115000"/>
                        </a:lnSpc>
                        <a:spcAft>
                          <a:spcPts val="0"/>
                        </a:spcAft>
                      </a:pPr>
                      <a:r>
                        <a:rPr lang="en-GB" sz="1000" b="0" dirty="0">
                          <a:solidFill>
                            <a:schemeClr val="tx1"/>
                          </a:solidFill>
                          <a:effectLst/>
                        </a:rPr>
                        <a:t>02.03</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Das</a:t>
                      </a:r>
                      <a:r>
                        <a:rPr lang="en-GB" sz="1000" baseline="0" dirty="0">
                          <a:effectLst/>
                        </a:rPr>
                        <a:t> </a:t>
                      </a:r>
                      <a:r>
                        <a:rPr lang="en-GB" sz="1000" baseline="0" dirty="0" err="1">
                          <a:effectLst/>
                        </a:rPr>
                        <a:t>ist</a:t>
                      </a:r>
                      <a:r>
                        <a:rPr lang="en-GB" sz="1000" baseline="0" dirty="0">
                          <a:effectLst/>
                        </a:rPr>
                        <a:t> </a:t>
                      </a:r>
                      <a:r>
                        <a:rPr lang="en-GB" sz="1000" baseline="0" dirty="0" err="1">
                          <a:effectLst/>
                        </a:rPr>
                        <a:t>es</a:t>
                      </a:r>
                      <a:r>
                        <a:rPr lang="en-GB" sz="1000" baseline="0" dirty="0">
                          <a:effectLst/>
                        </a:rPr>
                        <a:t>!</a:t>
                      </a: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333744">
                <a:tc>
                  <a:txBody>
                    <a:bodyPr/>
                    <a:lstStyle/>
                    <a:p>
                      <a:pPr>
                        <a:lnSpc>
                          <a:spcPct val="115000"/>
                        </a:lnSpc>
                        <a:spcAft>
                          <a:spcPts val="0"/>
                        </a:spcAft>
                      </a:pPr>
                      <a:r>
                        <a:rPr lang="en-GB" sz="1000" b="0" dirty="0">
                          <a:solidFill>
                            <a:schemeClr val="tx1"/>
                          </a:solidFill>
                          <a:effectLst/>
                        </a:rPr>
                        <a:t>02.05</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a:effectLst/>
                        </a:rPr>
                        <a:t>K</a:t>
                      </a:r>
                      <a:endParaRPr lang="en-GB" sz="100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Nein, </a:t>
                      </a:r>
                      <a:r>
                        <a:rPr lang="en-GB" sz="1000" dirty="0" err="1">
                          <a:effectLst/>
                        </a:rPr>
                        <a:t>denn</a:t>
                      </a:r>
                      <a:r>
                        <a:rPr lang="en-GB" sz="1000" dirty="0">
                          <a:effectLst/>
                        </a:rPr>
                        <a:t> </a:t>
                      </a:r>
                      <a:r>
                        <a:rPr lang="en-GB" sz="1000" dirty="0" err="1">
                          <a:effectLst/>
                        </a:rPr>
                        <a:t>dann</a:t>
                      </a:r>
                      <a:r>
                        <a:rPr lang="en-GB" sz="1000" dirty="0">
                          <a:effectLst/>
                        </a:rPr>
                        <a:t> </a:t>
                      </a:r>
                      <a:r>
                        <a:rPr lang="en-GB" sz="1000" dirty="0" err="1">
                          <a:effectLst/>
                        </a:rPr>
                        <a:t>sind</a:t>
                      </a:r>
                      <a:r>
                        <a:rPr lang="en-GB" sz="1000" dirty="0">
                          <a:effectLst/>
                        </a:rPr>
                        <a:t> </a:t>
                      </a:r>
                      <a:r>
                        <a:rPr lang="en-GB" sz="1000" dirty="0" err="1">
                          <a:effectLst/>
                        </a:rPr>
                        <a:t>es</a:t>
                      </a:r>
                      <a:r>
                        <a:rPr lang="en-GB" sz="1000" dirty="0">
                          <a:effectLst/>
                        </a:rPr>
                        <a:t> </a:t>
                      </a:r>
                      <a:r>
                        <a:rPr lang="en-GB" sz="1000" dirty="0" err="1">
                          <a:effectLst/>
                        </a:rPr>
                        <a:t>verschiedene</a:t>
                      </a:r>
                      <a:r>
                        <a:rPr lang="en-GB" sz="1000" dirty="0">
                          <a:effectLst/>
                        </a:rPr>
                        <a:t> </a:t>
                      </a:r>
                      <a:r>
                        <a:rPr lang="en-GB" sz="1000" dirty="0" err="1">
                          <a:effectLst/>
                        </a:rPr>
                        <a:t>Gläser</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166872">
                <a:tc>
                  <a:txBody>
                    <a:bodyPr/>
                    <a:lstStyle/>
                    <a:p>
                      <a:pPr>
                        <a:lnSpc>
                          <a:spcPct val="115000"/>
                        </a:lnSpc>
                        <a:spcAft>
                          <a:spcPts val="0"/>
                        </a:spcAft>
                      </a:pPr>
                      <a:r>
                        <a:rPr lang="en-GB" sz="1000" b="0" dirty="0">
                          <a:solidFill>
                            <a:schemeClr val="tx1"/>
                          </a:solidFill>
                          <a:effectLst/>
                        </a:rPr>
                        <a:t>02.07</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err="1">
                          <a:effectLst/>
                        </a:rPr>
                        <a:t>Ja</a:t>
                      </a:r>
                      <a:r>
                        <a:rPr lang="en-GB" sz="1000" dirty="0">
                          <a:effectLst/>
                        </a:rPr>
                        <a:t>, </a:t>
                      </a:r>
                      <a:r>
                        <a:rPr lang="en-GB" sz="1000" dirty="0" err="1">
                          <a:effectLst/>
                        </a:rPr>
                        <a:t>denn</a:t>
                      </a:r>
                      <a:r>
                        <a:rPr lang="en-GB" sz="1000" dirty="0">
                          <a:effectLst/>
                        </a:rPr>
                        <a:t> das </a:t>
                      </a:r>
                      <a:r>
                        <a:rPr lang="en-GB" sz="1000" dirty="0" err="1">
                          <a:effectLst/>
                        </a:rPr>
                        <a:t>ist</a:t>
                      </a:r>
                      <a:r>
                        <a:rPr lang="en-GB" sz="1000" dirty="0">
                          <a:effectLst/>
                        </a:rPr>
                        <a:t> das </a:t>
                      </a:r>
                      <a:r>
                        <a:rPr lang="en-GB" sz="1000" dirty="0" err="1">
                          <a:effectLst/>
                        </a:rPr>
                        <a:t>verschiedenartige</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166872">
                <a:tc>
                  <a:txBody>
                    <a:bodyPr/>
                    <a:lstStyle/>
                    <a:p>
                      <a:pPr>
                        <a:lnSpc>
                          <a:spcPct val="115000"/>
                        </a:lnSpc>
                        <a:spcAft>
                          <a:spcPts val="0"/>
                        </a:spcAft>
                      </a:pPr>
                      <a:r>
                        <a:rPr lang="en-GB" sz="1000" b="0" dirty="0">
                          <a:solidFill>
                            <a:schemeClr val="tx1"/>
                          </a:solidFill>
                          <a:effectLst/>
                        </a:rPr>
                        <a:t>02.10</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a:effectLst/>
                        </a:rPr>
                        <a:t>K</a:t>
                      </a:r>
                      <a:endParaRPr lang="en-GB" sz="100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Du </a:t>
                      </a:r>
                      <a:r>
                        <a:rPr lang="en-GB" sz="1000" dirty="0" err="1">
                          <a:effectLst/>
                        </a:rPr>
                        <a:t>musst</a:t>
                      </a:r>
                      <a:r>
                        <a:rPr lang="en-GB" sz="1000" dirty="0">
                          <a:effectLst/>
                        </a:rPr>
                        <a:t> das </a:t>
                      </a:r>
                      <a:r>
                        <a:rPr lang="en-GB" sz="1000" dirty="0" err="1">
                          <a:effectLst/>
                        </a:rPr>
                        <a:t>machen</a:t>
                      </a:r>
                      <a:r>
                        <a:rPr lang="en-GB" sz="1000" dirty="0">
                          <a:effectLst/>
                        </a:rPr>
                        <a:t>, L.</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 </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166872">
                <a:tc>
                  <a:txBody>
                    <a:bodyPr/>
                    <a:lstStyle/>
                    <a:p>
                      <a:pPr>
                        <a:lnSpc>
                          <a:spcPct val="115000"/>
                        </a:lnSpc>
                        <a:spcAft>
                          <a:spcPts val="0"/>
                        </a:spcAft>
                      </a:pPr>
                      <a:r>
                        <a:rPr lang="en-GB" sz="1000" b="0" dirty="0">
                          <a:solidFill>
                            <a:schemeClr val="tx1"/>
                          </a:solidFill>
                          <a:effectLst/>
                        </a:rPr>
                        <a:t>02.12</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a:effectLst/>
                        </a:rPr>
                        <a:t>M</a:t>
                      </a:r>
                      <a:endParaRPr lang="en-GB" sz="100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latin typeface="+mn-lt"/>
                          <a:ea typeface="+mn-ea"/>
                          <a:cs typeface="+mn-cs"/>
                        </a:rPr>
                        <a:t>Das</a:t>
                      </a:r>
                      <a:r>
                        <a:rPr lang="en-GB" sz="1000" baseline="0" dirty="0">
                          <a:effectLst/>
                          <a:latin typeface="+mn-lt"/>
                          <a:ea typeface="+mn-ea"/>
                          <a:cs typeface="+mn-cs"/>
                        </a:rPr>
                        <a:t> </a:t>
                      </a:r>
                      <a:r>
                        <a:rPr lang="en-GB" sz="1000" baseline="0" dirty="0" err="1">
                          <a:effectLst/>
                          <a:latin typeface="+mn-lt"/>
                          <a:ea typeface="+mn-ea"/>
                          <a:cs typeface="+mn-cs"/>
                        </a:rPr>
                        <a:t>dachte</a:t>
                      </a:r>
                      <a:r>
                        <a:rPr lang="en-GB" sz="1000" baseline="0" dirty="0">
                          <a:effectLst/>
                          <a:latin typeface="+mn-lt"/>
                          <a:ea typeface="+mn-ea"/>
                          <a:cs typeface="+mn-cs"/>
                        </a:rPr>
                        <a:t> </a:t>
                      </a:r>
                      <a:r>
                        <a:rPr lang="en-GB" sz="1000" baseline="0" dirty="0" err="1">
                          <a:effectLst/>
                          <a:latin typeface="+mn-lt"/>
                          <a:ea typeface="+mn-ea"/>
                          <a:cs typeface="+mn-cs"/>
                        </a:rPr>
                        <a:t>ich</a:t>
                      </a:r>
                      <a:r>
                        <a:rPr lang="en-GB" sz="1000" baseline="0" dirty="0">
                          <a:effectLst/>
                          <a:latin typeface="+mn-lt"/>
                          <a:ea typeface="+mn-ea"/>
                          <a:cs typeface="+mn-cs"/>
                        </a:rPr>
                        <a:t> </a:t>
                      </a:r>
                      <a:r>
                        <a:rPr lang="en-GB" sz="1000" baseline="0" dirty="0" err="1">
                          <a:effectLst/>
                          <a:latin typeface="+mn-lt"/>
                          <a:ea typeface="+mn-ea"/>
                          <a:cs typeface="+mn-cs"/>
                        </a:rPr>
                        <a:t>auch</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effectLst/>
                        </a:rPr>
                        <a:t>M </a:t>
                      </a:r>
                      <a:r>
                        <a:rPr lang="en-GB" sz="1000" dirty="0" err="1">
                          <a:effectLst/>
                        </a:rPr>
                        <a:t>kreist</a:t>
                      </a:r>
                      <a:r>
                        <a:rPr lang="en-GB" sz="1000" baseline="0" dirty="0">
                          <a:effectLst/>
                        </a:rPr>
                        <a:t> </a:t>
                      </a:r>
                      <a:r>
                        <a:rPr lang="en-GB" sz="1000" baseline="0" dirty="0" err="1">
                          <a:effectLst/>
                        </a:rPr>
                        <a:t>Antwort</a:t>
                      </a:r>
                      <a:r>
                        <a:rPr lang="en-GB" sz="1000" baseline="0" dirty="0">
                          <a:effectLst/>
                        </a:rPr>
                        <a:t> </a:t>
                      </a:r>
                      <a:r>
                        <a:rPr lang="en-GB" sz="1000" dirty="0">
                          <a:effectLst/>
                        </a:rPr>
                        <a:t>D </a:t>
                      </a:r>
                      <a:r>
                        <a:rPr lang="en-GB" sz="1000" dirty="0" err="1">
                          <a:effectLst/>
                        </a:rPr>
                        <a:t>ein</a:t>
                      </a:r>
                      <a:endParaRPr lang="en-GB" sz="1000" dirty="0">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333744">
                <a:tc>
                  <a:txBody>
                    <a:bodyPr/>
                    <a:lstStyle/>
                    <a:p>
                      <a:pPr>
                        <a:lnSpc>
                          <a:spcPct val="115000"/>
                        </a:lnSpc>
                        <a:spcAft>
                          <a:spcPts val="0"/>
                        </a:spcAft>
                      </a:pPr>
                      <a:r>
                        <a:rPr lang="en-GB" sz="1000" b="0" dirty="0">
                          <a:solidFill>
                            <a:schemeClr val="tx1"/>
                          </a:solidFill>
                          <a:effectLst/>
                        </a:rPr>
                        <a:t>02.25</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err="1">
                          <a:solidFill>
                            <a:schemeClr val="tx1"/>
                          </a:solidFill>
                          <a:effectLst/>
                        </a:rPr>
                        <a:t>Diese</a:t>
                      </a: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de-DE" sz="1000" dirty="0">
                          <a:solidFill>
                            <a:schemeClr val="tx1"/>
                          </a:solidFill>
                          <a:effectLst/>
                        </a:rPr>
                        <a:t>Die Kinder lesen die Frage lautlos. L zeigt auf eine Antwort</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33744">
                <a:tc>
                  <a:txBody>
                    <a:bodyPr/>
                    <a:lstStyle/>
                    <a:p>
                      <a:pPr>
                        <a:lnSpc>
                          <a:spcPct val="115000"/>
                        </a:lnSpc>
                        <a:spcAft>
                          <a:spcPts val="0"/>
                        </a:spcAft>
                      </a:pPr>
                      <a:r>
                        <a:rPr lang="en-GB" sz="1000" b="0" dirty="0">
                          <a:solidFill>
                            <a:schemeClr val="tx1"/>
                          </a:solidFill>
                          <a:effectLst/>
                        </a:rPr>
                        <a:t>02.29</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a:solidFill>
                            <a:schemeClr val="tx1"/>
                          </a:solidFill>
                          <a:effectLst/>
                        </a:rPr>
                        <a:t>K</a:t>
                      </a:r>
                      <a:endParaRPr lang="en-GB" sz="100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de-DE" sz="1000" dirty="0">
                          <a:solidFill>
                            <a:schemeClr val="tx1"/>
                          </a:solidFill>
                          <a:effectLst/>
                        </a:rPr>
                        <a:t>Es sollte diese hier sein, denn dann gibt es eine weitere Ebene. 4 und 5</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de-DE" sz="1000" dirty="0">
                          <a:solidFill>
                            <a:schemeClr val="tx1"/>
                          </a:solidFill>
                          <a:effectLst/>
                        </a:rPr>
                        <a:t>K zeigt auf die gleiche Antwort wie L</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33744">
                <a:tc>
                  <a:txBody>
                    <a:bodyPr/>
                    <a:lstStyle/>
                    <a:p>
                      <a:pPr>
                        <a:lnSpc>
                          <a:spcPct val="115000"/>
                        </a:lnSpc>
                        <a:spcAft>
                          <a:spcPts val="0"/>
                        </a:spcAft>
                      </a:pPr>
                      <a:r>
                        <a:rPr lang="en-GB" sz="1000" b="0" dirty="0">
                          <a:solidFill>
                            <a:schemeClr val="tx1"/>
                          </a:solidFill>
                          <a:effectLst/>
                        </a:rPr>
                        <a:t>02.35</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err="1">
                          <a:solidFill>
                            <a:schemeClr val="tx1"/>
                          </a:solidFill>
                          <a:effectLst/>
                          <a:latin typeface="Calibri"/>
                          <a:ea typeface="Calibri"/>
                          <a:cs typeface="Times New Roman"/>
                        </a:rPr>
                        <a:t>Ja</a:t>
                      </a:r>
                      <a:r>
                        <a:rPr lang="en-GB" sz="1000" dirty="0">
                          <a:solidFill>
                            <a:schemeClr val="tx1"/>
                          </a:solidFill>
                          <a:effectLst/>
                          <a:latin typeface="Calibri"/>
                          <a:ea typeface="Calibri"/>
                          <a:cs typeface="Times New Roman"/>
                        </a:rPr>
                        <a:t>, </a:t>
                      </a:r>
                      <a:r>
                        <a:rPr lang="en-GB" sz="1000" dirty="0" err="1">
                          <a:solidFill>
                            <a:schemeClr val="tx1"/>
                          </a:solidFill>
                          <a:effectLst/>
                          <a:latin typeface="Calibri"/>
                          <a:ea typeface="Calibri"/>
                          <a:cs typeface="Times New Roman"/>
                        </a:rPr>
                        <a:t>ja</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de-DE" sz="1000" dirty="0">
                          <a:solidFill>
                            <a:schemeClr val="tx1"/>
                          </a:solidFill>
                          <a:effectLst/>
                        </a:rPr>
                        <a:t>L sieht sich alle Antworten an und zeigt auf jede</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66872">
                <a:tc>
                  <a:txBody>
                    <a:bodyPr/>
                    <a:lstStyle/>
                    <a:p>
                      <a:pPr>
                        <a:lnSpc>
                          <a:spcPct val="115000"/>
                        </a:lnSpc>
                        <a:spcAft>
                          <a:spcPts val="0"/>
                        </a:spcAft>
                      </a:pPr>
                      <a:r>
                        <a:rPr lang="en-GB" sz="1000" b="0" dirty="0">
                          <a:solidFill>
                            <a:schemeClr val="tx1"/>
                          </a:solidFill>
                          <a:effectLst/>
                        </a:rPr>
                        <a:t>02.37</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rPr>
                        <a:t>M</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rPr>
                        <a:t>Das</a:t>
                      </a:r>
                      <a:r>
                        <a:rPr lang="en-GB" sz="1000" baseline="0" dirty="0">
                          <a:solidFill>
                            <a:schemeClr val="tx1"/>
                          </a:solidFill>
                          <a:effectLst/>
                        </a:rPr>
                        <a:t> </a:t>
                      </a:r>
                      <a:r>
                        <a:rPr lang="en-GB" sz="1000" baseline="0" dirty="0" err="1">
                          <a:solidFill>
                            <a:schemeClr val="tx1"/>
                          </a:solidFill>
                          <a:effectLst/>
                        </a:rPr>
                        <a:t>da</a:t>
                      </a:r>
                      <a:r>
                        <a:rPr lang="en-GB" sz="1000" dirty="0">
                          <a:solidFill>
                            <a:schemeClr val="tx1"/>
                          </a:solidFill>
                          <a:effectLst/>
                        </a:rPr>
                        <a:t>? </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rPr>
                        <a:t>M </a:t>
                      </a:r>
                      <a:r>
                        <a:rPr lang="en-GB" sz="1000" dirty="0" err="1">
                          <a:solidFill>
                            <a:schemeClr val="tx1"/>
                          </a:solidFill>
                          <a:effectLst/>
                        </a:rPr>
                        <a:t>zeigt</a:t>
                      </a:r>
                      <a:r>
                        <a:rPr lang="en-GB" sz="1000" baseline="0" dirty="0">
                          <a:solidFill>
                            <a:schemeClr val="tx1"/>
                          </a:solidFill>
                          <a:effectLst/>
                        </a:rPr>
                        <a:t> auf </a:t>
                      </a:r>
                      <a:r>
                        <a:rPr lang="en-GB" sz="1000" baseline="0" dirty="0" err="1">
                          <a:solidFill>
                            <a:schemeClr val="tx1"/>
                          </a:solidFill>
                          <a:effectLst/>
                        </a:rPr>
                        <a:t>Antwort</a:t>
                      </a:r>
                      <a:r>
                        <a:rPr lang="en-GB" sz="1000" dirty="0">
                          <a:solidFill>
                            <a:schemeClr val="tx1"/>
                          </a:solidFill>
                          <a:effectLst/>
                        </a:rPr>
                        <a:t> B</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500617">
                <a:tc>
                  <a:txBody>
                    <a:bodyPr/>
                    <a:lstStyle/>
                    <a:p>
                      <a:pPr>
                        <a:lnSpc>
                          <a:spcPct val="115000"/>
                        </a:lnSpc>
                        <a:spcAft>
                          <a:spcPts val="0"/>
                        </a:spcAft>
                      </a:pPr>
                      <a:r>
                        <a:rPr lang="en-GB" sz="1000" b="0" dirty="0">
                          <a:solidFill>
                            <a:schemeClr val="tx1"/>
                          </a:solidFill>
                          <a:effectLst/>
                        </a:rPr>
                        <a:t>02.28</a:t>
                      </a:r>
                      <a:endParaRPr lang="en-GB" sz="1000" b="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rPr>
                        <a:t>K</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de-DE" sz="1000" dirty="0">
                          <a:solidFill>
                            <a:schemeClr val="tx1"/>
                          </a:solidFill>
                          <a:effectLst/>
                        </a:rPr>
                        <a:t>Es ist A, das hier. Das liegt daran, dass der eine 3 hat, dann sollte es 2 sein, dann sollte es 1 sein.</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00" dirty="0">
                          <a:solidFill>
                            <a:schemeClr val="tx1"/>
                          </a:solidFill>
                          <a:effectLst/>
                        </a:rPr>
                        <a:t>M </a:t>
                      </a:r>
                      <a:r>
                        <a:rPr lang="en-GB" sz="1000" dirty="0" err="1">
                          <a:solidFill>
                            <a:schemeClr val="tx1"/>
                          </a:solidFill>
                          <a:effectLst/>
                        </a:rPr>
                        <a:t>kreist</a:t>
                      </a:r>
                      <a:r>
                        <a:rPr lang="en-GB" sz="1000" dirty="0">
                          <a:solidFill>
                            <a:schemeClr val="tx1"/>
                          </a:solidFill>
                          <a:effectLst/>
                        </a:rPr>
                        <a:t> A </a:t>
                      </a:r>
                      <a:r>
                        <a:rPr lang="en-GB" sz="1000" dirty="0" err="1">
                          <a:solidFill>
                            <a:schemeClr val="tx1"/>
                          </a:solidFill>
                          <a:effectLst/>
                        </a:rPr>
                        <a:t>ein</a:t>
                      </a:r>
                      <a:endParaRPr lang="en-GB" sz="1000" dirty="0">
                        <a:solidFill>
                          <a:schemeClr val="tx1"/>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33744">
                <a:tc>
                  <a:txBody>
                    <a:bodyPr/>
                    <a:lstStyle/>
                    <a:p>
                      <a:pPr>
                        <a:lnSpc>
                          <a:spcPct val="115000"/>
                        </a:lnSpc>
                        <a:spcAft>
                          <a:spcPts val="0"/>
                        </a:spcAft>
                      </a:pPr>
                      <a:r>
                        <a:rPr lang="en-GB" sz="1000" b="0" dirty="0">
                          <a:solidFill>
                            <a:sysClr val="windowText" lastClr="000000"/>
                          </a:solidFill>
                          <a:effectLst/>
                        </a:rPr>
                        <a:t>02.57</a:t>
                      </a:r>
                      <a:endParaRPr lang="en-GB" sz="1000" b="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solidFill>
                            <a:sysClr val="windowText" lastClr="000000"/>
                          </a:solidFill>
                          <a:effectLst/>
                          <a:latin typeface="Calibri"/>
                          <a:ea typeface="Calibri"/>
                          <a:cs typeface="Times New Roman"/>
                        </a:rPr>
                        <a:t>L</a:t>
                      </a: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de-DE" sz="1000" dirty="0">
                          <a:solidFill>
                            <a:sysClr val="windowText" lastClr="000000"/>
                          </a:solidFill>
                          <a:effectLst/>
                        </a:rPr>
                        <a:t>Das ist es, denn das hat nichts drin.</a:t>
                      </a:r>
                      <a:endParaRPr lang="en-GB" sz="100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de-DE" sz="1000" dirty="0">
                          <a:solidFill>
                            <a:sysClr val="windowText" lastClr="000000"/>
                          </a:solidFill>
                          <a:effectLst/>
                        </a:rPr>
                        <a:t>Kinder schauen alle auf die nächste Frage</a:t>
                      </a:r>
                      <a:endParaRPr lang="en-GB" sz="100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166872">
                <a:tc>
                  <a:txBody>
                    <a:bodyPr/>
                    <a:lstStyle/>
                    <a:p>
                      <a:pPr>
                        <a:lnSpc>
                          <a:spcPct val="115000"/>
                        </a:lnSpc>
                        <a:spcAft>
                          <a:spcPts val="0"/>
                        </a:spcAft>
                      </a:pPr>
                      <a:r>
                        <a:rPr lang="en-GB" sz="1000" b="0" dirty="0">
                          <a:solidFill>
                            <a:sysClr val="windowText" lastClr="000000"/>
                          </a:solidFill>
                          <a:effectLst/>
                        </a:rPr>
                        <a:t>03.01</a:t>
                      </a:r>
                      <a:endParaRPr lang="en-GB" sz="1000" b="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a:solidFill>
                            <a:sysClr val="windowText" lastClr="000000"/>
                          </a:solidFill>
                          <a:effectLst/>
                        </a:rPr>
                        <a:t>K</a:t>
                      </a:r>
                      <a:endParaRPr lang="en-GB" sz="100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err="1">
                          <a:solidFill>
                            <a:sysClr val="windowText" lastClr="000000"/>
                          </a:solidFill>
                          <a:effectLst/>
                          <a:latin typeface="+mn-lt"/>
                          <a:ea typeface="+mn-ea"/>
                          <a:cs typeface="+mn-cs"/>
                        </a:rPr>
                        <a:t>Ja</a:t>
                      </a:r>
                      <a:r>
                        <a:rPr lang="en-GB" sz="1000" dirty="0">
                          <a:solidFill>
                            <a:sysClr val="windowText" lastClr="000000"/>
                          </a:solidFill>
                          <a:effectLst/>
                          <a:latin typeface="+mn-lt"/>
                          <a:ea typeface="+mn-ea"/>
                          <a:cs typeface="+mn-cs"/>
                        </a:rPr>
                        <a:t>,</a:t>
                      </a:r>
                      <a:r>
                        <a:rPr lang="en-GB" sz="1000" baseline="0" dirty="0">
                          <a:solidFill>
                            <a:sysClr val="windowText" lastClr="000000"/>
                          </a:solidFill>
                          <a:effectLst/>
                          <a:latin typeface="+mn-lt"/>
                          <a:ea typeface="+mn-ea"/>
                          <a:cs typeface="+mn-cs"/>
                        </a:rPr>
                        <a:t> nein, </a:t>
                      </a:r>
                      <a:r>
                        <a:rPr lang="en-GB" sz="1000" baseline="0" dirty="0" err="1">
                          <a:solidFill>
                            <a:sysClr val="windowText" lastClr="000000"/>
                          </a:solidFill>
                          <a:effectLst/>
                          <a:latin typeface="+mn-lt"/>
                          <a:ea typeface="+mn-ea"/>
                          <a:cs typeface="+mn-cs"/>
                        </a:rPr>
                        <a:t>es</a:t>
                      </a:r>
                      <a:r>
                        <a:rPr lang="en-GB" sz="1000" baseline="0" dirty="0">
                          <a:solidFill>
                            <a:sysClr val="windowText" lastClr="000000"/>
                          </a:solidFill>
                          <a:effectLst/>
                          <a:latin typeface="+mn-lt"/>
                          <a:ea typeface="+mn-ea"/>
                          <a:cs typeface="+mn-cs"/>
                        </a:rPr>
                        <a:t> </a:t>
                      </a:r>
                      <a:r>
                        <a:rPr lang="en-GB" sz="1000" baseline="0" dirty="0" err="1">
                          <a:solidFill>
                            <a:sysClr val="windowText" lastClr="000000"/>
                          </a:solidFill>
                          <a:effectLst/>
                          <a:latin typeface="+mn-lt"/>
                          <a:ea typeface="+mn-ea"/>
                          <a:cs typeface="+mn-cs"/>
                        </a:rPr>
                        <a:t>ist</a:t>
                      </a:r>
                      <a:r>
                        <a:rPr lang="en-GB" sz="1000" baseline="0" dirty="0">
                          <a:solidFill>
                            <a:sysClr val="windowText" lastClr="000000"/>
                          </a:solidFill>
                          <a:effectLst/>
                          <a:latin typeface="+mn-lt"/>
                          <a:ea typeface="+mn-ea"/>
                          <a:cs typeface="+mn-cs"/>
                        </a:rPr>
                        <a:t> das </a:t>
                      </a:r>
                      <a:r>
                        <a:rPr lang="en-GB" sz="1000" baseline="0" dirty="0" err="1">
                          <a:solidFill>
                            <a:sysClr val="windowText" lastClr="000000"/>
                          </a:solidFill>
                          <a:effectLst/>
                          <a:latin typeface="+mn-lt"/>
                          <a:ea typeface="+mn-ea"/>
                          <a:cs typeface="+mn-cs"/>
                        </a:rPr>
                        <a:t>hier</a:t>
                      </a:r>
                      <a:endParaRPr lang="en-GB" sz="100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00" dirty="0">
                          <a:solidFill>
                            <a:sysClr val="windowText" lastClr="000000"/>
                          </a:solidFill>
                          <a:effectLst/>
                        </a:rPr>
                        <a:t>K </a:t>
                      </a:r>
                      <a:r>
                        <a:rPr lang="en-GB" sz="1000" dirty="0" err="1">
                          <a:solidFill>
                            <a:sysClr val="windowText" lastClr="000000"/>
                          </a:solidFill>
                          <a:effectLst/>
                        </a:rPr>
                        <a:t>zeigt</a:t>
                      </a:r>
                      <a:r>
                        <a:rPr lang="en-GB" sz="1000" dirty="0">
                          <a:solidFill>
                            <a:sysClr val="windowText" lastClr="000000"/>
                          </a:solidFill>
                          <a:effectLst/>
                        </a:rPr>
                        <a:t> auf </a:t>
                      </a:r>
                      <a:r>
                        <a:rPr lang="en-GB" sz="1000" dirty="0" err="1">
                          <a:solidFill>
                            <a:sysClr val="windowText" lastClr="000000"/>
                          </a:solidFill>
                          <a:effectLst/>
                        </a:rPr>
                        <a:t>eine</a:t>
                      </a:r>
                      <a:r>
                        <a:rPr lang="en-GB" sz="1000" dirty="0">
                          <a:solidFill>
                            <a:sysClr val="windowText" lastClr="000000"/>
                          </a:solidFill>
                          <a:effectLst/>
                        </a:rPr>
                        <a:t> </a:t>
                      </a:r>
                      <a:r>
                        <a:rPr lang="en-GB" sz="1000" dirty="0" err="1">
                          <a:solidFill>
                            <a:sysClr val="windowText" lastClr="000000"/>
                          </a:solidFill>
                          <a:effectLst/>
                        </a:rPr>
                        <a:t>andere</a:t>
                      </a:r>
                      <a:r>
                        <a:rPr lang="en-GB" sz="1000" dirty="0">
                          <a:solidFill>
                            <a:sysClr val="windowText" lastClr="000000"/>
                          </a:solidFill>
                          <a:effectLst/>
                        </a:rPr>
                        <a:t> </a:t>
                      </a:r>
                      <a:r>
                        <a:rPr lang="en-GB" sz="1000" dirty="0" err="1">
                          <a:solidFill>
                            <a:sysClr val="windowText" lastClr="000000"/>
                          </a:solidFill>
                          <a:effectLst/>
                        </a:rPr>
                        <a:t>Antwort</a:t>
                      </a:r>
                      <a:endParaRPr lang="en-GB" sz="1000" dirty="0">
                        <a:solidFill>
                          <a:sysClr val="windowText" lastClr="000000"/>
                        </a:solidFill>
                        <a:effectLst/>
                        <a:latin typeface="Calibri"/>
                        <a:ea typeface="Calibri"/>
                        <a:cs typeface="Times New Roman"/>
                      </a:endParaRPr>
                    </a:p>
                  </a:txBody>
                  <a:tcPr marL="62188" marR="6218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28060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478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1134" y="466475"/>
            <a:ext cx="2354632" cy="780836"/>
          </a:xfrm>
          <a:prstGeom prst="rect">
            <a:avLst/>
          </a:prstGeom>
          <a:solidFill>
            <a:srgbClr val="D9F1F6"/>
          </a:solidFill>
        </p:spPr>
        <p:txBody>
          <a:bodyPr vert="horz" wrap="square" lIns="0" tIns="14395" rIns="0" bIns="0" rtlCol="0">
            <a:spAutoFit/>
          </a:bodyPr>
          <a:lstStyle/>
          <a:p>
            <a:pPr marL="23608" defTabSz="829178">
              <a:spcBef>
                <a:spcPts val="113"/>
              </a:spcBef>
            </a:pPr>
            <a:r>
              <a:rPr lang="de-DE" sz="1632" b="1" dirty="0">
                <a:solidFill>
                  <a:srgbClr val="1A616F"/>
                </a:solidFill>
                <a:latin typeface="Arial"/>
                <a:cs typeface="Arial"/>
              </a:rPr>
              <a:t>Teil i. Mögliche Anwendungen</a:t>
            </a:r>
          </a:p>
          <a:p>
            <a:pPr marL="23608" defTabSz="829178">
              <a:spcBef>
                <a:spcPts val="113"/>
              </a:spcBef>
            </a:pPr>
            <a:r>
              <a:rPr lang="de-DE" sz="1632" b="1" dirty="0">
                <a:solidFill>
                  <a:srgbClr val="1A616F"/>
                </a:solidFill>
                <a:latin typeface="Arial"/>
                <a:cs typeface="Arial"/>
              </a:rPr>
              <a:t>des T-SEDA-Toolkits</a:t>
            </a:r>
            <a:endParaRPr sz="1632" dirty="0">
              <a:solidFill>
                <a:prstClr val="black"/>
              </a:solidFill>
              <a:latin typeface="Arial"/>
              <a:cs typeface="Arial"/>
            </a:endParaRPr>
          </a:p>
        </p:txBody>
      </p:sp>
      <p:sp>
        <p:nvSpPr>
          <p:cNvPr id="3" name="object 3"/>
          <p:cNvSpPr txBox="1"/>
          <p:nvPr/>
        </p:nvSpPr>
        <p:spPr>
          <a:xfrm>
            <a:off x="876026" y="1380595"/>
            <a:ext cx="4675713" cy="5226445"/>
          </a:xfrm>
          <a:prstGeom prst="rect">
            <a:avLst/>
          </a:prstGeom>
          <a:ln w="31733">
            <a:solidFill>
              <a:srgbClr val="2791A6"/>
            </a:solidFill>
          </a:ln>
        </p:spPr>
        <p:txBody>
          <a:bodyPr vert="horz" wrap="square" lIns="0" tIns="35701" rIns="0" bIns="0" rtlCol="0">
            <a:spAutoFit/>
          </a:bodyPr>
          <a:lstStyle/>
          <a:p>
            <a:pPr marL="75432" marR="86949" algn="just" defTabSz="829178">
              <a:lnSpc>
                <a:spcPct val="120600"/>
              </a:lnSpc>
              <a:spcBef>
                <a:spcPts val="281"/>
              </a:spcBef>
            </a:pPr>
            <a:r>
              <a:rPr lang="de-DE" sz="1088" dirty="0">
                <a:solidFill>
                  <a:prstClr val="black"/>
                </a:solidFill>
                <a:latin typeface="Arial Unicode MS"/>
                <a:cs typeface="Arial Unicode MS"/>
              </a:rPr>
              <a:t>Wie Sie das Toolkit nutzen, hängt davon ab, woran Sie interessiert sind, aber auch davon, welche Möglichkeiten Sie haben. Im Folgenden finden Sie einige Vorschläge, wie Sie diese Ressourcen weitergehend nutzen können:</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Wenn Sie eine/n Lehrassistenten/in </a:t>
            </a:r>
            <a:r>
              <a:rPr lang="de-DE" sz="1088" dirty="0" err="1">
                <a:solidFill>
                  <a:prstClr val="black"/>
                </a:solidFill>
                <a:latin typeface="Arial Unicode MS"/>
                <a:cs typeface="Arial Unicode MS"/>
              </a:rPr>
              <a:t>in</a:t>
            </a:r>
            <a:r>
              <a:rPr lang="de-DE" sz="1088" dirty="0">
                <a:solidFill>
                  <a:prstClr val="black"/>
                </a:solidFill>
                <a:latin typeface="Arial Unicode MS"/>
                <a:cs typeface="Arial Unicode MS"/>
              </a:rPr>
              <a:t> Ihrer Einrichtung haben, könnten Sie ihn/sie um Hilfe bei Videoaufnahmen oder Live-Beobachtungen bitten. </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Oder Sie könnten darum bitten, Sie zu filmen, wenn Sie sich auf Ihre eigene Praxis konzentrieren möchten.</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Wenn in Ihrer Schule mehrere Lehrkräfte T-SEDA-Untersuchungen durchführen, könnten Sie gemeinsam Ihre Ergebnisse austauschen und überlegen, wie Sie die Praxis in der gesamten Schule einbinden können.</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Sie könnten andere KollegInnen bitten, Sie zu beobachten, oder Sie könnten sie beobachten, wie sie gemeinsam Lerngespräche führen</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Je nach Alter Ihrer Lernenden könnten Sie deren Beiträge bei der Planung Ihrer Untersuchung und dem Austausch Ihrer Ergebnisse einholen oder sie in die Ausarbeitung Ihres Aktionsplans einbeziehen.</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Sie könnten überlegen, wie Sie Technologie in Ihre Untersuchung integrieren und wie sich dies auf den Dialog auswirkt.</a:t>
            </a:r>
          </a:p>
          <a:p>
            <a:pPr marL="230903" marR="86949" indent="-155471" algn="just" defTabSz="829178">
              <a:lnSpc>
                <a:spcPct val="120600"/>
              </a:lnSpc>
              <a:spcBef>
                <a:spcPts val="281"/>
              </a:spcBef>
              <a:buFont typeface="Arial" panose="020B0604020202020204" pitchFamily="34" charset="0"/>
              <a:buChar char="•"/>
            </a:pPr>
            <a:r>
              <a:rPr lang="de-DE" sz="1088" dirty="0">
                <a:solidFill>
                  <a:prstClr val="black"/>
                </a:solidFill>
                <a:latin typeface="Arial Unicode MS"/>
                <a:cs typeface="Arial Unicode MS"/>
              </a:rPr>
              <a:t>Die Abschnitte 1-5 des Toolkits geben Ihnen weitere Ideen, was Sie tun könnten.</a:t>
            </a:r>
            <a:r>
              <a:rPr lang="en-GB" sz="1088" dirty="0">
                <a:solidFill>
                  <a:prstClr val="black"/>
                </a:solidFill>
                <a:latin typeface="Arial Unicode MS"/>
                <a:cs typeface="Arial Unicode MS"/>
              </a:rPr>
              <a:t>		</a:t>
            </a:r>
          </a:p>
          <a:p>
            <a:pPr marL="230903" marR="86949" indent="-155471" algn="just" defTabSz="829178">
              <a:lnSpc>
                <a:spcPct val="120600"/>
              </a:lnSpc>
              <a:spcBef>
                <a:spcPts val="281"/>
              </a:spcBef>
              <a:buFont typeface="Arial" panose="020B0604020202020204" pitchFamily="34" charset="0"/>
              <a:buChar char="•"/>
            </a:pPr>
            <a:endParaRPr lang="en-GB" sz="1088" dirty="0">
              <a:solidFill>
                <a:srgbClr val="0000FF"/>
              </a:solidFill>
              <a:latin typeface="Arial Unicode MS"/>
              <a:cs typeface="Arial" panose="020B0604020202020204" pitchFamily="34" charset="0"/>
              <a:hlinkClick r:id="rId2">
                <a:extLst>
                  <a:ext uri="{A12FA001-AC4F-418D-AE19-62706E023703}">
                    <ahyp:hlinkClr xmlns:ahyp="http://schemas.microsoft.com/office/drawing/2018/hyperlinkcolor" val="tx"/>
                  </a:ext>
                </a:extLst>
              </a:hlinkClick>
            </a:endParaRPr>
          </a:p>
          <a:p>
            <a:pPr marL="75432" marR="86949" algn="just" defTabSz="829178">
              <a:lnSpc>
                <a:spcPct val="120600"/>
              </a:lnSpc>
              <a:spcBef>
                <a:spcPts val="281"/>
              </a:spcBef>
            </a:pPr>
            <a:r>
              <a:rPr lang="en-GB" sz="1088" u="sng" dirty="0">
                <a:solidFill>
                  <a:srgbClr val="0000FF"/>
                </a:solidFill>
                <a:latin typeface="Arial Unicode MS"/>
                <a:cs typeface="Arial" panose="020B0604020202020204" pitchFamily="34" charset="0"/>
              </a:rPr>
              <a:t>	</a:t>
            </a:r>
            <a:r>
              <a:rPr lang="en-GB" sz="1088" u="sng" dirty="0">
                <a:solidFill>
                  <a:srgbClr val="0000FF"/>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 </a:t>
            </a:r>
            <a:r>
              <a:rPr lang="de-DE" sz="1088" b="1" spc="-50" dirty="0">
                <a:solidFill>
                  <a:prstClr val="black"/>
                </a:solidFill>
                <a:latin typeface="Arial" pitchFamily="34" charset="0"/>
                <a:cs typeface="Arial" pitchFamily="34" charset="0"/>
                <a:hlinkClick r:id="rId3"/>
              </a:rPr>
              <a:t>Video </a:t>
            </a:r>
            <a:r>
              <a:rPr lang="de-DE" sz="1088" b="1" spc="-36" dirty="0">
                <a:solidFill>
                  <a:prstClr val="black"/>
                </a:solidFill>
                <a:latin typeface="Arial" pitchFamily="34" charset="0"/>
                <a:cs typeface="Arial" pitchFamily="34" charset="0"/>
                <a:hlinkClick r:id="rId3"/>
              </a:rPr>
              <a:t>9: </a:t>
            </a:r>
            <a:r>
              <a:rPr lang="de-DE" sz="1088" b="1" spc="-82" dirty="0">
                <a:solidFill>
                  <a:prstClr val="black"/>
                </a:solidFill>
                <a:latin typeface="Arial" pitchFamily="34" charset="0"/>
                <a:cs typeface="Arial" pitchFamily="34" charset="0"/>
                <a:hlinkClick r:id="rId3"/>
              </a:rPr>
              <a:t>Die Auswirkungen der T-SEDA-Untersuchung</a:t>
            </a:r>
            <a:endParaRPr lang="de-DE" sz="1088" b="1" dirty="0">
              <a:solidFill>
                <a:prstClr val="black"/>
              </a:solidFill>
              <a:latin typeface="Arial" pitchFamily="34" charset="0"/>
              <a:cs typeface="Arial" pitchFamily="34" charset="0"/>
            </a:endParaRPr>
          </a:p>
        </p:txBody>
      </p:sp>
      <p:sp>
        <p:nvSpPr>
          <p:cNvPr id="4" name="object 4"/>
          <p:cNvSpPr/>
          <p:nvPr/>
        </p:nvSpPr>
        <p:spPr>
          <a:xfrm>
            <a:off x="5878365" y="916622"/>
            <a:ext cx="3282160" cy="1850103"/>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 name="object 5"/>
          <p:cNvSpPr/>
          <p:nvPr/>
        </p:nvSpPr>
        <p:spPr>
          <a:xfrm>
            <a:off x="6233645" y="5044665"/>
            <a:ext cx="2558934" cy="1854711"/>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6" name="object 6"/>
          <p:cNvSpPr/>
          <p:nvPr/>
        </p:nvSpPr>
        <p:spPr>
          <a:xfrm>
            <a:off x="5760737" y="3061543"/>
            <a:ext cx="3954297" cy="1854711"/>
          </a:xfrm>
          <a:prstGeom prst="rect">
            <a:avLst/>
          </a:prstGeom>
          <a:blipFill>
            <a:blip r:embed="rId6" cstate="print"/>
            <a:stretch>
              <a:fillRect/>
            </a:stretch>
          </a:blipFill>
        </p:spPr>
        <p:txBody>
          <a:bodyPr wrap="square" lIns="0" tIns="0" rIns="0" bIns="0" rtlCol="0"/>
          <a:lstStyle/>
          <a:p>
            <a:pPr defTabSz="829178"/>
            <a:endParaRPr sz="1632">
              <a:solidFill>
                <a:prstClr val="black"/>
              </a:solidFill>
              <a:latin typeface="Calibri"/>
            </a:endParaRPr>
          </a:p>
        </p:txBody>
      </p:sp>
      <p:sp>
        <p:nvSpPr>
          <p:cNvPr id="9" name="object 6">
            <a:extLst>
              <a:ext uri="{FF2B5EF4-FFF2-40B4-BE49-F238E27FC236}">
                <a16:creationId xmlns:a16="http://schemas.microsoft.com/office/drawing/2014/main" id="{D6DDD4AF-1072-07EC-D3D0-B2AD17708101}"/>
              </a:ext>
            </a:extLst>
          </p:cNvPr>
          <p:cNvSpPr/>
          <p:nvPr/>
        </p:nvSpPr>
        <p:spPr>
          <a:xfrm>
            <a:off x="1134632" y="6225888"/>
            <a:ext cx="398462" cy="398465"/>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0" name="object 6">
            <a:extLst>
              <a:ext uri="{FF2B5EF4-FFF2-40B4-BE49-F238E27FC236}">
                <a16:creationId xmlns:a16="http://schemas.microsoft.com/office/drawing/2014/main" id="{19C529BA-C6ED-7E45-8D01-9EF39DDF8666}"/>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31</a:t>
            </a:r>
            <a:endParaRPr sz="907" dirty="0">
              <a:solidFill>
                <a:prstClr val="black"/>
              </a:solidFill>
              <a:latin typeface="Arial"/>
              <a:cs typeface="Arial"/>
            </a:endParaRPr>
          </a:p>
        </p:txBody>
      </p:sp>
    </p:spTree>
    <p:extLst>
      <p:ext uri="{BB962C8B-B14F-4D97-AF65-F5344CB8AC3E}">
        <p14:creationId xmlns:p14="http://schemas.microsoft.com/office/powerpoint/2010/main" val="42143313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88237" y="391589"/>
            <a:ext cx="8203036" cy="502317"/>
          </a:xfrm>
          <a:prstGeom prst="rect">
            <a:avLst/>
          </a:prstGeom>
        </p:spPr>
        <p:txBody>
          <a:bodyPr vert="horz" wrap="square" lIns="0" tIns="0" rIns="0" bIns="0" rtlCol="0">
            <a:spAutoFit/>
          </a:bodyPr>
          <a:lstStyle/>
          <a:p>
            <a:pPr marL="289061" algn="ctr">
              <a:spcBef>
                <a:spcPts val="36"/>
              </a:spcBef>
            </a:pPr>
            <a:r>
              <a:rPr sz="3264" spc="9" dirty="0"/>
              <a:t>T-SEDA</a:t>
            </a:r>
            <a:r>
              <a:rPr lang="de-DE" sz="3264" spc="9" dirty="0"/>
              <a:t>: Unterstützende Werkzeuge</a:t>
            </a:r>
            <a:endParaRPr sz="3264" spc="9" dirty="0">
              <a:solidFill>
                <a:srgbClr val="00B050"/>
              </a:solidFill>
            </a:endParaRPr>
          </a:p>
        </p:txBody>
      </p:sp>
      <p:sp>
        <p:nvSpPr>
          <p:cNvPr id="3" name="object 3"/>
          <p:cNvSpPr txBox="1">
            <a:spLocks noGrp="1"/>
          </p:cNvSpPr>
          <p:nvPr>
            <p:ph type="body" idx="1"/>
          </p:nvPr>
        </p:nvSpPr>
        <p:spPr>
          <a:xfrm>
            <a:off x="1086508" y="4805851"/>
            <a:ext cx="9110613" cy="879343"/>
          </a:xfrm>
          <a:prstGeom prst="rect">
            <a:avLst/>
          </a:prstGeom>
        </p:spPr>
        <p:txBody>
          <a:bodyPr vert="horz" wrap="square" lIns="0" tIns="0" rIns="0" bIns="0" rtlCol="0">
            <a:spAutoFit/>
          </a:bodyPr>
          <a:lstStyle/>
          <a:p>
            <a:pPr marL="286757">
              <a:spcBef>
                <a:spcPts val="14"/>
              </a:spcBef>
            </a:pPr>
            <a:endParaRPr lang="en-GB" sz="1406" spc="9" dirty="0">
              <a:latin typeface="Times New Roman"/>
              <a:cs typeface="Times New Roman"/>
            </a:endParaRPr>
          </a:p>
          <a:p>
            <a:pPr marL="286757">
              <a:buFont typeface="Symbol"/>
              <a:buChar char="•"/>
            </a:pPr>
            <a:endParaRPr lang="en-GB" sz="1542" spc="9" dirty="0">
              <a:latin typeface="Times New Roman"/>
              <a:cs typeface="Times New Roman"/>
            </a:endParaRPr>
          </a:p>
          <a:p>
            <a:pPr marL="286757">
              <a:spcBef>
                <a:spcPts val="32"/>
              </a:spcBef>
              <a:buFont typeface="Symbol"/>
              <a:buChar char="•"/>
            </a:pPr>
            <a:endParaRPr lang="en-GB" sz="1587" spc="9" dirty="0">
              <a:latin typeface="Times New Roman"/>
              <a:cs typeface="Times New Roman"/>
            </a:endParaRPr>
          </a:p>
          <a:p>
            <a:pPr marL="286757">
              <a:spcBef>
                <a:spcPts val="45"/>
              </a:spcBef>
            </a:pPr>
            <a:endParaRPr lang="en-GB" sz="1179" spc="9" dirty="0">
              <a:latin typeface="Times New Roman"/>
              <a:cs typeface="Times New Roman"/>
            </a:endParaRPr>
          </a:p>
        </p:txBody>
      </p:sp>
      <p:graphicFrame>
        <p:nvGraphicFramePr>
          <p:cNvPr id="6" name="Table 6">
            <a:extLst>
              <a:ext uri="{FF2B5EF4-FFF2-40B4-BE49-F238E27FC236}">
                <a16:creationId xmlns:a16="http://schemas.microsoft.com/office/drawing/2014/main" id="{40AA7FDE-F589-D641-9FFE-C449A912C8C1}"/>
              </a:ext>
            </a:extLst>
          </p:cNvPr>
          <p:cNvGraphicFramePr>
            <a:graphicFrameLocks noGrp="1"/>
          </p:cNvGraphicFramePr>
          <p:nvPr>
            <p:extLst>
              <p:ext uri="{D42A27DB-BD31-4B8C-83A1-F6EECF244321}">
                <p14:modId xmlns:p14="http://schemas.microsoft.com/office/powerpoint/2010/main" val="4053571663"/>
              </p:ext>
            </p:extLst>
          </p:nvPr>
        </p:nvGraphicFramePr>
        <p:xfrm>
          <a:off x="709460" y="1213612"/>
          <a:ext cx="5341411" cy="5518940"/>
        </p:xfrm>
        <a:graphic>
          <a:graphicData uri="http://schemas.openxmlformats.org/drawingml/2006/table">
            <a:tbl>
              <a:tblPr firstRow="1" bandRow="1">
                <a:tableStyleId>{5A111915-BE36-4E01-A7E5-04B1672EAD32}</a:tableStyleId>
              </a:tblPr>
              <a:tblGrid>
                <a:gridCol w="4633840">
                  <a:extLst>
                    <a:ext uri="{9D8B030D-6E8A-4147-A177-3AD203B41FA5}">
                      <a16:colId xmlns:a16="http://schemas.microsoft.com/office/drawing/2014/main" val="2414019375"/>
                    </a:ext>
                  </a:extLst>
                </a:gridCol>
                <a:gridCol w="707571">
                  <a:extLst>
                    <a:ext uri="{9D8B030D-6E8A-4147-A177-3AD203B41FA5}">
                      <a16:colId xmlns:a16="http://schemas.microsoft.com/office/drawing/2014/main" val="2554660328"/>
                    </a:ext>
                  </a:extLst>
                </a:gridCol>
              </a:tblGrid>
              <a:tr h="336528">
                <a:tc>
                  <a:txBody>
                    <a:bodyPr/>
                    <a:lstStyle/>
                    <a:p>
                      <a:pPr algn="ctr">
                        <a:spcBef>
                          <a:spcPts val="800"/>
                        </a:spcBef>
                      </a:pPr>
                      <a:r>
                        <a:rPr lang="en-US" sz="1600" dirty="0"/>
                        <a:t>ABSCHNITT</a:t>
                      </a:r>
                    </a:p>
                  </a:txBody>
                  <a:tcPr marL="82918" marR="82918" marT="41459" marB="41459">
                    <a:solidFill>
                      <a:srgbClr val="2E6A7B"/>
                    </a:solidFill>
                  </a:tcPr>
                </a:tc>
                <a:tc>
                  <a:txBody>
                    <a:bodyPr/>
                    <a:lstStyle/>
                    <a:p>
                      <a:pPr algn="ctr"/>
                      <a:r>
                        <a:rPr lang="en-US" sz="1600" dirty="0" err="1"/>
                        <a:t>Seite</a:t>
                      </a:r>
                      <a:endParaRPr lang="en-US" sz="1600" dirty="0"/>
                    </a:p>
                  </a:txBody>
                  <a:tcPr marL="82918" marR="82918" marT="41459" marB="41459">
                    <a:solidFill>
                      <a:srgbClr val="2E6A7B"/>
                    </a:solidFill>
                  </a:tcPr>
                </a:tc>
                <a:extLst>
                  <a:ext uri="{0D108BD9-81ED-4DB2-BD59-A6C34878D82A}">
                    <a16:rowId xmlns:a16="http://schemas.microsoft.com/office/drawing/2014/main" val="3222549903"/>
                  </a:ext>
                </a:extLst>
              </a:tr>
              <a:tr h="90157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300" b="1" spc="10" dirty="0">
                          <a:latin typeface="+mj-lt"/>
                        </a:rPr>
                        <a:t>ABSCHNITT 1: </a:t>
                      </a:r>
                      <a:r>
                        <a:rPr lang="en-GB" sz="1300" b="1" spc="10" dirty="0" err="1">
                          <a:latin typeface="+mj-lt"/>
                        </a:rPr>
                        <a:t>Detaillierter</a:t>
                      </a:r>
                      <a:r>
                        <a:rPr lang="en-GB" sz="1300" b="1" spc="10" dirty="0">
                          <a:latin typeface="+mj-lt"/>
                        </a:rPr>
                        <a:t> </a:t>
                      </a:r>
                      <a:r>
                        <a:rPr lang="en-GB" sz="1300" b="1" spc="10" dirty="0" err="1">
                          <a:latin typeface="+mj-lt"/>
                        </a:rPr>
                        <a:t>Kodierungsrahmen</a:t>
                      </a:r>
                      <a:r>
                        <a:rPr lang="en-GB" sz="1300" b="1" spc="10" dirty="0">
                          <a:latin typeface="+mj-lt"/>
                        </a:rPr>
                        <a:t>. </a:t>
                      </a:r>
                      <a:r>
                        <a:rPr lang="de-DE" sz="1300" spc="10" dirty="0">
                          <a:latin typeface="+mj-lt"/>
                        </a:rPr>
                        <a:t>Eine Liste und Erläuterung der Dialogkategorien, illustriert mit Beispielaufforderungen und Beiträgen, sowie allgemeine dialogische Praktiken im Unterricht.</a:t>
                      </a:r>
                      <a:endParaRPr lang="en-GB" sz="1300" spc="10" dirty="0">
                        <a:latin typeface="+mj-lt"/>
                      </a:endParaRPr>
                    </a:p>
                  </a:txBody>
                  <a:tcPr marL="82918" marR="82918" marT="41459" marB="41459"/>
                </a:tc>
                <a:tc>
                  <a:txBody>
                    <a:bodyPr/>
                    <a:lstStyle/>
                    <a:p>
                      <a:pPr algn="ctr"/>
                      <a:r>
                        <a:rPr lang="en-US" sz="1400" dirty="0"/>
                        <a:t>42</a:t>
                      </a:r>
                    </a:p>
                  </a:txBody>
                  <a:tcPr>
                    <a:solidFill>
                      <a:srgbClr val="D8D8D8"/>
                    </a:solidFill>
                  </a:tcPr>
                </a:tc>
                <a:extLst>
                  <a:ext uri="{0D108BD9-81ED-4DB2-BD59-A6C34878D82A}">
                    <a16:rowId xmlns:a16="http://schemas.microsoft.com/office/drawing/2014/main" val="702968102"/>
                  </a:ext>
                </a:extLst>
              </a:tr>
              <a:tr h="90157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300" b="1" spc="10" dirty="0">
                          <a:latin typeface="+mj-lt"/>
                        </a:rPr>
                        <a:t>ABSCHNITT 2: </a:t>
                      </a:r>
                      <a:r>
                        <a:rPr lang="de-DE" sz="1300" b="1" spc="10" dirty="0">
                          <a:latin typeface="+mj-lt"/>
                          <a:cs typeface="Arial"/>
                        </a:rPr>
                        <a:t>Arten der Beobachtung und Vorlagen für die Beobachtung und Kodierung. </a:t>
                      </a:r>
                      <a:r>
                        <a:rPr lang="de-DE" sz="1300" spc="10" dirty="0">
                          <a:latin typeface="+mj-lt"/>
                        </a:rPr>
                        <a:t>Einschließlich Unterrichtsbeobachtung (Zeitstichproben; Checkliste; Bewertungsskalen).</a:t>
                      </a:r>
                      <a:endParaRPr lang="en-GB" sz="1300" spc="10" dirty="0">
                        <a:latin typeface="+mj-lt"/>
                      </a:endParaRPr>
                    </a:p>
                  </a:txBody>
                  <a:tcPr marL="82918" marR="82918" marT="41459" marB="41459"/>
                </a:tc>
                <a:tc>
                  <a:txBody>
                    <a:bodyPr/>
                    <a:lstStyle/>
                    <a:p>
                      <a:pPr algn="ctr"/>
                      <a:r>
                        <a:rPr lang="en-US" sz="1400" dirty="0"/>
                        <a:t>48</a:t>
                      </a:r>
                    </a:p>
                  </a:txBody>
                  <a:tcPr>
                    <a:solidFill>
                      <a:srgbClr val="D8D8D8"/>
                    </a:solidFill>
                  </a:tcPr>
                </a:tc>
                <a:extLst>
                  <a:ext uri="{0D108BD9-81ED-4DB2-BD59-A6C34878D82A}">
                    <a16:rowId xmlns:a16="http://schemas.microsoft.com/office/drawing/2014/main" val="3850416526"/>
                  </a:ext>
                </a:extLst>
              </a:tr>
              <a:tr h="289441">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300" b="1" spc="10" dirty="0">
                          <a:latin typeface="+mj-lt"/>
                          <a:cs typeface="Arial"/>
                        </a:rPr>
                        <a:t> Vorlage 2A: </a:t>
                      </a:r>
                      <a:r>
                        <a:rPr lang="de-DE" sz="1300" b="1" kern="0" dirty="0">
                          <a:latin typeface="+mj-lt"/>
                          <a:cs typeface="Arial"/>
                        </a:rPr>
                        <a:t>Kodieren eines Audio-/ </a:t>
                      </a:r>
                      <a:r>
                        <a:rPr lang="de-DE" sz="1300" b="1" kern="0" dirty="0" err="1">
                          <a:latin typeface="+mj-lt"/>
                          <a:cs typeface="Arial"/>
                        </a:rPr>
                        <a:t>Videotranskripts</a:t>
                      </a:r>
                      <a:endParaRPr lang="en-GB" sz="1300" b="1" spc="10" dirty="0">
                        <a:latin typeface="+mj-lt"/>
                        <a:cs typeface="Arial"/>
                      </a:endParaRPr>
                    </a:p>
                  </a:txBody>
                  <a:tcPr marL="82918" marR="82918" marT="41459" marB="41459"/>
                </a:tc>
                <a:tc>
                  <a:txBody>
                    <a:bodyPr/>
                    <a:lstStyle/>
                    <a:p>
                      <a:pPr algn="ctr"/>
                      <a:r>
                        <a:rPr lang="en-US" sz="1400" dirty="0"/>
                        <a:t>51</a:t>
                      </a:r>
                    </a:p>
                  </a:txBody>
                  <a:tcPr>
                    <a:solidFill>
                      <a:srgbClr val="D8D8D8"/>
                    </a:solidFill>
                  </a:tcPr>
                </a:tc>
                <a:extLst>
                  <a:ext uri="{0D108BD9-81ED-4DB2-BD59-A6C34878D82A}">
                    <a16:rowId xmlns:a16="http://schemas.microsoft.com/office/drawing/2014/main" val="2453129498"/>
                  </a:ext>
                </a:extLst>
              </a:tr>
              <a:tr h="289441">
                <a:tc>
                  <a:txBody>
                    <a:bodyPr/>
                    <a:lstStyle/>
                    <a:p>
                      <a:pPr marL="93663" indent="0">
                        <a:lnSpc>
                          <a:spcPct val="100000"/>
                        </a:lnSpc>
                        <a:spcBef>
                          <a:spcPts val="1315"/>
                        </a:spcBef>
                        <a:tabLst/>
                      </a:pPr>
                      <a:r>
                        <a:rPr lang="en-GB" sz="1300" b="1" spc="10" dirty="0">
                          <a:latin typeface="+mj-lt"/>
                          <a:cs typeface="Arial"/>
                        </a:rPr>
                        <a:t> </a:t>
                      </a:r>
                      <a:r>
                        <a:rPr lang="en-GB" sz="1300" b="1" spc="10" dirty="0">
                          <a:solidFill>
                            <a:schemeClr val="tx1"/>
                          </a:solidFill>
                          <a:latin typeface="+mn-lt"/>
                          <a:ea typeface="+mn-ea"/>
                          <a:cs typeface="Arial"/>
                        </a:rPr>
                        <a:t>Vorlage</a:t>
                      </a:r>
                      <a:r>
                        <a:rPr lang="en-GB" sz="1300" b="1" spc="10" dirty="0">
                          <a:latin typeface="+mj-lt"/>
                          <a:cs typeface="Arial"/>
                        </a:rPr>
                        <a:t> 2B: </a:t>
                      </a:r>
                      <a:r>
                        <a:rPr lang="en-GB" sz="1300" b="1" spc="10" dirty="0" err="1">
                          <a:latin typeface="+mj-lt"/>
                          <a:cs typeface="Arial"/>
                        </a:rPr>
                        <a:t>Zeitfenster-Codierung</a:t>
                      </a:r>
                      <a:r>
                        <a:rPr lang="en-GB" sz="1300" b="1" spc="10" dirty="0">
                          <a:latin typeface="+mj-lt"/>
                          <a:cs typeface="Arial"/>
                        </a:rPr>
                        <a:t> </a:t>
                      </a:r>
                      <a:r>
                        <a:rPr lang="en-GB" sz="1300" b="1" spc="10" dirty="0" err="1">
                          <a:latin typeface="+mj-lt"/>
                          <a:cs typeface="Arial"/>
                        </a:rPr>
                        <a:t>für</a:t>
                      </a:r>
                      <a:r>
                        <a:rPr lang="en-GB" sz="1300" b="1" spc="10" dirty="0">
                          <a:latin typeface="+mj-lt"/>
                          <a:cs typeface="Arial"/>
                        </a:rPr>
                        <a:t> </a:t>
                      </a:r>
                      <a:r>
                        <a:rPr lang="en-GB" sz="1300" b="1" spc="10" dirty="0" err="1">
                          <a:latin typeface="+mj-lt"/>
                          <a:cs typeface="Arial"/>
                        </a:rPr>
                        <a:t>Gruppenarbeiten</a:t>
                      </a:r>
                      <a:endParaRPr lang="en-GB" sz="1300" b="1" spc="10" dirty="0">
                        <a:latin typeface="+mj-lt"/>
                        <a:cs typeface="Arial"/>
                      </a:endParaRPr>
                    </a:p>
                  </a:txBody>
                  <a:tcPr marL="82918" marR="82918" marT="41459" marB="41459"/>
                </a:tc>
                <a:tc>
                  <a:txBody>
                    <a:bodyPr/>
                    <a:lstStyle/>
                    <a:p>
                      <a:pPr algn="ctr"/>
                      <a:r>
                        <a:rPr lang="en-US" sz="1400" dirty="0"/>
                        <a:t>53</a:t>
                      </a:r>
                    </a:p>
                  </a:txBody>
                  <a:tcPr>
                    <a:solidFill>
                      <a:srgbClr val="D8D8D8"/>
                    </a:solidFill>
                  </a:tcPr>
                </a:tc>
                <a:extLst>
                  <a:ext uri="{0D108BD9-81ED-4DB2-BD59-A6C34878D82A}">
                    <a16:rowId xmlns:a16="http://schemas.microsoft.com/office/drawing/2014/main" val="1296792514"/>
                  </a:ext>
                </a:extLst>
              </a:tr>
              <a:tr h="490934">
                <a:tc>
                  <a:txBody>
                    <a:bodyPr/>
                    <a:lstStyle/>
                    <a:p>
                      <a:pPr marL="93663" marR="130810" indent="0">
                        <a:lnSpc>
                          <a:spcPct val="101400"/>
                        </a:lnSpc>
                        <a:spcBef>
                          <a:spcPts val="1045"/>
                        </a:spcBef>
                        <a:tabLst/>
                      </a:pPr>
                      <a:r>
                        <a:rPr lang="en-GB" sz="1300" b="1" spc="10" dirty="0">
                          <a:latin typeface="+mj-lt"/>
                          <a:cs typeface="Arial"/>
                        </a:rPr>
                        <a:t> </a:t>
                      </a:r>
                      <a:r>
                        <a:rPr lang="en-GB" sz="1300" b="1" spc="10" dirty="0">
                          <a:solidFill>
                            <a:schemeClr val="tx1"/>
                          </a:solidFill>
                          <a:latin typeface="+mn-lt"/>
                          <a:ea typeface="+mn-ea"/>
                          <a:cs typeface="Arial"/>
                        </a:rPr>
                        <a:t>Vorlage</a:t>
                      </a:r>
                      <a:r>
                        <a:rPr lang="en-GB" sz="1300" b="1" spc="10" dirty="0">
                          <a:latin typeface="+mj-lt"/>
                          <a:cs typeface="Arial"/>
                        </a:rPr>
                        <a:t> 2C: </a:t>
                      </a:r>
                      <a:r>
                        <a:rPr lang="de-DE" sz="1300" b="1" spc="10" dirty="0">
                          <a:latin typeface="+mj-lt"/>
                          <a:cs typeface="Arial"/>
                        </a:rPr>
                        <a:t>Checkliste für einzelne Lernende in Gruppenarbeiten</a:t>
                      </a:r>
                      <a:endParaRPr lang="en-GB" sz="1300" spc="10" dirty="0">
                        <a:latin typeface="+mj-lt"/>
                      </a:endParaRPr>
                    </a:p>
                  </a:txBody>
                  <a:tcPr marL="82918" marR="82918" marT="41459" marB="41459"/>
                </a:tc>
                <a:tc>
                  <a:txBody>
                    <a:bodyPr/>
                    <a:lstStyle/>
                    <a:p>
                      <a:pPr algn="ctr"/>
                      <a:r>
                        <a:rPr lang="en-US" sz="1400" dirty="0"/>
                        <a:t>55</a:t>
                      </a:r>
                    </a:p>
                  </a:txBody>
                  <a:tcPr>
                    <a:solidFill>
                      <a:srgbClr val="D8D8D8"/>
                    </a:solidFill>
                  </a:tcPr>
                </a:tc>
                <a:extLst>
                  <a:ext uri="{0D108BD9-81ED-4DB2-BD59-A6C34878D82A}">
                    <a16:rowId xmlns:a16="http://schemas.microsoft.com/office/drawing/2014/main" val="3060916660"/>
                  </a:ext>
                </a:extLst>
              </a:tr>
              <a:tr h="289441">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300" b="1" spc="10" dirty="0">
                          <a:latin typeface="+mj-lt"/>
                          <a:cs typeface="Arial"/>
                        </a:rPr>
                        <a:t> </a:t>
                      </a:r>
                      <a:r>
                        <a:rPr lang="en-GB" sz="1300" b="1" spc="10" dirty="0">
                          <a:solidFill>
                            <a:schemeClr val="tx1"/>
                          </a:solidFill>
                          <a:latin typeface="+mn-lt"/>
                          <a:ea typeface="+mn-ea"/>
                          <a:cs typeface="Arial"/>
                        </a:rPr>
                        <a:t>Vorlage</a:t>
                      </a:r>
                      <a:r>
                        <a:rPr lang="en-GB" sz="1300" b="1" spc="10" dirty="0">
                          <a:latin typeface="+mj-lt"/>
                          <a:cs typeface="Arial"/>
                        </a:rPr>
                        <a:t> 2D: </a:t>
                      </a:r>
                      <a:r>
                        <a:rPr lang="en-GB" sz="1300" b="1" spc="10" dirty="0" err="1">
                          <a:solidFill>
                            <a:schemeClr val="tx1"/>
                          </a:solidFill>
                          <a:latin typeface="+mn-lt"/>
                          <a:ea typeface="+mn-ea"/>
                          <a:cs typeface="Arial"/>
                        </a:rPr>
                        <a:t>Bewertung</a:t>
                      </a:r>
                      <a:r>
                        <a:rPr lang="en-GB" sz="1300" b="1" spc="10" dirty="0">
                          <a:solidFill>
                            <a:schemeClr val="tx1"/>
                          </a:solidFill>
                          <a:latin typeface="+mn-lt"/>
                          <a:ea typeface="+mn-ea"/>
                          <a:cs typeface="Arial"/>
                        </a:rPr>
                        <a:t> des </a:t>
                      </a:r>
                      <a:r>
                        <a:rPr lang="en-GB" sz="1300" b="1" spc="10" dirty="0" err="1">
                          <a:solidFill>
                            <a:schemeClr val="tx1"/>
                          </a:solidFill>
                          <a:latin typeface="+mn-lt"/>
                          <a:ea typeface="+mn-ea"/>
                          <a:cs typeface="Arial"/>
                        </a:rPr>
                        <a:t>Gruppendialogs</a:t>
                      </a:r>
                      <a:endParaRPr lang="en-US" sz="1300" dirty="0">
                        <a:latin typeface="+mj-lt"/>
                      </a:endParaRPr>
                    </a:p>
                  </a:txBody>
                  <a:tcPr marL="82918" marR="82918" marT="41459" marB="41459"/>
                </a:tc>
                <a:tc>
                  <a:txBody>
                    <a:bodyPr/>
                    <a:lstStyle/>
                    <a:p>
                      <a:pPr algn="ctr"/>
                      <a:r>
                        <a:rPr lang="en-US" sz="1400" dirty="0"/>
                        <a:t>56</a:t>
                      </a:r>
                    </a:p>
                  </a:txBody>
                  <a:tcPr>
                    <a:solidFill>
                      <a:srgbClr val="D8D8D8"/>
                    </a:solidFill>
                  </a:tcPr>
                </a:tc>
                <a:extLst>
                  <a:ext uri="{0D108BD9-81ED-4DB2-BD59-A6C34878D82A}">
                    <a16:rowId xmlns:a16="http://schemas.microsoft.com/office/drawing/2014/main" val="4194573456"/>
                  </a:ext>
                </a:extLst>
              </a:tr>
              <a:tr h="493484">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300" b="1" spc="10" dirty="0">
                          <a:solidFill>
                            <a:schemeClr val="tx1"/>
                          </a:solidFill>
                          <a:latin typeface="+mn-lt"/>
                          <a:ea typeface="+mn-ea"/>
                          <a:cs typeface="Arial"/>
                        </a:rPr>
                        <a:t> Vorlage 2E: </a:t>
                      </a:r>
                      <a:r>
                        <a:rPr lang="de-DE" sz="1300" b="1" spc="10" dirty="0">
                          <a:solidFill>
                            <a:schemeClr val="tx1"/>
                          </a:solidFill>
                          <a:latin typeface="+mn-lt"/>
                          <a:ea typeface="+mn-ea"/>
                          <a:cs typeface="Arial"/>
                        </a:rPr>
                        <a:t>Bewertungsskala für die Teilnahme der gesamten Klasse</a:t>
                      </a:r>
                      <a:endParaRPr lang="en-US" sz="1300" dirty="0"/>
                    </a:p>
                  </a:txBody>
                  <a:tcPr marL="82918" marR="82918" marT="41459" marB="41459"/>
                </a:tc>
                <a:tc>
                  <a:txBody>
                    <a:bodyPr/>
                    <a:lstStyle/>
                    <a:p>
                      <a:pPr algn="ctr"/>
                      <a:r>
                        <a:rPr lang="en-US" sz="1400" dirty="0"/>
                        <a:t>57</a:t>
                      </a:r>
                    </a:p>
                  </a:txBody>
                  <a:tcPr>
                    <a:solidFill>
                      <a:srgbClr val="D8D8D8"/>
                    </a:solidFill>
                  </a:tcPr>
                </a:tc>
                <a:extLst>
                  <a:ext uri="{0D108BD9-81ED-4DB2-BD59-A6C34878D82A}">
                    <a16:rowId xmlns:a16="http://schemas.microsoft.com/office/drawing/2014/main" val="1824825305"/>
                  </a:ext>
                </a:extLst>
              </a:tr>
              <a:tr h="493484">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300" b="1" spc="10" dirty="0">
                          <a:solidFill>
                            <a:schemeClr val="tx1"/>
                          </a:solidFill>
                          <a:latin typeface="+mn-lt"/>
                          <a:ea typeface="+mn-ea"/>
                          <a:cs typeface="Arial"/>
                        </a:rPr>
                        <a:t> Vorlage 2F: </a:t>
                      </a:r>
                      <a:r>
                        <a:rPr lang="de-DE" sz="1300" b="1" spc="10" dirty="0">
                          <a:solidFill>
                            <a:schemeClr val="tx1"/>
                          </a:solidFill>
                          <a:latin typeface="+mn-lt"/>
                          <a:ea typeface="+mn-ea"/>
                          <a:cs typeface="Arial"/>
                        </a:rPr>
                        <a:t>Bewertung der </a:t>
                      </a:r>
                      <a:r>
                        <a:rPr lang="de-DE" sz="1300" b="1" spc="10" dirty="0" err="1">
                          <a:solidFill>
                            <a:schemeClr val="tx1"/>
                          </a:solidFill>
                          <a:latin typeface="+mn-lt"/>
                          <a:ea typeface="+mn-ea"/>
                          <a:cs typeface="Arial"/>
                        </a:rPr>
                        <a:t>Lernendenbeteiligung</a:t>
                      </a:r>
                      <a:r>
                        <a:rPr lang="de-DE" sz="1300" b="1" spc="10" dirty="0">
                          <a:solidFill>
                            <a:srgbClr val="00B050"/>
                          </a:solidFill>
                          <a:latin typeface="+mn-lt"/>
                          <a:ea typeface="+mn-ea"/>
                          <a:cs typeface="Arial"/>
                        </a:rPr>
                        <a:t> </a:t>
                      </a:r>
                      <a:r>
                        <a:rPr lang="de-DE" sz="1300" b="1" spc="10" dirty="0">
                          <a:solidFill>
                            <a:schemeClr val="tx1"/>
                          </a:solidFill>
                          <a:latin typeface="+mn-lt"/>
                          <a:ea typeface="+mn-ea"/>
                          <a:cs typeface="Arial"/>
                        </a:rPr>
                        <a:t>und der Grundregeln</a:t>
                      </a:r>
                      <a:endParaRPr lang="en-US" sz="1300" dirty="0"/>
                    </a:p>
                  </a:txBody>
                  <a:tcPr marL="82918" marR="82918" marT="41459" marB="41459"/>
                </a:tc>
                <a:tc>
                  <a:txBody>
                    <a:bodyPr/>
                    <a:lstStyle/>
                    <a:p>
                      <a:pPr algn="ctr"/>
                      <a:r>
                        <a:rPr lang="en-US" sz="1400" dirty="0"/>
                        <a:t>58</a:t>
                      </a:r>
                    </a:p>
                  </a:txBody>
                  <a:tcPr>
                    <a:solidFill>
                      <a:srgbClr val="D8D8D8"/>
                    </a:solidFill>
                  </a:tcPr>
                </a:tc>
                <a:extLst>
                  <a:ext uri="{0D108BD9-81ED-4DB2-BD59-A6C34878D82A}">
                    <a16:rowId xmlns:a16="http://schemas.microsoft.com/office/drawing/2014/main" val="3487348345"/>
                  </a:ext>
                </a:extLst>
              </a:tr>
              <a:tr h="493484">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US" sz="1300" dirty="0"/>
                        <a:t> </a:t>
                      </a:r>
                      <a:r>
                        <a:rPr lang="en-GB" sz="1300" b="1" spc="10" dirty="0">
                          <a:solidFill>
                            <a:schemeClr val="tx1"/>
                          </a:solidFill>
                          <a:latin typeface="+mn-lt"/>
                          <a:ea typeface="+mn-ea"/>
                          <a:cs typeface="Arial"/>
                        </a:rPr>
                        <a:t>Vorlage 2G: </a:t>
                      </a:r>
                      <a:r>
                        <a:rPr lang="de-DE" sz="1300" b="1" spc="10" dirty="0">
                          <a:solidFill>
                            <a:schemeClr val="tx1"/>
                          </a:solidFill>
                          <a:latin typeface="+mn-lt"/>
                          <a:ea typeface="+mn-ea"/>
                          <a:cs typeface="Arial"/>
                        </a:rPr>
                        <a:t>Selbsteinschätzung der Gruppenarbeit von Lernenden</a:t>
                      </a:r>
                      <a:endParaRPr lang="en-US" sz="1300" dirty="0"/>
                    </a:p>
                  </a:txBody>
                  <a:tcPr marL="82918" marR="82918" marT="41459" marB="41459"/>
                </a:tc>
                <a:tc>
                  <a:txBody>
                    <a:bodyPr/>
                    <a:lstStyle/>
                    <a:p>
                      <a:pPr algn="ctr"/>
                      <a:r>
                        <a:rPr lang="en-US" sz="1400" dirty="0"/>
                        <a:t>59</a:t>
                      </a:r>
                    </a:p>
                  </a:txBody>
                  <a:tcPr>
                    <a:solidFill>
                      <a:srgbClr val="D8D8D8"/>
                    </a:solidFill>
                  </a:tcPr>
                </a:tc>
                <a:extLst>
                  <a:ext uri="{0D108BD9-81ED-4DB2-BD59-A6C34878D82A}">
                    <a16:rowId xmlns:a16="http://schemas.microsoft.com/office/drawing/2014/main" val="1134652461"/>
                  </a:ext>
                </a:extLst>
              </a:tr>
              <a:tr h="493484">
                <a:tc>
                  <a:txBody>
                    <a:bodyPr/>
                    <a:lstStyle/>
                    <a:p>
                      <a:pPr marL="134938" marR="0" lvl="0" indent="0" defTabSz="914400" eaLnBrk="1" fontAlgn="auto" latinLnBrk="0" hangingPunct="1">
                        <a:lnSpc>
                          <a:spcPct val="100000"/>
                        </a:lnSpc>
                        <a:spcBef>
                          <a:spcPts val="0"/>
                        </a:spcBef>
                        <a:spcAft>
                          <a:spcPts val="0"/>
                        </a:spcAft>
                        <a:buClrTx/>
                        <a:buSzTx/>
                        <a:buFontTx/>
                        <a:buNone/>
                        <a:tabLst/>
                        <a:defRPr/>
                      </a:pPr>
                      <a:r>
                        <a:rPr lang="en-GB" sz="1300" b="1" spc="10" dirty="0">
                          <a:solidFill>
                            <a:schemeClr val="tx1"/>
                          </a:solidFill>
                          <a:latin typeface="+mn-lt"/>
                          <a:ea typeface="+mn-ea"/>
                          <a:cs typeface="Arial"/>
                        </a:rPr>
                        <a:t>Vorlage 2H: </a:t>
                      </a:r>
                      <a:r>
                        <a:rPr lang="es-ES" sz="1300" b="1" spc="0" baseline="0" dirty="0" err="1">
                          <a:latin typeface="Arial"/>
                          <a:cs typeface="Arial"/>
                        </a:rPr>
                        <a:t>Dialogic</a:t>
                      </a:r>
                      <a:r>
                        <a:rPr lang="es-ES" sz="1300" b="1" spc="0" baseline="0" dirty="0">
                          <a:latin typeface="Arial"/>
                          <a:cs typeface="Arial"/>
                        </a:rPr>
                        <a:t> </a:t>
                      </a:r>
                      <a:r>
                        <a:rPr lang="es-ES" sz="1300" b="1" spc="0" baseline="0" dirty="0" err="1">
                          <a:latin typeface="Arial"/>
                          <a:cs typeface="Arial"/>
                        </a:rPr>
                        <a:t>Teaching</a:t>
                      </a:r>
                      <a:r>
                        <a:rPr lang="es-ES" sz="1300" b="1" spc="0" baseline="0" dirty="0">
                          <a:latin typeface="Arial"/>
                          <a:cs typeface="Arial"/>
                        </a:rPr>
                        <a:t> </a:t>
                      </a:r>
                      <a:r>
                        <a:rPr lang="es-ES" sz="1300" b="1" spc="0" baseline="0" dirty="0" err="1">
                          <a:latin typeface="Arial"/>
                          <a:cs typeface="Arial"/>
                        </a:rPr>
                        <a:t>Questionnaire</a:t>
                      </a:r>
                      <a:r>
                        <a:rPr lang="es-ES" sz="1300" b="1" spc="0" baseline="0" dirty="0">
                          <a:latin typeface="Arial"/>
                          <a:cs typeface="Arial"/>
                        </a:rPr>
                        <a:t> - </a:t>
                      </a:r>
                      <a:r>
                        <a:rPr lang="de-DE" sz="1300" b="1" spc="10" dirty="0">
                          <a:solidFill>
                            <a:schemeClr val="tx1"/>
                          </a:solidFill>
                          <a:latin typeface="+mn-lt"/>
                          <a:ea typeface="+mn-ea"/>
                          <a:cs typeface="Arial"/>
                        </a:rPr>
                        <a:t>Fragebogen zur dialogischen Unterrichtsgesprächsführung</a:t>
                      </a:r>
                      <a:endParaRPr lang="en-US" sz="1300" dirty="0"/>
                    </a:p>
                  </a:txBody>
                  <a:tcPr marL="82918" marR="82918" marT="41459" marB="41459"/>
                </a:tc>
                <a:tc>
                  <a:txBody>
                    <a:bodyPr/>
                    <a:lstStyle/>
                    <a:p>
                      <a:pPr algn="ctr"/>
                      <a:r>
                        <a:rPr lang="en-US" sz="1400" dirty="0"/>
                        <a:t>60</a:t>
                      </a:r>
                    </a:p>
                  </a:txBody>
                  <a:tcPr>
                    <a:solidFill>
                      <a:srgbClr val="D8D8D8"/>
                    </a:solidFill>
                  </a:tcPr>
                </a:tc>
                <a:extLst>
                  <a:ext uri="{0D108BD9-81ED-4DB2-BD59-A6C34878D82A}">
                    <a16:rowId xmlns:a16="http://schemas.microsoft.com/office/drawing/2014/main" val="2615908898"/>
                  </a:ext>
                </a:extLst>
              </a:tr>
            </a:tbl>
          </a:graphicData>
        </a:graphic>
      </p:graphicFrame>
      <p:sp>
        <p:nvSpPr>
          <p:cNvPr id="8" name="TextBox 7">
            <a:extLst>
              <a:ext uri="{FF2B5EF4-FFF2-40B4-BE49-F238E27FC236}">
                <a16:creationId xmlns:a16="http://schemas.microsoft.com/office/drawing/2014/main" id="{DF41F3A5-AE20-C845-9C88-EE80601281E5}"/>
              </a:ext>
            </a:extLst>
          </p:cNvPr>
          <p:cNvSpPr txBox="1"/>
          <p:nvPr/>
        </p:nvSpPr>
        <p:spPr>
          <a:xfrm>
            <a:off x="6549574" y="2072098"/>
            <a:ext cx="3148844" cy="3815403"/>
          </a:xfrm>
          <a:prstGeom prst="rect">
            <a:avLst/>
          </a:prstGeom>
          <a:noFill/>
          <a:ln w="19050">
            <a:solidFill>
              <a:srgbClr val="2E6A7B"/>
            </a:solidFill>
          </a:ln>
        </p:spPr>
        <p:txBody>
          <a:bodyPr wrap="square" rtlCol="0">
            <a:spAutoFit/>
          </a:bodyPr>
          <a:lstStyle/>
          <a:p>
            <a:pPr defTabSz="829178">
              <a:defRPr/>
            </a:pPr>
            <a:r>
              <a:rPr lang="de-DE" sz="1270" b="1" spc="9" dirty="0">
                <a:solidFill>
                  <a:prstClr val="black"/>
                </a:solidFill>
                <a:latin typeface="Calibri"/>
                <a:cs typeface="Arial"/>
              </a:rPr>
              <a:t>Die folgenden Ressourcen sind online verfügbar (</a:t>
            </a:r>
            <a:r>
              <a:rPr lang="en-GB" sz="1200" b="1" u="sng" spc="10" dirty="0">
                <a:solidFill>
                  <a:srgbClr val="0000FF"/>
                </a:solidFill>
                <a:cs typeface="Arial"/>
                <a:hlinkClick r:id="rId3"/>
              </a:rPr>
              <a:t>https://camtree.org/t-seda</a:t>
            </a:r>
            <a:r>
              <a:rPr lang="en-GB" sz="1200" b="1" u="sng" spc="10" dirty="0">
                <a:solidFill>
                  <a:srgbClr val="0000FF"/>
                </a:solidFill>
                <a:cs typeface="Arial"/>
              </a:rPr>
              <a:t>)</a:t>
            </a:r>
            <a:r>
              <a:rPr lang="de-DE" sz="1270" b="1" spc="9" dirty="0">
                <a:solidFill>
                  <a:prstClr val="black"/>
                </a:solidFill>
                <a:latin typeface="Calibri"/>
                <a:cs typeface="Arial"/>
              </a:rPr>
              <a:t>, einschließlich separat herunterladbarer Vorlagen zum Drucken oder Bearbeiten; achten Sie auf das Symbol</a:t>
            </a:r>
          </a:p>
          <a:p>
            <a:pPr defTabSz="829178">
              <a:defRPr/>
            </a:pPr>
            <a:endParaRPr lang="en-GB" sz="1270" b="1" u="sng" spc="9" dirty="0">
              <a:solidFill>
                <a:prstClr val="black"/>
              </a:solidFill>
              <a:latin typeface="Calibri"/>
            </a:endParaRPr>
          </a:p>
          <a:p>
            <a:pPr defTabSz="829178">
              <a:spcAft>
                <a:spcPts val="800"/>
              </a:spcAft>
            </a:pPr>
            <a:r>
              <a:rPr lang="en-GB" sz="1270" b="1" u="sng" spc="9" dirty="0">
                <a:solidFill>
                  <a:prstClr val="black"/>
                </a:solidFill>
                <a:latin typeface="Calibri"/>
              </a:rPr>
              <a:t>ABSCHNITT 3</a:t>
            </a:r>
            <a:r>
              <a:rPr lang="en-GB" sz="1270" b="1" spc="9" dirty="0">
                <a:solidFill>
                  <a:prstClr val="black"/>
                </a:solidFill>
                <a:latin typeface="Calibri"/>
              </a:rPr>
              <a:t>: </a:t>
            </a:r>
            <a:r>
              <a:rPr lang="de-DE" sz="1270" b="1" spc="9" dirty="0">
                <a:solidFill>
                  <a:prstClr val="black"/>
                </a:solidFill>
                <a:latin typeface="Calibri"/>
              </a:rPr>
              <a:t>Technischer Leitfaden für Aufnahme und Transkription</a:t>
            </a:r>
          </a:p>
          <a:p>
            <a:pPr defTabSz="829178">
              <a:spcAft>
                <a:spcPts val="800"/>
              </a:spcAft>
            </a:pPr>
            <a:r>
              <a:rPr lang="en-GB" sz="1270" b="1" u="sng" spc="9" dirty="0">
                <a:solidFill>
                  <a:prstClr val="black"/>
                </a:solidFill>
                <a:latin typeface="Calibri"/>
              </a:rPr>
              <a:t>ABSCHNITT 4</a:t>
            </a:r>
            <a:r>
              <a:rPr lang="en-GB" sz="1270" b="1" spc="9" dirty="0">
                <a:solidFill>
                  <a:prstClr val="black"/>
                </a:solidFill>
                <a:latin typeface="Calibri"/>
              </a:rPr>
              <a:t>: </a:t>
            </a:r>
            <a:r>
              <a:rPr lang="en-GB" sz="1270" b="1" spc="9" dirty="0" err="1">
                <a:solidFill>
                  <a:prstClr val="black"/>
                </a:solidFill>
                <a:latin typeface="Calibri"/>
              </a:rPr>
              <a:t>Fallbeispiele</a:t>
            </a:r>
            <a:r>
              <a:rPr lang="en-GB" sz="1270" b="1" spc="9" dirty="0">
                <a:solidFill>
                  <a:prstClr val="black"/>
                </a:solidFill>
                <a:latin typeface="Calibri"/>
              </a:rPr>
              <a:t>: </a:t>
            </a:r>
            <a:r>
              <a:rPr lang="de-DE" sz="1270" spc="9" dirty="0">
                <a:solidFill>
                  <a:prstClr val="black"/>
                </a:solidFill>
                <a:latin typeface="Calibri"/>
              </a:rPr>
              <a:t>Veranschaulicht die Codierung und Interpretation von Dialogen durch Lehrkräfte in verschiedenen Kontexten; enthält die Ergebnisse der Lehrkräfte und die nächsten Schritte.</a:t>
            </a:r>
          </a:p>
          <a:p>
            <a:pPr defTabSz="829178">
              <a:spcAft>
                <a:spcPts val="453"/>
              </a:spcAft>
            </a:pPr>
            <a:r>
              <a:rPr lang="en-GB" sz="1270" b="1" u="sng" spc="9" dirty="0">
                <a:solidFill>
                  <a:prstClr val="black"/>
                </a:solidFill>
                <a:latin typeface="Calibri"/>
              </a:rPr>
              <a:t>ABSCHNITT 5</a:t>
            </a:r>
            <a:r>
              <a:rPr lang="en-GB" sz="1270" b="1" spc="9" dirty="0">
                <a:solidFill>
                  <a:prstClr val="black"/>
                </a:solidFill>
                <a:latin typeface="Calibri"/>
              </a:rPr>
              <a:t>: </a:t>
            </a:r>
            <a:r>
              <a:rPr lang="en-GB" sz="1270" b="1" spc="9" dirty="0" err="1">
                <a:solidFill>
                  <a:prstClr val="black"/>
                </a:solidFill>
                <a:latin typeface="Calibri"/>
              </a:rPr>
              <a:t>Resourcen</a:t>
            </a:r>
            <a:r>
              <a:rPr lang="en-GB" sz="1270" b="1" spc="9" dirty="0">
                <a:solidFill>
                  <a:prstClr val="black"/>
                </a:solidFill>
                <a:latin typeface="Calibri"/>
              </a:rPr>
              <a:t> und </a:t>
            </a:r>
            <a:r>
              <a:rPr lang="en-GB" sz="1270" b="1" spc="9" dirty="0" err="1">
                <a:solidFill>
                  <a:prstClr val="black"/>
                </a:solidFill>
                <a:latin typeface="Calibri"/>
              </a:rPr>
              <a:t>Aktivitäten</a:t>
            </a:r>
            <a:r>
              <a:rPr lang="en-GB" sz="1270" b="1" spc="9" dirty="0">
                <a:solidFill>
                  <a:prstClr val="black"/>
                </a:solidFill>
                <a:latin typeface="Calibri"/>
              </a:rPr>
              <a:t>: </a:t>
            </a:r>
            <a:r>
              <a:rPr lang="de-DE" sz="1270" spc="9" dirty="0">
                <a:solidFill>
                  <a:prstClr val="black"/>
                </a:solidFill>
                <a:latin typeface="Calibri"/>
              </a:rPr>
              <a:t>Ideen für die Umsetzung des Dialogs in Ihrem Unterricht, Verweise auf andere Forschungsarbeiten zum Dialog und Links zu verwandten Ressourcen</a:t>
            </a:r>
            <a:endParaRPr lang="en-US" sz="1270" dirty="0">
              <a:solidFill>
                <a:prstClr val="black"/>
              </a:solidFill>
              <a:latin typeface="Calibri"/>
            </a:endParaRPr>
          </a:p>
        </p:txBody>
      </p:sp>
      <p:sp>
        <p:nvSpPr>
          <p:cNvPr id="4" name="object 4"/>
          <p:cNvSpPr/>
          <p:nvPr/>
        </p:nvSpPr>
        <p:spPr>
          <a:xfrm>
            <a:off x="8476699" y="3070387"/>
            <a:ext cx="172744" cy="172746"/>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9" name="object 6">
            <a:extLst>
              <a:ext uri="{FF2B5EF4-FFF2-40B4-BE49-F238E27FC236}">
                <a16:creationId xmlns:a16="http://schemas.microsoft.com/office/drawing/2014/main" id="{5D86B6C9-1E0A-1343-A13F-F7D7FB7B2737}"/>
              </a:ext>
            </a:extLst>
          </p:cNvPr>
          <p:cNvSpPr txBox="1"/>
          <p:nvPr/>
        </p:nvSpPr>
        <p:spPr>
          <a:xfrm>
            <a:off x="5176705" y="698447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32</a:t>
            </a:r>
            <a:endParaRPr sz="907" dirty="0">
              <a:solidFill>
                <a:prstClr val="black"/>
              </a:solidFill>
              <a:latin typeface="Arial"/>
              <a:cs typeface="Arial"/>
            </a:endParaRPr>
          </a:p>
        </p:txBody>
      </p:sp>
    </p:spTree>
    <p:extLst>
      <p:ext uri="{BB962C8B-B14F-4D97-AF65-F5344CB8AC3E}">
        <p14:creationId xmlns:p14="http://schemas.microsoft.com/office/powerpoint/2010/main" val="37648794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91709" y="395614"/>
            <a:ext cx="8838240" cy="894564"/>
          </a:xfrm>
          <a:prstGeom prst="rect">
            <a:avLst/>
          </a:prstGeom>
          <a:ln w="31733">
            <a:solidFill>
              <a:srgbClr val="2791A6"/>
            </a:solidFill>
          </a:ln>
        </p:spPr>
        <p:txBody>
          <a:bodyPr vert="horz" wrap="square" lIns="0" tIns="20154" rIns="0" bIns="0" rtlCol="0">
            <a:spAutoFit/>
          </a:bodyPr>
          <a:lstStyle/>
          <a:p>
            <a:pPr marL="26487" algn="just" defTabSz="829178">
              <a:spcBef>
                <a:spcPts val="159"/>
              </a:spcBef>
            </a:pPr>
            <a:r>
              <a:rPr lang="de-DE" sz="1200" b="1" dirty="0">
                <a:solidFill>
                  <a:prstClr val="black"/>
                </a:solidFill>
                <a:latin typeface="Arial"/>
                <a:cs typeface="Arial"/>
              </a:rPr>
              <a:t>Abschnitt</a:t>
            </a:r>
            <a:r>
              <a:rPr sz="1200" b="1" dirty="0">
                <a:solidFill>
                  <a:prstClr val="black"/>
                </a:solidFill>
                <a:latin typeface="Arial"/>
                <a:cs typeface="Arial"/>
              </a:rPr>
              <a:t> 1: </a:t>
            </a:r>
            <a:r>
              <a:rPr lang="en-US" sz="1200" b="1" dirty="0" err="1">
                <a:solidFill>
                  <a:prstClr val="black"/>
                </a:solidFill>
                <a:latin typeface="Arial"/>
                <a:cs typeface="Arial"/>
              </a:rPr>
              <a:t>Detailierter</a:t>
            </a:r>
            <a:r>
              <a:rPr lang="en-US" sz="1200" b="1" dirty="0">
                <a:solidFill>
                  <a:prstClr val="black"/>
                </a:solidFill>
                <a:latin typeface="Arial"/>
                <a:cs typeface="Arial"/>
              </a:rPr>
              <a:t> </a:t>
            </a:r>
            <a:r>
              <a:rPr lang="en-US" sz="1200" b="1" dirty="0" err="1">
                <a:solidFill>
                  <a:prstClr val="black"/>
                </a:solidFill>
                <a:latin typeface="Arial"/>
                <a:cs typeface="Arial"/>
              </a:rPr>
              <a:t>Kodierungsrahmen</a:t>
            </a:r>
            <a:r>
              <a:rPr lang="en-US" sz="1200" b="1" dirty="0">
                <a:solidFill>
                  <a:prstClr val="black"/>
                </a:solidFill>
                <a:latin typeface="Arial"/>
                <a:cs typeface="Arial"/>
              </a:rPr>
              <a:t> </a:t>
            </a:r>
          </a:p>
          <a:p>
            <a:pPr marL="26487" algn="just" defTabSz="829178">
              <a:lnSpc>
                <a:spcPct val="110000"/>
              </a:lnSpc>
              <a:spcBef>
                <a:spcPts val="159"/>
              </a:spcBef>
            </a:pPr>
            <a:r>
              <a:rPr lang="de-DE" sz="997" dirty="0">
                <a:solidFill>
                  <a:prstClr val="black"/>
                </a:solidFill>
                <a:latin typeface="Arial Unicode MS"/>
                <a:cs typeface="Arial Unicode MS"/>
              </a:rPr>
              <a:t>Dieses </a:t>
            </a:r>
            <a:r>
              <a:rPr lang="de-DE" sz="997" dirty="0" err="1">
                <a:solidFill>
                  <a:prstClr val="black"/>
                </a:solidFill>
                <a:latin typeface="Arial Unicode MS"/>
                <a:cs typeface="Arial Unicode MS"/>
              </a:rPr>
              <a:t>Kodierschema</a:t>
            </a:r>
            <a:r>
              <a:rPr lang="de-DE" sz="997" dirty="0">
                <a:solidFill>
                  <a:prstClr val="black"/>
                </a:solidFill>
                <a:latin typeface="Arial Unicode MS"/>
                <a:cs typeface="Arial Unicode MS"/>
              </a:rPr>
              <a:t> ist eine detailliertere Version des Schemas, das Sie in Teil B gesehen haben. Diese Codes helfen Ihnen, den Dialog zu identifizieren, der in Ihrer Lernumgebung stattfindet. Sie können einen Dialogcode </a:t>
            </a:r>
            <a:r>
              <a:rPr lang="de-DE" sz="997" dirty="0">
                <a:latin typeface="Arial Unicode MS"/>
                <a:cs typeface="Arial Unicode MS"/>
              </a:rPr>
              <a:t>auf jeden Turn einer/s anderen Teilnehmenden anwenden</a:t>
            </a:r>
            <a:r>
              <a:rPr lang="de-DE" sz="997" dirty="0">
                <a:solidFill>
                  <a:prstClr val="black"/>
                </a:solidFill>
                <a:latin typeface="Arial Unicode MS"/>
                <a:cs typeface="Arial Unicode MS"/>
              </a:rPr>
              <a:t>. Bei mündlichen Dialogen können Sie das Gesagte aufzeichnen und transkribieren oder live kodieren, während die Lernenden sprechen. In den nächsten Abschnitten dieser Ressource finden Sie Hinweise, wie der Rahmen verwendet werden kann.</a:t>
            </a:r>
            <a:endParaRPr lang="en-US" sz="997" dirty="0">
              <a:solidFill>
                <a:prstClr val="black"/>
              </a:solidFill>
              <a:latin typeface="Arial Unicode MS"/>
              <a:cs typeface="Arial Unicode MS"/>
            </a:endParaRPr>
          </a:p>
        </p:txBody>
      </p:sp>
      <p:graphicFrame>
        <p:nvGraphicFramePr>
          <p:cNvPr id="3" name="object 3"/>
          <p:cNvGraphicFramePr>
            <a:graphicFrameLocks noGrp="1"/>
          </p:cNvGraphicFramePr>
          <p:nvPr>
            <p:extLst>
              <p:ext uri="{D42A27DB-BD31-4B8C-83A1-F6EECF244321}">
                <p14:modId xmlns:p14="http://schemas.microsoft.com/office/powerpoint/2010/main" val="4043290745"/>
              </p:ext>
            </p:extLst>
          </p:nvPr>
        </p:nvGraphicFramePr>
        <p:xfrm>
          <a:off x="799160" y="1462336"/>
          <a:ext cx="8872212" cy="5801611"/>
        </p:xfrm>
        <a:graphic>
          <a:graphicData uri="http://schemas.openxmlformats.org/drawingml/2006/table">
            <a:tbl>
              <a:tblPr firstRow="1" bandRow="1">
                <a:tableStyleId>{2D5ABB26-0587-4C30-8999-92F81FD0307C}</a:tableStyleId>
              </a:tblPr>
              <a:tblGrid>
                <a:gridCol w="2399091">
                  <a:extLst>
                    <a:ext uri="{9D8B030D-6E8A-4147-A177-3AD203B41FA5}">
                      <a16:colId xmlns:a16="http://schemas.microsoft.com/office/drawing/2014/main" val="20000"/>
                    </a:ext>
                  </a:extLst>
                </a:gridCol>
                <a:gridCol w="2765669">
                  <a:extLst>
                    <a:ext uri="{9D8B030D-6E8A-4147-A177-3AD203B41FA5}">
                      <a16:colId xmlns:a16="http://schemas.microsoft.com/office/drawing/2014/main" val="20001"/>
                    </a:ext>
                  </a:extLst>
                </a:gridCol>
                <a:gridCol w="3707452">
                  <a:extLst>
                    <a:ext uri="{9D8B030D-6E8A-4147-A177-3AD203B41FA5}">
                      <a16:colId xmlns:a16="http://schemas.microsoft.com/office/drawing/2014/main" val="20002"/>
                    </a:ext>
                  </a:extLst>
                </a:gridCol>
              </a:tblGrid>
              <a:tr h="401152">
                <a:tc>
                  <a:txBody>
                    <a:bodyPr/>
                    <a:lstStyle/>
                    <a:p>
                      <a:pPr>
                        <a:lnSpc>
                          <a:spcPct val="100000"/>
                        </a:lnSpc>
                        <a:spcBef>
                          <a:spcPts val="45"/>
                        </a:spcBef>
                      </a:pPr>
                      <a:endParaRPr sz="1100" b="1" spc="0" baseline="0" dirty="0">
                        <a:latin typeface="Times New Roman"/>
                        <a:cs typeface="Times New Roman"/>
                      </a:endParaRPr>
                    </a:p>
                    <a:p>
                      <a:pPr marL="656590">
                        <a:lnSpc>
                          <a:spcPct val="100000"/>
                        </a:lnSpc>
                      </a:pPr>
                      <a:r>
                        <a:rPr lang="de-DE" sz="1000" b="1" spc="0" baseline="0" dirty="0">
                          <a:latin typeface="Arial Unicode MS"/>
                          <a:cs typeface="Arial Unicode MS"/>
                        </a:rPr>
                        <a:t>KODIERKATEGORIEN</a:t>
                      </a:r>
                      <a:endParaRPr sz="1000" b="1" spc="0" baseline="0" dirty="0">
                        <a:latin typeface="Arial Unicode MS"/>
                        <a:cs typeface="Arial Unicode MS"/>
                      </a:endParaRPr>
                    </a:p>
                  </a:txBody>
                  <a:tcPr marL="0" marR="0" marT="5182"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100" b="1" spc="0" baseline="0" dirty="0">
                        <a:latin typeface="Times New Roman"/>
                        <a:cs typeface="Times New Roman"/>
                      </a:endParaRPr>
                    </a:p>
                    <a:p>
                      <a:pPr marL="409575" indent="0">
                        <a:lnSpc>
                          <a:spcPct val="100000"/>
                        </a:lnSpc>
                        <a:tabLst/>
                      </a:pPr>
                      <a:r>
                        <a:rPr lang="de-DE" sz="1000" b="1" spc="0" baseline="0" dirty="0">
                          <a:latin typeface="Arial Unicode MS"/>
                          <a:cs typeface="Arial Unicode MS"/>
                        </a:rPr>
                        <a:t>BEITRÄGE UND STRATEGIEN</a:t>
                      </a:r>
                      <a:endParaRPr sz="1000" b="1" spc="0" baseline="0" dirty="0">
                        <a:latin typeface="Arial Unicode MS"/>
                        <a:cs typeface="Arial Unicode MS"/>
                      </a:endParaRPr>
                    </a:p>
                  </a:txBody>
                  <a:tcPr marL="0" marR="0" marT="518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100" b="1" spc="0" baseline="0" dirty="0">
                        <a:latin typeface="Times New Roman"/>
                        <a:cs typeface="Times New Roman"/>
                      </a:endParaRPr>
                    </a:p>
                    <a:p>
                      <a:pPr marL="1280160">
                        <a:lnSpc>
                          <a:spcPct val="100000"/>
                        </a:lnSpc>
                      </a:pPr>
                      <a:r>
                        <a:rPr lang="de-DE" sz="1000" b="1" spc="0" baseline="0" dirty="0">
                          <a:latin typeface="Arial Unicode MS"/>
                          <a:cs typeface="Arial Unicode MS"/>
                        </a:rPr>
                        <a:t>WAS KÖNNEN WIR HÖREN?</a:t>
                      </a:r>
                      <a:endParaRPr sz="1000" b="1" spc="0" baseline="0" dirty="0">
                        <a:latin typeface="Arial Unicode MS"/>
                        <a:cs typeface="Arial Unicode MS"/>
                      </a:endParaRPr>
                    </a:p>
                  </a:txBody>
                  <a:tcPr marL="0" marR="0" marT="518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428419">
                <a:tc>
                  <a:txBody>
                    <a:bodyPr/>
                    <a:lstStyle/>
                    <a:p>
                      <a:pPr marL="88265">
                        <a:lnSpc>
                          <a:spcPct val="100000"/>
                        </a:lnSpc>
                        <a:spcBef>
                          <a:spcPts val="860"/>
                        </a:spcBef>
                      </a:pPr>
                      <a:r>
                        <a:rPr lang="de-DE" sz="1000" b="1" spc="0" baseline="0" dirty="0">
                          <a:latin typeface="Arial"/>
                          <a:cs typeface="Arial"/>
                        </a:rPr>
                        <a:t>I</a:t>
                      </a:r>
                      <a:r>
                        <a:rPr sz="1000" b="1" spc="0" baseline="0" dirty="0">
                          <a:latin typeface="Arial"/>
                          <a:cs typeface="Arial"/>
                        </a:rPr>
                        <a:t> – </a:t>
                      </a:r>
                      <a:r>
                        <a:rPr lang="de-DE" sz="1000" b="1" spc="0" baseline="0" dirty="0">
                          <a:latin typeface="Arial"/>
                          <a:cs typeface="Arial"/>
                        </a:rPr>
                        <a:t>Auf Ideen aufbauen</a:t>
                      </a:r>
                    </a:p>
                    <a:p>
                      <a:pPr marL="88265">
                        <a:lnSpc>
                          <a:spcPct val="100000"/>
                        </a:lnSpc>
                        <a:spcBef>
                          <a:spcPts val="860"/>
                        </a:spcBef>
                      </a:pPr>
                      <a:r>
                        <a:rPr lang="de-DE" sz="1000" i="1" spc="0" baseline="0" dirty="0">
                          <a:latin typeface="Arial"/>
                          <a:cs typeface="Arial"/>
                        </a:rPr>
                        <a:t>Eigene oder fremde Ideen, die in vorangegangenen Runden oder anderen Beiträgen zur Lernaktivität geäußert wurden, ausbauen, erläutern oder kommentieren (mündlich/schriftlich/andere)</a:t>
                      </a:r>
                      <a:endParaRPr sz="1000" spc="0" baseline="0" dirty="0">
                        <a:latin typeface="Arial"/>
                        <a:cs typeface="Arial"/>
                      </a:endParaRPr>
                    </a:p>
                  </a:txBody>
                  <a:tcPr marL="0" marR="0" marT="99041"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lang="de-DE" sz="1000" spc="0" baseline="0" dirty="0">
                          <a:latin typeface="Arial Unicode MS"/>
                          <a:ea typeface="Arial Unicode MS" panose="020B0604020202020204"/>
                          <a:cs typeface="Arial Unicode MS"/>
                        </a:rPr>
                        <a:t>auf eigenen oder fremden Ideen/Beiträgen aufbauen und etwas Neues hinzufügen</a:t>
                      </a:r>
                    </a:p>
                    <a:p>
                      <a:pPr marL="259715" indent="-171450">
                        <a:lnSpc>
                          <a:spcPct val="100000"/>
                        </a:lnSpc>
                        <a:spcBef>
                          <a:spcPts val="740"/>
                        </a:spcBef>
                        <a:buFont typeface="Arial" panose="020B0604020202020204" pitchFamily="34" charset="0"/>
                        <a:buChar char="•"/>
                        <a:tabLst>
                          <a:tab pos="187325" algn="l"/>
                        </a:tabLst>
                      </a:pPr>
                      <a:r>
                        <a:rPr lang="de-DE" sz="1000" spc="0" baseline="0" dirty="0">
                          <a:latin typeface="Arial Unicode MS"/>
                          <a:ea typeface="Arial Unicode MS" panose="020B0604020202020204"/>
                          <a:cs typeface="Arial Unicode MS"/>
                        </a:rPr>
                        <a:t>eigene oder fremde Ideen/Beiträge klären, ausarbeiten, erweitern, illustrieren, neu formulieren</a:t>
                      </a:r>
                    </a:p>
                    <a:p>
                      <a:pPr marL="259715" indent="-171450">
                        <a:lnSpc>
                          <a:spcPct val="100000"/>
                        </a:lnSpc>
                        <a:spcBef>
                          <a:spcPts val="740"/>
                        </a:spcBef>
                        <a:buFont typeface="Arial" panose="020B0604020202020204" pitchFamily="34" charset="0"/>
                        <a:buChar char="•"/>
                        <a:tabLst>
                          <a:tab pos="187325" algn="l"/>
                        </a:tabLst>
                      </a:pPr>
                      <a:r>
                        <a:rPr lang="de-DE" sz="1000" spc="0" baseline="0" dirty="0">
                          <a:latin typeface="Arial Unicode MS"/>
                          <a:ea typeface="Arial Unicode MS" panose="020B0604020202020204"/>
                          <a:cs typeface="Arial Unicode MS"/>
                        </a:rPr>
                        <a:t>frühere Ideen/Beiträge kommentieren</a:t>
                      </a:r>
                      <a:endParaRPr sz="1000" spc="0" baseline="0" dirty="0">
                        <a:latin typeface="Arial Unicode MS"/>
                        <a:ea typeface="Arial Unicode MS" panose="020B0604020202020204"/>
                        <a:cs typeface="Arial Unicode MS"/>
                      </a:endParaRPr>
                    </a:p>
                  </a:txBody>
                  <a:tcPr marL="0" marR="0" marT="85221"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144000">
                        <a:lnSpc>
                          <a:spcPct val="110000"/>
                        </a:lnSpc>
                        <a:spcBef>
                          <a:spcPts val="300"/>
                        </a:spcBef>
                      </a:pPr>
                      <a:r>
                        <a:rPr lang="de-DE" sz="1000" spc="0" baseline="0" dirty="0">
                          <a:latin typeface="Arial" panose="020B0604020202020204" pitchFamily="34" charset="0"/>
                          <a:cs typeface="Arial" panose="020B0604020202020204" pitchFamily="34" charset="0"/>
                        </a:rPr>
                        <a:t>„es ist auch“, „das gibt mir zu denken“, „ich meine“, „sie meinte“</a:t>
                      </a:r>
                    </a:p>
                    <a:p>
                      <a:pPr marL="144000">
                        <a:lnSpc>
                          <a:spcPct val="110000"/>
                        </a:lnSpc>
                        <a:spcBef>
                          <a:spcPts val="300"/>
                        </a:spcBef>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Im Anschluss an das, was Sanjay sagte...</a:t>
                      </a: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Kates Idee hat mich dazu gebracht, darüber nachzudenken, warum die Person das tun würde.</a:t>
                      </a: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Ich habe eine Idee, die noch niemand erwähnt hat...</a:t>
                      </a: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Was ich vorhin meinte, war...</a:t>
                      </a: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Ahmeds Geschichte hatte eine Menge detaillierter Beschreibungen.</a:t>
                      </a:r>
                    </a:p>
                    <a:p>
                      <a:pPr marL="144000" marR="311785" lvl="0" indent="0" defTabSz="914400" eaLnBrk="1" fontAlgn="auto" latinLnBrk="0" hangingPunct="1">
                        <a:lnSpc>
                          <a:spcPct val="110000"/>
                        </a:lnSpc>
                        <a:spcBef>
                          <a:spcPts val="20"/>
                        </a:spcBef>
                        <a:spcAft>
                          <a:spcPts val="0"/>
                        </a:spcAft>
                        <a:buClrTx/>
                        <a:buSzTx/>
                        <a:buFontTx/>
                        <a:buNone/>
                        <a:tabLst/>
                        <a:defRPr/>
                      </a:pPr>
                      <a:r>
                        <a:rPr lang="de-DE" sz="1000" spc="0" baseline="0" dirty="0">
                          <a:latin typeface="Arial" panose="020B0604020202020204" pitchFamily="34" charset="0"/>
                          <a:cs typeface="Arial" panose="020B0604020202020204" pitchFamily="34" charset="0"/>
                        </a:rPr>
                        <a:t>Meine Idee war ähnlich wie die von Jose, ich schrieb, dass Blumen das beste Geschenk wären.</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63446">
                <a:tc>
                  <a:txBody>
                    <a:bodyPr/>
                    <a:lstStyle/>
                    <a:p>
                      <a:pPr marL="88265">
                        <a:lnSpc>
                          <a:spcPct val="100000"/>
                        </a:lnSpc>
                        <a:spcBef>
                          <a:spcPts val="865"/>
                        </a:spcBef>
                      </a:pPr>
                      <a:r>
                        <a:rPr lang="de-DE" sz="1000" b="1" spc="0" baseline="0" dirty="0">
                          <a:latin typeface="Arial"/>
                          <a:cs typeface="Arial"/>
                        </a:rPr>
                        <a:t>EI</a:t>
                      </a:r>
                      <a:r>
                        <a:rPr sz="1000" b="1" spc="0" baseline="0" dirty="0">
                          <a:latin typeface="Arial"/>
                          <a:cs typeface="Arial"/>
                        </a:rPr>
                        <a:t> – </a:t>
                      </a:r>
                      <a:r>
                        <a:rPr lang="de-DE" sz="1000" b="1" spc="0" baseline="0" dirty="0">
                          <a:latin typeface="Arial"/>
                          <a:cs typeface="Arial"/>
                        </a:rPr>
                        <a:t>Ermutigen, auf Ideen aufzubauen</a:t>
                      </a:r>
                      <a:endParaRPr lang="en-US" sz="1000" b="1" spc="0" baseline="0" dirty="0">
                        <a:latin typeface="Arial"/>
                        <a:cs typeface="Arial"/>
                      </a:endParaRPr>
                    </a:p>
                    <a:p>
                      <a:pPr marL="88265">
                        <a:lnSpc>
                          <a:spcPct val="100000"/>
                        </a:lnSpc>
                        <a:spcBef>
                          <a:spcPts val="865"/>
                        </a:spcBef>
                      </a:pPr>
                      <a:r>
                        <a:rPr lang="de-DE" sz="1000" i="1" spc="0" baseline="0" dirty="0">
                          <a:latin typeface="Arial"/>
                          <a:cs typeface="Arial"/>
                        </a:rPr>
                        <a:t>Auffordern, auf eigenen oder fremden Ideen/Beiträgen zur Lernaktivität (mündlich/schriftlich/andere) aufzubauen, sie auszuarbeiten, umzuformulieren, zu klären oder zu kommentieren</a:t>
                      </a:r>
                      <a:endParaRPr sz="1000" spc="0" baseline="0" dirty="0">
                        <a:latin typeface="Arial"/>
                        <a:cs typeface="Arial"/>
                      </a:endParaRPr>
                    </a:p>
                  </a:txBody>
                  <a:tcPr marL="0" marR="0" marT="99617" marB="0">
                    <a:lnL w="6095">
                      <a:solidFill>
                        <a:srgbClr val="000080"/>
                      </a:solidFill>
                      <a:prstDash val="solid"/>
                    </a:lnL>
                    <a:lnR w="6096">
                      <a:solidFill>
                        <a:srgbClr val="000080"/>
                      </a:solidFill>
                      <a:prstDash val="solid"/>
                    </a:lnR>
                    <a:lnT w="6096">
                      <a:solidFill>
                        <a:srgbClr val="000080"/>
                      </a:solidFill>
                      <a:prstDash val="solid"/>
                    </a:lnT>
                    <a:lnB w="6096" cap="flat" cmpd="sng" algn="ctr">
                      <a:solidFill>
                        <a:srgbClr val="000080"/>
                      </a:solidFill>
                      <a:prstDash val="solid"/>
                      <a:round/>
                      <a:headEnd type="none" w="med" len="med"/>
                      <a:tailEnd type="none" w="med" len="med"/>
                    </a:lnB>
                  </a:tcPr>
                </a:tc>
                <a:tc>
                  <a:txBody>
                    <a:bodyPr/>
                    <a:lstStyle/>
                    <a:p>
                      <a:pPr marL="259715" indent="-171450">
                        <a:lnSpc>
                          <a:spcPct val="100000"/>
                        </a:lnSpc>
                        <a:spcBef>
                          <a:spcPts val="720"/>
                        </a:spcBef>
                        <a:buFont typeface="Arial" panose="020B0604020202020204" pitchFamily="34" charset="0"/>
                        <a:buChar char="•"/>
                        <a:tabLst>
                          <a:tab pos="184785" algn="l"/>
                        </a:tabLst>
                      </a:pPr>
                      <a:r>
                        <a:rPr lang="de-DE" sz="1000" spc="0" baseline="0" dirty="0">
                          <a:latin typeface="Arial"/>
                          <a:ea typeface="Arial Unicode MS" panose="020B0604020202020204"/>
                          <a:cs typeface="Arial"/>
                        </a:rPr>
                        <a:t>andere auffordern, auf eigenen oder fremden Ideen aufzubauen</a:t>
                      </a:r>
                    </a:p>
                    <a:p>
                      <a:pPr marL="259715" indent="-171450">
                        <a:lnSpc>
                          <a:spcPct val="100000"/>
                        </a:lnSpc>
                        <a:spcBef>
                          <a:spcPts val="720"/>
                        </a:spcBef>
                        <a:buFont typeface="Arial" panose="020B0604020202020204" pitchFamily="34" charset="0"/>
                        <a:buChar char="•"/>
                        <a:tabLst>
                          <a:tab pos="184785" algn="l"/>
                        </a:tabLst>
                      </a:pPr>
                      <a:r>
                        <a:rPr lang="de-DE" sz="1000" spc="0" baseline="0" dirty="0">
                          <a:latin typeface="Arial"/>
                          <a:ea typeface="Arial Unicode MS" panose="020B0604020202020204"/>
                          <a:cs typeface="Arial"/>
                        </a:rPr>
                        <a:t>andere auffordern, einen Beitrag zu klären/umzuformulieren (einschließlich der Angabe eines Beispiels)</a:t>
                      </a:r>
                    </a:p>
                    <a:p>
                      <a:pPr marL="259715" indent="-171450">
                        <a:lnSpc>
                          <a:spcPct val="100000"/>
                        </a:lnSpc>
                        <a:spcBef>
                          <a:spcPts val="720"/>
                        </a:spcBef>
                        <a:buFont typeface="Arial" panose="020B0604020202020204" pitchFamily="34" charset="0"/>
                        <a:buChar char="•"/>
                        <a:tabLst>
                          <a:tab pos="184785" algn="l"/>
                        </a:tabLst>
                      </a:pPr>
                      <a:r>
                        <a:rPr lang="de-DE" sz="1000" spc="0" baseline="0" dirty="0">
                          <a:latin typeface="Arial"/>
                          <a:ea typeface="Arial Unicode MS" panose="020B0604020202020204"/>
                          <a:cs typeface="Arial"/>
                        </a:rPr>
                        <a:t>andere auffordern, die Ideen oder Ansichten anderer zu kommentieren (einschließlich der Aufforderung, zuzustimmen/abzustimmen oder zu bewerten)</a:t>
                      </a:r>
                    </a:p>
                    <a:p>
                      <a:pPr marL="259715" indent="-171450">
                        <a:lnSpc>
                          <a:spcPct val="100000"/>
                        </a:lnSpc>
                        <a:spcBef>
                          <a:spcPts val="720"/>
                        </a:spcBef>
                        <a:buFont typeface="Arial" panose="020B0604020202020204" pitchFamily="34" charset="0"/>
                        <a:buChar char="•"/>
                        <a:tabLst>
                          <a:tab pos="184785" algn="l"/>
                        </a:tabLst>
                      </a:pPr>
                      <a:r>
                        <a:rPr lang="de-DE" sz="1000" spc="0" baseline="0" dirty="0">
                          <a:latin typeface="Arial"/>
                          <a:ea typeface="Arial Unicode MS" panose="020B0604020202020204"/>
                          <a:cs typeface="Arial"/>
                        </a:rPr>
                        <a:t>andere auffordern, Ideen zu verfeinern/verbessern</a:t>
                      </a:r>
                      <a:endParaRPr sz="1000" spc="0" baseline="0" dirty="0">
                        <a:latin typeface="Times New Roman"/>
                        <a:ea typeface="Arial Unicode MS" panose="020B0604020202020204"/>
                        <a:cs typeface="Times New Roman"/>
                      </a:endParaRPr>
                    </a:p>
                    <a:p>
                      <a:pPr>
                        <a:lnSpc>
                          <a:spcPct val="100000"/>
                        </a:lnSpc>
                      </a:pPr>
                      <a:endParaRPr sz="1000" spc="0" baseline="0" dirty="0">
                        <a:latin typeface="Times New Roman"/>
                        <a:ea typeface="Arial Unicode MS" panose="020B0604020202020204"/>
                        <a:cs typeface="Times New Roman"/>
                      </a:endParaRPr>
                    </a:p>
                    <a:p>
                      <a:pPr marR="902969" algn="r">
                        <a:lnSpc>
                          <a:spcPct val="100000"/>
                        </a:lnSpc>
                        <a:spcBef>
                          <a:spcPts val="1100"/>
                        </a:spcBef>
                      </a:pPr>
                      <a:endParaRPr sz="1000" spc="0" baseline="0" dirty="0">
                        <a:latin typeface="Arial"/>
                        <a:ea typeface="Arial Unicode MS" panose="020B0604020202020204"/>
                        <a:cs typeface="Arial"/>
                      </a:endParaRPr>
                    </a:p>
                  </a:txBody>
                  <a:tcPr marL="0" marR="0" marT="82918" marB="0">
                    <a:lnL w="6096">
                      <a:solidFill>
                        <a:srgbClr val="000080"/>
                      </a:solidFill>
                      <a:prstDash val="solid"/>
                    </a:lnL>
                    <a:lnR w="6096">
                      <a:solidFill>
                        <a:srgbClr val="000080"/>
                      </a:solidFill>
                      <a:prstDash val="solid"/>
                    </a:lnR>
                    <a:lnT w="6096">
                      <a:solidFill>
                        <a:srgbClr val="000080"/>
                      </a:solidFill>
                      <a:prstDash val="solid"/>
                    </a:lnT>
                    <a:lnB w="6096" cap="flat" cmpd="sng" algn="ctr">
                      <a:solidFill>
                        <a:srgbClr val="000080"/>
                      </a:solidFill>
                      <a:prstDash val="solid"/>
                      <a:round/>
                      <a:headEnd type="none" w="med" len="med"/>
                      <a:tailEnd type="none" w="med" len="me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144000" marR="313055" indent="33020">
                        <a:lnSpc>
                          <a:spcPct val="110000"/>
                        </a:lnSpc>
                        <a:spcBef>
                          <a:spcPts val="190"/>
                        </a:spcBef>
                      </a:pPr>
                      <a:r>
                        <a:rPr lang="de-DE" sz="1000" spc="0" baseline="0" dirty="0">
                          <a:latin typeface="Arial" panose="020B0604020202020204" pitchFamily="34" charset="0"/>
                          <a:cs typeface="Arial" panose="020B0604020202020204" pitchFamily="34" charset="0"/>
                        </a:rPr>
                        <a:t>„Was?", „Sag mir“, „Kannst du das umformulieren?“, „Meinst du, dass…?“ „Stimmst du zu?“, „Kannst du ergänzen...?“</a:t>
                      </a:r>
                    </a:p>
                    <a:p>
                      <a:pPr marL="144000" marR="313055" indent="33020">
                        <a:lnSpc>
                          <a:spcPct val="110000"/>
                        </a:lnSpc>
                        <a:spcBef>
                          <a:spcPts val="190"/>
                        </a:spcBef>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Wie meinst du das? Erzähl mir mehr...</a:t>
                      </a: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Was glaubst du, hat sie gemeint? Was hat sie gedacht?</a:t>
                      </a: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Kann jemand etwas dazu sagen? Kannst du ein Beispiel für das geben, was du gesagt hast?</a:t>
                      </a: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Ist Ihre Idee ähnlich wie die von Manuel? Was denkst du über Marias Idee? Bist du mit dem einverstanden, was Chris gerade gesagt hat?</a:t>
                      </a: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Welche anderen Informationen brauchen wir?</a:t>
                      </a:r>
                    </a:p>
                    <a:p>
                      <a:pPr marL="144000">
                        <a:lnSpc>
                          <a:spcPct val="110000"/>
                        </a:lnSpc>
                        <a:spcBef>
                          <a:spcPts val="225"/>
                        </a:spcBef>
                      </a:pPr>
                      <a:r>
                        <a:rPr lang="de-DE" sz="1000" spc="0" baseline="0" dirty="0">
                          <a:latin typeface="Arial" panose="020B0604020202020204" pitchFamily="34" charset="0"/>
                          <a:cs typeface="Arial" panose="020B0604020202020204" pitchFamily="34" charset="0"/>
                        </a:rPr>
                        <a:t>Wie könnt ihr das Poster / die Konzeptkarte von Sanjays Gruppe verbessern?</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cap="flat" cmpd="sng" algn="ctr">
                      <a:solidFill>
                        <a:srgbClr val="00008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801279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887904452"/>
              </p:ext>
            </p:extLst>
          </p:nvPr>
        </p:nvGraphicFramePr>
        <p:xfrm>
          <a:off x="768084" y="929980"/>
          <a:ext cx="8872212" cy="5832529"/>
        </p:xfrm>
        <a:graphic>
          <a:graphicData uri="http://schemas.openxmlformats.org/drawingml/2006/table">
            <a:tbl>
              <a:tblPr firstRow="1" bandRow="1">
                <a:tableStyleId>{2D5ABB26-0587-4C30-8999-92F81FD0307C}</a:tableStyleId>
              </a:tblPr>
              <a:tblGrid>
                <a:gridCol w="2241547">
                  <a:extLst>
                    <a:ext uri="{9D8B030D-6E8A-4147-A177-3AD203B41FA5}">
                      <a16:colId xmlns:a16="http://schemas.microsoft.com/office/drawing/2014/main" val="20000"/>
                    </a:ext>
                  </a:extLst>
                </a:gridCol>
                <a:gridCol w="2846847">
                  <a:extLst>
                    <a:ext uri="{9D8B030D-6E8A-4147-A177-3AD203B41FA5}">
                      <a16:colId xmlns:a16="http://schemas.microsoft.com/office/drawing/2014/main" val="20001"/>
                    </a:ext>
                  </a:extLst>
                </a:gridCol>
                <a:gridCol w="3783818">
                  <a:extLst>
                    <a:ext uri="{9D8B030D-6E8A-4147-A177-3AD203B41FA5}">
                      <a16:colId xmlns:a16="http://schemas.microsoft.com/office/drawing/2014/main" val="20002"/>
                    </a:ext>
                  </a:extLst>
                </a:gridCol>
              </a:tblGrid>
              <a:tr h="428816">
                <a:tc>
                  <a:txBody>
                    <a:bodyPr/>
                    <a:lstStyle/>
                    <a:p>
                      <a:pPr marL="656590">
                        <a:lnSpc>
                          <a:spcPct val="100000"/>
                        </a:lnSpc>
                      </a:pPr>
                      <a:r>
                        <a:rPr lang="de-DE" sz="1100" b="1" spc="0" baseline="0" dirty="0">
                          <a:latin typeface="Arial Unicode MS"/>
                          <a:cs typeface="Arial Unicode MS"/>
                        </a:rPr>
                        <a:t>KODIERKATEGORIEN</a:t>
                      </a:r>
                    </a:p>
                  </a:txBody>
                  <a:tcPr marL="0" marR="0" marT="82918"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409575" indent="0">
                        <a:lnSpc>
                          <a:spcPct val="100000"/>
                        </a:lnSpc>
                        <a:tabLst/>
                      </a:pPr>
                      <a:r>
                        <a:rPr lang="de-DE" sz="1100" b="1" spc="0" baseline="0" dirty="0">
                          <a:latin typeface="Arial Unicode MS"/>
                          <a:cs typeface="Arial Unicode MS"/>
                        </a:rPr>
                        <a:t>BEITRÄGE UND STRATEGIEN</a:t>
                      </a:r>
                    </a:p>
                  </a:txBody>
                  <a:tcPr marL="0" marR="0" marT="82918"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720"/>
                        </a:spcBef>
                      </a:pPr>
                      <a:r>
                        <a:rPr lang="de-DE" sz="1100" b="1" spc="0" baseline="0" dirty="0">
                          <a:latin typeface="Arial Unicode MS"/>
                          <a:cs typeface="Arial Unicode MS"/>
                        </a:rPr>
                        <a:t>WAS KÖNNEN WIR HÖREN</a:t>
                      </a:r>
                      <a:r>
                        <a:rPr sz="1100" b="1" spc="0" baseline="0" dirty="0">
                          <a:latin typeface="Arial Unicode MS"/>
                          <a:cs typeface="Arial Unicode MS"/>
                        </a:rPr>
                        <a:t>?</a:t>
                      </a:r>
                    </a:p>
                  </a:txBody>
                  <a:tcPr marL="0" marR="0" marT="82918"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646578">
                <a:tc>
                  <a:txBody>
                    <a:bodyPr/>
                    <a:lstStyle/>
                    <a:p>
                      <a:pPr marL="88265">
                        <a:lnSpc>
                          <a:spcPct val="100000"/>
                        </a:lnSpc>
                        <a:spcBef>
                          <a:spcPts val="860"/>
                        </a:spcBef>
                      </a:pPr>
                      <a:r>
                        <a:rPr sz="1100" b="1" spc="0" baseline="0" dirty="0">
                          <a:latin typeface="Arial"/>
                          <a:cs typeface="Arial"/>
                        </a:rPr>
                        <a:t>H – </a:t>
                      </a:r>
                      <a:r>
                        <a:rPr lang="de-DE" sz="1100" b="1" spc="0" baseline="0" dirty="0">
                          <a:latin typeface="Arial"/>
                          <a:cs typeface="Arial"/>
                        </a:rPr>
                        <a:t>Herausfordern</a:t>
                      </a:r>
                      <a:endParaRPr lang="en-US" sz="1100" b="1" spc="0" baseline="0" dirty="0">
                        <a:latin typeface="Arial"/>
                        <a:cs typeface="Arial"/>
                      </a:endParaRPr>
                    </a:p>
                    <a:p>
                      <a:pPr marL="88265">
                        <a:lnSpc>
                          <a:spcPct val="100000"/>
                        </a:lnSpc>
                        <a:spcBef>
                          <a:spcPts val="860"/>
                        </a:spcBef>
                      </a:pPr>
                      <a:r>
                        <a:rPr lang="de-DE" sz="1100" i="1" spc="0" baseline="0" dirty="0">
                          <a:latin typeface="Arial"/>
                          <a:cs typeface="Arial"/>
                        </a:rPr>
                        <a:t>Eine Idee in Frage stellen, anzweifeln, prüfen, ihr nicht zustimmen oder sie herausfordern</a:t>
                      </a:r>
                      <a:endParaRPr sz="1100" spc="0" baseline="0" dirty="0">
                        <a:latin typeface="Arial"/>
                        <a:cs typeface="Arial"/>
                      </a:endParaRPr>
                    </a:p>
                  </a:txBody>
                  <a:tcPr marL="0" marR="0" marT="99041"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de-DE" sz="1100" spc="0" baseline="0" dirty="0">
                          <a:latin typeface="Arial" panose="020B0604020202020204" pitchFamily="34" charset="0"/>
                          <a:ea typeface="Arial Unicode MS" panose="020B0604020202020204"/>
                          <a:cs typeface="Arial" panose="020B0604020202020204" pitchFamily="34" charset="0"/>
                        </a:rPr>
                        <a:t>Vollständige oder teilweise Meinungsverschiedenheiten äußern</a:t>
                      </a:r>
                    </a:p>
                    <a:p>
                      <a:pPr marL="259715" indent="-171450">
                        <a:lnSpc>
                          <a:spcPct val="100000"/>
                        </a:lnSpc>
                        <a:spcBef>
                          <a:spcPts val="745"/>
                        </a:spcBef>
                        <a:buFont typeface="Arial" panose="020B0604020202020204" pitchFamily="34" charset="0"/>
                        <a:buChar char="•"/>
                        <a:tabLst>
                          <a:tab pos="187325" algn="l"/>
                        </a:tabLst>
                      </a:pPr>
                      <a:r>
                        <a:rPr lang="de-DE" sz="1100" spc="0" baseline="0" dirty="0">
                          <a:latin typeface="Arial" panose="020B0604020202020204" pitchFamily="34" charset="0"/>
                          <a:ea typeface="Arial Unicode MS" panose="020B0604020202020204"/>
                          <a:cs typeface="Arial" panose="020B0604020202020204" pitchFamily="34" charset="0"/>
                        </a:rPr>
                        <a:t>Eine Idee anzweifeln / eine Idee in Frage stellen</a:t>
                      </a:r>
                    </a:p>
                    <a:p>
                      <a:pPr marL="259715" indent="-171450">
                        <a:lnSpc>
                          <a:spcPct val="100000"/>
                        </a:lnSpc>
                        <a:spcBef>
                          <a:spcPts val="745"/>
                        </a:spcBef>
                        <a:buFont typeface="Arial" panose="020B0604020202020204" pitchFamily="34" charset="0"/>
                        <a:buChar char="•"/>
                        <a:tabLst>
                          <a:tab pos="187325" algn="l"/>
                        </a:tabLst>
                      </a:pPr>
                      <a:r>
                        <a:rPr lang="de-DE" sz="1100" spc="0" baseline="0" dirty="0">
                          <a:latin typeface="Arial" panose="020B0604020202020204" pitchFamily="34" charset="0"/>
                          <a:ea typeface="Arial Unicode MS" panose="020B0604020202020204"/>
                          <a:cs typeface="Arial" panose="020B0604020202020204" pitchFamily="34" charset="0"/>
                        </a:rPr>
                        <a:t>Eine Idee herausfordern</a:t>
                      </a:r>
                    </a:p>
                    <a:p>
                      <a:pPr marL="259715" indent="-171450">
                        <a:lnSpc>
                          <a:spcPct val="100000"/>
                        </a:lnSpc>
                        <a:spcBef>
                          <a:spcPts val="745"/>
                        </a:spcBef>
                        <a:buFont typeface="Arial" panose="020B0604020202020204" pitchFamily="34" charset="0"/>
                        <a:buChar char="•"/>
                        <a:tabLst>
                          <a:tab pos="187325" algn="l"/>
                        </a:tabLst>
                      </a:pPr>
                      <a:r>
                        <a:rPr lang="de-DE" sz="1100" spc="0" baseline="0" dirty="0">
                          <a:latin typeface="Arial" panose="020B0604020202020204" pitchFamily="34" charset="0"/>
                          <a:ea typeface="Arial Unicode MS" panose="020B0604020202020204"/>
                          <a:cs typeface="Arial" panose="020B0604020202020204" pitchFamily="34" charset="0"/>
                        </a:rPr>
                        <a:t>Eine Idee ablehnen</a:t>
                      </a:r>
                    </a:p>
                    <a:p>
                      <a:pPr marL="259715" indent="-171450">
                        <a:lnSpc>
                          <a:spcPct val="100000"/>
                        </a:lnSpc>
                        <a:spcBef>
                          <a:spcPts val="745"/>
                        </a:spcBef>
                        <a:buFont typeface="Arial" panose="020B0604020202020204" pitchFamily="34" charset="0"/>
                        <a:buChar char="•"/>
                        <a:tabLst>
                          <a:tab pos="187325" algn="l"/>
                        </a:tabLst>
                      </a:pPr>
                      <a:r>
                        <a:rPr lang="de-DE" sz="1100" spc="0" baseline="0" dirty="0">
                          <a:latin typeface="Arial" panose="020B0604020202020204" pitchFamily="34" charset="0"/>
                          <a:ea typeface="Arial Unicode MS" panose="020B0604020202020204"/>
                          <a:cs typeface="Arial" panose="020B0604020202020204" pitchFamily="34" charset="0"/>
                        </a:rPr>
                        <a:t>Zu verstehen geben, dass zwei oder mehr Ideen, die geäußert wurden, nicht übereinstimmen</a:t>
                      </a:r>
                      <a:endParaRPr sz="1100" spc="0" baseline="0" dirty="0">
                        <a:latin typeface="Arial" panose="020B0604020202020204" pitchFamily="34" charset="0"/>
                        <a:ea typeface="Arial Unicode MS" panose="020B0604020202020204"/>
                        <a:cs typeface="Arial" panose="020B0604020202020204" pitchFamily="34" charset="0"/>
                      </a:endParaRPr>
                    </a:p>
                  </a:txBody>
                  <a:tcPr marL="0" marR="0" marT="8579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88265">
                        <a:lnSpc>
                          <a:spcPct val="100000"/>
                        </a:lnSpc>
                        <a:spcBef>
                          <a:spcPts val="310"/>
                        </a:spcBef>
                      </a:pPr>
                      <a:r>
                        <a:rPr lang="de-DE" sz="1000" spc="0" baseline="0" dirty="0">
                          <a:latin typeface="Arial" panose="020B0604020202020204" pitchFamily="34" charset="0"/>
                          <a:cs typeface="Arial" panose="020B0604020202020204" pitchFamily="34" charset="0"/>
                        </a:rPr>
                        <a:t>„Ich bin nicht einverstanden", „Nein", „Aber", „Bist du sicher...?" „...andere Idee“</a:t>
                      </a:r>
                      <a:endParaRPr sz="1000" spc="0" baseline="0" dirty="0">
                        <a:latin typeface="Arial" panose="020B0604020202020204" pitchFamily="34" charset="0"/>
                        <a:cs typeface="Arial" panose="020B0604020202020204" pitchFamily="34" charset="0"/>
                      </a:endParaRPr>
                    </a:p>
                    <a:p>
                      <a:pPr marL="88265">
                        <a:lnSpc>
                          <a:spcPct val="100000"/>
                        </a:lnSpc>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Ich bin mir nicht sicher, ob es wirklich schwimmen wird.</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Ich glaube nicht, dass das richtig ist ... oder ich habe eine andere Idee...' </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Bist du sicher, dass diese Winkel gleich sind? </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Aber dann würde das nicht passieren, wenn...</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Das stimmt teilweise, aber nicht, wenn...</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Damit bin ich überhaupt nicht einverstanden, denn...</a:t>
                      </a:r>
                    </a:p>
                    <a:p>
                      <a:pPr marL="88265">
                        <a:lnSpc>
                          <a:spcPct val="100000"/>
                        </a:lnSpc>
                        <a:spcBef>
                          <a:spcPts val="330"/>
                        </a:spcBef>
                      </a:pPr>
                      <a:r>
                        <a:rPr lang="de-DE" sz="1000" spc="0" baseline="0" dirty="0">
                          <a:latin typeface="Arial" panose="020B0604020202020204" pitchFamily="34" charset="0"/>
                          <a:cs typeface="Arial" panose="020B0604020202020204" pitchFamily="34" charset="0"/>
                        </a:rPr>
                        <a:t>Es ist nicht das viktorianische London, obwohl ich mich frage, ob es stattdessen vielleicht...</a:t>
                      </a:r>
                      <a:endParaRPr sz="1000" strike="noStrike" spc="0" baseline="0" dirty="0">
                        <a:latin typeface="Arial" panose="020B0604020202020204" pitchFamily="34" charset="0"/>
                        <a:cs typeface="Arial" panose="020B0604020202020204" pitchFamily="34" charset="0"/>
                      </a:endParaRPr>
                    </a:p>
                  </a:txBody>
                  <a:tcPr marL="0" marR="0" marT="113436"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57135">
                <a:tc>
                  <a:txBody>
                    <a:bodyPr/>
                    <a:lstStyle/>
                    <a:p>
                      <a:pPr marL="88265" algn="just">
                        <a:lnSpc>
                          <a:spcPct val="100000"/>
                        </a:lnSpc>
                        <a:spcBef>
                          <a:spcPts val="860"/>
                        </a:spcBef>
                      </a:pPr>
                      <a:r>
                        <a:rPr lang="de-DE" sz="1100" b="1" spc="0" baseline="0" dirty="0">
                          <a:latin typeface="Arial"/>
                          <a:cs typeface="Arial"/>
                        </a:rPr>
                        <a:t>N</a:t>
                      </a:r>
                      <a:r>
                        <a:rPr sz="1100" b="1" spc="0" baseline="0" dirty="0">
                          <a:latin typeface="Arial"/>
                          <a:cs typeface="Arial"/>
                        </a:rPr>
                        <a:t>  – </a:t>
                      </a:r>
                      <a:r>
                        <a:rPr lang="de-DE" sz="1100" b="1" spc="0" baseline="0" dirty="0">
                          <a:latin typeface="Arial"/>
                          <a:cs typeface="Arial"/>
                        </a:rPr>
                        <a:t>Nachdenken und Erklären</a:t>
                      </a:r>
                      <a:endParaRPr lang="en-US" sz="1100" b="1" spc="0" baseline="0" dirty="0">
                        <a:latin typeface="Arial"/>
                        <a:cs typeface="Arial"/>
                      </a:endParaRPr>
                    </a:p>
                    <a:p>
                      <a:pPr marL="0" marR="0" indent="0" algn="l" defTabSz="914400" eaLnBrk="1" fontAlgn="t" latinLnBrk="0" hangingPunct="1">
                        <a:lnSpc>
                          <a:spcPct val="100000"/>
                        </a:lnSpc>
                        <a:spcBef>
                          <a:spcPts val="0"/>
                        </a:spcBef>
                        <a:spcAft>
                          <a:spcPts val="0"/>
                        </a:spcAft>
                        <a:buClrTx/>
                        <a:buSzTx/>
                        <a:buFontTx/>
                        <a:buNone/>
                        <a:tabLst/>
                        <a:defRPr/>
                      </a:pPr>
                      <a:endParaRPr kumimoji="0" lang="de-DE" sz="1100" b="0" i="1" u="none" strike="noStrike" kern="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p>
                      <a:pPr marL="0" marR="0" indent="0" algn="l" defTabSz="914400" eaLnBrk="1" fontAlgn="t" latinLnBrk="0" hangingPunct="1">
                        <a:lnSpc>
                          <a:spcPct val="100000"/>
                        </a:lnSpc>
                        <a:spcBef>
                          <a:spcPts val="0"/>
                        </a:spcBef>
                        <a:spcAft>
                          <a:spcPts val="0"/>
                        </a:spcAft>
                        <a:buClrTx/>
                        <a:buSzTx/>
                        <a:buFontTx/>
                        <a:buNone/>
                        <a:tabLst/>
                        <a:defRPr/>
                      </a:pPr>
                      <a:r>
                        <a:rPr kumimoji="0" lang="de-DE" sz="1100" b="0" i="1" u="none" strike="noStrike" kern="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rPr>
                        <a:t>Erklären, begründen und/oder nach Alternativen suchen in Bezug auf eigene oder fremde Ideen </a:t>
                      </a:r>
                      <a:endParaRPr lang="en-GB" sz="2000" b="0" i="0" u="none" strike="noStrike" dirty="0">
                        <a:solidFill>
                          <a:schemeClr val="tx1"/>
                        </a:solidFill>
                        <a:effectLst/>
                        <a:latin typeface="Arial" panose="020B0604020202020204" pitchFamily="34" charset="0"/>
                      </a:endParaRPr>
                    </a:p>
                  </a:txBody>
                  <a:tcPr marL="0" marR="0" marT="99041"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lang="de-DE" sz="1100" spc="0" baseline="0" dirty="0">
                          <a:latin typeface="Arial" panose="020B0604020202020204" pitchFamily="34" charset="0"/>
                          <a:ea typeface="Arial Unicode MS" panose="020B0604020202020204"/>
                          <a:cs typeface="Arial" panose="020B0604020202020204" pitchFamily="34" charset="0"/>
                        </a:rPr>
                        <a:t>erklären, rechtfertigen, auf Beweise zurückgreifen, Analogien herstellen, Unterscheidungen treffen</a:t>
                      </a:r>
                    </a:p>
                    <a:p>
                      <a:pPr marL="259715" marR="563880" indent="-171450">
                        <a:lnSpc>
                          <a:spcPct val="100800"/>
                        </a:lnSpc>
                        <a:spcBef>
                          <a:spcPts val="900"/>
                        </a:spcBef>
                        <a:buFont typeface="Arial" panose="020B0604020202020204" pitchFamily="34" charset="0"/>
                        <a:buChar char="•"/>
                        <a:tabLst>
                          <a:tab pos="184785" algn="l"/>
                        </a:tabLst>
                      </a:pPr>
                      <a:r>
                        <a:rPr lang="de-DE" sz="1100" spc="0" baseline="0" dirty="0">
                          <a:latin typeface="Arial" panose="020B0604020202020204" pitchFamily="34" charset="0"/>
                          <a:ea typeface="Arial Unicode MS" panose="020B0604020202020204"/>
                          <a:cs typeface="Arial" panose="020B0604020202020204" pitchFamily="34" charset="0"/>
                        </a:rPr>
                        <a:t>aufgrund von Beweisen schlussfolgern oder interpretieren</a:t>
                      </a:r>
                    </a:p>
                    <a:p>
                      <a:pPr marL="259715" marR="563880" indent="-171450">
                        <a:lnSpc>
                          <a:spcPct val="100800"/>
                        </a:lnSpc>
                        <a:spcBef>
                          <a:spcPts val="900"/>
                        </a:spcBef>
                        <a:buFont typeface="Arial" panose="020B0604020202020204" pitchFamily="34" charset="0"/>
                        <a:buChar char="•"/>
                        <a:tabLst>
                          <a:tab pos="184785" algn="l"/>
                        </a:tabLst>
                      </a:pPr>
                      <a:r>
                        <a:rPr lang="de-DE" sz="1100" spc="0" baseline="0" dirty="0">
                          <a:latin typeface="Arial" panose="020B0604020202020204" pitchFamily="34" charset="0"/>
                          <a:ea typeface="Arial Unicode MS" panose="020B0604020202020204"/>
                          <a:cs typeface="Arial" panose="020B0604020202020204" pitchFamily="34" charset="0"/>
                        </a:rPr>
                        <a:t>vorhersagen, Hypothesen aufstellen</a:t>
                      </a:r>
                    </a:p>
                    <a:p>
                      <a:pPr marL="259715" marR="563880" indent="-171450">
                        <a:lnSpc>
                          <a:spcPct val="100800"/>
                        </a:lnSpc>
                        <a:spcBef>
                          <a:spcPts val="900"/>
                        </a:spcBef>
                        <a:buFont typeface="Arial" panose="020B0604020202020204" pitchFamily="34" charset="0"/>
                        <a:buChar char="•"/>
                        <a:tabLst>
                          <a:tab pos="184785" algn="l"/>
                        </a:tabLst>
                      </a:pPr>
                      <a:r>
                        <a:rPr lang="de-DE" sz="1100" spc="0" baseline="0" dirty="0">
                          <a:latin typeface="Arial" panose="020B0604020202020204" pitchFamily="34" charset="0"/>
                          <a:ea typeface="Arial Unicode MS" panose="020B0604020202020204"/>
                          <a:cs typeface="Arial" panose="020B0604020202020204" pitchFamily="34" charset="0"/>
                        </a:rPr>
                        <a:t>spekulieren, verschiedene Möglichkeiten oder Alternativen erkunden</a:t>
                      </a:r>
                      <a:endParaRPr sz="1100" spc="0" baseline="0" dirty="0">
                        <a:latin typeface="Arial" panose="020B0604020202020204" pitchFamily="34" charset="0"/>
                        <a:ea typeface="Arial Unicode MS" panose="020B0604020202020204"/>
                        <a:cs typeface="Arial" panose="020B0604020202020204" pitchFamily="34" charset="0"/>
                      </a:endParaRPr>
                    </a:p>
                  </a:txBody>
                  <a:tcPr marL="0" marR="0" marT="103647"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88265">
                        <a:lnSpc>
                          <a:spcPct val="100000"/>
                        </a:lnSpc>
                        <a:spcBef>
                          <a:spcPts val="300"/>
                        </a:spcBef>
                      </a:pPr>
                      <a:r>
                        <a:rPr lang="de-DE" sz="1000" spc="0" baseline="0" dirty="0">
                          <a:latin typeface="Arial" panose="020B0604020202020204" pitchFamily="34" charset="0"/>
                          <a:cs typeface="Arial" panose="020B0604020202020204" pitchFamily="34" charset="0"/>
                        </a:rPr>
                        <a:t>„Ich denke", „weil", „deshalb", „daher", „um", „wenn...dann",</a:t>
                      </a:r>
                    </a:p>
                    <a:p>
                      <a:pPr marL="88265">
                        <a:lnSpc>
                          <a:spcPct val="100000"/>
                        </a:lnSpc>
                        <a:spcBef>
                          <a:spcPts val="300"/>
                        </a:spcBef>
                      </a:pPr>
                      <a:r>
                        <a:rPr lang="de-DE" sz="1000" spc="0" baseline="0" dirty="0">
                          <a:latin typeface="Arial" panose="020B0604020202020204" pitchFamily="34" charset="0"/>
                          <a:cs typeface="Arial" panose="020B0604020202020204" pitchFamily="34" charset="0"/>
                        </a:rPr>
                        <a:t>„nicht...es sei denn“, „es ist wie...“, „stell dir vor, wenn...“, „würde“, „könnte“ oder „dürfte“</a:t>
                      </a:r>
                      <a:endParaRPr lang="en-GB" sz="1000" b="1" spc="0" baseline="0" dirty="0">
                        <a:latin typeface="Arial" panose="020B0604020202020204" pitchFamily="34" charset="0"/>
                        <a:cs typeface="Arial" panose="020B0604020202020204" pitchFamily="34" charset="0"/>
                      </a:endParaRPr>
                    </a:p>
                    <a:p>
                      <a:pPr marL="88265">
                        <a:lnSpc>
                          <a:spcPct val="100000"/>
                        </a:lnSpc>
                        <a:spcBef>
                          <a:spcPts val="320"/>
                        </a:spcBef>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121285">
                        <a:lnSpc>
                          <a:spcPct val="100000"/>
                        </a:lnSpc>
                        <a:spcBef>
                          <a:spcPts val="320"/>
                        </a:spcBef>
                      </a:pPr>
                      <a:r>
                        <a:rPr lang="de-DE" sz="1000" spc="0" baseline="0" dirty="0">
                          <a:latin typeface="Arial" panose="020B0604020202020204" pitchFamily="34" charset="0"/>
                          <a:cs typeface="Arial" panose="020B0604020202020204" pitchFamily="34" charset="0"/>
                        </a:rPr>
                        <a:t>Ich denke, das Metall wird sinken, aber nicht das Holz.</a:t>
                      </a:r>
                    </a:p>
                    <a:p>
                      <a:pPr marL="121285">
                        <a:lnSpc>
                          <a:spcPct val="100000"/>
                        </a:lnSpc>
                        <a:spcBef>
                          <a:spcPts val="320"/>
                        </a:spcBef>
                      </a:pPr>
                      <a:r>
                        <a:rPr lang="de-DE" sz="1000" spc="0" baseline="0" dirty="0">
                          <a:latin typeface="Arial" panose="020B0604020202020204" pitchFamily="34" charset="0"/>
                          <a:cs typeface="Arial" panose="020B0604020202020204" pitchFamily="34" charset="0"/>
                        </a:rPr>
                        <a:t>Das Abschmelzen der Eiskappen um 10 % spricht für die Theorie der globalen Erwärmung. </a:t>
                      </a:r>
                    </a:p>
                    <a:p>
                      <a:pPr marL="121285">
                        <a:lnSpc>
                          <a:spcPct val="100000"/>
                        </a:lnSpc>
                        <a:spcBef>
                          <a:spcPts val="320"/>
                        </a:spcBef>
                      </a:pPr>
                      <a:r>
                        <a:rPr lang="de-DE" sz="1000" spc="0" baseline="0" dirty="0">
                          <a:latin typeface="Arial" panose="020B0604020202020204" pitchFamily="34" charset="0"/>
                          <a:cs typeface="Arial" panose="020B0604020202020204" pitchFamily="34" charset="0"/>
                        </a:rPr>
                        <a:t>Wenn Kinder nicht zur Schule gehen müssten, würden sie Mathe nicht richtig lernen</a:t>
                      </a:r>
                    </a:p>
                    <a:p>
                      <a:pPr marL="121285">
                        <a:lnSpc>
                          <a:spcPct val="100000"/>
                        </a:lnSpc>
                        <a:spcBef>
                          <a:spcPts val="320"/>
                        </a:spcBef>
                      </a:pPr>
                      <a:r>
                        <a:rPr lang="de-DE" sz="1000" spc="0" baseline="0" dirty="0">
                          <a:latin typeface="Arial" panose="020B0604020202020204" pitchFamily="34" charset="0"/>
                          <a:cs typeface="Arial" panose="020B0604020202020204" pitchFamily="34" charset="0"/>
                        </a:rPr>
                        <a:t>Wenn ich mich für die erste Alternative entscheide, wäre ich sicherer, aber wenn ich mich für die zweite entscheide, könnte ich eventuell größere Gewinne erzielen</a:t>
                      </a:r>
                    </a:p>
                    <a:p>
                      <a:pPr marL="121285">
                        <a:lnSpc>
                          <a:spcPct val="100000"/>
                        </a:lnSpc>
                        <a:spcBef>
                          <a:spcPts val="320"/>
                        </a:spcBef>
                      </a:pPr>
                      <a:r>
                        <a:rPr lang="de-DE" sz="1000" spc="0" baseline="0" dirty="0">
                          <a:latin typeface="Arial" panose="020B0604020202020204" pitchFamily="34" charset="0"/>
                          <a:cs typeface="Arial" panose="020B0604020202020204" pitchFamily="34" charset="0"/>
                        </a:rPr>
                        <a:t>Ich glaube, der Autor bezieht sich auf Gefühle, wenn er über Wasser schreibt.</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5" name="object 6">
            <a:extLst>
              <a:ext uri="{FF2B5EF4-FFF2-40B4-BE49-F238E27FC236}">
                <a16:creationId xmlns:a16="http://schemas.microsoft.com/office/drawing/2014/main" id="{19FFA202-91CA-5244-8563-B31F692BA672}"/>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34</a:t>
            </a:r>
            <a:endParaRPr sz="907" dirty="0">
              <a:solidFill>
                <a:prstClr val="black"/>
              </a:solidFill>
              <a:latin typeface="Arial"/>
              <a:cs typeface="Arial"/>
            </a:endParaRPr>
          </a:p>
        </p:txBody>
      </p:sp>
    </p:spTree>
    <p:extLst>
      <p:ext uri="{BB962C8B-B14F-4D97-AF65-F5344CB8AC3E}">
        <p14:creationId xmlns:p14="http://schemas.microsoft.com/office/powerpoint/2010/main" val="1350418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514346004"/>
              </p:ext>
            </p:extLst>
          </p:nvPr>
        </p:nvGraphicFramePr>
        <p:xfrm>
          <a:off x="730494" y="503384"/>
          <a:ext cx="9093897" cy="6444101"/>
        </p:xfrm>
        <a:graphic>
          <a:graphicData uri="http://schemas.openxmlformats.org/drawingml/2006/table">
            <a:tbl>
              <a:tblPr firstRow="1" bandRow="1">
                <a:tableStyleId>{2D5ABB26-0587-4C30-8999-92F81FD0307C}</a:tableStyleId>
              </a:tblPr>
              <a:tblGrid>
                <a:gridCol w="2297555">
                  <a:extLst>
                    <a:ext uri="{9D8B030D-6E8A-4147-A177-3AD203B41FA5}">
                      <a16:colId xmlns:a16="http://schemas.microsoft.com/office/drawing/2014/main" val="20000"/>
                    </a:ext>
                  </a:extLst>
                </a:gridCol>
                <a:gridCol w="2917980">
                  <a:extLst>
                    <a:ext uri="{9D8B030D-6E8A-4147-A177-3AD203B41FA5}">
                      <a16:colId xmlns:a16="http://schemas.microsoft.com/office/drawing/2014/main" val="20001"/>
                    </a:ext>
                  </a:extLst>
                </a:gridCol>
                <a:gridCol w="3878362">
                  <a:extLst>
                    <a:ext uri="{9D8B030D-6E8A-4147-A177-3AD203B41FA5}">
                      <a16:colId xmlns:a16="http://schemas.microsoft.com/office/drawing/2014/main" val="20002"/>
                    </a:ext>
                  </a:extLst>
                </a:gridCol>
              </a:tblGrid>
              <a:tr h="367602">
                <a:tc>
                  <a:txBody>
                    <a:bodyPr/>
                    <a:lstStyle/>
                    <a:p>
                      <a:pPr marL="570230">
                        <a:lnSpc>
                          <a:spcPct val="100000"/>
                        </a:lnSpc>
                        <a:spcBef>
                          <a:spcPts val="360"/>
                        </a:spcBef>
                      </a:pPr>
                      <a:r>
                        <a:rPr lang="de-DE" sz="1100" b="1" spc="0" baseline="0" dirty="0">
                          <a:latin typeface="Arial Unicode MS"/>
                          <a:cs typeface="Arial Unicode MS"/>
                        </a:rPr>
                        <a:t>KODIERKATEGORIEN</a:t>
                      </a:r>
                      <a:endParaRPr sz="1100" b="1" spc="0" baseline="0" dirty="0">
                        <a:latin typeface="Arial Unicode MS"/>
                        <a:cs typeface="Arial Unicode MS"/>
                      </a:endParaRPr>
                    </a:p>
                  </a:txBody>
                  <a:tcPr marL="0" marR="0" marT="41459"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409575" indent="0">
                        <a:lnSpc>
                          <a:spcPct val="100000"/>
                        </a:lnSpc>
                        <a:tabLst/>
                      </a:pPr>
                      <a:r>
                        <a:rPr lang="de-DE" sz="1100" b="1" spc="0" baseline="0" dirty="0">
                          <a:latin typeface="Arial Unicode MS"/>
                          <a:cs typeface="Arial Unicode MS"/>
                        </a:rPr>
                        <a:t>BEITRÄGE UND STRATEGIEN</a:t>
                      </a:r>
                    </a:p>
                  </a:txBody>
                  <a:tcPr marL="0" marR="0" marT="41459"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lang="de-DE" sz="1100" b="1" spc="0" baseline="0" dirty="0">
                          <a:latin typeface="Arial Unicode MS"/>
                          <a:cs typeface="Arial Unicode MS"/>
                        </a:rPr>
                        <a:t>WAS KÖNNEN WIR HÖREN</a:t>
                      </a:r>
                      <a:r>
                        <a:rPr sz="1100" b="1" spc="0" baseline="0" dirty="0">
                          <a:latin typeface="Arial Unicode MS"/>
                          <a:cs typeface="Arial Unicode MS"/>
                        </a:rPr>
                        <a:t>?</a:t>
                      </a:r>
                    </a:p>
                  </a:txBody>
                  <a:tcPr marL="0" marR="0" marT="41459"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2472">
                <a:tc>
                  <a:txBody>
                    <a:bodyPr/>
                    <a:lstStyle/>
                    <a:p>
                      <a:pPr marL="88265" algn="just">
                        <a:lnSpc>
                          <a:spcPct val="100000"/>
                        </a:lnSpc>
                        <a:spcBef>
                          <a:spcPts val="865"/>
                        </a:spcBef>
                      </a:pPr>
                      <a:r>
                        <a:rPr lang="en-GB" sz="1100" b="1" spc="0" baseline="0" dirty="0">
                          <a:latin typeface="Arial" panose="020B0604020202020204" pitchFamily="34" charset="0"/>
                          <a:cs typeface="Arial" panose="020B0604020202020204" pitchFamily="34" charset="0"/>
                        </a:rPr>
                        <a:t>NE</a:t>
                      </a:r>
                      <a:r>
                        <a:rPr sz="1100" b="1" spc="0" baseline="0" dirty="0">
                          <a:latin typeface="Arial" panose="020B0604020202020204" pitchFamily="34" charset="0"/>
                          <a:cs typeface="Arial" panose="020B0604020202020204" pitchFamily="34" charset="0"/>
                        </a:rPr>
                        <a:t> – </a:t>
                      </a:r>
                      <a:r>
                        <a:rPr lang="es-ES" sz="1100" b="1" spc="0" baseline="0" dirty="0" err="1">
                          <a:latin typeface="Arial" panose="020B0604020202020204" pitchFamily="34" charset="0"/>
                          <a:cs typeface="Arial" panose="020B0604020202020204" pitchFamily="34" charset="0"/>
                        </a:rPr>
                        <a:t>Ermutigen</a:t>
                      </a:r>
                      <a:r>
                        <a:rPr lang="es-ES" sz="1100" b="1" spc="0" baseline="0" dirty="0">
                          <a:latin typeface="Arial" panose="020B0604020202020204" pitchFamily="34" charset="0"/>
                          <a:cs typeface="Arial" panose="020B0604020202020204" pitchFamily="34" charset="0"/>
                        </a:rPr>
                        <a:t> </a:t>
                      </a:r>
                      <a:r>
                        <a:rPr lang="de-DE" sz="1100" b="1" spc="0" baseline="0" dirty="0">
                          <a:latin typeface="Arial" panose="020B0604020202020204" pitchFamily="34" charset="0"/>
                          <a:cs typeface="Arial" panose="020B0604020202020204" pitchFamily="34" charset="0"/>
                        </a:rPr>
                        <a:t>zum Nachdenken und Erklären</a:t>
                      </a:r>
                    </a:p>
                    <a:p>
                      <a:pPr marL="88265" algn="just">
                        <a:lnSpc>
                          <a:spcPct val="100000"/>
                        </a:lnSpc>
                        <a:spcBef>
                          <a:spcPts val="865"/>
                        </a:spcBef>
                      </a:pPr>
                      <a:endParaRPr lang="en-US" sz="1100" b="1" spc="0" baseline="0" dirty="0">
                        <a:latin typeface="Arial" panose="020B0604020202020204" pitchFamily="34" charset="0"/>
                        <a:cs typeface="Arial" panose="020B0604020202020204" pitchFamily="34" charset="0"/>
                      </a:endParaRPr>
                    </a:p>
                    <a:p>
                      <a:pPr marL="139700" marR="0" lvl="0" indent="0" algn="l" defTabSz="914400" eaLnBrk="1" fontAlgn="t" latinLnBrk="0" hangingPunct="1">
                        <a:lnSpc>
                          <a:spcPct val="100000"/>
                        </a:lnSpc>
                        <a:spcBef>
                          <a:spcPts val="0"/>
                        </a:spcBef>
                        <a:spcAft>
                          <a:spcPts val="0"/>
                        </a:spcAft>
                        <a:buClrTx/>
                        <a:buSzTx/>
                        <a:buFontTx/>
                        <a:buNone/>
                        <a:tabLst/>
                        <a:defRPr/>
                      </a:pPr>
                      <a:r>
                        <a:rPr lang="de-DE" sz="1100" b="0" i="1" u="none" strike="noStrike" dirty="0">
                          <a:solidFill>
                            <a:schemeClr val="tx1"/>
                          </a:solidFill>
                          <a:effectLst/>
                          <a:latin typeface="Arial" panose="020B0604020202020204" pitchFamily="34" charset="0"/>
                          <a:ea typeface="Arial" panose="020B0604020202020204" pitchFamily="34" charset="0"/>
                        </a:rPr>
                        <a:t>Andere auffordern, eigene oder fremde Ideen zu erklären, zu begründen und/oder Alternativen zu suchen</a:t>
                      </a:r>
                      <a:endParaRPr lang="en-GB" sz="2000" b="0" i="0" u="none" strike="noStrike" dirty="0">
                        <a:solidFill>
                          <a:schemeClr val="tx1"/>
                        </a:solidFill>
                        <a:effectLst/>
                        <a:latin typeface="Arial" panose="020B0604020202020204" pitchFamily="34" charset="0"/>
                      </a:endParaRPr>
                    </a:p>
                  </a:txBody>
                  <a:tcPr marL="0" marR="0" marT="99617"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109855" indent="-171450">
                        <a:lnSpc>
                          <a:spcPct val="101699"/>
                        </a:lnSpc>
                        <a:spcBef>
                          <a:spcPts val="910"/>
                        </a:spcBef>
                        <a:buFont typeface="Arial" panose="020B0604020202020204" pitchFamily="34" charset="0"/>
                        <a:buChar char="•"/>
                        <a:tabLst>
                          <a:tab pos="187325" algn="l"/>
                        </a:tabLst>
                      </a:pPr>
                      <a:r>
                        <a:rPr lang="de-DE" sz="1100" spc="0" baseline="0" dirty="0">
                          <a:latin typeface="Arial" panose="020B0604020202020204" pitchFamily="34" charset="0"/>
                          <a:cs typeface="Arial" panose="020B0604020202020204" pitchFamily="34" charset="0"/>
                        </a:rPr>
                        <a:t>andere auffordern, zu erklären, zu rechtfertigen, sich auf Beweise zu stützen, Analogien herzustellen, Unterscheidungen zu treffen</a:t>
                      </a:r>
                    </a:p>
                    <a:p>
                      <a:pPr marL="259715" marR="109855" indent="-171450">
                        <a:lnSpc>
                          <a:spcPct val="101699"/>
                        </a:lnSpc>
                        <a:spcBef>
                          <a:spcPts val="910"/>
                        </a:spcBef>
                        <a:buFont typeface="Arial" panose="020B0604020202020204" pitchFamily="34" charset="0"/>
                        <a:buChar char="•"/>
                        <a:tabLst>
                          <a:tab pos="187325" algn="l"/>
                        </a:tabLst>
                      </a:pPr>
                      <a:r>
                        <a:rPr lang="de-DE" sz="1100" spc="0" baseline="0" dirty="0">
                          <a:latin typeface="Arial" panose="020B0604020202020204" pitchFamily="34" charset="0"/>
                          <a:cs typeface="Arial" panose="020B0604020202020204" pitchFamily="34" charset="0"/>
                        </a:rPr>
                        <a:t>andere auffordern, Vorhersagen zu treffen, Hypothesen aufzustellen</a:t>
                      </a:r>
                    </a:p>
                    <a:p>
                      <a:pPr marL="259715" marR="109855" indent="-171450">
                        <a:lnSpc>
                          <a:spcPct val="101699"/>
                        </a:lnSpc>
                        <a:spcBef>
                          <a:spcPts val="910"/>
                        </a:spcBef>
                        <a:buFont typeface="Arial" panose="020B0604020202020204" pitchFamily="34" charset="0"/>
                        <a:buChar char="•"/>
                        <a:tabLst>
                          <a:tab pos="187325" algn="l"/>
                        </a:tabLst>
                      </a:pPr>
                      <a:r>
                        <a:rPr lang="de-DE" sz="1100" spc="0" baseline="0" dirty="0">
                          <a:latin typeface="Arial" panose="020B0604020202020204" pitchFamily="34" charset="0"/>
                          <a:cs typeface="Arial" panose="020B0604020202020204" pitchFamily="34" charset="0"/>
                        </a:rPr>
                        <a:t>andere auffordern, zu spekulieren, verschiedene Möglichkeiten oder Alternativen zu erkunden</a:t>
                      </a:r>
                      <a:endParaRPr sz="1100" spc="0" baseline="0" dirty="0">
                        <a:latin typeface="Arial" panose="020B0604020202020204" pitchFamily="34" charset="0"/>
                        <a:cs typeface="Arial" panose="020B0604020202020204" pitchFamily="34" charset="0"/>
                      </a:endParaRPr>
                    </a:p>
                  </a:txBody>
                  <a:tcPr marL="0" marR="0" marT="104799"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„Warum?“, „Wie?“, „Meinst du?“, „Kannst du das genauer erklären?“ </a:t>
                      </a:r>
                      <a:endParaRPr sz="1000" spc="0" baseline="0" dirty="0">
                        <a:latin typeface="Arial" panose="020B0604020202020204" pitchFamily="34" charset="0"/>
                        <a:cs typeface="Arial" panose="020B0604020202020204" pitchFamily="34" charset="0"/>
                      </a:endParaRPr>
                    </a:p>
                    <a:p>
                      <a:pPr marL="88265">
                        <a:lnSpc>
                          <a:spcPct val="100000"/>
                        </a:lnSpc>
                        <a:spcBef>
                          <a:spcPts val="225"/>
                        </a:spcBef>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Wie bist du zu dieser Lösung / Schlussfolgerung / Bewertung gekommen? </a:t>
                      </a: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Ich verstehe das nicht; könntest du das näher erklären?</a:t>
                      </a:r>
                    </a:p>
                    <a:p>
                      <a:pPr marL="87313" marR="567055" indent="0">
                        <a:lnSpc>
                          <a:spcPct val="100899"/>
                        </a:lnSpc>
                        <a:spcBef>
                          <a:spcPts val="215"/>
                        </a:spcBef>
                        <a:tabLst>
                          <a:tab pos="4170363" algn="l"/>
                        </a:tabLst>
                      </a:pPr>
                      <a:r>
                        <a:rPr lang="de-DE" sz="1000" spc="0" baseline="0" dirty="0" err="1">
                          <a:latin typeface="Arial" panose="020B0604020202020204" pitchFamily="34" charset="0"/>
                          <a:cs typeface="Arial" panose="020B0604020202020204" pitchFamily="34" charset="0"/>
                        </a:rPr>
                        <a:t>Ylan</a:t>
                      </a:r>
                      <a:r>
                        <a:rPr lang="de-DE" sz="1000" spc="0" baseline="0" dirty="0">
                          <a:latin typeface="Arial" panose="020B0604020202020204" pitchFamily="34" charset="0"/>
                          <a:cs typeface="Arial" panose="020B0604020202020204" pitchFamily="34" charset="0"/>
                        </a:rPr>
                        <a:t> sagte, dass es an... liegt, was hältst du von ihrer Erklärung?</a:t>
                      </a: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Was würde / könnte / müsste passieren, wenn...?  Welche Gegenstände könnten eurer Meinung nach schweben?  Warum glaubst du, dass das so ist? (in Bezug auf eine Aussage / Beobachtung)</a:t>
                      </a: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Warum glaubst du, dass das der Fall wäre? (in Bezug auf eine Aussage/Beobachtung)</a:t>
                      </a: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Warum, glaubst du, hat er das gesagt?</a:t>
                      </a:r>
                    </a:p>
                    <a:p>
                      <a:pPr marL="87313" marR="567055" indent="0">
                        <a:lnSpc>
                          <a:spcPct val="100899"/>
                        </a:lnSpc>
                        <a:spcBef>
                          <a:spcPts val="215"/>
                        </a:spcBef>
                        <a:tabLst>
                          <a:tab pos="4170363" algn="l"/>
                        </a:tabLst>
                      </a:pPr>
                      <a:r>
                        <a:rPr lang="de-DE" sz="1000" spc="0" baseline="0" dirty="0">
                          <a:latin typeface="Arial" panose="020B0604020202020204" pitchFamily="34" charset="0"/>
                          <a:cs typeface="Arial" panose="020B0604020202020204" pitchFamily="34" charset="0"/>
                        </a:rPr>
                        <a:t>Woher weißt du das?</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3054027">
                <a:tc>
                  <a:txBody>
                    <a:bodyPr/>
                    <a:lstStyle/>
                    <a:p>
                      <a:pPr marL="88265" marR="527685" algn="l">
                        <a:lnSpc>
                          <a:spcPct val="100800"/>
                        </a:lnSpc>
                        <a:spcBef>
                          <a:spcPts val="855"/>
                        </a:spcBef>
                      </a:pPr>
                      <a:r>
                        <a:rPr lang="de-DE" sz="1000" b="1" spc="0" baseline="0" dirty="0">
                          <a:latin typeface="Arial" panose="020B0604020202020204" pitchFamily="34" charset="0"/>
                          <a:cs typeface="Arial" panose="020B0604020202020204" pitchFamily="34" charset="0"/>
                        </a:rPr>
                        <a:t>ZK</a:t>
                      </a:r>
                      <a:r>
                        <a:rPr sz="1000" b="1" spc="0" baseline="0" dirty="0">
                          <a:latin typeface="Arial" panose="020B0604020202020204" pitchFamily="34" charset="0"/>
                          <a:cs typeface="Arial" panose="020B0604020202020204" pitchFamily="34" charset="0"/>
                        </a:rPr>
                        <a:t> </a:t>
                      </a:r>
                      <a:r>
                        <a:rPr lang="de-DE" sz="1000" b="1" spc="0" baseline="0" dirty="0">
                          <a:latin typeface="Arial" panose="020B0604020202020204" pitchFamily="34" charset="0"/>
                          <a:cs typeface="Arial" panose="020B0604020202020204" pitchFamily="34" charset="0"/>
                        </a:rPr>
                        <a:t>–</a:t>
                      </a:r>
                      <a:r>
                        <a:rPr sz="1000" b="1" spc="0" baseline="0" dirty="0">
                          <a:latin typeface="Arial" panose="020B0604020202020204" pitchFamily="34" charset="0"/>
                          <a:cs typeface="Arial" panose="020B0604020202020204" pitchFamily="34" charset="0"/>
                        </a:rPr>
                        <a:t> </a:t>
                      </a:r>
                      <a:r>
                        <a:rPr lang="de-DE" sz="1000" b="1" spc="0" baseline="0" dirty="0">
                          <a:latin typeface="Arial" panose="020B0604020202020204" pitchFamily="34" charset="0"/>
                          <a:cs typeface="Arial" panose="020B0604020202020204" pitchFamily="34" charset="0"/>
                        </a:rPr>
                        <a:t>Ideen zusammenführen und Konsens finden</a:t>
                      </a:r>
                      <a:endParaRPr lang="en-US" sz="1000" b="1" spc="0" baseline="0" dirty="0">
                        <a:latin typeface="Arial" panose="020B0604020202020204" pitchFamily="34" charset="0"/>
                        <a:cs typeface="Arial" panose="020B0604020202020204" pitchFamily="34" charset="0"/>
                      </a:endParaRPr>
                    </a:p>
                    <a:p>
                      <a:pPr marL="88265" marR="527685" algn="l">
                        <a:lnSpc>
                          <a:spcPct val="100800"/>
                        </a:lnSpc>
                        <a:spcBef>
                          <a:spcPts val="855"/>
                        </a:spcBef>
                      </a:pPr>
                      <a:r>
                        <a:rPr lang="de-DE" sz="1100" i="1" spc="0" baseline="0" dirty="0">
                          <a:latin typeface="Arial" panose="020B0604020202020204" pitchFamily="34" charset="0"/>
                          <a:cs typeface="Arial" panose="020B0604020202020204" pitchFamily="34" charset="0"/>
                        </a:rPr>
                        <a:t>Ideen bewerten, kontrastieren oder zusammenfassen, Argumente miteinander verknüpfen, Zustimmung und Konsens ausdrücken oder andere dazu auffordern</a:t>
                      </a:r>
                      <a:endParaRPr sz="1100" spc="0" baseline="0" dirty="0">
                        <a:latin typeface="Arial" panose="020B0604020202020204" pitchFamily="34" charset="0"/>
                        <a:cs typeface="Arial" panose="020B0604020202020204" pitchFamily="34" charset="0"/>
                      </a:endParaRPr>
                    </a:p>
                  </a:txBody>
                  <a:tcPr marL="0" marR="0" marT="9846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zu einer übereinstimmenden Meinung kommen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mindestens zwei verschiedene Ideen bewerten, indem sie verglichen, gegenübergestellt oder kritisiert werden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den Wert einer Idee/eines Gegenstands beurteilen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Übereinstimmung/Konsens bestätigen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Vorschläge zur Überwindung von Unterschieden machen und/oder eine Lösung vereinbaren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zusammenfassen, verallgemeinern</a:t>
                      </a:r>
                    </a:p>
                    <a:p>
                      <a:pPr marL="259715" indent="-171450">
                        <a:lnSpc>
                          <a:spcPct val="100000"/>
                        </a:lnSpc>
                        <a:spcBef>
                          <a:spcPts val="700"/>
                        </a:spcBef>
                        <a:buFont typeface="Arial" panose="020B0604020202020204" pitchFamily="34" charset="0"/>
                        <a:buChar char="•"/>
                        <a:tabLst>
                          <a:tab pos="184785" algn="l"/>
                        </a:tabLst>
                      </a:pPr>
                      <a:r>
                        <a:rPr lang="de-DE" sz="1100" spc="0" baseline="0" dirty="0">
                          <a:latin typeface="Arial"/>
                          <a:cs typeface="Arial"/>
                        </a:rPr>
                        <a:t>zum Konsens, zur Bewertung, zur Zusammenfassung auffordern</a:t>
                      </a:r>
                      <a:endParaRPr sz="1100" spc="0" baseline="0" dirty="0">
                        <a:latin typeface="Arial"/>
                        <a:cs typeface="Arial"/>
                      </a:endParaRPr>
                    </a:p>
                  </a:txBody>
                  <a:tcPr marL="0" marR="0" marT="10537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88265" marR="506730">
                        <a:lnSpc>
                          <a:spcPct val="100800"/>
                        </a:lnSpc>
                        <a:spcBef>
                          <a:spcPts val="310"/>
                        </a:spcBef>
                      </a:pPr>
                      <a:r>
                        <a:rPr lang="de-DE" sz="1000" spc="0" baseline="0" dirty="0">
                          <a:latin typeface="Arial" panose="020B0604020202020204" pitchFamily="34" charset="0"/>
                          <a:cs typeface="Arial" panose="020B0604020202020204" pitchFamily="34" charset="0"/>
                        </a:rPr>
                        <a:t>„Ich stimme zu“, „um es zusammenzufassen...“, „Also, wir sind alle der Meinung, </a:t>
                      </a:r>
                      <a:r>
                        <a:rPr lang="de-DE" sz="1000" spc="0" baseline="0" dirty="0" err="1">
                          <a:latin typeface="Arial" panose="020B0604020202020204" pitchFamily="34" charset="0"/>
                          <a:cs typeface="Arial" panose="020B0604020202020204" pitchFamily="34" charset="0"/>
                        </a:rPr>
                        <a:t>dass.</a:t>
                      </a:r>
                      <a:r>
                        <a:rPr lang="de-DE" sz="1000" spc="0" baseline="0" dirty="0">
                          <a:latin typeface="Arial" panose="020B0604020202020204" pitchFamily="34" charset="0"/>
                          <a:cs typeface="Arial" panose="020B0604020202020204" pitchFamily="34" charset="0"/>
                        </a:rPr>
                        <a:t>..“, „ähnlich und unterschiedlich“</a:t>
                      </a:r>
                    </a:p>
                    <a:p>
                      <a:pPr marL="88265" marR="506730">
                        <a:lnSpc>
                          <a:spcPct val="100800"/>
                        </a:lnSpc>
                        <a:spcBef>
                          <a:spcPts val="310"/>
                        </a:spcBef>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Wir stimmen also mit Jason überein... weil...</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Elaines Beweise waren überzeugender, aber wir sollten auch Tims Argumente in Betracht ziehen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Ich denke, wir sind uns alle einig, dass eine Hängebrücke am besten funktionieren würde.</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Ich stimme Maria zu und nicht Andy, weil der Kieselstein zu schwer ist, um zu schwimmen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Wir sind uns einig, dass diese Ideen nicht miteinander in Einklang gebracht werden können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Ich verstehe, was du meinst, Option C ist wahrscheinlich richtig, nicht B. </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Sie sagen beide im </a:t>
                      </a:r>
                      <a:r>
                        <a:rPr lang="de-DE" sz="1000" spc="0" baseline="0" dirty="0" err="1">
                          <a:latin typeface="Arial" panose="020B0604020202020204" pitchFamily="34" charset="0"/>
                          <a:cs typeface="Arial" panose="020B0604020202020204" pitchFamily="34" charset="0"/>
                        </a:rPr>
                        <a:t>Gurnde</a:t>
                      </a:r>
                      <a:r>
                        <a:rPr lang="de-DE" sz="1000" spc="0" baseline="0" dirty="0">
                          <a:latin typeface="Arial" panose="020B0604020202020204" pitchFamily="34" charset="0"/>
                          <a:cs typeface="Arial" panose="020B0604020202020204" pitchFamily="34" charset="0"/>
                        </a:rPr>
                        <a:t> das Gleiche, weil...</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5" name="object 6">
            <a:extLst>
              <a:ext uri="{FF2B5EF4-FFF2-40B4-BE49-F238E27FC236}">
                <a16:creationId xmlns:a16="http://schemas.microsoft.com/office/drawing/2014/main" id="{D608C612-5CEC-EB4D-ABAB-B692D785816B}"/>
              </a:ext>
            </a:extLst>
          </p:cNvPr>
          <p:cNvSpPr txBox="1"/>
          <p:nvPr/>
        </p:nvSpPr>
        <p:spPr>
          <a:xfrm>
            <a:off x="5184278" y="6989382"/>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35</a:t>
            </a:r>
            <a:endParaRPr sz="907" dirty="0">
              <a:solidFill>
                <a:prstClr val="black"/>
              </a:solidFill>
              <a:latin typeface="Arial"/>
              <a:cs typeface="Arial"/>
            </a:endParaRPr>
          </a:p>
        </p:txBody>
      </p:sp>
    </p:spTree>
    <p:extLst>
      <p:ext uri="{BB962C8B-B14F-4D97-AF65-F5344CB8AC3E}">
        <p14:creationId xmlns:p14="http://schemas.microsoft.com/office/powerpoint/2010/main" val="16144130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026865196"/>
              </p:ext>
            </p:extLst>
          </p:nvPr>
        </p:nvGraphicFramePr>
        <p:xfrm>
          <a:off x="788480" y="518246"/>
          <a:ext cx="8872212" cy="6121183"/>
        </p:xfrm>
        <a:graphic>
          <a:graphicData uri="http://schemas.openxmlformats.org/drawingml/2006/table">
            <a:tbl>
              <a:tblPr firstRow="1" bandRow="1">
                <a:tableStyleId>{2D5ABB26-0587-4C30-8999-92F81FD0307C}</a:tableStyleId>
              </a:tblPr>
              <a:tblGrid>
                <a:gridCol w="2241547">
                  <a:extLst>
                    <a:ext uri="{9D8B030D-6E8A-4147-A177-3AD203B41FA5}">
                      <a16:colId xmlns:a16="http://schemas.microsoft.com/office/drawing/2014/main" val="20000"/>
                    </a:ext>
                  </a:extLst>
                </a:gridCol>
                <a:gridCol w="2846847">
                  <a:extLst>
                    <a:ext uri="{9D8B030D-6E8A-4147-A177-3AD203B41FA5}">
                      <a16:colId xmlns:a16="http://schemas.microsoft.com/office/drawing/2014/main" val="20001"/>
                    </a:ext>
                  </a:extLst>
                </a:gridCol>
                <a:gridCol w="3783818">
                  <a:extLst>
                    <a:ext uri="{9D8B030D-6E8A-4147-A177-3AD203B41FA5}">
                      <a16:colId xmlns:a16="http://schemas.microsoft.com/office/drawing/2014/main" val="20002"/>
                    </a:ext>
                  </a:extLst>
                </a:gridCol>
              </a:tblGrid>
              <a:tr h="724322">
                <a:tc>
                  <a:txBody>
                    <a:bodyPr/>
                    <a:lstStyle/>
                    <a:p>
                      <a:pPr>
                        <a:lnSpc>
                          <a:spcPct val="100000"/>
                        </a:lnSpc>
                        <a:spcBef>
                          <a:spcPts val="10"/>
                        </a:spcBef>
                      </a:pPr>
                      <a:endParaRPr sz="1800" b="1" spc="0" baseline="0" dirty="0">
                        <a:latin typeface="Times New Roman"/>
                        <a:cs typeface="Times New Roman"/>
                      </a:endParaRPr>
                    </a:p>
                    <a:p>
                      <a:pPr marL="570230">
                        <a:lnSpc>
                          <a:spcPct val="100000"/>
                        </a:lnSpc>
                      </a:pPr>
                      <a:r>
                        <a:rPr lang="de-DE" sz="1100" b="1" spc="0" baseline="0" dirty="0">
                          <a:latin typeface="Arial Unicode MS"/>
                          <a:cs typeface="Arial Unicode MS"/>
                        </a:rPr>
                        <a:t>KODIERKATEGORIEN</a:t>
                      </a:r>
                      <a:endParaRPr sz="1100" b="1" spc="0" baseline="0" dirty="0">
                        <a:latin typeface="Arial Unicode MS"/>
                        <a:cs typeface="Arial Unicode MS"/>
                      </a:endParaRPr>
                    </a:p>
                  </a:txBody>
                  <a:tcPr marL="0" marR="0" marT="1152"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pPr>
                      <a:endParaRPr lang="en-GB" sz="1800" b="1" spc="0" baseline="0" dirty="0">
                        <a:latin typeface="Times New Roman"/>
                        <a:cs typeface="Times New Roman"/>
                      </a:endParaRPr>
                    </a:p>
                    <a:p>
                      <a:pPr marL="409575" indent="0">
                        <a:lnSpc>
                          <a:spcPct val="100000"/>
                        </a:lnSpc>
                        <a:tabLst/>
                      </a:pPr>
                      <a:r>
                        <a:rPr lang="de-DE" sz="1100" b="1" spc="0" baseline="0" dirty="0">
                          <a:latin typeface="Arial Unicode MS"/>
                          <a:cs typeface="Arial Unicode MS"/>
                        </a:rPr>
                        <a:t>BEITRÄGE UND STRATEGIEN</a:t>
                      </a:r>
                    </a:p>
                  </a:txBody>
                  <a:tcPr marL="0" marR="0" marT="115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800" b="1" spc="0" baseline="0" dirty="0">
                        <a:latin typeface="Times New Roman"/>
                        <a:cs typeface="Times New Roman"/>
                      </a:endParaRPr>
                    </a:p>
                    <a:p>
                      <a:pPr algn="ctr">
                        <a:lnSpc>
                          <a:spcPct val="100000"/>
                        </a:lnSpc>
                      </a:pPr>
                      <a:r>
                        <a:rPr lang="de-DE" sz="1100" b="1" spc="0" baseline="0" dirty="0">
                          <a:latin typeface="Arial Unicode MS"/>
                          <a:cs typeface="Arial Unicode MS"/>
                        </a:rPr>
                        <a:t>WAS KÖNNEN WIR HÖREN</a:t>
                      </a:r>
                      <a:r>
                        <a:rPr sz="1100" b="1" spc="0" baseline="0" dirty="0">
                          <a:latin typeface="Arial Unicode MS"/>
                          <a:cs typeface="Arial Unicode MS"/>
                        </a:rPr>
                        <a:t>?</a:t>
                      </a:r>
                    </a:p>
                  </a:txBody>
                  <a:tcPr marL="0" marR="0" marT="115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5396861">
                <a:tc>
                  <a:txBody>
                    <a:bodyPr/>
                    <a:lstStyle/>
                    <a:p>
                      <a:pPr marL="88265" marR="187325">
                        <a:lnSpc>
                          <a:spcPct val="107200"/>
                        </a:lnSpc>
                        <a:spcBef>
                          <a:spcPts val="765"/>
                        </a:spcBef>
                      </a:pPr>
                      <a:r>
                        <a:rPr sz="1100" b="1" spc="0" baseline="0" dirty="0">
                          <a:latin typeface="Arial" panose="020B0604020202020204" pitchFamily="34" charset="0"/>
                          <a:cs typeface="Arial" panose="020B0604020202020204" pitchFamily="34" charset="0"/>
                        </a:rPr>
                        <a:t>R – </a:t>
                      </a:r>
                      <a:r>
                        <a:rPr lang="de-DE" sz="1100" b="1" spc="0" baseline="0" dirty="0">
                          <a:latin typeface="Arial" panose="020B0604020202020204" pitchFamily="34" charset="0"/>
                          <a:cs typeface="Arial" panose="020B0604020202020204" pitchFamily="34" charset="0"/>
                        </a:rPr>
                        <a:t>Reflexion</a:t>
                      </a:r>
                    </a:p>
                    <a:p>
                      <a:pPr marL="88265" marR="187325">
                        <a:lnSpc>
                          <a:spcPct val="107200"/>
                        </a:lnSpc>
                        <a:spcBef>
                          <a:spcPts val="765"/>
                        </a:spcBef>
                      </a:pPr>
                      <a:endParaRPr lang="en-US" sz="1100" b="1" spc="0" baseline="0" dirty="0">
                        <a:latin typeface="Arial" panose="020B0604020202020204" pitchFamily="34" charset="0"/>
                        <a:cs typeface="Arial" panose="020B0604020202020204" pitchFamily="34" charset="0"/>
                      </a:endParaRPr>
                    </a:p>
                    <a:p>
                      <a:pPr marL="139700" indent="0" algn="l" fontAlgn="t">
                        <a:spcBef>
                          <a:spcPts val="0"/>
                        </a:spcBef>
                        <a:spcAft>
                          <a:spcPts val="0"/>
                        </a:spcAft>
                        <a:tabLst>
                          <a:tab pos="2130425" algn="l"/>
                        </a:tabLst>
                      </a:pPr>
                      <a:r>
                        <a:rPr lang="de-DE" sz="1100" b="0" i="1" u="none" strike="noStrike" dirty="0">
                          <a:effectLst/>
                          <a:latin typeface="Arial" panose="020B0604020202020204" pitchFamily="34" charset="0"/>
                          <a:ea typeface="Arial" panose="020B0604020202020204" pitchFamily="34" charset="0"/>
                        </a:rPr>
                        <a:t>Den Lernweg explizit zu machen, indem es auf Beiträge/Wissen/Ressourcen/ Erfahrungen außerhalb des unmittelbaren Dialogs verwiesen wird.</a:t>
                      </a:r>
                    </a:p>
                    <a:p>
                      <a:pPr marL="139700" indent="0" algn="l" fontAlgn="t">
                        <a:spcBef>
                          <a:spcPts val="0"/>
                        </a:spcBef>
                        <a:spcAft>
                          <a:spcPts val="0"/>
                        </a:spcAft>
                        <a:tabLst>
                          <a:tab pos="2130425" algn="l"/>
                        </a:tabLst>
                      </a:pPr>
                      <a:endParaRPr lang="de-DE" sz="1100" b="0" i="1" u="none" strike="noStrike" dirty="0">
                        <a:effectLst/>
                        <a:latin typeface="Arial" panose="020B0604020202020204" pitchFamily="34" charset="0"/>
                        <a:ea typeface="Arial" panose="020B0604020202020204" pitchFamily="34" charset="0"/>
                      </a:endParaRPr>
                    </a:p>
                    <a:p>
                      <a:pPr marL="139700" indent="0" algn="l" fontAlgn="t">
                        <a:spcBef>
                          <a:spcPts val="0"/>
                        </a:spcBef>
                        <a:spcAft>
                          <a:spcPts val="0"/>
                        </a:spcAft>
                        <a:tabLst>
                          <a:tab pos="2130425" algn="l"/>
                        </a:tabLst>
                      </a:pPr>
                      <a:r>
                        <a:rPr lang="de-DE" sz="1100" b="0" i="1" u="none" strike="noStrike" dirty="0">
                          <a:solidFill>
                            <a:srgbClr val="000000"/>
                          </a:solidFill>
                          <a:effectLst/>
                          <a:latin typeface="Arial" panose="020B0604020202020204" pitchFamily="34" charset="0"/>
                          <a:ea typeface="Arial" panose="020B0604020202020204" pitchFamily="34" charset="0"/>
                        </a:rPr>
                        <a:t>Bewertung oder metakognitive Reflexion des Dialogs oder der Lernaktivität; </a:t>
                      </a:r>
                    </a:p>
                    <a:p>
                      <a:pPr marL="139700" indent="0" algn="l" fontAlgn="t">
                        <a:spcBef>
                          <a:spcPts val="0"/>
                        </a:spcBef>
                        <a:spcAft>
                          <a:spcPts val="0"/>
                        </a:spcAft>
                        <a:tabLst>
                          <a:tab pos="2130425" algn="l"/>
                        </a:tabLst>
                      </a:pPr>
                      <a:endParaRPr lang="de-DE" sz="1100" b="0" i="1" u="none" strike="noStrike" dirty="0">
                        <a:solidFill>
                          <a:srgbClr val="000000"/>
                        </a:solidFill>
                        <a:effectLst/>
                        <a:latin typeface="Arial" panose="020B0604020202020204" pitchFamily="34" charset="0"/>
                        <a:ea typeface="Arial" panose="020B0604020202020204" pitchFamily="34" charset="0"/>
                      </a:endParaRPr>
                    </a:p>
                    <a:p>
                      <a:pPr marL="139700" indent="0" algn="l" fontAlgn="t">
                        <a:spcBef>
                          <a:spcPts val="0"/>
                        </a:spcBef>
                        <a:spcAft>
                          <a:spcPts val="0"/>
                        </a:spcAft>
                        <a:tabLst>
                          <a:tab pos="2130425" algn="l"/>
                        </a:tabLst>
                      </a:pPr>
                      <a:r>
                        <a:rPr lang="de-DE" sz="1100" b="0" i="1" u="none" strike="noStrike" dirty="0">
                          <a:solidFill>
                            <a:srgbClr val="000000"/>
                          </a:solidFill>
                          <a:effectLst/>
                          <a:latin typeface="Arial" panose="020B0604020202020204" pitchFamily="34" charset="0"/>
                          <a:ea typeface="Arial" panose="020B0604020202020204" pitchFamily="34" charset="0"/>
                        </a:rPr>
                        <a:t>Aufforderung, diese Reflexion vorzunehmen</a:t>
                      </a:r>
                    </a:p>
                  </a:txBody>
                  <a:tcPr marL="0" marR="0" marT="8810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en-GB" sz="1100" b="1" spc="0" baseline="0" dirty="0" err="1">
                          <a:latin typeface="Arial" panose="020B0604020202020204" pitchFamily="34" charset="0"/>
                          <a:cs typeface="Arial" panose="020B0604020202020204" pitchFamily="34" charset="0"/>
                        </a:rPr>
                        <a:t>Reflektion</a:t>
                      </a:r>
                      <a:r>
                        <a:rPr lang="en-GB" sz="1100" b="1" spc="0" baseline="0" dirty="0">
                          <a:latin typeface="Arial" panose="020B0604020202020204" pitchFamily="34" charset="0"/>
                          <a:cs typeface="Arial" panose="020B0604020202020204" pitchFamily="34" charset="0"/>
                        </a:rPr>
                        <a:t> des Dialogs</a:t>
                      </a:r>
                    </a:p>
                    <a:p>
                      <a:pPr marL="259715" indent="-171450">
                        <a:lnSpc>
                          <a:spcPct val="100000"/>
                        </a:lnSpc>
                        <a:spcBef>
                          <a:spcPts val="915"/>
                        </a:spcBef>
                        <a:buFont typeface="Arial" panose="020B0604020202020204" pitchFamily="34" charset="0"/>
                        <a:buChar char="•"/>
                        <a:tabLst>
                          <a:tab pos="184785" algn="l"/>
                        </a:tabLst>
                      </a:pPr>
                      <a:r>
                        <a:rPr lang="de-DE" sz="1100" spc="0" baseline="0" dirty="0">
                          <a:latin typeface="Arial" panose="020B0604020202020204" pitchFamily="34" charset="0"/>
                          <a:cs typeface="Arial" panose="020B0604020202020204" pitchFamily="34" charset="0"/>
                        </a:rPr>
                        <a:t>über Gesprächsregeln / Grundregeln sprechen</a:t>
                      </a:r>
                    </a:p>
                    <a:p>
                      <a:pPr marL="259715" indent="-171450">
                        <a:lnSpc>
                          <a:spcPct val="100000"/>
                        </a:lnSpc>
                        <a:spcBef>
                          <a:spcPts val="915"/>
                        </a:spcBef>
                        <a:buFont typeface="Arial" panose="020B0604020202020204" pitchFamily="34" charset="0"/>
                        <a:buChar char="•"/>
                        <a:tabLst>
                          <a:tab pos="184785" algn="l"/>
                        </a:tabLst>
                      </a:pPr>
                      <a:r>
                        <a:rPr lang="de-DE" sz="1100" spc="0" baseline="0" dirty="0">
                          <a:latin typeface="Arial" panose="020B0604020202020204" pitchFamily="34" charset="0"/>
                          <a:cs typeface="Arial" panose="020B0604020202020204" pitchFamily="34" charset="0"/>
                        </a:rPr>
                        <a:t>über die Prozesse / den Wert / die Auswirkungen des Dialogs nachdenken (oder zum Nachdenken auffordern)</a:t>
                      </a:r>
                      <a:endParaRPr lang="en-GB" sz="1100" b="0" spc="0" baseline="0" dirty="0">
                        <a:latin typeface="Arial" panose="020B0604020202020204" pitchFamily="34" charset="0"/>
                        <a:cs typeface="Arial" panose="020B0604020202020204" pitchFamily="34" charset="0"/>
                      </a:endParaRPr>
                    </a:p>
                    <a:p>
                      <a:pPr marL="88265" indent="0">
                        <a:lnSpc>
                          <a:spcPct val="100000"/>
                        </a:lnSpc>
                        <a:spcBef>
                          <a:spcPts val="915"/>
                        </a:spcBef>
                        <a:buFont typeface="Arial" panose="020B0604020202020204" pitchFamily="34" charset="0"/>
                        <a:buNone/>
                        <a:tabLst>
                          <a:tab pos="184785" algn="l"/>
                        </a:tabLst>
                      </a:pPr>
                      <a:r>
                        <a:rPr lang="de-DE" sz="1100" b="1" spc="0" baseline="0" dirty="0">
                          <a:latin typeface="Arial" panose="020B0604020202020204" pitchFamily="34" charset="0"/>
                          <a:cs typeface="Arial" panose="020B0604020202020204" pitchFamily="34" charset="0"/>
                        </a:rPr>
                        <a:t>Reflektion der Lernaktivität</a:t>
                      </a:r>
                      <a:endParaRPr sz="1100" spc="0" baseline="0" dirty="0">
                        <a:latin typeface="Arial" panose="020B0604020202020204" pitchFamily="34" charset="0"/>
                        <a:cs typeface="Arial" panose="020B0604020202020204" pitchFamily="34" charset="0"/>
                      </a:endParaRPr>
                    </a:p>
                    <a:p>
                      <a:pPr marL="259715" marR="174625" indent="-171450">
                        <a:lnSpc>
                          <a:spcPct val="100899"/>
                        </a:lnSpc>
                        <a:spcBef>
                          <a:spcPts val="600"/>
                        </a:spcBef>
                        <a:buFont typeface="Arial" panose="020B0604020202020204" pitchFamily="34" charset="0"/>
                        <a:buChar char="•"/>
                        <a:tabLst>
                          <a:tab pos="184785" algn="l"/>
                        </a:tabLst>
                      </a:pPr>
                      <a:r>
                        <a:rPr lang="de-DE" sz="1100" spc="0" baseline="0" dirty="0">
                          <a:latin typeface="Arial" panose="020B0604020202020204" pitchFamily="34" charset="0"/>
                          <a:cs typeface="Arial" panose="020B0604020202020204" pitchFamily="34" charset="0"/>
                        </a:rPr>
                        <a:t>Reflexion (oder Aufforderung zur Reflexion) über Ergebnis / Prozess / Wert / Wirkung der Lernaktivität</a:t>
                      </a:r>
                    </a:p>
                    <a:p>
                      <a:pPr marL="259715" marR="174625" indent="-171450">
                        <a:lnSpc>
                          <a:spcPct val="100899"/>
                        </a:lnSpc>
                        <a:spcBef>
                          <a:spcPts val="600"/>
                        </a:spcBef>
                        <a:buFont typeface="Arial" panose="020B0604020202020204" pitchFamily="34" charset="0"/>
                        <a:buChar char="•"/>
                        <a:tabLst>
                          <a:tab pos="184785" algn="l"/>
                        </a:tabLst>
                      </a:pPr>
                      <a:r>
                        <a:rPr lang="de-DE" sz="1100" spc="0" baseline="0" dirty="0">
                          <a:latin typeface="Arial" panose="020B0604020202020204" pitchFamily="34" charset="0"/>
                          <a:cs typeface="Arial" panose="020B0604020202020204" pitchFamily="34" charset="0"/>
                        </a:rPr>
                        <a:t>eine Positionsverschiebung bewusst anerkennen</a:t>
                      </a:r>
                      <a:endParaRPr sz="1100" spc="0" baseline="0" dirty="0">
                        <a:latin typeface="Arial" panose="020B0604020202020204" pitchFamily="34" charset="0"/>
                        <a:cs typeface="Arial" panose="020B0604020202020204" pitchFamily="34" charset="0"/>
                      </a:endParaRPr>
                    </a:p>
                  </a:txBody>
                  <a:tcPr marL="0" marR="0" marT="10537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endParaRPr lang="de-DE" sz="1000" spc="0" baseline="0" dirty="0">
                        <a:latin typeface="Arial" panose="020B0604020202020204" pitchFamily="34" charset="0"/>
                        <a:cs typeface="Arial" panose="020B0604020202020204" pitchFamily="34" charset="0"/>
                      </a:endParaRPr>
                    </a:p>
                    <a:p>
                      <a:pPr marL="88265" marR="340995" indent="-635" algn="l">
                        <a:lnSpc>
                          <a:spcPct val="101699"/>
                        </a:lnSpc>
                        <a:spcBef>
                          <a:spcPts val="300"/>
                        </a:spcBef>
                      </a:pPr>
                      <a:r>
                        <a:rPr lang="de-DE" sz="1000" spc="0" baseline="0" dirty="0">
                          <a:latin typeface="Arial" panose="020B0604020202020204" pitchFamily="34" charset="0"/>
                          <a:cs typeface="Arial" panose="020B0604020202020204" pitchFamily="34" charset="0"/>
                        </a:rPr>
                        <a:t>„der Dialog“, „das Sprechen“, „das Austauschen“, „in Gruppen/Paaren zusammen zu arbeiten“, „die Aufgabe“, „die Aktivität“, „was du gelernt hast“, „I habe meine Meinung geändert“, „das Zuhören“, „Gesprächsregeln“</a:t>
                      </a:r>
                      <a:endParaRPr lang="de-DE" sz="1000" b="0" spc="0" baseline="0" dirty="0">
                        <a:latin typeface="Arial" panose="020B0604020202020204" pitchFamily="34" charset="0"/>
                        <a:cs typeface="Arial" panose="020B0604020202020204" pitchFamily="34" charset="0"/>
                      </a:endParaRPr>
                    </a:p>
                    <a:p>
                      <a:pPr marL="88265" marR="340995" indent="-635" algn="l">
                        <a:lnSpc>
                          <a:spcPct val="101699"/>
                        </a:lnSpc>
                        <a:spcBef>
                          <a:spcPts val="300"/>
                        </a:spcBef>
                      </a:pPr>
                      <a:r>
                        <a:rPr lang="de-DE" sz="1000" b="1" spc="0" baseline="0" dirty="0">
                          <a:latin typeface="Arial" panose="020B0604020202020204" pitchFamily="34" charset="0"/>
                          <a:cs typeface="Arial" panose="020B0604020202020204" pitchFamily="34" charset="0"/>
                        </a:rPr>
                        <a:t>Beispiele</a:t>
                      </a:r>
                      <a:r>
                        <a:rPr lang="en-GB" sz="1000" b="1" spc="0" baseline="0" dirty="0">
                          <a:latin typeface="Arial" panose="020B0604020202020204" pitchFamily="34" charset="0"/>
                          <a:cs typeface="Arial" panose="020B0604020202020204" pitchFamily="34" charset="0"/>
                        </a:rPr>
                        <a:t>: </a:t>
                      </a:r>
                      <a:r>
                        <a:rPr lang="en-GB" sz="1000" b="0" i="1" spc="0" baseline="0" dirty="0">
                          <a:latin typeface="Arial" panose="020B0604020202020204" pitchFamily="34" charset="0"/>
                          <a:cs typeface="Arial" panose="020B0604020202020204" pitchFamily="34" charset="0"/>
                        </a:rPr>
                        <a:t>(</a:t>
                      </a:r>
                      <a:r>
                        <a:rPr lang="de-DE" sz="1000" b="0" i="1" spc="0" baseline="0" dirty="0">
                          <a:latin typeface="Arial" panose="020B0604020202020204" pitchFamily="34" charset="0"/>
                          <a:cs typeface="Arial" panose="020B0604020202020204" pitchFamily="34" charset="0"/>
                        </a:rPr>
                        <a:t>Hinweis: Manchmal kann ein Kommentar sowohl eine Reflexion über den Dialog als auch über die Lernaktivität beinhalten.</a:t>
                      </a:r>
                      <a:r>
                        <a:rPr lang="en-GB" sz="1000" b="0" i="1" u="none" strike="noStrike" dirty="0">
                          <a:solidFill>
                            <a:schemeClr val="tx1"/>
                          </a:solidFill>
                          <a:effectLst/>
                          <a:latin typeface="Arial" panose="020B0604020202020204" pitchFamily="34" charset="0"/>
                          <a:ea typeface="+mn-ea"/>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88265" marR="106680">
                        <a:lnSpc>
                          <a:spcPct val="123500"/>
                        </a:lnSpc>
                      </a:pPr>
                      <a:r>
                        <a:rPr lang="de-DE" sz="1000" spc="0" baseline="0" dirty="0">
                          <a:latin typeface="Arial" panose="020B0604020202020204" pitchFamily="34" charset="0"/>
                          <a:cs typeface="Arial" panose="020B0604020202020204" pitchFamily="34" charset="0"/>
                        </a:rPr>
                        <a:t>Ich mag es, Gedanken auszutauschen, weil es uns neue Ideen für unser Schreiben geben kann.</a:t>
                      </a:r>
                    </a:p>
                    <a:p>
                      <a:pPr marL="88265" marR="106680">
                        <a:lnSpc>
                          <a:spcPct val="123500"/>
                        </a:lnSpc>
                      </a:pPr>
                      <a:r>
                        <a:rPr lang="de-DE" sz="1000" spc="0" baseline="0" dirty="0">
                          <a:latin typeface="Arial" panose="020B0604020202020204" pitchFamily="34" charset="0"/>
                          <a:cs typeface="Arial" panose="020B0604020202020204" pitchFamily="34" charset="0"/>
                        </a:rPr>
                        <a:t>Sie (Reden und Zuhören) gehören irgendwie zusammen, nicht wahr?</a:t>
                      </a:r>
                    </a:p>
                    <a:p>
                      <a:pPr marL="88265" marR="106680">
                        <a:lnSpc>
                          <a:spcPct val="123500"/>
                        </a:lnSpc>
                      </a:pPr>
                      <a:r>
                        <a:rPr lang="de-DE" sz="1000" spc="0" baseline="0" dirty="0">
                          <a:latin typeface="Arial" panose="020B0604020202020204" pitchFamily="34" charset="0"/>
                          <a:cs typeface="Arial" panose="020B0604020202020204" pitchFamily="34" charset="0"/>
                        </a:rPr>
                        <a:t>Könnt ihr in eurer Gruppe darüber nachdenken, wie ein Dialog funktioniert?</a:t>
                      </a:r>
                    </a:p>
                    <a:p>
                      <a:pPr marL="88265" marR="106680">
                        <a:lnSpc>
                          <a:spcPct val="123500"/>
                        </a:lnSpc>
                      </a:pPr>
                      <a:r>
                        <a:rPr lang="de-DE" sz="1000" spc="0" baseline="0" dirty="0">
                          <a:latin typeface="Arial" panose="020B0604020202020204" pitchFamily="34" charset="0"/>
                          <a:cs typeface="Arial" panose="020B0604020202020204" pitchFamily="34" charset="0"/>
                        </a:rPr>
                        <a:t>Meint ihr, wir brauchen neue Gesprächsregeln für das nächste Mal?</a:t>
                      </a:r>
                    </a:p>
                    <a:p>
                      <a:pPr marL="88265" marR="106680">
                        <a:lnSpc>
                          <a:spcPct val="123500"/>
                        </a:lnSpc>
                      </a:pPr>
                      <a:r>
                        <a:rPr lang="de-DE" sz="1000" spc="0" baseline="0" dirty="0">
                          <a:latin typeface="Arial" panose="020B0604020202020204" pitchFamily="34" charset="0"/>
                          <a:cs typeface="Arial" panose="020B0604020202020204" pitchFamily="34" charset="0"/>
                        </a:rPr>
                        <a:t>Ich sehe, dass ihr euch gegenseitig aufmerksam zugehört habt. Hat das zu eurem Verständnis der Debatten über institutionellen Rassismus beigetragen?</a:t>
                      </a:r>
                    </a:p>
                    <a:p>
                      <a:pPr marL="88265" marR="106680">
                        <a:lnSpc>
                          <a:spcPct val="123500"/>
                        </a:lnSpc>
                      </a:pPr>
                      <a:r>
                        <a:rPr lang="de-DE" sz="1000" spc="0" baseline="0" dirty="0">
                          <a:latin typeface="Arial" panose="020B0604020202020204" pitchFamily="34" charset="0"/>
                          <a:cs typeface="Arial" panose="020B0604020202020204" pitchFamily="34" charset="0"/>
                        </a:rPr>
                        <a:t>Hast du den Eindruck, dass du als "Mitschreiber" in deiner Gruppe am Dialog teilgenommen hast?</a:t>
                      </a:r>
                    </a:p>
                    <a:p>
                      <a:pPr marL="88265" marR="106680">
                        <a:lnSpc>
                          <a:spcPct val="123500"/>
                        </a:lnSpc>
                      </a:pPr>
                      <a:r>
                        <a:rPr lang="de-DE" sz="1000" spc="0" baseline="0" dirty="0">
                          <a:latin typeface="Arial" panose="020B0604020202020204" pitchFamily="34" charset="0"/>
                          <a:cs typeface="Arial" panose="020B0604020202020204" pitchFamily="34" charset="0"/>
                        </a:rPr>
                        <a:t>Welches/welches Argument hat dir geholfen, deine Meinung zu ändern, und warum?  </a:t>
                      </a:r>
                    </a:p>
                    <a:p>
                      <a:pPr marL="88265" marR="106680">
                        <a:lnSpc>
                          <a:spcPct val="123500"/>
                        </a:lnSpc>
                      </a:pPr>
                      <a:r>
                        <a:rPr lang="de-DE" sz="1000" spc="0" baseline="0" dirty="0">
                          <a:latin typeface="Arial" panose="020B0604020202020204" pitchFamily="34" charset="0"/>
                          <a:cs typeface="Arial" panose="020B0604020202020204" pitchFamily="34" charset="0"/>
                        </a:rPr>
                        <a:t>Was hast du in der heutigen Unterrichtsstunde gelernt? Habt ihr eure Meinung geändert?</a:t>
                      </a:r>
                    </a:p>
                    <a:p>
                      <a:pPr marL="88265" marR="106680">
                        <a:lnSpc>
                          <a:spcPct val="123500"/>
                        </a:lnSpc>
                      </a:pPr>
                      <a:r>
                        <a:rPr lang="de-DE" sz="1000" spc="0" baseline="0" dirty="0">
                          <a:latin typeface="Arial" panose="020B0604020202020204" pitchFamily="34" charset="0"/>
                          <a:cs typeface="Arial" panose="020B0604020202020204" pitchFamily="34" charset="0"/>
                        </a:rPr>
                        <a:t>Unsere Gruppe hat ein wirklich überzeugendes Poster über den Klimawandel für verschiedene Zielgruppen erstellt</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5" name="object 6">
            <a:extLst>
              <a:ext uri="{FF2B5EF4-FFF2-40B4-BE49-F238E27FC236}">
                <a16:creationId xmlns:a16="http://schemas.microsoft.com/office/drawing/2014/main" id="{BC4D3CD1-3C98-7D4B-B0DA-7822DC1F7888}"/>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36</a:t>
            </a:r>
            <a:endParaRPr sz="907" dirty="0">
              <a:solidFill>
                <a:prstClr val="black"/>
              </a:solidFill>
              <a:latin typeface="Arial"/>
              <a:cs typeface="Arial"/>
            </a:endParaRPr>
          </a:p>
        </p:txBody>
      </p:sp>
    </p:spTree>
    <p:extLst>
      <p:ext uri="{BB962C8B-B14F-4D97-AF65-F5344CB8AC3E}">
        <p14:creationId xmlns:p14="http://schemas.microsoft.com/office/powerpoint/2010/main" val="23767292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813493450"/>
              </p:ext>
            </p:extLst>
          </p:nvPr>
        </p:nvGraphicFramePr>
        <p:xfrm>
          <a:off x="897296" y="441564"/>
          <a:ext cx="8872212" cy="6675411"/>
        </p:xfrm>
        <a:graphic>
          <a:graphicData uri="http://schemas.openxmlformats.org/drawingml/2006/table">
            <a:tbl>
              <a:tblPr firstRow="1" bandRow="1">
                <a:tableStyleId>{2D5ABB26-0587-4C30-8999-92F81FD0307C}</a:tableStyleId>
              </a:tblPr>
              <a:tblGrid>
                <a:gridCol w="2241547">
                  <a:extLst>
                    <a:ext uri="{9D8B030D-6E8A-4147-A177-3AD203B41FA5}">
                      <a16:colId xmlns:a16="http://schemas.microsoft.com/office/drawing/2014/main" val="20000"/>
                    </a:ext>
                  </a:extLst>
                </a:gridCol>
                <a:gridCol w="2846847">
                  <a:extLst>
                    <a:ext uri="{9D8B030D-6E8A-4147-A177-3AD203B41FA5}">
                      <a16:colId xmlns:a16="http://schemas.microsoft.com/office/drawing/2014/main" val="20001"/>
                    </a:ext>
                  </a:extLst>
                </a:gridCol>
                <a:gridCol w="3783818">
                  <a:extLst>
                    <a:ext uri="{9D8B030D-6E8A-4147-A177-3AD203B41FA5}">
                      <a16:colId xmlns:a16="http://schemas.microsoft.com/office/drawing/2014/main" val="20002"/>
                    </a:ext>
                  </a:extLst>
                </a:gridCol>
              </a:tblGrid>
              <a:tr h="324931">
                <a:tc>
                  <a:txBody>
                    <a:bodyPr/>
                    <a:lstStyle/>
                    <a:p>
                      <a:pPr marL="570230">
                        <a:lnSpc>
                          <a:spcPct val="100000"/>
                        </a:lnSpc>
                        <a:spcBef>
                          <a:spcPts val="670"/>
                        </a:spcBef>
                      </a:pPr>
                      <a:r>
                        <a:rPr lang="de-DE" sz="1100" b="1" spc="0" baseline="0" dirty="0">
                          <a:latin typeface="Arial Unicode MS"/>
                          <a:cs typeface="Arial Unicode MS"/>
                        </a:rPr>
                        <a:t>KODIERSTRATEGIEN</a:t>
                      </a:r>
                      <a:endParaRPr sz="1100" b="1" spc="0" baseline="0" dirty="0">
                        <a:latin typeface="Arial Unicode MS"/>
                        <a:cs typeface="Arial Unicode MS"/>
                      </a:endParaRPr>
                    </a:p>
                  </a:txBody>
                  <a:tcPr marL="0" marR="0" marT="7716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670"/>
                        </a:spcBef>
                        <a:tabLst/>
                      </a:pPr>
                      <a:r>
                        <a:rPr lang="de-DE" sz="1100" b="1" spc="0" baseline="0" dirty="0">
                          <a:latin typeface="Arial Unicode MS"/>
                          <a:cs typeface="Arial Unicode MS"/>
                        </a:rPr>
                        <a:t>BEITRÄGE UND STRATEGIEN</a:t>
                      </a:r>
                      <a:endParaRPr sz="1100" b="1" spc="0" baseline="0" dirty="0">
                        <a:latin typeface="Arial Unicode MS"/>
                        <a:cs typeface="Arial Unicode MS"/>
                      </a:endParaRPr>
                    </a:p>
                  </a:txBody>
                  <a:tcPr marL="0" marR="0" marT="7716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670"/>
                        </a:spcBef>
                      </a:pPr>
                      <a:r>
                        <a:rPr lang="de-DE" sz="1100" b="1" spc="0" baseline="0" dirty="0">
                          <a:latin typeface="Arial Unicode MS"/>
                          <a:cs typeface="Arial Unicode MS"/>
                        </a:rPr>
                        <a:t>WAS KÖNNEN WIR HÖREN</a:t>
                      </a:r>
                      <a:r>
                        <a:rPr sz="1100" b="1" spc="0" baseline="0" dirty="0">
                          <a:latin typeface="Arial Unicode MS"/>
                          <a:cs typeface="Arial Unicode MS"/>
                        </a:rPr>
                        <a:t>?</a:t>
                      </a:r>
                    </a:p>
                  </a:txBody>
                  <a:tcPr marL="0" marR="0" marT="7716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570191">
                <a:tc>
                  <a:txBody>
                    <a:bodyPr/>
                    <a:lstStyle/>
                    <a:p>
                      <a:pPr marL="88265">
                        <a:lnSpc>
                          <a:spcPct val="100000"/>
                        </a:lnSpc>
                        <a:spcBef>
                          <a:spcPts val="865"/>
                        </a:spcBef>
                      </a:pPr>
                      <a:r>
                        <a:rPr lang="de-DE" sz="1000" b="1" spc="0" baseline="0" dirty="0">
                          <a:latin typeface="Arial"/>
                          <a:cs typeface="Arial"/>
                        </a:rPr>
                        <a:t>V</a:t>
                      </a:r>
                      <a:r>
                        <a:rPr sz="1000" b="1" spc="0" baseline="0" dirty="0">
                          <a:latin typeface="Arial"/>
                          <a:cs typeface="Arial"/>
                        </a:rPr>
                        <a:t>  – </a:t>
                      </a:r>
                      <a:r>
                        <a:rPr lang="de-DE" sz="1000" b="1" spc="0" baseline="0" dirty="0">
                          <a:latin typeface="Arial"/>
                          <a:cs typeface="Arial"/>
                        </a:rPr>
                        <a:t>Verknüpfen</a:t>
                      </a:r>
                    </a:p>
                    <a:p>
                      <a:pPr marL="88265">
                        <a:lnSpc>
                          <a:spcPct val="100000"/>
                        </a:lnSpc>
                        <a:spcBef>
                          <a:spcPts val="865"/>
                        </a:spcBef>
                      </a:pPr>
                      <a:endParaRPr lang="en-US" sz="1000" b="1" spc="0" baseline="0" dirty="0">
                        <a:latin typeface="Arial"/>
                        <a:cs typeface="Arial"/>
                      </a:endParaRPr>
                    </a:p>
                    <a:p>
                      <a:pPr marL="96838" indent="0" algn="l" fontAlgn="t">
                        <a:spcBef>
                          <a:spcPts val="0"/>
                        </a:spcBef>
                        <a:spcAft>
                          <a:spcPts val="0"/>
                        </a:spcAft>
                        <a:tabLst/>
                      </a:pPr>
                      <a:r>
                        <a:rPr lang="de-DE" sz="1000" i="1" spc="0" baseline="0" dirty="0">
                          <a:latin typeface="Arial"/>
                          <a:cs typeface="Arial"/>
                        </a:rPr>
                        <a:t>Verknüpfung mit Beiträgen / Wissen / Erfahrungen über den unmittelbaren Dialog hinaus</a:t>
                      </a:r>
                      <a:endParaRPr lang="en-GB" sz="1000" b="0" i="1" u="none" strike="noStrike" dirty="0">
                        <a:effectLst/>
                        <a:latin typeface="Arial" panose="020B0604020202020204" pitchFamily="34" charset="0"/>
                      </a:endParaRPr>
                    </a:p>
                  </a:txBody>
                  <a:tcPr marL="0" marR="0" marT="99617"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lang="de-DE" sz="1000" spc="0" baseline="0" dirty="0">
                          <a:latin typeface="Arial"/>
                          <a:cs typeface="Arial"/>
                        </a:rPr>
                        <a:t>auf frühere Beiträge zurückverweisen oder auf bevorstehende Anfragen hinweisen</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de-DE" sz="1000" spc="0" baseline="0" dirty="0">
                          <a:latin typeface="Arial"/>
                          <a:cs typeface="Arial"/>
                        </a:rPr>
                        <a:t>auf relevante Aktivitäten oder Gegenstände hinweisen</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de-DE" sz="1000" spc="0" baseline="0" dirty="0">
                          <a:latin typeface="Arial"/>
                          <a:cs typeface="Arial"/>
                        </a:rPr>
                        <a:t>Bezug auf größere Zusammenhänge außerhalb des Klassenzimmers oder auf Vorwissen/Erfahrungen/Ressourcen (einschließlich externer Nachweise)</a:t>
                      </a:r>
                      <a:endParaRPr sz="1000" spc="0" baseline="0" dirty="0">
                        <a:latin typeface="Arial"/>
                        <a:cs typeface="Arial"/>
                      </a:endParaRPr>
                    </a:p>
                  </a:txBody>
                  <a:tcPr marL="0" marR="0" marT="9846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p>
                    <a:p>
                      <a:pPr marL="144000">
                        <a:lnSpc>
                          <a:spcPct val="110000"/>
                        </a:lnSpc>
                        <a:spcBef>
                          <a:spcPts val="865"/>
                        </a:spcBef>
                      </a:pPr>
                      <a:r>
                        <a:rPr lang="de-DE" sz="1000" b="0" spc="0" baseline="0" dirty="0">
                          <a:latin typeface="Arial" panose="020B0604020202020204" pitchFamily="34" charset="0"/>
                          <a:cs typeface="Arial" panose="020B0604020202020204" pitchFamily="34" charset="0"/>
                        </a:rPr>
                        <a:t>´“Letzte Stunde“, „vorher“, „erinnert mich an“, „nächste Stunde“, „im Zusammenhang mit“, „bei dir zu Hause“</a:t>
                      </a:r>
                    </a:p>
                    <a:p>
                      <a:pPr marL="144000">
                        <a:lnSpc>
                          <a:spcPct val="110000"/>
                        </a:lnSpc>
                        <a:spcBef>
                          <a:spcPts val="415"/>
                        </a:spcBef>
                      </a:pPr>
                      <a:r>
                        <a:rPr lang="en-US" sz="1000" b="1" spc="0" baseline="0" dirty="0" err="1">
                          <a:latin typeface="Arial"/>
                          <a:cs typeface="Arial"/>
                        </a:rPr>
                        <a:t>Beispiele</a:t>
                      </a:r>
                      <a:r>
                        <a:rPr lang="en-US" sz="1000" b="1" spc="0" baseline="0" dirty="0">
                          <a:latin typeface="Arial"/>
                          <a:cs typeface="Arial"/>
                        </a:rPr>
                        <a:t>:</a:t>
                      </a:r>
                      <a:endParaRPr lang="en-US" sz="1000" spc="0" baseline="0" dirty="0">
                        <a:latin typeface="Arial"/>
                        <a:cs typeface="Arial"/>
                      </a:endParaRPr>
                    </a:p>
                    <a:p>
                      <a:pPr marL="144000">
                        <a:lnSpc>
                          <a:spcPct val="110000"/>
                        </a:lnSpc>
                        <a:spcBef>
                          <a:spcPts val="295"/>
                        </a:spcBef>
                      </a:pPr>
                      <a:r>
                        <a:rPr lang="de-DE" sz="1000" spc="0" baseline="0" dirty="0">
                          <a:latin typeface="Arial"/>
                          <a:cs typeface="Arial"/>
                        </a:rPr>
                        <a:t>Es ist wie damals, als wir ... gelernt haben.</a:t>
                      </a:r>
                    </a:p>
                    <a:p>
                      <a:pPr marL="144000">
                        <a:lnSpc>
                          <a:spcPct val="110000"/>
                        </a:lnSpc>
                        <a:spcBef>
                          <a:spcPts val="295"/>
                        </a:spcBef>
                      </a:pPr>
                      <a:r>
                        <a:rPr lang="de-DE" sz="1000" spc="0" baseline="0" dirty="0">
                          <a:latin typeface="Arial"/>
                          <a:cs typeface="Arial"/>
                        </a:rPr>
                        <a:t>Wie hängt die heutige Stunde mit der letzten Stunde zusammen?</a:t>
                      </a:r>
                    </a:p>
                    <a:p>
                      <a:pPr marL="144000">
                        <a:lnSpc>
                          <a:spcPct val="110000"/>
                        </a:lnSpc>
                        <a:spcBef>
                          <a:spcPts val="295"/>
                        </a:spcBef>
                      </a:pPr>
                      <a:r>
                        <a:rPr lang="de-DE" sz="1000" spc="0" baseline="0" dirty="0">
                          <a:latin typeface="Arial"/>
                          <a:cs typeface="Arial"/>
                        </a:rPr>
                        <a:t>Wer erinnert sich an das Experiment, das wir mit der Aufbewahrung von Pflanzen im Dunkeln gemacht haben?</a:t>
                      </a:r>
                    </a:p>
                    <a:p>
                      <a:pPr marL="144000">
                        <a:lnSpc>
                          <a:spcPct val="110000"/>
                        </a:lnSpc>
                        <a:spcBef>
                          <a:spcPts val="295"/>
                        </a:spcBef>
                      </a:pPr>
                      <a:r>
                        <a:rPr lang="de-DE" sz="1000" spc="0" baseline="0" dirty="0">
                          <a:latin typeface="Arial"/>
                          <a:cs typeface="Arial"/>
                        </a:rPr>
                        <a:t>Am Ende der Stunde werde ich euch bitten, aufzuschreiben, was eurer Meinung nach passiert ist und warum.</a:t>
                      </a:r>
                    </a:p>
                    <a:p>
                      <a:pPr marL="144000">
                        <a:lnSpc>
                          <a:spcPct val="110000"/>
                        </a:lnSpc>
                        <a:spcBef>
                          <a:spcPts val="295"/>
                        </a:spcBef>
                      </a:pPr>
                      <a:r>
                        <a:rPr lang="de-DE" sz="1000" spc="0" baseline="0" dirty="0">
                          <a:latin typeface="Arial"/>
                          <a:cs typeface="Arial"/>
                        </a:rPr>
                        <a:t>Wer hat das Wissenschaftsmuseum besucht und kann uns erzählen, was er gesehen hat?</a:t>
                      </a:r>
                    </a:p>
                    <a:p>
                      <a:pPr marL="144000">
                        <a:lnSpc>
                          <a:spcPct val="110000"/>
                        </a:lnSpc>
                        <a:spcBef>
                          <a:spcPts val="295"/>
                        </a:spcBef>
                      </a:pPr>
                      <a:r>
                        <a:rPr lang="de-DE" sz="1000" spc="0" baseline="0" dirty="0">
                          <a:latin typeface="Arial"/>
                          <a:cs typeface="Arial"/>
                        </a:rPr>
                        <a:t>Ich weiß viel über das Reiten, weil ich mein eigenes Pferd habe.</a:t>
                      </a:r>
                    </a:p>
                    <a:p>
                      <a:pPr marL="144000">
                        <a:lnSpc>
                          <a:spcPct val="110000"/>
                        </a:lnSpc>
                        <a:spcBef>
                          <a:spcPts val="295"/>
                        </a:spcBef>
                      </a:pPr>
                      <a:r>
                        <a:rPr lang="de-DE" sz="1000" spc="0" baseline="0" dirty="0">
                          <a:latin typeface="Arial"/>
                          <a:cs typeface="Arial"/>
                        </a:rPr>
                        <a:t>Glaubst du, dass du in deinem eigenen Garten ähnliche Lebewesen in der Erde finden könntest?</a:t>
                      </a:r>
                    </a:p>
                    <a:p>
                      <a:pPr marL="144000">
                        <a:lnSpc>
                          <a:spcPct val="110000"/>
                        </a:lnSpc>
                        <a:spcBef>
                          <a:spcPts val="295"/>
                        </a:spcBef>
                      </a:pPr>
                      <a:r>
                        <a:rPr lang="de-DE" sz="1000" spc="0" baseline="0" dirty="0">
                          <a:latin typeface="Arial"/>
                          <a:cs typeface="Arial"/>
                        </a:rPr>
                        <a:t>Hast du in den Nachrichten etwas gesehen, das sich auf das Wetter oder das Klima bezieht?</a:t>
                      </a:r>
                    </a:p>
                    <a:p>
                      <a:pPr marL="144000">
                        <a:lnSpc>
                          <a:spcPct val="110000"/>
                        </a:lnSpc>
                        <a:spcBef>
                          <a:spcPts val="295"/>
                        </a:spcBef>
                      </a:pPr>
                      <a:r>
                        <a:rPr lang="de-DE" sz="1000" spc="0" baseline="0" dirty="0">
                          <a:latin typeface="Arial"/>
                          <a:cs typeface="Arial"/>
                        </a:rPr>
                        <a:t>Gibt es Informationen aus früheren Kapiteln, die nützlich sind?</a:t>
                      </a:r>
                      <a:endParaRPr lang="en-US" sz="1000" spc="0" baseline="0" dirty="0">
                        <a:latin typeface="Arial"/>
                        <a:cs typeface="Arial"/>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30877">
                <a:tc>
                  <a:txBody>
                    <a:bodyPr/>
                    <a:lstStyle/>
                    <a:p>
                      <a:pPr marL="88265" marR="324485">
                        <a:lnSpc>
                          <a:spcPct val="100800"/>
                        </a:lnSpc>
                        <a:spcBef>
                          <a:spcPts val="855"/>
                        </a:spcBef>
                      </a:pPr>
                      <a:r>
                        <a:rPr lang="de-DE" sz="1000" b="1" spc="0" baseline="0" dirty="0">
                          <a:latin typeface="Arial"/>
                          <a:cs typeface="Arial"/>
                        </a:rPr>
                        <a:t>L</a:t>
                      </a:r>
                      <a:r>
                        <a:rPr sz="1000" b="1" spc="0" baseline="0" dirty="0">
                          <a:latin typeface="Arial"/>
                          <a:cs typeface="Arial"/>
                        </a:rPr>
                        <a:t> – </a:t>
                      </a:r>
                      <a:r>
                        <a:rPr lang="de-DE" sz="1000" b="1" spc="0" baseline="0" dirty="0">
                          <a:latin typeface="Arial"/>
                          <a:cs typeface="Arial"/>
                        </a:rPr>
                        <a:t>Das Gespräch oder die Lernsituation leiten</a:t>
                      </a:r>
                      <a:endParaRPr lang="en-US" sz="1000" b="1" spc="0" baseline="0" dirty="0">
                        <a:latin typeface="Arial"/>
                        <a:cs typeface="Arial"/>
                      </a:endParaRPr>
                    </a:p>
                    <a:p>
                      <a:pPr marL="88265" marR="324485">
                        <a:lnSpc>
                          <a:spcPct val="100800"/>
                        </a:lnSpc>
                        <a:spcBef>
                          <a:spcPts val="855"/>
                        </a:spcBef>
                      </a:pPr>
                      <a:r>
                        <a:rPr lang="de-DE" sz="1000" i="1" spc="0" baseline="0" dirty="0">
                          <a:latin typeface="Arial"/>
                          <a:cs typeface="Arial"/>
                        </a:rPr>
                        <a:t>Die Verantwortung für die Gestaltung der Aktivität oder die Ausrichtung des Dialogs in eine gewünschte Richtung zu übernehmen. Andere Unterstützungsstrategien zu verwenden, um den Dialog oder das Lernen zu fördern</a:t>
                      </a:r>
                    </a:p>
                    <a:p>
                      <a:pPr marL="88265" marR="324485">
                        <a:lnSpc>
                          <a:spcPct val="100800"/>
                        </a:lnSpc>
                        <a:spcBef>
                          <a:spcPts val="855"/>
                        </a:spcBef>
                      </a:pPr>
                      <a:r>
                        <a:rPr lang="de-DE" sz="1000" b="1" spc="0" baseline="0" dirty="0">
                          <a:latin typeface="Arial"/>
                          <a:cs typeface="Arial"/>
                        </a:rPr>
                        <a:t>(Diese allgemeine Kategorie umfasst Beiträge, die den Dialogfluss unterstützen und die Teilnahme der Lernenden fördern können)</a:t>
                      </a:r>
                      <a:endParaRPr sz="1000" spc="0" baseline="0" dirty="0">
                        <a:latin typeface="Arial"/>
                        <a:cs typeface="Arial"/>
                      </a:endParaRPr>
                    </a:p>
                  </a:txBody>
                  <a:tcPr marL="0" marR="0" marT="9846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lang="de-DE" sz="1000" spc="0" baseline="0" dirty="0">
                          <a:latin typeface="Arial"/>
                          <a:cs typeface="Arial"/>
                        </a:rPr>
                        <a:t>den Dialog zwischen den Lernenden fördern</a:t>
                      </a:r>
                    </a:p>
                    <a:p>
                      <a:pPr marL="259715" indent="-171450">
                        <a:lnSpc>
                          <a:spcPct val="100000"/>
                        </a:lnSpc>
                        <a:spcBef>
                          <a:spcPts val="915"/>
                        </a:spcBef>
                        <a:spcAft>
                          <a:spcPts val="700"/>
                        </a:spcAft>
                        <a:buFont typeface="Arial" panose="020B0604020202020204" pitchFamily="34" charset="0"/>
                        <a:buChar char="•"/>
                        <a:tabLst>
                          <a:tab pos="184785" algn="l"/>
                        </a:tabLst>
                      </a:pPr>
                      <a:r>
                        <a:rPr lang="de-DE" sz="1000" spc="0" baseline="0" dirty="0">
                          <a:latin typeface="Arial"/>
                          <a:cs typeface="Arial"/>
                        </a:rPr>
                        <a:t>Zeit zum Nachdenken anbieten</a:t>
                      </a:r>
                    </a:p>
                    <a:p>
                      <a:pPr marL="259715" indent="-171450">
                        <a:lnSpc>
                          <a:spcPct val="100000"/>
                        </a:lnSpc>
                        <a:spcBef>
                          <a:spcPts val="915"/>
                        </a:spcBef>
                        <a:spcAft>
                          <a:spcPts val="700"/>
                        </a:spcAft>
                        <a:buFont typeface="Arial" panose="020B0604020202020204" pitchFamily="34" charset="0"/>
                        <a:buChar char="•"/>
                        <a:tabLst>
                          <a:tab pos="184785" algn="l"/>
                        </a:tabLst>
                      </a:pPr>
                      <a:r>
                        <a:rPr lang="de-DE" sz="1000" spc="0" baseline="0" dirty="0">
                          <a:latin typeface="Arial"/>
                          <a:cs typeface="Arial"/>
                        </a:rPr>
                        <a:t>Mögliche Handlungs- oder Untersuchungsmöglichkeiten vorschlagen</a:t>
                      </a:r>
                      <a:endParaRPr sz="1000" spc="0" baseline="0" dirty="0">
                        <a:latin typeface="Arial"/>
                        <a:cs typeface="Arial"/>
                      </a:endParaRPr>
                    </a:p>
                  </a:txBody>
                  <a:tcPr marL="0" marR="0" marT="10537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p>
                    <a:p>
                      <a:pPr marL="144000">
                        <a:lnSpc>
                          <a:spcPct val="110000"/>
                        </a:lnSpc>
                        <a:spcBef>
                          <a:spcPts val="865"/>
                        </a:spcBef>
                      </a:pPr>
                      <a:r>
                        <a:rPr lang="de-DE" sz="1000" b="0" spc="0" baseline="0" dirty="0">
                          <a:latin typeface="Arial" panose="020B0604020202020204" pitchFamily="34" charset="0"/>
                          <a:cs typeface="Arial" panose="020B0604020202020204" pitchFamily="34" charset="0"/>
                        </a:rPr>
                        <a:t>„Was ist mit“, „dem Fokus“, „Konzentriere dich auf“, „versuche einmal“, „keine Eile“, „ganz in Ruhe“</a:t>
                      </a:r>
                      <a:endParaRPr sz="1000" spc="0" baseline="0" dirty="0">
                        <a:latin typeface="Arial"/>
                        <a:cs typeface="Arial"/>
                      </a:endParaRPr>
                    </a:p>
                    <a:p>
                      <a:pPr marL="88265">
                        <a:lnSpc>
                          <a:spcPct val="100000"/>
                        </a:lnSpc>
                        <a:spcBef>
                          <a:spcPts val="250"/>
                        </a:spcBef>
                      </a:pPr>
                      <a:r>
                        <a:rPr lang="de-DE" sz="1000" b="1" spc="0" baseline="0" dirty="0">
                          <a:latin typeface="Arial"/>
                          <a:cs typeface="Arial"/>
                        </a:rPr>
                        <a:t>Beispiele</a:t>
                      </a:r>
                      <a:r>
                        <a:rPr sz="1000" b="1" spc="0" baseline="0" dirty="0">
                          <a:latin typeface="Arial"/>
                          <a:cs typeface="Arial"/>
                        </a:rPr>
                        <a:t>:</a:t>
                      </a:r>
                      <a:endParaRPr sz="1000" spc="0" baseline="0" dirty="0">
                        <a:latin typeface="Arial"/>
                        <a:cs typeface="Arial"/>
                      </a:endParaRPr>
                    </a:p>
                    <a:p>
                      <a:pPr marL="88265" marR="709930">
                        <a:lnSpc>
                          <a:spcPct val="110000"/>
                        </a:lnSpc>
                      </a:pPr>
                      <a:r>
                        <a:rPr lang="de-DE" sz="1000" spc="0" baseline="0" dirty="0">
                          <a:latin typeface="Arial"/>
                          <a:cs typeface="Arial"/>
                        </a:rPr>
                        <a:t>Um die Frage zu beantworten: Was hast du herausgefunden? Denkst du an...?</a:t>
                      </a:r>
                    </a:p>
                    <a:p>
                      <a:pPr marL="88265" marR="709930">
                        <a:lnSpc>
                          <a:spcPct val="110000"/>
                        </a:lnSpc>
                      </a:pPr>
                      <a:r>
                        <a:rPr lang="de-DE" sz="1000" spc="0" baseline="0" dirty="0">
                          <a:latin typeface="Arial"/>
                          <a:cs typeface="Arial"/>
                        </a:rPr>
                        <a:t>Keine Sorge, versuch's doch mal... </a:t>
                      </a:r>
                    </a:p>
                    <a:p>
                      <a:pPr marL="88265" marR="709930">
                        <a:lnSpc>
                          <a:spcPct val="110000"/>
                        </a:lnSpc>
                      </a:pPr>
                      <a:r>
                        <a:rPr lang="de-DE" sz="1000" spc="0" baseline="0" dirty="0">
                          <a:latin typeface="Arial"/>
                          <a:cs typeface="Arial"/>
                        </a:rPr>
                        <a:t>Versuchen wir stattdessen, zusammenzuzählen!</a:t>
                      </a:r>
                    </a:p>
                    <a:p>
                      <a:pPr marL="88265" marR="709930">
                        <a:lnSpc>
                          <a:spcPct val="110000"/>
                        </a:lnSpc>
                      </a:pPr>
                      <a:r>
                        <a:rPr lang="de-DE" sz="1000" spc="0" baseline="0" dirty="0">
                          <a:latin typeface="Arial"/>
                          <a:cs typeface="Arial"/>
                        </a:rPr>
                        <a:t>Lasst euch Zeit und sagt mir Bescheid, wenn euch etwas eingefallen ist.</a:t>
                      </a:r>
                    </a:p>
                    <a:p>
                      <a:pPr marL="88265" marR="709930">
                        <a:lnSpc>
                          <a:spcPct val="110000"/>
                        </a:lnSpc>
                      </a:pPr>
                      <a:r>
                        <a:rPr lang="de-DE" sz="1000" spc="0" baseline="0" dirty="0">
                          <a:latin typeface="Arial"/>
                          <a:cs typeface="Arial"/>
                        </a:rPr>
                        <a:t>Warum erklärst du Kelly nicht, was wir hier tun?</a:t>
                      </a:r>
                    </a:p>
                    <a:p>
                      <a:pPr marL="88265" marR="709930">
                        <a:lnSpc>
                          <a:spcPct val="110000"/>
                        </a:lnSpc>
                      </a:pPr>
                      <a:r>
                        <a:rPr lang="de-DE" sz="1000" spc="0" baseline="0" dirty="0">
                          <a:latin typeface="Arial"/>
                          <a:cs typeface="Arial"/>
                        </a:rPr>
                        <a:t>Diskutiert in Zweiergruppen, welche dieser Quellen eurer Meinung nach die zuverlässigste Darstellung der Schlacht ist.</a:t>
                      </a:r>
                    </a:p>
                    <a:p>
                      <a:pPr marL="88265" marR="709930">
                        <a:lnSpc>
                          <a:spcPct val="110000"/>
                        </a:lnSpc>
                      </a:pPr>
                      <a:r>
                        <a:rPr lang="de-DE" sz="1000" spc="0" baseline="0" dirty="0">
                          <a:latin typeface="Arial"/>
                          <a:cs typeface="Arial"/>
                        </a:rPr>
                        <a:t>Was würde Newton sagen?</a:t>
                      </a:r>
                      <a:endParaRPr sz="1000" spc="0" baseline="0" dirty="0">
                        <a:latin typeface="Arial"/>
                        <a:cs typeface="Arial"/>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372766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6606551"/>
              </p:ext>
            </p:extLst>
          </p:nvPr>
        </p:nvGraphicFramePr>
        <p:xfrm>
          <a:off x="768084" y="929978"/>
          <a:ext cx="8872212" cy="4341328"/>
        </p:xfrm>
        <a:graphic>
          <a:graphicData uri="http://schemas.openxmlformats.org/drawingml/2006/table">
            <a:tbl>
              <a:tblPr firstRow="1" bandRow="1">
                <a:tableStyleId>{2D5ABB26-0587-4C30-8999-92F81FD0307C}</a:tableStyleId>
              </a:tblPr>
              <a:tblGrid>
                <a:gridCol w="2241547">
                  <a:extLst>
                    <a:ext uri="{9D8B030D-6E8A-4147-A177-3AD203B41FA5}">
                      <a16:colId xmlns:a16="http://schemas.microsoft.com/office/drawing/2014/main" val="20000"/>
                    </a:ext>
                  </a:extLst>
                </a:gridCol>
                <a:gridCol w="2846847">
                  <a:extLst>
                    <a:ext uri="{9D8B030D-6E8A-4147-A177-3AD203B41FA5}">
                      <a16:colId xmlns:a16="http://schemas.microsoft.com/office/drawing/2014/main" val="20001"/>
                    </a:ext>
                  </a:extLst>
                </a:gridCol>
                <a:gridCol w="3783818">
                  <a:extLst>
                    <a:ext uri="{9D8B030D-6E8A-4147-A177-3AD203B41FA5}">
                      <a16:colId xmlns:a16="http://schemas.microsoft.com/office/drawing/2014/main" val="20002"/>
                    </a:ext>
                  </a:extLst>
                </a:gridCol>
              </a:tblGrid>
              <a:tr h="801540">
                <a:tc>
                  <a:txBody>
                    <a:bodyPr/>
                    <a:lstStyle/>
                    <a:p>
                      <a:pPr>
                        <a:lnSpc>
                          <a:spcPct val="100000"/>
                        </a:lnSpc>
                        <a:spcBef>
                          <a:spcPts val="10"/>
                        </a:spcBef>
                      </a:pPr>
                      <a:endParaRPr sz="1800" b="1" spc="0" baseline="0" dirty="0">
                        <a:latin typeface="Times New Roman"/>
                        <a:cs typeface="Times New Roman"/>
                      </a:endParaRPr>
                    </a:p>
                    <a:p>
                      <a:pPr marL="570230">
                        <a:lnSpc>
                          <a:spcPct val="100000"/>
                        </a:lnSpc>
                      </a:pPr>
                      <a:r>
                        <a:rPr lang="de-DE" sz="1100" b="1" spc="0" baseline="0" dirty="0">
                          <a:latin typeface="Arial Unicode MS"/>
                          <a:cs typeface="Arial Unicode MS"/>
                        </a:rPr>
                        <a:t>KODIERKATEGORIEN</a:t>
                      </a:r>
                      <a:endParaRPr sz="1100" b="1" spc="0" baseline="0" dirty="0">
                        <a:latin typeface="Arial Unicode MS"/>
                        <a:cs typeface="Arial Unicode MS"/>
                      </a:endParaRPr>
                    </a:p>
                  </a:txBody>
                  <a:tcPr marL="0" marR="0" marT="1152"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800" b="1" spc="0" baseline="0" dirty="0">
                        <a:latin typeface="Times New Roman"/>
                        <a:cs typeface="Times New Roman"/>
                      </a:endParaRPr>
                    </a:p>
                    <a:p>
                      <a:pPr marL="319088" indent="0">
                        <a:lnSpc>
                          <a:spcPct val="100000"/>
                        </a:lnSpc>
                        <a:tabLst/>
                      </a:pPr>
                      <a:r>
                        <a:rPr lang="de-DE" sz="1100" b="1" spc="0" baseline="0" dirty="0">
                          <a:latin typeface="Arial Unicode MS"/>
                          <a:cs typeface="Arial Unicode MS"/>
                        </a:rPr>
                        <a:t>BEITRÄGE UND STRATEGIEN</a:t>
                      </a:r>
                      <a:endParaRPr sz="1100" b="1" spc="0" baseline="0" dirty="0">
                        <a:latin typeface="Arial Unicode MS"/>
                        <a:cs typeface="Arial Unicode MS"/>
                      </a:endParaRPr>
                    </a:p>
                  </a:txBody>
                  <a:tcPr marL="0" marR="0" marT="115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800" b="1" spc="0" baseline="0" dirty="0">
                        <a:latin typeface="Times New Roman"/>
                        <a:cs typeface="Times New Roman"/>
                      </a:endParaRPr>
                    </a:p>
                    <a:p>
                      <a:pPr algn="ctr">
                        <a:lnSpc>
                          <a:spcPct val="100000"/>
                        </a:lnSpc>
                      </a:pPr>
                      <a:r>
                        <a:rPr lang="de-DE" sz="1100" b="1" spc="0" baseline="0" dirty="0">
                          <a:latin typeface="Arial Unicode MS"/>
                          <a:cs typeface="Arial Unicode MS"/>
                        </a:rPr>
                        <a:t>WAS WIR HÖREN KÖNNEN</a:t>
                      </a:r>
                      <a:r>
                        <a:rPr sz="1100" b="1" spc="0" baseline="0" dirty="0">
                          <a:latin typeface="Arial Unicode MS"/>
                          <a:cs typeface="Arial Unicode MS"/>
                        </a:rPr>
                        <a:t>?</a:t>
                      </a:r>
                    </a:p>
                  </a:txBody>
                  <a:tcPr marL="0" marR="0" marT="1152"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539788">
                <a:tc>
                  <a:txBody>
                    <a:bodyPr/>
                    <a:lstStyle/>
                    <a:p>
                      <a:pPr marL="50800" indent="0" algn="just">
                        <a:lnSpc>
                          <a:spcPct val="100000"/>
                        </a:lnSpc>
                        <a:spcBef>
                          <a:spcPts val="865"/>
                        </a:spcBef>
                        <a:tabLst>
                          <a:tab pos="1998663" algn="l"/>
                        </a:tabLst>
                      </a:pPr>
                      <a:r>
                        <a:rPr lang="de-DE" sz="1100" b="1" spc="0" baseline="0" dirty="0">
                          <a:latin typeface="Arial" panose="020B0604020202020204" pitchFamily="34" charset="0"/>
                          <a:cs typeface="Arial" panose="020B0604020202020204" pitchFamily="34" charset="0"/>
                        </a:rPr>
                        <a:t>ÄN</a:t>
                      </a:r>
                      <a:r>
                        <a:rPr sz="1100" b="1" spc="0" baseline="0" dirty="0">
                          <a:latin typeface="Arial" panose="020B0604020202020204" pitchFamily="34" charset="0"/>
                          <a:cs typeface="Arial" panose="020B0604020202020204" pitchFamily="34" charset="0"/>
                        </a:rPr>
                        <a:t>  – </a:t>
                      </a:r>
                      <a:r>
                        <a:rPr lang="de-DE" sz="1100" b="1" spc="0" baseline="0" dirty="0">
                          <a:latin typeface="Arial" panose="020B0604020202020204" pitchFamily="34" charset="0"/>
                          <a:cs typeface="Arial" panose="020B0604020202020204" pitchFamily="34" charset="0"/>
                        </a:rPr>
                        <a:t>Äußerungen und Nachfragen</a:t>
                      </a:r>
                      <a:endParaRPr lang="en-US" sz="1100" b="1" spc="0" baseline="0" dirty="0">
                        <a:latin typeface="Arial" panose="020B0604020202020204" pitchFamily="34" charset="0"/>
                        <a:cs typeface="Arial" panose="020B0604020202020204" pitchFamily="34" charset="0"/>
                      </a:endParaRPr>
                    </a:p>
                    <a:p>
                      <a:pPr marL="87313" indent="0" algn="l">
                        <a:lnSpc>
                          <a:spcPct val="100000"/>
                        </a:lnSpc>
                        <a:spcBef>
                          <a:spcPts val="865"/>
                        </a:spcBef>
                        <a:tabLst>
                          <a:tab pos="2084388" algn="l"/>
                        </a:tabLst>
                      </a:pPr>
                      <a:r>
                        <a:rPr lang="de-DE" sz="1100" i="1" spc="0" baseline="0" dirty="0">
                          <a:latin typeface="Arial" panose="020B0604020202020204" pitchFamily="34" charset="0"/>
                          <a:cs typeface="Arial" panose="020B0604020202020204" pitchFamily="34" charset="0"/>
                        </a:rPr>
                        <a:t>Relevante Beiträge anbieten oder nach diesen fragen, um eine Diskussion zu eröffnen, die Beteiligung zu erhöhen, einen Dialog zu initiieren oder zu fördern</a:t>
                      </a:r>
                      <a:endParaRPr lang="en-GB" sz="1100" i="1" spc="0" baseline="0" dirty="0">
                        <a:latin typeface="Arial" panose="020B0604020202020204" pitchFamily="34" charset="0"/>
                        <a:cs typeface="Arial" panose="020B0604020202020204" pitchFamily="34" charset="0"/>
                      </a:endParaRPr>
                    </a:p>
                    <a:p>
                      <a:pPr marL="88265" marR="173990" algn="l">
                        <a:lnSpc>
                          <a:spcPct val="102600"/>
                        </a:lnSpc>
                        <a:spcBef>
                          <a:spcPts val="190"/>
                        </a:spcBef>
                      </a:pPr>
                      <a:r>
                        <a:rPr lang="de-DE" sz="1100" b="1" i="0" spc="0" baseline="0" dirty="0">
                          <a:latin typeface="Arial" panose="020B0604020202020204" pitchFamily="34" charset="0"/>
                          <a:cs typeface="Arial" panose="020B0604020202020204" pitchFamily="34" charset="0"/>
                        </a:rPr>
                        <a:t>(Diese allgemeine Kategorie umfasst Beiträge und Anregungen - die nicht unter andere Kategorien fallen -, die sich auf die Lernaktivität beziehen und die Lernenden in diese einbeziehen. Diese Beiträge sind nicht an sich dialogisch, aber sie unterstützen die Diskussion).</a:t>
                      </a:r>
                      <a:endParaRPr sz="1100" i="0" spc="0" baseline="0" dirty="0">
                        <a:latin typeface="Arial" panose="020B0604020202020204" pitchFamily="34" charset="0"/>
                        <a:cs typeface="Arial" panose="020B0604020202020204" pitchFamily="34" charset="0"/>
                      </a:endParaRPr>
                    </a:p>
                  </a:txBody>
                  <a:tcPr marL="0" marR="0" marT="99617"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22250" marR="96520" indent="-163513">
                        <a:lnSpc>
                          <a:spcPct val="121000"/>
                        </a:lnSpc>
                        <a:spcBef>
                          <a:spcPts val="580"/>
                        </a:spcBef>
                        <a:buFont typeface="Arial" panose="020B0604020202020204" pitchFamily="34" charset="0"/>
                        <a:buChar char="•"/>
                        <a:tabLst>
                          <a:tab pos="184150" algn="l"/>
                        </a:tabLst>
                      </a:pPr>
                      <a:r>
                        <a:rPr lang="de-DE" sz="1100" spc="0" baseline="0" dirty="0">
                          <a:latin typeface="Arial" panose="020B0604020202020204" pitchFamily="34" charset="0"/>
                          <a:cs typeface="Arial" panose="020B0604020202020204" pitchFamily="34" charset="0"/>
                        </a:rPr>
                        <a:t>zu Meinungen, Ideen, Überzeugungen oder Beispielen auffordern, ohne auf frühere Beiträge zurückzugreifen oder auf ihnen aufzubauen, typischerweise durch offene, allgemeine Fragen, oder weitere Personen in den Austausch einzubeziehen, ohne sie ausdrücklich aufzufordern, etwas aufzubauen/zu begründen/zu koordinieren/zu hinterfragen</a:t>
                      </a:r>
                    </a:p>
                    <a:p>
                      <a:pPr marL="222250" marR="96520" indent="-163513">
                        <a:lnSpc>
                          <a:spcPct val="121000"/>
                        </a:lnSpc>
                        <a:spcBef>
                          <a:spcPts val="580"/>
                        </a:spcBef>
                        <a:buFont typeface="Arial" panose="020B0604020202020204" pitchFamily="34" charset="0"/>
                        <a:buChar char="•"/>
                        <a:tabLst>
                          <a:tab pos="184150" algn="l"/>
                        </a:tabLst>
                      </a:pPr>
                      <a:r>
                        <a:rPr lang="de-DE" sz="1100" spc="0" baseline="0" dirty="0">
                          <a:latin typeface="Arial" panose="020B0604020202020204" pitchFamily="34" charset="0"/>
                          <a:cs typeface="Arial" panose="020B0604020202020204" pitchFamily="34" charset="0"/>
                        </a:rPr>
                        <a:t>einen relevanten Beitrag zu leisten, einschließlich kurzer Antworten auf geschlossene Fragen; Berichterstattung im Plenum; erweiterte Ideen, die nicht explizit mit früheren Beiträgen verknüpft sind; eine provokative Meinung äußern</a:t>
                      </a:r>
                      <a:endParaRPr sz="1100" spc="0" baseline="0" dirty="0">
                        <a:latin typeface="Arial" panose="020B0604020202020204" pitchFamily="34" charset="0"/>
                        <a:cs typeface="Arial" panose="020B0604020202020204" pitchFamily="34" charset="0"/>
                      </a:endParaRPr>
                    </a:p>
                  </a:txBody>
                  <a:tcPr marL="0" marR="0" marT="101344"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10000"/>
                        </a:lnSpc>
                        <a:spcBef>
                          <a:spcPts val="865"/>
                        </a:spcBef>
                      </a:pPr>
                      <a:r>
                        <a:rPr lang="de-DE" sz="1000" b="1" spc="0" baseline="0" dirty="0">
                          <a:latin typeface="Arial" panose="020B0604020202020204" pitchFamily="34" charset="0"/>
                          <a:cs typeface="Arial" panose="020B0604020202020204" pitchFamily="34" charset="0"/>
                        </a:rPr>
                        <a:t>Mögliche Schlüsselwörter, nach denen Sie suchen können:</a:t>
                      </a:r>
                    </a:p>
                    <a:p>
                      <a:pPr marL="144000">
                        <a:lnSpc>
                          <a:spcPct val="110000"/>
                        </a:lnSpc>
                        <a:spcBef>
                          <a:spcPts val="865"/>
                        </a:spcBef>
                      </a:pPr>
                      <a:r>
                        <a:rPr lang="de-DE" sz="1000" b="0" spc="0" baseline="0" dirty="0">
                          <a:latin typeface="Arial" panose="020B0604020202020204" pitchFamily="34" charset="0"/>
                          <a:cs typeface="Arial" panose="020B0604020202020204" pitchFamily="34" charset="0"/>
                        </a:rPr>
                        <a:t>„Was denkst du über…?“, „Sag mal“, „deine Gedanken“, „meine Meinung ist…“, „deine Ideen“</a:t>
                      </a:r>
                    </a:p>
                    <a:p>
                      <a:pPr>
                        <a:lnSpc>
                          <a:spcPct val="100000"/>
                        </a:lnSpc>
                        <a:spcBef>
                          <a:spcPts val="10"/>
                        </a:spcBef>
                      </a:pPr>
                      <a:endParaRPr sz="1000" spc="0" baseline="0" dirty="0">
                        <a:latin typeface="Arial" panose="020B0604020202020204" pitchFamily="34" charset="0"/>
                        <a:cs typeface="Arial" panose="020B0604020202020204" pitchFamily="34" charset="0"/>
                      </a:endParaRPr>
                    </a:p>
                    <a:p>
                      <a:pPr marL="88265">
                        <a:lnSpc>
                          <a:spcPct val="100000"/>
                        </a:lnSpc>
                      </a:pPr>
                      <a:r>
                        <a:rPr lang="de-DE" sz="1000" b="1" spc="0" baseline="0" dirty="0">
                          <a:latin typeface="Arial" panose="020B0604020202020204" pitchFamily="34" charset="0"/>
                          <a:cs typeface="Arial" panose="020B0604020202020204" pitchFamily="34" charset="0"/>
                        </a:rPr>
                        <a:t>Beispiele</a:t>
                      </a:r>
                      <a:r>
                        <a:rPr sz="1000" b="1" spc="0" baseline="0" dirty="0">
                          <a:latin typeface="Arial" panose="020B0604020202020204" pitchFamily="34" charset="0"/>
                          <a:cs typeface="Arial" panose="020B0604020202020204" pitchFamily="34" charset="0"/>
                        </a:rPr>
                        <a:t>:</a:t>
                      </a:r>
                      <a:endParaRPr sz="1000" spc="0" baseline="0" dirty="0">
                        <a:latin typeface="Arial" panose="020B0604020202020204" pitchFamily="34" charset="0"/>
                        <a:cs typeface="Arial" panose="020B0604020202020204" pitchFamily="34" charset="0"/>
                      </a:endParaRP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Was denkst du, Maria?</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Ich denke, wir brauchen viel mehr Waffenkontrolle</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Was denkst du, ist in diesem Text wirklich wichtig? </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Kannst du einige Schlüsselwörter identifizieren und sie an der Tafel unterstreichen?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Fallen euch dazu noch weitere Ideen ein?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Wie viele vierbeinige Tiere kannst du benennen?  </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Ich denke, Pferde sind die besten Tiere.</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Diese Grafik scheint zu zeigen, dass Armut und Gesundheit zusammenhängen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Was wisst ihr darüber, wie Elektrizität funktioniert? </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Lasst uns ein Brainstorming machen...</a:t>
                      </a:r>
                    </a:p>
                    <a:p>
                      <a:pPr marL="88265">
                        <a:lnSpc>
                          <a:spcPct val="100000"/>
                        </a:lnSpc>
                        <a:spcBef>
                          <a:spcPts val="225"/>
                        </a:spcBef>
                      </a:pPr>
                      <a:r>
                        <a:rPr lang="de-DE" sz="1000" spc="0" baseline="0" dirty="0">
                          <a:latin typeface="Arial" panose="020B0604020202020204" pitchFamily="34" charset="0"/>
                          <a:cs typeface="Arial" panose="020B0604020202020204" pitchFamily="34" charset="0"/>
                        </a:rPr>
                        <a:t>Meine Mutter hatte neulich einen Stromschlag!</a:t>
                      </a:r>
                      <a:endParaRPr sz="1000" spc="0" baseline="0" dirty="0">
                        <a:latin typeface="Arial" panose="020B0604020202020204" pitchFamily="34" charset="0"/>
                        <a:cs typeface="Arial" panose="020B0604020202020204" pitchFamily="34" charset="0"/>
                      </a:endParaRPr>
                    </a:p>
                  </a:txBody>
                  <a:tcPr marL="0" marR="0" marT="99617"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5" name="object 6">
            <a:extLst>
              <a:ext uri="{FF2B5EF4-FFF2-40B4-BE49-F238E27FC236}">
                <a16:creationId xmlns:a16="http://schemas.microsoft.com/office/drawing/2014/main" id="{AAA6EC0B-B0CE-AC4D-BEE1-49DA9E93F77E}"/>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38</a:t>
            </a:r>
            <a:endParaRPr sz="907" dirty="0">
              <a:solidFill>
                <a:prstClr val="black"/>
              </a:solidFill>
              <a:latin typeface="Arial"/>
              <a:cs typeface="Arial"/>
            </a:endParaRPr>
          </a:p>
        </p:txBody>
      </p:sp>
    </p:spTree>
    <p:extLst>
      <p:ext uri="{BB962C8B-B14F-4D97-AF65-F5344CB8AC3E}">
        <p14:creationId xmlns:p14="http://schemas.microsoft.com/office/powerpoint/2010/main" val="18971576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45432" y="875270"/>
            <a:ext cx="8850908" cy="912097"/>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3" name="object 3"/>
          <p:cNvSpPr txBox="1"/>
          <p:nvPr/>
        </p:nvSpPr>
        <p:spPr>
          <a:xfrm>
            <a:off x="1024671" y="959459"/>
            <a:ext cx="8295243" cy="725520"/>
          </a:xfrm>
          <a:prstGeom prst="rect">
            <a:avLst/>
          </a:prstGeom>
        </p:spPr>
        <p:txBody>
          <a:bodyPr vert="horz" wrap="square" lIns="0" tIns="0" rIns="0" bIns="0" rtlCol="0">
            <a:spAutoFit/>
          </a:bodyPr>
          <a:lstStyle/>
          <a:p>
            <a:pPr marL="11516" defTabSz="829178"/>
            <a:r>
              <a:rPr lang="de-DE" sz="1451" b="1" dirty="0">
                <a:solidFill>
                  <a:prstClr val="black"/>
                </a:solidFill>
                <a:latin typeface="Arial"/>
                <a:cs typeface="Arial"/>
              </a:rPr>
              <a:t>Abschnitt</a:t>
            </a:r>
            <a:r>
              <a:rPr sz="1451" b="1" dirty="0">
                <a:solidFill>
                  <a:prstClr val="black"/>
                </a:solidFill>
                <a:latin typeface="Arial"/>
                <a:cs typeface="Arial"/>
              </a:rPr>
              <a:t> 2: </a:t>
            </a:r>
            <a:r>
              <a:rPr lang="de-DE" sz="1451" b="1" dirty="0">
                <a:solidFill>
                  <a:prstClr val="black"/>
                </a:solidFill>
                <a:latin typeface="Arial"/>
                <a:cs typeface="Arial"/>
              </a:rPr>
              <a:t>Systematische Beobachtung und Kodierung des Dialogs</a:t>
            </a:r>
          </a:p>
          <a:p>
            <a:pPr marL="11516" defTabSz="829178"/>
            <a:r>
              <a:rPr lang="de-DE" sz="1088" dirty="0">
                <a:solidFill>
                  <a:prstClr val="black"/>
                </a:solidFill>
                <a:latin typeface="Arial Unicode MS"/>
                <a:cs typeface="Arial Unicode MS"/>
              </a:rPr>
              <a:t>In diesem Abschnitt geht es um zwei wichtige Aspekte bei der Durchführung Ihrer Untersuchung: welche Art von Beobachtungen Sie machen und welche Vorlage Sie für die Aufzeichnung Ihrer Beobachtung verwenden werden. Diese Beobachtungssteckbriefe enthalten weitere Informationen über die verschiedenen Arten der Beobachtung.</a:t>
            </a:r>
            <a:endParaRPr sz="1088" dirty="0">
              <a:solidFill>
                <a:prstClr val="black"/>
              </a:solidFill>
              <a:latin typeface="Arial Unicode MS"/>
              <a:cs typeface="Arial Unicode MS"/>
            </a:endParaRPr>
          </a:p>
        </p:txBody>
      </p:sp>
      <p:sp>
        <p:nvSpPr>
          <p:cNvPr id="4" name="object 4"/>
          <p:cNvSpPr/>
          <p:nvPr/>
        </p:nvSpPr>
        <p:spPr>
          <a:xfrm>
            <a:off x="958097" y="1835733"/>
            <a:ext cx="4248390" cy="5082966"/>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5" name="object 5"/>
          <p:cNvSpPr txBox="1"/>
          <p:nvPr/>
        </p:nvSpPr>
        <p:spPr>
          <a:xfrm>
            <a:off x="1035724" y="1919465"/>
            <a:ext cx="4045702" cy="2543966"/>
          </a:xfrm>
          <a:prstGeom prst="rect">
            <a:avLst/>
          </a:prstGeom>
        </p:spPr>
        <p:txBody>
          <a:bodyPr vert="horz" wrap="square" lIns="0" tIns="0" rIns="0" bIns="0" rtlCol="0">
            <a:spAutoFit/>
          </a:bodyPr>
          <a:lstStyle/>
          <a:p>
            <a:pPr marL="11516" defTabSz="829178"/>
            <a:r>
              <a:rPr lang="de-DE" sz="1050" b="1" dirty="0">
                <a:solidFill>
                  <a:prstClr val="black"/>
                </a:solidFill>
                <a:latin typeface="Arial"/>
                <a:cs typeface="Arial"/>
              </a:rPr>
              <a:t>Art der Beobachtung</a:t>
            </a:r>
            <a:r>
              <a:rPr sz="1050" b="1" dirty="0">
                <a:solidFill>
                  <a:prstClr val="black"/>
                </a:solidFill>
                <a:latin typeface="Arial"/>
                <a:cs typeface="Arial"/>
              </a:rPr>
              <a:t>: </a:t>
            </a:r>
            <a:r>
              <a:rPr sz="1050" dirty="0">
                <a:solidFill>
                  <a:prstClr val="black"/>
                </a:solidFill>
                <a:latin typeface="Arial Unicode MS"/>
                <a:cs typeface="Arial Unicode MS"/>
              </a:rPr>
              <a:t>Live </a:t>
            </a:r>
            <a:r>
              <a:rPr lang="de-DE" sz="1050" dirty="0">
                <a:solidFill>
                  <a:prstClr val="black"/>
                </a:solidFill>
                <a:latin typeface="Arial Unicode MS"/>
                <a:cs typeface="Arial Unicode MS"/>
              </a:rPr>
              <a:t>Kodieren</a:t>
            </a:r>
            <a:endParaRPr sz="1050" dirty="0">
              <a:solidFill>
                <a:prstClr val="black"/>
              </a:solidFill>
              <a:latin typeface="Arial Unicode MS"/>
              <a:cs typeface="Arial Unicode MS"/>
            </a:endParaRPr>
          </a:p>
          <a:p>
            <a:pPr marL="11516" marR="4607" defTabSz="829178">
              <a:lnSpc>
                <a:spcPct val="120800"/>
              </a:lnSpc>
              <a:spcBef>
                <a:spcPts val="553"/>
              </a:spcBef>
            </a:pPr>
            <a:r>
              <a:rPr lang="de-DE" sz="1050" b="1" dirty="0">
                <a:solidFill>
                  <a:prstClr val="black"/>
                </a:solidFill>
                <a:latin typeface="Arial"/>
                <a:cs typeface="Arial"/>
              </a:rPr>
              <a:t>Was bedeutet das</a:t>
            </a:r>
            <a:r>
              <a:rPr sz="1050" b="1" dirty="0">
                <a:solidFill>
                  <a:prstClr val="black"/>
                </a:solidFill>
                <a:latin typeface="Arial"/>
                <a:cs typeface="Arial"/>
              </a:rPr>
              <a:t>? </a:t>
            </a:r>
            <a:r>
              <a:rPr lang="de-DE" sz="1050" dirty="0">
                <a:solidFill>
                  <a:prstClr val="black"/>
                </a:solidFill>
                <a:latin typeface="Arial Unicode MS"/>
                <a:cs typeface="Arial Unicode MS"/>
              </a:rPr>
              <a:t>Sie können in Ihrer Lernumgebung live codieren, indem Sie beispielsweise mit einer Gruppe zusammensitzen und ihren Dialog in einer der </a:t>
            </a:r>
            <a:r>
              <a:rPr lang="de-DE" sz="1050" dirty="0" err="1">
                <a:solidFill>
                  <a:prstClr val="black"/>
                </a:solidFill>
                <a:latin typeface="Arial Unicode MS"/>
                <a:cs typeface="Arial Unicode MS"/>
              </a:rPr>
              <a:t>Kodiervorlagen</a:t>
            </a:r>
            <a:r>
              <a:rPr lang="de-DE" sz="1050" dirty="0">
                <a:solidFill>
                  <a:prstClr val="black"/>
                </a:solidFill>
                <a:latin typeface="Arial Unicode MS"/>
                <a:cs typeface="Arial Unicode MS"/>
              </a:rPr>
              <a:t> zu verschriftlichen.</a:t>
            </a:r>
          </a:p>
          <a:p>
            <a:pPr marL="11516" marR="4607" defTabSz="829178">
              <a:lnSpc>
                <a:spcPct val="120800"/>
              </a:lnSpc>
              <a:spcBef>
                <a:spcPts val="553"/>
              </a:spcBef>
            </a:pPr>
            <a:r>
              <a:rPr lang="de-DE" sz="1050" b="1" dirty="0">
                <a:solidFill>
                  <a:prstClr val="black"/>
                </a:solidFill>
                <a:latin typeface="Arial"/>
                <a:cs typeface="Arial"/>
              </a:rPr>
              <a:t>Was sind die Vorteile</a:t>
            </a:r>
            <a:r>
              <a:rPr sz="1050" b="1" dirty="0">
                <a:solidFill>
                  <a:prstClr val="black"/>
                </a:solidFill>
                <a:latin typeface="Arial"/>
                <a:cs typeface="Arial"/>
              </a:rPr>
              <a:t>?</a:t>
            </a:r>
            <a:endParaRPr sz="1050" dirty="0">
              <a:solidFill>
                <a:prstClr val="black"/>
              </a:solidFill>
              <a:latin typeface="Arial"/>
              <a:cs typeface="Arial"/>
            </a:endParaRPr>
          </a:p>
          <a:p>
            <a:pPr marL="200096" marR="178504" indent="-155471" defTabSz="829178">
              <a:lnSpc>
                <a:spcPts val="1587"/>
              </a:lnSpc>
              <a:spcBef>
                <a:spcPts val="77"/>
              </a:spcBef>
              <a:buSzPct val="83333"/>
              <a:buFont typeface="Arial" panose="020B0604020202020204" pitchFamily="34" charset="0"/>
              <a:buChar char="•"/>
              <a:tabLst>
                <a:tab pos="90692" algn="l"/>
              </a:tabLst>
            </a:pPr>
            <a:r>
              <a:rPr lang="de-DE" sz="1050" dirty="0">
                <a:solidFill>
                  <a:prstClr val="black"/>
                </a:solidFill>
                <a:latin typeface="Arial Unicode MS"/>
                <a:cs typeface="Arial Unicode MS"/>
              </a:rPr>
              <a:t>Sie können sehen, wie die Gruppe interagiert, und nonverbale Hinweise, wie z. B. die Körpersprache, aufgreifen.</a:t>
            </a:r>
          </a:p>
          <a:p>
            <a:pPr marL="200096" marR="178504" indent="-155471" defTabSz="829178">
              <a:lnSpc>
                <a:spcPts val="1587"/>
              </a:lnSpc>
              <a:spcBef>
                <a:spcPts val="77"/>
              </a:spcBef>
              <a:buSzPct val="83333"/>
              <a:buFont typeface="Arial" panose="020B0604020202020204" pitchFamily="34" charset="0"/>
              <a:buChar char="•"/>
              <a:tabLst>
                <a:tab pos="90692" algn="l"/>
              </a:tabLst>
            </a:pPr>
            <a:r>
              <a:rPr lang="de-DE" sz="1050" dirty="0">
                <a:solidFill>
                  <a:prstClr val="black"/>
                </a:solidFill>
                <a:latin typeface="Arial Unicode MS"/>
                <a:cs typeface="Arial Unicode MS"/>
              </a:rPr>
              <a:t>Es ist praktischer und erfordert keine spezielle Ausrüstung, so dass es häufiger eingesetzt werden kann.</a:t>
            </a:r>
          </a:p>
          <a:p>
            <a:pPr marL="200096" marR="178504" indent="-155471" defTabSz="829178">
              <a:lnSpc>
                <a:spcPts val="1587"/>
              </a:lnSpc>
              <a:spcBef>
                <a:spcPts val="77"/>
              </a:spcBef>
              <a:buSzPct val="83333"/>
              <a:buFont typeface="Arial" panose="020B0604020202020204" pitchFamily="34" charset="0"/>
              <a:buChar char="•"/>
              <a:tabLst>
                <a:tab pos="90692" algn="l"/>
              </a:tabLst>
            </a:pPr>
            <a:r>
              <a:rPr lang="de-DE" sz="1050" dirty="0">
                <a:solidFill>
                  <a:prstClr val="black"/>
                </a:solidFill>
                <a:latin typeface="Arial Unicode MS"/>
                <a:cs typeface="Arial Unicode MS"/>
              </a:rPr>
              <a:t>Es ist einfacher, normales Verhalten zu erfassen, weil man die Lernenden nicht filmt.</a:t>
            </a:r>
            <a:endParaRPr sz="1050" dirty="0">
              <a:solidFill>
                <a:prstClr val="black"/>
              </a:solidFill>
              <a:latin typeface="Arial Unicode MS"/>
              <a:cs typeface="Arial Unicode MS"/>
            </a:endParaRPr>
          </a:p>
        </p:txBody>
      </p:sp>
      <p:sp>
        <p:nvSpPr>
          <p:cNvPr id="6" name="object 6"/>
          <p:cNvSpPr txBox="1"/>
          <p:nvPr/>
        </p:nvSpPr>
        <p:spPr>
          <a:xfrm>
            <a:off x="1024669" y="4471574"/>
            <a:ext cx="4050308" cy="1615699"/>
          </a:xfrm>
          <a:prstGeom prst="rect">
            <a:avLst/>
          </a:prstGeom>
        </p:spPr>
        <p:txBody>
          <a:bodyPr vert="horz" wrap="square" lIns="0" tIns="0" rIns="0" bIns="0" rtlCol="0">
            <a:spAutoFit/>
          </a:bodyPr>
          <a:lstStyle/>
          <a:p>
            <a:pPr marL="11516" defTabSz="829178"/>
            <a:r>
              <a:rPr lang="de-DE" sz="1050" b="1" dirty="0">
                <a:solidFill>
                  <a:prstClr val="black"/>
                </a:solidFill>
                <a:latin typeface="Arial"/>
                <a:cs typeface="Arial"/>
              </a:rPr>
              <a:t>Was sind die Nachteile</a:t>
            </a:r>
            <a:r>
              <a:rPr sz="1050" b="1" dirty="0">
                <a:solidFill>
                  <a:prstClr val="black"/>
                </a:solidFill>
                <a:latin typeface="Arial"/>
                <a:cs typeface="Arial"/>
              </a:rPr>
              <a:t>?</a:t>
            </a:r>
            <a:endParaRPr sz="1050" dirty="0">
              <a:solidFill>
                <a:prstClr val="black"/>
              </a:solidFill>
              <a:latin typeface="Arial"/>
              <a:cs typeface="Arial"/>
            </a:endParaRP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50" dirty="0">
                <a:solidFill>
                  <a:prstClr val="black"/>
                </a:solidFill>
                <a:latin typeface="Arial Unicode MS"/>
              </a:rPr>
              <a:t>Da Sie den Dialog nicht aufzeichnen, können Sie, wenn Sie etwas verpassen, nicht zurückgehen und überprüfen, was gesagt wurde.</a:t>
            </a: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50" dirty="0">
                <a:solidFill>
                  <a:prstClr val="black"/>
                </a:solidFill>
                <a:latin typeface="Arial Unicode MS"/>
              </a:rPr>
              <a:t>Es kann anstrengend sein, da Sie gleichzeitig zuhören, denken und codieren müssen.</a:t>
            </a: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50" dirty="0">
                <a:solidFill>
                  <a:prstClr val="black"/>
                </a:solidFill>
                <a:latin typeface="Arial Unicode MS"/>
              </a:rPr>
              <a:t>Sie dürfen sich nur auf ein oder zwei Codes konzentrieren, damit es überschaubar ist.</a:t>
            </a:r>
            <a:endParaRPr sz="1050" dirty="0">
              <a:solidFill>
                <a:prstClr val="black"/>
              </a:solidFill>
              <a:latin typeface="Arial Unicode MS"/>
            </a:endParaRPr>
          </a:p>
        </p:txBody>
      </p:sp>
      <p:sp>
        <p:nvSpPr>
          <p:cNvPr id="7" name="object 7"/>
          <p:cNvSpPr txBox="1"/>
          <p:nvPr/>
        </p:nvSpPr>
        <p:spPr>
          <a:xfrm>
            <a:off x="1056412" y="6097467"/>
            <a:ext cx="4131616" cy="572721"/>
          </a:xfrm>
          <a:prstGeom prst="rect">
            <a:avLst/>
          </a:prstGeom>
        </p:spPr>
        <p:txBody>
          <a:bodyPr vert="horz" wrap="square" lIns="0" tIns="0" rIns="0" bIns="0" rtlCol="0">
            <a:spAutoFit/>
          </a:bodyPr>
          <a:lstStyle/>
          <a:p>
            <a:pPr marL="11516" marR="4607" defTabSz="829178">
              <a:lnSpc>
                <a:spcPct val="121700"/>
              </a:lnSpc>
            </a:pPr>
            <a:r>
              <a:rPr lang="de-DE" sz="1050" b="1" dirty="0">
                <a:solidFill>
                  <a:prstClr val="black"/>
                </a:solidFill>
                <a:latin typeface="Arial"/>
                <a:cs typeface="Arial"/>
              </a:rPr>
              <a:t>Geeignet für</a:t>
            </a:r>
            <a:r>
              <a:rPr sz="1050" b="1" dirty="0">
                <a:solidFill>
                  <a:prstClr val="black"/>
                </a:solidFill>
                <a:latin typeface="Arial"/>
                <a:cs typeface="Arial"/>
              </a:rPr>
              <a:t>: </a:t>
            </a:r>
            <a:r>
              <a:rPr lang="de-DE" sz="1050" dirty="0">
                <a:solidFill>
                  <a:prstClr val="black"/>
                </a:solidFill>
                <a:latin typeface="Arial Unicode MS"/>
                <a:cs typeface="Arial Unicode MS"/>
              </a:rPr>
              <a:t>Erfassung des Dialogs in der Gruppenarbeit; Bewertung der Teilnahme oder des Dialogs der Lernenden; kurze und/oder mehrfache Beobachtungszeiträume</a:t>
            </a:r>
            <a:endParaRPr sz="1050" dirty="0">
              <a:solidFill>
                <a:prstClr val="black"/>
              </a:solidFill>
              <a:latin typeface="Arial Unicode MS"/>
              <a:cs typeface="Arial Unicode MS"/>
            </a:endParaRPr>
          </a:p>
        </p:txBody>
      </p:sp>
      <p:sp>
        <p:nvSpPr>
          <p:cNvPr id="8" name="object 8"/>
          <p:cNvSpPr txBox="1"/>
          <p:nvPr/>
        </p:nvSpPr>
        <p:spPr>
          <a:xfrm>
            <a:off x="1035725" y="6693946"/>
            <a:ext cx="4039253" cy="167418"/>
          </a:xfrm>
          <a:prstGeom prst="rect">
            <a:avLst/>
          </a:prstGeom>
        </p:spPr>
        <p:txBody>
          <a:bodyPr vert="horz" wrap="square" lIns="0" tIns="0" rIns="0" bIns="0" rtlCol="0">
            <a:spAutoFit/>
          </a:bodyPr>
          <a:lstStyle/>
          <a:p>
            <a:pPr marL="11516" defTabSz="829178"/>
            <a:r>
              <a:rPr lang="de-DE" sz="1088" b="1" dirty="0">
                <a:solidFill>
                  <a:prstClr val="black"/>
                </a:solidFill>
                <a:latin typeface="Arial"/>
                <a:cs typeface="Arial"/>
              </a:rPr>
              <a:t>Kann benutzt werden mit den Vorlagen</a:t>
            </a:r>
            <a:r>
              <a:rPr sz="1088" b="1" dirty="0">
                <a:solidFill>
                  <a:prstClr val="black"/>
                </a:solidFill>
                <a:latin typeface="Arial"/>
                <a:cs typeface="Arial"/>
              </a:rPr>
              <a:t>: </a:t>
            </a:r>
            <a:r>
              <a:rPr sz="1088" dirty="0">
                <a:solidFill>
                  <a:prstClr val="black"/>
                </a:solidFill>
                <a:latin typeface="Arial Unicode MS"/>
                <a:cs typeface="Arial Unicode MS"/>
              </a:rPr>
              <a:t>2B; 2C;2D</a:t>
            </a:r>
          </a:p>
        </p:txBody>
      </p:sp>
      <p:sp>
        <p:nvSpPr>
          <p:cNvPr id="9" name="object 9"/>
          <p:cNvSpPr/>
          <p:nvPr/>
        </p:nvSpPr>
        <p:spPr>
          <a:xfrm>
            <a:off x="5304802" y="1835732"/>
            <a:ext cx="4463746" cy="5082966"/>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pPr defTabSz="829178"/>
            <a:endParaRPr sz="1632" dirty="0">
              <a:solidFill>
                <a:prstClr val="black"/>
              </a:solidFill>
              <a:latin typeface="Calibri"/>
            </a:endParaRPr>
          </a:p>
        </p:txBody>
      </p:sp>
      <p:sp>
        <p:nvSpPr>
          <p:cNvPr id="10" name="object 10"/>
          <p:cNvSpPr txBox="1"/>
          <p:nvPr/>
        </p:nvSpPr>
        <p:spPr>
          <a:xfrm>
            <a:off x="5304802" y="1919467"/>
            <a:ext cx="4271998" cy="2647071"/>
          </a:xfrm>
          <a:prstGeom prst="rect">
            <a:avLst/>
          </a:prstGeom>
        </p:spPr>
        <p:txBody>
          <a:bodyPr vert="horz" wrap="square" lIns="0" tIns="0" rIns="0" bIns="0" rtlCol="0">
            <a:spAutoFit/>
          </a:bodyPr>
          <a:lstStyle/>
          <a:p>
            <a:pPr marL="11516" algn="just" defTabSz="829178"/>
            <a:r>
              <a:rPr lang="de-DE" sz="1088" b="1" dirty="0">
                <a:solidFill>
                  <a:prstClr val="black"/>
                </a:solidFill>
                <a:latin typeface="Arial"/>
                <a:cs typeface="Arial"/>
              </a:rPr>
              <a:t>Art der Beobachtung</a:t>
            </a:r>
            <a:r>
              <a:rPr sz="1088" b="1" dirty="0">
                <a:solidFill>
                  <a:prstClr val="black"/>
                </a:solidFill>
                <a:latin typeface="Arial"/>
                <a:cs typeface="Arial"/>
              </a:rPr>
              <a:t>: </a:t>
            </a:r>
            <a:r>
              <a:rPr lang="de-DE" sz="1088" dirty="0">
                <a:solidFill>
                  <a:prstClr val="black"/>
                </a:solidFill>
                <a:latin typeface="Arial Unicode MS"/>
                <a:cs typeface="Arial Unicode MS"/>
              </a:rPr>
              <a:t>Tonaufnahme mit Transkription</a:t>
            </a:r>
            <a:endParaRPr sz="1088" dirty="0">
              <a:solidFill>
                <a:prstClr val="black"/>
              </a:solidFill>
              <a:latin typeface="Arial Unicode MS"/>
              <a:cs typeface="Arial Unicode MS"/>
            </a:endParaRPr>
          </a:p>
          <a:p>
            <a:pPr marL="11516" marR="4607" algn="just" defTabSz="829178">
              <a:lnSpc>
                <a:spcPct val="120800"/>
              </a:lnSpc>
              <a:spcBef>
                <a:spcPts val="530"/>
              </a:spcBef>
            </a:pPr>
            <a:r>
              <a:rPr lang="de-DE" sz="1088" b="1" dirty="0">
                <a:solidFill>
                  <a:prstClr val="black"/>
                </a:solidFill>
                <a:latin typeface="Arial"/>
                <a:cs typeface="Arial"/>
              </a:rPr>
              <a:t>Was bedeutet das</a:t>
            </a:r>
            <a:r>
              <a:rPr sz="1088" b="1" dirty="0">
                <a:solidFill>
                  <a:prstClr val="black"/>
                </a:solidFill>
                <a:latin typeface="Arial"/>
                <a:cs typeface="Arial"/>
              </a:rPr>
              <a:t>? </a:t>
            </a:r>
            <a:r>
              <a:rPr lang="de-DE" sz="1088" dirty="0">
                <a:solidFill>
                  <a:prstClr val="black"/>
                </a:solidFill>
                <a:latin typeface="Arial Unicode MS"/>
                <a:cs typeface="Arial Unicode MS"/>
              </a:rPr>
              <a:t>Sie nehmen auf, was in Ihrer Lernumgebung gesagt wird (nur Audio) und transkribieren es später, damit Sie die Transkription kodieren können. In Teil H finden Sie ein Beispiel für eine kodierte Transkription.</a:t>
            </a:r>
          </a:p>
          <a:p>
            <a:pPr marL="11516" marR="4607" defTabSz="829178">
              <a:lnSpc>
                <a:spcPct val="120800"/>
              </a:lnSpc>
              <a:spcBef>
                <a:spcPts val="553"/>
              </a:spcBef>
            </a:pPr>
            <a:r>
              <a:rPr lang="de-DE" sz="1088" b="1" dirty="0">
                <a:solidFill>
                  <a:prstClr val="black"/>
                </a:solidFill>
                <a:latin typeface="Arial"/>
                <a:cs typeface="Arial"/>
              </a:rPr>
              <a:t>Was sind die Vorteile?</a:t>
            </a:r>
            <a:endParaRPr lang="de-DE" sz="1088" dirty="0">
              <a:solidFill>
                <a:prstClr val="black"/>
              </a:solidFill>
              <a:latin typeface="Arial"/>
              <a:cs typeface="Arial"/>
            </a:endParaRPr>
          </a:p>
          <a:p>
            <a:pPr marL="166987" indent="-155471" algn="just" defTabSz="829178">
              <a:spcBef>
                <a:spcPts val="258"/>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Sie können detaillierter und präziser kodieren.</a:t>
            </a:r>
          </a:p>
          <a:p>
            <a:pPr marL="166987" indent="-155471" algn="just" defTabSz="829178">
              <a:spcBef>
                <a:spcPts val="258"/>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Sie können mehr Verbindungen zwischen den Interaktionen herstellen, weil Sie sich die Abschrift und die Aufnahme noch einmal ansehen können.</a:t>
            </a:r>
          </a:p>
          <a:p>
            <a:pPr marL="166987" indent="-155471" algn="just" defTabSz="829178">
              <a:spcBef>
                <a:spcPts val="258"/>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Sie haben mehr Zeit zum Nachdenken</a:t>
            </a:r>
          </a:p>
          <a:p>
            <a:pPr marL="166987" indent="-155471" algn="just" defTabSz="829178">
              <a:spcBef>
                <a:spcPts val="258"/>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Es ist eine unauffälligere Art der Aufnahme als mit einer Videokamera</a:t>
            </a:r>
            <a:endParaRPr sz="1088" dirty="0">
              <a:solidFill>
                <a:prstClr val="black"/>
              </a:solidFill>
              <a:latin typeface="Arial Unicode MS"/>
              <a:cs typeface="Arial Unicode MS"/>
            </a:endParaRPr>
          </a:p>
        </p:txBody>
      </p:sp>
      <p:sp>
        <p:nvSpPr>
          <p:cNvPr id="11" name="object 11"/>
          <p:cNvSpPr txBox="1"/>
          <p:nvPr/>
        </p:nvSpPr>
        <p:spPr>
          <a:xfrm>
            <a:off x="5332153" y="4566536"/>
            <a:ext cx="4217296" cy="2283382"/>
          </a:xfrm>
          <a:prstGeom prst="rect">
            <a:avLst/>
          </a:prstGeom>
        </p:spPr>
        <p:txBody>
          <a:bodyPr vert="horz" wrap="square" lIns="0" tIns="0" rIns="0" bIns="0" rtlCol="0">
            <a:spAutoFit/>
          </a:bodyPr>
          <a:lstStyle/>
          <a:p>
            <a:pPr marL="11516" defTabSz="829178"/>
            <a:r>
              <a:rPr lang="de-DE" sz="1088" b="1" dirty="0">
                <a:solidFill>
                  <a:prstClr val="black"/>
                </a:solidFill>
                <a:latin typeface="Arial"/>
                <a:cs typeface="Arial"/>
              </a:rPr>
              <a:t>Was sind die Nachteile?</a:t>
            </a:r>
            <a:endParaRPr sz="1088" dirty="0">
              <a:solidFill>
                <a:prstClr val="black"/>
              </a:solidFill>
              <a:latin typeface="Arial"/>
              <a:cs typeface="Arial"/>
            </a:endParaRPr>
          </a:p>
          <a:p>
            <a:pPr marL="166987" marR="95586" indent="-155471" defTabSz="829178">
              <a:lnSpc>
                <a:spcPts val="1587"/>
              </a:lnSpc>
              <a:spcBef>
                <a:spcPts val="77"/>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Es ist zeitaufwändiger, da man sich die Zeit nehmen muss, die Aufnahme zu transkribieren.</a:t>
            </a:r>
          </a:p>
          <a:p>
            <a:pPr marL="166987" marR="95586" indent="-155471" defTabSz="829178">
              <a:lnSpc>
                <a:spcPts val="1587"/>
              </a:lnSpc>
              <a:spcBef>
                <a:spcPts val="77"/>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Sie haben keine visuelle Beobachtung und können daher keine nonverbalen Aspekte von Dialogen und Interaktionen erfassen.</a:t>
            </a:r>
          </a:p>
          <a:p>
            <a:pPr marL="166987" marR="95586" indent="-155471" defTabSz="829178">
              <a:lnSpc>
                <a:spcPts val="1587"/>
              </a:lnSpc>
              <a:spcBef>
                <a:spcPts val="77"/>
              </a:spcBef>
              <a:buSzPct val="83333"/>
              <a:buFont typeface="Arial" panose="020B0604020202020204" pitchFamily="34" charset="0"/>
              <a:buChar char="•"/>
              <a:tabLst>
                <a:tab pos="90979" algn="l"/>
              </a:tabLst>
            </a:pPr>
            <a:r>
              <a:rPr lang="de-DE" sz="1088" dirty="0">
                <a:solidFill>
                  <a:prstClr val="black"/>
                </a:solidFill>
                <a:latin typeface="Arial Unicode MS"/>
                <a:cs typeface="Arial Unicode MS"/>
              </a:rPr>
              <a:t>Sie müssen das Einverständnis der Erziehungsberechtigten für die Aufnahme einholen, daher ist eine Vorausplanung erforderlich.</a:t>
            </a:r>
          </a:p>
          <a:p>
            <a:pPr marL="11516" marR="95586" defTabSz="829178">
              <a:lnSpc>
                <a:spcPts val="1587"/>
              </a:lnSpc>
              <a:spcBef>
                <a:spcPts val="77"/>
              </a:spcBef>
              <a:buSzPct val="83333"/>
              <a:tabLst>
                <a:tab pos="90979" algn="l"/>
              </a:tabLst>
            </a:pPr>
            <a:r>
              <a:rPr lang="de-DE" sz="1088" b="1" dirty="0">
                <a:solidFill>
                  <a:prstClr val="black"/>
                </a:solidFill>
                <a:latin typeface="Arial"/>
                <a:cs typeface="Arial"/>
              </a:rPr>
              <a:t>Geeignet für</a:t>
            </a:r>
            <a:r>
              <a:rPr sz="1088" b="1" dirty="0">
                <a:solidFill>
                  <a:prstClr val="black"/>
                </a:solidFill>
                <a:latin typeface="Arial"/>
                <a:cs typeface="Arial"/>
              </a:rPr>
              <a:t>:</a:t>
            </a:r>
            <a:r>
              <a:rPr lang="de-DE" sz="1088" b="1" dirty="0">
                <a:solidFill>
                  <a:prstClr val="black"/>
                </a:solidFill>
                <a:latin typeface="Arial"/>
                <a:cs typeface="Arial"/>
              </a:rPr>
              <a:t> </a:t>
            </a:r>
            <a:r>
              <a:rPr lang="de-DE" sz="1088" dirty="0">
                <a:solidFill>
                  <a:prstClr val="black"/>
                </a:solidFill>
                <a:latin typeface="Arial"/>
                <a:cs typeface="Arial"/>
              </a:rPr>
              <a:t>Wenn Sie eine Dialogsequenz genauer untersuchen wollen; wenn Sie mehrere Codes auf einmal betrachten wollen</a:t>
            </a:r>
          </a:p>
          <a:p>
            <a:pPr marL="11516" marR="95586" defTabSz="829178">
              <a:lnSpc>
                <a:spcPts val="1587"/>
              </a:lnSpc>
              <a:spcBef>
                <a:spcPts val="77"/>
              </a:spcBef>
              <a:buSzPct val="83333"/>
              <a:tabLst>
                <a:tab pos="90979" algn="l"/>
              </a:tabLst>
            </a:pPr>
            <a:r>
              <a:rPr lang="de-DE" sz="1088" b="1" dirty="0">
                <a:solidFill>
                  <a:prstClr val="black"/>
                </a:solidFill>
                <a:latin typeface="Arial"/>
                <a:cs typeface="Arial"/>
              </a:rPr>
              <a:t>Kann benutzt werden mit den Vorlagen: </a:t>
            </a:r>
            <a:r>
              <a:rPr sz="1088" dirty="0">
                <a:solidFill>
                  <a:prstClr val="black"/>
                </a:solidFill>
                <a:latin typeface="Arial Unicode MS"/>
                <a:cs typeface="Arial Unicode MS"/>
              </a:rPr>
              <a:t>2A; 2C; 2E</a:t>
            </a:r>
          </a:p>
        </p:txBody>
      </p:sp>
      <p:sp>
        <p:nvSpPr>
          <p:cNvPr id="14" name="object 6">
            <a:extLst>
              <a:ext uri="{FF2B5EF4-FFF2-40B4-BE49-F238E27FC236}">
                <a16:creationId xmlns:a16="http://schemas.microsoft.com/office/drawing/2014/main" id="{5A6737B4-81DA-2043-967E-637C20A98224}"/>
              </a:ext>
            </a:extLst>
          </p:cNvPr>
          <p:cNvSpPr txBox="1"/>
          <p:nvPr/>
        </p:nvSpPr>
        <p:spPr>
          <a:xfrm>
            <a:off x="5188028" y="6925588"/>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39</a:t>
            </a:r>
            <a:endParaRPr sz="907" dirty="0">
              <a:solidFill>
                <a:prstClr val="black"/>
              </a:solidFill>
              <a:latin typeface="Arial"/>
              <a:cs typeface="Arial"/>
            </a:endParaRPr>
          </a:p>
        </p:txBody>
      </p:sp>
    </p:spTree>
    <p:extLst>
      <p:ext uri="{BB962C8B-B14F-4D97-AF65-F5344CB8AC3E}">
        <p14:creationId xmlns:p14="http://schemas.microsoft.com/office/powerpoint/2010/main" val="6916532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45431" y="930548"/>
            <a:ext cx="4286394" cy="5982180"/>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pPr defTabSz="829178"/>
            <a:endParaRPr sz="1632" kern="0" dirty="0">
              <a:solidFill>
                <a:prstClr val="black"/>
              </a:solidFill>
              <a:latin typeface="Calibri"/>
            </a:endParaRPr>
          </a:p>
        </p:txBody>
      </p:sp>
      <p:sp>
        <p:nvSpPr>
          <p:cNvPr id="3" name="object 3"/>
          <p:cNvSpPr txBox="1"/>
          <p:nvPr/>
        </p:nvSpPr>
        <p:spPr>
          <a:xfrm>
            <a:off x="1024627" y="1015659"/>
            <a:ext cx="4094646" cy="5741956"/>
          </a:xfrm>
          <a:prstGeom prst="rect">
            <a:avLst/>
          </a:prstGeom>
        </p:spPr>
        <p:txBody>
          <a:bodyPr vert="horz" wrap="square" lIns="0" tIns="0" rIns="0" bIns="0" rtlCol="0">
            <a:spAutoFit/>
          </a:bodyPr>
          <a:lstStyle/>
          <a:p>
            <a:pPr marL="11516" defTabSz="829178"/>
            <a:r>
              <a:rPr lang="de-DE" sz="1088" b="1" kern="0" dirty="0">
                <a:solidFill>
                  <a:prstClr val="black"/>
                </a:solidFill>
                <a:latin typeface="Arial"/>
                <a:cs typeface="Arial"/>
              </a:rPr>
              <a:t>Art der Beobachtung</a:t>
            </a:r>
            <a:r>
              <a:rPr sz="1088" b="1" kern="0" dirty="0">
                <a:solidFill>
                  <a:prstClr val="black"/>
                </a:solidFill>
                <a:latin typeface="Arial"/>
                <a:cs typeface="Arial"/>
              </a:rPr>
              <a:t>: </a:t>
            </a:r>
            <a:r>
              <a:rPr sz="1088" b="1" kern="0" dirty="0">
                <a:solidFill>
                  <a:prstClr val="black"/>
                </a:solidFill>
                <a:latin typeface="Arial Unicode MS"/>
                <a:cs typeface="Arial Unicode MS"/>
              </a:rPr>
              <a:t>Vide</a:t>
            </a:r>
            <a:r>
              <a:rPr lang="de-DE" sz="1088" b="1" kern="0" dirty="0" err="1">
                <a:solidFill>
                  <a:prstClr val="black"/>
                </a:solidFill>
                <a:latin typeface="Arial Unicode MS"/>
                <a:cs typeface="Arial Unicode MS"/>
              </a:rPr>
              <a:t>oaufnahme</a:t>
            </a:r>
            <a:r>
              <a:rPr lang="de-DE" sz="1088" b="1" kern="0" dirty="0">
                <a:solidFill>
                  <a:prstClr val="black"/>
                </a:solidFill>
                <a:latin typeface="Arial Unicode MS"/>
                <a:cs typeface="Arial Unicode MS"/>
              </a:rPr>
              <a:t> mit Transkription</a:t>
            </a:r>
            <a:endParaRPr sz="1088" b="1" kern="0" dirty="0">
              <a:solidFill>
                <a:prstClr val="black"/>
              </a:solidFill>
              <a:latin typeface="Arial Unicode MS"/>
              <a:cs typeface="Arial Unicode MS"/>
            </a:endParaRPr>
          </a:p>
          <a:p>
            <a:pPr marL="11516" marR="246450" defTabSz="829178">
              <a:lnSpc>
                <a:spcPct val="121700"/>
              </a:lnSpc>
              <a:spcBef>
                <a:spcPts val="521"/>
              </a:spcBef>
            </a:pPr>
            <a:r>
              <a:rPr lang="de-DE" sz="1088" b="1" kern="0" dirty="0">
                <a:solidFill>
                  <a:prstClr val="black"/>
                </a:solidFill>
                <a:latin typeface="Arial"/>
                <a:cs typeface="Arial"/>
              </a:rPr>
              <a:t>Was bedeutet das</a:t>
            </a:r>
            <a:r>
              <a:rPr sz="1088" b="1" kern="0" dirty="0">
                <a:solidFill>
                  <a:prstClr val="black"/>
                </a:solidFill>
                <a:latin typeface="Arial"/>
                <a:cs typeface="Arial"/>
              </a:rPr>
              <a:t>? </a:t>
            </a:r>
            <a:r>
              <a:rPr lang="de-DE" sz="1088" kern="0" dirty="0">
                <a:solidFill>
                  <a:prstClr val="black"/>
                </a:solidFill>
                <a:latin typeface="Arial Unicode MS"/>
                <a:cs typeface="Arial Unicode MS"/>
              </a:rPr>
              <a:t>Sie nehmen das Gesagte in Ihrer Lernumgebung auf und schreiben es später ab.</a:t>
            </a:r>
            <a:endParaRPr sz="1088" kern="0" dirty="0">
              <a:solidFill>
                <a:prstClr val="black"/>
              </a:solidFill>
              <a:latin typeface="Arial Unicode MS"/>
              <a:cs typeface="Arial Unicode MS"/>
            </a:endParaRPr>
          </a:p>
          <a:p>
            <a:pPr defTabSz="829178"/>
            <a:endParaRPr sz="1270" kern="0" dirty="0">
              <a:solidFill>
                <a:prstClr val="black"/>
              </a:solidFill>
              <a:latin typeface="Times New Roman"/>
              <a:cs typeface="Times New Roman"/>
            </a:endParaRPr>
          </a:p>
          <a:p>
            <a:pPr marL="11516" defTabSz="829178">
              <a:spcBef>
                <a:spcPts val="5"/>
              </a:spcBef>
            </a:pPr>
            <a:r>
              <a:rPr lang="de-DE" sz="1088" b="1" kern="0" dirty="0">
                <a:solidFill>
                  <a:prstClr val="black"/>
                </a:solidFill>
                <a:latin typeface="Arial"/>
                <a:cs typeface="Arial"/>
              </a:rPr>
              <a:t>Was sind die Vorteile</a:t>
            </a:r>
            <a:r>
              <a:rPr sz="1088" b="1" kern="0" dirty="0">
                <a:solidFill>
                  <a:prstClr val="black"/>
                </a:solidFill>
                <a:latin typeface="Arial"/>
                <a:cs typeface="Arial"/>
              </a:rPr>
              <a:t>?</a:t>
            </a:r>
            <a:endParaRPr sz="1088" kern="0" dirty="0">
              <a:solidFill>
                <a:prstClr val="black"/>
              </a:solidFill>
              <a:latin typeface="Arial"/>
              <a:cs typeface="Arial"/>
            </a:endParaRPr>
          </a:p>
          <a:p>
            <a:pPr marL="166987" indent="-155471" defTabSz="829178">
              <a:spcBef>
                <a:spcPts val="258"/>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Sie können einen detaillierteren und präziseren Code erstellen.</a:t>
            </a:r>
          </a:p>
          <a:p>
            <a:pPr marL="166987" indent="-155471" defTabSz="829178">
              <a:spcBef>
                <a:spcPts val="258"/>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Sie erhalten eine genauere Darstellung der Ereignisse im Klassenzimmer, da Sie Audio- und visuelle Daten haben.</a:t>
            </a:r>
          </a:p>
          <a:p>
            <a:pPr marL="166987" indent="-155471" defTabSz="829178">
              <a:spcBef>
                <a:spcPts val="258"/>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Sie können Verbindungen zwischen den einzelnen "Turns" herstellen, da Sie die Daten erneut betrachten können.</a:t>
            </a:r>
          </a:p>
          <a:p>
            <a:pPr marL="166987" indent="-155471" defTabSz="829178">
              <a:spcBef>
                <a:spcPts val="258"/>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Sie können </a:t>
            </a:r>
            <a:r>
              <a:rPr lang="de-DE" sz="1088" kern="0" dirty="0" err="1">
                <a:solidFill>
                  <a:prstClr val="black"/>
                </a:solidFill>
                <a:latin typeface="Arial Unicode MS"/>
                <a:cs typeface="Arial Unicode MS"/>
              </a:rPr>
              <a:t>Lernendeninteraktionen</a:t>
            </a:r>
            <a:r>
              <a:rPr lang="de-DE" sz="1088" kern="0" dirty="0">
                <a:solidFill>
                  <a:prstClr val="black"/>
                </a:solidFill>
                <a:latin typeface="Arial Unicode MS"/>
                <a:cs typeface="Arial Unicode MS"/>
              </a:rPr>
              <a:t> und nonverbale Dialoge aufzeichnen.</a:t>
            </a:r>
          </a:p>
          <a:p>
            <a:pPr marL="166987" indent="-155471" defTabSz="829178">
              <a:spcBef>
                <a:spcPts val="258"/>
              </a:spcBef>
              <a:buSzPct val="83333"/>
              <a:tabLst>
                <a:tab pos="90979" algn="l"/>
              </a:tabLst>
            </a:pPr>
            <a:endParaRPr lang="de-DE" sz="1088" b="1" kern="0" dirty="0">
              <a:solidFill>
                <a:prstClr val="black"/>
              </a:solidFill>
              <a:latin typeface="Arial Unicode MS"/>
              <a:cs typeface="Arial Unicode MS"/>
            </a:endParaRPr>
          </a:p>
          <a:p>
            <a:pPr marL="166987" indent="-155471" defTabSz="829178">
              <a:spcBef>
                <a:spcPts val="258"/>
              </a:spcBef>
              <a:buSzPct val="83333"/>
              <a:tabLst>
                <a:tab pos="90979" algn="l"/>
              </a:tabLst>
            </a:pPr>
            <a:r>
              <a:rPr lang="de-DE" sz="1088" b="1" kern="0" dirty="0">
                <a:solidFill>
                  <a:prstClr val="black"/>
                </a:solidFill>
                <a:latin typeface="Arial Unicode MS"/>
                <a:cs typeface="Arial Unicode MS"/>
              </a:rPr>
              <a:t>Was sind die Nachteile</a:t>
            </a:r>
            <a:r>
              <a:rPr sz="1088" b="1" kern="0" dirty="0">
                <a:solidFill>
                  <a:prstClr val="black"/>
                </a:solidFill>
                <a:latin typeface="Arial"/>
                <a:cs typeface="Arial"/>
              </a:rPr>
              <a:t>?</a:t>
            </a:r>
            <a:endParaRPr sz="1088" kern="0" dirty="0">
              <a:solidFill>
                <a:prstClr val="black"/>
              </a:solidFill>
              <a:latin typeface="Arial"/>
              <a:cs typeface="Arial"/>
            </a:endParaRP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Es kann einige Zeit dauern, bis sich die Lernenden an die Videoaufnahmen gewöhnt haben, und ihr Verhalten kann sich in Gegenwart einer Kamera ändern.</a:t>
            </a: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Sie müssen die Zustimmung der Erziehungsberechtigten einholen, also müssen Sie im Voraus planen.</a:t>
            </a:r>
          </a:p>
          <a:p>
            <a:pPr marL="166987" marR="4607" indent="-155471" defTabSz="829178">
              <a:lnSpc>
                <a:spcPts val="1587"/>
              </a:lnSpc>
              <a:spcBef>
                <a:spcPts val="77"/>
              </a:spcBef>
              <a:buSzPct val="83333"/>
              <a:buFont typeface="Arial" panose="020B0604020202020204" pitchFamily="34" charset="0"/>
              <a:buChar char="•"/>
              <a:tabLst>
                <a:tab pos="90979" algn="l"/>
              </a:tabLst>
            </a:pPr>
            <a:r>
              <a:rPr lang="de-DE" sz="1088" kern="0" dirty="0">
                <a:solidFill>
                  <a:prstClr val="black"/>
                </a:solidFill>
                <a:latin typeface="Arial Unicode MS"/>
                <a:cs typeface="Arial Unicode MS"/>
              </a:rPr>
              <a:t>Die Transkription ist zeitaufwändig, daher müssen Sie sicherstellen, dass die Menge des zu transkribierenden Dialogs begrenzt ist.</a:t>
            </a:r>
          </a:p>
          <a:p>
            <a:pPr marL="166987" marR="4607" indent="-155471" defTabSz="829178">
              <a:lnSpc>
                <a:spcPts val="1587"/>
              </a:lnSpc>
              <a:spcBef>
                <a:spcPts val="77"/>
              </a:spcBef>
              <a:buSzPct val="83333"/>
              <a:buFont typeface="Arial" panose="020B0604020202020204" pitchFamily="34" charset="0"/>
              <a:buChar char="•"/>
              <a:tabLst>
                <a:tab pos="90979" algn="l"/>
              </a:tabLst>
            </a:pPr>
            <a:endParaRPr lang="de-DE" sz="1088" b="1" kern="0" dirty="0">
              <a:solidFill>
                <a:prstClr val="black"/>
              </a:solidFill>
              <a:latin typeface="Arial Unicode MS"/>
              <a:cs typeface="Arial Unicode MS"/>
            </a:endParaRPr>
          </a:p>
          <a:p>
            <a:pPr marL="166987" marR="4607" indent="-155471" defTabSz="829178">
              <a:lnSpc>
                <a:spcPts val="1587"/>
              </a:lnSpc>
              <a:spcBef>
                <a:spcPts val="77"/>
              </a:spcBef>
              <a:buSzPct val="83333"/>
              <a:tabLst>
                <a:tab pos="90979" algn="l"/>
              </a:tabLst>
            </a:pPr>
            <a:r>
              <a:rPr lang="de-DE" sz="1088" b="1" kern="0" dirty="0">
                <a:solidFill>
                  <a:prstClr val="black"/>
                </a:solidFill>
                <a:latin typeface="Arial"/>
                <a:cs typeface="Arial"/>
              </a:rPr>
              <a:t>Geeignet für</a:t>
            </a:r>
            <a:r>
              <a:rPr sz="1088" b="1" kern="0" dirty="0">
                <a:solidFill>
                  <a:prstClr val="black"/>
                </a:solidFill>
                <a:latin typeface="Arial"/>
                <a:cs typeface="Arial"/>
              </a:rPr>
              <a:t>: </a:t>
            </a:r>
            <a:r>
              <a:rPr lang="de-DE" sz="1088" kern="0" dirty="0">
                <a:solidFill>
                  <a:prstClr val="black"/>
                </a:solidFill>
                <a:latin typeface="Arial Unicode MS"/>
                <a:cs typeface="Arial Unicode MS"/>
              </a:rPr>
              <a:t>Wenn Sie eine längere Dialogepisode sehr detailliert untersuchen wollen, wenn Sie nonverbale Interaktion betrachten wollen, wenn Sie mehrere Codes auf einmal betrachten wollen.</a:t>
            </a:r>
            <a:endParaRPr sz="1088" kern="0" dirty="0">
              <a:solidFill>
                <a:prstClr val="black"/>
              </a:solidFill>
              <a:latin typeface="Arial Unicode MS"/>
              <a:cs typeface="Arial Unicode MS"/>
            </a:endParaRPr>
          </a:p>
          <a:p>
            <a:pPr marL="11516" defTabSz="829178">
              <a:spcBef>
                <a:spcPts val="803"/>
              </a:spcBef>
            </a:pPr>
            <a:r>
              <a:rPr lang="de-DE" sz="1088" b="1" kern="0" dirty="0">
                <a:solidFill>
                  <a:prstClr val="black"/>
                </a:solidFill>
                <a:latin typeface="Arial"/>
                <a:cs typeface="Arial"/>
              </a:rPr>
              <a:t>Kann benutzt werden mit den Vorlagen: </a:t>
            </a:r>
            <a:r>
              <a:rPr sz="1088" kern="0" dirty="0">
                <a:solidFill>
                  <a:prstClr val="black"/>
                </a:solidFill>
                <a:latin typeface="Arial Unicode MS"/>
                <a:cs typeface="Arial Unicode MS"/>
              </a:rPr>
              <a:t>2A; 2C; 2E</a:t>
            </a:r>
          </a:p>
        </p:txBody>
      </p:sp>
      <p:sp>
        <p:nvSpPr>
          <p:cNvPr id="4" name="object 4"/>
          <p:cNvSpPr/>
          <p:nvPr/>
        </p:nvSpPr>
        <p:spPr>
          <a:xfrm>
            <a:off x="5436712" y="931590"/>
            <a:ext cx="4236292" cy="1684268"/>
          </a:xfrm>
          <a:prstGeom prst="rect">
            <a:avLst/>
          </a:prstGeom>
          <a:blipFill>
            <a:blip r:embed="rId2"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 name="object 5"/>
          <p:cNvSpPr/>
          <p:nvPr/>
        </p:nvSpPr>
        <p:spPr>
          <a:xfrm>
            <a:off x="5434986" y="2803577"/>
            <a:ext cx="4239741" cy="1988300"/>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6" name="object 6"/>
          <p:cNvSpPr/>
          <p:nvPr/>
        </p:nvSpPr>
        <p:spPr>
          <a:xfrm>
            <a:off x="5371646" y="5005507"/>
            <a:ext cx="4302505" cy="1938780"/>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9" name="object 6">
            <a:extLst>
              <a:ext uri="{FF2B5EF4-FFF2-40B4-BE49-F238E27FC236}">
                <a16:creationId xmlns:a16="http://schemas.microsoft.com/office/drawing/2014/main" id="{235DC3A7-9FB8-6D47-BC93-55510D73FBE3}"/>
              </a:ext>
            </a:extLst>
          </p:cNvPr>
          <p:cNvSpPr txBox="1"/>
          <p:nvPr/>
        </p:nvSpPr>
        <p:spPr>
          <a:xfrm>
            <a:off x="5185320" y="6908542"/>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40</a:t>
            </a:r>
            <a:endParaRPr sz="907" dirty="0">
              <a:solidFill>
                <a:prstClr val="black"/>
              </a:solidFill>
              <a:latin typeface="Arial"/>
              <a:cs typeface="Arial"/>
            </a:endParaRPr>
          </a:p>
        </p:txBody>
      </p:sp>
    </p:spTree>
    <p:extLst>
      <p:ext uri="{BB962C8B-B14F-4D97-AF65-F5344CB8AC3E}">
        <p14:creationId xmlns:p14="http://schemas.microsoft.com/office/powerpoint/2010/main" val="1163693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8815" y="783494"/>
            <a:ext cx="8626339" cy="5842177"/>
          </a:xfrm>
          <a:prstGeom prst="rect">
            <a:avLst/>
          </a:prstGeom>
        </p:spPr>
        <p:txBody>
          <a:bodyPr vert="horz" wrap="square" lIns="0" tIns="0" rIns="0" bIns="0" rtlCol="0">
            <a:spAutoFit/>
          </a:bodyPr>
          <a:lstStyle/>
          <a:p>
            <a:pPr marL="301729" algn="ctr" defTabSz="829178"/>
            <a:r>
              <a:rPr lang="de-DE" sz="1451" b="1" kern="0" dirty="0">
                <a:solidFill>
                  <a:prstClr val="black"/>
                </a:solidFill>
                <a:latin typeface="Arial"/>
                <a:cs typeface="Arial"/>
              </a:rPr>
              <a:t>Inhalt des </a:t>
            </a:r>
            <a:r>
              <a:rPr sz="1451" b="1" kern="0" dirty="0">
                <a:solidFill>
                  <a:prstClr val="black"/>
                </a:solidFill>
                <a:latin typeface="Arial"/>
                <a:cs typeface="Arial"/>
              </a:rPr>
              <a:t>T-SEDA</a:t>
            </a:r>
            <a:r>
              <a:rPr lang="de-DE" sz="1451" b="1" kern="0" dirty="0">
                <a:solidFill>
                  <a:prstClr val="black"/>
                </a:solidFill>
                <a:latin typeface="Arial"/>
                <a:cs typeface="Arial"/>
              </a:rPr>
              <a:t> </a:t>
            </a:r>
            <a:r>
              <a:rPr lang="en-US" sz="1451" b="1" kern="0" dirty="0">
                <a:solidFill>
                  <a:prstClr val="black"/>
                </a:solidFill>
                <a:latin typeface="Arial"/>
                <a:cs typeface="Arial"/>
              </a:rPr>
              <a:t>Toolkits</a:t>
            </a:r>
            <a:endParaRPr lang="en-US" sz="1451" kern="0" dirty="0">
              <a:solidFill>
                <a:prstClr val="black"/>
              </a:solidFill>
              <a:latin typeface="Arial"/>
              <a:cs typeface="Arial"/>
            </a:endParaRPr>
          </a:p>
          <a:p>
            <a:pPr marL="16699" defTabSz="829178">
              <a:spcBef>
                <a:spcPts val="775"/>
              </a:spcBef>
            </a:pPr>
            <a:r>
              <a:rPr lang="de-DE" sz="1088" kern="0" dirty="0">
                <a:solidFill>
                  <a:prstClr val="black"/>
                </a:solidFill>
                <a:latin typeface="Arial"/>
                <a:cs typeface="Arial"/>
              </a:rPr>
              <a:t>Dieses Toolkit enthält Informationen und Ressourcen für </a:t>
            </a:r>
            <a:r>
              <a:rPr lang="de-DE" sz="1088" kern="0" dirty="0" err="1">
                <a:solidFill>
                  <a:prstClr val="black"/>
                </a:solidFill>
                <a:latin typeface="Arial"/>
                <a:cs typeface="Arial"/>
              </a:rPr>
              <a:t>Pädagog</a:t>
            </a:r>
            <a:r>
              <a:rPr lang="de-DE" sz="1088" kern="0" dirty="0">
                <a:solidFill>
                  <a:prstClr val="black"/>
                </a:solidFill>
                <a:latin typeface="Arial"/>
                <a:cs typeface="Arial"/>
              </a:rPr>
              <a:t>*innen, die eine auf den Dialog ausgerichtete Untersuchung ihrer Praxis durchführen möchten.</a:t>
            </a:r>
            <a:endParaRPr lang="en-US" sz="1088" kern="0" dirty="0">
              <a:solidFill>
                <a:prstClr val="black"/>
              </a:solidFill>
              <a:latin typeface="Arial"/>
              <a:cs typeface="Arial"/>
            </a:endParaRPr>
          </a:p>
          <a:p>
            <a:pPr marL="16699" defTabSz="829178">
              <a:spcBef>
                <a:spcPts val="1288"/>
              </a:spcBef>
            </a:pPr>
            <a:r>
              <a:rPr sz="1451" b="1" kern="0" dirty="0">
                <a:solidFill>
                  <a:srgbClr val="2E6A7B"/>
                </a:solidFill>
                <a:latin typeface="Arial"/>
                <a:cs typeface="Arial"/>
              </a:rPr>
              <a:t>T-SEDA: </a:t>
            </a:r>
            <a:r>
              <a:rPr lang="de-DE" sz="1451" b="1" kern="0" dirty="0">
                <a:solidFill>
                  <a:srgbClr val="2E6A7B"/>
                </a:solidFill>
                <a:latin typeface="Arial"/>
                <a:cs typeface="Arial"/>
              </a:rPr>
              <a:t>Handbuch</a:t>
            </a:r>
            <a:endParaRPr sz="1451" kern="0" dirty="0">
              <a:solidFill>
                <a:srgbClr val="2E6A7B"/>
              </a:solidFill>
              <a:latin typeface="Arial"/>
              <a:cs typeface="Arial"/>
            </a:endParaRPr>
          </a:p>
          <a:p>
            <a:pPr marL="16699" marR="4607" defTabSz="829178">
              <a:lnSpc>
                <a:spcPct val="101400"/>
              </a:lnSpc>
              <a:spcBef>
                <a:spcPts val="9"/>
              </a:spcBef>
            </a:pPr>
            <a:r>
              <a:rPr lang="de-DE" sz="1088" kern="0" dirty="0">
                <a:solidFill>
                  <a:prstClr val="black"/>
                </a:solidFill>
                <a:latin typeface="Arial"/>
                <a:cs typeface="Arial"/>
              </a:rPr>
              <a:t>Informationen über den Bildungsdialog und eine Schritt-für-Schritt-Anleitung durch den Untersuchungsprozess. Vorstellung des </a:t>
            </a:r>
            <a:r>
              <a:rPr lang="de-DE" sz="1088" b="1" kern="0" dirty="0">
                <a:solidFill>
                  <a:prstClr val="black"/>
                </a:solidFill>
                <a:latin typeface="Arial"/>
                <a:cs typeface="Arial"/>
              </a:rPr>
              <a:t>Zyklus der reflektierenden Untersuchung</a:t>
            </a:r>
            <a:r>
              <a:rPr lang="de-DE" sz="1088" kern="0" dirty="0">
                <a:solidFill>
                  <a:prstClr val="black"/>
                </a:solidFill>
                <a:latin typeface="Arial"/>
                <a:cs typeface="Arial"/>
              </a:rPr>
              <a:t>, der das Herzstück der Untersuchung der Unterricht bildet. Der Leitfaden enthält auch eine </a:t>
            </a:r>
            <a:r>
              <a:rPr lang="de-DE" sz="1088" b="1" kern="0" dirty="0">
                <a:solidFill>
                  <a:prstClr val="black"/>
                </a:solidFill>
                <a:latin typeface="Arial"/>
                <a:cs typeface="Arial"/>
              </a:rPr>
              <a:t>Selbsteinschätzung</a:t>
            </a:r>
            <a:r>
              <a:rPr lang="de-DE" sz="1088" kern="0" dirty="0">
                <a:solidFill>
                  <a:prstClr val="black"/>
                </a:solidFill>
                <a:latin typeface="Arial"/>
                <a:cs typeface="Arial"/>
              </a:rPr>
              <a:t>, die Ihnen hilft, Ihre Praxis zu reflektieren.</a:t>
            </a:r>
            <a:endParaRPr sz="1088" kern="0" dirty="0">
              <a:solidFill>
                <a:prstClr val="black"/>
              </a:solidFill>
              <a:latin typeface="Arial"/>
              <a:cs typeface="Arial"/>
            </a:endParaRPr>
          </a:p>
          <a:p>
            <a:pPr defTabSz="829178">
              <a:spcBef>
                <a:spcPts val="32"/>
              </a:spcBef>
            </a:pPr>
            <a:endParaRPr sz="1814" kern="0" dirty="0">
              <a:solidFill>
                <a:prstClr val="black"/>
              </a:solidFill>
              <a:latin typeface="Times New Roman"/>
              <a:cs typeface="Times New Roman"/>
            </a:endParaRPr>
          </a:p>
          <a:p>
            <a:pPr marL="16699" defTabSz="829178"/>
            <a:r>
              <a:rPr sz="1451" b="1" kern="0" dirty="0">
                <a:solidFill>
                  <a:srgbClr val="2E6A7B"/>
                </a:solidFill>
                <a:latin typeface="Arial"/>
                <a:cs typeface="Arial"/>
              </a:rPr>
              <a:t>T-SEDA: </a:t>
            </a:r>
            <a:r>
              <a:rPr lang="de-DE" sz="1451" b="1" kern="0" dirty="0">
                <a:solidFill>
                  <a:srgbClr val="2E6A7B"/>
                </a:solidFill>
                <a:latin typeface="Arial"/>
                <a:cs typeface="Arial"/>
              </a:rPr>
              <a:t>Zentrale Ressourcen</a:t>
            </a:r>
            <a:endParaRPr sz="1451" kern="0" dirty="0">
              <a:solidFill>
                <a:srgbClr val="2E6A7B"/>
              </a:solidFill>
              <a:latin typeface="Arial"/>
              <a:cs typeface="Arial"/>
            </a:endParaRPr>
          </a:p>
          <a:p>
            <a:pPr marL="16699" marR="404224" defTabSz="829178">
              <a:lnSpc>
                <a:spcPct val="102800"/>
              </a:lnSpc>
              <a:spcBef>
                <a:spcPts val="467"/>
              </a:spcBef>
            </a:pPr>
            <a:r>
              <a:rPr lang="de-DE" sz="1088" b="1" u="sng" kern="0" dirty="0">
                <a:solidFill>
                  <a:prstClr val="black"/>
                </a:solidFill>
                <a:latin typeface="Arial"/>
                <a:cs typeface="Arial"/>
              </a:rPr>
              <a:t>ABSCHNITT</a:t>
            </a:r>
            <a:r>
              <a:rPr sz="1088" b="1" u="sng" kern="0" dirty="0">
                <a:solidFill>
                  <a:prstClr val="black"/>
                </a:solidFill>
                <a:latin typeface="Arial"/>
                <a:cs typeface="Arial"/>
              </a:rPr>
              <a:t> 1:</a:t>
            </a:r>
            <a:r>
              <a:rPr sz="1088" b="1" kern="0" dirty="0">
                <a:solidFill>
                  <a:prstClr val="black"/>
                </a:solidFill>
                <a:latin typeface="Arial"/>
                <a:cs typeface="Arial"/>
              </a:rPr>
              <a:t> </a:t>
            </a:r>
            <a:r>
              <a:rPr lang="de-DE" sz="1088" b="1" kern="0" dirty="0">
                <a:solidFill>
                  <a:prstClr val="black"/>
                </a:solidFill>
                <a:latin typeface="Arial"/>
                <a:cs typeface="Arial"/>
              </a:rPr>
              <a:t>Kodierungsrahmen</a:t>
            </a:r>
            <a:r>
              <a:rPr lang="de-DE" sz="1088" kern="0" dirty="0">
                <a:solidFill>
                  <a:prstClr val="black"/>
                </a:solidFill>
                <a:latin typeface="Arial"/>
                <a:cs typeface="Arial"/>
              </a:rPr>
              <a:t>. Eine Liste von Kategorien für die Analyse von Dialogen, illustriert mit Beispielen für das, was gehört, geschrieben oder getippt werden könnte, wenn </a:t>
            </a:r>
            <a:r>
              <a:rPr lang="de-DE" sz="1088" kern="0" dirty="0" err="1">
                <a:solidFill>
                  <a:prstClr val="black"/>
                </a:solidFill>
                <a:latin typeface="Arial"/>
                <a:cs typeface="Arial"/>
              </a:rPr>
              <a:t>Pädagog</a:t>
            </a:r>
            <a:r>
              <a:rPr lang="de-DE" sz="1088" kern="0" dirty="0">
                <a:solidFill>
                  <a:prstClr val="black"/>
                </a:solidFill>
                <a:latin typeface="Arial"/>
                <a:cs typeface="Arial"/>
              </a:rPr>
              <a:t>*innen und Schüler*innen an einem Bildungsdialog teilnehmen</a:t>
            </a:r>
            <a:r>
              <a:rPr lang="de-DE" sz="1088" b="1" kern="0" dirty="0">
                <a:solidFill>
                  <a:prstClr val="black"/>
                </a:solidFill>
                <a:latin typeface="Arial"/>
                <a:cs typeface="Arial"/>
              </a:rPr>
              <a:t>.</a:t>
            </a:r>
            <a:br>
              <a:rPr lang="de-DE" sz="1088" b="1" kern="0" dirty="0">
                <a:solidFill>
                  <a:prstClr val="black"/>
                </a:solidFill>
                <a:latin typeface="Arial"/>
                <a:cs typeface="Arial"/>
              </a:rPr>
            </a:br>
            <a:r>
              <a:rPr lang="en-GB" sz="1088" kern="0" dirty="0" err="1">
                <a:solidFill>
                  <a:prstClr val="black"/>
                </a:solidFill>
                <a:latin typeface="Arial"/>
                <a:cs typeface="Arial"/>
              </a:rPr>
              <a:t>Anmerkung</a:t>
            </a:r>
            <a:r>
              <a:rPr lang="en-GB" sz="1088" i="1" dirty="0">
                <a:solidFill>
                  <a:prstClr val="black"/>
                </a:solidFill>
                <a:latin typeface="Arial Unicode MS"/>
                <a:cs typeface="Arial Unicode MS"/>
              </a:rPr>
              <a:t>. ‘</a:t>
            </a:r>
            <a:r>
              <a:rPr lang="en-GB" sz="1088" i="1" dirty="0" err="1">
                <a:solidFill>
                  <a:prstClr val="black"/>
                </a:solidFill>
                <a:latin typeface="Arial Unicode MS"/>
                <a:cs typeface="Arial Unicode MS"/>
              </a:rPr>
              <a:t>Kodieren</a:t>
            </a:r>
            <a:r>
              <a:rPr lang="en-GB" sz="1088" i="1" dirty="0">
                <a:solidFill>
                  <a:prstClr val="black"/>
                </a:solidFill>
                <a:latin typeface="Arial Unicode MS"/>
                <a:cs typeface="Arial Unicode MS"/>
              </a:rPr>
              <a:t>’ </a:t>
            </a:r>
            <a:r>
              <a:rPr lang="de-DE" sz="1088" i="1" dirty="0">
                <a:solidFill>
                  <a:prstClr val="black"/>
                </a:solidFill>
                <a:latin typeface="Arial Unicode MS"/>
                <a:cs typeface="Arial Unicode MS"/>
              </a:rPr>
              <a:t>bedeutet, den Dialog im Klassenzimmer in sinnvolle Abschnitte zu unterteilen und diese zu kategorisieren.</a:t>
            </a:r>
            <a:br>
              <a:rPr lang="de-DE" sz="1088" i="1" dirty="0">
                <a:solidFill>
                  <a:prstClr val="black"/>
                </a:solidFill>
                <a:latin typeface="Arial Unicode MS"/>
                <a:cs typeface="Arial Unicode MS"/>
              </a:rPr>
            </a:br>
            <a:r>
              <a:rPr lang="de-DE" sz="1088" b="1" i="1" u="sng" kern="0" dirty="0">
                <a:solidFill>
                  <a:prstClr val="black"/>
                </a:solidFill>
                <a:latin typeface="Arial"/>
                <a:cs typeface="Arial"/>
              </a:rPr>
              <a:t>ABSCHNITT</a:t>
            </a:r>
            <a:r>
              <a:rPr sz="1088" b="1" u="sng" kern="0" dirty="0">
                <a:solidFill>
                  <a:prstClr val="black"/>
                </a:solidFill>
                <a:latin typeface="Arial"/>
                <a:cs typeface="Arial"/>
              </a:rPr>
              <a:t> 2:</a:t>
            </a:r>
            <a:r>
              <a:rPr sz="1088" b="1" kern="0" dirty="0">
                <a:solidFill>
                  <a:prstClr val="black"/>
                </a:solidFill>
                <a:latin typeface="Arial"/>
                <a:cs typeface="Arial"/>
              </a:rPr>
              <a:t> </a:t>
            </a:r>
            <a:r>
              <a:rPr lang="de-DE" sz="1088" b="1" kern="0" dirty="0">
                <a:solidFill>
                  <a:prstClr val="black"/>
                </a:solidFill>
                <a:latin typeface="Arial"/>
                <a:cs typeface="Arial"/>
              </a:rPr>
              <a:t>Vorlagen für die Beobachtung und Kodierung von Dialogen</a:t>
            </a:r>
            <a:r>
              <a:rPr lang="en-GB" sz="1088" b="1" kern="0" dirty="0">
                <a:solidFill>
                  <a:prstClr val="black"/>
                </a:solidFill>
                <a:latin typeface="Arial"/>
                <a:cs typeface="Arial"/>
              </a:rPr>
              <a:t>. </a:t>
            </a:r>
            <a:r>
              <a:rPr lang="en-GB" sz="1088" kern="0" dirty="0" err="1">
                <a:solidFill>
                  <a:prstClr val="black"/>
                </a:solidFill>
                <a:latin typeface="Arial"/>
                <a:cs typeface="Arial"/>
              </a:rPr>
              <a:t>Zeitfenstermethode</a:t>
            </a:r>
            <a:r>
              <a:rPr lang="de-DE" sz="1088" kern="0" dirty="0">
                <a:solidFill>
                  <a:prstClr val="black"/>
                </a:solidFill>
                <a:latin typeface="Arial"/>
                <a:cs typeface="Arial"/>
              </a:rPr>
              <a:t>; Checklisten; Bewertungsskalen</a:t>
            </a:r>
            <a:endParaRPr sz="1088" kern="0" dirty="0">
              <a:solidFill>
                <a:prstClr val="black"/>
              </a:solidFill>
              <a:latin typeface="Arial"/>
              <a:cs typeface="Arial"/>
            </a:endParaRPr>
          </a:p>
          <a:p>
            <a:pPr defTabSz="829178"/>
            <a:endParaRPr sz="1451" kern="0" dirty="0">
              <a:solidFill>
                <a:prstClr val="black"/>
              </a:solidFill>
              <a:latin typeface="Times New Roman"/>
              <a:cs typeface="Times New Roman"/>
            </a:endParaRPr>
          </a:p>
          <a:p>
            <a:pPr defTabSz="829178">
              <a:spcBef>
                <a:spcPts val="9"/>
              </a:spcBef>
            </a:pPr>
            <a:endParaRPr sz="1270" kern="0" dirty="0">
              <a:solidFill>
                <a:prstClr val="black"/>
              </a:solidFill>
              <a:latin typeface="Times New Roman"/>
              <a:cs typeface="Times New Roman"/>
            </a:endParaRPr>
          </a:p>
          <a:p>
            <a:pPr marL="11516" defTabSz="829178">
              <a:spcBef>
                <a:spcPts val="5"/>
              </a:spcBef>
            </a:pPr>
            <a:r>
              <a:rPr sz="1451" b="1" kern="0" dirty="0">
                <a:solidFill>
                  <a:srgbClr val="1A616F"/>
                </a:solidFill>
                <a:latin typeface="Arial"/>
                <a:cs typeface="Arial"/>
              </a:rPr>
              <a:t>T-SEDA: </a:t>
            </a:r>
            <a:r>
              <a:rPr lang="de-DE" sz="1451" b="1" kern="0" dirty="0">
                <a:solidFill>
                  <a:srgbClr val="1A616F"/>
                </a:solidFill>
                <a:latin typeface="Arial"/>
                <a:cs typeface="Arial"/>
              </a:rPr>
              <a:t>Unterstützende Ressourcen</a:t>
            </a:r>
            <a:endParaRPr lang="en-US" sz="1451" b="1" kern="0" dirty="0">
              <a:solidFill>
                <a:srgbClr val="1A616F"/>
              </a:solidFill>
              <a:latin typeface="Arial"/>
              <a:cs typeface="Arial"/>
            </a:endParaRPr>
          </a:p>
          <a:p>
            <a:pPr marL="11516" defTabSz="829178">
              <a:spcBef>
                <a:spcPts val="5"/>
              </a:spcBef>
            </a:pPr>
            <a:r>
              <a:rPr lang="de-DE" sz="1270" b="1" kern="0" dirty="0">
                <a:solidFill>
                  <a:prstClr val="black"/>
                </a:solidFill>
                <a:latin typeface="Arial"/>
                <a:cs typeface="Arial"/>
              </a:rPr>
              <a:t>Diese zusätzlichen Ressourcen sind online verfügbar unter </a:t>
            </a:r>
            <a:r>
              <a:rPr lang="de-DE" sz="1270" b="1" kern="0" dirty="0">
                <a:solidFill>
                  <a:prstClr val="black"/>
                </a:solidFill>
                <a:latin typeface="Arial"/>
                <a:cs typeface="Arial"/>
                <a:hlinkClick r:id="rId3"/>
              </a:rPr>
              <a:t>https://camtree.learnworlds.com/t-seda</a:t>
            </a:r>
            <a:r>
              <a:rPr lang="de-DE" sz="1270" b="1" kern="0" dirty="0">
                <a:solidFill>
                  <a:prstClr val="black"/>
                </a:solidFill>
                <a:latin typeface="Arial"/>
                <a:cs typeface="Arial"/>
              </a:rPr>
              <a:t> </a:t>
            </a:r>
          </a:p>
          <a:p>
            <a:pPr marL="11516" defTabSz="829178">
              <a:spcBef>
                <a:spcPts val="5"/>
              </a:spcBef>
            </a:pPr>
            <a:endParaRPr lang="de-DE" sz="1270" b="1" u="sng" kern="0" dirty="0">
              <a:solidFill>
                <a:prstClr val="black"/>
              </a:solidFill>
              <a:latin typeface="Arial"/>
              <a:cs typeface="Arial"/>
            </a:endParaRPr>
          </a:p>
          <a:p>
            <a:pPr marL="11516" defTabSz="829178">
              <a:spcBef>
                <a:spcPts val="5"/>
              </a:spcBef>
            </a:pPr>
            <a:r>
              <a:rPr lang="en-US" sz="1088" b="1" u="sng" kern="0" dirty="0">
                <a:solidFill>
                  <a:prstClr val="black"/>
                </a:solidFill>
                <a:latin typeface="Arial"/>
                <a:cs typeface="Arial"/>
              </a:rPr>
              <a:t>ABSCHNITT 3:</a:t>
            </a:r>
            <a:r>
              <a:rPr lang="en-US" sz="1088" b="1" kern="0" dirty="0">
                <a:solidFill>
                  <a:prstClr val="black"/>
                </a:solidFill>
                <a:latin typeface="Arial"/>
                <a:cs typeface="Arial"/>
              </a:rPr>
              <a:t> </a:t>
            </a:r>
            <a:r>
              <a:rPr lang="de-DE" sz="1088" b="1" kern="0" dirty="0">
                <a:solidFill>
                  <a:prstClr val="black"/>
                </a:solidFill>
                <a:latin typeface="Arial"/>
                <a:cs typeface="Arial"/>
              </a:rPr>
              <a:t>Technische Anleitung für die Aufzeichnung und </a:t>
            </a:r>
            <a:r>
              <a:rPr lang="de-DE" sz="1088" kern="0" dirty="0">
                <a:solidFill>
                  <a:prstClr val="black"/>
                </a:solidFill>
                <a:latin typeface="Arial"/>
                <a:cs typeface="Arial"/>
              </a:rPr>
              <a:t>Transkription (einschließlich einiger Tools zur automatischen Transkription)</a:t>
            </a:r>
          </a:p>
          <a:p>
            <a:pPr marL="11516" defTabSz="829178">
              <a:spcBef>
                <a:spcPts val="5"/>
              </a:spcBef>
            </a:pPr>
            <a:r>
              <a:rPr lang="de-DE" sz="1088" b="1" u="sng" kern="0" dirty="0">
                <a:solidFill>
                  <a:prstClr val="black"/>
                </a:solidFill>
                <a:latin typeface="Arial"/>
                <a:cs typeface="Arial"/>
              </a:rPr>
              <a:t>ABSCHNITT 4</a:t>
            </a:r>
            <a:r>
              <a:rPr lang="de-DE" sz="1088" b="1" kern="0" dirty="0">
                <a:solidFill>
                  <a:prstClr val="black"/>
                </a:solidFill>
                <a:latin typeface="Arial"/>
                <a:cs typeface="Arial"/>
              </a:rPr>
              <a:t>: Fallbeispiele</a:t>
            </a:r>
            <a:r>
              <a:rPr lang="de-DE" sz="1088" kern="0" dirty="0">
                <a:solidFill>
                  <a:prstClr val="black"/>
                </a:solidFill>
                <a:latin typeface="Arial"/>
                <a:cs typeface="Arial"/>
              </a:rPr>
              <a:t>. Anschauliche Beispiele für die Kodierung und Interpretation des Dialogs durch die Lehrpersonen in verschiedenen Kontexten; enthält die Ergebnisse der Lehrpersonen und die nächsten Schritte</a:t>
            </a:r>
          </a:p>
          <a:p>
            <a:pPr marL="11516" defTabSz="829178">
              <a:spcBef>
                <a:spcPts val="5"/>
              </a:spcBef>
            </a:pPr>
            <a:r>
              <a:rPr lang="de-DE" sz="1088" b="1" u="sng" kern="0" dirty="0">
                <a:solidFill>
                  <a:prstClr val="black"/>
                </a:solidFill>
                <a:latin typeface="Arial"/>
                <a:cs typeface="Arial"/>
              </a:rPr>
              <a:t>ABSCHNITT 5: </a:t>
            </a:r>
            <a:r>
              <a:rPr lang="de-DE" sz="1088" b="1" kern="0" dirty="0">
                <a:solidFill>
                  <a:prstClr val="black"/>
                </a:solidFill>
                <a:latin typeface="Arial"/>
                <a:cs typeface="Arial"/>
              </a:rPr>
              <a:t>Ideen zur Umsetzung des Dialogs in Ihrem Unterricht. </a:t>
            </a:r>
            <a:r>
              <a:rPr lang="de-DE" sz="1088" kern="0" dirty="0">
                <a:solidFill>
                  <a:prstClr val="black"/>
                </a:solidFill>
                <a:latin typeface="Arial"/>
                <a:cs typeface="Arial"/>
              </a:rPr>
              <a:t>Enthält Verweise auf andere Forschungsarbeiten zum Dialog und Links zu verwandten Ressourcen</a:t>
            </a:r>
          </a:p>
          <a:p>
            <a:pPr marL="11516" defTabSz="829178">
              <a:spcBef>
                <a:spcPts val="5"/>
              </a:spcBef>
            </a:pPr>
            <a:r>
              <a:rPr lang="en-US" sz="1088" b="1" u="sng" kern="0" dirty="0">
                <a:solidFill>
                  <a:prstClr val="black"/>
                </a:solidFill>
                <a:latin typeface="Arial"/>
                <a:cs typeface="Arial"/>
              </a:rPr>
              <a:t>BLANKO-VORLAGEN:</a:t>
            </a:r>
            <a:r>
              <a:rPr lang="en-US" sz="1088" b="1" kern="0" dirty="0">
                <a:solidFill>
                  <a:prstClr val="black"/>
                </a:solidFill>
                <a:latin typeface="Arial"/>
                <a:cs typeface="Arial"/>
              </a:rPr>
              <a:t>  </a:t>
            </a:r>
            <a:r>
              <a:rPr lang="de-DE" sz="1088" b="1" kern="0" dirty="0">
                <a:solidFill>
                  <a:prstClr val="black"/>
                </a:solidFill>
                <a:latin typeface="Arial"/>
                <a:cs typeface="Arial"/>
              </a:rPr>
              <a:t>Reflektierender Untersuchungszyklus, Beobachtungsvorlagen, Selbstreflexion, Vorlage für Untersuchungsberichte</a:t>
            </a:r>
            <a:endParaRPr lang="en-US" sz="1088" kern="0" dirty="0">
              <a:solidFill>
                <a:prstClr val="black"/>
              </a:solidFill>
              <a:latin typeface="Arial"/>
              <a:cs typeface="Arial"/>
            </a:endParaRPr>
          </a:p>
          <a:p>
            <a:pPr defTabSz="829178">
              <a:spcBef>
                <a:spcPts val="5"/>
              </a:spcBef>
            </a:pPr>
            <a:endParaRPr sz="816" kern="0" dirty="0">
              <a:solidFill>
                <a:prstClr val="black"/>
              </a:solidFill>
              <a:latin typeface="Times New Roman"/>
              <a:cs typeface="Times New Roman"/>
            </a:endParaRPr>
          </a:p>
          <a:p>
            <a:pPr marL="47793" defTabSz="829178">
              <a:tabLst>
                <a:tab pos="8271626" algn="l"/>
              </a:tabLst>
            </a:pPr>
            <a:r>
              <a:rPr lang="de-DE" sz="1088" b="1" kern="0" dirty="0">
                <a:solidFill>
                  <a:prstClr val="black"/>
                </a:solidFill>
                <a:latin typeface="Arial"/>
                <a:cs typeface="Arial"/>
              </a:rPr>
              <a:t>Das gesamte Toolkit ist online verfügbar, einschließlich separat herunterladbarer Vorlagen zum Ausdrucken oder Bearbeiten; achten Sie auf das      Symbol.</a:t>
            </a:r>
            <a:endParaRPr sz="1088" kern="0" dirty="0">
              <a:solidFill>
                <a:prstClr val="black"/>
              </a:solidFill>
              <a:latin typeface="Arial"/>
              <a:cs typeface="Arial"/>
            </a:endParaRPr>
          </a:p>
        </p:txBody>
      </p:sp>
      <p:sp>
        <p:nvSpPr>
          <p:cNvPr id="3" name="object 3"/>
          <p:cNvSpPr/>
          <p:nvPr/>
        </p:nvSpPr>
        <p:spPr>
          <a:xfrm>
            <a:off x="2200466" y="6257488"/>
            <a:ext cx="172744" cy="172745"/>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Tree>
    <p:extLst>
      <p:ext uri="{BB962C8B-B14F-4D97-AF65-F5344CB8AC3E}">
        <p14:creationId xmlns:p14="http://schemas.microsoft.com/office/powerpoint/2010/main" val="9204151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58098" y="930548"/>
            <a:ext cx="2259512" cy="5175418"/>
          </a:xfrm>
          <a:prstGeom prst="rect">
            <a:avLst/>
          </a:prstGeom>
          <a:ln w="31733">
            <a:solidFill>
              <a:srgbClr val="2791A6"/>
            </a:solidFill>
          </a:ln>
        </p:spPr>
        <p:txBody>
          <a:bodyPr vert="horz" wrap="square" lIns="0" tIns="37428" rIns="0" bIns="0" rtlCol="0">
            <a:spAutoFit/>
          </a:bodyPr>
          <a:lstStyle/>
          <a:p>
            <a:pPr marL="74281" marR="251057" defTabSz="829178">
              <a:lnSpc>
                <a:spcPct val="120000"/>
              </a:lnSpc>
              <a:spcBef>
                <a:spcPts val="295"/>
              </a:spcBef>
            </a:pPr>
            <a:r>
              <a:rPr lang="de-DE" sz="1088" b="1" kern="0" dirty="0">
                <a:solidFill>
                  <a:prstClr val="black"/>
                </a:solidFill>
                <a:latin typeface="Arial"/>
                <a:cs typeface="Arial"/>
              </a:rPr>
              <a:t>Wann die verschiedenen Kodierungs- und Bewertungsvorlagen zu verwenden sind</a:t>
            </a:r>
          </a:p>
          <a:p>
            <a:pPr marL="74281" marR="251057" defTabSz="829178">
              <a:lnSpc>
                <a:spcPct val="120000"/>
              </a:lnSpc>
              <a:spcBef>
                <a:spcPts val="295"/>
              </a:spcBef>
            </a:pPr>
            <a:r>
              <a:rPr lang="de-DE" sz="1088" kern="0" dirty="0">
                <a:solidFill>
                  <a:prstClr val="black"/>
                </a:solidFill>
                <a:latin typeface="Arial Unicode MS"/>
                <a:cs typeface="Arial Unicode MS"/>
              </a:rPr>
              <a:t>Dieses Diagramm zeigt, wann bestimmte Vorlagen, die Sie auf den folgenden Seiten finden werden, besonders nützlich sind.</a:t>
            </a:r>
          </a:p>
          <a:p>
            <a:pPr marL="74281" marR="251057" defTabSz="829178">
              <a:lnSpc>
                <a:spcPct val="120000"/>
              </a:lnSpc>
              <a:spcBef>
                <a:spcPts val="295"/>
              </a:spcBef>
            </a:pPr>
            <a:r>
              <a:rPr lang="de-DE" sz="1088" kern="0" dirty="0">
                <a:solidFill>
                  <a:prstClr val="black"/>
                </a:solidFill>
                <a:latin typeface="Arial Unicode MS"/>
                <a:cs typeface="Arial Unicode MS"/>
              </a:rPr>
              <a:t>Einige Werkzeuge eignen sich eher für den Unterricht im Plenum, andere für die Gruppenarbeit. Sie können auch verschiedene Werkzeuge verwenden, je nachdem, ob Sie sich auf den Wechsel im Dialog oder auf umfassendere Praktiken wie Beteiligung und Dialogkulturen in der Klasse konzentrieren wollen.</a:t>
            </a:r>
          </a:p>
          <a:p>
            <a:pPr marL="74281" marR="251057" defTabSz="829178">
              <a:lnSpc>
                <a:spcPct val="120000"/>
              </a:lnSpc>
              <a:spcBef>
                <a:spcPts val="295"/>
              </a:spcBef>
            </a:pPr>
            <a:r>
              <a:rPr lang="de-DE" sz="1088" kern="0" dirty="0">
                <a:solidFill>
                  <a:prstClr val="black"/>
                </a:solidFill>
                <a:latin typeface="Arial Unicode MS"/>
                <a:cs typeface="Arial Unicode MS"/>
              </a:rPr>
              <a:t>Ein Blick auf diese Vorlagen kann Ihnen bei der Entscheidung helfen, wie Sie Ihre Untersuchung durchführen wollen.</a:t>
            </a:r>
            <a:endParaRPr sz="1088" kern="0" dirty="0">
              <a:solidFill>
                <a:prstClr val="black"/>
              </a:solidFill>
              <a:latin typeface="Arial Unicode MS"/>
              <a:cs typeface="Arial Unicode MS"/>
            </a:endParaRPr>
          </a:p>
        </p:txBody>
      </p:sp>
      <p:grpSp>
        <p:nvGrpSpPr>
          <p:cNvPr id="5" name="Gruppieren 3">
            <a:extLst>
              <a:ext uri="{FF2B5EF4-FFF2-40B4-BE49-F238E27FC236}">
                <a16:creationId xmlns:a16="http://schemas.microsoft.com/office/drawing/2014/main" id="{D0AA7607-52CE-1149-A959-00F0762DF317}"/>
              </a:ext>
            </a:extLst>
          </p:cNvPr>
          <p:cNvGrpSpPr/>
          <p:nvPr/>
        </p:nvGrpSpPr>
        <p:grpSpPr>
          <a:xfrm>
            <a:off x="3574042" y="930550"/>
            <a:ext cx="6095306" cy="5197373"/>
            <a:chOff x="855126" y="-16106"/>
            <a:chExt cx="7663774" cy="6534780"/>
          </a:xfrm>
        </p:grpSpPr>
        <p:cxnSp>
          <p:nvCxnSpPr>
            <p:cNvPr id="6" name="Google Shape;534;g1ba22407d3d_0_207">
              <a:extLst>
                <a:ext uri="{FF2B5EF4-FFF2-40B4-BE49-F238E27FC236}">
                  <a16:creationId xmlns:a16="http://schemas.microsoft.com/office/drawing/2014/main" id="{ABB9937F-3B24-4C44-A78F-7856F46E8292}"/>
                </a:ext>
              </a:extLst>
            </p:cNvPr>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a:extLst>
                <a:ext uri="{FF2B5EF4-FFF2-40B4-BE49-F238E27FC236}">
                  <a16:creationId xmlns:a16="http://schemas.microsoft.com/office/drawing/2014/main" id="{F1577C57-2E04-8A4A-9583-2AA5D6E2F3CC}"/>
                </a:ext>
              </a:extLst>
            </p:cNvPr>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a:extLst>
                <a:ext uri="{FF2B5EF4-FFF2-40B4-BE49-F238E27FC236}">
                  <a16:creationId xmlns:a16="http://schemas.microsoft.com/office/drawing/2014/main" id="{288251D3-B12C-4049-989F-335A53BC6A2B}"/>
                </a:ext>
              </a:extLst>
            </p:cNvPr>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a:extLst>
                <a:ext uri="{FF2B5EF4-FFF2-40B4-BE49-F238E27FC236}">
                  <a16:creationId xmlns:a16="http://schemas.microsoft.com/office/drawing/2014/main" id="{203E8101-7EAB-6B42-9600-AA7A1A7AA50D}"/>
                </a:ext>
              </a:extLst>
            </p:cNvPr>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a:extLst>
                <a:ext uri="{FF2B5EF4-FFF2-40B4-BE49-F238E27FC236}">
                  <a16:creationId xmlns:a16="http://schemas.microsoft.com/office/drawing/2014/main" id="{5D5C3795-5593-6445-BAC6-0BE93A46EC68}"/>
                </a:ext>
              </a:extLst>
            </p:cNvPr>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a:extLst>
                  <a:ext uri="{FF2B5EF4-FFF2-40B4-BE49-F238E27FC236}">
                    <a16:creationId xmlns:a16="http://schemas.microsoft.com/office/drawing/2014/main" id="{65BF5E93-2604-7D44-BBDE-9F8978F60AFD}"/>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37" name="Abgerundetes Rechteck 4">
                <a:extLst>
                  <a:ext uri="{FF2B5EF4-FFF2-40B4-BE49-F238E27FC236}">
                    <a16:creationId xmlns:a16="http://schemas.microsoft.com/office/drawing/2014/main" id="{EABE84A2-731D-7E43-9A68-DA1FE5D66A68}"/>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2F) </a:t>
                </a:r>
                <a:r>
                  <a:rPr lang="en-GB" sz="955" dirty="0">
                    <a:solidFill>
                      <a:prstClr val="black"/>
                    </a:solidFill>
                    <a:latin typeface="Calibri"/>
                  </a:rPr>
                  <a:t>SCHÜLER*INNEN-TEILNAHME UND GESPRÄCHSREGELN</a:t>
                </a:r>
              </a:p>
            </p:txBody>
          </p:sp>
        </p:grpSp>
        <p:grpSp>
          <p:nvGrpSpPr>
            <p:cNvPr id="11" name="Gruppieren 33">
              <a:extLst>
                <a:ext uri="{FF2B5EF4-FFF2-40B4-BE49-F238E27FC236}">
                  <a16:creationId xmlns:a16="http://schemas.microsoft.com/office/drawing/2014/main" id="{53F0C57F-430B-0944-AC16-F006776C96F1}"/>
                </a:ext>
              </a:extLst>
            </p:cNvPr>
            <p:cNvGrpSpPr/>
            <p:nvPr/>
          </p:nvGrpSpPr>
          <p:grpSpPr>
            <a:xfrm>
              <a:off x="2702833" y="2147413"/>
              <a:ext cx="1415130" cy="777798"/>
              <a:chOff x="2546235" y="3891458"/>
              <a:chExt cx="2239619" cy="1043691"/>
            </a:xfrm>
            <a:solidFill>
              <a:schemeClr val="accent3">
                <a:lumMod val="20000"/>
                <a:lumOff val="80000"/>
              </a:schemeClr>
            </a:solidFill>
          </p:grpSpPr>
          <p:sp>
            <p:nvSpPr>
              <p:cNvPr id="34" name="Abgerundetes Rechteck 34">
                <a:extLst>
                  <a:ext uri="{FF2B5EF4-FFF2-40B4-BE49-F238E27FC236}">
                    <a16:creationId xmlns:a16="http://schemas.microsoft.com/office/drawing/2014/main" id="{CE7E010E-4DEE-6243-B082-A5F95C25528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35" name="Abgerundetes Rechteck 4">
                <a:extLst>
                  <a:ext uri="{FF2B5EF4-FFF2-40B4-BE49-F238E27FC236}">
                    <a16:creationId xmlns:a16="http://schemas.microsoft.com/office/drawing/2014/main" id="{2541E5AD-9132-D94B-B8A9-E9B330123652}"/>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2H) </a:t>
                </a:r>
                <a:r>
                  <a:rPr lang="en-GB" sz="955" dirty="0">
                    <a:solidFill>
                      <a:prstClr val="black"/>
                    </a:solidFill>
                    <a:latin typeface="Calibri"/>
                  </a:rPr>
                  <a:t>FRAGEBOGEN ZUM DIALOGISCHEN UNTERRICHTEN</a:t>
                </a:r>
              </a:p>
            </p:txBody>
          </p:sp>
        </p:grpSp>
        <p:grpSp>
          <p:nvGrpSpPr>
            <p:cNvPr id="12" name="Gruppieren 36">
              <a:extLst>
                <a:ext uri="{FF2B5EF4-FFF2-40B4-BE49-F238E27FC236}">
                  <a16:creationId xmlns:a16="http://schemas.microsoft.com/office/drawing/2014/main" id="{4871BE8D-C98B-C44A-988C-1DFC20A7679C}"/>
                </a:ext>
              </a:extLst>
            </p:cNvPr>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a:extLst>
                  <a:ext uri="{FF2B5EF4-FFF2-40B4-BE49-F238E27FC236}">
                    <a16:creationId xmlns:a16="http://schemas.microsoft.com/office/drawing/2014/main" id="{26516DD9-5D71-BB42-9F1F-10E8FBD72E8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33" name="Abgerundetes Rechteck 4">
                <a:extLst>
                  <a:ext uri="{FF2B5EF4-FFF2-40B4-BE49-F238E27FC236}">
                    <a16:creationId xmlns:a16="http://schemas.microsoft.com/office/drawing/2014/main" id="{5921CCC3-5AFC-2543-89B3-09A141CDF167}"/>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2G) </a:t>
                </a:r>
                <a:r>
                  <a:rPr lang="en-GB" sz="955" dirty="0">
                    <a:solidFill>
                      <a:prstClr val="black"/>
                    </a:solidFill>
                    <a:latin typeface="Calibri"/>
                  </a:rPr>
                  <a:t>SELBSTEIN-SCHÄTZUNG DER LERNENDEN</a:t>
                </a:r>
              </a:p>
            </p:txBody>
          </p:sp>
        </p:grpSp>
        <p:grpSp>
          <p:nvGrpSpPr>
            <p:cNvPr id="13" name="Gruppieren 39">
              <a:extLst>
                <a:ext uri="{FF2B5EF4-FFF2-40B4-BE49-F238E27FC236}">
                  <a16:creationId xmlns:a16="http://schemas.microsoft.com/office/drawing/2014/main" id="{5A53D25F-EFEA-CC43-8310-B59F0C361C09}"/>
                </a:ext>
              </a:extLst>
            </p:cNvPr>
            <p:cNvGrpSpPr/>
            <p:nvPr/>
          </p:nvGrpSpPr>
          <p:grpSpPr>
            <a:xfrm>
              <a:off x="4936255" y="3771650"/>
              <a:ext cx="1415130" cy="777798"/>
              <a:chOff x="2546235" y="3891458"/>
              <a:chExt cx="2239619" cy="1043691"/>
            </a:xfrm>
            <a:solidFill>
              <a:schemeClr val="accent3">
                <a:lumMod val="20000"/>
                <a:lumOff val="80000"/>
              </a:schemeClr>
            </a:solidFill>
          </p:grpSpPr>
          <p:sp>
            <p:nvSpPr>
              <p:cNvPr id="30" name="Abgerundetes Rechteck 40">
                <a:extLst>
                  <a:ext uri="{FF2B5EF4-FFF2-40B4-BE49-F238E27FC236}">
                    <a16:creationId xmlns:a16="http://schemas.microsoft.com/office/drawing/2014/main" id="{7FD60FAF-95BA-D840-85F7-E0ABFD7176E9}"/>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31" name="Abgerundetes Rechteck 4">
                <a:extLst>
                  <a:ext uri="{FF2B5EF4-FFF2-40B4-BE49-F238E27FC236}">
                    <a16:creationId xmlns:a16="http://schemas.microsoft.com/office/drawing/2014/main" id="{6FEE1D90-BA76-7143-94BF-73794007B794}"/>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2B) </a:t>
                </a:r>
                <a:r>
                  <a:rPr lang="en-GB" sz="955" dirty="0">
                    <a:solidFill>
                      <a:prstClr val="black"/>
                    </a:solidFill>
                    <a:latin typeface="Calibri"/>
                  </a:rPr>
                  <a:t>ZEITFENSTER-KODIERUNG FÜR GRUPPENARBEIT</a:t>
                </a:r>
              </a:p>
            </p:txBody>
          </p:sp>
        </p:grpSp>
        <p:grpSp>
          <p:nvGrpSpPr>
            <p:cNvPr id="14" name="Gruppieren 42">
              <a:extLst>
                <a:ext uri="{FF2B5EF4-FFF2-40B4-BE49-F238E27FC236}">
                  <a16:creationId xmlns:a16="http://schemas.microsoft.com/office/drawing/2014/main" id="{2C0823B1-D145-1B4E-B127-C8DB4DDB206D}"/>
                </a:ext>
              </a:extLst>
            </p:cNvPr>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a:extLst>
                  <a:ext uri="{FF2B5EF4-FFF2-40B4-BE49-F238E27FC236}">
                    <a16:creationId xmlns:a16="http://schemas.microsoft.com/office/drawing/2014/main" id="{147C9A13-3D58-A344-A083-93D3002171A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29" name="Abgerundetes Rechteck 4">
                <a:extLst>
                  <a:ext uri="{FF2B5EF4-FFF2-40B4-BE49-F238E27FC236}">
                    <a16:creationId xmlns:a16="http://schemas.microsoft.com/office/drawing/2014/main" id="{71C00ABC-9885-AD48-8A50-C0077AACF854}"/>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2C) </a:t>
                </a:r>
                <a:r>
                  <a:rPr lang="en-GB" sz="955" dirty="0">
                    <a:solidFill>
                      <a:prstClr val="black"/>
                    </a:solidFill>
                    <a:latin typeface="Calibri"/>
                  </a:rPr>
                  <a:t>CHECKLISTE FÜR EINZELNE LERNENDE</a:t>
                </a:r>
              </a:p>
            </p:txBody>
          </p:sp>
        </p:grpSp>
        <p:grpSp>
          <p:nvGrpSpPr>
            <p:cNvPr id="15" name="Gruppieren 45">
              <a:extLst>
                <a:ext uri="{FF2B5EF4-FFF2-40B4-BE49-F238E27FC236}">
                  <a16:creationId xmlns:a16="http://schemas.microsoft.com/office/drawing/2014/main" id="{93B27DA1-FFCD-1A43-9506-4B983D04B52F}"/>
                </a:ext>
              </a:extLst>
            </p:cNvPr>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a:extLst>
                  <a:ext uri="{FF2B5EF4-FFF2-40B4-BE49-F238E27FC236}">
                    <a16:creationId xmlns:a16="http://schemas.microsoft.com/office/drawing/2014/main" id="{74FC00A9-FAB5-6745-A11B-AFF6F09508E7}"/>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27" name="Abgerundetes Rechteck 4">
                <a:extLst>
                  <a:ext uri="{FF2B5EF4-FFF2-40B4-BE49-F238E27FC236}">
                    <a16:creationId xmlns:a16="http://schemas.microsoft.com/office/drawing/2014/main" id="{FFB51B78-DB66-2647-8541-5A9EEA6537A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2D) </a:t>
                </a:r>
                <a:r>
                  <a:rPr lang="de-DE" sz="955" dirty="0">
                    <a:solidFill>
                      <a:prstClr val="black"/>
                    </a:solidFill>
                    <a:latin typeface="Calibri"/>
                  </a:rPr>
                  <a:t>BEWERTUNG DER QUALITÄT DER GRUPPENARBEIT</a:t>
                </a:r>
                <a:endParaRPr lang="en-GB" sz="955" dirty="0">
                  <a:solidFill>
                    <a:prstClr val="black"/>
                  </a:solidFill>
                  <a:latin typeface="Calibri"/>
                </a:endParaRPr>
              </a:p>
            </p:txBody>
          </p:sp>
        </p:grpSp>
        <p:grpSp>
          <p:nvGrpSpPr>
            <p:cNvPr id="16" name="Gruppieren 48">
              <a:extLst>
                <a:ext uri="{FF2B5EF4-FFF2-40B4-BE49-F238E27FC236}">
                  <a16:creationId xmlns:a16="http://schemas.microsoft.com/office/drawing/2014/main" id="{C1B5838F-2B8C-7344-A433-B44DB19DDF62}"/>
                </a:ext>
              </a:extLst>
            </p:cNvPr>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a:extLst>
                  <a:ext uri="{FF2B5EF4-FFF2-40B4-BE49-F238E27FC236}">
                    <a16:creationId xmlns:a16="http://schemas.microsoft.com/office/drawing/2014/main" id="{DD977729-C8CD-D04E-B6D9-896382E936EB}"/>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25" name="Abgerundetes Rechteck 4">
                <a:extLst>
                  <a:ext uri="{FF2B5EF4-FFF2-40B4-BE49-F238E27FC236}">
                    <a16:creationId xmlns:a16="http://schemas.microsoft.com/office/drawing/2014/main" id="{1ABD11CA-2AA7-E54B-B6F0-7D1E12C3EB31}"/>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2A) </a:t>
                </a:r>
                <a:r>
                  <a:rPr lang="en-GB" sz="955" dirty="0">
                    <a:solidFill>
                      <a:prstClr val="black"/>
                    </a:solidFill>
                    <a:latin typeface="Calibri"/>
                  </a:rPr>
                  <a:t>KODIEREN. AUDIO-/VIDEO-TRENSKRIPT</a:t>
                </a:r>
              </a:p>
            </p:txBody>
          </p:sp>
        </p:grpSp>
        <p:grpSp>
          <p:nvGrpSpPr>
            <p:cNvPr id="17" name="Gruppieren 51">
              <a:extLst>
                <a:ext uri="{FF2B5EF4-FFF2-40B4-BE49-F238E27FC236}">
                  <a16:creationId xmlns:a16="http://schemas.microsoft.com/office/drawing/2014/main" id="{DC2F19C2-E2E8-3A42-B18F-43E6C4094A4D}"/>
                </a:ext>
              </a:extLst>
            </p:cNvPr>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a:extLst>
                  <a:ext uri="{FF2B5EF4-FFF2-40B4-BE49-F238E27FC236}">
                    <a16:creationId xmlns:a16="http://schemas.microsoft.com/office/drawing/2014/main" id="{CDCDE2F8-E9C4-0D4E-9BC1-99A5AF68F302}"/>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pPr defTabSz="829178"/>
                <a:endParaRPr lang="de-DE" sz="1632">
                  <a:solidFill>
                    <a:prstClr val="black"/>
                  </a:solidFill>
                  <a:latin typeface="Calibri"/>
                </a:endParaRPr>
              </a:p>
            </p:txBody>
          </p:sp>
          <p:sp>
            <p:nvSpPr>
              <p:cNvPr id="23" name="Abgerundetes Rechteck 4">
                <a:extLst>
                  <a:ext uri="{FF2B5EF4-FFF2-40B4-BE49-F238E27FC236}">
                    <a16:creationId xmlns:a16="http://schemas.microsoft.com/office/drawing/2014/main" id="{09B3FB26-F893-064B-AF0B-C055EF48A9D6}"/>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48484" tIns="48484" rIns="48484" bIns="48484" numCol="1" spcCol="1270" anchor="ctr" anchorCtr="0">
                <a:noAutofit/>
              </a:bodyPr>
              <a:lstStyle/>
              <a:p>
                <a:pPr algn="ctr" defTabSz="565656">
                  <a:lnSpc>
                    <a:spcPct val="90000"/>
                  </a:lnSpc>
                  <a:spcBef>
                    <a:spcPct val="0"/>
                  </a:spcBef>
                </a:pPr>
                <a:r>
                  <a:rPr lang="en-GB" sz="955" b="1" dirty="0">
                    <a:solidFill>
                      <a:prstClr val="black"/>
                    </a:solidFill>
                    <a:latin typeface="Calibri"/>
                  </a:rPr>
                  <a:t>2E) </a:t>
                </a:r>
                <a:r>
                  <a:rPr lang="en-GB" sz="955" dirty="0">
                    <a:solidFill>
                      <a:prstClr val="black"/>
                    </a:solidFill>
                    <a:latin typeface="Calibri"/>
                  </a:rPr>
                  <a:t>ÜBERSICHT ÜBER DIE TEILNAHME DER GESAMTEN KLASSE</a:t>
                </a:r>
              </a:p>
            </p:txBody>
          </p:sp>
        </p:grpSp>
        <p:sp>
          <p:nvSpPr>
            <p:cNvPr id="18" name="Ellipse 2">
              <a:extLst>
                <a:ext uri="{FF2B5EF4-FFF2-40B4-BE49-F238E27FC236}">
                  <a16:creationId xmlns:a16="http://schemas.microsoft.com/office/drawing/2014/main" id="{67780C8E-446F-A147-B3FD-B05144654944}"/>
                </a:ext>
              </a:extLst>
            </p:cNvPr>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726" tIns="36363" rIns="72726" bIns="36363" numCol="1" spcCol="0" rtlCol="0" fromWordArt="0" anchor="ctr" anchorCtr="0" forceAA="0" compatLnSpc="1">
              <a:prstTxWarp prst="textNoShape">
                <a:avLst/>
              </a:prstTxWarp>
              <a:noAutofit/>
            </a:bodyPr>
            <a:lstStyle/>
            <a:p>
              <a:pPr algn="ctr" defTabSz="829178"/>
              <a:r>
                <a:rPr lang="de-DE" sz="1034" b="1" dirty="0">
                  <a:solidFill>
                    <a:prstClr val="white"/>
                  </a:solidFill>
                  <a:latin typeface="Calibri"/>
                  <a:cs typeface="Arial" panose="020B0604020202020204" pitchFamily="34" charset="0"/>
                </a:rPr>
                <a:t>UMFASSENDE EIN-SCHÄTZUNG</a:t>
              </a:r>
            </a:p>
          </p:txBody>
        </p:sp>
        <p:sp>
          <p:nvSpPr>
            <p:cNvPr id="19" name="Ellipse 67">
              <a:extLst>
                <a:ext uri="{FF2B5EF4-FFF2-40B4-BE49-F238E27FC236}">
                  <a16:creationId xmlns:a16="http://schemas.microsoft.com/office/drawing/2014/main" id="{E77C01C0-9BF2-BE41-9BF5-8BAEE394D69F}"/>
                </a:ext>
              </a:extLst>
            </p:cNvPr>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726" tIns="36363" rIns="72726" bIns="36363" numCol="1" spcCol="0" rtlCol="0" fromWordArt="0" anchor="ctr" anchorCtr="0" forceAA="0" compatLnSpc="1">
              <a:prstTxWarp prst="textNoShape">
                <a:avLst/>
              </a:prstTxWarp>
              <a:noAutofit/>
            </a:bodyPr>
            <a:lstStyle/>
            <a:p>
              <a:pPr algn="ctr" defTabSz="829178"/>
              <a:r>
                <a:rPr lang="de-DE" sz="1034" b="1" dirty="0">
                  <a:solidFill>
                    <a:prstClr val="white"/>
                  </a:solidFill>
                  <a:latin typeface="Calibri"/>
                  <a:cs typeface="Arial" panose="020B0604020202020204" pitchFamily="34" charset="0"/>
                </a:rPr>
                <a:t>BEITRAG („Turn“) FÜR BEITRAG</a:t>
              </a:r>
              <a:endParaRPr lang="de-DE" sz="1034" b="1" dirty="0">
                <a:solidFill>
                  <a:srgbClr val="00B050"/>
                </a:solidFill>
                <a:latin typeface="Calibri"/>
                <a:cs typeface="Arial" panose="020B0604020202020204" pitchFamily="34" charset="0"/>
              </a:endParaRPr>
            </a:p>
          </p:txBody>
        </p:sp>
        <p:sp>
          <p:nvSpPr>
            <p:cNvPr id="20" name="Ellipse 68">
              <a:extLst>
                <a:ext uri="{FF2B5EF4-FFF2-40B4-BE49-F238E27FC236}">
                  <a16:creationId xmlns:a16="http://schemas.microsoft.com/office/drawing/2014/main" id="{68FD4605-97FF-0D41-8107-8C65E58F6068}"/>
                </a:ext>
              </a:extLst>
            </p:cNvPr>
            <p:cNvSpPr/>
            <p:nvPr/>
          </p:nvSpPr>
          <p:spPr>
            <a:xfrm>
              <a:off x="3933429" y="-16106"/>
              <a:ext cx="164316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726" tIns="36363" rIns="72726" bIns="36363" numCol="1" spcCol="0" rtlCol="0" fromWordArt="0" anchor="ctr" anchorCtr="0" forceAA="0" compatLnSpc="1">
              <a:prstTxWarp prst="textNoShape">
                <a:avLst/>
              </a:prstTxWarp>
              <a:noAutofit/>
            </a:bodyPr>
            <a:lstStyle/>
            <a:p>
              <a:pPr algn="ctr" defTabSz="829178"/>
              <a:r>
                <a:rPr lang="de-DE" sz="1034" b="1" dirty="0">
                  <a:solidFill>
                    <a:prstClr val="white"/>
                  </a:solidFill>
                  <a:latin typeface="Calibri"/>
                  <a:cs typeface="Arial" panose="020B0604020202020204" pitchFamily="34" charset="0"/>
                </a:rPr>
                <a:t>UNTERRICHT IM PLENUM</a:t>
              </a:r>
            </a:p>
          </p:txBody>
        </p:sp>
        <p:sp>
          <p:nvSpPr>
            <p:cNvPr id="21" name="Ellipse 69">
              <a:extLst>
                <a:ext uri="{FF2B5EF4-FFF2-40B4-BE49-F238E27FC236}">
                  <a16:creationId xmlns:a16="http://schemas.microsoft.com/office/drawing/2014/main" id="{AE65EF76-4667-0348-9A63-46266A3562C5}"/>
                </a:ext>
              </a:extLst>
            </p:cNvPr>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726" tIns="36363" rIns="72726" bIns="36363" numCol="1" spcCol="0" rtlCol="0" fromWordArt="0" anchor="ctr" anchorCtr="0" forceAA="0" compatLnSpc="1">
              <a:prstTxWarp prst="textNoShape">
                <a:avLst/>
              </a:prstTxWarp>
              <a:noAutofit/>
            </a:bodyPr>
            <a:lstStyle/>
            <a:p>
              <a:pPr algn="ctr" defTabSz="829178"/>
              <a:r>
                <a:rPr lang="de-DE" sz="955" b="1" dirty="0">
                  <a:solidFill>
                    <a:prstClr val="white"/>
                  </a:solidFill>
                  <a:latin typeface="Calibri"/>
                  <a:cs typeface="Arial" panose="020B0604020202020204" pitchFamily="34" charset="0"/>
                </a:rPr>
                <a:t>GRUPPEN-ARBEIT</a:t>
              </a:r>
            </a:p>
          </p:txBody>
        </p:sp>
      </p:grpSp>
      <p:sp>
        <p:nvSpPr>
          <p:cNvPr id="38" name="object 6">
            <a:extLst>
              <a:ext uri="{FF2B5EF4-FFF2-40B4-BE49-F238E27FC236}">
                <a16:creationId xmlns:a16="http://schemas.microsoft.com/office/drawing/2014/main" id="{FB994558-C6A1-7342-A03B-D2A4C8115E0C}"/>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41</a:t>
            </a:r>
            <a:endParaRPr sz="907" dirty="0">
              <a:solidFill>
                <a:prstClr val="black"/>
              </a:solidFill>
              <a:latin typeface="Arial"/>
              <a:cs typeface="Arial"/>
            </a:endParaRPr>
          </a:p>
        </p:txBody>
      </p:sp>
    </p:spTree>
    <p:extLst>
      <p:ext uri="{BB962C8B-B14F-4D97-AF65-F5344CB8AC3E}">
        <p14:creationId xmlns:p14="http://schemas.microsoft.com/office/powerpoint/2010/main" val="21354159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4980313" y="1800616"/>
          <a:ext cx="4720788" cy="3029380"/>
        </p:xfrm>
        <a:graphic>
          <a:graphicData uri="http://schemas.openxmlformats.org/drawingml/2006/table">
            <a:tbl>
              <a:tblPr firstRow="1" bandRow="1">
                <a:tableStyleId>{2D5ABB26-0587-4C30-8999-92F81FD0307C}</a:tableStyleId>
              </a:tblPr>
              <a:tblGrid>
                <a:gridCol w="536202">
                  <a:extLst>
                    <a:ext uri="{9D8B030D-6E8A-4147-A177-3AD203B41FA5}">
                      <a16:colId xmlns:a16="http://schemas.microsoft.com/office/drawing/2014/main" val="20000"/>
                    </a:ext>
                  </a:extLst>
                </a:gridCol>
                <a:gridCol w="959653">
                  <a:extLst>
                    <a:ext uri="{9D8B030D-6E8A-4147-A177-3AD203B41FA5}">
                      <a16:colId xmlns:a16="http://schemas.microsoft.com/office/drawing/2014/main" val="20001"/>
                    </a:ext>
                  </a:extLst>
                </a:gridCol>
                <a:gridCol w="2418438">
                  <a:extLst>
                    <a:ext uri="{9D8B030D-6E8A-4147-A177-3AD203B41FA5}">
                      <a16:colId xmlns:a16="http://schemas.microsoft.com/office/drawing/2014/main" val="20002"/>
                    </a:ext>
                  </a:extLst>
                </a:gridCol>
                <a:gridCol w="806495">
                  <a:extLst>
                    <a:ext uri="{9D8B030D-6E8A-4147-A177-3AD203B41FA5}">
                      <a16:colId xmlns:a16="http://schemas.microsoft.com/office/drawing/2014/main" val="20003"/>
                    </a:ext>
                  </a:extLst>
                </a:gridCol>
              </a:tblGrid>
              <a:tr h="503265">
                <a:tc>
                  <a:txBody>
                    <a:bodyPr/>
                    <a:lstStyle/>
                    <a:p>
                      <a:pPr>
                        <a:lnSpc>
                          <a:spcPct val="100000"/>
                        </a:lnSpc>
                        <a:spcBef>
                          <a:spcPts val="50"/>
                        </a:spcBef>
                      </a:pPr>
                      <a:endParaRPr sz="1100" spc="0" baseline="0" dirty="0">
                        <a:latin typeface="Times New Roman"/>
                        <a:cs typeface="Times New Roman"/>
                      </a:endParaRPr>
                    </a:p>
                    <a:p>
                      <a:pPr marL="83820">
                        <a:lnSpc>
                          <a:spcPct val="100000"/>
                        </a:lnSpc>
                      </a:pPr>
                      <a:r>
                        <a:rPr lang="de-DE" sz="1100" b="1" spc="0" baseline="0" dirty="0">
                          <a:latin typeface="Arial"/>
                          <a:cs typeface="Arial"/>
                        </a:rPr>
                        <a:t>Zeilenzahl</a:t>
                      </a:r>
                      <a:endParaRPr sz="1100" spc="0" baseline="0" dirty="0">
                        <a:latin typeface="Arial"/>
                        <a:cs typeface="Arial"/>
                      </a:endParaRPr>
                    </a:p>
                  </a:txBody>
                  <a:tcPr marL="0" marR="0" marT="57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73050" indent="-41275">
                        <a:lnSpc>
                          <a:spcPct val="100000"/>
                        </a:lnSpc>
                        <a:tabLst/>
                      </a:pPr>
                      <a:endParaRPr lang="en-GB" sz="1100" b="0" spc="0" baseline="0" dirty="0">
                        <a:latin typeface="Times New Roman"/>
                        <a:cs typeface="Times New Roman"/>
                      </a:endParaRPr>
                    </a:p>
                    <a:p>
                      <a:pPr marL="273050" indent="-185738">
                        <a:lnSpc>
                          <a:spcPct val="100000"/>
                        </a:lnSpc>
                        <a:tabLst/>
                      </a:pPr>
                      <a:r>
                        <a:rPr lang="de-DE" sz="1100" b="1" spc="0" baseline="0" dirty="0">
                          <a:latin typeface="Arial"/>
                          <a:cs typeface="Arial"/>
                        </a:rPr>
                        <a:t>Sprecher*in</a:t>
                      </a:r>
                      <a:endParaRPr sz="1100" spc="0" baseline="0" dirty="0">
                        <a:latin typeface="Arial"/>
                        <a:cs typeface="Arial"/>
                      </a:endParaRPr>
                    </a:p>
                  </a:txBody>
                  <a:tcPr marL="0" marR="0" marT="57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100" spc="0" baseline="0" dirty="0">
                        <a:latin typeface="Times New Roman"/>
                        <a:cs typeface="Times New Roman"/>
                      </a:endParaRPr>
                    </a:p>
                    <a:p>
                      <a:pPr algn="ctr">
                        <a:lnSpc>
                          <a:spcPct val="100000"/>
                        </a:lnSpc>
                      </a:pPr>
                      <a:r>
                        <a:rPr sz="1100" b="1" spc="0" baseline="0" dirty="0">
                          <a:latin typeface="Arial"/>
                          <a:cs typeface="Arial"/>
                        </a:rPr>
                        <a:t>Turn</a:t>
                      </a:r>
                      <a:endParaRPr sz="1100" spc="0" baseline="0" dirty="0">
                        <a:latin typeface="Arial"/>
                        <a:cs typeface="Arial"/>
                      </a:endParaRPr>
                    </a:p>
                  </a:txBody>
                  <a:tcPr marL="0" marR="0" marT="57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29">
                        <a:lnSpc>
                          <a:spcPct val="100000"/>
                        </a:lnSpc>
                      </a:pPr>
                      <a:endParaRPr lang="en-GB" sz="1100" b="0" spc="0" baseline="0" dirty="0">
                        <a:latin typeface="Times New Roman"/>
                        <a:cs typeface="Times New Roman"/>
                      </a:endParaRPr>
                    </a:p>
                    <a:p>
                      <a:pPr marL="227329">
                        <a:lnSpc>
                          <a:spcPct val="100000"/>
                        </a:lnSpc>
                      </a:pPr>
                      <a:r>
                        <a:rPr lang="de-DE" sz="1100" b="1" spc="0" baseline="0" dirty="0">
                          <a:latin typeface="Arial"/>
                          <a:cs typeface="Arial"/>
                        </a:rPr>
                        <a:t>C</a:t>
                      </a:r>
                      <a:r>
                        <a:rPr sz="1100" b="1" spc="0" baseline="0" dirty="0">
                          <a:latin typeface="Arial"/>
                          <a:cs typeface="Arial"/>
                        </a:rPr>
                        <a:t>ode</a:t>
                      </a:r>
                      <a:r>
                        <a:rPr lang="en-GB" sz="1100" b="1" spc="0" baseline="0" dirty="0">
                          <a:latin typeface="Arial"/>
                          <a:cs typeface="Arial"/>
                        </a:rPr>
                        <a:t>(s)</a:t>
                      </a:r>
                      <a:endParaRPr sz="1100" spc="0" baseline="0" dirty="0">
                        <a:latin typeface="Arial"/>
                        <a:cs typeface="Arial"/>
                      </a:endParaRPr>
                    </a:p>
                  </a:txBody>
                  <a:tcPr marL="0" marR="0" marT="57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03035">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05799">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03035">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03035">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05798">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707617" y="930548"/>
            <a:ext cx="4056642" cy="6058982"/>
          </a:xfrm>
          <a:prstGeom prst="rect">
            <a:avLst/>
          </a:prstGeom>
          <a:ln w="31733">
            <a:solidFill>
              <a:srgbClr val="2791A6"/>
            </a:solidFill>
          </a:ln>
        </p:spPr>
        <p:txBody>
          <a:bodyPr vert="horz" wrap="square" lIns="0" tIns="69674" rIns="0" bIns="0" rtlCol="0">
            <a:spAutoFit/>
          </a:bodyPr>
          <a:lstStyle/>
          <a:p>
            <a:pPr marL="73705" defTabSz="829178">
              <a:spcBef>
                <a:spcPts val="549"/>
              </a:spcBef>
            </a:pPr>
            <a:r>
              <a:rPr sz="1270" b="1" kern="0" dirty="0">
                <a:solidFill>
                  <a:prstClr val="black"/>
                </a:solidFill>
                <a:latin typeface="Arial"/>
                <a:cs typeface="Arial"/>
              </a:rPr>
              <a:t>2A: </a:t>
            </a:r>
            <a:r>
              <a:rPr lang="de-DE" sz="1270" b="1" kern="0" dirty="0">
                <a:solidFill>
                  <a:prstClr val="black"/>
                </a:solidFill>
                <a:latin typeface="Arial"/>
                <a:cs typeface="Arial"/>
              </a:rPr>
              <a:t>Vorlage für das Kodieren eines Audio-/ </a:t>
            </a:r>
            <a:r>
              <a:rPr lang="de-DE" sz="1270" b="1" kern="0" dirty="0" err="1">
                <a:solidFill>
                  <a:prstClr val="black"/>
                </a:solidFill>
                <a:latin typeface="Arial"/>
                <a:cs typeface="Arial"/>
              </a:rPr>
              <a:t>Videotranskripts</a:t>
            </a:r>
            <a:endParaRPr sz="1270" kern="0" dirty="0">
              <a:solidFill>
                <a:prstClr val="black"/>
              </a:solidFill>
              <a:latin typeface="Arial"/>
              <a:cs typeface="Arial"/>
            </a:endParaRPr>
          </a:p>
          <a:p>
            <a:pPr marL="73705" marR="493476" defTabSz="829178">
              <a:lnSpc>
                <a:spcPct val="121700"/>
              </a:lnSpc>
              <a:spcBef>
                <a:spcPts val="571"/>
              </a:spcBef>
            </a:pPr>
            <a:r>
              <a:rPr lang="de-DE" sz="1088" kern="0" dirty="0">
                <a:solidFill>
                  <a:prstClr val="black"/>
                </a:solidFill>
                <a:latin typeface="Arial Unicode MS"/>
                <a:cs typeface="Arial Unicode MS"/>
              </a:rPr>
              <a:t>Sie können diese Vorlage verwenden, um T-SEDA-Codes auf die Turns (Beiträge) der einzelnen Sprecher*innen anzuwenden.</a:t>
            </a:r>
          </a:p>
          <a:p>
            <a:pPr marL="73705" marR="493476" defTabSz="829178">
              <a:lnSpc>
                <a:spcPct val="121700"/>
              </a:lnSpc>
              <a:spcBef>
                <a:spcPts val="571"/>
              </a:spcBef>
            </a:pPr>
            <a:r>
              <a:rPr lang="de-DE" sz="1088" b="1" kern="0" dirty="0">
                <a:solidFill>
                  <a:prstClr val="black"/>
                </a:solidFill>
                <a:latin typeface="Arial"/>
                <a:cs typeface="Arial"/>
              </a:rPr>
              <a:t>Hinweise</a:t>
            </a:r>
            <a:r>
              <a:rPr sz="1088" b="1" kern="0" dirty="0">
                <a:solidFill>
                  <a:prstClr val="black"/>
                </a:solidFill>
                <a:latin typeface="Arial"/>
                <a:cs typeface="Arial"/>
              </a:rPr>
              <a:t>:</a:t>
            </a:r>
            <a:endParaRPr sz="1088" kern="0" dirty="0">
              <a:solidFill>
                <a:prstClr val="black"/>
              </a:solidFill>
              <a:latin typeface="Arial"/>
              <a:cs typeface="Arial"/>
            </a:endParaRP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Erstellen Sie Ihre Abschrift in einer Tabelle wie dieser und fügen Sie so viele Zeilen hinzu, wie Sie benötigen.</a:t>
            </a: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Die Nummerierung der Begriffe macht sie leicht identifizierbar.</a:t>
            </a: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Sie können einen oder zwei Codes auswählen, nach denen Sie suchen, oder viele Kategorien verwenden, je nachdem, was der Schwerpunkt Ihrer Untersuchung ist.</a:t>
            </a: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Einige Turns können </a:t>
            </a:r>
            <a:r>
              <a:rPr lang="de-DE" sz="1088" kern="0" dirty="0" err="1">
                <a:solidFill>
                  <a:prstClr val="black"/>
                </a:solidFill>
                <a:latin typeface="Arial Unicode MS"/>
                <a:cs typeface="Arial Unicode MS"/>
              </a:rPr>
              <a:t>unkodiert</a:t>
            </a:r>
            <a:r>
              <a:rPr lang="de-DE" sz="1088" kern="0" dirty="0">
                <a:solidFill>
                  <a:prstClr val="black"/>
                </a:solidFill>
                <a:latin typeface="Arial Unicode MS"/>
                <a:cs typeface="Arial Unicode MS"/>
              </a:rPr>
              <a:t> bleiben, weil keine der Kategorien zutrifft.</a:t>
            </a: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Alternativ können Sie für einige Redebeiträge mehr als einen Code verwenden.</a:t>
            </a:r>
          </a:p>
          <a:p>
            <a:pPr marL="228888" marR="315548" indent="-142515" defTabSz="829178">
              <a:lnSpc>
                <a:spcPct val="120000"/>
              </a:lnSpc>
              <a:spcBef>
                <a:spcPts val="562"/>
              </a:spcBef>
              <a:buSzPct val="83333"/>
              <a:buFont typeface="Arial" panose="020B0604020202020204" pitchFamily="34" charset="0"/>
              <a:buChar char="•"/>
              <a:tabLst>
                <a:tab pos="152592" algn="l"/>
              </a:tabLst>
            </a:pPr>
            <a:r>
              <a:rPr lang="de-DE" sz="1088" kern="0" dirty="0">
                <a:solidFill>
                  <a:prstClr val="black"/>
                </a:solidFill>
                <a:latin typeface="Arial Unicode MS"/>
                <a:cs typeface="Arial Unicode MS"/>
              </a:rPr>
              <a:t>Sie könnten auch eine Kommentar-Spalte hinzufügen, um Ihre Gedanken über die Turns im Verlauf des Dialogs festzuhalten.</a:t>
            </a:r>
            <a:endParaRPr sz="1270" kern="0" dirty="0">
              <a:solidFill>
                <a:prstClr val="black"/>
              </a:solidFill>
              <a:latin typeface="Times New Roman"/>
              <a:cs typeface="Times New Roman"/>
            </a:endParaRPr>
          </a:p>
          <a:p>
            <a:pPr defTabSz="829178">
              <a:spcBef>
                <a:spcPts val="14"/>
              </a:spcBef>
            </a:pPr>
            <a:endParaRPr sz="1043" kern="0" dirty="0">
              <a:solidFill>
                <a:prstClr val="black"/>
              </a:solidFill>
              <a:latin typeface="Times New Roman"/>
              <a:cs typeface="Times New Roman"/>
            </a:endParaRPr>
          </a:p>
          <a:p>
            <a:pPr marL="73129" marR="161229" indent="343188" defTabSz="829178">
              <a:lnSpc>
                <a:spcPct val="101699"/>
              </a:lnSpc>
              <a:spcBef>
                <a:spcPts val="5"/>
              </a:spcBef>
            </a:pPr>
            <a:r>
              <a:rPr lang="de-DE" sz="1088" b="1" kern="0" dirty="0">
                <a:solidFill>
                  <a:prstClr val="black"/>
                </a:solidFill>
                <a:latin typeface="Arial"/>
                <a:cs typeface="Arial"/>
              </a:rPr>
              <a:t>Eine herunterladbare Vorlage für die Kodierung von </a:t>
            </a:r>
            <a:r>
              <a:rPr lang="de-DE" sz="1088" b="1" kern="0" dirty="0" err="1">
                <a:solidFill>
                  <a:prstClr val="black"/>
                </a:solidFill>
                <a:latin typeface="Arial"/>
                <a:cs typeface="Arial"/>
              </a:rPr>
              <a:t>Transkripten</a:t>
            </a:r>
            <a:r>
              <a:rPr lang="de-DE" sz="1088" b="1" kern="0" dirty="0">
                <a:solidFill>
                  <a:prstClr val="black"/>
                </a:solidFill>
                <a:latin typeface="Arial"/>
                <a:cs typeface="Arial"/>
              </a:rPr>
              <a:t>  </a:t>
            </a:r>
            <a:r>
              <a:rPr lang="de-DE" sz="1088" kern="0" dirty="0">
                <a:solidFill>
                  <a:prstClr val="black"/>
                </a:solidFill>
                <a:latin typeface="Arial Unicode MS"/>
                <a:cs typeface="Arial Unicode MS"/>
              </a:rPr>
              <a:t>finden Sie auf unserer Website und </a:t>
            </a:r>
            <a:r>
              <a:rPr lang="en-GB" sz="1088" b="1" kern="0" dirty="0" err="1">
                <a:solidFill>
                  <a:prstClr val="black"/>
                </a:solidFill>
                <a:latin typeface="Arial"/>
                <a:cs typeface="Arial"/>
              </a:rPr>
              <a:t>ein</a:t>
            </a:r>
            <a:r>
              <a:rPr lang="en-GB" sz="1088" b="1" kern="0" dirty="0">
                <a:solidFill>
                  <a:prstClr val="black"/>
                </a:solidFill>
                <a:latin typeface="Arial"/>
                <a:cs typeface="Arial"/>
              </a:rPr>
              <a:t> </a:t>
            </a:r>
            <a:r>
              <a:rPr lang="en-GB" sz="1088" b="1" kern="0" dirty="0" err="1">
                <a:solidFill>
                  <a:prstClr val="black"/>
                </a:solidFill>
                <a:latin typeface="Arial"/>
                <a:cs typeface="Arial"/>
              </a:rPr>
              <a:t>Leitfaden</a:t>
            </a:r>
            <a:r>
              <a:rPr lang="en-GB" sz="1088" b="1" kern="0" dirty="0">
                <a:solidFill>
                  <a:prstClr val="black"/>
                </a:solidFill>
                <a:latin typeface="Arial"/>
                <a:cs typeface="Arial"/>
              </a:rPr>
              <a:t> </a:t>
            </a:r>
            <a:r>
              <a:rPr lang="en-GB" sz="1088" b="1" kern="0" dirty="0" err="1">
                <a:solidFill>
                  <a:prstClr val="black"/>
                </a:solidFill>
                <a:latin typeface="Arial"/>
                <a:cs typeface="Arial"/>
              </a:rPr>
              <a:t>zur</a:t>
            </a:r>
            <a:r>
              <a:rPr lang="en-GB" sz="1088" b="1" kern="0" dirty="0">
                <a:solidFill>
                  <a:prstClr val="black"/>
                </a:solidFill>
                <a:latin typeface="Arial"/>
                <a:cs typeface="Arial"/>
              </a:rPr>
              <a:t> </a:t>
            </a:r>
            <a:r>
              <a:rPr lang="en-GB" sz="1088" b="1" kern="0" dirty="0" err="1">
                <a:solidFill>
                  <a:prstClr val="black"/>
                </a:solidFill>
                <a:latin typeface="Arial"/>
                <a:cs typeface="Arial"/>
              </a:rPr>
              <a:t>Transkription</a:t>
            </a:r>
            <a:r>
              <a:rPr lang="en-GB" sz="1088" kern="0" dirty="0">
                <a:solidFill>
                  <a:prstClr val="black"/>
                </a:solidFill>
                <a:latin typeface="Arial"/>
                <a:cs typeface="Arial"/>
              </a:rPr>
              <a:t> </a:t>
            </a:r>
            <a:r>
              <a:rPr lang="en-GB" sz="1088" kern="0" dirty="0" err="1">
                <a:solidFill>
                  <a:prstClr val="black"/>
                </a:solidFill>
                <a:latin typeface="Arial"/>
                <a:cs typeface="Arial"/>
              </a:rPr>
              <a:t>ist</a:t>
            </a:r>
            <a:r>
              <a:rPr lang="en-GB" sz="1088" kern="0" dirty="0">
                <a:solidFill>
                  <a:prstClr val="black"/>
                </a:solidFill>
                <a:latin typeface="Arial"/>
                <a:cs typeface="Arial"/>
              </a:rPr>
              <a:t> in den </a:t>
            </a:r>
            <a:r>
              <a:rPr lang="en-GB" sz="1088" kern="0" dirty="0" err="1">
                <a:solidFill>
                  <a:prstClr val="black"/>
                </a:solidFill>
                <a:latin typeface="Arial"/>
                <a:cs typeface="Arial"/>
              </a:rPr>
              <a:t>Zusatzmaterialien</a:t>
            </a:r>
            <a:r>
              <a:rPr lang="en-GB" sz="1088" kern="0" dirty="0">
                <a:solidFill>
                  <a:prstClr val="black"/>
                </a:solidFill>
                <a:latin typeface="Arial"/>
                <a:cs typeface="Arial"/>
              </a:rPr>
              <a:t> </a:t>
            </a:r>
            <a:r>
              <a:rPr lang="en-GB" sz="1088" kern="0" dirty="0" err="1">
                <a:solidFill>
                  <a:prstClr val="black"/>
                </a:solidFill>
                <a:latin typeface="Arial"/>
                <a:cs typeface="Arial"/>
              </a:rPr>
              <a:t>enthalten</a:t>
            </a:r>
            <a:r>
              <a:rPr lang="en-GB" sz="1088" kern="0" dirty="0">
                <a:solidFill>
                  <a:prstClr val="black"/>
                </a:solidFill>
                <a:latin typeface="Arial"/>
                <a:cs typeface="Arial"/>
              </a:rPr>
              <a:t>.</a:t>
            </a:r>
            <a:endParaRPr sz="1088" kern="0" dirty="0">
              <a:solidFill>
                <a:prstClr val="black"/>
              </a:solidFill>
              <a:latin typeface="Arial"/>
              <a:cs typeface="Arial"/>
            </a:endParaRPr>
          </a:p>
          <a:p>
            <a:pPr defTabSz="829178">
              <a:spcBef>
                <a:spcPts val="45"/>
              </a:spcBef>
            </a:pPr>
            <a:endParaRPr sz="1134" kern="0" dirty="0">
              <a:solidFill>
                <a:prstClr val="black"/>
              </a:solidFill>
              <a:latin typeface="Times New Roman"/>
              <a:cs typeface="Times New Roman"/>
            </a:endParaRPr>
          </a:p>
          <a:p>
            <a:pPr marL="73129" defTabSz="829178"/>
            <a:r>
              <a:rPr lang="de-DE" sz="1088" kern="0" dirty="0">
                <a:solidFill>
                  <a:prstClr val="black"/>
                </a:solidFill>
                <a:latin typeface="Arial Unicode MS"/>
                <a:cs typeface="Arial Unicode MS"/>
              </a:rPr>
              <a:t>Auf der nächsten Seite sehen Sie ein Beispiel für eine fertige Vorlage.</a:t>
            </a:r>
            <a:endParaRPr sz="1088" kern="0" dirty="0">
              <a:solidFill>
                <a:prstClr val="black"/>
              </a:solidFill>
              <a:latin typeface="Arial Unicode MS"/>
              <a:cs typeface="Arial Unicode MS"/>
            </a:endParaRPr>
          </a:p>
        </p:txBody>
      </p:sp>
      <p:sp>
        <p:nvSpPr>
          <p:cNvPr id="4" name="object 4"/>
          <p:cNvSpPr/>
          <p:nvPr/>
        </p:nvSpPr>
        <p:spPr>
          <a:xfrm>
            <a:off x="879214" y="5647080"/>
            <a:ext cx="210743" cy="210743"/>
          </a:xfrm>
          <a:prstGeom prst="rect">
            <a:avLst/>
          </a:prstGeom>
          <a:blipFill>
            <a:blip r:embed="rId2" cstate="print"/>
            <a:stretch>
              <a:fillRect/>
            </a:stretch>
          </a:blipFill>
        </p:spPr>
        <p:txBody>
          <a:bodyPr wrap="square" lIns="0" tIns="0" rIns="0" bIns="0" rtlCol="0"/>
          <a:lstStyle/>
          <a:p>
            <a:pPr defTabSz="829178"/>
            <a:endParaRPr sz="1632">
              <a:solidFill>
                <a:prstClr val="black"/>
              </a:solidFill>
              <a:latin typeface="Calibri"/>
            </a:endParaRPr>
          </a:p>
        </p:txBody>
      </p:sp>
      <p:sp>
        <p:nvSpPr>
          <p:cNvPr id="7" name="object 6">
            <a:extLst>
              <a:ext uri="{FF2B5EF4-FFF2-40B4-BE49-F238E27FC236}">
                <a16:creationId xmlns:a16="http://schemas.microsoft.com/office/drawing/2014/main" id="{F54BE6DB-652E-3649-830E-FB75EFEF416D}"/>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42</a:t>
            </a:r>
            <a:endParaRPr sz="907" dirty="0">
              <a:solidFill>
                <a:prstClr val="black"/>
              </a:solidFill>
              <a:latin typeface="Arial"/>
              <a:cs typeface="Arial"/>
            </a:endParaRPr>
          </a:p>
        </p:txBody>
      </p:sp>
    </p:spTree>
    <p:extLst>
      <p:ext uri="{BB962C8B-B14F-4D97-AF65-F5344CB8AC3E}">
        <p14:creationId xmlns:p14="http://schemas.microsoft.com/office/powerpoint/2010/main" val="23411499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17080" y="1991869"/>
            <a:ext cx="2757596" cy="2931454"/>
          </a:xfrm>
          <a:prstGeom prst="rect">
            <a:avLst/>
          </a:prstGeom>
          <a:ln w="31733">
            <a:solidFill>
              <a:srgbClr val="2791A6"/>
            </a:solidFill>
          </a:ln>
        </p:spPr>
        <p:txBody>
          <a:bodyPr vert="horz" wrap="square" lIns="0" tIns="35125" rIns="0" bIns="0" rtlCol="0">
            <a:spAutoFit/>
          </a:bodyPr>
          <a:lstStyle/>
          <a:p>
            <a:pPr marL="75432" marR="519388" defTabSz="829178">
              <a:lnSpc>
                <a:spcPct val="120800"/>
              </a:lnSpc>
              <a:spcBef>
                <a:spcPts val="277"/>
              </a:spcBef>
            </a:pPr>
            <a:r>
              <a:rPr lang="de-DE" sz="1088" b="1" kern="0" dirty="0">
                <a:solidFill>
                  <a:prstClr val="black"/>
                </a:solidFill>
                <a:latin typeface="Arial Unicode MS"/>
                <a:cs typeface="Arial Unicode MS"/>
              </a:rPr>
              <a:t>Hier ist ein Beispiel für einen Abschnitt des ausgefüllten Protokolls von </a:t>
            </a:r>
            <a:r>
              <a:rPr lang="de-DE" sz="1088" b="1" kern="0" dirty="0" err="1">
                <a:solidFill>
                  <a:prstClr val="black"/>
                </a:solidFill>
                <a:latin typeface="Arial Unicode MS"/>
                <a:cs typeface="Arial Unicode MS"/>
              </a:rPr>
              <a:t>Lucys</a:t>
            </a:r>
            <a:r>
              <a:rPr lang="de-DE" sz="1088" b="1" kern="0" dirty="0">
                <a:solidFill>
                  <a:prstClr val="black"/>
                </a:solidFill>
                <a:latin typeface="Arial Unicode MS"/>
                <a:cs typeface="Arial Unicode MS"/>
              </a:rPr>
              <a:t> Untersuchung in einer Grundschule.</a:t>
            </a:r>
          </a:p>
          <a:p>
            <a:pPr marL="75432" marR="519388" defTabSz="829178">
              <a:lnSpc>
                <a:spcPct val="120800"/>
              </a:lnSpc>
              <a:spcBef>
                <a:spcPts val="277"/>
              </a:spcBef>
            </a:pPr>
            <a:r>
              <a:rPr lang="de-DE" sz="1088" kern="0" dirty="0">
                <a:solidFill>
                  <a:prstClr val="black"/>
                </a:solidFill>
                <a:latin typeface="Arial Unicode MS"/>
                <a:cs typeface="Arial Unicode MS"/>
              </a:rPr>
              <a:t>Wie Sie sehen können, hat sie beschlossen, sich auf drei Codes zu fokussieren: Auf Ideen aufbauen (I), Herausfordern (H) und Ermutigen, auf Ideen aufzubauen (EI).</a:t>
            </a:r>
          </a:p>
          <a:p>
            <a:pPr marL="75432" marR="519388" defTabSz="829178">
              <a:lnSpc>
                <a:spcPct val="120800"/>
              </a:lnSpc>
              <a:spcBef>
                <a:spcPts val="277"/>
              </a:spcBef>
            </a:pPr>
            <a:r>
              <a:rPr lang="de-DE" sz="1088" kern="0" dirty="0">
                <a:solidFill>
                  <a:prstClr val="black"/>
                </a:solidFill>
                <a:latin typeface="Arial Unicode MS"/>
                <a:cs typeface="Arial Unicode MS"/>
              </a:rPr>
              <a:t>Sie hat auch einen Kommentarbereich hinzugefügt, um alle wichtigen Punkte während des Dialogs festzuhalten.</a:t>
            </a:r>
          </a:p>
        </p:txBody>
      </p:sp>
      <p:graphicFrame>
        <p:nvGraphicFramePr>
          <p:cNvPr id="5" name="Table 4">
            <a:extLst>
              <a:ext uri="{FF2B5EF4-FFF2-40B4-BE49-F238E27FC236}">
                <a16:creationId xmlns:a16="http://schemas.microsoft.com/office/drawing/2014/main" id="{4F5DAAD5-B8CF-5345-B8B6-C06373025EBF}"/>
              </a:ext>
            </a:extLst>
          </p:cNvPr>
          <p:cNvGraphicFramePr>
            <a:graphicFrameLocks noGrp="1"/>
          </p:cNvGraphicFramePr>
          <p:nvPr/>
        </p:nvGraphicFramePr>
        <p:xfrm>
          <a:off x="4639109" y="571993"/>
          <a:ext cx="5251467" cy="6200859"/>
        </p:xfrm>
        <a:graphic>
          <a:graphicData uri="http://schemas.openxmlformats.org/drawingml/2006/table">
            <a:tbl>
              <a:tblPr firstRow="1" firstCol="1" lastRow="1" lastCol="1" bandRow="1" bandCol="1">
                <a:tableStyleId>{5940675A-B579-460E-94D1-54222C63F5DA}</a:tableStyleId>
              </a:tblPr>
              <a:tblGrid>
                <a:gridCol w="349199">
                  <a:extLst>
                    <a:ext uri="{9D8B030D-6E8A-4147-A177-3AD203B41FA5}">
                      <a16:colId xmlns:a16="http://schemas.microsoft.com/office/drawing/2014/main" val="359646168"/>
                    </a:ext>
                  </a:extLst>
                </a:gridCol>
                <a:gridCol w="611942">
                  <a:extLst>
                    <a:ext uri="{9D8B030D-6E8A-4147-A177-3AD203B41FA5}">
                      <a16:colId xmlns:a16="http://schemas.microsoft.com/office/drawing/2014/main" val="3268441418"/>
                    </a:ext>
                  </a:extLst>
                </a:gridCol>
                <a:gridCol w="2064881">
                  <a:extLst>
                    <a:ext uri="{9D8B030D-6E8A-4147-A177-3AD203B41FA5}">
                      <a16:colId xmlns:a16="http://schemas.microsoft.com/office/drawing/2014/main" val="1557554163"/>
                    </a:ext>
                  </a:extLst>
                </a:gridCol>
                <a:gridCol w="322253">
                  <a:extLst>
                    <a:ext uri="{9D8B030D-6E8A-4147-A177-3AD203B41FA5}">
                      <a16:colId xmlns:a16="http://schemas.microsoft.com/office/drawing/2014/main" val="695939355"/>
                    </a:ext>
                  </a:extLst>
                </a:gridCol>
                <a:gridCol w="362673">
                  <a:extLst>
                    <a:ext uri="{9D8B030D-6E8A-4147-A177-3AD203B41FA5}">
                      <a16:colId xmlns:a16="http://schemas.microsoft.com/office/drawing/2014/main" val="1526834197"/>
                    </a:ext>
                  </a:extLst>
                </a:gridCol>
                <a:gridCol w="335725">
                  <a:extLst>
                    <a:ext uri="{9D8B030D-6E8A-4147-A177-3AD203B41FA5}">
                      <a16:colId xmlns:a16="http://schemas.microsoft.com/office/drawing/2014/main" val="3773953428"/>
                    </a:ext>
                  </a:extLst>
                </a:gridCol>
                <a:gridCol w="1204794">
                  <a:extLst>
                    <a:ext uri="{9D8B030D-6E8A-4147-A177-3AD203B41FA5}">
                      <a16:colId xmlns:a16="http://schemas.microsoft.com/office/drawing/2014/main" val="4021447565"/>
                    </a:ext>
                  </a:extLst>
                </a:gridCol>
              </a:tblGrid>
              <a:tr h="270262">
                <a:tc>
                  <a:txBody>
                    <a:bodyPr/>
                    <a:lstStyle/>
                    <a:p>
                      <a:pPr marL="65405" algn="ctr">
                        <a:spcBef>
                          <a:spcPts val="20"/>
                        </a:spcBef>
                      </a:pPr>
                      <a:r>
                        <a:rPr lang="en-US" sz="900" b="1" dirty="0" err="1">
                          <a:solidFill>
                            <a:schemeClr val="tx1"/>
                          </a:solidFill>
                          <a:effectLst/>
                        </a:rPr>
                        <a:t>TurnNr</a:t>
                      </a:r>
                      <a:r>
                        <a:rPr lang="en-US" sz="900" b="1" dirty="0">
                          <a:solidFill>
                            <a:schemeClr val="tx1"/>
                          </a:solidFill>
                          <a:effectLst/>
                        </a:rPr>
                        <a:t>.</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err="1">
                          <a:solidFill>
                            <a:schemeClr val="tx1"/>
                          </a:solidFill>
                          <a:effectLst/>
                        </a:rPr>
                        <a:t>Sprecher</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err="1">
                          <a:solidFill>
                            <a:schemeClr val="tx1"/>
                          </a:solidFill>
                          <a:effectLst/>
                        </a:rPr>
                        <a:t>Transkribierter</a:t>
                      </a:r>
                      <a:r>
                        <a:rPr lang="en-US" sz="900" b="1" dirty="0">
                          <a:solidFill>
                            <a:schemeClr val="tx1"/>
                          </a:solidFill>
                          <a:effectLst/>
                        </a:rPr>
                        <a:t> Dialog</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a:solidFill>
                            <a:schemeClr val="tx1"/>
                          </a:solidFill>
                          <a:effectLst/>
                          <a:latin typeface="+mn-lt"/>
                          <a:ea typeface="+mn-ea"/>
                          <a:cs typeface="+mn-cs"/>
                        </a:rPr>
                        <a:t>I</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a:solidFill>
                            <a:schemeClr val="tx1"/>
                          </a:solidFill>
                          <a:effectLst/>
                        </a:rPr>
                        <a:t>H</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a:solidFill>
                            <a:schemeClr val="tx1"/>
                          </a:solidFill>
                          <a:effectLst/>
                          <a:latin typeface="+mn-lt"/>
                          <a:ea typeface="+mn-ea"/>
                          <a:cs typeface="+mn-cs"/>
                        </a:rPr>
                        <a:t>EI</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900" b="1" dirty="0" err="1">
                          <a:solidFill>
                            <a:schemeClr val="tx1"/>
                          </a:solidFill>
                          <a:effectLst/>
                        </a:rPr>
                        <a:t>Kommentare</a:t>
                      </a:r>
                      <a:endParaRPr lang="en-GB" sz="900" b="1"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21712681"/>
                  </a:ext>
                </a:extLst>
              </a:tr>
              <a:tr h="283776">
                <a:tc>
                  <a:txBody>
                    <a:bodyPr/>
                    <a:lstStyle/>
                    <a:p>
                      <a:pPr marL="65405">
                        <a:spcBef>
                          <a:spcPts val="20"/>
                        </a:spcBef>
                      </a:pPr>
                      <a:r>
                        <a:rPr lang="en-US" sz="900">
                          <a:solidFill>
                            <a:schemeClr val="tx1"/>
                          </a:solidFill>
                          <a:effectLst/>
                        </a:rPr>
                        <a:t>1</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89230">
                        <a:lnSpc>
                          <a:spcPct val="105000"/>
                        </a:lnSpc>
                        <a:spcBef>
                          <a:spcPts val="20"/>
                        </a:spcBef>
                      </a:pPr>
                      <a:r>
                        <a:rPr lang="de-DE" sz="900" spc="10" dirty="0">
                          <a:solidFill>
                            <a:schemeClr val="tx1"/>
                          </a:solidFill>
                          <a:effectLst/>
                        </a:rPr>
                        <a:t>Ist es in Ordnung, Tiere in einem Zoo zu halten? Sprich mit deinem Partner</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0334123"/>
                  </a:ext>
                </a:extLst>
              </a:tr>
              <a:tr h="152023">
                <a:tc>
                  <a:txBody>
                    <a:bodyPr/>
                    <a:lstStyle/>
                    <a:p>
                      <a:pPr marL="65405">
                        <a:spcBef>
                          <a:spcPts val="20"/>
                        </a:spcBef>
                      </a:pPr>
                      <a:r>
                        <a:rPr lang="en-US" sz="900">
                          <a:solidFill>
                            <a:schemeClr val="tx1"/>
                          </a:solidFill>
                          <a:effectLst/>
                        </a:rPr>
                        <a:t>2</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14</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de-DE" sz="900" spc="10" dirty="0">
                          <a:solidFill>
                            <a:schemeClr val="tx1"/>
                          </a:solidFill>
                          <a:effectLst/>
                        </a:rPr>
                        <a:t>Ich werde nein sagen, in der Mitte</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90124129"/>
                  </a:ext>
                </a:extLst>
              </a:tr>
              <a:tr h="152023">
                <a:tc>
                  <a:txBody>
                    <a:bodyPr/>
                    <a:lstStyle/>
                    <a:p>
                      <a:pPr marL="65405">
                        <a:spcBef>
                          <a:spcPts val="20"/>
                        </a:spcBef>
                      </a:pPr>
                      <a:r>
                        <a:rPr lang="en-US" sz="900">
                          <a:solidFill>
                            <a:schemeClr val="tx1"/>
                          </a:solidFill>
                          <a:effectLst/>
                        </a:rPr>
                        <a:t>3</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29</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latin typeface="+mn-lt"/>
                          <a:ea typeface="+mn-ea"/>
                          <a:cs typeface="+mn-cs"/>
                        </a:rPr>
                        <a:t>Mitte</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90368262"/>
                  </a:ext>
                </a:extLst>
              </a:tr>
              <a:tr h="152023">
                <a:tc>
                  <a:txBody>
                    <a:bodyPr/>
                    <a:lstStyle/>
                    <a:p>
                      <a:pPr marL="65405">
                        <a:spcBef>
                          <a:spcPts val="20"/>
                        </a:spcBef>
                      </a:pPr>
                      <a:r>
                        <a:rPr lang="en-US" sz="900">
                          <a:solidFill>
                            <a:schemeClr val="tx1"/>
                          </a:solidFill>
                          <a:effectLst/>
                        </a:rPr>
                        <a:t>4</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14</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rPr>
                        <a:t>Mitte</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132459618"/>
                  </a:ext>
                </a:extLst>
              </a:tr>
              <a:tr h="152023">
                <a:tc>
                  <a:txBody>
                    <a:bodyPr/>
                    <a:lstStyle/>
                    <a:p>
                      <a:pPr marL="65405">
                        <a:spcBef>
                          <a:spcPts val="20"/>
                        </a:spcBef>
                      </a:pPr>
                      <a:r>
                        <a:rPr lang="en-US" sz="900">
                          <a:solidFill>
                            <a:schemeClr val="tx1"/>
                          </a:solidFill>
                          <a:effectLst/>
                        </a:rPr>
                        <a:t>5</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a:solidFill>
                            <a:schemeClr val="tx1"/>
                          </a:solidFill>
                          <a:effectLst/>
                        </a:rPr>
                        <a:t>Sag </a:t>
                      </a:r>
                      <a:r>
                        <a:rPr lang="en-US" sz="900" spc="10" dirty="0" err="1">
                          <a:solidFill>
                            <a:schemeClr val="tx1"/>
                          </a:solidFill>
                          <a:effectLst/>
                        </a:rPr>
                        <a:t>mir</a:t>
                      </a:r>
                      <a:r>
                        <a:rPr lang="en-US" sz="900" spc="10" dirty="0">
                          <a:solidFill>
                            <a:schemeClr val="tx1"/>
                          </a:solidFill>
                          <a:effectLst/>
                        </a:rPr>
                        <a:t>, </a:t>
                      </a:r>
                      <a:r>
                        <a:rPr lang="en-US" sz="900" spc="10" dirty="0" err="1">
                          <a:solidFill>
                            <a:schemeClr val="tx1"/>
                          </a:solidFill>
                          <a:effectLst/>
                        </a:rPr>
                        <a:t>warum</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EI</a:t>
                      </a: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13105244"/>
                  </a:ext>
                </a:extLst>
              </a:tr>
              <a:tr h="567551">
                <a:tc>
                  <a:txBody>
                    <a:bodyPr/>
                    <a:lstStyle/>
                    <a:p>
                      <a:pPr marL="65405">
                        <a:spcBef>
                          <a:spcPts val="20"/>
                        </a:spcBef>
                      </a:pPr>
                      <a:r>
                        <a:rPr lang="en-US" sz="900">
                          <a:solidFill>
                            <a:schemeClr val="tx1"/>
                          </a:solidFill>
                          <a:effectLst/>
                        </a:rPr>
                        <a:t>6</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14</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290195">
                        <a:lnSpc>
                          <a:spcPct val="105000"/>
                        </a:lnSpc>
                        <a:spcBef>
                          <a:spcPts val="20"/>
                        </a:spcBef>
                      </a:pPr>
                      <a:r>
                        <a:rPr lang="de-DE" sz="900" spc="10" dirty="0">
                          <a:solidFill>
                            <a:schemeClr val="tx1"/>
                          </a:solidFill>
                          <a:effectLst/>
                        </a:rPr>
                        <a:t>Ähm, weil sie keine Menschen angreifen können, sondern Menschen auf diese Weise Angst machen können.</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90890981"/>
                  </a:ext>
                </a:extLst>
              </a:tr>
              <a:tr h="152023">
                <a:tc>
                  <a:txBody>
                    <a:bodyPr/>
                    <a:lstStyle/>
                    <a:p>
                      <a:pPr marL="65405">
                        <a:spcBef>
                          <a:spcPts val="20"/>
                        </a:spcBef>
                      </a:pPr>
                      <a:r>
                        <a:rPr lang="en-US" sz="900">
                          <a:solidFill>
                            <a:schemeClr val="tx1"/>
                          </a:solidFill>
                          <a:effectLst/>
                        </a:rPr>
                        <a:t>7</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rPr>
                        <a:t>Erzähl</a:t>
                      </a:r>
                      <a:r>
                        <a:rPr lang="en-US" sz="900" spc="10" dirty="0">
                          <a:solidFill>
                            <a:schemeClr val="tx1"/>
                          </a:solidFill>
                          <a:effectLst/>
                        </a:rPr>
                        <a:t> </a:t>
                      </a:r>
                      <a:r>
                        <a:rPr lang="en-US" sz="900" spc="10" dirty="0" err="1">
                          <a:solidFill>
                            <a:schemeClr val="tx1"/>
                          </a:solidFill>
                          <a:effectLst/>
                        </a:rPr>
                        <a:t>mir</a:t>
                      </a:r>
                      <a:r>
                        <a:rPr lang="en-US" sz="900" spc="10" dirty="0">
                          <a:solidFill>
                            <a:schemeClr val="tx1"/>
                          </a:solidFill>
                          <a:effectLst/>
                        </a:rPr>
                        <a:t> </a:t>
                      </a:r>
                      <a:r>
                        <a:rPr lang="en-US" sz="900" spc="10" dirty="0" err="1">
                          <a:solidFill>
                            <a:schemeClr val="tx1"/>
                          </a:solidFill>
                          <a:effectLst/>
                        </a:rPr>
                        <a:t>mehr</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EI</a:t>
                      </a: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48753041"/>
                  </a:ext>
                </a:extLst>
              </a:tr>
              <a:tr h="851327">
                <a:tc>
                  <a:txBody>
                    <a:bodyPr/>
                    <a:lstStyle/>
                    <a:p>
                      <a:pPr marL="65405">
                        <a:spcBef>
                          <a:spcPts val="20"/>
                        </a:spcBef>
                      </a:pPr>
                      <a:r>
                        <a:rPr lang="en-US" sz="900">
                          <a:solidFill>
                            <a:schemeClr val="tx1"/>
                          </a:solidFill>
                          <a:effectLst/>
                        </a:rPr>
                        <a:t>8</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14</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20015">
                        <a:lnSpc>
                          <a:spcPct val="105000"/>
                        </a:lnSpc>
                        <a:spcBef>
                          <a:spcPts val="20"/>
                        </a:spcBef>
                      </a:pPr>
                      <a:r>
                        <a:rPr lang="de-DE" sz="900" spc="10" dirty="0">
                          <a:solidFill>
                            <a:schemeClr val="tx1"/>
                          </a:solidFill>
                          <a:effectLst/>
                        </a:rPr>
                        <a:t>Und, und, und, weil sie gerne Menschen in den Kopf beißen, wenn sie damit fertig werden. Ich habe ein Video gesehen, in dem ein wirklich großer Vogel einem Jungen den Kopf abbeißt, aber der Junge stirbt.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latin typeface="+mn-lt"/>
                          <a:ea typeface="+mn-ea"/>
                          <a:cs typeface="+mn-cs"/>
                        </a:rPr>
                        <a:t>I</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62346660"/>
                  </a:ext>
                </a:extLst>
              </a:tr>
              <a:tr h="425663">
                <a:tc>
                  <a:txBody>
                    <a:bodyPr/>
                    <a:lstStyle/>
                    <a:p>
                      <a:pPr marL="65405">
                        <a:spcBef>
                          <a:spcPts val="20"/>
                        </a:spcBef>
                      </a:pPr>
                      <a:r>
                        <a:rPr lang="en-US" sz="900">
                          <a:solidFill>
                            <a:schemeClr val="tx1"/>
                          </a:solidFill>
                          <a:effectLst/>
                        </a:rPr>
                        <a:t>9</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492125">
                        <a:lnSpc>
                          <a:spcPct val="105000"/>
                        </a:lnSpc>
                        <a:spcBef>
                          <a:spcPts val="20"/>
                        </a:spcBef>
                      </a:pPr>
                      <a:r>
                        <a:rPr lang="de-DE" sz="900" spc="10" dirty="0">
                          <a:solidFill>
                            <a:schemeClr val="tx1"/>
                          </a:solidFill>
                          <a:effectLst/>
                        </a:rPr>
                        <a:t>OK, (Name des Kindes) stimmst du mit (Name des Kindes) überein oder nicht?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EI</a:t>
                      </a: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96923299"/>
                  </a:ext>
                </a:extLst>
              </a:tr>
              <a:tr h="152023">
                <a:tc>
                  <a:txBody>
                    <a:bodyPr/>
                    <a:lstStyle/>
                    <a:p>
                      <a:pPr marL="65405">
                        <a:spcBef>
                          <a:spcPts val="20"/>
                        </a:spcBef>
                      </a:pPr>
                      <a:r>
                        <a:rPr lang="en-US" sz="900">
                          <a:solidFill>
                            <a:schemeClr val="tx1"/>
                          </a:solidFill>
                          <a:effectLst/>
                        </a:rPr>
                        <a:t>10</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29</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latin typeface="+mn-lt"/>
                          <a:ea typeface="+mn-ea"/>
                          <a:cs typeface="+mn-cs"/>
                        </a:rPr>
                        <a:t>Ich</a:t>
                      </a:r>
                      <a:r>
                        <a:rPr lang="en-US" sz="900" spc="10" baseline="0" dirty="0">
                          <a:solidFill>
                            <a:schemeClr val="tx1"/>
                          </a:solidFill>
                          <a:effectLst/>
                          <a:latin typeface="+mn-lt"/>
                          <a:ea typeface="+mn-ea"/>
                          <a:cs typeface="+mn-cs"/>
                        </a:rPr>
                        <a:t> bin </a:t>
                      </a:r>
                      <a:r>
                        <a:rPr lang="en-US" sz="900" spc="10" baseline="0" dirty="0" err="1">
                          <a:solidFill>
                            <a:schemeClr val="tx1"/>
                          </a:solidFill>
                          <a:effectLst/>
                          <a:latin typeface="+mn-lt"/>
                          <a:ea typeface="+mn-ea"/>
                          <a:cs typeface="+mn-cs"/>
                        </a:rPr>
                        <a:t>auch</a:t>
                      </a:r>
                      <a:r>
                        <a:rPr lang="en-US" sz="900" spc="10" baseline="0" dirty="0">
                          <a:solidFill>
                            <a:schemeClr val="tx1"/>
                          </a:solidFill>
                          <a:effectLst/>
                          <a:latin typeface="+mn-lt"/>
                          <a:ea typeface="+mn-ea"/>
                          <a:cs typeface="+mn-cs"/>
                        </a:rPr>
                        <a:t> </a:t>
                      </a:r>
                      <a:r>
                        <a:rPr lang="en-US" sz="900" spc="10" baseline="0" dirty="0" err="1">
                          <a:solidFill>
                            <a:schemeClr val="tx1"/>
                          </a:solidFill>
                          <a:effectLst/>
                          <a:latin typeface="+mn-lt"/>
                          <a:ea typeface="+mn-ea"/>
                          <a:cs typeface="+mn-cs"/>
                        </a:rPr>
                        <a:t>der</a:t>
                      </a:r>
                      <a:r>
                        <a:rPr lang="en-US" sz="900" spc="10" baseline="0" dirty="0">
                          <a:solidFill>
                            <a:schemeClr val="tx1"/>
                          </a:solidFill>
                          <a:effectLst/>
                          <a:latin typeface="+mn-lt"/>
                          <a:ea typeface="+mn-ea"/>
                          <a:cs typeface="+mn-cs"/>
                        </a:rPr>
                        <a:t> </a:t>
                      </a:r>
                      <a:r>
                        <a:rPr lang="en-US" sz="900" spc="10" baseline="0" dirty="0" err="1">
                          <a:solidFill>
                            <a:schemeClr val="tx1"/>
                          </a:solidFill>
                          <a:effectLst/>
                          <a:latin typeface="+mn-lt"/>
                          <a:ea typeface="+mn-ea"/>
                          <a:cs typeface="+mn-cs"/>
                        </a:rPr>
                        <a:t>Meinung</a:t>
                      </a:r>
                      <a:r>
                        <a:rPr lang="en-US" sz="900" spc="10" baseline="0" dirty="0">
                          <a:solidFill>
                            <a:schemeClr val="tx1"/>
                          </a:solidFill>
                          <a:effectLst/>
                          <a:latin typeface="+mn-lt"/>
                          <a:ea typeface="+mn-ea"/>
                          <a:cs typeface="+mn-cs"/>
                        </a:rPr>
                        <a: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76112922"/>
                  </a:ext>
                </a:extLst>
              </a:tr>
              <a:tr h="152023">
                <a:tc>
                  <a:txBody>
                    <a:bodyPr/>
                    <a:lstStyle/>
                    <a:p>
                      <a:pPr marL="65405">
                        <a:spcBef>
                          <a:spcPts val="20"/>
                        </a:spcBef>
                      </a:pPr>
                      <a:r>
                        <a:rPr lang="en-US" sz="900">
                          <a:solidFill>
                            <a:schemeClr val="tx1"/>
                          </a:solidFill>
                          <a:effectLst/>
                        </a:rPr>
                        <a:t>11</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latin typeface="+mn-lt"/>
                          <a:ea typeface="+mn-ea"/>
                          <a:cs typeface="+mn-cs"/>
                        </a:rPr>
                        <a:t>Bist</a:t>
                      </a:r>
                      <a:r>
                        <a:rPr lang="en-US" sz="900" spc="10" baseline="0" dirty="0">
                          <a:solidFill>
                            <a:schemeClr val="tx1"/>
                          </a:solidFill>
                          <a:effectLst/>
                          <a:latin typeface="+mn-lt"/>
                          <a:ea typeface="+mn-ea"/>
                          <a:cs typeface="+mn-cs"/>
                        </a:rPr>
                        <a:t> du, ok, </a:t>
                      </a:r>
                      <a:r>
                        <a:rPr lang="en-US" sz="900" spc="10" baseline="0" dirty="0" err="1">
                          <a:solidFill>
                            <a:schemeClr val="tx1"/>
                          </a:solidFill>
                          <a:effectLst/>
                          <a:latin typeface="+mn-lt"/>
                          <a:ea typeface="+mn-ea"/>
                          <a:cs typeface="+mn-cs"/>
                        </a:rPr>
                        <a:t>warum</a:t>
                      </a:r>
                      <a:r>
                        <a:rPr lang="en-US" sz="900" spc="10" baseline="0" dirty="0">
                          <a:solidFill>
                            <a:schemeClr val="tx1"/>
                          </a:solidFill>
                          <a:effectLst/>
                          <a:latin typeface="+mn-lt"/>
                          <a:ea typeface="+mn-ea"/>
                          <a:cs typeface="+mn-cs"/>
                        </a:rPr>
                        <a: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2964938"/>
                  </a:ext>
                </a:extLst>
              </a:tr>
              <a:tr h="709438">
                <a:tc>
                  <a:txBody>
                    <a:bodyPr/>
                    <a:lstStyle/>
                    <a:p>
                      <a:pPr marL="65405">
                        <a:spcBef>
                          <a:spcPts val="20"/>
                        </a:spcBef>
                      </a:pPr>
                      <a:r>
                        <a:rPr lang="en-US" sz="900">
                          <a:solidFill>
                            <a:schemeClr val="tx1"/>
                          </a:solidFill>
                          <a:effectLst/>
                        </a:rPr>
                        <a:t>12</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29</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spc="10" dirty="0" err="1">
                          <a:solidFill>
                            <a:schemeClr val="tx1"/>
                          </a:solidFill>
                          <a:effectLst/>
                        </a:rPr>
                        <a:t>Zuckt</a:t>
                      </a:r>
                      <a:r>
                        <a:rPr lang="en-US" sz="900" spc="10" baseline="0" dirty="0">
                          <a:solidFill>
                            <a:schemeClr val="tx1"/>
                          </a:solidFill>
                          <a:effectLst/>
                        </a:rPr>
                        <a:t> </a:t>
                      </a:r>
                      <a:r>
                        <a:rPr lang="en-US" sz="900" spc="10" baseline="0" dirty="0" err="1">
                          <a:solidFill>
                            <a:schemeClr val="tx1"/>
                          </a:solidFill>
                          <a:effectLst/>
                        </a:rPr>
                        <a:t>mit</a:t>
                      </a:r>
                      <a:r>
                        <a:rPr lang="en-US" sz="900" spc="10" baseline="0" dirty="0">
                          <a:solidFill>
                            <a:schemeClr val="tx1"/>
                          </a:solidFill>
                          <a:effectLst/>
                        </a:rPr>
                        <a:t> den </a:t>
                      </a:r>
                      <a:r>
                        <a:rPr lang="en-US" sz="900" spc="10" baseline="0" dirty="0" err="1">
                          <a:solidFill>
                            <a:schemeClr val="tx1"/>
                          </a:solidFill>
                          <a:effectLst/>
                        </a:rPr>
                        <a:t>Schultern</a:t>
                      </a:r>
                      <a:endParaRPr lang="en-GB" sz="900" dirty="0">
                        <a:solidFill>
                          <a:schemeClr val="tx1"/>
                        </a:solidFill>
                        <a:effectLst/>
                      </a:endParaRPr>
                    </a:p>
                    <a:p>
                      <a:pPr marL="65405">
                        <a:spcBef>
                          <a:spcPts val="70"/>
                        </a:spcBef>
                      </a:pPr>
                      <a:r>
                        <a:rPr lang="en-US" sz="900" spc="10" dirty="0" err="1">
                          <a:solidFill>
                            <a:schemeClr val="tx1"/>
                          </a:solidFill>
                          <a:effectLst/>
                        </a:rPr>
                        <a:t>Ich</a:t>
                      </a:r>
                      <a:r>
                        <a:rPr lang="en-US" sz="900" spc="10" baseline="0" dirty="0">
                          <a:solidFill>
                            <a:schemeClr val="tx1"/>
                          </a:solidFill>
                          <a:effectLst/>
                        </a:rPr>
                        <a:t> </a:t>
                      </a:r>
                      <a:r>
                        <a:rPr lang="en-US" sz="900" spc="10" baseline="0" dirty="0" err="1">
                          <a:solidFill>
                            <a:schemeClr val="tx1"/>
                          </a:solidFill>
                          <a:effectLst/>
                        </a:rPr>
                        <a:t>hab</a:t>
                      </a:r>
                      <a:r>
                        <a:rPr lang="en-US" sz="900" spc="10" baseline="0" dirty="0">
                          <a:solidFill>
                            <a:schemeClr val="tx1"/>
                          </a:solidFill>
                          <a:effectLst/>
                        </a:rPr>
                        <a:t> </a:t>
                      </a:r>
                      <a:r>
                        <a:rPr lang="en-US" sz="900" spc="10" baseline="0" dirty="0" err="1">
                          <a:solidFill>
                            <a:schemeClr val="tx1"/>
                          </a:solidFill>
                          <a:effectLst/>
                        </a:rPr>
                        <a:t>es</a:t>
                      </a:r>
                      <a:r>
                        <a:rPr lang="en-US" sz="900" spc="10" baseline="0" dirty="0">
                          <a:solidFill>
                            <a:schemeClr val="tx1"/>
                          </a:solidFill>
                          <a:effectLst/>
                        </a:rPr>
                        <a:t> </a:t>
                      </a:r>
                      <a:r>
                        <a:rPr lang="en-US" sz="900" spc="10" baseline="0" dirty="0" err="1">
                          <a:solidFill>
                            <a:schemeClr val="tx1"/>
                          </a:solidFill>
                          <a:effectLst/>
                        </a:rPr>
                        <a:t>vergessen</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50800">
                        <a:lnSpc>
                          <a:spcPct val="105000"/>
                        </a:lnSpc>
                        <a:spcBef>
                          <a:spcPts val="20"/>
                        </a:spcBef>
                      </a:pPr>
                      <a:r>
                        <a:rPr lang="de-DE" sz="900" dirty="0">
                          <a:solidFill>
                            <a:schemeClr val="tx1"/>
                          </a:solidFill>
                          <a:effectLst/>
                        </a:rPr>
                        <a:t>Schüchtern, im Allgemeinen zurückhaltend, wenn es darum geht, zum Dialog beizutragen.</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91593582"/>
                  </a:ext>
                </a:extLst>
              </a:tr>
              <a:tr h="567551">
                <a:tc>
                  <a:txBody>
                    <a:bodyPr/>
                    <a:lstStyle/>
                    <a:p>
                      <a:pPr marL="65405">
                        <a:spcBef>
                          <a:spcPts val="20"/>
                        </a:spcBef>
                      </a:pPr>
                      <a:r>
                        <a:rPr lang="en-US" sz="900">
                          <a:solidFill>
                            <a:schemeClr val="tx1"/>
                          </a:solidFill>
                          <a:effectLst/>
                        </a:rPr>
                        <a:t>13</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05410">
                        <a:lnSpc>
                          <a:spcPct val="105000"/>
                        </a:lnSpc>
                        <a:spcBef>
                          <a:spcPts val="20"/>
                        </a:spcBef>
                      </a:pPr>
                      <a:r>
                        <a:rPr lang="de-DE" sz="900" spc="10" dirty="0">
                          <a:solidFill>
                            <a:schemeClr val="tx1"/>
                          </a:solidFill>
                          <a:effectLst/>
                        </a:rPr>
                        <a:t>An die ganze Klasse gerichtet - Erinnerung, bei der Sache zu bleiben</a:t>
                      </a:r>
                    </a:p>
                    <a:p>
                      <a:pPr marL="65405" marR="105410">
                        <a:lnSpc>
                          <a:spcPct val="105000"/>
                        </a:lnSpc>
                        <a:spcBef>
                          <a:spcPts val="20"/>
                        </a:spcBef>
                      </a:pPr>
                      <a:r>
                        <a:rPr lang="de-DE" sz="900" spc="10" dirty="0">
                          <a:solidFill>
                            <a:schemeClr val="tx1"/>
                          </a:solidFill>
                          <a:effectLst/>
                        </a:rPr>
                        <a:t>Ist es in Ordnung, Tiere in Zoos zu halten?</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728274473"/>
                  </a:ext>
                </a:extLst>
              </a:tr>
              <a:tr h="152476">
                <a:tc>
                  <a:txBody>
                    <a:bodyPr/>
                    <a:lstStyle/>
                    <a:p>
                      <a:pPr marL="65405">
                        <a:spcBef>
                          <a:spcPts val="25"/>
                        </a:spcBef>
                      </a:pPr>
                      <a:r>
                        <a:rPr lang="en-US" sz="900">
                          <a:solidFill>
                            <a:schemeClr val="tx1"/>
                          </a:solidFill>
                          <a:effectLst/>
                        </a:rPr>
                        <a:t>14</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900" dirty="0">
                          <a:solidFill>
                            <a:schemeClr val="tx1"/>
                          </a:solidFill>
                          <a:effectLst/>
                        </a:rPr>
                        <a:t>Kind 5</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900" spc="10" dirty="0" err="1">
                          <a:solidFill>
                            <a:schemeClr val="tx1"/>
                          </a:solidFill>
                          <a:effectLst/>
                          <a:latin typeface="+mn-lt"/>
                          <a:ea typeface="+mn-ea"/>
                          <a:cs typeface="+mn-cs"/>
                        </a:rPr>
                        <a:t>Ja</a:t>
                      </a:r>
                      <a:r>
                        <a:rPr lang="en-US" sz="900" spc="10" dirty="0">
                          <a:solidFill>
                            <a:schemeClr val="tx1"/>
                          </a:solidFill>
                          <a:effectLst/>
                          <a:latin typeface="+mn-lt"/>
                          <a:ea typeface="+mn-ea"/>
                          <a:cs typeface="+mn-cs"/>
                        </a:rPr>
                        <a:t>,</a:t>
                      </a:r>
                      <a:r>
                        <a:rPr lang="en-US" sz="900" spc="10" baseline="0" dirty="0">
                          <a:solidFill>
                            <a:schemeClr val="tx1"/>
                          </a:solidFill>
                          <a:effectLst/>
                          <a:latin typeface="+mn-lt"/>
                          <a:ea typeface="+mn-ea"/>
                          <a:cs typeface="+mn-cs"/>
                        </a:rPr>
                        <a:t> </a:t>
                      </a:r>
                      <a:r>
                        <a:rPr lang="en-US" sz="900" spc="10" baseline="0" dirty="0" err="1">
                          <a:solidFill>
                            <a:schemeClr val="tx1"/>
                          </a:solidFill>
                          <a:effectLst/>
                          <a:latin typeface="+mn-lt"/>
                          <a:ea typeface="+mn-ea"/>
                          <a:cs typeface="+mn-cs"/>
                        </a:rPr>
                        <a:t>aber</a:t>
                      </a:r>
                      <a:r>
                        <a:rPr lang="en-US" sz="900" spc="10" baseline="0" dirty="0">
                          <a:solidFill>
                            <a:schemeClr val="tx1"/>
                          </a:solidFill>
                          <a:effectLst/>
                          <a:latin typeface="+mn-lt"/>
                          <a:ea typeface="+mn-ea"/>
                          <a:cs typeface="+mn-cs"/>
                        </a:rPr>
                        <a:t> nein.</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63315040"/>
                  </a:ext>
                </a:extLst>
              </a:tr>
              <a:tr h="152023">
                <a:tc>
                  <a:txBody>
                    <a:bodyPr/>
                    <a:lstStyle/>
                    <a:p>
                      <a:pPr marL="65405">
                        <a:spcBef>
                          <a:spcPts val="20"/>
                        </a:spcBef>
                      </a:pPr>
                      <a:r>
                        <a:rPr lang="en-US" sz="900">
                          <a:solidFill>
                            <a:schemeClr val="tx1"/>
                          </a:solidFill>
                          <a:effectLst/>
                        </a:rPr>
                        <a:t>15</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de-DE" sz="900" spc="10" dirty="0" err="1">
                          <a:solidFill>
                            <a:schemeClr val="tx1"/>
                          </a:solidFill>
                          <a:effectLst/>
                        </a:rPr>
                        <a:t>Ooh</a:t>
                      </a:r>
                      <a:r>
                        <a:rPr lang="de-DE" sz="900" spc="10" dirty="0">
                          <a:solidFill>
                            <a:schemeClr val="tx1"/>
                          </a:solidFill>
                          <a:effectLst/>
                        </a:rPr>
                        <a:t> erzähl mir mehr, erzähl mir mehr</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EI</a:t>
                      </a: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06636446"/>
                  </a:ext>
                </a:extLst>
              </a:tr>
              <a:tr h="709438">
                <a:tc>
                  <a:txBody>
                    <a:bodyPr/>
                    <a:lstStyle/>
                    <a:p>
                      <a:pPr marL="65405">
                        <a:spcBef>
                          <a:spcPts val="20"/>
                        </a:spcBef>
                      </a:pPr>
                      <a:r>
                        <a:rPr lang="en-US" sz="900">
                          <a:solidFill>
                            <a:schemeClr val="tx1"/>
                          </a:solidFill>
                          <a:effectLst/>
                        </a:rPr>
                        <a:t>16</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a:solidFill>
                            <a:schemeClr val="tx1"/>
                          </a:solidFill>
                          <a:effectLst/>
                        </a:rPr>
                        <a:t>Kind 5</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63500">
                        <a:lnSpc>
                          <a:spcPct val="105000"/>
                        </a:lnSpc>
                        <a:spcBef>
                          <a:spcPts val="20"/>
                        </a:spcBef>
                      </a:pPr>
                      <a:r>
                        <a:rPr lang="de-DE" sz="900" spc="10" dirty="0">
                          <a:solidFill>
                            <a:schemeClr val="tx1"/>
                          </a:solidFill>
                          <a:effectLst/>
                        </a:rPr>
                        <a:t>Denn wenn sie rauskommen, könnten sie jemanden fressen, und wenn sie nicht drin sind, könnte jemand vergessen, ihnen Futter zu geben, und dann könnten sie sterben.</a:t>
                      </a:r>
                      <a:r>
                        <a:rPr lang="en-US" sz="900" spc="10" dirty="0">
                          <a:solidFill>
                            <a:schemeClr val="tx1"/>
                          </a:solidFill>
                          <a:effectLst/>
                        </a:rPr>
                        <a: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I</a:t>
                      </a:r>
                    </a:p>
                  </a:txBody>
                  <a:tcPr marL="0" marR="0" marT="0" marB="0"/>
                </a:tc>
                <a:tc>
                  <a:txBody>
                    <a:bodyPr/>
                    <a:lstStyle/>
                    <a:p>
                      <a:r>
                        <a:rPr lang="en-US" sz="900">
                          <a:solidFill>
                            <a:schemeClr val="tx1"/>
                          </a:solidFill>
                          <a:effectLst/>
                        </a:rPr>
                        <a:t> </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46063373"/>
                  </a:ext>
                </a:extLst>
              </a:tr>
              <a:tr h="425663">
                <a:tc>
                  <a:txBody>
                    <a:bodyPr/>
                    <a:lstStyle/>
                    <a:p>
                      <a:pPr marL="65405">
                        <a:spcBef>
                          <a:spcPts val="20"/>
                        </a:spcBef>
                      </a:pPr>
                      <a:r>
                        <a:rPr lang="en-US" sz="900">
                          <a:solidFill>
                            <a:schemeClr val="tx1"/>
                          </a:solidFill>
                          <a:effectLst/>
                        </a:rPr>
                        <a:t>17</a:t>
                      </a:r>
                      <a:endParaRPr lang="en-GB" sz="9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900" dirty="0" err="1">
                          <a:solidFill>
                            <a:schemeClr val="tx1"/>
                          </a:solidFill>
                          <a:effectLst/>
                        </a:rPr>
                        <a:t>Lehrkraft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78435">
                        <a:lnSpc>
                          <a:spcPct val="105000"/>
                        </a:lnSpc>
                        <a:spcBef>
                          <a:spcPts val="20"/>
                        </a:spcBef>
                      </a:pPr>
                      <a:r>
                        <a:rPr lang="de-DE" sz="900" spc="10" dirty="0">
                          <a:solidFill>
                            <a:schemeClr val="tx1"/>
                          </a:solidFill>
                          <a:effectLst/>
                        </a:rPr>
                        <a:t>Ok, (Name des Kindes), was denkst du über das, was (Name des Kindes) gerade gesagt hat?</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EI</a:t>
                      </a:r>
                    </a:p>
                  </a:txBody>
                  <a:tcPr marL="0" marR="0" marT="0" marB="0"/>
                </a:tc>
                <a:tc>
                  <a:txBody>
                    <a:bodyPr/>
                    <a:lstStyle/>
                    <a:p>
                      <a:r>
                        <a:rPr lang="en-US" sz="900" dirty="0">
                          <a:solidFill>
                            <a:schemeClr val="tx1"/>
                          </a:solidFill>
                          <a:effectLst/>
                        </a:rPr>
                        <a:t> </a:t>
                      </a:r>
                      <a:endParaRPr lang="en-GB" sz="9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85890772"/>
                  </a:ext>
                </a:extLst>
              </a:tr>
            </a:tbl>
          </a:graphicData>
        </a:graphic>
      </p:graphicFrame>
      <p:sp>
        <p:nvSpPr>
          <p:cNvPr id="6" name="object 6">
            <a:extLst>
              <a:ext uri="{FF2B5EF4-FFF2-40B4-BE49-F238E27FC236}">
                <a16:creationId xmlns:a16="http://schemas.microsoft.com/office/drawing/2014/main" id="{01139517-B723-DB46-8287-B2A16285FDD6}"/>
              </a:ext>
            </a:extLst>
          </p:cNvPr>
          <p:cNvSpPr txBox="1"/>
          <p:nvPr/>
        </p:nvSpPr>
        <p:spPr>
          <a:xfrm>
            <a:off x="5139238" y="6850687"/>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43</a:t>
            </a:r>
            <a:endParaRPr sz="907" dirty="0">
              <a:solidFill>
                <a:prstClr val="black"/>
              </a:solidFill>
              <a:latin typeface="Arial"/>
              <a:cs typeface="Arial"/>
            </a:endParaRPr>
          </a:p>
        </p:txBody>
      </p:sp>
    </p:spTree>
    <p:extLst>
      <p:ext uri="{BB962C8B-B14F-4D97-AF65-F5344CB8AC3E}">
        <p14:creationId xmlns:p14="http://schemas.microsoft.com/office/powerpoint/2010/main" val="13717005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79310" y="879301"/>
            <a:ext cx="4261058" cy="5961303"/>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pPr defTabSz="829178"/>
            <a:endParaRPr sz="1632" kern="0" dirty="0">
              <a:solidFill>
                <a:prstClr val="black"/>
              </a:solidFill>
              <a:latin typeface="Calibri"/>
            </a:endParaRPr>
          </a:p>
        </p:txBody>
      </p:sp>
      <p:sp>
        <p:nvSpPr>
          <p:cNvPr id="3" name="object 3"/>
          <p:cNvSpPr txBox="1"/>
          <p:nvPr/>
        </p:nvSpPr>
        <p:spPr>
          <a:xfrm>
            <a:off x="767625" y="1023032"/>
            <a:ext cx="4072189" cy="5741187"/>
          </a:xfrm>
          <a:prstGeom prst="rect">
            <a:avLst/>
          </a:prstGeom>
        </p:spPr>
        <p:txBody>
          <a:bodyPr vert="horz" wrap="square" lIns="0" tIns="0" rIns="0" bIns="0" rtlCol="0">
            <a:spAutoFit/>
          </a:bodyPr>
          <a:lstStyle/>
          <a:p>
            <a:pPr marL="11516" defTabSz="829178"/>
            <a:r>
              <a:rPr sz="1270" b="1" kern="0" dirty="0">
                <a:solidFill>
                  <a:prstClr val="black"/>
                </a:solidFill>
                <a:latin typeface="Arial"/>
                <a:cs typeface="Arial"/>
              </a:rPr>
              <a:t>2B: </a:t>
            </a:r>
            <a:r>
              <a:rPr lang="de-DE" sz="1270" b="1" kern="0" dirty="0">
                <a:solidFill>
                  <a:prstClr val="black"/>
                </a:solidFill>
                <a:latin typeface="Arial"/>
                <a:cs typeface="Arial"/>
              </a:rPr>
              <a:t>Zeitfenster-Kodierung für Gruppenarbeit</a:t>
            </a:r>
            <a:endParaRPr sz="1270" kern="0" dirty="0">
              <a:solidFill>
                <a:prstClr val="black"/>
              </a:solidFill>
              <a:latin typeface="Arial"/>
              <a:cs typeface="Arial"/>
            </a:endParaRPr>
          </a:p>
          <a:p>
            <a:pPr marL="11516" marR="78887" defTabSz="829178">
              <a:lnSpc>
                <a:spcPct val="120800"/>
              </a:lnSpc>
              <a:spcBef>
                <a:spcPts val="585"/>
              </a:spcBef>
            </a:pPr>
            <a:r>
              <a:rPr lang="de-DE" sz="1088" kern="0" dirty="0">
                <a:solidFill>
                  <a:prstClr val="black"/>
                </a:solidFill>
                <a:latin typeface="Arial Unicode MS"/>
                <a:cs typeface="Arial Unicode MS"/>
              </a:rPr>
              <a:t>„Zeitfenster-Kodierung" ist eine von Forschern häufig verwendete Technik. Es bedeutet einfach, dass man während einer Episode oder einer ganzen Unterrichtsstunde in regelmäßigen Abständen Stichproben von Ereignissen nimmt, anstatt die ganze Zeit aufzuzeichnen. Sie notieren nicht alles, aber Sie erhalten ein allgemeines Bild von den Vorgängen. Da die Beobachtungszeiträume kurz sind, verringert sich auch der Bedarf an Live-Codierung.</a:t>
            </a:r>
          </a:p>
          <a:p>
            <a:pPr marL="11516" marR="78887" defTabSz="829178">
              <a:lnSpc>
                <a:spcPct val="120800"/>
              </a:lnSpc>
              <a:spcBef>
                <a:spcPts val="585"/>
              </a:spcBef>
            </a:pPr>
            <a:r>
              <a:rPr lang="de-DE" sz="1088" b="1" kern="0" dirty="0">
                <a:solidFill>
                  <a:prstClr val="black"/>
                </a:solidFill>
                <a:latin typeface="Arial Unicode MS"/>
                <a:cs typeface="Arial Unicode MS"/>
              </a:rPr>
              <a:t>Hinweise:</a:t>
            </a:r>
            <a:endParaRPr sz="1088" b="1" kern="0" dirty="0">
              <a:solidFill>
                <a:prstClr val="black"/>
              </a:solidFill>
              <a:latin typeface="Arial Unicode MS"/>
              <a:cs typeface="Arial Unicode MS"/>
            </a:endParaRPr>
          </a:p>
          <a:p>
            <a:pPr marL="166987" marR="74856" indent="-80615" defTabSz="829178">
              <a:lnSpc>
                <a:spcPct val="121700"/>
              </a:lnSpc>
              <a:spcBef>
                <a:spcPts val="517"/>
              </a:spcBef>
              <a:buSzPct val="83333"/>
              <a:buFont typeface="Arial" panose="020B0604020202020204" pitchFamily="34" charset="0"/>
              <a:buChar char="•"/>
              <a:tabLst>
                <a:tab pos="90692" algn="l"/>
              </a:tabLst>
            </a:pPr>
            <a:r>
              <a:rPr lang="de-DE" sz="1088" kern="0" dirty="0">
                <a:solidFill>
                  <a:prstClr val="black"/>
                </a:solidFill>
                <a:latin typeface="Arial Unicode MS"/>
                <a:cs typeface="Arial Unicode MS"/>
              </a:rPr>
              <a:t>Beobachtungen haben eine "aktive" und eine “pausierende" Phase. Jede aktive Phase ist das Zeitfenster, in dem Sie die Codes notieren, die Sie hören. Dann pausieren Sie.</a:t>
            </a:r>
          </a:p>
          <a:p>
            <a:pPr marL="166987" marR="74856" indent="-80615" defTabSz="829178">
              <a:lnSpc>
                <a:spcPct val="121700"/>
              </a:lnSpc>
              <a:spcBef>
                <a:spcPts val="517"/>
              </a:spcBef>
              <a:buSzPct val="83333"/>
              <a:buFont typeface="Arial" panose="020B0604020202020204" pitchFamily="34" charset="0"/>
              <a:buChar char="•"/>
              <a:tabLst>
                <a:tab pos="90692" algn="l"/>
              </a:tabLst>
            </a:pPr>
            <a:r>
              <a:rPr lang="de-DE" sz="1088" kern="0" dirty="0">
                <a:solidFill>
                  <a:prstClr val="black"/>
                </a:solidFill>
                <a:latin typeface="Arial Unicode MS"/>
                <a:cs typeface="Arial Unicode MS"/>
              </a:rPr>
              <a:t>Sie können entscheiden, wie lang das Beobachtungsfenster sein soll, aber es sollte kurz sein, damit die Beobachtung nicht zu anstrengend ist (z. B. 1 Minute: 40 Sekunden Kodierung + 20 Sekunden Pause)</a:t>
            </a:r>
          </a:p>
          <a:p>
            <a:pPr marL="166987" marR="74856" indent="-80615" defTabSz="829178">
              <a:lnSpc>
                <a:spcPct val="121700"/>
              </a:lnSpc>
              <a:spcBef>
                <a:spcPts val="517"/>
              </a:spcBef>
              <a:buSzPct val="83333"/>
              <a:buFont typeface="Arial" panose="020B0604020202020204" pitchFamily="34" charset="0"/>
              <a:buChar char="•"/>
              <a:tabLst>
                <a:tab pos="90692" algn="l"/>
              </a:tabLst>
            </a:pPr>
            <a:r>
              <a:rPr lang="de-DE" sz="1088" kern="0" dirty="0">
                <a:solidFill>
                  <a:prstClr val="black"/>
                </a:solidFill>
                <a:latin typeface="Arial Unicode MS"/>
                <a:cs typeface="Arial Unicode MS"/>
              </a:rPr>
              <a:t>Kreuzen Sie das entsprechende Kodierungskästchen an, wenn der Lernende diesen Code während des Beobachtungsfensters verwendet.</a:t>
            </a:r>
          </a:p>
          <a:p>
            <a:pPr marL="166987" marR="74856" indent="-80615" defTabSz="829178">
              <a:lnSpc>
                <a:spcPct val="121700"/>
              </a:lnSpc>
              <a:spcBef>
                <a:spcPts val="517"/>
              </a:spcBef>
              <a:buSzPct val="83333"/>
              <a:buFont typeface="Arial" panose="020B0604020202020204" pitchFamily="34" charset="0"/>
              <a:buChar char="•"/>
              <a:tabLst>
                <a:tab pos="90692" algn="l"/>
              </a:tabLst>
            </a:pPr>
            <a:r>
              <a:rPr lang="de-DE" sz="1088" kern="0" dirty="0">
                <a:solidFill>
                  <a:prstClr val="black"/>
                </a:solidFill>
                <a:latin typeface="Arial Unicode MS"/>
                <a:cs typeface="Arial Unicode MS"/>
              </a:rPr>
              <a:t>Anstelle des Ankreuzens können Sie auch jedes Mal, wenn der/die Schüler*in den Code verwendet, eine Strichliste erstellen, um die Häufigkeit der Codes zu erfassen, aber beachten Sie, dass dies schwieriger ist.</a:t>
            </a:r>
          </a:p>
          <a:p>
            <a:pPr marL="166987" marR="74856" indent="-80615" defTabSz="829178">
              <a:lnSpc>
                <a:spcPct val="121700"/>
              </a:lnSpc>
              <a:spcBef>
                <a:spcPts val="517"/>
              </a:spcBef>
              <a:buSzPct val="83333"/>
              <a:buFont typeface="Arial" panose="020B0604020202020204" pitchFamily="34" charset="0"/>
              <a:buChar char="•"/>
              <a:tabLst>
                <a:tab pos="90692" algn="l"/>
              </a:tabLst>
            </a:pPr>
            <a:r>
              <a:rPr lang="de-DE" sz="1088" kern="0" dirty="0">
                <a:solidFill>
                  <a:prstClr val="black"/>
                </a:solidFill>
                <a:latin typeface="Arial Unicode MS"/>
                <a:cs typeface="Arial Unicode MS"/>
              </a:rPr>
              <a:t>Sie können die Interaktion zusätzlich auf Video aufnehmen, um sie später anzusehen.</a:t>
            </a:r>
            <a:endParaRPr sz="1088" kern="0" dirty="0">
              <a:solidFill>
                <a:prstClr val="black"/>
              </a:solidFill>
              <a:latin typeface="Arial Unicode MS"/>
              <a:cs typeface="Arial Unicode MS"/>
            </a:endParaRPr>
          </a:p>
        </p:txBody>
      </p:sp>
      <p:sp>
        <p:nvSpPr>
          <p:cNvPr id="4" name="object 4"/>
          <p:cNvSpPr txBox="1"/>
          <p:nvPr/>
        </p:nvSpPr>
        <p:spPr>
          <a:xfrm>
            <a:off x="5232402" y="672007"/>
            <a:ext cx="3889079" cy="753283"/>
          </a:xfrm>
          <a:prstGeom prst="rect">
            <a:avLst/>
          </a:prstGeom>
        </p:spPr>
        <p:txBody>
          <a:bodyPr vert="horz" wrap="square" lIns="0" tIns="0" rIns="0" bIns="0" rtlCol="0">
            <a:spAutoFit/>
          </a:bodyPr>
          <a:lstStyle/>
          <a:p>
            <a:pPr marL="11516" marR="4607" indent="343763" defTabSz="829178">
              <a:lnSpc>
                <a:spcPct val="101699"/>
              </a:lnSpc>
            </a:pPr>
            <a:r>
              <a:rPr lang="de-DE" sz="1088" b="1" kern="0" dirty="0">
                <a:solidFill>
                  <a:prstClr val="black"/>
                </a:solidFill>
                <a:latin typeface="Arial"/>
                <a:cs typeface="Arial"/>
              </a:rPr>
              <a:t>Eine herunterladbare Zeitfenster-Vorlage</a:t>
            </a:r>
            <a:r>
              <a:rPr sz="1088" b="1" kern="0" dirty="0">
                <a:solidFill>
                  <a:prstClr val="black"/>
                </a:solidFill>
                <a:latin typeface="Arial"/>
                <a:cs typeface="Arial"/>
              </a:rPr>
              <a:t> </a:t>
            </a:r>
            <a:r>
              <a:rPr lang="de-DE" sz="1088" kern="0" dirty="0">
                <a:solidFill>
                  <a:prstClr val="black"/>
                </a:solidFill>
                <a:latin typeface="Arial Unicode MS"/>
                <a:cs typeface="Arial Unicode MS"/>
              </a:rPr>
              <a:t>finden Sie </a:t>
            </a:r>
            <a:br>
              <a:rPr lang="de-DE" sz="1088" kern="0" dirty="0">
                <a:solidFill>
                  <a:prstClr val="black"/>
                </a:solidFill>
                <a:latin typeface="Arial Unicode MS"/>
                <a:cs typeface="Arial Unicode MS"/>
              </a:rPr>
            </a:br>
            <a:r>
              <a:rPr lang="de-DE" sz="1088" kern="0" dirty="0">
                <a:solidFill>
                  <a:prstClr val="black"/>
                </a:solidFill>
                <a:latin typeface="Arial Unicode MS"/>
                <a:cs typeface="Arial Unicode MS"/>
              </a:rPr>
              <a:t>         auf unserer Website.</a:t>
            </a:r>
            <a:r>
              <a:rPr sz="1088" kern="0" dirty="0">
                <a:solidFill>
                  <a:prstClr val="black"/>
                </a:solidFill>
                <a:latin typeface="Arial Unicode MS"/>
                <a:cs typeface="Arial Unicode MS"/>
              </a:rPr>
              <a:t> </a:t>
            </a:r>
            <a:endParaRPr sz="1088" kern="0" dirty="0">
              <a:solidFill>
                <a:prstClr val="black"/>
              </a:solidFill>
              <a:latin typeface="Arial"/>
              <a:cs typeface="Arial"/>
            </a:endParaRPr>
          </a:p>
          <a:p>
            <a:pPr marL="11516" defTabSz="829178">
              <a:spcBef>
                <a:spcPts val="562"/>
              </a:spcBef>
            </a:pPr>
            <a:r>
              <a:rPr lang="de-DE" sz="1088" kern="0" dirty="0">
                <a:solidFill>
                  <a:prstClr val="black"/>
                </a:solidFill>
                <a:latin typeface="Arial Unicode MS"/>
                <a:cs typeface="Arial Unicode MS"/>
              </a:rPr>
              <a:t>         Auf der nächsten Seite sehen Sie ein Beispiel für eine </a:t>
            </a:r>
            <a:br>
              <a:rPr lang="de-DE" sz="1088" kern="0" dirty="0">
                <a:solidFill>
                  <a:prstClr val="black"/>
                </a:solidFill>
                <a:latin typeface="Arial Unicode MS"/>
                <a:cs typeface="Arial Unicode MS"/>
              </a:rPr>
            </a:br>
            <a:r>
              <a:rPr lang="de-DE" sz="1088" kern="0" dirty="0">
                <a:solidFill>
                  <a:prstClr val="black"/>
                </a:solidFill>
                <a:latin typeface="Arial Unicode MS"/>
                <a:cs typeface="Arial Unicode MS"/>
              </a:rPr>
              <a:t>         ausgefüllte Vorlage.</a:t>
            </a:r>
            <a:endParaRPr sz="1088" kern="0" dirty="0">
              <a:solidFill>
                <a:prstClr val="black"/>
              </a:solidFill>
              <a:latin typeface="Arial Unicode MS"/>
              <a:cs typeface="Arial Unicode MS"/>
            </a:endParaRPr>
          </a:p>
        </p:txBody>
      </p:sp>
      <p:sp>
        <p:nvSpPr>
          <p:cNvPr id="5" name="object 5"/>
          <p:cNvSpPr/>
          <p:nvPr/>
        </p:nvSpPr>
        <p:spPr>
          <a:xfrm>
            <a:off x="5825961" y="1710090"/>
            <a:ext cx="1715363" cy="786568"/>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pPr defTabSz="829178"/>
            <a:endParaRPr sz="1632" dirty="0">
              <a:solidFill>
                <a:prstClr val="black"/>
              </a:solidFill>
              <a:latin typeface="Calibri"/>
            </a:endParaRPr>
          </a:p>
        </p:txBody>
      </p:sp>
      <p:sp>
        <p:nvSpPr>
          <p:cNvPr id="6" name="object 6"/>
          <p:cNvSpPr txBox="1"/>
          <p:nvPr/>
        </p:nvSpPr>
        <p:spPr>
          <a:xfrm>
            <a:off x="5875366" y="1737001"/>
            <a:ext cx="1504038" cy="726439"/>
          </a:xfrm>
          <a:prstGeom prst="rect">
            <a:avLst/>
          </a:prstGeom>
        </p:spPr>
        <p:txBody>
          <a:bodyPr vert="horz" wrap="square" lIns="0" tIns="28215" rIns="0" bIns="0" rtlCol="0">
            <a:spAutoFit/>
          </a:bodyPr>
          <a:lstStyle/>
          <a:p>
            <a:pPr marL="11516" algn="just" defTabSz="829178">
              <a:spcBef>
                <a:spcPts val="222"/>
              </a:spcBef>
            </a:pPr>
            <a:r>
              <a:rPr lang="de-DE" sz="907" dirty="0">
                <a:solidFill>
                  <a:prstClr val="black"/>
                </a:solidFill>
                <a:latin typeface="Arial"/>
                <a:cs typeface="Arial"/>
              </a:rPr>
              <a:t>Entscheiden Sie, wie lange Ihre Beobachtungsfenster sein sollen, z. B. 1 Minute beobachten, 1 Minute Pause usw.</a:t>
            </a:r>
            <a:endParaRPr sz="907" dirty="0">
              <a:solidFill>
                <a:prstClr val="black"/>
              </a:solidFill>
              <a:latin typeface="Arial"/>
              <a:cs typeface="Arial"/>
            </a:endParaRPr>
          </a:p>
        </p:txBody>
      </p:sp>
      <p:sp>
        <p:nvSpPr>
          <p:cNvPr id="10" name="object 10"/>
          <p:cNvSpPr/>
          <p:nvPr/>
        </p:nvSpPr>
        <p:spPr>
          <a:xfrm>
            <a:off x="7976841" y="1591449"/>
            <a:ext cx="1789618" cy="892578"/>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11" name="object 11"/>
          <p:cNvSpPr txBox="1"/>
          <p:nvPr/>
        </p:nvSpPr>
        <p:spPr>
          <a:xfrm>
            <a:off x="8056346" y="1581493"/>
            <a:ext cx="1715362" cy="866028"/>
          </a:xfrm>
          <a:prstGeom prst="rect">
            <a:avLst/>
          </a:prstGeom>
        </p:spPr>
        <p:txBody>
          <a:bodyPr vert="horz" wrap="square" lIns="0" tIns="28215" rIns="0" bIns="0" rtlCol="0">
            <a:spAutoFit/>
          </a:bodyPr>
          <a:lstStyle/>
          <a:p>
            <a:pPr marL="11516" defTabSz="829178">
              <a:spcBef>
                <a:spcPts val="222"/>
              </a:spcBef>
            </a:pPr>
            <a:r>
              <a:rPr lang="de-DE" sz="907" dirty="0">
                <a:solidFill>
                  <a:prstClr val="black"/>
                </a:solidFill>
                <a:latin typeface="Arial"/>
                <a:cs typeface="Arial"/>
              </a:rPr>
              <a:t>Schreiben Sie die Namen der einzelnen Lernenden. Fügen Sie so viele Spalten hinzu, wie Sie benötigen. Ideal ist die Beobachtung von 3-6 Lernenden in Gruppen.</a:t>
            </a:r>
            <a:endParaRPr sz="907" dirty="0">
              <a:solidFill>
                <a:prstClr val="black"/>
              </a:solidFill>
              <a:latin typeface="Arial"/>
              <a:cs typeface="Arial"/>
            </a:endParaRPr>
          </a:p>
        </p:txBody>
      </p:sp>
      <p:graphicFrame>
        <p:nvGraphicFramePr>
          <p:cNvPr id="13" name="object 13"/>
          <p:cNvGraphicFramePr>
            <a:graphicFrameLocks noGrp="1"/>
          </p:cNvGraphicFramePr>
          <p:nvPr/>
        </p:nvGraphicFramePr>
        <p:xfrm>
          <a:off x="5341412" y="2764026"/>
          <a:ext cx="4425047" cy="3425424"/>
        </p:xfrm>
        <a:graphic>
          <a:graphicData uri="http://schemas.openxmlformats.org/drawingml/2006/table">
            <a:tbl>
              <a:tblPr firstRow="1" bandRow="1">
                <a:tableStyleId>{2D5ABB26-0587-4C30-8999-92F81FD0307C}</a:tableStyleId>
              </a:tblPr>
              <a:tblGrid>
                <a:gridCol w="765608">
                  <a:extLst>
                    <a:ext uri="{9D8B030D-6E8A-4147-A177-3AD203B41FA5}">
                      <a16:colId xmlns:a16="http://schemas.microsoft.com/office/drawing/2014/main" val="20000"/>
                    </a:ext>
                  </a:extLst>
                </a:gridCol>
                <a:gridCol w="829178">
                  <a:extLst>
                    <a:ext uri="{9D8B030D-6E8A-4147-A177-3AD203B41FA5}">
                      <a16:colId xmlns:a16="http://schemas.microsoft.com/office/drawing/2014/main" val="20001"/>
                    </a:ext>
                  </a:extLst>
                </a:gridCol>
                <a:gridCol w="663343">
                  <a:extLst>
                    <a:ext uri="{9D8B030D-6E8A-4147-A177-3AD203B41FA5}">
                      <a16:colId xmlns:a16="http://schemas.microsoft.com/office/drawing/2014/main" val="20002"/>
                    </a:ext>
                  </a:extLst>
                </a:gridCol>
                <a:gridCol w="668869">
                  <a:extLst>
                    <a:ext uri="{9D8B030D-6E8A-4147-A177-3AD203B41FA5}">
                      <a16:colId xmlns:a16="http://schemas.microsoft.com/office/drawing/2014/main" val="20003"/>
                    </a:ext>
                  </a:extLst>
                </a:gridCol>
                <a:gridCol w="668870">
                  <a:extLst>
                    <a:ext uri="{9D8B030D-6E8A-4147-A177-3AD203B41FA5}">
                      <a16:colId xmlns:a16="http://schemas.microsoft.com/office/drawing/2014/main" val="20004"/>
                    </a:ext>
                  </a:extLst>
                </a:gridCol>
                <a:gridCol w="829179">
                  <a:extLst>
                    <a:ext uri="{9D8B030D-6E8A-4147-A177-3AD203B41FA5}">
                      <a16:colId xmlns:a16="http://schemas.microsoft.com/office/drawing/2014/main" val="20005"/>
                    </a:ext>
                  </a:extLst>
                </a:gridCol>
              </a:tblGrid>
              <a:tr h="700195">
                <a:tc>
                  <a:txBody>
                    <a:bodyPr/>
                    <a:lstStyle/>
                    <a:p>
                      <a:pPr>
                        <a:lnSpc>
                          <a:spcPct val="100000"/>
                        </a:lnSpc>
                        <a:spcBef>
                          <a:spcPts val="15"/>
                        </a:spcBef>
                      </a:pPr>
                      <a:endParaRPr sz="1000" spc="0" baseline="0" dirty="0">
                        <a:latin typeface="Times New Roman"/>
                        <a:cs typeface="Times New Roman"/>
                      </a:endParaRPr>
                    </a:p>
                    <a:p>
                      <a:pPr marL="61594">
                        <a:lnSpc>
                          <a:spcPct val="100000"/>
                        </a:lnSpc>
                      </a:pPr>
                      <a:r>
                        <a:rPr lang="de-DE" sz="900" b="1" spc="0" baseline="0" dirty="0">
                          <a:latin typeface="Arial"/>
                          <a:cs typeface="Arial"/>
                        </a:rPr>
                        <a:t>Zeitfenster</a:t>
                      </a:r>
                      <a:endParaRPr sz="900" spc="0" baseline="0" dirty="0">
                        <a:latin typeface="Arial"/>
                        <a:cs typeface="Arial"/>
                      </a:endParaRPr>
                    </a:p>
                  </a:txBody>
                  <a:tcPr marL="0" marR="0" marT="1727"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nSpc>
                          <a:spcPct val="120000"/>
                        </a:lnSpc>
                        <a:spcBef>
                          <a:spcPts val="320"/>
                        </a:spcBef>
                        <a:tabLst/>
                      </a:pPr>
                      <a:r>
                        <a:rPr lang="de-DE" sz="900" b="1" spc="0" baseline="0" dirty="0">
                          <a:latin typeface="Arial"/>
                          <a:cs typeface="Arial"/>
                        </a:rPr>
                        <a:t>Lehrperson anwesend</a:t>
                      </a:r>
                      <a:endParaRPr sz="900" spc="0" baseline="0" dirty="0">
                        <a:latin typeface="Arial"/>
                        <a:cs typeface="Arial"/>
                      </a:endParaRPr>
                    </a:p>
                  </a:txBody>
                  <a:tcPr marL="0" marR="0" marT="36852"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lang="de-DE" sz="900" b="1" spc="0" baseline="0" dirty="0">
                          <a:latin typeface="Arial"/>
                          <a:cs typeface="Arial"/>
                        </a:rPr>
                        <a:t>Schüler*in </a:t>
                      </a:r>
                      <a:r>
                        <a:rPr sz="900" b="1" spc="0" baseline="0" dirty="0">
                          <a:latin typeface="Arial"/>
                          <a:cs typeface="Arial"/>
                        </a:rPr>
                        <a:t>1:</a:t>
                      </a:r>
                      <a:endParaRPr sz="900" spc="0" baseline="0" dirty="0">
                        <a:latin typeface="Arial"/>
                        <a:cs typeface="Arial"/>
                      </a:endParaRPr>
                    </a:p>
                    <a:p>
                      <a:pPr marL="5080" algn="ctr">
                        <a:lnSpc>
                          <a:spcPct val="100000"/>
                        </a:lnSpc>
                        <a:spcBef>
                          <a:spcPts val="860"/>
                        </a:spcBef>
                      </a:pPr>
                      <a:r>
                        <a:rPr sz="900" b="1" spc="0" baseline="0" dirty="0">
                          <a:latin typeface="Arial"/>
                          <a:cs typeface="Arial"/>
                        </a:rPr>
                        <a:t>[</a:t>
                      </a:r>
                      <a:r>
                        <a:rPr lang="de-DE" sz="900" b="1" spc="0" baseline="0" dirty="0">
                          <a:latin typeface="Arial"/>
                          <a:cs typeface="Arial"/>
                        </a:rPr>
                        <a:t>N</a:t>
                      </a:r>
                      <a:r>
                        <a:rPr sz="900" b="1" spc="0" baseline="0" dirty="0" err="1">
                          <a:latin typeface="Arial"/>
                          <a:cs typeface="Arial"/>
                        </a:rPr>
                        <a:t>ame</a:t>
                      </a:r>
                      <a:r>
                        <a:rPr sz="900" b="1" spc="0" baseline="0" dirty="0">
                          <a:latin typeface="Arial"/>
                          <a:cs typeface="Arial"/>
                        </a:rPr>
                        <a:t>]</a:t>
                      </a:r>
                      <a:endParaRPr sz="900" spc="0" baseline="0" dirty="0">
                        <a:latin typeface="Arial"/>
                        <a:cs typeface="Arial"/>
                      </a:endParaRPr>
                    </a:p>
                  </a:txBody>
                  <a:tcPr marL="0" marR="0" marT="28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lang="de-DE" sz="900" b="1" spc="0" baseline="0" dirty="0">
                          <a:latin typeface="Arial"/>
                          <a:cs typeface="Arial"/>
                        </a:rPr>
                        <a:t>Schüler*in </a:t>
                      </a:r>
                      <a:r>
                        <a:rPr sz="900" b="1" spc="0" baseline="0" dirty="0">
                          <a:latin typeface="Arial"/>
                          <a:cs typeface="Arial"/>
                        </a:rPr>
                        <a:t>2:</a:t>
                      </a:r>
                      <a:endParaRPr sz="900" spc="0" baseline="0" dirty="0">
                        <a:latin typeface="Arial"/>
                        <a:cs typeface="Arial"/>
                      </a:endParaRPr>
                    </a:p>
                    <a:p>
                      <a:pPr algn="ctr">
                        <a:lnSpc>
                          <a:spcPct val="100000"/>
                        </a:lnSpc>
                        <a:spcBef>
                          <a:spcPts val="860"/>
                        </a:spcBef>
                      </a:pPr>
                      <a:r>
                        <a:rPr sz="900" b="1" spc="0" baseline="0" dirty="0">
                          <a:latin typeface="Arial"/>
                          <a:cs typeface="Arial"/>
                        </a:rPr>
                        <a:t>[</a:t>
                      </a:r>
                      <a:r>
                        <a:rPr lang="de-DE" sz="900" b="1" spc="0" baseline="0" dirty="0">
                          <a:latin typeface="Arial"/>
                          <a:cs typeface="Arial"/>
                        </a:rPr>
                        <a:t>N</a:t>
                      </a:r>
                      <a:r>
                        <a:rPr sz="900" b="1" spc="0" baseline="0" dirty="0" err="1">
                          <a:latin typeface="Arial"/>
                          <a:cs typeface="Arial"/>
                        </a:rPr>
                        <a:t>ame</a:t>
                      </a:r>
                      <a:r>
                        <a:rPr sz="900" b="1" spc="0" baseline="0" dirty="0">
                          <a:latin typeface="Arial"/>
                          <a:cs typeface="Arial"/>
                        </a:rPr>
                        <a:t>]</a:t>
                      </a:r>
                      <a:endParaRPr sz="900" spc="0" baseline="0" dirty="0">
                        <a:latin typeface="Arial"/>
                        <a:cs typeface="Arial"/>
                      </a:endParaRPr>
                    </a:p>
                  </a:txBody>
                  <a:tcPr marL="0" marR="0" marT="28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42228">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sz="900" b="1" spc="0" baseline="0" dirty="0">
                          <a:latin typeface="Arial"/>
                          <a:cs typeface="Arial"/>
                        </a:rPr>
                        <a:t>H</a:t>
                      </a:r>
                      <a:endParaRPr sz="900" spc="0" baseline="0" dirty="0">
                        <a:latin typeface="Arial"/>
                        <a:cs typeface="Arial"/>
                      </a:endParaRPr>
                    </a:p>
                  </a:txBody>
                  <a:tcPr marL="0" marR="0" marT="950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de-DE" sz="900" b="1" spc="0" baseline="0" dirty="0">
                          <a:latin typeface="Arial"/>
                          <a:cs typeface="Arial"/>
                        </a:rPr>
                        <a:t>I</a:t>
                      </a:r>
                      <a:endParaRPr sz="900" spc="0" baseline="0" dirty="0">
                        <a:latin typeface="Arial"/>
                        <a:cs typeface="Arial"/>
                      </a:endParaRPr>
                    </a:p>
                  </a:txBody>
                  <a:tcPr marL="0" marR="0" marT="950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sz="900" b="1" spc="0" baseline="0" dirty="0">
                          <a:latin typeface="Arial"/>
                          <a:cs typeface="Arial"/>
                        </a:rPr>
                        <a:t>H</a:t>
                      </a:r>
                      <a:endParaRPr sz="900" spc="0" baseline="0" dirty="0">
                        <a:latin typeface="Arial"/>
                        <a:cs typeface="Arial"/>
                      </a:endParaRPr>
                    </a:p>
                  </a:txBody>
                  <a:tcPr marL="0" marR="0" marT="950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de-DE" sz="900" b="1" dirty="0">
                          <a:latin typeface="Arial"/>
                          <a:cs typeface="Arial"/>
                        </a:rPr>
                        <a:t>I</a:t>
                      </a:r>
                      <a:endParaRPr sz="900" dirty="0">
                        <a:latin typeface="Arial"/>
                        <a:cs typeface="Arial"/>
                      </a:endParaRPr>
                    </a:p>
                  </a:txBody>
                  <a:tcPr marL="0" marR="0" marT="950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81422">
                <a:tc>
                  <a:txBody>
                    <a:bodyPr/>
                    <a:lstStyle/>
                    <a:p>
                      <a:pPr marL="33020" algn="ctr">
                        <a:lnSpc>
                          <a:spcPct val="100000"/>
                        </a:lnSpc>
                        <a:spcBef>
                          <a:spcPts val="245"/>
                        </a:spcBef>
                      </a:pPr>
                      <a:r>
                        <a:rPr sz="900" spc="0" baseline="0" dirty="0">
                          <a:latin typeface="Arial"/>
                          <a:cs typeface="Arial"/>
                        </a:rPr>
                        <a:t>1</a:t>
                      </a:r>
                      <a:endParaRPr sz="900" spc="0" baseline="0">
                        <a:latin typeface="Arial"/>
                        <a:cs typeface="Arial"/>
                      </a:endParaRPr>
                    </a:p>
                  </a:txBody>
                  <a:tcPr marL="0" marR="0" marT="28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78657">
                <a:tc>
                  <a:txBody>
                    <a:bodyPr/>
                    <a:lstStyle/>
                    <a:p>
                      <a:pPr marL="33020" algn="ctr">
                        <a:lnSpc>
                          <a:spcPct val="100000"/>
                        </a:lnSpc>
                        <a:spcBef>
                          <a:spcPts val="245"/>
                        </a:spcBef>
                      </a:pPr>
                      <a:r>
                        <a:rPr sz="900" spc="0" baseline="0" dirty="0">
                          <a:latin typeface="Arial"/>
                          <a:cs typeface="Arial"/>
                        </a:rPr>
                        <a:t>2</a:t>
                      </a:r>
                    </a:p>
                  </a:txBody>
                  <a:tcPr marL="0" marR="0" marT="28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81422">
                <a:tc>
                  <a:txBody>
                    <a:bodyPr/>
                    <a:lstStyle/>
                    <a:p>
                      <a:pPr marL="33020" algn="ctr">
                        <a:lnSpc>
                          <a:spcPct val="100000"/>
                        </a:lnSpc>
                        <a:spcBef>
                          <a:spcPts val="245"/>
                        </a:spcBef>
                      </a:pPr>
                      <a:r>
                        <a:rPr sz="900" spc="0" baseline="0" dirty="0">
                          <a:latin typeface="Arial"/>
                          <a:cs typeface="Arial"/>
                        </a:rPr>
                        <a:t>3</a:t>
                      </a:r>
                    </a:p>
                  </a:txBody>
                  <a:tcPr marL="0" marR="0" marT="282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81422">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78657">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81421">
                <a:tc>
                  <a:txBody>
                    <a:bodyPr/>
                    <a:lstStyle/>
                    <a:p>
                      <a:pPr>
                        <a:lnSpc>
                          <a:spcPct val="100000"/>
                        </a:lnSpc>
                        <a:spcBef>
                          <a:spcPts val="15"/>
                        </a:spcBef>
                      </a:pPr>
                      <a:endParaRPr sz="1200" dirty="0">
                        <a:latin typeface="Times New Roman"/>
                        <a:cs typeface="Times New Roman"/>
                      </a:endParaRPr>
                    </a:p>
                    <a:p>
                      <a:pPr marL="368300">
                        <a:lnSpc>
                          <a:spcPct val="100000"/>
                        </a:lnSpc>
                      </a:pPr>
                      <a:endParaRPr sz="900" dirty="0">
                        <a:latin typeface="Arial"/>
                        <a:cs typeface="Arial"/>
                      </a:endParaRPr>
                    </a:p>
                  </a:txBody>
                  <a:tcPr marL="0" marR="0" marT="1727"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900" spc="-200" dirty="0">
                          <a:latin typeface="Arial"/>
                          <a:cs typeface="Arial"/>
                        </a:rPr>
                        <a:t> </a:t>
                      </a:r>
                      <a:endParaRPr sz="900" dirty="0">
                        <a:latin typeface="Arial"/>
                        <a:cs typeface="Arial"/>
                      </a:endParaRPr>
                    </a:p>
                  </a:txBody>
                  <a:tcPr marL="0" marR="0" marT="1727"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200" dirty="0">
                        <a:latin typeface="Times New Roman"/>
                        <a:cs typeface="Times New Roman"/>
                      </a:endParaRPr>
                    </a:p>
                  </a:txBody>
                  <a:tcPr marL="0" marR="0" marT="1727"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9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5803519" y="5108652"/>
            <a:ext cx="823866" cy="823396"/>
          </a:xfrm>
          <a:prstGeom prst="rect">
            <a:avLst/>
          </a:prstGeom>
          <a:blipFill>
            <a:blip r:embed="rId2"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2" name="object 22"/>
          <p:cNvSpPr/>
          <p:nvPr/>
        </p:nvSpPr>
        <p:spPr>
          <a:xfrm>
            <a:off x="9087416" y="2173546"/>
            <a:ext cx="780232" cy="842812"/>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7" name="object 27"/>
          <p:cNvSpPr/>
          <p:nvPr/>
        </p:nvSpPr>
        <p:spPr>
          <a:xfrm>
            <a:off x="5266424" y="2091221"/>
            <a:ext cx="890204" cy="892319"/>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29" name="object 29"/>
          <p:cNvSpPr/>
          <p:nvPr/>
        </p:nvSpPr>
        <p:spPr>
          <a:xfrm>
            <a:off x="6011501" y="5670721"/>
            <a:ext cx="530996" cy="537373"/>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32" name="object 32"/>
          <p:cNvSpPr/>
          <p:nvPr/>
        </p:nvSpPr>
        <p:spPr>
          <a:xfrm>
            <a:off x="8299847" y="4744099"/>
            <a:ext cx="960198" cy="961039"/>
          </a:xfrm>
          <a:prstGeom prst="rect">
            <a:avLst/>
          </a:prstGeom>
          <a:blipFill>
            <a:blip r:embed="rId6" cstate="print"/>
            <a:stretch>
              <a:fillRect/>
            </a:stretch>
          </a:blipFill>
        </p:spPr>
        <p:txBody>
          <a:bodyPr wrap="square" lIns="0" tIns="0" rIns="0" bIns="0" rtlCol="0"/>
          <a:lstStyle/>
          <a:p>
            <a:pPr defTabSz="829178"/>
            <a:endParaRPr sz="1632">
              <a:solidFill>
                <a:prstClr val="black"/>
              </a:solidFill>
              <a:latin typeface="Calibri"/>
            </a:endParaRPr>
          </a:p>
        </p:txBody>
      </p:sp>
      <p:sp>
        <p:nvSpPr>
          <p:cNvPr id="35" name="object 35"/>
          <p:cNvSpPr/>
          <p:nvPr/>
        </p:nvSpPr>
        <p:spPr>
          <a:xfrm>
            <a:off x="5297339" y="653104"/>
            <a:ext cx="211321" cy="210747"/>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2" name="object 12"/>
          <p:cNvSpPr/>
          <p:nvPr/>
        </p:nvSpPr>
        <p:spPr>
          <a:xfrm>
            <a:off x="5657150" y="5682881"/>
            <a:ext cx="1715363" cy="786568"/>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14" name="object 14"/>
          <p:cNvSpPr txBox="1"/>
          <p:nvPr/>
        </p:nvSpPr>
        <p:spPr>
          <a:xfrm>
            <a:off x="5812487" y="5716175"/>
            <a:ext cx="1531678" cy="675570"/>
          </a:xfrm>
          <a:prstGeom prst="rect">
            <a:avLst/>
          </a:prstGeom>
        </p:spPr>
        <p:txBody>
          <a:bodyPr vert="horz" wrap="square" lIns="0" tIns="0" rIns="0" bIns="0" rtlCol="0">
            <a:spAutoFit/>
          </a:bodyPr>
          <a:lstStyle/>
          <a:p>
            <a:pPr marL="11516" marR="4607" defTabSz="829178">
              <a:lnSpc>
                <a:spcPct val="121000"/>
              </a:lnSpc>
            </a:pPr>
            <a:r>
              <a:rPr lang="de-DE" sz="907" dirty="0">
                <a:solidFill>
                  <a:prstClr val="black"/>
                </a:solidFill>
                <a:latin typeface="Arial"/>
                <a:cs typeface="Arial"/>
              </a:rPr>
              <a:t>Wenn eine Lehrperson während dieser Zeit mit den Lernenden interagiert, kreuzen Sie dieses Feld an</a:t>
            </a:r>
            <a:endParaRPr sz="907" dirty="0">
              <a:solidFill>
                <a:prstClr val="black"/>
              </a:solidFill>
              <a:latin typeface="Arial"/>
              <a:cs typeface="Arial"/>
            </a:endParaRPr>
          </a:p>
        </p:txBody>
      </p:sp>
      <p:sp>
        <p:nvSpPr>
          <p:cNvPr id="7" name="object 7"/>
          <p:cNvSpPr/>
          <p:nvPr/>
        </p:nvSpPr>
        <p:spPr>
          <a:xfrm>
            <a:off x="8239904" y="5514961"/>
            <a:ext cx="1715363" cy="1080318"/>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9" name="object 9"/>
          <p:cNvSpPr txBox="1"/>
          <p:nvPr/>
        </p:nvSpPr>
        <p:spPr>
          <a:xfrm>
            <a:off x="8317758" y="5577927"/>
            <a:ext cx="1575631" cy="1013354"/>
          </a:xfrm>
          <a:prstGeom prst="rect">
            <a:avLst/>
          </a:prstGeom>
        </p:spPr>
        <p:txBody>
          <a:bodyPr vert="horz" wrap="square" lIns="0" tIns="0" rIns="0" bIns="0" rtlCol="0">
            <a:spAutoFit/>
          </a:bodyPr>
          <a:lstStyle/>
          <a:p>
            <a:pPr marL="11516" marR="4607" defTabSz="829178">
              <a:lnSpc>
                <a:spcPct val="121000"/>
              </a:lnSpc>
            </a:pPr>
            <a:r>
              <a:rPr lang="de-DE" sz="907" spc="-41" dirty="0">
                <a:solidFill>
                  <a:prstClr val="black"/>
                </a:solidFill>
                <a:latin typeface="Arial"/>
                <a:cs typeface="Arial"/>
              </a:rPr>
              <a:t>Entscheiden Sie, auf welche Codes Sie sich konzentrieren wollen: H und I sind als Beispiele angegeben, aber Sie können einen oder zwei beliebige Kodes verwenden.</a:t>
            </a:r>
            <a:endParaRPr sz="907" dirty="0">
              <a:solidFill>
                <a:prstClr val="black"/>
              </a:solidFill>
              <a:latin typeface="Arial"/>
              <a:cs typeface="Arial"/>
            </a:endParaRPr>
          </a:p>
        </p:txBody>
      </p:sp>
      <p:sp>
        <p:nvSpPr>
          <p:cNvPr id="23" name="object 6">
            <a:extLst>
              <a:ext uri="{FF2B5EF4-FFF2-40B4-BE49-F238E27FC236}">
                <a16:creationId xmlns:a16="http://schemas.microsoft.com/office/drawing/2014/main" id="{47CB123F-BB10-CA45-92DF-AE21E2B3B8D4}"/>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44</a:t>
            </a:r>
            <a:endParaRPr sz="907" dirty="0">
              <a:solidFill>
                <a:prstClr val="black"/>
              </a:solidFill>
              <a:latin typeface="Arial"/>
              <a:cs typeface="Arial"/>
            </a:endParaRPr>
          </a:p>
        </p:txBody>
      </p:sp>
    </p:spTree>
    <p:extLst>
      <p:ext uri="{BB962C8B-B14F-4D97-AF65-F5344CB8AC3E}">
        <p14:creationId xmlns:p14="http://schemas.microsoft.com/office/powerpoint/2010/main" val="4782309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4645" y="921334"/>
            <a:ext cx="4022093" cy="1667510"/>
          </a:xfrm>
          <a:prstGeom prst="rect">
            <a:avLst/>
          </a:prstGeom>
          <a:ln w="31733">
            <a:solidFill>
              <a:srgbClr val="2791A6"/>
            </a:solidFill>
          </a:ln>
        </p:spPr>
        <p:txBody>
          <a:bodyPr vert="horz" wrap="square" lIns="0" tIns="67947" rIns="0" bIns="0" rtlCol="0">
            <a:spAutoFit/>
          </a:bodyPr>
          <a:lstStyle/>
          <a:p>
            <a:pPr marL="75432" defTabSz="829178">
              <a:spcBef>
                <a:spcPts val="535"/>
              </a:spcBef>
            </a:pPr>
            <a:r>
              <a:rPr lang="de-DE" sz="1270" b="1" dirty="0">
                <a:solidFill>
                  <a:prstClr val="black"/>
                </a:solidFill>
                <a:latin typeface="Arial"/>
                <a:cs typeface="Arial"/>
              </a:rPr>
              <a:t>Beispiel einer ausgefüllten Zeitfenster-Vorlage</a:t>
            </a:r>
          </a:p>
          <a:p>
            <a:pPr marL="75432" defTabSz="829178">
              <a:spcBef>
                <a:spcPts val="535"/>
              </a:spcBef>
            </a:pPr>
            <a:r>
              <a:rPr lang="de-DE" sz="1088" dirty="0">
                <a:solidFill>
                  <a:prstClr val="black"/>
                </a:solidFill>
                <a:latin typeface="Arial Unicode MS"/>
                <a:cs typeface="Arial Unicode MS"/>
              </a:rPr>
              <a:t>Dieser Lehrer, </a:t>
            </a:r>
            <a:r>
              <a:rPr lang="de-DE" sz="1088" dirty="0" err="1">
                <a:solidFill>
                  <a:prstClr val="black"/>
                </a:solidFill>
                <a:latin typeface="Arial Unicode MS"/>
                <a:cs typeface="Arial Unicode MS"/>
              </a:rPr>
              <a:t>Huseyn</a:t>
            </a:r>
            <a:r>
              <a:rPr lang="de-DE" sz="1088" dirty="0">
                <a:solidFill>
                  <a:prstClr val="black"/>
                </a:solidFill>
                <a:latin typeface="Arial Unicode MS"/>
                <a:cs typeface="Arial Unicode MS"/>
              </a:rPr>
              <a:t>, hat die Gruppenarbeit mit vier Schüler*innen beobachtet und live kodiert. Er suchte nach “Nachdenken und Erklären (N)" und “Ermutigen zum Nachdenken und Erklären (EN)". Er beobachtete jeweils eine Minute lang und hielt dann 30 Sekunden lang inne, um aufzuzeichnen, wann er Beispiele für N und EN hörte. Er hat auch einige kurze Notizen zu Aspekten des Dialogs gemacht, die ihm wichtig erschienen.</a:t>
            </a:r>
            <a:endParaRPr sz="1088" dirty="0">
              <a:solidFill>
                <a:prstClr val="black"/>
              </a:solidFill>
              <a:latin typeface="Arial Unicode MS"/>
              <a:cs typeface="Arial Unicode MS"/>
            </a:endParaRPr>
          </a:p>
        </p:txBody>
      </p:sp>
      <p:graphicFrame>
        <p:nvGraphicFramePr>
          <p:cNvPr id="5" name="Table 4">
            <a:extLst>
              <a:ext uri="{FF2B5EF4-FFF2-40B4-BE49-F238E27FC236}">
                <a16:creationId xmlns:a16="http://schemas.microsoft.com/office/drawing/2014/main" id="{01AFF372-D899-604F-BB8C-C6148833B3C9}"/>
              </a:ext>
            </a:extLst>
          </p:cNvPr>
          <p:cNvGraphicFramePr>
            <a:graphicFrameLocks noGrp="1"/>
          </p:cNvGraphicFramePr>
          <p:nvPr>
            <p:extLst>
              <p:ext uri="{D42A27DB-BD31-4B8C-83A1-F6EECF244321}">
                <p14:modId xmlns:p14="http://schemas.microsoft.com/office/powerpoint/2010/main" val="1140301804"/>
              </p:ext>
            </p:extLst>
          </p:nvPr>
        </p:nvGraphicFramePr>
        <p:xfrm>
          <a:off x="954644" y="2902160"/>
          <a:ext cx="7955975" cy="2761923"/>
        </p:xfrm>
        <a:graphic>
          <a:graphicData uri="http://schemas.openxmlformats.org/drawingml/2006/table">
            <a:tbl>
              <a:tblPr/>
              <a:tblGrid>
                <a:gridCol w="787402">
                  <a:extLst>
                    <a:ext uri="{9D8B030D-6E8A-4147-A177-3AD203B41FA5}">
                      <a16:colId xmlns:a16="http://schemas.microsoft.com/office/drawing/2014/main" val="20000"/>
                    </a:ext>
                  </a:extLst>
                </a:gridCol>
                <a:gridCol w="852180">
                  <a:extLst>
                    <a:ext uri="{9D8B030D-6E8A-4147-A177-3AD203B41FA5}">
                      <a16:colId xmlns:a16="http://schemas.microsoft.com/office/drawing/2014/main" val="20001"/>
                    </a:ext>
                  </a:extLst>
                </a:gridCol>
                <a:gridCol w="679945">
                  <a:extLst>
                    <a:ext uri="{9D8B030D-6E8A-4147-A177-3AD203B41FA5}">
                      <a16:colId xmlns:a16="http://schemas.microsoft.com/office/drawing/2014/main" val="20002"/>
                    </a:ext>
                  </a:extLst>
                </a:gridCol>
                <a:gridCol w="688892">
                  <a:extLst>
                    <a:ext uri="{9D8B030D-6E8A-4147-A177-3AD203B41FA5}">
                      <a16:colId xmlns:a16="http://schemas.microsoft.com/office/drawing/2014/main" val="20003"/>
                    </a:ext>
                  </a:extLst>
                </a:gridCol>
                <a:gridCol w="686656">
                  <a:extLst>
                    <a:ext uri="{9D8B030D-6E8A-4147-A177-3AD203B41FA5}">
                      <a16:colId xmlns:a16="http://schemas.microsoft.com/office/drawing/2014/main" val="20004"/>
                    </a:ext>
                  </a:extLst>
                </a:gridCol>
                <a:gridCol w="852180">
                  <a:extLst>
                    <a:ext uri="{9D8B030D-6E8A-4147-A177-3AD203B41FA5}">
                      <a16:colId xmlns:a16="http://schemas.microsoft.com/office/drawing/2014/main" val="20005"/>
                    </a:ext>
                  </a:extLst>
                </a:gridCol>
                <a:gridCol w="852180">
                  <a:extLst>
                    <a:ext uri="{9D8B030D-6E8A-4147-A177-3AD203B41FA5}">
                      <a16:colId xmlns:a16="http://schemas.microsoft.com/office/drawing/2014/main" val="20006"/>
                    </a:ext>
                  </a:extLst>
                </a:gridCol>
                <a:gridCol w="852180">
                  <a:extLst>
                    <a:ext uri="{9D8B030D-6E8A-4147-A177-3AD203B41FA5}">
                      <a16:colId xmlns:a16="http://schemas.microsoft.com/office/drawing/2014/main" val="20007"/>
                    </a:ext>
                  </a:extLst>
                </a:gridCol>
                <a:gridCol w="852180">
                  <a:extLst>
                    <a:ext uri="{9D8B030D-6E8A-4147-A177-3AD203B41FA5}">
                      <a16:colId xmlns:a16="http://schemas.microsoft.com/office/drawing/2014/main" val="20008"/>
                    </a:ext>
                  </a:extLst>
                </a:gridCol>
                <a:gridCol w="852180">
                  <a:extLst>
                    <a:ext uri="{9D8B030D-6E8A-4147-A177-3AD203B41FA5}">
                      <a16:colId xmlns:a16="http://schemas.microsoft.com/office/drawing/2014/main" val="20009"/>
                    </a:ext>
                  </a:extLst>
                </a:gridCol>
              </a:tblGrid>
              <a:tr h="483223">
                <a:tc>
                  <a:txBody>
                    <a:bodyPr/>
                    <a:lstStyle/>
                    <a:p>
                      <a:pPr marR="0" indent="0" algn="ctr" rtl="0">
                        <a:lnSpc>
                          <a:spcPct val="119000"/>
                        </a:lnSpc>
                        <a:spcBef>
                          <a:spcPts val="0"/>
                        </a:spcBef>
                        <a:spcAft>
                          <a:spcPts val="600"/>
                        </a:spcAft>
                      </a:pPr>
                      <a:r>
                        <a:rPr lang="en-GB" sz="900" b="1" kern="1400" dirty="0" err="1">
                          <a:solidFill>
                            <a:srgbClr val="000000"/>
                          </a:solidFill>
                          <a:effectLst/>
                          <a:latin typeface="Calibri"/>
                        </a:rPr>
                        <a:t>Zeitfenster</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err="1">
                          <a:solidFill>
                            <a:srgbClr val="000000"/>
                          </a:solidFill>
                          <a:effectLst/>
                          <a:latin typeface="Calibri"/>
                        </a:rPr>
                        <a:t>Lehrperson</a:t>
                      </a:r>
                      <a:r>
                        <a:rPr lang="en-GB" sz="900" b="1" kern="1400" dirty="0">
                          <a:solidFill>
                            <a:srgbClr val="000000"/>
                          </a:solidFill>
                          <a:effectLst/>
                          <a:latin typeface="Calibri"/>
                        </a:rPr>
                        <a:t> </a:t>
                      </a:r>
                      <a:r>
                        <a:rPr lang="en-GB" sz="900" b="1" kern="1400" dirty="0" err="1">
                          <a:solidFill>
                            <a:srgbClr val="000000"/>
                          </a:solidFill>
                          <a:effectLst/>
                          <a:latin typeface="Calibri"/>
                        </a:rPr>
                        <a:t>anwesen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en-GB" sz="900" b="1" kern="1400" dirty="0" err="1">
                          <a:solidFill>
                            <a:srgbClr val="000000"/>
                          </a:solidFill>
                          <a:effectLst/>
                          <a:latin typeface="Calibri"/>
                        </a:rPr>
                        <a:t>Schüler</a:t>
                      </a:r>
                      <a:r>
                        <a:rPr lang="en-GB" sz="900" b="1" kern="1400" dirty="0">
                          <a:solidFill>
                            <a:srgbClr val="000000"/>
                          </a:solidFill>
                          <a:effectLst/>
                          <a:latin typeface="Calibri"/>
                        </a:rPr>
                        <a:t>*in 1:</a:t>
                      </a:r>
                      <a:endParaRPr lang="en-GB" sz="900" kern="1400" dirty="0">
                        <a:solidFill>
                          <a:srgbClr val="000000"/>
                        </a:solidFill>
                        <a:effectLst/>
                        <a:latin typeface="Calibri"/>
                      </a:endParaRPr>
                    </a:p>
                    <a:p>
                      <a:pPr marR="0" indent="0" algn="ctr" rtl="0">
                        <a:lnSpc>
                          <a:spcPct val="119000"/>
                        </a:lnSpc>
                        <a:spcBef>
                          <a:spcPts val="0"/>
                        </a:spcBef>
                        <a:spcAft>
                          <a:spcPts val="600"/>
                        </a:spcAft>
                      </a:pPr>
                      <a:r>
                        <a:rPr lang="en-GB" sz="900" b="1" kern="1400" dirty="0">
                          <a:solidFill>
                            <a:srgbClr val="000000"/>
                          </a:solidFill>
                          <a:effectLst/>
                          <a:latin typeface="Calibri"/>
                        </a:rPr>
                        <a:t>Rory</a:t>
                      </a:r>
                      <a:endParaRPr lang="en-GB" sz="900" kern="1400" dirty="0">
                        <a:solidFill>
                          <a:srgbClr val="000000"/>
                        </a:solidFill>
                        <a:effectLst/>
                        <a:latin typeface="Calibri"/>
                      </a:endParaRPr>
                    </a:p>
                  </a:txBody>
                  <a:tcPr marL="85218" marR="85218" marT="42609" marB="4260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900" b="1" kern="1400" dirty="0" err="1">
                          <a:solidFill>
                            <a:srgbClr val="000000"/>
                          </a:solidFill>
                          <a:effectLst/>
                          <a:latin typeface="+mn-lt"/>
                        </a:rPr>
                        <a:t>Schüler</a:t>
                      </a:r>
                      <a:r>
                        <a:rPr lang="en-GB" sz="900" b="1" kern="1400" dirty="0">
                          <a:solidFill>
                            <a:srgbClr val="000000"/>
                          </a:solidFill>
                          <a:effectLst/>
                          <a:latin typeface="+mn-lt"/>
                        </a:rPr>
                        <a:t>*in 2</a:t>
                      </a:r>
                      <a:r>
                        <a:rPr lang="en-GB" sz="900" b="1" kern="1400" dirty="0">
                          <a:solidFill>
                            <a:srgbClr val="000000"/>
                          </a:solidFill>
                          <a:effectLst/>
                          <a:latin typeface="Calibri"/>
                        </a:rPr>
                        <a:t>:</a:t>
                      </a:r>
                      <a:endParaRPr lang="en-GB" sz="900" kern="1400" dirty="0">
                        <a:solidFill>
                          <a:srgbClr val="000000"/>
                        </a:solidFill>
                        <a:effectLst/>
                        <a:latin typeface="Calibri"/>
                      </a:endParaRPr>
                    </a:p>
                    <a:p>
                      <a:pPr marR="0" indent="0" algn="ctr" rtl="0">
                        <a:lnSpc>
                          <a:spcPct val="119000"/>
                        </a:lnSpc>
                        <a:spcBef>
                          <a:spcPts val="0"/>
                        </a:spcBef>
                        <a:spcAft>
                          <a:spcPts val="600"/>
                        </a:spcAft>
                      </a:pPr>
                      <a:r>
                        <a:rPr lang="en-GB" sz="900" b="1" kern="1400" dirty="0">
                          <a:solidFill>
                            <a:srgbClr val="000000"/>
                          </a:solidFill>
                          <a:effectLst/>
                          <a:latin typeface="Calibri"/>
                        </a:rPr>
                        <a:t>Inez</a:t>
                      </a:r>
                      <a:endParaRPr lang="en-GB" sz="900" kern="1400" dirty="0">
                        <a:solidFill>
                          <a:srgbClr val="000000"/>
                        </a:solidFill>
                        <a:effectLst/>
                        <a:latin typeface="Calibri"/>
                      </a:endParaRPr>
                    </a:p>
                  </a:txBody>
                  <a:tcPr marL="85218" marR="85218" marT="42609" marB="4260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900" b="1" kern="1400" dirty="0" err="1">
                          <a:solidFill>
                            <a:srgbClr val="000000"/>
                          </a:solidFill>
                          <a:effectLst/>
                          <a:latin typeface="+mn-lt"/>
                        </a:rPr>
                        <a:t>Schüler</a:t>
                      </a:r>
                      <a:r>
                        <a:rPr lang="en-GB" sz="900" b="1" kern="1400" dirty="0">
                          <a:solidFill>
                            <a:srgbClr val="000000"/>
                          </a:solidFill>
                          <a:effectLst/>
                          <a:latin typeface="+mn-lt"/>
                        </a:rPr>
                        <a:t>*in 3</a:t>
                      </a:r>
                      <a:r>
                        <a:rPr lang="en-GB" sz="900" b="1" kern="1400" dirty="0">
                          <a:solidFill>
                            <a:srgbClr val="000000"/>
                          </a:solidFill>
                          <a:effectLst/>
                          <a:latin typeface="Calibri"/>
                        </a:rPr>
                        <a:t>:</a:t>
                      </a:r>
                      <a:endParaRPr lang="en-GB" sz="900" kern="1400" dirty="0">
                        <a:solidFill>
                          <a:srgbClr val="000000"/>
                        </a:solidFill>
                        <a:effectLst/>
                        <a:latin typeface="Calibri"/>
                      </a:endParaRPr>
                    </a:p>
                    <a:p>
                      <a:pPr marR="0" indent="0" algn="ctr" rtl="0">
                        <a:lnSpc>
                          <a:spcPct val="119000"/>
                        </a:lnSpc>
                        <a:spcBef>
                          <a:spcPts val="0"/>
                        </a:spcBef>
                        <a:spcAft>
                          <a:spcPts val="600"/>
                        </a:spcAft>
                      </a:pPr>
                      <a:r>
                        <a:rPr lang="en-GB" sz="900" b="1" kern="1400" dirty="0">
                          <a:solidFill>
                            <a:srgbClr val="000000"/>
                          </a:solidFill>
                          <a:effectLst/>
                          <a:latin typeface="Calibri"/>
                        </a:rPr>
                        <a:t>Luca</a:t>
                      </a:r>
                      <a:endParaRPr lang="en-GB" sz="900" kern="1400" dirty="0">
                        <a:solidFill>
                          <a:srgbClr val="000000"/>
                        </a:solidFill>
                        <a:effectLst/>
                        <a:latin typeface="Calibri"/>
                      </a:endParaRPr>
                    </a:p>
                  </a:txBody>
                  <a:tcPr marL="85218" marR="85218" marT="42609" marB="4260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900" b="1" kern="1400" dirty="0" err="1">
                          <a:solidFill>
                            <a:srgbClr val="000000"/>
                          </a:solidFill>
                          <a:effectLst/>
                          <a:latin typeface="+mn-lt"/>
                        </a:rPr>
                        <a:t>Schüler</a:t>
                      </a:r>
                      <a:r>
                        <a:rPr lang="en-GB" sz="900" b="1" kern="1400" dirty="0">
                          <a:solidFill>
                            <a:srgbClr val="000000"/>
                          </a:solidFill>
                          <a:effectLst/>
                          <a:latin typeface="+mn-lt"/>
                        </a:rPr>
                        <a:t>*in 4</a:t>
                      </a:r>
                      <a:r>
                        <a:rPr lang="en-GB" sz="900" b="1" kern="1400" dirty="0">
                          <a:solidFill>
                            <a:srgbClr val="000000"/>
                          </a:solidFill>
                          <a:effectLst/>
                          <a:latin typeface="Calibri"/>
                        </a:rPr>
                        <a:t>:</a:t>
                      </a:r>
                      <a:endParaRPr lang="en-GB" sz="900" kern="1400" dirty="0">
                        <a:solidFill>
                          <a:srgbClr val="000000"/>
                        </a:solidFill>
                        <a:effectLst/>
                        <a:latin typeface="Calibri"/>
                      </a:endParaRPr>
                    </a:p>
                    <a:p>
                      <a:pPr marR="0" indent="0" algn="ctr" rtl="0">
                        <a:lnSpc>
                          <a:spcPct val="119000"/>
                        </a:lnSpc>
                        <a:spcBef>
                          <a:spcPts val="0"/>
                        </a:spcBef>
                        <a:spcAft>
                          <a:spcPts val="600"/>
                        </a:spcAft>
                      </a:pPr>
                      <a:r>
                        <a:rPr lang="en-GB" sz="900" b="1" kern="1400" dirty="0" err="1">
                          <a:solidFill>
                            <a:srgbClr val="000000"/>
                          </a:solidFill>
                          <a:effectLst/>
                          <a:latin typeface="Calibri"/>
                        </a:rPr>
                        <a:t>Teni</a:t>
                      </a:r>
                      <a:endParaRPr lang="en-GB" sz="900" kern="1400" dirty="0">
                        <a:solidFill>
                          <a:srgbClr val="000000"/>
                        </a:solidFill>
                        <a:effectLst/>
                        <a:latin typeface="Calibri"/>
                      </a:endParaRPr>
                    </a:p>
                  </a:txBody>
                  <a:tcPr marL="85218" marR="85218" marT="42609" marB="42609"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379328">
                <a:tc>
                  <a:txBody>
                    <a:bodyPr/>
                    <a:lstStyle/>
                    <a:p>
                      <a:pPr marR="0" indent="0" algn="ctr" rtl="0">
                        <a:lnSpc>
                          <a:spcPct val="119000"/>
                        </a:lnSpc>
                        <a:spcBef>
                          <a:spcPts val="0"/>
                        </a:spcBef>
                        <a:spcAft>
                          <a:spcPts val="600"/>
                        </a:spcAft>
                      </a:pPr>
                      <a:r>
                        <a:rPr lang="en-GB" sz="900" b="1" kern="1400">
                          <a:solidFill>
                            <a:srgbClr val="000000"/>
                          </a:solidFill>
                          <a:effectLst/>
                          <a:latin typeface="Calibri"/>
                        </a:rPr>
                        <a:t> </a:t>
                      </a:r>
                      <a:endParaRPr lang="en-GB" sz="900" kern="140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a:solidFill>
                            <a:srgbClr val="000000"/>
                          </a:solidFill>
                          <a:effectLst/>
                          <a:latin typeface="Calibri"/>
                        </a:rPr>
                        <a:t> </a:t>
                      </a:r>
                      <a:endParaRPr lang="en-GB" sz="900" kern="140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EN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EN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EN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900" b="1" kern="1400" dirty="0">
                          <a:solidFill>
                            <a:srgbClr val="000000"/>
                          </a:solidFill>
                          <a:effectLst/>
                          <a:latin typeface="Calibri"/>
                        </a:rPr>
                        <a:t>EN</a:t>
                      </a:r>
                      <a:endParaRPr lang="en-GB" sz="900" kern="1400" dirty="0">
                        <a:solidFill>
                          <a:srgbClr val="000000"/>
                        </a:solidFill>
                        <a:effectLst/>
                        <a:latin typeface="Calibri"/>
                      </a:endParaRPr>
                    </a:p>
                  </a:txBody>
                  <a:tcPr marL="34088" marR="34088" marT="34088" marB="340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1</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2</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3</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4</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5</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6562">
                <a:tc>
                  <a:txBody>
                    <a:bodyPr/>
                    <a:lstStyle/>
                    <a:p>
                      <a:pPr marR="0" indent="0" algn="l" rtl="0">
                        <a:lnSpc>
                          <a:spcPct val="119000"/>
                        </a:lnSpc>
                        <a:spcBef>
                          <a:spcPts val="0"/>
                        </a:spcBef>
                        <a:spcAft>
                          <a:spcPts val="600"/>
                        </a:spcAft>
                      </a:pPr>
                      <a:r>
                        <a:rPr lang="en-GB" sz="900" kern="1400">
                          <a:solidFill>
                            <a:srgbClr val="000000"/>
                          </a:solidFill>
                          <a:effectLst/>
                          <a:latin typeface="Calibri"/>
                        </a:rPr>
                        <a:t>6</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X</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900" kern="1400" dirty="0">
                          <a:solidFill>
                            <a:srgbClr val="000000"/>
                          </a:solidFill>
                          <a:effectLst/>
                          <a:latin typeface="Calibri"/>
                        </a:rPr>
                        <a:t> </a:t>
                      </a:r>
                    </a:p>
                  </a:txBody>
                  <a:tcPr marL="34088" marR="34088" marT="34088" marB="3408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a:extLst>
              <a:ext uri="{FF2B5EF4-FFF2-40B4-BE49-F238E27FC236}">
                <a16:creationId xmlns:a16="http://schemas.microsoft.com/office/drawing/2014/main" id="{2A9B261D-6356-1446-9D88-CCFDB2B6341B}"/>
              </a:ext>
            </a:extLst>
          </p:cNvPr>
          <p:cNvSpPr>
            <a:spLocks noChangeArrowheads="1" noChangeShapeType="1"/>
          </p:cNvSpPr>
          <p:nvPr/>
        </p:nvSpPr>
        <p:spPr bwMode="auto">
          <a:xfrm>
            <a:off x="962226" y="5877932"/>
            <a:ext cx="7741882" cy="542930"/>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pPr defTabSz="829178"/>
            <a:r>
              <a:rPr lang="de-DE" sz="1179" dirty="0">
                <a:solidFill>
                  <a:prstClr val="black"/>
                </a:solidFill>
                <a:latin typeface="Calibri"/>
              </a:rPr>
              <a:t>Kommentare: </a:t>
            </a:r>
          </a:p>
          <a:p>
            <a:pPr defTabSz="829178"/>
            <a:r>
              <a:rPr lang="de-DE" sz="1179" dirty="0" err="1">
                <a:solidFill>
                  <a:prstClr val="black"/>
                </a:solidFill>
                <a:latin typeface="Calibri"/>
              </a:rPr>
              <a:t>Rory</a:t>
            </a:r>
            <a:r>
              <a:rPr lang="de-DE" sz="1179" dirty="0">
                <a:solidFill>
                  <a:prstClr val="black"/>
                </a:solidFill>
                <a:latin typeface="Calibri"/>
              </a:rPr>
              <a:t> gut im Argumentieren - gab viele Gründe für Ideen an, fragte aber niemanden sonst. </a:t>
            </a:r>
            <a:r>
              <a:rPr lang="de-DE" sz="1179" dirty="0" err="1">
                <a:solidFill>
                  <a:prstClr val="black"/>
                </a:solidFill>
                <a:latin typeface="Calibri"/>
              </a:rPr>
              <a:t>Rory</a:t>
            </a:r>
            <a:r>
              <a:rPr lang="de-DE" sz="1179" dirty="0">
                <a:solidFill>
                  <a:prstClr val="black"/>
                </a:solidFill>
                <a:latin typeface="Calibri"/>
              </a:rPr>
              <a:t> dominant, nicht viel Raum für andere, um zu Wort zu kommen. Luca sagte "Warum?", als </a:t>
            </a:r>
            <a:r>
              <a:rPr lang="de-DE" sz="1179" dirty="0" err="1">
                <a:solidFill>
                  <a:prstClr val="black"/>
                </a:solidFill>
                <a:latin typeface="Calibri"/>
              </a:rPr>
              <a:t>Teni</a:t>
            </a:r>
            <a:r>
              <a:rPr lang="de-DE" sz="1179" dirty="0">
                <a:solidFill>
                  <a:prstClr val="black"/>
                </a:solidFill>
                <a:latin typeface="Calibri"/>
              </a:rPr>
              <a:t> etwas sagte, erklärte es aber nicht. </a:t>
            </a:r>
            <a:r>
              <a:rPr lang="de-DE" sz="1179" dirty="0" err="1">
                <a:solidFill>
                  <a:prstClr val="black"/>
                </a:solidFill>
                <a:latin typeface="Calibri"/>
              </a:rPr>
              <a:t>Teni</a:t>
            </a:r>
            <a:r>
              <a:rPr lang="de-DE" sz="1179" dirty="0">
                <a:solidFill>
                  <a:prstClr val="black"/>
                </a:solidFill>
                <a:latin typeface="Calibri"/>
              </a:rPr>
              <a:t> antwortete und gab einen Grund an.</a:t>
            </a:r>
            <a:endParaRPr lang="en-GB" sz="1632" dirty="0">
              <a:solidFill>
                <a:prstClr val="black"/>
              </a:solidFill>
              <a:latin typeface="Calibri"/>
            </a:endParaRPr>
          </a:p>
        </p:txBody>
      </p:sp>
      <p:sp>
        <p:nvSpPr>
          <p:cNvPr id="7" name="object 6">
            <a:extLst>
              <a:ext uri="{FF2B5EF4-FFF2-40B4-BE49-F238E27FC236}">
                <a16:creationId xmlns:a16="http://schemas.microsoft.com/office/drawing/2014/main" id="{78316F46-57C2-F04C-A650-24AC07F99D1C}"/>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45</a:t>
            </a:r>
            <a:endParaRPr sz="907" dirty="0">
              <a:solidFill>
                <a:prstClr val="black"/>
              </a:solidFill>
              <a:latin typeface="Arial"/>
              <a:cs typeface="Arial"/>
            </a:endParaRPr>
          </a:p>
        </p:txBody>
      </p:sp>
    </p:spTree>
    <p:extLst>
      <p:ext uri="{BB962C8B-B14F-4D97-AF65-F5344CB8AC3E}">
        <p14:creationId xmlns:p14="http://schemas.microsoft.com/office/powerpoint/2010/main" val="417684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987986" y="3263658"/>
            <a:ext cx="964653" cy="279179"/>
          </a:xfrm>
          <a:prstGeom prst="rect">
            <a:avLst/>
          </a:prstGeom>
        </p:spPr>
        <p:txBody>
          <a:bodyPr vert="horz" wrap="square" lIns="0" tIns="0" rIns="0" bIns="0" rtlCol="0">
            <a:spAutoFit/>
          </a:bodyPr>
          <a:lstStyle/>
          <a:p>
            <a:pPr marL="11516" defTabSz="829178"/>
            <a:r>
              <a:rPr lang="de-DE" sz="907" b="1" dirty="0">
                <a:solidFill>
                  <a:prstClr val="black"/>
                </a:solidFill>
                <a:latin typeface="Arial"/>
                <a:cs typeface="Arial"/>
              </a:rPr>
              <a:t>Name des Lernenden</a:t>
            </a:r>
            <a:endParaRPr sz="907" dirty="0">
              <a:solidFill>
                <a:prstClr val="black"/>
              </a:solidFill>
              <a:latin typeface="Arial"/>
              <a:cs typeface="Arial"/>
            </a:endParaRPr>
          </a:p>
        </p:txBody>
      </p:sp>
      <p:sp>
        <p:nvSpPr>
          <p:cNvPr id="3" name="object 3"/>
          <p:cNvSpPr txBox="1"/>
          <p:nvPr/>
        </p:nvSpPr>
        <p:spPr>
          <a:xfrm>
            <a:off x="7480739" y="3263655"/>
            <a:ext cx="249494" cy="139590"/>
          </a:xfrm>
          <a:prstGeom prst="rect">
            <a:avLst/>
          </a:prstGeom>
        </p:spPr>
        <p:txBody>
          <a:bodyPr vert="horz" wrap="square" lIns="0" tIns="0" rIns="0" bIns="0" rtlCol="0">
            <a:spAutoFit/>
          </a:bodyPr>
          <a:lstStyle/>
          <a:p>
            <a:pPr marL="11516" defTabSz="829178"/>
            <a:r>
              <a:rPr sz="907" b="1" dirty="0">
                <a:solidFill>
                  <a:prstClr val="black"/>
                </a:solidFill>
                <a:latin typeface="Arial"/>
                <a:cs typeface="Arial"/>
              </a:rPr>
              <a:t>H</a:t>
            </a:r>
            <a:endParaRPr sz="907" dirty="0">
              <a:solidFill>
                <a:prstClr val="black"/>
              </a:solidFill>
              <a:latin typeface="Arial"/>
              <a:cs typeface="Arial"/>
            </a:endParaRPr>
          </a:p>
        </p:txBody>
      </p:sp>
      <p:sp>
        <p:nvSpPr>
          <p:cNvPr id="4" name="object 4"/>
          <p:cNvSpPr txBox="1"/>
          <p:nvPr/>
        </p:nvSpPr>
        <p:spPr>
          <a:xfrm>
            <a:off x="8276327" y="3263655"/>
            <a:ext cx="88100" cy="139590"/>
          </a:xfrm>
          <a:prstGeom prst="rect">
            <a:avLst/>
          </a:prstGeom>
        </p:spPr>
        <p:txBody>
          <a:bodyPr vert="horz" wrap="square" lIns="0" tIns="0" rIns="0" bIns="0" rtlCol="0">
            <a:spAutoFit/>
          </a:bodyPr>
          <a:lstStyle/>
          <a:p>
            <a:pPr marL="11516" defTabSz="829178"/>
            <a:r>
              <a:rPr lang="de-DE" sz="907" b="1" dirty="0">
                <a:solidFill>
                  <a:prstClr val="black"/>
                </a:solidFill>
                <a:latin typeface="Arial"/>
                <a:cs typeface="Arial"/>
              </a:rPr>
              <a:t>I</a:t>
            </a:r>
            <a:endParaRPr sz="907" dirty="0">
              <a:solidFill>
                <a:prstClr val="black"/>
              </a:solidFill>
              <a:latin typeface="Arial"/>
              <a:cs typeface="Arial"/>
            </a:endParaRPr>
          </a:p>
        </p:txBody>
      </p:sp>
      <p:sp>
        <p:nvSpPr>
          <p:cNvPr id="5" name="object 5"/>
          <p:cNvSpPr txBox="1"/>
          <p:nvPr/>
        </p:nvSpPr>
        <p:spPr>
          <a:xfrm>
            <a:off x="8792806" y="3185531"/>
            <a:ext cx="846264" cy="502445"/>
          </a:xfrm>
          <a:prstGeom prst="rect">
            <a:avLst/>
          </a:prstGeom>
        </p:spPr>
        <p:txBody>
          <a:bodyPr vert="horz" wrap="square" lIns="0" tIns="0" rIns="0" bIns="0" rtlCol="0">
            <a:spAutoFit/>
          </a:bodyPr>
          <a:lstStyle/>
          <a:p>
            <a:pPr marL="96737" marR="4607" indent="-85797" defTabSz="829178">
              <a:lnSpc>
                <a:spcPct val="120000"/>
              </a:lnSpc>
            </a:pPr>
            <a:r>
              <a:rPr lang="de-DE" sz="907" b="1" dirty="0">
                <a:solidFill>
                  <a:prstClr val="black"/>
                </a:solidFill>
                <a:latin typeface="Arial"/>
                <a:cs typeface="Arial"/>
              </a:rPr>
              <a:t>Bewertung der Gesamtbeteiligung</a:t>
            </a:r>
            <a:endParaRPr sz="907" dirty="0">
              <a:solidFill>
                <a:prstClr val="black"/>
              </a:solidFill>
              <a:latin typeface="Arial"/>
              <a:cs typeface="Arial"/>
            </a:endParaRPr>
          </a:p>
        </p:txBody>
      </p:sp>
      <p:sp>
        <p:nvSpPr>
          <p:cNvPr id="6" name="object 6"/>
          <p:cNvSpPr/>
          <p:nvPr/>
        </p:nvSpPr>
        <p:spPr>
          <a:xfrm>
            <a:off x="5629837" y="3107954"/>
            <a:ext cx="1533980"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7" name="object 7"/>
          <p:cNvSpPr/>
          <p:nvPr/>
        </p:nvSpPr>
        <p:spPr>
          <a:xfrm>
            <a:off x="7163817" y="3107954"/>
            <a:ext cx="5758"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8" name="object 8"/>
          <p:cNvSpPr/>
          <p:nvPr/>
        </p:nvSpPr>
        <p:spPr>
          <a:xfrm>
            <a:off x="7169345" y="3107954"/>
            <a:ext cx="782538"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9" name="object 9"/>
          <p:cNvSpPr/>
          <p:nvPr/>
        </p:nvSpPr>
        <p:spPr>
          <a:xfrm>
            <a:off x="7951536" y="3107954"/>
            <a:ext cx="5758"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0" name="object 10"/>
          <p:cNvSpPr/>
          <p:nvPr/>
        </p:nvSpPr>
        <p:spPr>
          <a:xfrm>
            <a:off x="7957064" y="3107954"/>
            <a:ext cx="730138"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1" name="object 11"/>
          <p:cNvSpPr/>
          <p:nvPr/>
        </p:nvSpPr>
        <p:spPr>
          <a:xfrm>
            <a:off x="8686742" y="3107954"/>
            <a:ext cx="5758"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2" name="object 12"/>
          <p:cNvSpPr/>
          <p:nvPr/>
        </p:nvSpPr>
        <p:spPr>
          <a:xfrm>
            <a:off x="8692270" y="3107954"/>
            <a:ext cx="1086570"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3" name="object 13"/>
          <p:cNvSpPr/>
          <p:nvPr/>
        </p:nvSpPr>
        <p:spPr>
          <a:xfrm>
            <a:off x="9778494" y="3107954"/>
            <a:ext cx="5758"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4" name="object 14"/>
          <p:cNvSpPr/>
          <p:nvPr/>
        </p:nvSpPr>
        <p:spPr>
          <a:xfrm>
            <a:off x="5629837" y="3666268"/>
            <a:ext cx="1533980"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5" name="object 15"/>
          <p:cNvSpPr/>
          <p:nvPr/>
        </p:nvSpPr>
        <p:spPr>
          <a:xfrm>
            <a:off x="7169345" y="3666268"/>
            <a:ext cx="782538"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6" name="object 16"/>
          <p:cNvSpPr/>
          <p:nvPr/>
        </p:nvSpPr>
        <p:spPr>
          <a:xfrm>
            <a:off x="7957064" y="3666268"/>
            <a:ext cx="730138"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7" name="object 17"/>
          <p:cNvSpPr/>
          <p:nvPr/>
        </p:nvSpPr>
        <p:spPr>
          <a:xfrm>
            <a:off x="8692270" y="3666268"/>
            <a:ext cx="1086570"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8" name="object 18"/>
          <p:cNvSpPr/>
          <p:nvPr/>
        </p:nvSpPr>
        <p:spPr>
          <a:xfrm>
            <a:off x="5629837" y="4039398"/>
            <a:ext cx="1533980"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19" name="object 19"/>
          <p:cNvSpPr/>
          <p:nvPr/>
        </p:nvSpPr>
        <p:spPr>
          <a:xfrm>
            <a:off x="7169345" y="4039398"/>
            <a:ext cx="782538"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20" name="object 20"/>
          <p:cNvSpPr/>
          <p:nvPr/>
        </p:nvSpPr>
        <p:spPr>
          <a:xfrm>
            <a:off x="7957064" y="4039398"/>
            <a:ext cx="730138"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21" name="object 21"/>
          <p:cNvSpPr/>
          <p:nvPr/>
        </p:nvSpPr>
        <p:spPr>
          <a:xfrm>
            <a:off x="8692270" y="4039398"/>
            <a:ext cx="1086570"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22" name="object 22"/>
          <p:cNvSpPr/>
          <p:nvPr/>
        </p:nvSpPr>
        <p:spPr>
          <a:xfrm>
            <a:off x="5629837" y="4412529"/>
            <a:ext cx="1533980"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3" name="object 23"/>
          <p:cNvSpPr/>
          <p:nvPr/>
        </p:nvSpPr>
        <p:spPr>
          <a:xfrm>
            <a:off x="7169345" y="4412529"/>
            <a:ext cx="782538"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4" name="object 24"/>
          <p:cNvSpPr/>
          <p:nvPr/>
        </p:nvSpPr>
        <p:spPr>
          <a:xfrm>
            <a:off x="7957064" y="4412529"/>
            <a:ext cx="730138"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5" name="object 25"/>
          <p:cNvSpPr/>
          <p:nvPr/>
        </p:nvSpPr>
        <p:spPr>
          <a:xfrm>
            <a:off x="8692270" y="4412529"/>
            <a:ext cx="1086570"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6" name="object 26"/>
          <p:cNvSpPr/>
          <p:nvPr/>
        </p:nvSpPr>
        <p:spPr>
          <a:xfrm>
            <a:off x="5629837" y="4785659"/>
            <a:ext cx="1533980"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7" name="object 27"/>
          <p:cNvSpPr/>
          <p:nvPr/>
        </p:nvSpPr>
        <p:spPr>
          <a:xfrm>
            <a:off x="7169345" y="4785659"/>
            <a:ext cx="782538"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8" name="object 28"/>
          <p:cNvSpPr/>
          <p:nvPr/>
        </p:nvSpPr>
        <p:spPr>
          <a:xfrm>
            <a:off x="7957064" y="4785659"/>
            <a:ext cx="730138"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29" name="object 29"/>
          <p:cNvSpPr/>
          <p:nvPr/>
        </p:nvSpPr>
        <p:spPr>
          <a:xfrm>
            <a:off x="8692270" y="4785659"/>
            <a:ext cx="1086570"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30" name="object 30"/>
          <p:cNvSpPr/>
          <p:nvPr/>
        </p:nvSpPr>
        <p:spPr>
          <a:xfrm>
            <a:off x="5627072" y="3105190"/>
            <a:ext cx="0" cy="2056824"/>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31" name="object 31"/>
          <p:cNvSpPr/>
          <p:nvPr/>
        </p:nvSpPr>
        <p:spPr>
          <a:xfrm>
            <a:off x="5629837" y="5158790"/>
            <a:ext cx="1533980"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32" name="object 32"/>
          <p:cNvSpPr/>
          <p:nvPr/>
        </p:nvSpPr>
        <p:spPr>
          <a:xfrm>
            <a:off x="7166581" y="3110718"/>
            <a:ext cx="0" cy="2051066"/>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33" name="object 33"/>
          <p:cNvSpPr/>
          <p:nvPr/>
        </p:nvSpPr>
        <p:spPr>
          <a:xfrm>
            <a:off x="7169345" y="5158790"/>
            <a:ext cx="782538"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34" name="object 34"/>
          <p:cNvSpPr/>
          <p:nvPr/>
        </p:nvSpPr>
        <p:spPr>
          <a:xfrm>
            <a:off x="7954300" y="3110718"/>
            <a:ext cx="0" cy="2051066"/>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35" name="object 35"/>
          <p:cNvSpPr/>
          <p:nvPr/>
        </p:nvSpPr>
        <p:spPr>
          <a:xfrm>
            <a:off x="7957064" y="5158790"/>
            <a:ext cx="730138"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36" name="object 36"/>
          <p:cNvSpPr/>
          <p:nvPr/>
        </p:nvSpPr>
        <p:spPr>
          <a:xfrm>
            <a:off x="8689505" y="3110718"/>
            <a:ext cx="0" cy="2051066"/>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37" name="object 37"/>
          <p:cNvSpPr/>
          <p:nvPr/>
        </p:nvSpPr>
        <p:spPr>
          <a:xfrm>
            <a:off x="8692270" y="5158790"/>
            <a:ext cx="1086570"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pPr defTabSz="829178"/>
            <a:endParaRPr sz="1632">
              <a:solidFill>
                <a:prstClr val="black"/>
              </a:solidFill>
              <a:latin typeface="Calibri"/>
            </a:endParaRPr>
          </a:p>
        </p:txBody>
      </p:sp>
      <p:sp>
        <p:nvSpPr>
          <p:cNvPr id="38" name="object 38"/>
          <p:cNvSpPr/>
          <p:nvPr/>
        </p:nvSpPr>
        <p:spPr>
          <a:xfrm>
            <a:off x="9781258" y="3105190"/>
            <a:ext cx="0" cy="2056824"/>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pPr defTabSz="829178"/>
            <a:endParaRPr sz="1632">
              <a:solidFill>
                <a:prstClr val="black"/>
              </a:solidFill>
              <a:latin typeface="Calibri"/>
            </a:endParaRPr>
          </a:p>
        </p:txBody>
      </p:sp>
      <p:sp>
        <p:nvSpPr>
          <p:cNvPr id="39" name="object 39"/>
          <p:cNvSpPr/>
          <p:nvPr/>
        </p:nvSpPr>
        <p:spPr>
          <a:xfrm>
            <a:off x="769931" y="758019"/>
            <a:ext cx="4431089" cy="6047261"/>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pPr defTabSz="829178"/>
            <a:endParaRPr sz="1632">
              <a:solidFill>
                <a:prstClr val="black"/>
              </a:solidFill>
              <a:latin typeface="Calibri"/>
            </a:endParaRPr>
          </a:p>
        </p:txBody>
      </p:sp>
      <p:sp>
        <p:nvSpPr>
          <p:cNvPr id="40" name="object 40"/>
          <p:cNvSpPr txBox="1"/>
          <p:nvPr/>
        </p:nvSpPr>
        <p:spPr>
          <a:xfrm>
            <a:off x="1009252" y="822500"/>
            <a:ext cx="4045126" cy="5988947"/>
          </a:xfrm>
          <a:prstGeom prst="rect">
            <a:avLst/>
          </a:prstGeom>
        </p:spPr>
        <p:txBody>
          <a:bodyPr vert="horz" wrap="square" lIns="0" tIns="0" rIns="0" bIns="0" rtlCol="0">
            <a:spAutoFit/>
          </a:bodyPr>
          <a:lstStyle/>
          <a:p>
            <a:pPr marL="11516" algn="just" defTabSz="829178"/>
            <a:r>
              <a:rPr sz="1270" b="1" dirty="0">
                <a:solidFill>
                  <a:prstClr val="black"/>
                </a:solidFill>
                <a:latin typeface="Arial"/>
                <a:cs typeface="Arial"/>
              </a:rPr>
              <a:t>2C: </a:t>
            </a:r>
            <a:r>
              <a:rPr lang="de-DE" sz="1270" b="1" dirty="0">
                <a:solidFill>
                  <a:prstClr val="black"/>
                </a:solidFill>
                <a:latin typeface="Arial"/>
                <a:cs typeface="Arial"/>
              </a:rPr>
              <a:t>Checkliste für einzelne Lernende (</a:t>
            </a:r>
            <a:r>
              <a:rPr lang="en-GB" sz="1270" b="1" dirty="0">
                <a:solidFill>
                  <a:prstClr val="black"/>
                </a:solidFill>
                <a:latin typeface="Arial"/>
                <a:cs typeface="Arial"/>
              </a:rPr>
              <a:t>in </a:t>
            </a:r>
            <a:r>
              <a:rPr lang="en-GB" sz="1270" b="1" dirty="0" err="1">
                <a:solidFill>
                  <a:prstClr val="black"/>
                </a:solidFill>
                <a:latin typeface="Arial"/>
                <a:cs typeface="Arial"/>
              </a:rPr>
              <a:t>Gruppenarbeiten</a:t>
            </a:r>
            <a:r>
              <a:rPr sz="1270" b="1" dirty="0">
                <a:solidFill>
                  <a:prstClr val="black"/>
                </a:solidFill>
                <a:latin typeface="Arial"/>
                <a:cs typeface="Arial"/>
              </a:rPr>
              <a:t>)</a:t>
            </a:r>
            <a:endParaRPr sz="1270" dirty="0">
              <a:solidFill>
                <a:prstClr val="black"/>
              </a:solidFill>
              <a:latin typeface="Arial"/>
              <a:cs typeface="Arial"/>
            </a:endParaRPr>
          </a:p>
          <a:p>
            <a:pPr marL="11516" marR="4607" algn="just" defTabSz="829178">
              <a:lnSpc>
                <a:spcPct val="120800"/>
              </a:lnSpc>
              <a:spcBef>
                <a:spcPts val="603"/>
              </a:spcBef>
            </a:pPr>
            <a:r>
              <a:rPr lang="de-DE" sz="1088" dirty="0">
                <a:solidFill>
                  <a:prstClr val="black"/>
                </a:solidFill>
                <a:latin typeface="Arial Unicode MS"/>
                <a:cs typeface="Arial Unicode MS"/>
              </a:rPr>
              <a:t>Diese Checkliste kann auf zwei Arten verwendet werden. Erstens kann sie als Zusammenfassung von 2B dienen: Sie können die Ergebnisse von Lernenden aus mehreren Gruppen in dieser Checkliste festhalten und eine Bewertung der Gesamtbeteiligung hinzufügen.  </a:t>
            </a:r>
          </a:p>
          <a:p>
            <a:pPr marL="11516" marR="4607" algn="just" defTabSz="829178">
              <a:lnSpc>
                <a:spcPct val="120800"/>
              </a:lnSpc>
              <a:spcBef>
                <a:spcPts val="603"/>
              </a:spcBef>
            </a:pPr>
            <a:r>
              <a:rPr lang="de-DE" sz="1088" dirty="0">
                <a:solidFill>
                  <a:prstClr val="black"/>
                </a:solidFill>
                <a:latin typeface="Arial Unicode MS"/>
                <a:cs typeface="Arial Unicode MS"/>
              </a:rPr>
              <a:t>Zweitens können Sie, wenn es Ihnen nicht möglich ist, eine Zeitstichprobe durchzuführen, stattdessen dies verwenden: Sie beobachten den Dialog und kreuzen an, wenn Sie die Kategorien hören, an denen Sie interessiert sind. Auch hier können Sie jedem Lernenden eine Gesamtbewertung geben.</a:t>
            </a:r>
          </a:p>
          <a:p>
            <a:pPr marL="11516" marR="4607" algn="just" defTabSz="829178">
              <a:lnSpc>
                <a:spcPct val="120800"/>
              </a:lnSpc>
              <a:spcBef>
                <a:spcPts val="603"/>
              </a:spcBef>
            </a:pPr>
            <a:r>
              <a:rPr lang="de-DE" sz="1088" dirty="0">
                <a:solidFill>
                  <a:prstClr val="black"/>
                </a:solidFill>
                <a:latin typeface="Arial Unicode MS"/>
                <a:cs typeface="Arial Unicode MS"/>
              </a:rPr>
              <a:t>Checklisten dieser Art können nicht alles erfassen, aber dafür sind sie auch nicht gedacht. Es ist jedoch eine handhabbare Methode, um die Dialoge der Lernenden genauer zu beobachten und Trends im Laufe der Zeit zu erkennen.</a:t>
            </a:r>
          </a:p>
          <a:p>
            <a:pPr marL="11516" marR="4607" algn="just" defTabSz="829178">
              <a:lnSpc>
                <a:spcPct val="120800"/>
              </a:lnSpc>
              <a:spcBef>
                <a:spcPts val="603"/>
              </a:spcBef>
            </a:pPr>
            <a:r>
              <a:rPr lang="de-DE" sz="1088" b="1" dirty="0">
                <a:solidFill>
                  <a:prstClr val="black"/>
                </a:solidFill>
                <a:latin typeface="Arial"/>
                <a:cs typeface="Arial"/>
              </a:rPr>
              <a:t>Hinweise</a:t>
            </a:r>
            <a:r>
              <a:rPr sz="1088" b="1" dirty="0">
                <a:solidFill>
                  <a:prstClr val="black"/>
                </a:solidFill>
                <a:latin typeface="Arial"/>
                <a:cs typeface="Arial"/>
              </a:rPr>
              <a:t>:</a:t>
            </a:r>
            <a:endParaRPr sz="1088" dirty="0">
              <a:solidFill>
                <a:prstClr val="black"/>
              </a:solidFill>
              <a:latin typeface="Arial"/>
              <a:cs typeface="Arial"/>
            </a:endParaRPr>
          </a:p>
          <a:p>
            <a:pPr marL="172745" indent="-123801" algn="just" defTabSz="829178">
              <a:spcBef>
                <a:spcPts val="8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Sie können eine oder zwei Kategorien auswählen, für die Sie sich interessieren.</a:t>
            </a:r>
          </a:p>
          <a:p>
            <a:pPr marL="172745" indent="-123801" algn="just" defTabSz="829178">
              <a:spcBef>
                <a:spcPts val="8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Kreuzen Sie die Kästchen mit den Codes an, wenn Sie diese Codes im Dialog zu irgendeinem Zeitpunkt in den  Diskussionsbeiträgen eines Lernendens hören.</a:t>
            </a:r>
          </a:p>
          <a:p>
            <a:pPr marL="172745" indent="-123801" algn="just" defTabSz="829178">
              <a:spcBef>
                <a:spcPts val="8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Wenn sich ein/e Schüler*in stark an der Diskussion beteiligt, erhält diese Person eine Gesamtbewertung von (3), eine mittlere Beteiligung wäre (2) und eine geringe Beteiligung wäre eine Bewertung von (1).</a:t>
            </a:r>
          </a:p>
          <a:p>
            <a:pPr marL="172745" indent="-123801" algn="just" defTabSz="829178">
              <a:spcBef>
                <a:spcPts val="821"/>
              </a:spcBef>
              <a:buSzPct val="83333"/>
              <a:tabLst>
                <a:tab pos="90692" algn="l"/>
              </a:tabLst>
            </a:pPr>
            <a:r>
              <a:rPr lang="de-DE" sz="1088" b="1" dirty="0">
                <a:solidFill>
                  <a:prstClr val="black"/>
                </a:solidFill>
                <a:latin typeface="Arial Unicode MS"/>
                <a:cs typeface="Arial Unicode MS"/>
              </a:rPr>
              <a:t>       Eine herunterladbare Version </a:t>
            </a:r>
            <a:r>
              <a:rPr lang="de-DE" sz="1088" dirty="0">
                <a:solidFill>
                  <a:prstClr val="black"/>
                </a:solidFill>
                <a:latin typeface="Arial Unicode MS"/>
                <a:cs typeface="Arial Unicode MS"/>
              </a:rPr>
              <a:t>finden Sie </a:t>
            </a:r>
            <a:r>
              <a:rPr lang="de-DE" sz="1088" dirty="0">
                <a:solidFill>
                  <a:prstClr val="black"/>
                </a:solidFill>
                <a:latin typeface="Arial Unicode MS"/>
                <a:cs typeface="Arial Unicode MS"/>
                <a:hlinkClick r:id="rId2"/>
              </a:rPr>
              <a:t>auf unserer  Website.</a:t>
            </a:r>
            <a:endParaRPr sz="1088" b="1" dirty="0">
              <a:solidFill>
                <a:prstClr val="black"/>
              </a:solidFill>
              <a:latin typeface="Arial Unicode MS"/>
              <a:cs typeface="Arial Unicode MS"/>
            </a:endParaRPr>
          </a:p>
        </p:txBody>
      </p:sp>
      <p:sp>
        <p:nvSpPr>
          <p:cNvPr id="41" name="object 41"/>
          <p:cNvSpPr/>
          <p:nvPr/>
        </p:nvSpPr>
        <p:spPr>
          <a:xfrm>
            <a:off x="918953" y="6338062"/>
            <a:ext cx="250477" cy="250477"/>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42" name="object 42"/>
          <p:cNvSpPr/>
          <p:nvPr/>
        </p:nvSpPr>
        <p:spPr>
          <a:xfrm>
            <a:off x="5355517" y="2263014"/>
            <a:ext cx="1918052" cy="607434"/>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43" name="object 43"/>
          <p:cNvSpPr txBox="1"/>
          <p:nvPr/>
        </p:nvSpPr>
        <p:spPr>
          <a:xfrm>
            <a:off x="5540463" y="2330364"/>
            <a:ext cx="1626688" cy="502445"/>
          </a:xfrm>
          <a:prstGeom prst="rect">
            <a:avLst/>
          </a:prstGeom>
        </p:spPr>
        <p:txBody>
          <a:bodyPr vert="horz" wrap="square" lIns="0" tIns="0" rIns="0" bIns="0" rtlCol="0">
            <a:spAutoFit/>
          </a:bodyPr>
          <a:lstStyle/>
          <a:p>
            <a:pPr marL="11516" marR="4607" defTabSz="829178">
              <a:lnSpc>
                <a:spcPct val="120000"/>
              </a:lnSpc>
            </a:pPr>
            <a:r>
              <a:rPr lang="de-DE" sz="907" dirty="0">
                <a:solidFill>
                  <a:prstClr val="black"/>
                </a:solidFill>
                <a:latin typeface="Arial"/>
                <a:cs typeface="Arial"/>
              </a:rPr>
              <a:t>Fügen Sie so viele Zeilen hinzu, wie Sie für die Namen benötigen</a:t>
            </a:r>
            <a:endParaRPr sz="907" dirty="0">
              <a:solidFill>
                <a:prstClr val="black"/>
              </a:solidFill>
              <a:latin typeface="Arial"/>
              <a:cs typeface="Arial"/>
            </a:endParaRPr>
          </a:p>
        </p:txBody>
      </p:sp>
      <p:sp>
        <p:nvSpPr>
          <p:cNvPr id="44" name="object 44"/>
          <p:cNvSpPr/>
          <p:nvPr/>
        </p:nvSpPr>
        <p:spPr>
          <a:xfrm>
            <a:off x="7859752" y="2193340"/>
            <a:ext cx="1918052" cy="78488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45" name="object 45"/>
          <p:cNvSpPr txBox="1"/>
          <p:nvPr/>
        </p:nvSpPr>
        <p:spPr>
          <a:xfrm>
            <a:off x="7995178" y="2254156"/>
            <a:ext cx="1728608" cy="675570"/>
          </a:xfrm>
          <a:prstGeom prst="rect">
            <a:avLst/>
          </a:prstGeom>
        </p:spPr>
        <p:txBody>
          <a:bodyPr vert="horz" wrap="square" lIns="0" tIns="0" rIns="0" bIns="0" rtlCol="0">
            <a:spAutoFit/>
          </a:bodyPr>
          <a:lstStyle/>
          <a:p>
            <a:pPr marL="11516" marR="4607" defTabSz="829178">
              <a:lnSpc>
                <a:spcPct val="121000"/>
              </a:lnSpc>
            </a:pPr>
            <a:r>
              <a:rPr lang="de-DE" sz="907" dirty="0">
                <a:solidFill>
                  <a:prstClr val="black"/>
                </a:solidFill>
                <a:latin typeface="Arial"/>
                <a:cs typeface="Arial"/>
              </a:rPr>
              <a:t>Sie können jedem Lernenden eine Gesamtbewertung der Teilnahme zwischen 1 (niedrig) und 3 (hoch) geben.</a:t>
            </a:r>
            <a:endParaRPr sz="907" dirty="0">
              <a:solidFill>
                <a:prstClr val="black"/>
              </a:solidFill>
              <a:latin typeface="Arial"/>
              <a:cs typeface="Arial"/>
            </a:endParaRPr>
          </a:p>
        </p:txBody>
      </p:sp>
      <p:sp>
        <p:nvSpPr>
          <p:cNvPr id="46" name="object 46"/>
          <p:cNvSpPr/>
          <p:nvPr/>
        </p:nvSpPr>
        <p:spPr>
          <a:xfrm>
            <a:off x="6255522" y="5366101"/>
            <a:ext cx="1918052" cy="730567"/>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pPr defTabSz="829178"/>
            <a:endParaRPr sz="1632">
              <a:solidFill>
                <a:prstClr val="black"/>
              </a:solidFill>
              <a:latin typeface="Calibri"/>
            </a:endParaRPr>
          </a:p>
        </p:txBody>
      </p:sp>
      <p:sp>
        <p:nvSpPr>
          <p:cNvPr id="47" name="object 47"/>
          <p:cNvSpPr txBox="1"/>
          <p:nvPr/>
        </p:nvSpPr>
        <p:spPr>
          <a:xfrm>
            <a:off x="1362901" y="5439783"/>
            <a:ext cx="6837271" cy="675570"/>
          </a:xfrm>
          <a:prstGeom prst="rect">
            <a:avLst/>
          </a:prstGeom>
        </p:spPr>
        <p:txBody>
          <a:bodyPr vert="horz" wrap="square" lIns="0" tIns="0" rIns="0" bIns="0" rtlCol="0">
            <a:spAutoFit/>
          </a:bodyPr>
          <a:lstStyle/>
          <a:p>
            <a:pPr marL="5123053" marR="4607" defTabSz="829178">
              <a:lnSpc>
                <a:spcPct val="121000"/>
              </a:lnSpc>
            </a:pPr>
            <a:r>
              <a:rPr lang="de-DE" sz="907" dirty="0">
                <a:solidFill>
                  <a:prstClr val="black"/>
                </a:solidFill>
                <a:latin typeface="Arial"/>
                <a:cs typeface="Arial"/>
              </a:rPr>
              <a:t>Fügen Sie die Dialogkategorien in die mittleren Spalten ein und kreuzen Sie an, wenn Sie diese hören</a:t>
            </a:r>
            <a:endParaRPr sz="907" dirty="0">
              <a:solidFill>
                <a:prstClr val="black"/>
              </a:solidFill>
              <a:latin typeface="Arial"/>
              <a:cs typeface="Arial"/>
            </a:endParaRPr>
          </a:p>
        </p:txBody>
      </p:sp>
      <p:sp>
        <p:nvSpPr>
          <p:cNvPr id="50" name="object 50"/>
          <p:cNvSpPr/>
          <p:nvPr/>
        </p:nvSpPr>
        <p:spPr>
          <a:xfrm>
            <a:off x="5748278" y="2450370"/>
            <a:ext cx="890204" cy="892326"/>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2" name="object 52"/>
          <p:cNvSpPr/>
          <p:nvPr/>
        </p:nvSpPr>
        <p:spPr>
          <a:xfrm>
            <a:off x="6432596" y="1455561"/>
            <a:ext cx="530996" cy="537382"/>
          </a:xfrm>
          <a:prstGeom prst="rect">
            <a:avLst/>
          </a:prstGeom>
          <a:blipFill>
            <a:blip r:embed="rId5"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5" name="object 55"/>
          <p:cNvSpPr/>
          <p:nvPr/>
        </p:nvSpPr>
        <p:spPr>
          <a:xfrm>
            <a:off x="9117886" y="2470853"/>
            <a:ext cx="890204" cy="892320"/>
          </a:xfrm>
          <a:prstGeom prst="rect">
            <a:avLst/>
          </a:prstGeom>
          <a:blipFill>
            <a:blip r:embed="rId6" cstate="print"/>
            <a:stretch>
              <a:fillRect/>
            </a:stretch>
          </a:blipFill>
        </p:spPr>
        <p:txBody>
          <a:bodyPr wrap="square" lIns="0" tIns="0" rIns="0" bIns="0" rtlCol="0"/>
          <a:lstStyle/>
          <a:p>
            <a:pPr defTabSz="829178"/>
            <a:endParaRPr sz="1632">
              <a:solidFill>
                <a:prstClr val="black"/>
              </a:solidFill>
              <a:latin typeface="Calibri"/>
            </a:endParaRPr>
          </a:p>
        </p:txBody>
      </p:sp>
      <p:sp>
        <p:nvSpPr>
          <p:cNvPr id="60" name="object 60"/>
          <p:cNvSpPr/>
          <p:nvPr/>
        </p:nvSpPr>
        <p:spPr>
          <a:xfrm>
            <a:off x="7325438" y="4665535"/>
            <a:ext cx="732956" cy="882637"/>
          </a:xfrm>
          <a:prstGeom prst="rect">
            <a:avLst/>
          </a:prstGeom>
          <a:blipFill>
            <a:blip r:embed="rId7"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4" name="object 6">
            <a:extLst>
              <a:ext uri="{FF2B5EF4-FFF2-40B4-BE49-F238E27FC236}">
                <a16:creationId xmlns:a16="http://schemas.microsoft.com/office/drawing/2014/main" id="{E6B0BA82-9CAC-E34E-A8BE-D0404B02F986}"/>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46</a:t>
            </a:r>
            <a:endParaRPr sz="907" dirty="0">
              <a:solidFill>
                <a:prstClr val="black"/>
              </a:solidFill>
              <a:latin typeface="Arial"/>
              <a:cs typeface="Arial"/>
            </a:endParaRPr>
          </a:p>
        </p:txBody>
      </p:sp>
    </p:spTree>
    <p:extLst>
      <p:ext uri="{BB962C8B-B14F-4D97-AF65-F5344CB8AC3E}">
        <p14:creationId xmlns:p14="http://schemas.microsoft.com/office/powerpoint/2010/main" val="25359427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5527572" y="2101886"/>
          <a:ext cx="4195642" cy="2028725"/>
        </p:xfrm>
        <a:graphic>
          <a:graphicData uri="http://schemas.openxmlformats.org/drawingml/2006/table">
            <a:tbl>
              <a:tblPr firstRow="1" bandRow="1">
                <a:tableStyleId>{2D5ABB26-0587-4C30-8999-92F81FD0307C}</a:tableStyleId>
              </a:tblPr>
              <a:tblGrid>
                <a:gridCol w="925916">
                  <a:extLst>
                    <a:ext uri="{9D8B030D-6E8A-4147-A177-3AD203B41FA5}">
                      <a16:colId xmlns:a16="http://schemas.microsoft.com/office/drawing/2014/main" val="20000"/>
                    </a:ext>
                  </a:extLst>
                </a:gridCol>
                <a:gridCol w="1111099">
                  <a:extLst>
                    <a:ext uri="{9D8B030D-6E8A-4147-A177-3AD203B41FA5}">
                      <a16:colId xmlns:a16="http://schemas.microsoft.com/office/drawing/2014/main" val="20001"/>
                    </a:ext>
                  </a:extLst>
                </a:gridCol>
                <a:gridCol w="2158627">
                  <a:extLst>
                    <a:ext uri="{9D8B030D-6E8A-4147-A177-3AD203B41FA5}">
                      <a16:colId xmlns:a16="http://schemas.microsoft.com/office/drawing/2014/main" val="20002"/>
                    </a:ext>
                  </a:extLst>
                </a:gridCol>
              </a:tblGrid>
              <a:tr h="677163">
                <a:tc>
                  <a:txBody>
                    <a:bodyPr/>
                    <a:lstStyle/>
                    <a:p>
                      <a:pPr>
                        <a:lnSpc>
                          <a:spcPct val="100000"/>
                        </a:lnSpc>
                        <a:spcBef>
                          <a:spcPts val="35"/>
                        </a:spcBef>
                      </a:pPr>
                      <a:endParaRPr sz="1300" spc="0" baseline="0" dirty="0">
                        <a:latin typeface="Times New Roman"/>
                        <a:cs typeface="Times New Roman"/>
                      </a:endParaRPr>
                    </a:p>
                    <a:p>
                      <a:pPr algn="ctr">
                        <a:lnSpc>
                          <a:spcPct val="100000"/>
                        </a:lnSpc>
                      </a:pPr>
                      <a:r>
                        <a:rPr sz="1100" b="1" spc="0" baseline="0" dirty="0" err="1">
                          <a:latin typeface="Arial"/>
                          <a:cs typeface="Arial"/>
                        </a:rPr>
                        <a:t>Dialo</a:t>
                      </a:r>
                      <a:r>
                        <a:rPr lang="de-DE" sz="1100" b="1" spc="0" baseline="0" dirty="0">
                          <a:latin typeface="Arial"/>
                          <a:cs typeface="Arial"/>
                        </a:rPr>
                        <a:t>g-Code</a:t>
                      </a:r>
                      <a:endParaRPr sz="1100" spc="0" baseline="0" dirty="0">
                        <a:latin typeface="Arial"/>
                        <a:cs typeface="Arial"/>
                      </a:endParaRPr>
                    </a:p>
                  </a:txBody>
                  <a:tcPr marL="0" marR="0" marT="403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300" spc="0" baseline="0" dirty="0">
                        <a:latin typeface="Times New Roman"/>
                        <a:cs typeface="Times New Roman"/>
                      </a:endParaRPr>
                    </a:p>
                    <a:p>
                      <a:pPr marL="243840">
                        <a:lnSpc>
                          <a:spcPct val="100000"/>
                        </a:lnSpc>
                      </a:pPr>
                      <a:r>
                        <a:rPr lang="de-DE" sz="1100" b="1" spc="0" baseline="0" dirty="0">
                          <a:latin typeface="Arial"/>
                          <a:cs typeface="Arial"/>
                        </a:rPr>
                        <a:t>Bewertung </a:t>
                      </a:r>
                      <a:r>
                        <a:rPr sz="1100" b="1" spc="0" baseline="0" dirty="0">
                          <a:latin typeface="Arial"/>
                          <a:cs typeface="Arial"/>
                        </a:rPr>
                        <a:t>(1-3)</a:t>
                      </a:r>
                      <a:endParaRPr sz="1100" spc="0" baseline="0" dirty="0">
                        <a:latin typeface="Arial"/>
                        <a:cs typeface="Arial"/>
                      </a:endParaRPr>
                    </a:p>
                  </a:txBody>
                  <a:tcPr marL="0" marR="0" marT="403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300" spc="0" baseline="0" dirty="0">
                        <a:latin typeface="Times New Roman"/>
                        <a:cs typeface="Times New Roman"/>
                      </a:endParaRPr>
                    </a:p>
                    <a:p>
                      <a:pPr algn="ctr">
                        <a:lnSpc>
                          <a:spcPct val="100000"/>
                        </a:lnSpc>
                      </a:pPr>
                      <a:r>
                        <a:rPr lang="de-DE" sz="1100" b="1" spc="0" baseline="0" dirty="0">
                          <a:latin typeface="Arial"/>
                          <a:cs typeface="Arial"/>
                        </a:rPr>
                        <a:t>Kommentar</a:t>
                      </a:r>
                      <a:endParaRPr sz="1100" spc="0" baseline="0" dirty="0">
                        <a:latin typeface="Arial"/>
                        <a:cs typeface="Arial"/>
                      </a:endParaRPr>
                    </a:p>
                  </a:txBody>
                  <a:tcPr marL="0" marR="0" marT="403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677163">
                <a:tc>
                  <a:txBody>
                    <a:bodyPr/>
                    <a:lstStyle/>
                    <a:p>
                      <a:pPr>
                        <a:lnSpc>
                          <a:spcPct val="100000"/>
                        </a:lnSpc>
                        <a:spcBef>
                          <a:spcPts val="35"/>
                        </a:spcBef>
                      </a:pPr>
                      <a:endParaRPr sz="1300" spc="0" baseline="0" dirty="0">
                        <a:latin typeface="Times New Roman"/>
                        <a:cs typeface="Times New Roman"/>
                      </a:endParaRPr>
                    </a:p>
                    <a:p>
                      <a:pPr marL="635" algn="ctr">
                        <a:lnSpc>
                          <a:spcPct val="100000"/>
                        </a:lnSpc>
                      </a:pPr>
                      <a:r>
                        <a:rPr lang="de-DE" sz="1100" b="1" spc="0" baseline="0" dirty="0">
                          <a:latin typeface="Arial"/>
                          <a:cs typeface="Arial"/>
                        </a:rPr>
                        <a:t>ZK</a:t>
                      </a:r>
                      <a:endParaRPr sz="1100" spc="0" baseline="0" dirty="0">
                        <a:latin typeface="Arial"/>
                        <a:cs typeface="Arial"/>
                      </a:endParaRPr>
                    </a:p>
                  </a:txBody>
                  <a:tcPr marL="0" marR="0" marT="403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674399">
                <a:tc>
                  <a:txBody>
                    <a:bodyPr/>
                    <a:lstStyle/>
                    <a:p>
                      <a:pPr>
                        <a:lnSpc>
                          <a:spcPct val="100000"/>
                        </a:lnSpc>
                        <a:spcBef>
                          <a:spcPts val="10"/>
                        </a:spcBef>
                      </a:pPr>
                      <a:endParaRPr sz="1300" spc="0" baseline="0" dirty="0">
                        <a:latin typeface="Times New Roman"/>
                        <a:cs typeface="Times New Roman"/>
                      </a:endParaRPr>
                    </a:p>
                    <a:p>
                      <a:pPr marL="635" algn="ctr">
                        <a:lnSpc>
                          <a:spcPct val="100000"/>
                        </a:lnSpc>
                      </a:pPr>
                      <a:r>
                        <a:rPr lang="de-DE" sz="1100" b="1" spc="0" baseline="0" dirty="0">
                          <a:latin typeface="Arial"/>
                          <a:cs typeface="Arial"/>
                        </a:rPr>
                        <a:t>V</a:t>
                      </a:r>
                      <a:endParaRPr sz="1100" spc="0" baseline="0" dirty="0">
                        <a:latin typeface="Arial"/>
                        <a:cs typeface="Arial"/>
                      </a:endParaRPr>
                    </a:p>
                  </a:txBody>
                  <a:tcPr marL="0" marR="0" marT="1152"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08176" y="983866"/>
            <a:ext cx="4219599" cy="5811968"/>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pPr defTabSz="829178"/>
            <a:endParaRPr sz="1632">
              <a:solidFill>
                <a:prstClr val="black"/>
              </a:solidFill>
              <a:latin typeface="Calibri"/>
            </a:endParaRPr>
          </a:p>
        </p:txBody>
      </p:sp>
      <p:sp>
        <p:nvSpPr>
          <p:cNvPr id="4" name="object 4"/>
          <p:cNvSpPr txBox="1"/>
          <p:nvPr/>
        </p:nvSpPr>
        <p:spPr>
          <a:xfrm>
            <a:off x="495987" y="1074694"/>
            <a:ext cx="4043974" cy="5246373"/>
          </a:xfrm>
          <a:prstGeom prst="rect">
            <a:avLst/>
          </a:prstGeom>
        </p:spPr>
        <p:txBody>
          <a:bodyPr vert="horz" wrap="square" lIns="0" tIns="0" rIns="0" bIns="0" rtlCol="0">
            <a:spAutoFit/>
          </a:bodyPr>
          <a:lstStyle/>
          <a:p>
            <a:pPr marL="11516" defTabSz="829178"/>
            <a:r>
              <a:rPr sz="1270" b="1" dirty="0">
                <a:solidFill>
                  <a:prstClr val="black"/>
                </a:solidFill>
                <a:latin typeface="Arial"/>
                <a:cs typeface="Arial"/>
              </a:rPr>
              <a:t>2D: </a:t>
            </a:r>
            <a:r>
              <a:rPr lang="de-DE" sz="1270" b="1" dirty="0">
                <a:solidFill>
                  <a:prstClr val="black"/>
                </a:solidFill>
                <a:latin typeface="Arial"/>
                <a:cs typeface="Arial"/>
              </a:rPr>
              <a:t>Bewertung des Gruppendialogs anhand von Codes</a:t>
            </a:r>
            <a:endParaRPr lang="en-GB" sz="1270" b="1" dirty="0">
              <a:solidFill>
                <a:prstClr val="black"/>
              </a:solidFill>
              <a:latin typeface="Arial"/>
              <a:cs typeface="Arial"/>
            </a:endParaRPr>
          </a:p>
          <a:p>
            <a:pPr marL="11516" defTabSz="829178"/>
            <a:endParaRPr lang="en-GB" sz="1270" b="1" dirty="0">
              <a:solidFill>
                <a:prstClr val="black"/>
              </a:solidFill>
              <a:latin typeface="Arial"/>
              <a:cs typeface="Arial"/>
            </a:endParaRPr>
          </a:p>
          <a:p>
            <a:pPr marL="75083" defTabSz="829178">
              <a:lnSpc>
                <a:spcPct val="121000"/>
              </a:lnSpc>
              <a:spcBef>
                <a:spcPts val="526"/>
              </a:spcBef>
            </a:pPr>
            <a:r>
              <a:rPr lang="de-DE" sz="1088" dirty="0">
                <a:solidFill>
                  <a:prstClr val="black"/>
                </a:solidFill>
                <a:latin typeface="Arial Unicode MS"/>
                <a:cs typeface="Arial Unicode MS"/>
              </a:rPr>
              <a:t>Dieses Gruppenbewertungsinstrument unterscheidet sich von den Instrumenten 2B und 2C, darin, dass es nicht die Beiträge der einzelnen Lernenden, sondern die Beiträge der Gruppe als Ganzes bewertet. Sie können verschiedene Kategorien des Dialogs auswählen, auf die Sie sich konzentrieren möchten - in diesem Fall "Ideen zusammenführen und Konsens finden" (ZK) und "Verknüpfen" (V).</a:t>
            </a:r>
          </a:p>
          <a:p>
            <a:pPr marL="75083" defTabSz="829178">
              <a:lnSpc>
                <a:spcPct val="121000"/>
              </a:lnSpc>
              <a:spcBef>
                <a:spcPts val="526"/>
              </a:spcBef>
            </a:pPr>
            <a:r>
              <a:rPr lang="de-DE" sz="1088" b="1" dirty="0">
                <a:solidFill>
                  <a:prstClr val="black"/>
                </a:solidFill>
                <a:latin typeface="Arial"/>
                <a:cs typeface="Arial"/>
              </a:rPr>
              <a:t>Hinweise</a:t>
            </a:r>
            <a:r>
              <a:rPr sz="1088" b="1" dirty="0">
                <a:solidFill>
                  <a:prstClr val="black"/>
                </a:solidFill>
                <a:latin typeface="Arial"/>
                <a:cs typeface="Arial"/>
              </a:rPr>
              <a:t>:</a:t>
            </a:r>
            <a:endParaRPr sz="1088" dirty="0">
              <a:solidFill>
                <a:prstClr val="black"/>
              </a:solidFill>
              <a:latin typeface="Arial"/>
              <a:cs typeface="Arial"/>
            </a:endParaRPr>
          </a:p>
          <a:p>
            <a:pPr marL="241844" marR="44914" indent="-155471" defTabSz="829178">
              <a:lnSpc>
                <a:spcPct val="121700"/>
              </a:lnSpc>
              <a:spcBef>
                <a:spcPts val="5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Verwenden Sie eine dreistufige Bewertungsskala für die Häufigkeit der einzelnen Dialogkategorien innerhalb des gesamten Gesprächs: 1 = gering, 2 = mittel, 3 = hoch. Dies ist keine absolute Skala, sondern hängt von Ihrer Einschätzung ab, was in Ihrem Umfeld erwartbar ist.</a:t>
            </a:r>
          </a:p>
          <a:p>
            <a:pPr marL="241844" marR="44914" indent="-155471" defTabSz="829178">
              <a:lnSpc>
                <a:spcPct val="121700"/>
              </a:lnSpc>
              <a:spcBef>
                <a:spcPts val="5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Verwenden Sie die Spalte "Kommentare", um alle relevanten Informationen zur Bewertung hinzuzufügen, z. B. ob die Ergebnisse typisch sind oder ob sie einen Fortschritt darstellen.</a:t>
            </a:r>
          </a:p>
          <a:p>
            <a:pPr marL="241844" marR="44914" indent="-155471" defTabSz="829178">
              <a:lnSpc>
                <a:spcPct val="121700"/>
              </a:lnSpc>
              <a:spcBef>
                <a:spcPts val="5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Sie können dies wiederholen, um zu sehen, ob die Gruppen ihre Dialogmuster oder -typen im Laufe der Zeit ändern.</a:t>
            </a:r>
          </a:p>
          <a:p>
            <a:pPr marL="241844" marR="44914" indent="-155471" defTabSz="829178">
              <a:lnSpc>
                <a:spcPct val="121700"/>
              </a:lnSpc>
              <a:spcBef>
                <a:spcPts val="521"/>
              </a:spcBef>
              <a:buSzPct val="83333"/>
              <a:buFont typeface="Arial" panose="020B0604020202020204" pitchFamily="34" charset="0"/>
              <a:buChar char="•"/>
              <a:tabLst>
                <a:tab pos="90692" algn="l"/>
              </a:tabLst>
            </a:pPr>
            <a:r>
              <a:rPr lang="de-DE" sz="1088" dirty="0">
                <a:solidFill>
                  <a:prstClr val="black"/>
                </a:solidFill>
                <a:latin typeface="Arial Unicode MS"/>
                <a:cs typeface="Arial Unicode MS"/>
              </a:rPr>
              <a:t>Sie könnten anschließend ein anderes Instrument für eine systematischere Untersuchung verwenden (z. B. 2B oder 2C)</a:t>
            </a:r>
            <a:endParaRPr lang="en-GB" sz="1088" dirty="0">
              <a:solidFill>
                <a:prstClr val="black"/>
              </a:solidFill>
              <a:latin typeface="Arial" panose="020B0604020202020204" pitchFamily="34" charset="0"/>
              <a:cs typeface="Arial" panose="020B0604020202020204" pitchFamily="34" charset="0"/>
            </a:endParaRPr>
          </a:p>
        </p:txBody>
      </p:sp>
      <p:sp>
        <p:nvSpPr>
          <p:cNvPr id="5" name="object 5"/>
          <p:cNvSpPr txBox="1"/>
          <p:nvPr/>
        </p:nvSpPr>
        <p:spPr>
          <a:xfrm>
            <a:off x="836033" y="6335761"/>
            <a:ext cx="3609559" cy="334835"/>
          </a:xfrm>
          <a:prstGeom prst="rect">
            <a:avLst/>
          </a:prstGeom>
        </p:spPr>
        <p:txBody>
          <a:bodyPr vert="horz" wrap="square" lIns="0" tIns="0" rIns="0" bIns="0" rtlCol="0">
            <a:spAutoFit/>
          </a:bodyPr>
          <a:lstStyle/>
          <a:p>
            <a:pPr marL="11516" defTabSz="829178"/>
            <a:r>
              <a:rPr lang="de-DE" sz="1088" b="1" dirty="0">
                <a:solidFill>
                  <a:prstClr val="black"/>
                </a:solidFill>
                <a:latin typeface="Arial"/>
                <a:cs typeface="Arial"/>
              </a:rPr>
              <a:t>Eine herunterladbare Vorlage </a:t>
            </a:r>
            <a:r>
              <a:rPr lang="de-DE" sz="1088" dirty="0">
                <a:solidFill>
                  <a:prstClr val="black"/>
                </a:solidFill>
                <a:latin typeface="Arial Unicode MS"/>
                <a:cs typeface="Arial Unicode MS"/>
              </a:rPr>
              <a:t>finden Sie </a:t>
            </a:r>
            <a:r>
              <a:rPr lang="de-DE" sz="1088" dirty="0">
                <a:solidFill>
                  <a:prstClr val="black"/>
                </a:solidFill>
                <a:latin typeface="Arial Unicode MS"/>
                <a:cs typeface="Arial Unicode MS"/>
                <a:hlinkClick r:id="rId2"/>
              </a:rPr>
              <a:t>auf unserer Website.</a:t>
            </a:r>
            <a:endParaRPr sz="1088" dirty="0">
              <a:solidFill>
                <a:prstClr val="black"/>
              </a:solidFill>
              <a:latin typeface="Arial"/>
              <a:cs typeface="Arial"/>
            </a:endParaRPr>
          </a:p>
        </p:txBody>
      </p:sp>
      <p:sp>
        <p:nvSpPr>
          <p:cNvPr id="6" name="object 6"/>
          <p:cNvSpPr/>
          <p:nvPr/>
        </p:nvSpPr>
        <p:spPr>
          <a:xfrm>
            <a:off x="528610" y="6377938"/>
            <a:ext cx="250475" cy="250479"/>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11" name="object 6">
            <a:extLst>
              <a:ext uri="{FF2B5EF4-FFF2-40B4-BE49-F238E27FC236}">
                <a16:creationId xmlns:a16="http://schemas.microsoft.com/office/drawing/2014/main" id="{8DADE7BD-6CEA-CB4B-AC80-25A3892928AB}"/>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47</a:t>
            </a:r>
            <a:endParaRPr sz="907" dirty="0">
              <a:solidFill>
                <a:prstClr val="black"/>
              </a:solidFill>
              <a:latin typeface="Arial"/>
              <a:cs typeface="Arial"/>
            </a:endParaRPr>
          </a:p>
        </p:txBody>
      </p:sp>
    </p:spTree>
    <p:extLst>
      <p:ext uri="{BB962C8B-B14F-4D97-AF65-F5344CB8AC3E}">
        <p14:creationId xmlns:p14="http://schemas.microsoft.com/office/powerpoint/2010/main" val="25720741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534510264"/>
              </p:ext>
            </p:extLst>
          </p:nvPr>
        </p:nvGraphicFramePr>
        <p:xfrm>
          <a:off x="929688" y="4463716"/>
          <a:ext cx="8866682" cy="2178761"/>
        </p:xfrm>
        <a:graphic>
          <a:graphicData uri="http://schemas.openxmlformats.org/drawingml/2006/table">
            <a:tbl>
              <a:tblPr firstRow="1" bandRow="1">
                <a:tableStyleId>{2D5ABB26-0587-4C30-8999-92F81FD0307C}</a:tableStyleId>
              </a:tblPr>
              <a:tblGrid>
                <a:gridCol w="1893291">
                  <a:extLst>
                    <a:ext uri="{9D8B030D-6E8A-4147-A177-3AD203B41FA5}">
                      <a16:colId xmlns:a16="http://schemas.microsoft.com/office/drawing/2014/main" val="20000"/>
                    </a:ext>
                  </a:extLst>
                </a:gridCol>
                <a:gridCol w="1122155">
                  <a:extLst>
                    <a:ext uri="{9D8B030D-6E8A-4147-A177-3AD203B41FA5}">
                      <a16:colId xmlns:a16="http://schemas.microsoft.com/office/drawing/2014/main" val="20001"/>
                    </a:ext>
                  </a:extLst>
                </a:gridCol>
                <a:gridCol w="1453827">
                  <a:extLst>
                    <a:ext uri="{9D8B030D-6E8A-4147-A177-3AD203B41FA5}">
                      <a16:colId xmlns:a16="http://schemas.microsoft.com/office/drawing/2014/main" val="20002"/>
                    </a:ext>
                  </a:extLst>
                </a:gridCol>
                <a:gridCol w="1826956">
                  <a:extLst>
                    <a:ext uri="{9D8B030D-6E8A-4147-A177-3AD203B41FA5}">
                      <a16:colId xmlns:a16="http://schemas.microsoft.com/office/drawing/2014/main" val="20003"/>
                    </a:ext>
                  </a:extLst>
                </a:gridCol>
                <a:gridCol w="2570453">
                  <a:extLst>
                    <a:ext uri="{9D8B030D-6E8A-4147-A177-3AD203B41FA5}">
                      <a16:colId xmlns:a16="http://schemas.microsoft.com/office/drawing/2014/main" val="20004"/>
                    </a:ext>
                  </a:extLst>
                </a:gridCol>
              </a:tblGrid>
              <a:tr h="686241">
                <a:tc>
                  <a:txBody>
                    <a:bodyPr/>
                    <a:lstStyle/>
                    <a:p>
                      <a:pPr>
                        <a:lnSpc>
                          <a:spcPct val="100000"/>
                        </a:lnSpc>
                        <a:spcBef>
                          <a:spcPts val="5"/>
                        </a:spcBef>
                      </a:pPr>
                      <a:endParaRPr sz="1500" spc="0" baseline="0" dirty="0">
                        <a:latin typeface="Times New Roman"/>
                        <a:cs typeface="Times New Roman"/>
                      </a:endParaRPr>
                    </a:p>
                    <a:p>
                      <a:pPr marL="640080">
                        <a:lnSpc>
                          <a:spcPct val="100000"/>
                        </a:lnSpc>
                      </a:pPr>
                      <a:r>
                        <a:rPr lang="de-DE" sz="1100" b="1" spc="0" baseline="0" dirty="0">
                          <a:latin typeface="Arial"/>
                          <a:cs typeface="Arial"/>
                        </a:rPr>
                        <a:t>Tätigkeit</a:t>
                      </a:r>
                      <a:endParaRPr sz="1100" spc="0" baseline="0" dirty="0">
                        <a:latin typeface="Arial"/>
                        <a:cs typeface="Arial"/>
                      </a:endParaRPr>
                    </a:p>
                  </a:txBody>
                  <a:tcPr marL="0" marR="0" marT="576"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500" spc="0" baseline="0" dirty="0">
                        <a:latin typeface="Times New Roman"/>
                        <a:cs typeface="Times New Roman"/>
                      </a:endParaRPr>
                    </a:p>
                    <a:p>
                      <a:pPr algn="ctr">
                        <a:lnSpc>
                          <a:spcPct val="100000"/>
                        </a:lnSpc>
                      </a:pPr>
                      <a:r>
                        <a:rPr lang="de-DE" sz="1100" b="1" spc="0" baseline="0" dirty="0">
                          <a:latin typeface="Arial"/>
                          <a:cs typeface="Arial"/>
                        </a:rPr>
                        <a:t>Kategorie</a:t>
                      </a:r>
                      <a:endParaRPr sz="1100" spc="0" baseline="0" dirty="0">
                        <a:latin typeface="Arial"/>
                        <a:cs typeface="Arial"/>
                      </a:endParaRPr>
                    </a:p>
                  </a:txBody>
                  <a:tcPr marL="0" marR="0" marT="576"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388" marR="43815" indent="-128588" algn="ctr">
                        <a:lnSpc>
                          <a:spcPct val="121700"/>
                        </a:lnSpc>
                        <a:spcBef>
                          <a:spcPts val="645"/>
                        </a:spcBef>
                        <a:tabLst/>
                      </a:pPr>
                      <a:r>
                        <a:rPr lang="de-DE" sz="1100" b="1" spc="0" baseline="0" dirty="0">
                          <a:latin typeface="Arial"/>
                          <a:cs typeface="Arial"/>
                        </a:rPr>
                        <a:t>Wie oft tun die Lernenden dies?</a:t>
                      </a:r>
                      <a:endParaRPr sz="1100" spc="0" baseline="0" dirty="0">
                        <a:latin typeface="Arial"/>
                        <a:cs typeface="Arial"/>
                      </a:endParaRPr>
                    </a:p>
                  </a:txBody>
                  <a:tcPr marL="0" marR="0" marT="7428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088" marR="29845" indent="-280988">
                        <a:lnSpc>
                          <a:spcPct val="121700"/>
                        </a:lnSpc>
                        <a:spcBef>
                          <a:spcPts val="645"/>
                        </a:spcBef>
                        <a:tabLst/>
                      </a:pPr>
                      <a:r>
                        <a:rPr lang="de-DE" sz="1100" b="1" spc="0" baseline="0" dirty="0">
                          <a:latin typeface="Arial"/>
                          <a:cs typeface="Arial"/>
                        </a:rPr>
                        <a:t>Wie viele Lernenden beteiligen sich</a:t>
                      </a:r>
                      <a:r>
                        <a:rPr sz="1100" b="1" spc="0" baseline="0" dirty="0">
                          <a:latin typeface="Arial"/>
                          <a:cs typeface="Arial"/>
                        </a:rPr>
                        <a:t>?</a:t>
                      </a:r>
                      <a:endParaRPr sz="1100" spc="0" baseline="0" dirty="0">
                        <a:latin typeface="Arial"/>
                        <a:cs typeface="Arial"/>
                      </a:endParaRPr>
                    </a:p>
                  </a:txBody>
                  <a:tcPr marL="0" marR="0" marT="74281"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500" spc="0" baseline="0" dirty="0">
                        <a:latin typeface="Times New Roman"/>
                        <a:cs typeface="Times New Roman"/>
                      </a:endParaRPr>
                    </a:p>
                    <a:p>
                      <a:pPr marL="116205">
                        <a:lnSpc>
                          <a:spcPct val="100000"/>
                        </a:lnSpc>
                      </a:pPr>
                      <a:r>
                        <a:rPr lang="de-DE" sz="1100" b="1" spc="0" baseline="0" dirty="0">
                          <a:latin typeface="Arial"/>
                          <a:cs typeface="Arial"/>
                        </a:rPr>
                        <a:t>Sind die Redebeiträge lang oder kurz?</a:t>
                      </a:r>
                      <a:endParaRPr sz="1100" spc="0" baseline="0" dirty="0">
                        <a:latin typeface="Arial"/>
                        <a:cs typeface="Arial"/>
                      </a:endParaRPr>
                    </a:p>
                  </a:txBody>
                  <a:tcPr marL="0" marR="0" marT="576"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373130">
                <a:tc>
                  <a:txBody>
                    <a:bodyPr/>
                    <a:lstStyle/>
                    <a:p>
                      <a:pPr marL="33020">
                        <a:lnSpc>
                          <a:spcPct val="100000"/>
                        </a:lnSpc>
                        <a:spcBef>
                          <a:spcPts val="360"/>
                        </a:spcBef>
                      </a:pPr>
                      <a:r>
                        <a:rPr sz="1100" spc="0" baseline="0" dirty="0">
                          <a:latin typeface="Arial Unicode MS"/>
                          <a:cs typeface="Arial Unicode MS"/>
                        </a:rPr>
                        <a:t>1)</a:t>
                      </a:r>
                    </a:p>
                  </a:txBody>
                  <a:tcPr marL="0" marR="0" marT="4145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de-DE" sz="1100" spc="0" baseline="0" dirty="0">
                          <a:latin typeface="Arial Unicode MS"/>
                          <a:cs typeface="Arial Unicode MS"/>
                        </a:rPr>
                        <a:t>I</a:t>
                      </a:r>
                      <a:endParaRPr sz="1100" spc="0" baseline="0" dirty="0">
                        <a:latin typeface="Arial Unicode MS"/>
                        <a:cs typeface="Arial Unicode MS"/>
                      </a:endParaRPr>
                    </a:p>
                  </a:txBody>
                  <a:tcPr marL="0" marR="0" marT="4145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73130">
                <a:tc>
                  <a:txBody>
                    <a:bodyPr/>
                    <a:lstStyle/>
                    <a:p>
                      <a:endParaRPr sz="1100" spc="0" baseline="0" dirty="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100" spc="0" baseline="0" dirty="0">
                          <a:latin typeface="Arial Unicode MS"/>
                          <a:cs typeface="Arial Unicode MS"/>
                        </a:rPr>
                        <a:t>H</a:t>
                      </a:r>
                    </a:p>
                  </a:txBody>
                  <a:tcPr marL="0" marR="0" marT="414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73130">
                <a:tc>
                  <a:txBody>
                    <a:bodyPr/>
                    <a:lstStyle/>
                    <a:p>
                      <a:pPr marL="33020">
                        <a:lnSpc>
                          <a:spcPct val="100000"/>
                        </a:lnSpc>
                        <a:spcBef>
                          <a:spcPts val="359"/>
                        </a:spcBef>
                      </a:pPr>
                      <a:r>
                        <a:rPr sz="1100" spc="0" baseline="0" dirty="0">
                          <a:latin typeface="Arial Unicode MS"/>
                          <a:cs typeface="Arial Unicode MS"/>
                        </a:rPr>
                        <a:t>2)</a:t>
                      </a:r>
                      <a:endParaRPr sz="1100" spc="0" baseline="0">
                        <a:latin typeface="Arial Unicode MS"/>
                        <a:cs typeface="Arial Unicode MS"/>
                      </a:endParaRPr>
                    </a:p>
                  </a:txBody>
                  <a:tcPr marL="0" marR="0" marT="41458"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de-DE" sz="1100" spc="0" baseline="0" dirty="0">
                          <a:latin typeface="Arial Unicode MS"/>
                          <a:cs typeface="Arial Unicode MS"/>
                        </a:rPr>
                        <a:t>I</a:t>
                      </a:r>
                      <a:endParaRPr sz="1100" spc="0" baseline="0" dirty="0">
                        <a:latin typeface="Arial Unicode MS"/>
                        <a:cs typeface="Arial Unicode MS"/>
                      </a:endParaRPr>
                    </a:p>
                  </a:txBody>
                  <a:tcPr marL="0" marR="0" marT="414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73130">
                <a:tc>
                  <a:txBody>
                    <a:bodyPr/>
                    <a:lstStyle/>
                    <a:p>
                      <a:endParaRPr sz="11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sz="1100" spc="0" baseline="0" dirty="0">
                          <a:latin typeface="Arial Unicode MS"/>
                          <a:cs typeface="Arial Unicode MS"/>
                        </a:rPr>
                        <a:t>H</a:t>
                      </a:r>
                    </a:p>
                  </a:txBody>
                  <a:tcPr marL="0" marR="0" marT="41458"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76480" y="452162"/>
            <a:ext cx="4342297" cy="3723009"/>
          </a:xfrm>
          <a:prstGeom prst="rect">
            <a:avLst/>
          </a:prstGeom>
          <a:ln w="31733">
            <a:solidFill>
              <a:srgbClr val="2791A6"/>
            </a:solidFill>
          </a:ln>
        </p:spPr>
        <p:txBody>
          <a:bodyPr vert="horz" wrap="square" lIns="0" tIns="67947" rIns="0" bIns="0" rtlCol="0">
            <a:spAutoFit/>
          </a:bodyPr>
          <a:lstStyle/>
          <a:p>
            <a:pPr marL="75432" defTabSz="829178">
              <a:spcBef>
                <a:spcPts val="535"/>
              </a:spcBef>
            </a:pPr>
            <a:r>
              <a:rPr sz="1270" b="1" dirty="0">
                <a:solidFill>
                  <a:prstClr val="black"/>
                </a:solidFill>
                <a:latin typeface="Arial"/>
                <a:cs typeface="Arial"/>
              </a:rPr>
              <a:t>2E: </a:t>
            </a:r>
            <a:r>
              <a:rPr lang="de-DE" sz="1270" b="1" spc="9" dirty="0">
                <a:solidFill>
                  <a:prstClr val="black"/>
                </a:solidFill>
                <a:latin typeface="Arial" pitchFamily="34" charset="0"/>
                <a:cs typeface="Arial" pitchFamily="34" charset="0"/>
              </a:rPr>
              <a:t>Bewertungsskala für die Teilnahme der gesamten Klasse</a:t>
            </a:r>
            <a:endParaRPr sz="1270" dirty="0">
              <a:solidFill>
                <a:prstClr val="black"/>
              </a:solidFill>
              <a:latin typeface="Arial" pitchFamily="34" charset="0"/>
              <a:cs typeface="Arial" pitchFamily="34" charset="0"/>
            </a:endParaRPr>
          </a:p>
          <a:p>
            <a:pPr marL="75432" marR="86373" algn="just" defTabSz="829178">
              <a:lnSpc>
                <a:spcPct val="120700"/>
              </a:lnSpc>
              <a:spcBef>
                <a:spcPts val="608"/>
              </a:spcBef>
            </a:pPr>
            <a:r>
              <a:rPr lang="de-DE" sz="997" dirty="0">
                <a:solidFill>
                  <a:prstClr val="black"/>
                </a:solidFill>
                <a:latin typeface="Arial Unicode MS"/>
                <a:cs typeface="Arial Unicode MS"/>
              </a:rPr>
              <a:t>Diese Bewertungsskala für die gesamte Klasse erweitert 2D und konzentriert sich auf das Gespräch in der gesamten Klasse. Sie ermöglicht es Ihnen, mehr darüber zu erfahren, wie sich die Lernenden in den Dialog einbringen. Sie können sich auf verschiedene Aspekte der </a:t>
            </a:r>
            <a:r>
              <a:rPr lang="de-DE" sz="997" dirty="0" err="1">
                <a:solidFill>
                  <a:prstClr val="black"/>
                </a:solidFill>
                <a:latin typeface="Arial Unicode MS"/>
                <a:cs typeface="Arial Unicode MS"/>
              </a:rPr>
              <a:t>Lernendenbeteiligung</a:t>
            </a:r>
            <a:r>
              <a:rPr lang="de-DE" sz="997" dirty="0">
                <a:solidFill>
                  <a:prstClr val="black"/>
                </a:solidFill>
                <a:latin typeface="Arial Unicode MS"/>
                <a:cs typeface="Arial Unicode MS"/>
              </a:rPr>
              <a:t> konzentrieren, wie z. B. die Länge der Beiträge und die Häufigkeit der Beteiligung der Lernenden. Sie können dies während verschiedener Arten von Aktivitäten in der ganzen Klasse tun, um ein umfassenderes Bild des Dialogs in Ihrer Lernumgebung zu erstellen.</a:t>
            </a:r>
          </a:p>
          <a:p>
            <a:pPr marL="75432" marR="86373" algn="just" defTabSz="829178">
              <a:lnSpc>
                <a:spcPct val="120700"/>
              </a:lnSpc>
              <a:spcBef>
                <a:spcPts val="608"/>
              </a:spcBef>
            </a:pPr>
            <a:r>
              <a:rPr lang="de-DE" sz="997" b="1" dirty="0">
                <a:solidFill>
                  <a:prstClr val="black"/>
                </a:solidFill>
                <a:latin typeface="Arial"/>
                <a:cs typeface="Arial"/>
              </a:rPr>
              <a:t>Hinweise</a:t>
            </a:r>
            <a:r>
              <a:rPr sz="997" b="1" dirty="0">
                <a:solidFill>
                  <a:prstClr val="black"/>
                </a:solidFill>
                <a:latin typeface="Arial"/>
                <a:cs typeface="Arial"/>
              </a:rPr>
              <a:t>:</a:t>
            </a:r>
            <a:endParaRPr sz="997" dirty="0">
              <a:solidFill>
                <a:prstClr val="black"/>
              </a:solidFill>
              <a:latin typeface="Arial"/>
              <a:cs typeface="Arial"/>
            </a:endParaRPr>
          </a:p>
          <a:p>
            <a:pPr marL="285030" marR="398466" indent="-155471" defTabSz="829178">
              <a:lnSpc>
                <a:spcPct val="121700"/>
              </a:lnSpc>
              <a:spcBef>
                <a:spcPts val="517"/>
              </a:spcBef>
              <a:buSzPct val="83333"/>
              <a:buFont typeface="Arial" panose="020B0604020202020204" pitchFamily="34" charset="0"/>
              <a:buChar char="•"/>
              <a:tabLst>
                <a:tab pos="154032" algn="l"/>
              </a:tabLst>
            </a:pPr>
            <a:r>
              <a:rPr lang="de-DE" sz="997" dirty="0">
                <a:solidFill>
                  <a:prstClr val="black"/>
                </a:solidFill>
                <a:latin typeface="Arial Unicode MS"/>
                <a:cs typeface="Arial Unicode MS"/>
              </a:rPr>
              <a:t>Wählen Sie eine oder zwei Kategorien, auf die Sie sich konzentrieren möchten.</a:t>
            </a:r>
          </a:p>
          <a:p>
            <a:pPr marL="285030" marR="398466" indent="-155471" defTabSz="829178">
              <a:lnSpc>
                <a:spcPct val="121700"/>
              </a:lnSpc>
              <a:spcBef>
                <a:spcPts val="517"/>
              </a:spcBef>
              <a:buSzPct val="83333"/>
              <a:buFont typeface="Arial" panose="020B0604020202020204" pitchFamily="34" charset="0"/>
              <a:buChar char="•"/>
              <a:tabLst>
                <a:tab pos="154032" algn="l"/>
              </a:tabLst>
            </a:pPr>
            <a:r>
              <a:rPr lang="de-DE" sz="997" dirty="0">
                <a:solidFill>
                  <a:prstClr val="black"/>
                </a:solidFill>
                <a:latin typeface="Arial Unicode MS"/>
                <a:cs typeface="Arial Unicode MS"/>
              </a:rPr>
              <a:t>Entscheiden Sie, auf welche Arten von Aktivitäten und Unterrichtsphasen Sie sich bei Ihren Beobachtungen konzentrieren möchten, z. B. auf Unterrichtseinführungen, Diskussionen in der ganzen Klasse oder Unterrichtsabschlüsse/Plenarsitzungen</a:t>
            </a:r>
            <a:endParaRPr sz="997" dirty="0">
              <a:solidFill>
                <a:prstClr val="black"/>
              </a:solidFill>
              <a:latin typeface="Arial Unicode MS"/>
              <a:cs typeface="Arial Unicode MS"/>
            </a:endParaRPr>
          </a:p>
        </p:txBody>
      </p:sp>
      <p:sp>
        <p:nvSpPr>
          <p:cNvPr id="4" name="object 4"/>
          <p:cNvSpPr txBox="1"/>
          <p:nvPr/>
        </p:nvSpPr>
        <p:spPr>
          <a:xfrm>
            <a:off x="5646024" y="1127822"/>
            <a:ext cx="4022470" cy="2183937"/>
          </a:xfrm>
          <a:prstGeom prst="rect">
            <a:avLst/>
          </a:prstGeom>
          <a:ln w="31733">
            <a:solidFill>
              <a:srgbClr val="2791A6"/>
            </a:solidFill>
          </a:ln>
        </p:spPr>
        <p:txBody>
          <a:bodyPr vert="horz" wrap="square" lIns="0" tIns="68522" rIns="0" bIns="0" rtlCol="0">
            <a:spAutoFit/>
          </a:bodyPr>
          <a:lstStyle/>
          <a:p>
            <a:pPr marL="236085" indent="-155471" defTabSz="829178">
              <a:spcBef>
                <a:spcPts val="540"/>
              </a:spcBef>
              <a:buSzPct val="83333"/>
              <a:buFont typeface="Arial" panose="020B0604020202020204" pitchFamily="34" charset="0"/>
              <a:buChar char="•"/>
              <a:tabLst>
                <a:tab pos="154032" algn="l"/>
              </a:tabLst>
            </a:pPr>
            <a:r>
              <a:rPr lang="de-DE" sz="1088" dirty="0">
                <a:solidFill>
                  <a:prstClr val="black"/>
                </a:solidFill>
                <a:latin typeface="Arial Unicode MS"/>
                <a:cs typeface="Arial Unicode MS"/>
              </a:rPr>
              <a:t>Nutzen Sie folgende Bewertungsskala</a:t>
            </a:r>
            <a:r>
              <a:rPr sz="1088" dirty="0">
                <a:solidFill>
                  <a:prstClr val="black"/>
                </a:solidFill>
                <a:latin typeface="Arial Unicode MS"/>
                <a:cs typeface="Arial Unicode MS"/>
              </a:rPr>
              <a:t>:</a:t>
            </a:r>
            <a:r>
              <a:rPr lang="en-GB" sz="1088" dirty="0">
                <a:solidFill>
                  <a:prstClr val="black"/>
                </a:solidFill>
                <a:latin typeface="Arial Unicode MS"/>
                <a:cs typeface="Arial Unicode MS"/>
              </a:rPr>
              <a:t> </a:t>
            </a:r>
          </a:p>
          <a:p>
            <a:pPr marL="162669" defTabSz="829178">
              <a:spcBef>
                <a:spcPts val="540"/>
              </a:spcBef>
              <a:buSzPct val="83333"/>
              <a:tabLst>
                <a:tab pos="154032" algn="l"/>
              </a:tabLst>
            </a:pPr>
            <a:r>
              <a:rPr lang="de-DE" sz="1088" dirty="0">
                <a:solidFill>
                  <a:prstClr val="black"/>
                </a:solidFill>
                <a:latin typeface="Arial Unicode MS"/>
                <a:cs typeface="Arial Unicode MS"/>
              </a:rPr>
              <a:t>5 = die ganze Zeit / so viele Lernenden wie möglich  </a:t>
            </a:r>
          </a:p>
          <a:p>
            <a:pPr marL="162669" defTabSz="829178">
              <a:spcBef>
                <a:spcPts val="540"/>
              </a:spcBef>
              <a:buSzPct val="83333"/>
              <a:tabLst>
                <a:tab pos="154032" algn="l"/>
              </a:tabLst>
            </a:pPr>
            <a:r>
              <a:rPr lang="de-DE" sz="1088" dirty="0">
                <a:solidFill>
                  <a:prstClr val="black"/>
                </a:solidFill>
                <a:latin typeface="Arial Unicode MS"/>
                <a:cs typeface="Arial Unicode MS"/>
              </a:rPr>
              <a:t>4 = die meiste Zeit / die meisten Lernenden </a:t>
            </a:r>
          </a:p>
          <a:p>
            <a:pPr marL="162669" defTabSz="829178">
              <a:spcBef>
                <a:spcPts val="540"/>
              </a:spcBef>
              <a:buSzPct val="83333"/>
              <a:tabLst>
                <a:tab pos="154032" algn="l"/>
              </a:tabLst>
            </a:pPr>
            <a:r>
              <a:rPr lang="de-DE" sz="1088" dirty="0">
                <a:solidFill>
                  <a:prstClr val="black"/>
                </a:solidFill>
                <a:latin typeface="Arial Unicode MS"/>
                <a:cs typeface="Arial Unicode MS"/>
              </a:rPr>
              <a:t>3 = einige Zeit / einige der Lernenden </a:t>
            </a:r>
          </a:p>
          <a:p>
            <a:pPr marL="162669" defTabSz="829178">
              <a:spcBef>
                <a:spcPts val="540"/>
              </a:spcBef>
              <a:buSzPct val="83333"/>
              <a:tabLst>
                <a:tab pos="154032" algn="l"/>
              </a:tabLst>
            </a:pPr>
            <a:r>
              <a:rPr lang="de-DE" sz="1088" dirty="0">
                <a:solidFill>
                  <a:prstClr val="black"/>
                </a:solidFill>
                <a:latin typeface="Arial Unicode MS"/>
                <a:cs typeface="Arial Unicode MS"/>
              </a:rPr>
              <a:t>2 = gelegentlich / ein paar Lernenden</a:t>
            </a:r>
          </a:p>
          <a:p>
            <a:pPr marL="162669" defTabSz="829178">
              <a:spcBef>
                <a:spcPts val="540"/>
              </a:spcBef>
              <a:buSzPct val="83333"/>
              <a:tabLst>
                <a:tab pos="154032" algn="l"/>
              </a:tabLst>
            </a:pPr>
            <a:r>
              <a:rPr lang="de-DE" sz="1088" dirty="0">
                <a:solidFill>
                  <a:prstClr val="black"/>
                </a:solidFill>
                <a:latin typeface="Arial Unicode MS"/>
                <a:cs typeface="Arial Unicode MS"/>
              </a:rPr>
              <a:t>1 = nie / keine/r der Lernenden </a:t>
            </a:r>
          </a:p>
          <a:p>
            <a:pPr marL="162669" defTabSz="829178">
              <a:spcBef>
                <a:spcPts val="540"/>
              </a:spcBef>
              <a:buSzPct val="83333"/>
              <a:tabLst>
                <a:tab pos="154032" algn="l"/>
              </a:tabLst>
            </a:pPr>
            <a:endParaRPr sz="1451" dirty="0">
              <a:solidFill>
                <a:prstClr val="black"/>
              </a:solidFill>
              <a:latin typeface="Times New Roman"/>
              <a:cs typeface="Times New Roman"/>
            </a:endParaRPr>
          </a:p>
          <a:p>
            <a:pPr marL="358159" defTabSz="829178"/>
            <a:r>
              <a:rPr lang="de-DE" sz="1088" b="1" dirty="0">
                <a:solidFill>
                  <a:prstClr val="black"/>
                </a:solidFill>
                <a:latin typeface="Arial"/>
                <a:cs typeface="Arial"/>
              </a:rPr>
              <a:t>Eine herunterladbare Vorlage </a:t>
            </a:r>
            <a:r>
              <a:rPr lang="de-DE" sz="1088" dirty="0">
                <a:solidFill>
                  <a:prstClr val="black"/>
                </a:solidFill>
                <a:latin typeface="Arial Unicode MS"/>
                <a:cs typeface="Arial Unicode MS"/>
              </a:rPr>
              <a:t>finden Sie </a:t>
            </a:r>
            <a:r>
              <a:rPr lang="de-DE" sz="1088" dirty="0">
                <a:solidFill>
                  <a:prstClr val="black"/>
                </a:solidFill>
                <a:latin typeface="Arial Unicode MS"/>
                <a:cs typeface="Arial Unicode MS"/>
                <a:hlinkClick r:id="rId2"/>
              </a:rPr>
              <a:t>auf unserer Website</a:t>
            </a:r>
            <a:endParaRPr lang="en-US" sz="1088" dirty="0">
              <a:solidFill>
                <a:prstClr val="black"/>
              </a:solidFill>
              <a:latin typeface="Arial Unicode MS"/>
              <a:cs typeface="Arial Unicode MS"/>
            </a:endParaRPr>
          </a:p>
          <a:p>
            <a:pPr marL="358159" defTabSz="829178"/>
            <a:endParaRPr sz="1088" dirty="0">
              <a:solidFill>
                <a:prstClr val="black"/>
              </a:solidFill>
              <a:latin typeface="Arial"/>
              <a:cs typeface="Arial"/>
            </a:endParaRPr>
          </a:p>
        </p:txBody>
      </p:sp>
      <p:sp>
        <p:nvSpPr>
          <p:cNvPr id="5" name="object 5"/>
          <p:cNvSpPr/>
          <p:nvPr/>
        </p:nvSpPr>
        <p:spPr>
          <a:xfrm>
            <a:off x="5706543" y="2852745"/>
            <a:ext cx="250475" cy="250479"/>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8" name="object 6">
            <a:extLst>
              <a:ext uri="{FF2B5EF4-FFF2-40B4-BE49-F238E27FC236}">
                <a16:creationId xmlns:a16="http://schemas.microsoft.com/office/drawing/2014/main" id="{BB1C2519-548E-E742-90B8-E3BD272AE169}"/>
              </a:ext>
            </a:extLst>
          </p:cNvPr>
          <p:cNvSpPr txBox="1"/>
          <p:nvPr/>
        </p:nvSpPr>
        <p:spPr>
          <a:xfrm>
            <a:off x="5176705" y="6779930"/>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48</a:t>
            </a:r>
            <a:endParaRPr sz="907" dirty="0">
              <a:solidFill>
                <a:prstClr val="black"/>
              </a:solidFill>
              <a:latin typeface="Arial"/>
              <a:cs typeface="Arial"/>
            </a:endParaRPr>
          </a:p>
        </p:txBody>
      </p:sp>
    </p:spTree>
    <p:extLst>
      <p:ext uri="{BB962C8B-B14F-4D97-AF65-F5344CB8AC3E}">
        <p14:creationId xmlns:p14="http://schemas.microsoft.com/office/powerpoint/2010/main" val="9924613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13F84B71-6666-1049-93B6-9276DA8BF600}"/>
              </a:ext>
            </a:extLst>
          </p:cNvPr>
          <p:cNvSpPr txBox="1"/>
          <p:nvPr/>
        </p:nvSpPr>
        <p:spPr>
          <a:xfrm>
            <a:off x="665064" y="593275"/>
            <a:ext cx="4379105" cy="1423015"/>
          </a:xfrm>
          <a:prstGeom prst="rect">
            <a:avLst/>
          </a:prstGeom>
          <a:ln w="31733">
            <a:solidFill>
              <a:srgbClr val="2791A6"/>
            </a:solidFill>
          </a:ln>
        </p:spPr>
        <p:txBody>
          <a:bodyPr vert="horz" wrap="square" lIns="0" tIns="67371" rIns="0" bIns="0" rtlCol="0">
            <a:spAutoFit/>
          </a:bodyPr>
          <a:lstStyle/>
          <a:p>
            <a:pPr marL="74856" defTabSz="829178">
              <a:spcBef>
                <a:spcPts val="530"/>
              </a:spcBef>
            </a:pPr>
            <a:r>
              <a:rPr sz="1270" b="1" dirty="0">
                <a:solidFill>
                  <a:prstClr val="black"/>
                </a:solidFill>
                <a:latin typeface="Arial"/>
                <a:cs typeface="Arial"/>
              </a:rPr>
              <a:t>2F: </a:t>
            </a:r>
            <a:r>
              <a:rPr lang="de-DE" sz="1270" b="1" dirty="0">
                <a:solidFill>
                  <a:prstClr val="black"/>
                </a:solidFill>
                <a:latin typeface="Arial"/>
                <a:cs typeface="Arial"/>
              </a:rPr>
              <a:t>Bewertungsskalen für </a:t>
            </a:r>
            <a:r>
              <a:rPr lang="de-DE" sz="1270" b="1" dirty="0" err="1">
                <a:solidFill>
                  <a:prstClr val="black"/>
                </a:solidFill>
                <a:latin typeface="Arial"/>
                <a:cs typeface="Arial"/>
              </a:rPr>
              <a:t>Lernendenbeteiligung</a:t>
            </a:r>
            <a:r>
              <a:rPr lang="de-DE" sz="1270" b="1" dirty="0">
                <a:solidFill>
                  <a:prstClr val="black"/>
                </a:solidFill>
                <a:latin typeface="Arial"/>
                <a:cs typeface="Arial"/>
              </a:rPr>
              <a:t> und Grundregeln</a:t>
            </a:r>
            <a:endParaRPr sz="1270" dirty="0">
              <a:solidFill>
                <a:prstClr val="black"/>
              </a:solidFill>
              <a:latin typeface="Arial"/>
              <a:cs typeface="Arial"/>
            </a:endParaRPr>
          </a:p>
          <a:p>
            <a:pPr marL="74856" marR="139924" defTabSz="829178">
              <a:lnSpc>
                <a:spcPct val="120800"/>
              </a:lnSpc>
              <a:spcBef>
                <a:spcPts val="603"/>
              </a:spcBef>
            </a:pPr>
            <a:r>
              <a:rPr lang="de-DE" sz="1088" dirty="0">
                <a:solidFill>
                  <a:prstClr val="black"/>
                </a:solidFill>
                <a:latin typeface="Arial Unicode MS"/>
                <a:cs typeface="Arial Unicode MS"/>
              </a:rPr>
              <a:t>Dies ist ein weiteres Instrument, mit dem Sie die Beteiligung der Lernenden messen können. Es bietet auch eine Möglichkeit zu beurteilen, ob Grundregeln eingehalten werden oder nicht.</a:t>
            </a:r>
          </a:p>
          <a:p>
            <a:pPr marL="74856" marR="139924" defTabSz="829178">
              <a:lnSpc>
                <a:spcPct val="120800"/>
              </a:lnSpc>
              <a:spcBef>
                <a:spcPts val="603"/>
              </a:spcBef>
            </a:pPr>
            <a:r>
              <a:rPr lang="en-GB" sz="1088" b="1" dirty="0">
                <a:solidFill>
                  <a:prstClr val="black"/>
                </a:solidFill>
                <a:latin typeface="Arial"/>
                <a:cs typeface="Arial"/>
              </a:rPr>
              <a:t>       </a:t>
            </a:r>
            <a:r>
              <a:rPr lang="en-GB" sz="1088" b="1" dirty="0" err="1">
                <a:solidFill>
                  <a:prstClr val="black"/>
                </a:solidFill>
                <a:latin typeface="Arial"/>
                <a:cs typeface="Arial"/>
              </a:rPr>
              <a:t>Eine</a:t>
            </a:r>
            <a:r>
              <a:rPr lang="en-GB" sz="1088" b="1" dirty="0">
                <a:solidFill>
                  <a:prstClr val="black"/>
                </a:solidFill>
                <a:latin typeface="Arial"/>
                <a:cs typeface="Arial"/>
              </a:rPr>
              <a:t> </a:t>
            </a:r>
            <a:r>
              <a:rPr lang="en-GB" sz="1088" b="1" dirty="0" err="1">
                <a:solidFill>
                  <a:prstClr val="black"/>
                </a:solidFill>
                <a:latin typeface="Arial"/>
                <a:cs typeface="Arial"/>
              </a:rPr>
              <a:t>herunterladbare</a:t>
            </a:r>
            <a:r>
              <a:rPr lang="en-GB" sz="1088" b="1" dirty="0">
                <a:solidFill>
                  <a:prstClr val="black"/>
                </a:solidFill>
                <a:latin typeface="Arial"/>
                <a:cs typeface="Arial"/>
              </a:rPr>
              <a:t> </a:t>
            </a:r>
            <a:r>
              <a:rPr lang="en-GB" sz="1088" b="1" dirty="0" err="1">
                <a:solidFill>
                  <a:prstClr val="black"/>
                </a:solidFill>
                <a:latin typeface="Arial"/>
                <a:cs typeface="Arial"/>
              </a:rPr>
              <a:t>Vorlage</a:t>
            </a:r>
            <a:r>
              <a:rPr lang="en-GB" sz="1088" b="1" dirty="0">
                <a:solidFill>
                  <a:prstClr val="black"/>
                </a:solidFill>
                <a:latin typeface="Arial"/>
                <a:cs typeface="Arial"/>
              </a:rPr>
              <a:t> </a:t>
            </a:r>
            <a:r>
              <a:rPr lang="de-DE" sz="1088" dirty="0">
                <a:solidFill>
                  <a:prstClr val="black"/>
                </a:solidFill>
                <a:latin typeface="Arial Unicode MS"/>
                <a:cs typeface="Arial Unicode MS"/>
              </a:rPr>
              <a:t>finden Sie </a:t>
            </a:r>
            <a:r>
              <a:rPr lang="de-DE" sz="1088" dirty="0">
                <a:solidFill>
                  <a:prstClr val="black"/>
                </a:solidFill>
                <a:latin typeface="Arial Unicode MS"/>
                <a:cs typeface="Arial Unicode MS"/>
                <a:hlinkClick r:id="rId3"/>
              </a:rPr>
              <a:t>auf unserer Website</a:t>
            </a:r>
            <a:r>
              <a:rPr lang="de-DE" sz="1088" dirty="0">
                <a:solidFill>
                  <a:prstClr val="black"/>
                </a:solidFill>
                <a:latin typeface="Arial Unicode MS"/>
                <a:cs typeface="Arial Unicode MS"/>
              </a:rPr>
              <a:t>.</a:t>
            </a:r>
            <a:endParaRPr sz="1088" dirty="0">
              <a:solidFill>
                <a:prstClr val="black"/>
              </a:solidFill>
              <a:latin typeface="Arial"/>
              <a:cs typeface="Arial"/>
            </a:endParaRPr>
          </a:p>
        </p:txBody>
      </p:sp>
      <p:graphicFrame>
        <p:nvGraphicFramePr>
          <p:cNvPr id="2" name="object 2"/>
          <p:cNvGraphicFramePr>
            <a:graphicFrameLocks noGrp="1"/>
          </p:cNvGraphicFramePr>
          <p:nvPr>
            <p:extLst>
              <p:ext uri="{D42A27DB-BD31-4B8C-83A1-F6EECF244321}">
                <p14:modId xmlns:p14="http://schemas.microsoft.com/office/powerpoint/2010/main" val="1022454127"/>
              </p:ext>
            </p:extLst>
          </p:nvPr>
        </p:nvGraphicFramePr>
        <p:xfrm>
          <a:off x="665064" y="2399464"/>
          <a:ext cx="8959231" cy="4442973"/>
        </p:xfrm>
        <a:graphic>
          <a:graphicData uri="http://schemas.openxmlformats.org/drawingml/2006/table">
            <a:tbl>
              <a:tblPr firstRow="1" bandRow="1">
                <a:tableStyleId>{2D5ABB26-0587-4C30-8999-92F81FD0307C}</a:tableStyleId>
              </a:tblPr>
              <a:tblGrid>
                <a:gridCol w="1192591">
                  <a:extLst>
                    <a:ext uri="{9D8B030D-6E8A-4147-A177-3AD203B41FA5}">
                      <a16:colId xmlns:a16="http://schemas.microsoft.com/office/drawing/2014/main" val="20000"/>
                    </a:ext>
                  </a:extLst>
                </a:gridCol>
                <a:gridCol w="2040318">
                  <a:extLst>
                    <a:ext uri="{9D8B030D-6E8A-4147-A177-3AD203B41FA5}">
                      <a16:colId xmlns:a16="http://schemas.microsoft.com/office/drawing/2014/main" val="20001"/>
                    </a:ext>
                  </a:extLst>
                </a:gridCol>
                <a:gridCol w="2252546">
                  <a:extLst>
                    <a:ext uri="{9D8B030D-6E8A-4147-A177-3AD203B41FA5}">
                      <a16:colId xmlns:a16="http://schemas.microsoft.com/office/drawing/2014/main" val="20002"/>
                    </a:ext>
                  </a:extLst>
                </a:gridCol>
                <a:gridCol w="3473776">
                  <a:extLst>
                    <a:ext uri="{9D8B030D-6E8A-4147-A177-3AD203B41FA5}">
                      <a16:colId xmlns:a16="http://schemas.microsoft.com/office/drawing/2014/main" val="20003"/>
                    </a:ext>
                  </a:extLst>
                </a:gridCol>
              </a:tblGrid>
              <a:tr h="334851">
                <a:tc>
                  <a:txBody>
                    <a:bodyPr/>
                    <a:lstStyle/>
                    <a:p>
                      <a:pPr algn="ctr">
                        <a:lnSpc>
                          <a:spcPct val="100000"/>
                        </a:lnSpc>
                        <a:spcBef>
                          <a:spcPts val="400"/>
                        </a:spcBef>
                      </a:pPr>
                      <a:r>
                        <a:rPr sz="1050" b="1" spc="0" baseline="0" dirty="0">
                          <a:latin typeface="Arial Unicode MS"/>
                          <a:cs typeface="Arial Unicode MS"/>
                        </a:rPr>
                        <a:t>Dimension</a:t>
                      </a:r>
                    </a:p>
                  </a:txBody>
                  <a:tcPr marL="0" marR="0" marT="32822"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851535">
                        <a:lnSpc>
                          <a:spcPct val="100000"/>
                        </a:lnSpc>
                        <a:spcBef>
                          <a:spcPts val="400"/>
                        </a:spcBef>
                      </a:pPr>
                      <a:r>
                        <a:rPr sz="1050" b="1" spc="0" baseline="0" dirty="0">
                          <a:latin typeface="Arial Unicode MS"/>
                          <a:cs typeface="Arial Unicode MS"/>
                        </a:rPr>
                        <a:t>0: </a:t>
                      </a:r>
                      <a:r>
                        <a:rPr lang="de-DE" sz="1050" b="1" spc="0" baseline="0" dirty="0">
                          <a:latin typeface="Arial Unicode MS"/>
                          <a:cs typeface="Arial Unicode MS"/>
                        </a:rPr>
                        <a:t>Nicht ersichtlich</a:t>
                      </a:r>
                      <a:endParaRPr sz="1050" b="1" spc="0" baseline="0" dirty="0">
                        <a:latin typeface="Arial Unicode MS"/>
                        <a:cs typeface="Arial Unicode MS"/>
                      </a:endParaRPr>
                    </a:p>
                  </a:txBody>
                  <a:tcPr marL="0" marR="0" marT="32822"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050" b="1" spc="0" baseline="0" dirty="0">
                          <a:latin typeface="Arial Unicode MS"/>
                          <a:cs typeface="Arial Unicode MS"/>
                        </a:rPr>
                        <a:t>1: </a:t>
                      </a:r>
                      <a:r>
                        <a:rPr lang="de-DE" sz="1050" b="1" spc="0" baseline="0" dirty="0">
                          <a:latin typeface="Arial Unicode MS"/>
                          <a:cs typeface="Arial Unicode MS"/>
                        </a:rPr>
                        <a:t>Von der Lehrperson geleitet</a:t>
                      </a:r>
                      <a:endParaRPr sz="1050" b="1" spc="0" baseline="0" dirty="0">
                        <a:latin typeface="Arial Unicode MS"/>
                        <a:cs typeface="Arial Unicode MS"/>
                      </a:endParaRPr>
                    </a:p>
                  </a:txBody>
                  <a:tcPr marL="0" marR="0" marT="32822"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84810" algn="ctr">
                        <a:lnSpc>
                          <a:spcPct val="100000"/>
                        </a:lnSpc>
                        <a:spcBef>
                          <a:spcPts val="400"/>
                        </a:spcBef>
                      </a:pPr>
                      <a:r>
                        <a:rPr sz="1050" b="1" spc="0" baseline="0" dirty="0">
                          <a:latin typeface="Arial Unicode MS"/>
                          <a:cs typeface="Arial Unicode MS"/>
                        </a:rPr>
                        <a:t>2: </a:t>
                      </a:r>
                      <a:r>
                        <a:rPr lang="de-DE" sz="1050" b="1" spc="0" baseline="0" dirty="0">
                          <a:latin typeface="Arial Unicode MS"/>
                          <a:cs typeface="Arial Unicode MS"/>
                        </a:rPr>
                        <a:t>Lehrpersongeleitet mit Beteiligung der Lernenden</a:t>
                      </a:r>
                      <a:endParaRPr sz="1050" b="1" spc="0" baseline="0" dirty="0">
                        <a:latin typeface="Arial Unicode MS"/>
                        <a:cs typeface="Arial Unicode MS"/>
                      </a:endParaRPr>
                    </a:p>
                  </a:txBody>
                  <a:tcPr marL="0" marR="0" marT="32822"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67491">
                <a:tc>
                  <a:txBody>
                    <a:bodyPr/>
                    <a:lstStyle/>
                    <a:p>
                      <a:pPr>
                        <a:lnSpc>
                          <a:spcPct val="100000"/>
                        </a:lnSpc>
                      </a:pPr>
                      <a:endParaRPr sz="1200" b="1" spc="0" baseline="0" dirty="0">
                        <a:latin typeface="Times New Roman"/>
                        <a:cs typeface="Times New Roman"/>
                      </a:endParaRPr>
                    </a:p>
                    <a:p>
                      <a:pPr>
                        <a:lnSpc>
                          <a:spcPct val="100000"/>
                        </a:lnSpc>
                      </a:pPr>
                      <a:endParaRPr sz="1200" b="1" spc="0" baseline="0" dirty="0">
                        <a:latin typeface="Times New Roman"/>
                        <a:cs typeface="Times New Roman"/>
                      </a:endParaRPr>
                    </a:p>
                    <a:p>
                      <a:pPr>
                        <a:lnSpc>
                          <a:spcPct val="100000"/>
                        </a:lnSpc>
                      </a:pPr>
                      <a:endParaRPr sz="1200" b="1" spc="0" baseline="0" dirty="0">
                        <a:latin typeface="Times New Roman"/>
                        <a:cs typeface="Times New Roman"/>
                      </a:endParaRPr>
                    </a:p>
                    <a:p>
                      <a:pPr>
                        <a:lnSpc>
                          <a:spcPct val="100000"/>
                        </a:lnSpc>
                        <a:spcBef>
                          <a:spcPts val="35"/>
                        </a:spcBef>
                      </a:pPr>
                      <a:endParaRPr sz="1200" b="1" spc="0" baseline="0" dirty="0">
                        <a:latin typeface="Times New Roman"/>
                        <a:cs typeface="Times New Roman"/>
                      </a:endParaRPr>
                    </a:p>
                    <a:p>
                      <a:pPr marL="139700" marR="201930" indent="-30163">
                        <a:lnSpc>
                          <a:spcPct val="120000"/>
                        </a:lnSpc>
                        <a:tabLst/>
                      </a:pPr>
                      <a:r>
                        <a:rPr lang="de-DE" sz="1050" b="1" spc="0" baseline="0" dirty="0">
                          <a:latin typeface="Arial Unicode MS"/>
                          <a:cs typeface="Arial Unicode MS"/>
                        </a:rPr>
                        <a:t>Beteiligung der Lernenden</a:t>
                      </a:r>
                      <a:endParaRPr sz="1050" b="1" spc="0" baseline="0" dirty="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spcBef>
                          <a:spcPts val="35"/>
                        </a:spcBef>
                      </a:pPr>
                      <a:endParaRPr sz="1800" spc="0" baseline="0" dirty="0">
                        <a:latin typeface="Times New Roman"/>
                        <a:cs typeface="Times New Roman"/>
                      </a:endParaRPr>
                    </a:p>
                    <a:p>
                      <a:pPr marL="33020" marR="471170">
                        <a:lnSpc>
                          <a:spcPct val="102200"/>
                        </a:lnSpc>
                      </a:pPr>
                      <a:r>
                        <a:rPr lang="de-DE" sz="1050" spc="0" baseline="0" dirty="0">
                          <a:latin typeface="Arial Unicode MS"/>
                          <a:cs typeface="Arial Unicode MS"/>
                        </a:rPr>
                        <a:t>Der öffentliche Austausch in der gesamten Klasse oder in der Gruppenarbeit besteht aus Fragen der Lehrperson und knappen Beiträgen der Lernenden</a:t>
                      </a:r>
                    </a:p>
                    <a:p>
                      <a:pPr marL="33020" marR="471170">
                        <a:lnSpc>
                          <a:spcPct val="102200"/>
                        </a:lnSpc>
                      </a:pPr>
                      <a:r>
                        <a:rPr lang="de-DE" sz="1050" spc="0" baseline="0" dirty="0">
                          <a:latin typeface="Arial Unicode MS"/>
                          <a:cs typeface="Arial Unicode MS"/>
                        </a:rPr>
                        <a:t>oder</a:t>
                      </a:r>
                    </a:p>
                    <a:p>
                      <a:pPr marL="33020" marR="471170">
                        <a:lnSpc>
                          <a:spcPct val="102200"/>
                        </a:lnSpc>
                      </a:pPr>
                      <a:r>
                        <a:rPr lang="de-DE" sz="1050" spc="0" baseline="0" dirty="0">
                          <a:latin typeface="Arial Unicode MS"/>
                          <a:cs typeface="Arial Unicode MS"/>
                        </a:rPr>
                        <a:t>Die Lernenden haben keine Gelegenheit, ihre Ideen öffentlich zu diskutieren.</a:t>
                      </a:r>
                      <a:endParaRPr sz="1050" spc="0" baseline="0" dirty="0">
                        <a:latin typeface="Arial Unicode MS"/>
                        <a:cs typeface="Arial Unicode MS"/>
                      </a:endParaRPr>
                    </a:p>
                  </a:txBody>
                  <a:tcPr marL="0" marR="0" marT="4031"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200" spc="0" baseline="0" dirty="0">
                        <a:latin typeface="Times New Roman"/>
                        <a:cs typeface="Times New Roman"/>
                      </a:endParaRPr>
                    </a:p>
                    <a:p>
                      <a:pPr>
                        <a:lnSpc>
                          <a:spcPct val="100000"/>
                        </a:lnSpc>
                      </a:pPr>
                      <a:endParaRPr sz="1200" spc="0" baseline="0" dirty="0">
                        <a:latin typeface="Times New Roman"/>
                        <a:cs typeface="Times New Roman"/>
                      </a:endParaRPr>
                    </a:p>
                    <a:p>
                      <a:pPr>
                        <a:lnSpc>
                          <a:spcPct val="100000"/>
                        </a:lnSpc>
                      </a:pPr>
                      <a:endParaRPr sz="1200" spc="0" baseline="0" dirty="0">
                        <a:latin typeface="Times New Roman"/>
                        <a:cs typeface="Times New Roman"/>
                      </a:endParaRPr>
                    </a:p>
                    <a:p>
                      <a:pPr marL="33020" marR="92075">
                        <a:lnSpc>
                          <a:spcPct val="101699"/>
                        </a:lnSpc>
                        <a:spcBef>
                          <a:spcPts val="880"/>
                        </a:spcBef>
                      </a:pPr>
                      <a:r>
                        <a:rPr lang="de-DE" sz="1050" spc="0" baseline="0" dirty="0">
                          <a:latin typeface="Arial Unicode MS"/>
                          <a:cs typeface="Arial Unicode MS"/>
                        </a:rPr>
                        <a:t>Die Lernenden äußern ihre Ideen ausführlich in der gesamten Klasse und in Gruppenarbeiten, aber </a:t>
                      </a:r>
                      <a:r>
                        <a:rPr lang="de-DE" sz="1050" b="1" spc="0" baseline="0" dirty="0">
                          <a:latin typeface="Arial Unicode MS"/>
                          <a:cs typeface="Arial Unicode MS"/>
                        </a:rPr>
                        <a:t>sie setzen sich nicht mit den Ideen der anderen auseinander</a:t>
                      </a:r>
                      <a:r>
                        <a:rPr lang="de-DE" sz="1050" spc="0" baseline="0" dirty="0">
                          <a:latin typeface="Arial Unicode MS"/>
                          <a:cs typeface="Arial Unicode MS"/>
                        </a:rPr>
                        <a:t>.</a:t>
                      </a:r>
                      <a:endParaRPr sz="1050" spc="0" baseline="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nSpc>
                          <a:spcPct val="103299"/>
                        </a:lnSpc>
                        <a:spcBef>
                          <a:spcPts val="384"/>
                        </a:spcBef>
                      </a:pPr>
                      <a:r>
                        <a:rPr lang="de-DE" sz="1050" spc="0" baseline="0" dirty="0">
                          <a:latin typeface="Arial Unicode MS"/>
                          <a:cs typeface="Arial Unicode MS"/>
                        </a:rPr>
                        <a:t>Mehrere Lernende äußern ihre Ideen ausführlich in der gesamten Klasse und in Gruppenarbeit</a:t>
                      </a:r>
                    </a:p>
                    <a:p>
                      <a:pPr marL="33020" marR="287655">
                        <a:lnSpc>
                          <a:spcPct val="103299"/>
                        </a:lnSpc>
                        <a:spcBef>
                          <a:spcPts val="384"/>
                        </a:spcBef>
                      </a:pPr>
                      <a:r>
                        <a:rPr lang="de-DE" sz="1050" b="1" spc="0" baseline="0" dirty="0">
                          <a:latin typeface="Arial"/>
                          <a:cs typeface="Arial"/>
                        </a:rPr>
                        <a:t>UN</a:t>
                      </a:r>
                      <a:r>
                        <a:rPr sz="1050" b="1" spc="0" baseline="0" dirty="0">
                          <a:latin typeface="Arial"/>
                          <a:cs typeface="Arial"/>
                        </a:rPr>
                        <a:t>D</a:t>
                      </a:r>
                      <a:endParaRPr sz="1050" spc="0" baseline="0" dirty="0">
                        <a:latin typeface="Arial"/>
                        <a:cs typeface="Arial"/>
                      </a:endParaRPr>
                    </a:p>
                    <a:p>
                      <a:pPr marL="33020" marR="78740">
                        <a:lnSpc>
                          <a:spcPct val="101699"/>
                        </a:lnSpc>
                        <a:spcBef>
                          <a:spcPts val="1000"/>
                        </a:spcBef>
                      </a:pPr>
                      <a:r>
                        <a:rPr lang="de-DE" sz="1050" spc="0" baseline="0" dirty="0">
                          <a:latin typeface="Arial Unicode MS"/>
                          <a:cs typeface="Arial Unicode MS"/>
                        </a:rPr>
                        <a:t>Dabei </a:t>
                      </a:r>
                      <a:r>
                        <a:rPr lang="de-DE" sz="1050" b="1" spc="0" baseline="0" dirty="0">
                          <a:latin typeface="Arial Unicode MS"/>
                          <a:cs typeface="Arial Unicode MS"/>
                        </a:rPr>
                        <a:t>setzen sie sich mit den Ideen der anderen auseinander</a:t>
                      </a:r>
                      <a:r>
                        <a:rPr lang="de-DE" sz="1050" spc="0" baseline="0" dirty="0">
                          <a:latin typeface="Arial Unicode MS"/>
                          <a:cs typeface="Arial Unicode MS"/>
                        </a:rPr>
                        <a:t>, indem sie z. B. auf deren Beiträge zurückgreifen, sie in Frage stellen oder darauf aufbauen (z. B. "Das ist ein bisschen wie das, was </a:t>
                      </a:r>
                      <a:r>
                        <a:rPr lang="de-DE" sz="1050" spc="0" baseline="0" dirty="0" err="1">
                          <a:latin typeface="Arial Unicode MS"/>
                          <a:cs typeface="Arial Unicode MS"/>
                        </a:rPr>
                        <a:t>Shootle</a:t>
                      </a:r>
                      <a:r>
                        <a:rPr lang="de-DE" sz="1050" spc="0" baseline="0" dirty="0">
                          <a:latin typeface="Arial Unicode MS"/>
                          <a:cs typeface="Arial Unicode MS"/>
                        </a:rPr>
                        <a:t> gesagt hat, aber....", "Sam hatte so eine tolle Idee, schau [zeigt]"). Dazu gehört auch die spontane oder von der Lehrperson angeregte Beteiligung</a:t>
                      </a:r>
                      <a:endParaRPr lang="en-US" sz="1050" spc="0" baseline="0" dirty="0">
                        <a:latin typeface="Arial Unicode MS"/>
                        <a:cs typeface="Arial Unicode MS"/>
                      </a:endParaRPr>
                    </a:p>
                  </a:txBody>
                  <a:tcPr marL="0" marR="0" marT="44337"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40631">
                <a:tc>
                  <a:txBody>
                    <a:bodyPr/>
                    <a:lstStyle/>
                    <a:p>
                      <a:pPr algn="ctr">
                        <a:lnSpc>
                          <a:spcPct val="115000"/>
                        </a:lnSpc>
                        <a:spcBef>
                          <a:spcPts val="200"/>
                        </a:spcBef>
                        <a:spcAft>
                          <a:spcPts val="1000"/>
                        </a:spcAft>
                      </a:pPr>
                      <a:r>
                        <a:rPr lang="en-GB" sz="1050" b="1"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Grundregeln</a:t>
                      </a:r>
                      <a:endParaRPr lang="en-GB" sz="105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2188" marR="62188" marT="0" marB="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de-DE" sz="1050" dirty="0">
                          <a:solidFill>
                            <a:srgbClr val="000000"/>
                          </a:solidFill>
                          <a:effectLst/>
                          <a:latin typeface="Arial" panose="020B0604020202020204" pitchFamily="34" charset="0"/>
                          <a:ea typeface="Calibri" panose="020F0502020204030204" pitchFamily="34" charset="0"/>
                          <a:cs typeface="Arial" panose="020B0604020202020204" pitchFamily="34" charset="0"/>
                        </a:rPr>
                        <a:t>Es ist kein ausdrücklicher Schwerpunkt auf Grundregeln für den Dialog oder dialogische Praktiken erkennbar.</a:t>
                      </a:r>
                      <a:endParaRPr lang="en-GB" sz="1050" dirty="0">
                        <a:effectLst/>
                        <a:latin typeface="Arial" panose="020B0604020202020204" pitchFamily="34" charset="0"/>
                        <a:ea typeface="Arial" panose="020B0604020202020204" pitchFamily="34" charset="0"/>
                        <a:cs typeface="Arial" panose="020B0604020202020204" pitchFamily="34" charset="0"/>
                      </a:endParaRPr>
                    </a:p>
                  </a:txBody>
                  <a:tcPr marL="62188" marR="62188"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de-DE" sz="1050" dirty="0">
                          <a:solidFill>
                            <a:srgbClr val="000000"/>
                          </a:solidFill>
                          <a:effectLst/>
                          <a:latin typeface="Arial" panose="020B0604020202020204" pitchFamily="34" charset="0"/>
                          <a:ea typeface="Calibri" panose="020F0502020204030204" pitchFamily="34" charset="0"/>
                          <a:cs typeface="Arial" panose="020B0604020202020204" pitchFamily="34" charset="0"/>
                        </a:rPr>
                        <a:t>Die Lehrperson führt dialogische Praktiken ein, modelliert sie oder erinnert die Lernenden daran, z. B. Grundregeln, die befolgt werden müssen oder inklusive Beteiligung.</a:t>
                      </a:r>
                      <a:endParaRPr lang="en-GB" sz="1050" dirty="0">
                        <a:effectLst/>
                        <a:latin typeface="Arial" panose="020B0604020202020204" pitchFamily="34" charset="0"/>
                        <a:ea typeface="Arial" panose="020B0604020202020204" pitchFamily="34" charset="0"/>
                        <a:cs typeface="Arial" panose="020B0604020202020204" pitchFamily="34" charset="0"/>
                      </a:endParaRPr>
                    </a:p>
                  </a:txBody>
                  <a:tcPr marL="62188" marR="62188"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de-DE" sz="1050" dirty="0">
                          <a:solidFill>
                            <a:srgbClr val="000000"/>
                          </a:solidFill>
                          <a:effectLst/>
                          <a:latin typeface="Arial" panose="020B0604020202020204" pitchFamily="34" charset="0"/>
                          <a:ea typeface="Calibri" panose="020F0502020204030204" pitchFamily="34" charset="0"/>
                          <a:cs typeface="Arial" panose="020B0604020202020204" pitchFamily="34" charset="0"/>
                        </a:rPr>
                        <a:t>Die Lehrperson und Lernende</a:t>
                      </a:r>
                      <a:r>
                        <a:rPr lang="de-DE" sz="1050" baseline="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de-DE" sz="1050" dirty="0">
                          <a:solidFill>
                            <a:srgbClr val="000000"/>
                          </a:solidFill>
                          <a:effectLst/>
                          <a:latin typeface="Arial" panose="020B0604020202020204" pitchFamily="34" charset="0"/>
                          <a:ea typeface="Calibri" panose="020F0502020204030204" pitchFamily="34" charset="0"/>
                          <a:cs typeface="Arial" panose="020B0604020202020204" pitchFamily="34" charset="0"/>
                        </a:rPr>
                        <a:t>oder die Lernenden selbst verhandeln über die angestrebten dialogischen Praktiken, z. B. Grundregeln, vielleicht zusammen mit Erinnerungen/Modellierung.</a:t>
                      </a:r>
                    </a:p>
                    <a:p>
                      <a:pPr algn="l">
                        <a:lnSpc>
                          <a:spcPct val="115000"/>
                        </a:lnSpc>
                        <a:spcBef>
                          <a:spcPts val="200"/>
                        </a:spcBef>
                        <a:spcAft>
                          <a:spcPts val="1000"/>
                        </a:spcAft>
                      </a:pPr>
                      <a:r>
                        <a:rPr lang="de-DE" sz="1050" dirty="0">
                          <a:solidFill>
                            <a:srgbClr val="000000"/>
                          </a:solidFill>
                          <a:effectLst/>
                          <a:latin typeface="Arial" panose="020B0604020202020204" pitchFamily="34" charset="0"/>
                          <a:ea typeface="Calibri" panose="020F0502020204030204" pitchFamily="34" charset="0"/>
                          <a:cs typeface="Arial" panose="020B0604020202020204" pitchFamily="34" charset="0"/>
                        </a:rPr>
                        <a:t>Dazu kann auch gehören, dass den Lernenden die Verantwortung für die Leitung des Dialogs übertragen wird oder sie diese übernehmen und dass die Lernenden an der Bewertung der Wirksamkeit der dialogischen Praktiken beteiligt werden.</a:t>
                      </a:r>
                      <a:endParaRPr lang="en-GB" sz="1050" dirty="0">
                        <a:effectLst/>
                        <a:latin typeface="Arial" panose="020B0604020202020204" pitchFamily="34" charset="0"/>
                        <a:ea typeface="Arial" panose="020B0604020202020204" pitchFamily="34" charset="0"/>
                        <a:cs typeface="Arial" panose="020B0604020202020204" pitchFamily="34" charset="0"/>
                      </a:endParaRPr>
                    </a:p>
                  </a:txBody>
                  <a:tcPr marL="62188" marR="62188"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4" name="object 4"/>
          <p:cNvSpPr/>
          <p:nvPr/>
        </p:nvSpPr>
        <p:spPr>
          <a:xfrm>
            <a:off x="747451" y="1702919"/>
            <a:ext cx="250477" cy="250477"/>
          </a:xfrm>
          <a:prstGeom prst="rect">
            <a:avLst/>
          </a:prstGeom>
          <a:blipFill>
            <a:blip r:embed="rId4" cstate="print"/>
            <a:stretch>
              <a:fillRect/>
            </a:stretch>
          </a:blipFill>
        </p:spPr>
        <p:txBody>
          <a:bodyPr wrap="square" lIns="0" tIns="0" rIns="0" bIns="0" rtlCol="0"/>
          <a:lstStyle/>
          <a:p>
            <a:pPr defTabSz="829178"/>
            <a:endParaRPr sz="1632">
              <a:solidFill>
                <a:prstClr val="black"/>
              </a:solidFill>
              <a:latin typeface="Calibri"/>
            </a:endParaRPr>
          </a:p>
        </p:txBody>
      </p:sp>
      <p:sp>
        <p:nvSpPr>
          <p:cNvPr id="5" name="object 5"/>
          <p:cNvSpPr txBox="1"/>
          <p:nvPr/>
        </p:nvSpPr>
        <p:spPr>
          <a:xfrm>
            <a:off x="5319150" y="593273"/>
            <a:ext cx="4380252" cy="1717472"/>
          </a:xfrm>
          <a:prstGeom prst="rect">
            <a:avLst/>
          </a:prstGeom>
          <a:ln w="31733">
            <a:solidFill>
              <a:srgbClr val="2791A6"/>
            </a:solidFill>
          </a:ln>
        </p:spPr>
        <p:txBody>
          <a:bodyPr vert="horz" wrap="square" lIns="0" tIns="69674" rIns="0" bIns="0" rtlCol="0">
            <a:spAutoFit/>
          </a:bodyPr>
          <a:lstStyle/>
          <a:p>
            <a:pPr marL="76008" defTabSz="829178">
              <a:spcBef>
                <a:spcPts val="549"/>
              </a:spcBef>
            </a:pPr>
            <a:r>
              <a:rPr lang="de-DE" sz="1088" b="1" dirty="0">
                <a:solidFill>
                  <a:prstClr val="black"/>
                </a:solidFill>
                <a:latin typeface="Arial"/>
                <a:cs typeface="Arial"/>
              </a:rPr>
              <a:t>Hinweise</a:t>
            </a:r>
            <a:r>
              <a:rPr sz="1088" b="1" dirty="0">
                <a:solidFill>
                  <a:prstClr val="black"/>
                </a:solidFill>
                <a:latin typeface="Arial"/>
                <a:cs typeface="Arial"/>
              </a:rPr>
              <a:t>:</a:t>
            </a:r>
            <a:endParaRPr sz="1088" dirty="0">
              <a:solidFill>
                <a:prstClr val="black"/>
              </a:solidFill>
              <a:latin typeface="Arial"/>
              <a:cs typeface="Arial"/>
            </a:endParaRPr>
          </a:p>
          <a:p>
            <a:pPr marL="230327" indent="-143955" defTabSz="829178">
              <a:spcBef>
                <a:spcPts val="803"/>
              </a:spcBef>
              <a:buSzPct val="83333"/>
              <a:buFont typeface="Arial" panose="020B0604020202020204" pitchFamily="34" charset="0"/>
              <a:buChar char="•"/>
              <a:tabLst>
                <a:tab pos="155471" algn="l"/>
              </a:tabLst>
            </a:pPr>
            <a:r>
              <a:rPr lang="de-DE" sz="1088" dirty="0">
                <a:solidFill>
                  <a:prstClr val="black"/>
                </a:solidFill>
                <a:latin typeface="Arial Unicode MS"/>
                <a:cs typeface="Arial Unicode MS"/>
              </a:rPr>
              <a:t>Dieses Instrument kann im gesamten Unterricht oder für verschiedene Aktivitäten verwendet werden.</a:t>
            </a:r>
          </a:p>
          <a:p>
            <a:pPr marL="230327" indent="-143955" defTabSz="829178">
              <a:spcBef>
                <a:spcPts val="803"/>
              </a:spcBef>
              <a:buSzPct val="83333"/>
              <a:buFont typeface="Arial" panose="020B0604020202020204" pitchFamily="34" charset="0"/>
              <a:buChar char="•"/>
              <a:tabLst>
                <a:tab pos="155471" algn="l"/>
              </a:tabLst>
            </a:pPr>
            <a:r>
              <a:rPr lang="de-DE" sz="1088" dirty="0">
                <a:solidFill>
                  <a:prstClr val="black"/>
                </a:solidFill>
                <a:latin typeface="Arial Unicode MS"/>
                <a:cs typeface="Arial Unicode MS"/>
              </a:rPr>
              <a:t>Sie können es in Ihrem eigenen Klassenzimmer oder bei der Beobachtung von Kolleg*innen einsetzen.</a:t>
            </a:r>
          </a:p>
          <a:p>
            <a:pPr marL="230327" indent="-143955" defTabSz="829178">
              <a:spcBef>
                <a:spcPts val="803"/>
              </a:spcBef>
              <a:buSzPct val="83333"/>
              <a:buFont typeface="Arial" panose="020B0604020202020204" pitchFamily="34" charset="0"/>
              <a:buChar char="•"/>
              <a:tabLst>
                <a:tab pos="155471" algn="l"/>
              </a:tabLst>
            </a:pPr>
            <a:r>
              <a:rPr lang="de-DE" sz="1088" dirty="0">
                <a:solidFill>
                  <a:prstClr val="black"/>
                </a:solidFill>
                <a:latin typeface="Arial Unicode MS"/>
                <a:cs typeface="Arial Unicode MS"/>
              </a:rPr>
              <a:t>Lesen Sie sich die Deskriptoren für jede Kategorie durch und entscheiden Sie, welche am besten auf die von Ihnen beobachtete Unterrichtsstunde zutrifft.</a:t>
            </a:r>
            <a:endParaRPr sz="1088" dirty="0">
              <a:solidFill>
                <a:prstClr val="black"/>
              </a:solidFill>
              <a:latin typeface="Arial Unicode MS"/>
              <a:cs typeface="Arial Unicode MS"/>
            </a:endParaRPr>
          </a:p>
        </p:txBody>
      </p:sp>
      <p:sp>
        <p:nvSpPr>
          <p:cNvPr id="9" name="object 6">
            <a:extLst>
              <a:ext uri="{FF2B5EF4-FFF2-40B4-BE49-F238E27FC236}">
                <a16:creationId xmlns:a16="http://schemas.microsoft.com/office/drawing/2014/main" id="{0A159069-FDBB-7D4D-8737-4A454130101C}"/>
              </a:ext>
            </a:extLst>
          </p:cNvPr>
          <p:cNvSpPr txBox="1"/>
          <p:nvPr/>
        </p:nvSpPr>
        <p:spPr>
          <a:xfrm>
            <a:off x="5144677" y="6899491"/>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49</a:t>
            </a:r>
            <a:endParaRPr sz="907" dirty="0">
              <a:solidFill>
                <a:prstClr val="black"/>
              </a:solidFill>
              <a:latin typeface="Arial"/>
              <a:cs typeface="Arial"/>
            </a:endParaRPr>
          </a:p>
        </p:txBody>
      </p:sp>
    </p:spTree>
    <p:extLst>
      <p:ext uri="{BB962C8B-B14F-4D97-AF65-F5344CB8AC3E}">
        <p14:creationId xmlns:p14="http://schemas.microsoft.com/office/powerpoint/2010/main" val="14601975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8087" y="728894"/>
            <a:ext cx="4244359" cy="1983500"/>
          </a:xfrm>
          <a:prstGeom prst="rect">
            <a:avLst/>
          </a:prstGeom>
          <a:ln w="31733">
            <a:solidFill>
              <a:srgbClr val="1F497D"/>
            </a:solidFill>
          </a:ln>
        </p:spPr>
        <p:txBody>
          <a:bodyPr vert="horz" wrap="square" lIns="0" tIns="26487" rIns="0" bIns="0" rtlCol="0">
            <a:spAutoFit/>
          </a:bodyPr>
          <a:lstStyle/>
          <a:p>
            <a:pPr marL="76008" marR="86373" algn="just" defTabSz="829178">
              <a:lnSpc>
                <a:spcPct val="120800"/>
              </a:lnSpc>
            </a:pPr>
            <a:r>
              <a:rPr lang="en-GB" sz="1451" b="1" dirty="0">
                <a:solidFill>
                  <a:prstClr val="black"/>
                </a:solidFill>
                <a:latin typeface="Arial"/>
                <a:cs typeface="Arial"/>
              </a:rPr>
              <a:t>2G: </a:t>
            </a:r>
            <a:r>
              <a:rPr lang="de-DE" sz="1451" b="1" spc="9" dirty="0">
                <a:solidFill>
                  <a:prstClr val="black"/>
                </a:solidFill>
                <a:latin typeface="Arial" pitchFamily="34" charset="0"/>
                <a:cs typeface="Arial" pitchFamily="34" charset="0"/>
              </a:rPr>
              <a:t>Selbsteinschätzung der Gruppenarbeit</a:t>
            </a:r>
            <a:endParaRPr lang="en-GB" sz="1451" b="1" dirty="0">
              <a:solidFill>
                <a:prstClr val="black"/>
              </a:solidFill>
              <a:latin typeface="Arial" pitchFamily="34" charset="0"/>
              <a:cs typeface="Arial" pitchFamily="34" charset="0"/>
            </a:endParaRPr>
          </a:p>
          <a:p>
            <a:pPr marL="76008" marR="86373" algn="just" defTabSz="829178">
              <a:lnSpc>
                <a:spcPct val="120800"/>
              </a:lnSpc>
            </a:pPr>
            <a:endParaRPr lang="en-GB" sz="725" b="1" dirty="0">
              <a:solidFill>
                <a:prstClr val="black"/>
              </a:solidFill>
              <a:latin typeface="Arial"/>
              <a:cs typeface="Arial"/>
            </a:endParaRPr>
          </a:p>
          <a:p>
            <a:pPr marL="76008" marR="86373" algn="just" defTabSz="829178">
              <a:lnSpc>
                <a:spcPct val="120800"/>
              </a:lnSpc>
            </a:pPr>
            <a:r>
              <a:rPr lang="de-DE" sz="1088" dirty="0">
                <a:solidFill>
                  <a:prstClr val="black"/>
                </a:solidFill>
                <a:latin typeface="Arial Unicode MS"/>
                <a:cs typeface="Arial Unicode MS"/>
              </a:rPr>
              <a:t>Diese Vorlage dient dazu, dass eine Gruppe von Lernenden ihren eigenen Dialog bewertet. Sie kann ihnen helfen, mehr über ihre eigene Teilnahme am Dialog zu erfahren. Es kann Ihnen auch helfen zu verstehen, was die Lernenden über ihren eigenen Dialog denken. Vielleicht stellen Sie fest, dass Sie ihre Dialoge und ihre Gruppenarbeit anders einschätzen als sie selbst.</a:t>
            </a:r>
          </a:p>
          <a:p>
            <a:pPr marL="76008" marR="86373" algn="just" defTabSz="829178">
              <a:lnSpc>
                <a:spcPct val="120800"/>
              </a:lnSpc>
            </a:pPr>
            <a:endParaRPr sz="907" dirty="0">
              <a:solidFill>
                <a:prstClr val="black"/>
              </a:solidFill>
              <a:latin typeface="Times New Roman"/>
              <a:cs typeface="Times New Roman"/>
            </a:endParaRPr>
          </a:p>
          <a:p>
            <a:pPr marL="358735" defTabSz="829178"/>
            <a:r>
              <a:rPr lang="de-DE" sz="1088" b="1" dirty="0">
                <a:solidFill>
                  <a:prstClr val="black"/>
                </a:solidFill>
                <a:latin typeface="Arial"/>
                <a:cs typeface="Arial"/>
              </a:rPr>
              <a:t>Eine herunterladbare Vorlage </a:t>
            </a:r>
            <a:r>
              <a:rPr lang="de-DE" sz="1088" dirty="0">
                <a:solidFill>
                  <a:prstClr val="black"/>
                </a:solidFill>
                <a:latin typeface="Arial Unicode MS"/>
                <a:cs typeface="Arial Unicode MS"/>
              </a:rPr>
              <a:t>finden Sie </a:t>
            </a:r>
            <a:r>
              <a:rPr lang="de-DE" sz="1088" dirty="0">
                <a:solidFill>
                  <a:prstClr val="black"/>
                </a:solidFill>
                <a:latin typeface="Arial Unicode MS"/>
                <a:cs typeface="Arial Unicode MS"/>
                <a:hlinkClick r:id="rId2"/>
              </a:rPr>
              <a:t>auf unserer Website</a:t>
            </a:r>
            <a:r>
              <a:rPr sz="1088" b="1" dirty="0">
                <a:solidFill>
                  <a:prstClr val="black"/>
                </a:solidFill>
                <a:latin typeface="Arial"/>
                <a:cs typeface="Arial"/>
                <a:hlinkClick r:id="rId2"/>
              </a:rPr>
              <a:t>.</a:t>
            </a:r>
            <a:endParaRPr sz="1088" dirty="0">
              <a:solidFill>
                <a:prstClr val="black"/>
              </a:solidFill>
              <a:latin typeface="Arial"/>
              <a:cs typeface="Arial"/>
            </a:endParaRPr>
          </a:p>
        </p:txBody>
      </p:sp>
      <p:sp>
        <p:nvSpPr>
          <p:cNvPr id="3" name="object 3"/>
          <p:cNvSpPr txBox="1"/>
          <p:nvPr/>
        </p:nvSpPr>
        <p:spPr>
          <a:xfrm>
            <a:off x="5371182" y="527365"/>
            <a:ext cx="4194839" cy="2386561"/>
          </a:xfrm>
          <a:prstGeom prst="rect">
            <a:avLst/>
          </a:prstGeom>
          <a:ln w="31733">
            <a:solidFill>
              <a:srgbClr val="1F497D"/>
            </a:solidFill>
          </a:ln>
        </p:spPr>
        <p:txBody>
          <a:bodyPr vert="horz" wrap="square" lIns="0" tIns="69098" rIns="0" bIns="0" rtlCol="0">
            <a:spAutoFit/>
          </a:bodyPr>
          <a:lstStyle/>
          <a:p>
            <a:pPr marL="74281" defTabSz="829178">
              <a:spcBef>
                <a:spcPts val="544"/>
              </a:spcBef>
            </a:pPr>
            <a:r>
              <a:rPr lang="de-DE" sz="1088" b="1" dirty="0">
                <a:solidFill>
                  <a:prstClr val="black"/>
                </a:solidFill>
                <a:latin typeface="Arial"/>
                <a:cs typeface="Arial"/>
              </a:rPr>
              <a:t>Hinweise</a:t>
            </a:r>
            <a:r>
              <a:rPr sz="1088" b="1" dirty="0">
                <a:solidFill>
                  <a:prstClr val="black"/>
                </a:solidFill>
                <a:latin typeface="Arial"/>
                <a:cs typeface="Arial"/>
              </a:rPr>
              <a:t>:</a:t>
            </a:r>
            <a:endParaRPr sz="1088" dirty="0">
              <a:solidFill>
                <a:prstClr val="black"/>
              </a:solidFill>
              <a:latin typeface="Arial"/>
              <a:cs typeface="Arial"/>
            </a:endParaRPr>
          </a:p>
          <a:p>
            <a:pPr marL="229751" indent="-155471" defTabSz="829178">
              <a:spcBef>
                <a:spcPts val="825"/>
              </a:spcBef>
              <a:buSzPct val="83333"/>
              <a:buFont typeface="Arial" panose="020B0604020202020204" pitchFamily="34" charset="0"/>
              <a:buChar char="•"/>
              <a:tabLst>
                <a:tab pos="153743" algn="l"/>
              </a:tabLst>
            </a:pPr>
            <a:r>
              <a:rPr lang="de-DE" sz="1088" dirty="0">
                <a:solidFill>
                  <a:prstClr val="black"/>
                </a:solidFill>
                <a:latin typeface="Arial Unicode MS"/>
                <a:cs typeface="Arial Unicode MS"/>
              </a:rPr>
              <a:t>Die Bewertungsskala lautet: 1 = trifft nicht zu; 2 = trifft teilweise zu; 3 = trifft sehr zu</a:t>
            </a:r>
          </a:p>
          <a:p>
            <a:pPr marL="229751" indent="-155471" defTabSz="829178">
              <a:spcBef>
                <a:spcPts val="825"/>
              </a:spcBef>
              <a:buSzPct val="83333"/>
              <a:buFont typeface="Arial" panose="020B0604020202020204" pitchFamily="34" charset="0"/>
              <a:buChar char="•"/>
              <a:tabLst>
                <a:tab pos="153743" algn="l"/>
              </a:tabLst>
            </a:pPr>
            <a:r>
              <a:rPr lang="de-DE" sz="1088" dirty="0">
                <a:solidFill>
                  <a:prstClr val="black"/>
                </a:solidFill>
                <a:latin typeface="Arial Unicode MS"/>
                <a:cs typeface="Arial Unicode MS"/>
              </a:rPr>
              <a:t>Die Lernenden können entweder einen pro Gruppe oder jeder einen ausfüllen. Dies kann eine interessante Aktivität sein, da verschiedene Mitglieder der Gruppe sehr unterschiedliche Wahrnehmungen haben können, was zu einer guten Diskussion führen kann.</a:t>
            </a:r>
          </a:p>
          <a:p>
            <a:pPr marL="229751" indent="-155471" defTabSz="829178">
              <a:spcBef>
                <a:spcPts val="825"/>
              </a:spcBef>
              <a:buSzPct val="83333"/>
              <a:buFont typeface="Arial" panose="020B0604020202020204" pitchFamily="34" charset="0"/>
              <a:buChar char="•"/>
              <a:tabLst>
                <a:tab pos="153743" algn="l"/>
              </a:tabLst>
            </a:pPr>
            <a:r>
              <a:rPr lang="de-DE" sz="1088" dirty="0">
                <a:solidFill>
                  <a:prstClr val="black"/>
                </a:solidFill>
                <a:latin typeface="Arial Unicode MS"/>
                <a:cs typeface="Arial Unicode MS"/>
              </a:rPr>
              <a:t>Dieses Beispiel ist für die Selbsteinschätzung von Lernenden jeden Alters geeignet, auch für Erwachsene. In den herunterladbaren Vorlagen gibt es auch eine Version für erwachsene Beobachtern.</a:t>
            </a:r>
            <a:endParaRPr sz="1088" dirty="0">
              <a:solidFill>
                <a:prstClr val="black"/>
              </a:solidFill>
              <a:latin typeface="Arial Unicode MS"/>
              <a:cs typeface="Arial Unicode MS"/>
            </a:endParaRPr>
          </a:p>
        </p:txBody>
      </p:sp>
      <p:graphicFrame>
        <p:nvGraphicFramePr>
          <p:cNvPr id="4" name="object 4"/>
          <p:cNvGraphicFramePr>
            <a:graphicFrameLocks noGrp="1"/>
          </p:cNvGraphicFramePr>
          <p:nvPr>
            <p:extLst>
              <p:ext uri="{D42A27DB-BD31-4B8C-83A1-F6EECF244321}">
                <p14:modId xmlns:p14="http://schemas.microsoft.com/office/powerpoint/2010/main" val="2757946916"/>
              </p:ext>
            </p:extLst>
          </p:nvPr>
        </p:nvGraphicFramePr>
        <p:xfrm>
          <a:off x="699335" y="3028784"/>
          <a:ext cx="8866684" cy="4064814"/>
        </p:xfrm>
        <a:graphic>
          <a:graphicData uri="http://schemas.openxmlformats.org/drawingml/2006/table">
            <a:tbl>
              <a:tblPr firstRow="1" bandRow="1">
                <a:tableStyleId>{2D5ABB26-0587-4C30-8999-92F81FD0307C}</a:tableStyleId>
              </a:tblPr>
              <a:tblGrid>
                <a:gridCol w="7103297">
                  <a:extLst>
                    <a:ext uri="{9D8B030D-6E8A-4147-A177-3AD203B41FA5}">
                      <a16:colId xmlns:a16="http://schemas.microsoft.com/office/drawing/2014/main" val="20000"/>
                    </a:ext>
                  </a:extLst>
                </a:gridCol>
                <a:gridCol w="1763387">
                  <a:extLst>
                    <a:ext uri="{9D8B030D-6E8A-4147-A177-3AD203B41FA5}">
                      <a16:colId xmlns:a16="http://schemas.microsoft.com/office/drawing/2014/main" val="20001"/>
                    </a:ext>
                  </a:extLst>
                </a:gridCol>
              </a:tblGrid>
              <a:tr h="369734">
                <a:tc>
                  <a:txBody>
                    <a:bodyPr/>
                    <a:lstStyle/>
                    <a:p>
                      <a:pPr marL="33020">
                        <a:lnSpc>
                          <a:spcPct val="100000"/>
                        </a:lnSpc>
                        <a:spcBef>
                          <a:spcPts val="229"/>
                        </a:spcBef>
                      </a:pPr>
                      <a:r>
                        <a:rPr lang="de-DE" sz="1300" b="1" spc="0" baseline="0" dirty="0">
                          <a:latin typeface="Arial"/>
                          <a:cs typeface="Arial"/>
                        </a:rPr>
                        <a:t>Kriterium</a:t>
                      </a:r>
                      <a:endParaRPr sz="1300" spc="0" baseline="0" dirty="0">
                        <a:latin typeface="Arial"/>
                        <a:cs typeface="Arial"/>
                      </a:endParaRPr>
                    </a:p>
                  </a:txBody>
                  <a:tcPr marL="0" marR="0" marT="26487"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29"/>
                        </a:spcBef>
                      </a:pPr>
                      <a:r>
                        <a:rPr lang="de-DE" sz="1300" b="1" spc="0" baseline="0" dirty="0">
                          <a:latin typeface="Arial"/>
                          <a:cs typeface="Arial"/>
                        </a:rPr>
                        <a:t>Bewertung</a:t>
                      </a:r>
                      <a:endParaRPr sz="1300" spc="0" baseline="0" dirty="0">
                        <a:latin typeface="Arial"/>
                        <a:cs typeface="Arial"/>
                      </a:endParaRPr>
                    </a:p>
                  </a:txBody>
                  <a:tcPr marL="0" marR="0" marT="26487"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369733">
                <a:tc>
                  <a:txBody>
                    <a:bodyPr/>
                    <a:lstStyle/>
                    <a:p>
                      <a:pPr marL="33020">
                        <a:lnSpc>
                          <a:spcPct val="100000"/>
                        </a:lnSpc>
                        <a:spcBef>
                          <a:spcPts val="265"/>
                        </a:spcBef>
                      </a:pPr>
                      <a:r>
                        <a:rPr sz="1100" b="1" spc="0" baseline="0" dirty="0">
                          <a:latin typeface="Arial"/>
                          <a:cs typeface="Arial"/>
                        </a:rPr>
                        <a:t>G1 –  </a:t>
                      </a:r>
                      <a:r>
                        <a:rPr lang="de-DE" sz="1100" b="1" spc="0" baseline="0" dirty="0">
                          <a:latin typeface="Arial"/>
                          <a:cs typeface="Arial"/>
                        </a:rPr>
                        <a:t>Jede Person in der Gruppe war beteiligt.</a:t>
                      </a:r>
                      <a:endParaRPr sz="1100" spc="0" baseline="0" dirty="0">
                        <a:latin typeface="Arial"/>
                        <a:cs typeface="Arial"/>
                      </a:endParaRPr>
                    </a:p>
                  </a:txBody>
                  <a:tcPr marL="0" marR="0" marT="30518"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69733">
                <a:tc>
                  <a:txBody>
                    <a:bodyPr/>
                    <a:lstStyle/>
                    <a:p>
                      <a:pPr marL="33020">
                        <a:lnSpc>
                          <a:spcPct val="100000"/>
                        </a:lnSpc>
                        <a:spcBef>
                          <a:spcPts val="260"/>
                        </a:spcBef>
                      </a:pPr>
                      <a:r>
                        <a:rPr sz="1100" b="1" spc="0" baseline="0" dirty="0">
                          <a:latin typeface="Arial"/>
                          <a:cs typeface="Arial"/>
                        </a:rPr>
                        <a:t>G2 –  </a:t>
                      </a:r>
                      <a:r>
                        <a:rPr lang="de-DE" sz="1100" b="1" spc="0" baseline="0" dirty="0">
                          <a:latin typeface="Arial"/>
                          <a:cs typeface="Arial"/>
                        </a:rPr>
                        <a:t>Wir haben als eine Gruppe zusammengearbeitet und uns nicht aufgeteilt.</a:t>
                      </a:r>
                      <a:endParaRPr sz="1100" spc="0" baseline="0" dirty="0">
                        <a:latin typeface="Arial"/>
                        <a:cs typeface="Arial"/>
                      </a:endParaRPr>
                    </a:p>
                  </a:txBody>
                  <a:tcPr marL="0" marR="0" marT="29943"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69734">
                <a:tc>
                  <a:txBody>
                    <a:bodyPr/>
                    <a:lstStyle/>
                    <a:p>
                      <a:pPr marL="33020">
                        <a:lnSpc>
                          <a:spcPct val="100000"/>
                        </a:lnSpc>
                        <a:spcBef>
                          <a:spcPts val="265"/>
                        </a:spcBef>
                      </a:pPr>
                      <a:r>
                        <a:rPr sz="1100" b="1" spc="0" baseline="0" dirty="0">
                          <a:latin typeface="Arial"/>
                          <a:cs typeface="Arial"/>
                        </a:rPr>
                        <a:t>G3 –  </a:t>
                      </a:r>
                      <a:r>
                        <a:rPr lang="de-DE" sz="1100" b="1" spc="0" baseline="0" dirty="0">
                          <a:latin typeface="Arial"/>
                          <a:cs typeface="Arial"/>
                        </a:rPr>
                        <a:t>Die meiste bzw. die vollständige Zeit unseres Gesprächs in der Gruppe war aufgabebezogen.</a:t>
                      </a:r>
                      <a:endParaRPr sz="1100" spc="0" baseline="0" dirty="0">
                        <a:latin typeface="Arial"/>
                        <a:cs typeface="Arial"/>
                      </a:endParaRPr>
                    </a:p>
                  </a:txBody>
                  <a:tcPr marL="0" marR="0" marT="30518"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9733">
                <a:tc>
                  <a:txBody>
                    <a:bodyPr/>
                    <a:lstStyle/>
                    <a:p>
                      <a:pPr marL="33020">
                        <a:lnSpc>
                          <a:spcPct val="100000"/>
                        </a:lnSpc>
                        <a:spcBef>
                          <a:spcPts val="265"/>
                        </a:spcBef>
                      </a:pPr>
                      <a:r>
                        <a:rPr sz="1100" b="1" spc="0" baseline="0" dirty="0">
                          <a:latin typeface="Arial"/>
                          <a:cs typeface="Arial"/>
                        </a:rPr>
                        <a:t>G4 -  </a:t>
                      </a:r>
                      <a:r>
                        <a:rPr lang="de-DE" sz="1100" b="1" spc="0" baseline="0" dirty="0">
                          <a:latin typeface="Arial"/>
                          <a:cs typeface="Arial"/>
                        </a:rPr>
                        <a:t>Wir haben unsere eigenen Ideen ausgetauscht und auf den Ideen der anderen aufgebaut.</a:t>
                      </a:r>
                      <a:endParaRPr sz="1100" spc="0" baseline="0" dirty="0">
                        <a:latin typeface="Arial"/>
                        <a:cs typeface="Arial"/>
                      </a:endParaRPr>
                    </a:p>
                  </a:txBody>
                  <a:tcPr marL="0" marR="0" marT="30518"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69733">
                <a:tc>
                  <a:txBody>
                    <a:bodyPr/>
                    <a:lstStyle/>
                    <a:p>
                      <a:pPr marL="33020">
                        <a:lnSpc>
                          <a:spcPct val="100000"/>
                        </a:lnSpc>
                        <a:spcBef>
                          <a:spcPts val="260"/>
                        </a:spcBef>
                      </a:pPr>
                      <a:r>
                        <a:rPr sz="1100" b="1" spc="0" baseline="0" dirty="0">
                          <a:latin typeface="Arial"/>
                          <a:cs typeface="Arial"/>
                        </a:rPr>
                        <a:t>G5 - </a:t>
                      </a:r>
                      <a:r>
                        <a:rPr lang="de-DE" sz="1100" b="1" spc="0" baseline="0" dirty="0">
                          <a:latin typeface="Arial"/>
                          <a:cs typeface="Arial"/>
                        </a:rPr>
                        <a:t>Wir haben aufmerksam zugehört, wenn andere gesprochen haben, und haben das Gesagte aufgegriffen.</a:t>
                      </a:r>
                      <a:endParaRPr sz="1100" spc="0" baseline="0" dirty="0">
                        <a:latin typeface="Arial"/>
                        <a:cs typeface="Arial"/>
                      </a:endParaRPr>
                    </a:p>
                  </a:txBody>
                  <a:tcPr marL="0" marR="0" marT="29943"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9734">
                <a:tc>
                  <a:txBody>
                    <a:bodyPr/>
                    <a:lstStyle/>
                    <a:p>
                      <a:pPr marL="33020">
                        <a:lnSpc>
                          <a:spcPct val="100000"/>
                        </a:lnSpc>
                        <a:spcBef>
                          <a:spcPts val="265"/>
                        </a:spcBef>
                      </a:pPr>
                      <a:r>
                        <a:rPr sz="1100" b="1" spc="0" baseline="0" dirty="0">
                          <a:latin typeface="Arial"/>
                          <a:cs typeface="Arial"/>
                        </a:rPr>
                        <a:t>G6 – </a:t>
                      </a:r>
                      <a:r>
                        <a:rPr lang="de-DE" sz="1100" b="1" spc="0" baseline="0" dirty="0">
                          <a:latin typeface="Arial"/>
                          <a:cs typeface="Arial"/>
                        </a:rPr>
                        <a:t>Es hat uns Spaß gemacht, in einer Gruppe zusammenzuarbeiten.</a:t>
                      </a:r>
                      <a:endParaRPr sz="1100" spc="0" baseline="0" dirty="0">
                        <a:latin typeface="Arial"/>
                        <a:cs typeface="Arial"/>
                      </a:endParaRPr>
                    </a:p>
                  </a:txBody>
                  <a:tcPr marL="0" marR="0" marT="30518"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69734">
                <a:tc>
                  <a:txBody>
                    <a:bodyPr/>
                    <a:lstStyle/>
                    <a:p>
                      <a:pPr marL="33020">
                        <a:lnSpc>
                          <a:spcPct val="100000"/>
                        </a:lnSpc>
                        <a:spcBef>
                          <a:spcPts val="260"/>
                        </a:spcBef>
                      </a:pPr>
                      <a:r>
                        <a:rPr sz="1100" b="1" spc="0" baseline="0" dirty="0">
                          <a:latin typeface="Arial"/>
                          <a:cs typeface="Arial"/>
                        </a:rPr>
                        <a:t>G7 – </a:t>
                      </a:r>
                      <a:r>
                        <a:rPr lang="de-DE" sz="1100" b="1" spc="0" baseline="0" dirty="0">
                          <a:latin typeface="Arial"/>
                          <a:cs typeface="Arial"/>
                        </a:rPr>
                        <a:t>Wenn wir Vorschläge gemacht haben oder anderen zugestimmt bzw. nicht zugestimmt haben, haben wir dies begründet.</a:t>
                      </a:r>
                      <a:endParaRPr sz="1100" spc="0" baseline="0" dirty="0">
                        <a:latin typeface="Arial"/>
                        <a:cs typeface="Arial"/>
                      </a:endParaRPr>
                    </a:p>
                  </a:txBody>
                  <a:tcPr marL="0" marR="0" marT="29943"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69733">
                <a:tc>
                  <a:txBody>
                    <a:bodyPr/>
                    <a:lstStyle/>
                    <a:p>
                      <a:pPr marL="33020">
                        <a:lnSpc>
                          <a:spcPct val="100000"/>
                        </a:lnSpc>
                        <a:spcBef>
                          <a:spcPts val="260"/>
                        </a:spcBef>
                      </a:pPr>
                      <a:r>
                        <a:rPr sz="1100" b="1" spc="0" baseline="0" dirty="0">
                          <a:latin typeface="Arial"/>
                          <a:cs typeface="Arial"/>
                        </a:rPr>
                        <a:t>G8 – </a:t>
                      </a:r>
                      <a:r>
                        <a:rPr lang="de-DE" sz="1100" b="1" spc="0" baseline="0" dirty="0">
                          <a:latin typeface="Arial"/>
                          <a:cs typeface="Arial"/>
                        </a:rPr>
                        <a:t>Wir haben die Ideen der anderen in einer respektvollen und konstruktiven Art und Weise hinterfragt oder kommentiert.</a:t>
                      </a:r>
                      <a:endParaRPr sz="1100" spc="0" baseline="0" dirty="0">
                        <a:latin typeface="Arial"/>
                        <a:cs typeface="Arial"/>
                      </a:endParaRPr>
                    </a:p>
                  </a:txBody>
                  <a:tcPr marL="0" marR="0" marT="29943"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1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69734">
                <a:tc>
                  <a:txBody>
                    <a:bodyPr/>
                    <a:lstStyle/>
                    <a:p>
                      <a:pPr marL="33020">
                        <a:lnSpc>
                          <a:spcPct val="100000"/>
                        </a:lnSpc>
                        <a:spcBef>
                          <a:spcPts val="265"/>
                        </a:spcBef>
                      </a:pPr>
                      <a:r>
                        <a:rPr sz="1100" b="1" spc="0" baseline="0" dirty="0">
                          <a:latin typeface="Arial"/>
                          <a:cs typeface="Arial"/>
                        </a:rPr>
                        <a:t>G9 – </a:t>
                      </a:r>
                      <a:r>
                        <a:rPr lang="de-DE" sz="1100" b="1" spc="0" baseline="0" dirty="0">
                          <a:latin typeface="Arial"/>
                          <a:cs typeface="Arial"/>
                        </a:rPr>
                        <a:t>Wenn es Meinungsverschiedenheiten gab, haben wir versucht, eine Einigung zu erzielen oder einen Kompromiss zu finden.</a:t>
                      </a:r>
                      <a:endParaRPr sz="1100" spc="0" baseline="0" dirty="0">
                        <a:latin typeface="Arial"/>
                        <a:cs typeface="Arial"/>
                      </a:endParaRPr>
                    </a:p>
                  </a:txBody>
                  <a:tcPr marL="0" marR="0" marT="30518"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1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367479">
                <a:tc>
                  <a:txBody>
                    <a:bodyPr/>
                    <a:lstStyle/>
                    <a:p>
                      <a:pPr marL="2005330" algn="ctr">
                        <a:lnSpc>
                          <a:spcPts val="475"/>
                        </a:lnSpc>
                      </a:pPr>
                      <a:endParaRPr sz="900" spc="0" baseline="0" dirty="0">
                        <a:latin typeface="Arial"/>
                        <a:cs typeface="Arial"/>
                      </a:endParaRPr>
                    </a:p>
                    <a:p>
                      <a:pPr marL="33020">
                        <a:lnSpc>
                          <a:spcPts val="1225"/>
                        </a:lnSpc>
                      </a:pPr>
                      <a:r>
                        <a:rPr sz="1100" b="1" spc="0" baseline="0" dirty="0">
                          <a:latin typeface="Arial"/>
                          <a:cs typeface="Arial"/>
                        </a:rPr>
                        <a:t>G10 – </a:t>
                      </a:r>
                      <a:r>
                        <a:rPr lang="de-DE" sz="1100" b="1" spc="0" baseline="0" dirty="0">
                          <a:latin typeface="Arial"/>
                          <a:cs typeface="Arial"/>
                        </a:rPr>
                        <a:t>Unsere Diskussionen und Meinungsverschiedenheiten halfen uns, voneinander zu lernen.</a:t>
                      </a:r>
                      <a:endParaRPr sz="1100" spc="0" baseline="0" dirty="0">
                        <a:latin typeface="Arial"/>
                        <a:cs typeface="Arial"/>
                      </a:endParaRPr>
                    </a:p>
                  </a:txBody>
                  <a:tcPr marL="0" marR="0" marT="0" marB="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10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838621" y="2411000"/>
            <a:ext cx="250477" cy="250477"/>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Tree>
    <p:extLst>
      <p:ext uri="{BB962C8B-B14F-4D97-AF65-F5344CB8AC3E}">
        <p14:creationId xmlns:p14="http://schemas.microsoft.com/office/powerpoint/2010/main" val="3978145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063710613"/>
              </p:ext>
            </p:extLst>
          </p:nvPr>
        </p:nvGraphicFramePr>
        <p:xfrm>
          <a:off x="3113563" y="1574619"/>
          <a:ext cx="4237673" cy="5520402"/>
        </p:xfrm>
        <a:graphic>
          <a:graphicData uri="http://schemas.openxmlformats.org/drawingml/2006/table">
            <a:tbl>
              <a:tblPr firstRow="1" bandRow="1">
                <a:tableStyleId>{2D5ABB26-0587-4C30-8999-92F81FD0307C}</a:tableStyleId>
              </a:tblPr>
              <a:tblGrid>
                <a:gridCol w="4237673">
                  <a:extLst>
                    <a:ext uri="{9D8B030D-6E8A-4147-A177-3AD203B41FA5}">
                      <a16:colId xmlns:a16="http://schemas.microsoft.com/office/drawing/2014/main" val="20000"/>
                    </a:ext>
                  </a:extLst>
                </a:gridCol>
              </a:tblGrid>
              <a:tr h="514090">
                <a:tc>
                  <a:txBody>
                    <a:bodyPr/>
                    <a:lstStyle/>
                    <a:p>
                      <a:pPr marL="88265">
                        <a:lnSpc>
                          <a:spcPct val="100000"/>
                        </a:lnSpc>
                        <a:spcBef>
                          <a:spcPts val="670"/>
                        </a:spcBef>
                      </a:pPr>
                      <a:r>
                        <a:rPr sz="1300" spc="-90" dirty="0">
                          <a:solidFill>
                            <a:schemeClr val="tx1"/>
                          </a:solidFill>
                          <a:latin typeface="+mj-lt"/>
                          <a:ea typeface="+mn-ea"/>
                          <a:cs typeface="Arial Unicode MS"/>
                        </a:rPr>
                        <a:t>Video 1: W</a:t>
                      </a:r>
                      <a:r>
                        <a:rPr lang="de-DE" sz="1300" spc="-90" dirty="0" err="1">
                          <a:solidFill>
                            <a:schemeClr val="tx1"/>
                          </a:solidFill>
                          <a:latin typeface="+mj-lt"/>
                          <a:ea typeface="+mn-ea"/>
                          <a:cs typeface="Arial Unicode MS"/>
                        </a:rPr>
                        <a:t>as</a:t>
                      </a:r>
                      <a:r>
                        <a:rPr lang="de-DE" sz="1300" spc="-90" dirty="0">
                          <a:solidFill>
                            <a:schemeClr val="tx1"/>
                          </a:solidFill>
                          <a:latin typeface="+mj-lt"/>
                          <a:ea typeface="+mn-ea"/>
                          <a:cs typeface="Arial Unicode MS"/>
                        </a:rPr>
                        <a:t> ist dialogischer Unterricht?</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624011">
                <a:tc>
                  <a:txBody>
                    <a:bodyPr/>
                    <a:lstStyle/>
                    <a:p>
                      <a:pPr marL="88265">
                        <a:lnSpc>
                          <a:spcPct val="100000"/>
                        </a:lnSpc>
                        <a:spcBef>
                          <a:spcPts val="670"/>
                        </a:spcBef>
                      </a:pPr>
                      <a:r>
                        <a:rPr sz="1300" spc="-90" dirty="0">
                          <a:solidFill>
                            <a:schemeClr val="tx1"/>
                          </a:solidFill>
                          <a:latin typeface="+mj-lt"/>
                          <a:ea typeface="+mn-ea"/>
                          <a:cs typeface="Arial Unicode MS"/>
                        </a:rPr>
                        <a:t>Video 2: </a:t>
                      </a:r>
                      <a:r>
                        <a:rPr lang="en-GB" sz="1300" spc="-90" dirty="0">
                          <a:solidFill>
                            <a:schemeClr val="tx1"/>
                          </a:solidFill>
                          <a:latin typeface="+mj-lt"/>
                          <a:ea typeface="+mn-ea"/>
                          <a:cs typeface="Arial Unicode MS"/>
                        </a:rPr>
                        <a:t>Wie </a:t>
                      </a:r>
                      <a:r>
                        <a:rPr lang="en-GB" sz="1300" spc="-90" dirty="0" err="1">
                          <a:solidFill>
                            <a:schemeClr val="tx1"/>
                          </a:solidFill>
                          <a:latin typeface="+mj-lt"/>
                          <a:ea typeface="+mn-ea"/>
                          <a:cs typeface="Arial Unicode MS"/>
                        </a:rPr>
                        <a:t>unterstützt</a:t>
                      </a:r>
                      <a:r>
                        <a:rPr lang="en-GB" sz="1300" spc="-90" dirty="0">
                          <a:solidFill>
                            <a:schemeClr val="tx1"/>
                          </a:solidFill>
                          <a:latin typeface="+mj-lt"/>
                          <a:ea typeface="+mn-ea"/>
                          <a:cs typeface="Arial Unicode MS"/>
                        </a:rPr>
                        <a:t> der Dialog </a:t>
                      </a:r>
                      <a:r>
                        <a:rPr lang="en-GB" sz="1300" spc="-90" dirty="0" err="1">
                          <a:solidFill>
                            <a:schemeClr val="tx1"/>
                          </a:solidFill>
                          <a:latin typeface="+mj-lt"/>
                          <a:ea typeface="+mn-ea"/>
                          <a:cs typeface="Arial Unicode MS"/>
                        </a:rPr>
                        <a:t>zwischen</a:t>
                      </a:r>
                      <a:r>
                        <a:rPr lang="en-GB" sz="1300" spc="-90" dirty="0">
                          <a:solidFill>
                            <a:schemeClr val="tx1"/>
                          </a:solidFill>
                          <a:latin typeface="+mj-lt"/>
                          <a:ea typeface="+mn-ea"/>
                          <a:cs typeface="Arial Unicode MS"/>
                        </a:rPr>
                        <a:t> </a:t>
                      </a:r>
                      <a:r>
                        <a:rPr lang="en-GB" sz="1300" spc="-90" dirty="0" err="1">
                          <a:solidFill>
                            <a:schemeClr val="tx1"/>
                          </a:solidFill>
                          <a:latin typeface="+mj-lt"/>
                          <a:ea typeface="+mn-ea"/>
                          <a:cs typeface="Arial Unicode MS"/>
                        </a:rPr>
                        <a:t>Lehrperson</a:t>
                      </a:r>
                      <a:r>
                        <a:rPr lang="en-GB" sz="1300" spc="-90" dirty="0">
                          <a:solidFill>
                            <a:schemeClr val="tx1"/>
                          </a:solidFill>
                          <a:latin typeface="+mj-lt"/>
                          <a:ea typeface="+mn-ea"/>
                          <a:cs typeface="Arial Unicode MS"/>
                        </a:rPr>
                        <a:t> und </a:t>
                      </a:r>
                      <a:r>
                        <a:rPr lang="en-GB" sz="1300" spc="-90" dirty="0" err="1">
                          <a:solidFill>
                            <a:schemeClr val="tx1"/>
                          </a:solidFill>
                          <a:latin typeface="+mj-lt"/>
                          <a:ea typeface="+mn-ea"/>
                          <a:cs typeface="Arial Unicode MS"/>
                        </a:rPr>
                        <a:t>Lernenden</a:t>
                      </a:r>
                      <a:r>
                        <a:rPr lang="en-GB" sz="1300" spc="-90" dirty="0">
                          <a:solidFill>
                            <a:schemeClr val="tx1"/>
                          </a:solidFill>
                          <a:latin typeface="+mj-lt"/>
                          <a:ea typeface="+mn-ea"/>
                          <a:cs typeface="Arial Unicode MS"/>
                        </a:rPr>
                        <a:t> das </a:t>
                      </a:r>
                      <a:r>
                        <a:rPr lang="en-GB" sz="1300" spc="-90" dirty="0" err="1">
                          <a:solidFill>
                            <a:schemeClr val="tx1"/>
                          </a:solidFill>
                          <a:latin typeface="+mj-lt"/>
                          <a:ea typeface="+mn-ea"/>
                          <a:cs typeface="Arial Unicode MS"/>
                        </a:rPr>
                        <a:t>Lernen</a:t>
                      </a:r>
                      <a:r>
                        <a:rPr lang="en-GB" sz="1300" spc="-90" dirty="0">
                          <a:solidFill>
                            <a:schemeClr val="tx1"/>
                          </a:solidFill>
                          <a:latin typeface="+mj-lt"/>
                          <a:ea typeface="+mn-ea"/>
                          <a:cs typeface="Arial Unicode MS"/>
                        </a:rPr>
                        <a:t>?</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567278">
                <a:tc>
                  <a:txBody>
                    <a:bodyPr/>
                    <a:lstStyle/>
                    <a:p>
                      <a:pPr marL="88265">
                        <a:lnSpc>
                          <a:spcPct val="100000"/>
                        </a:lnSpc>
                        <a:spcBef>
                          <a:spcPts val="670"/>
                        </a:spcBef>
                      </a:pPr>
                      <a:r>
                        <a:rPr sz="1300" spc="-90" dirty="0">
                          <a:solidFill>
                            <a:schemeClr val="tx1"/>
                          </a:solidFill>
                          <a:latin typeface="+mj-lt"/>
                          <a:ea typeface="+mn-ea"/>
                          <a:cs typeface="Arial Unicode MS"/>
                        </a:rPr>
                        <a:t>Video 3:</a:t>
                      </a:r>
                      <a:r>
                        <a:rPr lang="de-DE" sz="1300" spc="-90" dirty="0">
                          <a:solidFill>
                            <a:schemeClr val="tx1"/>
                          </a:solidFill>
                          <a:latin typeface="+mj-lt"/>
                          <a:ea typeface="+mn-ea"/>
                          <a:cs typeface="Arial Unicode MS"/>
                        </a:rPr>
                        <a:t> Praktische Tipps zur Unterstützung des Unterrichtsgesprächs: Grundregeln</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604592">
                <a:tc>
                  <a:txBody>
                    <a:bodyPr/>
                    <a:lstStyle/>
                    <a:p>
                      <a:pPr marL="88265">
                        <a:lnSpc>
                          <a:spcPct val="100000"/>
                        </a:lnSpc>
                        <a:spcBef>
                          <a:spcPts val="670"/>
                        </a:spcBef>
                      </a:pPr>
                      <a:r>
                        <a:rPr sz="1300" spc="-90" dirty="0">
                          <a:solidFill>
                            <a:schemeClr val="tx1"/>
                          </a:solidFill>
                          <a:latin typeface="+mj-lt"/>
                          <a:ea typeface="+mn-ea"/>
                          <a:cs typeface="Arial Unicode MS"/>
                        </a:rPr>
                        <a:t>Video 4: </a:t>
                      </a:r>
                      <a:r>
                        <a:rPr lang="de-DE" sz="1300" spc="-90" dirty="0">
                          <a:solidFill>
                            <a:schemeClr val="tx1"/>
                          </a:solidFill>
                          <a:latin typeface="+mj-lt"/>
                          <a:ea typeface="+mn-ea"/>
                          <a:cs typeface="Arial Unicode MS"/>
                        </a:rPr>
                        <a:t>Praktische Tipps zur Unterstützung des Unterrichtsgesprächs</a:t>
                      </a:r>
                      <a:r>
                        <a:rPr sz="1300" spc="-90" dirty="0">
                          <a:solidFill>
                            <a:schemeClr val="tx1"/>
                          </a:solidFill>
                          <a:latin typeface="+mj-lt"/>
                          <a:ea typeface="+mn-ea"/>
                          <a:cs typeface="Arial Unicode MS"/>
                        </a:rPr>
                        <a:t>: </a:t>
                      </a:r>
                      <a:r>
                        <a:rPr lang="de-DE" sz="1300" spc="-90" dirty="0">
                          <a:solidFill>
                            <a:schemeClr val="tx1"/>
                          </a:solidFill>
                          <a:latin typeface="+mj-lt"/>
                          <a:ea typeface="+mn-ea"/>
                          <a:cs typeface="Arial Unicode MS"/>
                        </a:rPr>
                        <a:t>Diskussionspunkte</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514090">
                <a:tc>
                  <a:txBody>
                    <a:bodyPr/>
                    <a:lstStyle/>
                    <a:p>
                      <a:pPr marL="88265" marR="0" lvl="0" indent="0" defTabSz="914400" eaLnBrk="1" fontAlgn="auto" latinLnBrk="0" hangingPunct="1">
                        <a:lnSpc>
                          <a:spcPct val="100000"/>
                        </a:lnSpc>
                        <a:spcBef>
                          <a:spcPts val="670"/>
                        </a:spcBef>
                        <a:spcAft>
                          <a:spcPts val="0"/>
                        </a:spcAft>
                        <a:buClrTx/>
                        <a:buSzTx/>
                        <a:buFontTx/>
                        <a:buNone/>
                        <a:tabLst/>
                        <a:defRPr/>
                      </a:pPr>
                      <a:r>
                        <a:rPr lang="en-GB" sz="1200" spc="-65" dirty="0">
                          <a:solidFill>
                            <a:schemeClr val="tx1"/>
                          </a:solidFill>
                          <a:latin typeface="+mj-lt"/>
                          <a:ea typeface="+mn-ea"/>
                          <a:cs typeface="Arial Unicode MS"/>
                        </a:rPr>
                        <a:t>Video  is now replaced by our </a:t>
                      </a:r>
                      <a:r>
                        <a:rPr lang="en-GB" sz="1200" spc="-65" dirty="0">
                          <a:solidFill>
                            <a:schemeClr val="tx1"/>
                          </a:solidFill>
                          <a:latin typeface="+mj-lt"/>
                          <a:ea typeface="+mn-ea"/>
                          <a:cs typeface="Arial Unicode MS"/>
                          <a:hlinkClick r:id="rId3"/>
                        </a:rPr>
                        <a:t>free short course D101</a:t>
                      </a:r>
                      <a:r>
                        <a:rPr sz="1300" spc="-90" dirty="0">
                          <a:solidFill>
                            <a:schemeClr val="tx1"/>
                          </a:solidFill>
                          <a:latin typeface="+mj-lt"/>
                          <a:ea typeface="+mn-ea"/>
                          <a:cs typeface="Arial Unicode MS"/>
                        </a:rPr>
                        <a:t>: </a:t>
                      </a:r>
                      <a:r>
                        <a:rPr lang="de-DE" sz="1300" spc="-90" dirty="0">
                          <a:solidFill>
                            <a:schemeClr val="tx1"/>
                          </a:solidFill>
                          <a:latin typeface="+mj-lt"/>
                          <a:ea typeface="+mn-ea"/>
                          <a:cs typeface="Arial Unicode MS"/>
                        </a:rPr>
                        <a:t>Der T-SEDA-Paket Willkommensleitfaden</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511327">
                <a:tc>
                  <a:txBody>
                    <a:bodyPr/>
                    <a:lstStyle/>
                    <a:p>
                      <a:pPr marL="88265">
                        <a:lnSpc>
                          <a:spcPct val="100000"/>
                        </a:lnSpc>
                        <a:spcBef>
                          <a:spcPts val="670"/>
                        </a:spcBef>
                      </a:pPr>
                      <a:r>
                        <a:rPr sz="1300" spc="-90" dirty="0">
                          <a:solidFill>
                            <a:schemeClr val="tx1"/>
                          </a:solidFill>
                          <a:latin typeface="+mj-lt"/>
                          <a:ea typeface="+mn-ea"/>
                          <a:cs typeface="Arial Unicode MS"/>
                        </a:rPr>
                        <a:t>Video 6: </a:t>
                      </a:r>
                      <a:r>
                        <a:rPr lang="de-DE" sz="1300" spc="-90" dirty="0">
                          <a:solidFill>
                            <a:schemeClr val="tx1"/>
                          </a:solidFill>
                          <a:latin typeface="+mj-lt"/>
                          <a:ea typeface="+mn-ea"/>
                          <a:cs typeface="Arial Unicode MS"/>
                        </a:rPr>
                        <a:t>Abschluss der Selbstüberprüfung</a:t>
                      </a:r>
                    </a:p>
                    <a:p>
                      <a:pPr marL="88265" marR="0" lvl="0" indent="0" defTabSz="914400" eaLnBrk="1" fontAlgn="auto" latinLnBrk="0" hangingPunct="1">
                        <a:lnSpc>
                          <a:spcPct val="100000"/>
                        </a:lnSpc>
                        <a:spcBef>
                          <a:spcPts val="670"/>
                        </a:spcBef>
                        <a:spcAft>
                          <a:spcPts val="0"/>
                        </a:spcAft>
                        <a:buClrTx/>
                        <a:buSzTx/>
                        <a:buFontTx/>
                        <a:buNone/>
                        <a:tabLst/>
                        <a:defRPr/>
                      </a:pPr>
                      <a:r>
                        <a:rPr lang="en-GB" sz="1200" spc="-65" dirty="0">
                          <a:solidFill>
                            <a:schemeClr val="tx1"/>
                          </a:solidFill>
                          <a:latin typeface="+mj-lt"/>
                          <a:ea typeface="+mn-ea"/>
                          <a:cs typeface="Arial Unicode MS"/>
                        </a:rPr>
                        <a:t>See  also our </a:t>
                      </a:r>
                      <a:r>
                        <a:rPr lang="en-GB" sz="1200" spc="-65" dirty="0">
                          <a:solidFill>
                            <a:schemeClr val="tx1"/>
                          </a:solidFill>
                          <a:latin typeface="+mj-lt"/>
                          <a:ea typeface="+mn-ea"/>
                          <a:cs typeface="Arial Unicode MS"/>
                          <a:hlinkClick r:id="rId4"/>
                        </a:rPr>
                        <a:t>free short course D102</a:t>
                      </a:r>
                      <a:endParaRPr lang="en-GB" sz="1200" dirty="0">
                        <a:solidFill>
                          <a:schemeClr val="tx1"/>
                        </a:solidFill>
                        <a:latin typeface="+mj-lt"/>
                        <a:ea typeface="+mn-ea"/>
                        <a:cs typeface="Arial Unicode MS"/>
                      </a:endParaRPr>
                    </a:p>
                    <a:p>
                      <a:pPr marL="88265">
                        <a:lnSpc>
                          <a:spcPct val="100000"/>
                        </a:lnSpc>
                        <a:spcBef>
                          <a:spcPts val="670"/>
                        </a:spcBef>
                      </a:pP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511326">
                <a:tc>
                  <a:txBody>
                    <a:bodyPr/>
                    <a:lstStyle/>
                    <a:p>
                      <a:pPr marL="88265">
                        <a:lnSpc>
                          <a:spcPct val="100000"/>
                        </a:lnSpc>
                        <a:spcBef>
                          <a:spcPts val="670"/>
                        </a:spcBef>
                      </a:pPr>
                      <a:r>
                        <a:rPr sz="1300" spc="-90" dirty="0">
                          <a:solidFill>
                            <a:schemeClr val="tx1"/>
                          </a:solidFill>
                          <a:latin typeface="+mj-lt"/>
                          <a:ea typeface="+mn-ea"/>
                          <a:cs typeface="Arial Unicode MS"/>
                        </a:rPr>
                        <a:t>Video 7: </a:t>
                      </a:r>
                      <a:r>
                        <a:rPr lang="de-DE" sz="1300" spc="-90" dirty="0">
                          <a:solidFill>
                            <a:schemeClr val="tx1"/>
                          </a:solidFill>
                          <a:latin typeface="+mj-lt"/>
                          <a:ea typeface="+mn-ea"/>
                          <a:cs typeface="Arial Unicode MS"/>
                        </a:rPr>
                        <a:t>Abschluss des Reflexionszyklus</a:t>
                      </a:r>
                    </a:p>
                    <a:p>
                      <a:pPr marL="88265" marR="0" lvl="0" indent="0" defTabSz="914400" eaLnBrk="1" fontAlgn="auto" latinLnBrk="0" hangingPunct="1">
                        <a:lnSpc>
                          <a:spcPct val="100000"/>
                        </a:lnSpc>
                        <a:spcBef>
                          <a:spcPts val="670"/>
                        </a:spcBef>
                        <a:spcAft>
                          <a:spcPts val="0"/>
                        </a:spcAft>
                        <a:buClrTx/>
                        <a:buSzTx/>
                        <a:buFontTx/>
                        <a:buNone/>
                        <a:tabLst/>
                        <a:defRPr/>
                      </a:pPr>
                      <a:r>
                        <a:rPr lang="en-GB" sz="1200" spc="-65" dirty="0">
                          <a:solidFill>
                            <a:schemeClr val="tx1"/>
                          </a:solidFill>
                          <a:latin typeface="+mj-lt"/>
                          <a:ea typeface="+mn-ea"/>
                          <a:cs typeface="Arial Unicode MS"/>
                        </a:rPr>
                        <a:t>See also our </a:t>
                      </a:r>
                      <a:r>
                        <a:rPr lang="en-GB" sz="1200" spc="-65" dirty="0">
                          <a:solidFill>
                            <a:schemeClr val="tx1"/>
                          </a:solidFill>
                          <a:latin typeface="+mj-lt"/>
                          <a:ea typeface="+mn-ea"/>
                          <a:cs typeface="Arial Unicode MS"/>
                          <a:hlinkClick r:id="rId5"/>
                        </a:rPr>
                        <a:t>free short course D103 </a:t>
                      </a:r>
                      <a:endParaRPr lang="en-GB" sz="1200" dirty="0">
                        <a:solidFill>
                          <a:schemeClr val="tx1"/>
                        </a:solidFill>
                        <a:latin typeface="+mj-lt"/>
                        <a:ea typeface="+mn-ea"/>
                        <a:cs typeface="Arial Unicode MS"/>
                      </a:endParaRPr>
                    </a:p>
                    <a:p>
                      <a:pPr marL="88265">
                        <a:lnSpc>
                          <a:spcPct val="100000"/>
                        </a:lnSpc>
                        <a:spcBef>
                          <a:spcPts val="670"/>
                        </a:spcBef>
                      </a:pP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511327">
                <a:tc>
                  <a:txBody>
                    <a:bodyPr/>
                    <a:lstStyle/>
                    <a:p>
                      <a:pPr marL="88265" marR="0" lvl="0" indent="0" defTabSz="914400" eaLnBrk="1" fontAlgn="auto" latinLnBrk="0" hangingPunct="1">
                        <a:lnSpc>
                          <a:spcPct val="100000"/>
                        </a:lnSpc>
                        <a:spcBef>
                          <a:spcPts val="670"/>
                        </a:spcBef>
                        <a:spcAft>
                          <a:spcPts val="0"/>
                        </a:spcAft>
                        <a:buClrTx/>
                        <a:buSzTx/>
                        <a:buFontTx/>
                        <a:buNone/>
                        <a:tabLst/>
                        <a:defRPr/>
                      </a:pPr>
                      <a:r>
                        <a:rPr lang="en-GB" sz="1200" dirty="0">
                          <a:latin typeface="+mj-lt"/>
                          <a:cs typeface="Arial Unicode MS"/>
                        </a:rPr>
                        <a:t>See our </a:t>
                      </a:r>
                      <a:r>
                        <a:rPr lang="en-GB" sz="1200" dirty="0">
                          <a:latin typeface="+mj-lt"/>
                          <a:cs typeface="Arial Unicode MS"/>
                          <a:hlinkClick r:id="rId6"/>
                        </a:rPr>
                        <a:t>free short course</a:t>
                      </a:r>
                      <a:r>
                        <a:rPr lang="en-GB" sz="1200" dirty="0">
                          <a:latin typeface="+mj-lt"/>
                          <a:cs typeface="Arial Unicode MS"/>
                        </a:rPr>
                        <a:t> </a:t>
                      </a:r>
                      <a:r>
                        <a:rPr lang="en-GB" sz="1200" dirty="0">
                          <a:latin typeface="+mj-lt"/>
                          <a:cs typeface="Arial Unicode MS"/>
                          <a:hlinkClick r:id="rId6"/>
                        </a:rPr>
                        <a:t>E100</a:t>
                      </a:r>
                      <a:r>
                        <a:rPr sz="1300" spc="-90" dirty="0">
                          <a:solidFill>
                            <a:schemeClr val="tx1"/>
                          </a:solidFill>
                          <a:latin typeface="+mj-lt"/>
                          <a:ea typeface="+mn-ea"/>
                          <a:cs typeface="Arial Unicode MS"/>
                        </a:rPr>
                        <a:t>: </a:t>
                      </a:r>
                      <a:r>
                        <a:rPr lang="de-DE" sz="1300" spc="-90" dirty="0">
                          <a:solidFill>
                            <a:schemeClr val="tx1"/>
                          </a:solidFill>
                          <a:latin typeface="+mj-lt"/>
                          <a:ea typeface="+mn-ea"/>
                          <a:cs typeface="Arial Unicode MS"/>
                        </a:rPr>
                        <a:t>Ethik in der Bildungsforschung</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516854">
                <a:tc>
                  <a:txBody>
                    <a:bodyPr/>
                    <a:lstStyle/>
                    <a:p>
                      <a:pPr marL="88265">
                        <a:lnSpc>
                          <a:spcPct val="100000"/>
                        </a:lnSpc>
                        <a:spcBef>
                          <a:spcPts val="670"/>
                        </a:spcBef>
                      </a:pPr>
                      <a:r>
                        <a:rPr sz="1300" spc="-90" dirty="0">
                          <a:solidFill>
                            <a:schemeClr val="tx1"/>
                          </a:solidFill>
                          <a:latin typeface="+mj-lt"/>
                          <a:ea typeface="+mn-ea"/>
                          <a:cs typeface="Arial Unicode MS"/>
                        </a:rPr>
                        <a:t>Video 9: </a:t>
                      </a:r>
                      <a:r>
                        <a:rPr lang="de-DE" sz="1300" spc="-90" dirty="0">
                          <a:solidFill>
                            <a:schemeClr val="tx1"/>
                          </a:solidFill>
                          <a:latin typeface="+mj-lt"/>
                          <a:ea typeface="+mn-ea"/>
                          <a:cs typeface="Arial Unicode MS"/>
                        </a:rPr>
                        <a:t>Die Auswirkungen der T-SEDA-Untersuchung</a:t>
                      </a:r>
                      <a:endParaRPr sz="1300" spc="-90" dirty="0">
                        <a:solidFill>
                          <a:schemeClr val="tx1"/>
                        </a:solidFill>
                        <a:latin typeface="+mj-lt"/>
                        <a:ea typeface="+mn-ea"/>
                        <a:cs typeface="Arial Unicode MS"/>
                      </a:endParaRPr>
                    </a:p>
                  </a:txBody>
                  <a:tcPr marL="0" marR="0" marT="7716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nvSpPr>
        <p:spPr>
          <a:xfrm>
            <a:off x="767374" y="672160"/>
            <a:ext cx="8818662" cy="573298"/>
          </a:xfrm>
          <a:prstGeom prst="rect">
            <a:avLst/>
          </a:prstGeom>
        </p:spPr>
        <p:txBody>
          <a:bodyPr vert="horz" wrap="square" lIns="0" tIns="0" rIns="0" bIns="0" rtlCol="0">
            <a:spAutoFit/>
          </a:bodyPr>
          <a:lstStyle/>
          <a:p>
            <a:pPr marL="340884" algn="ctr" defTabSz="829178"/>
            <a:r>
              <a:rPr lang="de-DE" sz="1270" b="1" dirty="0">
                <a:solidFill>
                  <a:prstClr val="black"/>
                </a:solidFill>
                <a:latin typeface="Arial"/>
                <a:cs typeface="Arial"/>
              </a:rPr>
              <a:t>Die</a:t>
            </a:r>
            <a:r>
              <a:rPr sz="1270" b="1" dirty="0">
                <a:solidFill>
                  <a:prstClr val="black"/>
                </a:solidFill>
                <a:latin typeface="Arial"/>
                <a:cs typeface="Arial"/>
              </a:rPr>
              <a:t> T-SEDA </a:t>
            </a:r>
            <a:r>
              <a:rPr lang="de-DE" sz="1270" b="1" dirty="0">
                <a:solidFill>
                  <a:prstClr val="black"/>
                </a:solidFill>
                <a:latin typeface="Arial"/>
                <a:cs typeface="Arial"/>
              </a:rPr>
              <a:t>Videoanleitung</a:t>
            </a:r>
          </a:p>
          <a:p>
            <a:pPr marL="340884" algn="ctr" defTabSz="829178"/>
            <a:endParaRPr sz="1270" dirty="0">
              <a:solidFill>
                <a:prstClr val="black"/>
              </a:solidFill>
              <a:latin typeface="Arial"/>
              <a:cs typeface="Arial"/>
            </a:endParaRPr>
          </a:p>
          <a:p>
            <a:pPr marL="11516" marR="4607" defTabSz="829178">
              <a:lnSpc>
                <a:spcPct val="120000"/>
              </a:lnSpc>
              <a:spcBef>
                <a:spcPts val="27"/>
              </a:spcBef>
            </a:pPr>
            <a:r>
              <a:rPr lang="de-DE" sz="1088" dirty="0">
                <a:solidFill>
                  <a:prstClr val="black"/>
                </a:solidFill>
                <a:latin typeface="Arial Unicode MS"/>
                <a:cs typeface="Arial Unicode MS"/>
              </a:rPr>
              <a:t>Achten Sie auf das        Symbol in den Videos. Die Videos sind alle verfügbar unter: </a:t>
            </a:r>
            <a:r>
              <a:rPr lang="de-DE" sz="1088" dirty="0">
                <a:solidFill>
                  <a:prstClr val="black"/>
                </a:solidFill>
                <a:latin typeface="Arial Unicode MS"/>
                <a:cs typeface="Arial Unicode MS"/>
                <a:hlinkClick r:id="rId7"/>
              </a:rPr>
              <a:t>https://vimeo.com/showcase/12093372</a:t>
            </a:r>
            <a:r>
              <a:rPr lang="de-DE" sz="1088" dirty="0">
                <a:solidFill>
                  <a:prstClr val="black"/>
                </a:solidFill>
                <a:latin typeface="Arial Unicode MS"/>
                <a:cs typeface="Arial Unicode MS"/>
              </a:rPr>
              <a:t>   </a:t>
            </a:r>
            <a:endParaRPr lang="en-GB" sz="1088" dirty="0">
              <a:solidFill>
                <a:prstClr val="black"/>
              </a:solidFill>
              <a:latin typeface="Arial Unicode MS"/>
              <a:cs typeface="Arial Unicode MS"/>
            </a:endParaRPr>
          </a:p>
        </p:txBody>
      </p:sp>
      <p:sp>
        <p:nvSpPr>
          <p:cNvPr id="4" name="object 4"/>
          <p:cNvSpPr/>
          <p:nvPr/>
        </p:nvSpPr>
        <p:spPr>
          <a:xfrm>
            <a:off x="1925847" y="981001"/>
            <a:ext cx="314391" cy="314392"/>
          </a:xfrm>
          <a:prstGeom prst="rect">
            <a:avLst/>
          </a:prstGeom>
          <a:blipFill>
            <a:blip r:embed="rId8" cstate="print"/>
            <a:stretch>
              <a:fillRect/>
            </a:stretch>
          </a:blipFill>
        </p:spPr>
        <p:txBody>
          <a:bodyPr wrap="square" lIns="0" tIns="0" rIns="0" bIns="0" rtlCol="0"/>
          <a:lstStyle/>
          <a:p>
            <a:pPr defTabSz="829178"/>
            <a:endParaRPr sz="1632">
              <a:solidFill>
                <a:prstClr val="black"/>
              </a:solidFill>
              <a:latin typeface="Calibri"/>
            </a:endParaRPr>
          </a:p>
        </p:txBody>
      </p:sp>
    </p:spTree>
    <p:extLst>
      <p:ext uri="{BB962C8B-B14F-4D97-AF65-F5344CB8AC3E}">
        <p14:creationId xmlns:p14="http://schemas.microsoft.com/office/powerpoint/2010/main" val="22214712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20944" y="385716"/>
            <a:ext cx="4612307" cy="1381965"/>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pPr defTabSz="829178"/>
            <a:endParaRPr sz="1632">
              <a:solidFill>
                <a:prstClr val="black"/>
              </a:solidFill>
              <a:latin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2812703802"/>
              </p:ext>
            </p:extLst>
          </p:nvPr>
        </p:nvGraphicFramePr>
        <p:xfrm>
          <a:off x="518180" y="533810"/>
          <a:ext cx="9414990" cy="6429449"/>
        </p:xfrm>
        <a:graphic>
          <a:graphicData uri="http://schemas.openxmlformats.org/drawingml/2006/table">
            <a:tbl>
              <a:tblPr firstRow="1" bandRow="1">
                <a:tableStyleId>{2D5ABB26-0587-4C30-8999-92F81FD0307C}</a:tableStyleId>
              </a:tblPr>
              <a:tblGrid>
                <a:gridCol w="213405">
                  <a:extLst>
                    <a:ext uri="{9D8B030D-6E8A-4147-A177-3AD203B41FA5}">
                      <a16:colId xmlns:a16="http://schemas.microsoft.com/office/drawing/2014/main" val="20000"/>
                    </a:ext>
                  </a:extLst>
                </a:gridCol>
                <a:gridCol w="4373299">
                  <a:extLst>
                    <a:ext uri="{9D8B030D-6E8A-4147-A177-3AD203B41FA5}">
                      <a16:colId xmlns:a16="http://schemas.microsoft.com/office/drawing/2014/main" val="20001"/>
                    </a:ext>
                  </a:extLst>
                </a:gridCol>
                <a:gridCol w="336546">
                  <a:extLst>
                    <a:ext uri="{9D8B030D-6E8A-4147-A177-3AD203B41FA5}">
                      <a16:colId xmlns:a16="http://schemas.microsoft.com/office/drawing/2014/main" val="20002"/>
                    </a:ext>
                  </a:extLst>
                </a:gridCol>
                <a:gridCol w="414480">
                  <a:extLst>
                    <a:ext uri="{9D8B030D-6E8A-4147-A177-3AD203B41FA5}">
                      <a16:colId xmlns:a16="http://schemas.microsoft.com/office/drawing/2014/main" val="20003"/>
                    </a:ext>
                  </a:extLst>
                </a:gridCol>
                <a:gridCol w="494743">
                  <a:extLst>
                    <a:ext uri="{9D8B030D-6E8A-4147-A177-3AD203B41FA5}">
                      <a16:colId xmlns:a16="http://schemas.microsoft.com/office/drawing/2014/main" val="20004"/>
                    </a:ext>
                  </a:extLst>
                </a:gridCol>
                <a:gridCol w="456048">
                  <a:extLst>
                    <a:ext uri="{9D8B030D-6E8A-4147-A177-3AD203B41FA5}">
                      <a16:colId xmlns:a16="http://schemas.microsoft.com/office/drawing/2014/main" val="20005"/>
                    </a:ext>
                  </a:extLst>
                </a:gridCol>
                <a:gridCol w="436700">
                  <a:extLst>
                    <a:ext uri="{9D8B030D-6E8A-4147-A177-3AD203B41FA5}">
                      <a16:colId xmlns:a16="http://schemas.microsoft.com/office/drawing/2014/main" val="20006"/>
                    </a:ext>
                  </a:extLst>
                </a:gridCol>
                <a:gridCol w="489214">
                  <a:extLst>
                    <a:ext uri="{9D8B030D-6E8A-4147-A177-3AD203B41FA5}">
                      <a16:colId xmlns:a16="http://schemas.microsoft.com/office/drawing/2014/main" val="20007"/>
                    </a:ext>
                  </a:extLst>
                </a:gridCol>
                <a:gridCol w="489216">
                  <a:extLst>
                    <a:ext uri="{9D8B030D-6E8A-4147-A177-3AD203B41FA5}">
                      <a16:colId xmlns:a16="http://schemas.microsoft.com/office/drawing/2014/main" val="20008"/>
                    </a:ext>
                  </a:extLst>
                </a:gridCol>
                <a:gridCol w="478159">
                  <a:extLst>
                    <a:ext uri="{9D8B030D-6E8A-4147-A177-3AD203B41FA5}">
                      <a16:colId xmlns:a16="http://schemas.microsoft.com/office/drawing/2014/main" val="20009"/>
                    </a:ext>
                  </a:extLst>
                </a:gridCol>
                <a:gridCol w="1233180">
                  <a:extLst>
                    <a:ext uri="{9D8B030D-6E8A-4147-A177-3AD203B41FA5}">
                      <a16:colId xmlns:a16="http://schemas.microsoft.com/office/drawing/2014/main" val="20010"/>
                    </a:ext>
                  </a:extLst>
                </a:gridCol>
              </a:tblGrid>
              <a:tr h="1410000">
                <a:tc gridSpan="2">
                  <a:txBody>
                    <a:bodyPr/>
                    <a:lstStyle/>
                    <a:p>
                      <a:pPr marL="81915">
                        <a:lnSpc>
                          <a:spcPct val="100000"/>
                        </a:lnSpc>
                        <a:spcBef>
                          <a:spcPts val="565"/>
                        </a:spcBef>
                      </a:pPr>
                      <a:r>
                        <a:rPr sz="1300" b="1" spc="0" baseline="0" dirty="0">
                          <a:latin typeface="Arial"/>
                          <a:cs typeface="Arial"/>
                        </a:rPr>
                        <a:t>2H: </a:t>
                      </a:r>
                      <a:r>
                        <a:rPr lang="es-ES" sz="1300" b="1" spc="0" baseline="0" dirty="0" err="1">
                          <a:latin typeface="Arial"/>
                          <a:cs typeface="Arial"/>
                        </a:rPr>
                        <a:t>Dialogic</a:t>
                      </a:r>
                      <a:r>
                        <a:rPr lang="es-ES" sz="1300" b="1" spc="0" baseline="0" dirty="0">
                          <a:latin typeface="Arial"/>
                          <a:cs typeface="Arial"/>
                        </a:rPr>
                        <a:t> </a:t>
                      </a:r>
                      <a:r>
                        <a:rPr lang="es-ES" sz="1300" b="1" spc="0" baseline="0" dirty="0" err="1">
                          <a:latin typeface="Arial"/>
                          <a:cs typeface="Arial"/>
                        </a:rPr>
                        <a:t>Teaching</a:t>
                      </a:r>
                      <a:r>
                        <a:rPr lang="es-ES" sz="1300" b="1" spc="0" baseline="0" dirty="0">
                          <a:latin typeface="Arial"/>
                          <a:cs typeface="Arial"/>
                        </a:rPr>
                        <a:t> </a:t>
                      </a:r>
                      <a:r>
                        <a:rPr lang="es-ES" sz="1300" b="1" spc="0" baseline="0" dirty="0" err="1">
                          <a:latin typeface="Arial"/>
                          <a:cs typeface="Arial"/>
                        </a:rPr>
                        <a:t>Questionnaire</a:t>
                      </a:r>
                      <a:r>
                        <a:rPr lang="es-ES" sz="1300" b="1" spc="0" baseline="0" dirty="0">
                          <a:latin typeface="Arial"/>
                          <a:cs typeface="Arial"/>
                        </a:rPr>
                        <a:t> - </a:t>
                      </a:r>
                      <a:r>
                        <a:rPr lang="de-DE" sz="1300" b="1" spc="10" dirty="0">
                          <a:solidFill>
                            <a:schemeClr val="tx1"/>
                          </a:solidFill>
                          <a:latin typeface="+mn-lt"/>
                          <a:ea typeface="+mn-ea"/>
                          <a:cs typeface="Arial"/>
                        </a:rPr>
                        <a:t>Fragebogen zur dialogischen Unterrichtsgesprächsführung (Selbsteinschätzung der Praxis)</a:t>
                      </a:r>
                      <a:endParaRPr sz="1300" spc="0" baseline="0" dirty="0">
                        <a:latin typeface="Arial"/>
                        <a:cs typeface="Arial"/>
                      </a:endParaRPr>
                    </a:p>
                    <a:p>
                      <a:pPr marL="81915" marR="97155">
                        <a:lnSpc>
                          <a:spcPct val="121700"/>
                        </a:lnSpc>
                        <a:spcBef>
                          <a:spcPts val="630"/>
                        </a:spcBef>
                      </a:pPr>
                      <a:r>
                        <a:rPr lang="de-DE" sz="1000" spc="0" baseline="0" dirty="0">
                          <a:latin typeface="Arial Unicode MS"/>
                          <a:cs typeface="Arial Unicode MS"/>
                        </a:rPr>
                        <a:t>Mit dieser Vorlage können Sie Ihre eigene Praxis bewerten. Sie können dies zu verschiedenen Zeitpunkten während Ihrer Untersuchung tun, um festzustellen, wie sich Ihre Praxis verändert hat.</a:t>
                      </a:r>
                      <a:r>
                        <a:rPr lang="en-GB" sz="1000" spc="0" baseline="0" dirty="0">
                          <a:latin typeface="Arial Unicode MS"/>
                          <a:cs typeface="Arial Unicode MS"/>
                        </a:rPr>
                        <a:t> </a:t>
                      </a:r>
                    </a:p>
                    <a:p>
                      <a:pPr marL="81915" marR="97155">
                        <a:lnSpc>
                          <a:spcPct val="121700"/>
                        </a:lnSpc>
                        <a:spcBef>
                          <a:spcPts val="630"/>
                        </a:spcBef>
                      </a:pPr>
                      <a:r>
                        <a:rPr lang="en-GB" sz="1000" b="1" spc="0" baseline="0" dirty="0">
                          <a:latin typeface="Arial Unicode MS"/>
                          <a:cs typeface="Arial Unicode MS"/>
                        </a:rPr>
                        <a:t>         </a:t>
                      </a:r>
                      <a:r>
                        <a:rPr lang="en-GB" sz="1000" b="1" spc="0" baseline="0" dirty="0" err="1">
                          <a:latin typeface="Arial Unicode MS"/>
                          <a:cs typeface="Arial Unicode MS"/>
                        </a:rPr>
                        <a:t>Eine</a:t>
                      </a:r>
                      <a:r>
                        <a:rPr lang="en-GB" sz="1000" b="1" spc="0" baseline="0" dirty="0">
                          <a:latin typeface="Arial Unicode MS"/>
                          <a:cs typeface="Arial Unicode MS"/>
                        </a:rPr>
                        <a:t> </a:t>
                      </a:r>
                      <a:r>
                        <a:rPr lang="en-GB" sz="1000" b="1" spc="0" baseline="0" dirty="0" err="1">
                          <a:latin typeface="Arial Unicode MS"/>
                          <a:cs typeface="Arial Unicode MS"/>
                        </a:rPr>
                        <a:t>herunterladbare</a:t>
                      </a:r>
                      <a:r>
                        <a:rPr lang="en-GB" sz="1000" b="1" spc="0" baseline="0" dirty="0">
                          <a:latin typeface="Arial Unicode MS"/>
                          <a:cs typeface="Arial Unicode MS"/>
                        </a:rPr>
                        <a:t> </a:t>
                      </a:r>
                      <a:r>
                        <a:rPr lang="en-GB" sz="1000" b="1" spc="0" baseline="0" dirty="0" err="1">
                          <a:latin typeface="Arial Unicode MS"/>
                          <a:cs typeface="Arial Unicode MS"/>
                        </a:rPr>
                        <a:t>Vorlage</a:t>
                      </a:r>
                      <a:r>
                        <a:rPr sz="1000" b="1" spc="0" baseline="0" dirty="0">
                          <a:latin typeface="Arial"/>
                          <a:cs typeface="Arial"/>
                        </a:rPr>
                        <a:t> </a:t>
                      </a:r>
                      <a:r>
                        <a:rPr lang="de-DE" sz="1000" spc="0" baseline="0" dirty="0">
                          <a:latin typeface="Arial Unicode MS"/>
                          <a:cs typeface="Arial Unicode MS"/>
                        </a:rPr>
                        <a:t>finden Sie </a:t>
                      </a:r>
                      <a:r>
                        <a:rPr lang="de-DE" sz="1000" spc="0" baseline="0" dirty="0">
                          <a:latin typeface="Arial Unicode MS"/>
                          <a:cs typeface="Arial Unicode MS"/>
                          <a:hlinkClick r:id="rId2"/>
                        </a:rPr>
                        <a:t>auf unserer Website</a:t>
                      </a:r>
                      <a:r>
                        <a:rPr lang="de-DE" sz="1000" spc="0" baseline="0" dirty="0">
                          <a:latin typeface="Arial Unicode MS"/>
                          <a:cs typeface="Arial Unicode MS"/>
                        </a:rPr>
                        <a:t>.</a:t>
                      </a:r>
                      <a:endParaRPr sz="1000" spc="0" baseline="0" dirty="0">
                        <a:latin typeface="Arial"/>
                        <a:cs typeface="Arial"/>
                      </a:endParaRPr>
                    </a:p>
                  </a:txBody>
                  <a:tcPr marL="0" marR="0" marT="65068"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100" dirty="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lang="de-DE" sz="1000" b="1" spc="0" baseline="0" dirty="0">
                          <a:latin typeface="Arial"/>
                          <a:cs typeface="Arial"/>
                        </a:rPr>
                        <a:t>Hinweise</a:t>
                      </a:r>
                      <a:r>
                        <a:rPr sz="1000" b="1" spc="0" baseline="0" dirty="0">
                          <a:latin typeface="Arial"/>
                          <a:cs typeface="Arial"/>
                        </a:rPr>
                        <a:t>:</a:t>
                      </a:r>
                      <a:endParaRPr lang="en-GB" sz="1000" b="0" spc="0" baseline="0" dirty="0">
                        <a:latin typeface="Arial"/>
                        <a:cs typeface="Arial"/>
                      </a:endParaRPr>
                    </a:p>
                    <a:p>
                      <a:pPr marL="81280">
                        <a:lnSpc>
                          <a:spcPct val="100000"/>
                        </a:lnSpc>
                        <a:spcBef>
                          <a:spcPts val="645"/>
                        </a:spcBef>
                      </a:pPr>
                      <a:r>
                        <a:rPr lang="de-DE" sz="1000" b="1" spc="0" baseline="0" dirty="0">
                          <a:latin typeface="Arial"/>
                          <a:cs typeface="Arial"/>
                        </a:rPr>
                        <a:t>Es gibt drei Abschnitte</a:t>
                      </a:r>
                      <a:r>
                        <a:rPr sz="1000" b="1" spc="0" baseline="0" dirty="0">
                          <a:latin typeface="Arial"/>
                          <a:cs typeface="Arial"/>
                        </a:rPr>
                        <a:t>: </a:t>
                      </a:r>
                      <a:r>
                        <a:rPr lang="de-DE" sz="1000" b="1" spc="0" baseline="0" dirty="0">
                          <a:latin typeface="Arial Unicode MS"/>
                          <a:cs typeface="Arial Unicode MS"/>
                        </a:rPr>
                        <a:t>Dialogische Gesprächsanlässe </a:t>
                      </a:r>
                      <a:r>
                        <a:rPr lang="de-DE" sz="1000" spc="0" baseline="0" dirty="0">
                          <a:latin typeface="Arial Unicode MS"/>
                          <a:cs typeface="Arial Unicode MS"/>
                        </a:rPr>
                        <a:t>schaffen </a:t>
                      </a:r>
                      <a:r>
                        <a:rPr sz="1000" spc="0" baseline="0" dirty="0">
                          <a:latin typeface="Arial Unicode MS"/>
                          <a:cs typeface="Arial Unicode MS"/>
                        </a:rPr>
                        <a:t>(A - Items 1-  5), </a:t>
                      </a:r>
                      <a:r>
                        <a:rPr lang="de-DE" sz="1000" b="1" spc="0" baseline="0" dirty="0" err="1">
                          <a:latin typeface="Arial"/>
                          <a:cs typeface="Arial"/>
                        </a:rPr>
                        <a:t>Lernendenbeiträge</a:t>
                      </a:r>
                      <a:r>
                        <a:rPr lang="de-DE" sz="1000" b="1" spc="0" baseline="0" dirty="0">
                          <a:latin typeface="Arial"/>
                          <a:cs typeface="Arial"/>
                        </a:rPr>
                        <a:t> </a:t>
                      </a:r>
                      <a:r>
                        <a:rPr lang="de-DE" sz="1000" b="0" spc="0" baseline="0" dirty="0">
                          <a:latin typeface="Arial"/>
                          <a:cs typeface="Arial"/>
                        </a:rPr>
                        <a:t>initiieren </a:t>
                      </a:r>
                      <a:r>
                        <a:rPr sz="1000" spc="0" baseline="0" dirty="0">
                          <a:latin typeface="Arial Unicode MS"/>
                          <a:cs typeface="Arial Unicode MS"/>
                        </a:rPr>
                        <a:t>(B - Items 6-9) </a:t>
                      </a:r>
                      <a:r>
                        <a:rPr lang="de-DE" sz="1000" spc="0" baseline="0" dirty="0">
                          <a:latin typeface="Arial Unicode MS"/>
                          <a:cs typeface="Arial Unicode MS"/>
                        </a:rPr>
                        <a:t>u</a:t>
                      </a:r>
                      <a:r>
                        <a:rPr sz="1000" spc="0" baseline="0" dirty="0" err="1">
                          <a:latin typeface="Arial Unicode MS"/>
                          <a:cs typeface="Arial Unicode MS"/>
                        </a:rPr>
                        <a:t>nd</a:t>
                      </a:r>
                      <a:r>
                        <a:rPr sz="1000" spc="0" baseline="0" dirty="0">
                          <a:latin typeface="Arial Unicode MS"/>
                          <a:cs typeface="Arial Unicode MS"/>
                        </a:rPr>
                        <a:t> </a:t>
                      </a:r>
                      <a:r>
                        <a:rPr lang="de-DE" sz="1000" b="1" spc="0" baseline="0" dirty="0">
                          <a:latin typeface="Arial"/>
                          <a:cs typeface="Arial"/>
                        </a:rPr>
                        <a:t>di</a:t>
                      </a:r>
                      <a:r>
                        <a:rPr sz="1000" b="1" spc="0" baseline="0" dirty="0" err="1">
                          <a:latin typeface="Arial"/>
                          <a:cs typeface="Arial"/>
                        </a:rPr>
                        <a:t>alogi</a:t>
                      </a:r>
                      <a:r>
                        <a:rPr lang="de-DE" sz="1000" b="1" spc="0" baseline="0" dirty="0" err="1">
                          <a:latin typeface="Arial"/>
                          <a:cs typeface="Arial"/>
                        </a:rPr>
                        <a:t>sche</a:t>
                      </a:r>
                      <a:r>
                        <a:rPr sz="1000" b="1" spc="0" baseline="0" dirty="0">
                          <a:latin typeface="Arial"/>
                          <a:cs typeface="Arial"/>
                        </a:rPr>
                        <a:t> </a:t>
                      </a:r>
                      <a:r>
                        <a:rPr lang="de-DE" sz="1000" b="1" spc="0" baseline="0" dirty="0">
                          <a:latin typeface="Arial"/>
                          <a:cs typeface="Arial"/>
                        </a:rPr>
                        <a:t>Beteiligung </a:t>
                      </a:r>
                      <a:r>
                        <a:rPr lang="de-DE" sz="1000" b="0" spc="0" baseline="0" dirty="0">
                          <a:latin typeface="Arial"/>
                          <a:cs typeface="Arial"/>
                        </a:rPr>
                        <a:t>fördern</a:t>
                      </a:r>
                      <a:r>
                        <a:rPr lang="de-DE" sz="1000" b="1" spc="0" baseline="0" dirty="0">
                          <a:latin typeface="Arial"/>
                          <a:cs typeface="Arial"/>
                        </a:rPr>
                        <a:t> </a:t>
                      </a:r>
                      <a:r>
                        <a:rPr sz="1000" spc="0" baseline="0" dirty="0">
                          <a:latin typeface="Arial Unicode MS"/>
                          <a:cs typeface="Arial Unicode MS"/>
                        </a:rPr>
                        <a:t>(C - Items 10-18, </a:t>
                      </a:r>
                      <a:r>
                        <a:rPr lang="de-DE" sz="1000" spc="0" baseline="0" dirty="0">
                          <a:latin typeface="Arial Unicode MS"/>
                          <a:cs typeface="Arial Unicode MS"/>
                        </a:rPr>
                        <a:t>auf der nächsten Seite</a:t>
                      </a:r>
                      <a:r>
                        <a:rPr sz="1000" spc="0" baseline="0" dirty="0">
                          <a:latin typeface="Arial Unicode MS"/>
                          <a:cs typeface="Arial Unicode MS"/>
                        </a:rPr>
                        <a:t>).</a:t>
                      </a:r>
                      <a:endParaRPr lang="en-GB" sz="1000" spc="0" baseline="0" dirty="0">
                        <a:latin typeface="Arial Unicode MS"/>
                        <a:cs typeface="Arial Unicode MS"/>
                      </a:endParaRPr>
                    </a:p>
                    <a:p>
                      <a:pPr marL="81280">
                        <a:lnSpc>
                          <a:spcPct val="100000"/>
                        </a:lnSpc>
                        <a:spcBef>
                          <a:spcPts val="645"/>
                        </a:spcBef>
                      </a:pPr>
                      <a:r>
                        <a:rPr lang="de-DE" sz="1000" spc="0" baseline="0" dirty="0">
                          <a:latin typeface="Arial Unicode MS"/>
                          <a:cs typeface="Arial Unicode MS"/>
                        </a:rPr>
                        <a:t>Kreuzen Sie für jeden Punkt das Kästchen an, das am relevantesten ist, und geben Sie sich selbst eine Punktzahl.</a:t>
                      </a:r>
                      <a:endParaRPr sz="1000" spc="0" baseline="0" dirty="0">
                        <a:latin typeface="Arial Unicode MS"/>
                        <a:cs typeface="Arial Unicode MS"/>
                      </a:endParaRPr>
                    </a:p>
                  </a:txBody>
                  <a:tcPr marL="0" marR="0" marT="74281"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765493">
                <a:tc rowSpan="14">
                  <a:txBody>
                    <a:bodyPr/>
                    <a:lstStyle/>
                    <a:p>
                      <a:endParaRPr sz="1100" dirty="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57785" marR="648335">
                        <a:lnSpc>
                          <a:spcPct val="120000"/>
                        </a:lnSpc>
                        <a:spcBef>
                          <a:spcPts val="175"/>
                        </a:spcBef>
                      </a:pPr>
                      <a:endParaRPr lang="de-DE" sz="1000" spc="0" baseline="0" dirty="0">
                        <a:latin typeface="Arial"/>
                        <a:cs typeface="Arial"/>
                      </a:endParaRPr>
                    </a:p>
                    <a:p>
                      <a:pPr marL="57785" marR="648335">
                        <a:lnSpc>
                          <a:spcPct val="120000"/>
                        </a:lnSpc>
                        <a:spcBef>
                          <a:spcPts val="175"/>
                        </a:spcBef>
                      </a:pPr>
                      <a:r>
                        <a:rPr lang="de-DE" sz="1000" spc="0" baseline="0" dirty="0">
                          <a:latin typeface="Arial"/>
                          <a:cs typeface="Arial"/>
                        </a:rPr>
                        <a:t>Betrachten Sie die folgenden Aussagen in Bezug auf Ihre Praxis und kreuzen Sie an, inwieweit Sie ihnen zustimmen von</a:t>
                      </a:r>
                      <a:r>
                        <a:rPr sz="1000" spc="0" baseline="0" dirty="0">
                          <a:latin typeface="Arial"/>
                          <a:cs typeface="Arial"/>
                        </a:rPr>
                        <a:t> </a:t>
                      </a:r>
                      <a:r>
                        <a:rPr sz="1000" b="1" spc="0" baseline="0" dirty="0">
                          <a:latin typeface="Arial"/>
                          <a:cs typeface="Arial"/>
                        </a:rPr>
                        <a:t>(1) “</a:t>
                      </a:r>
                      <a:r>
                        <a:rPr lang="de-DE" sz="1000" b="1" spc="0" baseline="0" dirty="0">
                          <a:latin typeface="Arial"/>
                          <a:cs typeface="Arial"/>
                        </a:rPr>
                        <a:t>Ich stimme überhaupt nicht zu</a:t>
                      </a:r>
                      <a:r>
                        <a:rPr sz="1000" b="1" spc="0" baseline="0" dirty="0">
                          <a:latin typeface="Arial"/>
                          <a:cs typeface="Arial"/>
                        </a:rPr>
                        <a:t>” </a:t>
                      </a:r>
                      <a:r>
                        <a:rPr lang="de-DE" sz="1000" b="0" spc="0" baseline="0" dirty="0">
                          <a:latin typeface="Arial"/>
                          <a:cs typeface="Arial"/>
                        </a:rPr>
                        <a:t>bis</a:t>
                      </a:r>
                      <a:r>
                        <a:rPr sz="1000" spc="0" baseline="0" dirty="0">
                          <a:latin typeface="Arial"/>
                          <a:cs typeface="Arial"/>
                        </a:rPr>
                        <a:t> </a:t>
                      </a:r>
                      <a:r>
                        <a:rPr sz="1000" b="1" spc="0" baseline="0" dirty="0">
                          <a:latin typeface="Arial"/>
                          <a:cs typeface="Arial"/>
                        </a:rPr>
                        <a:t>(6) “</a:t>
                      </a:r>
                      <a:r>
                        <a:rPr lang="de-DE" sz="1000" b="1" spc="0" baseline="0" dirty="0">
                          <a:latin typeface="Arial"/>
                          <a:cs typeface="Arial"/>
                        </a:rPr>
                        <a:t>Ich stimme voll und ganz zu</a:t>
                      </a:r>
                      <a:r>
                        <a:rPr sz="1000" b="1" spc="0" baseline="0" dirty="0">
                          <a:latin typeface="Arial"/>
                          <a:cs typeface="Arial"/>
                        </a:rPr>
                        <a:t>”.</a:t>
                      </a:r>
                      <a:endParaRPr sz="1000" spc="0" baseline="0" dirty="0">
                        <a:latin typeface="Arial"/>
                        <a:cs typeface="Arial"/>
                      </a:endParaRPr>
                    </a:p>
                    <a:p>
                      <a:pPr marL="96520">
                        <a:lnSpc>
                          <a:spcPct val="100000"/>
                        </a:lnSpc>
                        <a:spcBef>
                          <a:spcPts val="380"/>
                        </a:spcBef>
                      </a:pPr>
                      <a:r>
                        <a:rPr lang="de-DE" sz="1000" b="1" spc="0" baseline="0" dirty="0">
                          <a:latin typeface="Arial"/>
                          <a:cs typeface="Arial"/>
                        </a:rPr>
                        <a:t>In der Unterrichtsstunde habe ich…</a:t>
                      </a:r>
                      <a:endParaRPr sz="1000" spc="0" baseline="0" dirty="0">
                        <a:latin typeface="Arial"/>
                        <a:cs typeface="Arial"/>
                      </a:endParaRPr>
                    </a:p>
                  </a:txBody>
                  <a:tcPr marL="0" marR="0" marT="20154"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sz="900" spc="0" baseline="0" dirty="0">
                          <a:latin typeface="Arial"/>
                          <a:cs typeface="Arial"/>
                        </a:rPr>
                        <a:t>(1)</a:t>
                      </a:r>
                    </a:p>
                    <a:p>
                      <a:pPr marL="53975" marR="118110" indent="0">
                        <a:lnSpc>
                          <a:spcPct val="123300"/>
                        </a:lnSpc>
                        <a:spcBef>
                          <a:spcPts val="690"/>
                        </a:spcBef>
                        <a:tabLst/>
                      </a:pPr>
                      <a:r>
                        <a:rPr lang="de-DE" sz="600" spc="0" baseline="0" dirty="0">
                          <a:latin typeface="Arial"/>
                          <a:cs typeface="Arial"/>
                        </a:rPr>
                        <a:t>Stimme über-haupt nicht zu</a:t>
                      </a:r>
                      <a:endParaRPr sz="600" spc="0" baseline="0" dirty="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900" spc="0" baseline="0" dirty="0">
                          <a:latin typeface="Arial"/>
                          <a:cs typeface="Arial"/>
                        </a:rPr>
                        <a:t>(2)</a:t>
                      </a:r>
                      <a:endParaRPr sz="900" spc="0" baseline="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4610">
                        <a:lnSpc>
                          <a:spcPct val="100000"/>
                        </a:lnSpc>
                        <a:spcBef>
                          <a:spcPts val="445"/>
                        </a:spcBef>
                      </a:pPr>
                      <a:r>
                        <a:rPr sz="900" spc="0" baseline="0" dirty="0">
                          <a:latin typeface="Arial"/>
                          <a:cs typeface="Arial"/>
                        </a:rPr>
                        <a:t>(3)</a:t>
                      </a:r>
                      <a:endParaRPr sz="900" spc="0" baseline="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900" spc="0" baseline="0" dirty="0">
                          <a:latin typeface="Arial"/>
                          <a:cs typeface="Arial"/>
                        </a:rPr>
                        <a:t>(4)</a:t>
                      </a:r>
                      <a:endParaRPr sz="900" spc="0" baseline="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900" spc="0" baseline="0" dirty="0">
                          <a:latin typeface="Arial"/>
                          <a:cs typeface="Arial"/>
                        </a:rPr>
                        <a:t>(5)</a:t>
                      </a:r>
                      <a:endParaRPr sz="900" spc="0" baseline="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900" spc="0" baseline="0" dirty="0">
                          <a:latin typeface="Arial"/>
                          <a:cs typeface="Arial"/>
                        </a:rPr>
                        <a:t>(6)</a:t>
                      </a:r>
                    </a:p>
                    <a:p>
                      <a:pPr marL="57785" marR="97155">
                        <a:lnSpc>
                          <a:spcPct val="123300"/>
                        </a:lnSpc>
                        <a:spcBef>
                          <a:spcPts val="690"/>
                        </a:spcBef>
                      </a:pPr>
                      <a:r>
                        <a:rPr lang="de-DE" sz="600" spc="0" baseline="0" dirty="0">
                          <a:latin typeface="Arial"/>
                          <a:cs typeface="Arial"/>
                        </a:rPr>
                        <a:t>Stimme voll und ganz zu</a:t>
                      </a:r>
                      <a:endParaRPr sz="600" spc="0" baseline="0" dirty="0">
                        <a:latin typeface="Arial"/>
                        <a:cs typeface="Arial"/>
                      </a:endParaRPr>
                    </a:p>
                  </a:txBody>
                  <a:tcPr marL="0" marR="0" marT="51248"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500" dirty="0">
                        <a:latin typeface="Arial"/>
                        <a:cs typeface="Arial"/>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295740">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sz="900" spc="0" baseline="0" dirty="0">
                          <a:latin typeface="Arial"/>
                          <a:cs typeface="Arial"/>
                        </a:rPr>
                        <a:t>A. </a:t>
                      </a:r>
                      <a:r>
                        <a:rPr lang="de-DE" sz="900" spc="0" baseline="0" dirty="0">
                          <a:latin typeface="Arial"/>
                          <a:cs typeface="Arial"/>
                        </a:rPr>
                        <a:t>Rahmung für dialogische Gesprächsanlässe</a:t>
                      </a:r>
                      <a:endParaRPr sz="900" spc="0" baseline="0" dirty="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258423">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de-DE" sz="900" spc="0" baseline="0" dirty="0">
                          <a:latin typeface="Arial"/>
                          <a:cs typeface="Arial"/>
                        </a:rPr>
                        <a:t>zielgerichtete Gespräche als Teil meines Unterrichts durch meine Unterrichtsplanung gestaltet.</a:t>
                      </a:r>
                      <a:endParaRPr sz="900" spc="0" baseline="0" dirty="0">
                        <a:latin typeface="Arial"/>
                        <a:cs typeface="Arial"/>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276393">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de-DE" sz="900" dirty="0">
                          <a:solidFill>
                            <a:schemeClr val="tx1"/>
                          </a:solidFill>
                          <a:latin typeface="Arial" pitchFamily="34" charset="0"/>
                          <a:ea typeface="+mn-ea"/>
                          <a:cs typeface="Arial" pitchFamily="34" charset="0"/>
                        </a:rPr>
                        <a:t>genügend Zeit für Fragen eingeräumt, damit die Lernenden die Lernziele der Stunde verstehen.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276393">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4"/>
                        </a:spcBef>
                      </a:pPr>
                      <a:r>
                        <a:rPr lang="de-DE" sz="900" dirty="0">
                          <a:solidFill>
                            <a:schemeClr val="tx1"/>
                          </a:solidFill>
                          <a:latin typeface="Arial" pitchFamily="34" charset="0"/>
                          <a:ea typeface="+mn-ea"/>
                          <a:cs typeface="Arial" pitchFamily="34" charset="0"/>
                        </a:rPr>
                        <a:t>genügend Zeit für ausführliche mündliche Beiträge der Lernenden</a:t>
                      </a:r>
                      <a:r>
                        <a:rPr lang="de-DE" sz="900" baseline="0" dirty="0">
                          <a:solidFill>
                            <a:schemeClr val="tx1"/>
                          </a:solidFill>
                          <a:latin typeface="Arial" pitchFamily="34" charset="0"/>
                          <a:ea typeface="+mn-ea"/>
                          <a:cs typeface="Arial" pitchFamily="34" charset="0"/>
                        </a:rPr>
                        <a:t> gelassen.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276393">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de-DE" sz="900" dirty="0">
                          <a:solidFill>
                            <a:schemeClr val="tx1"/>
                          </a:solidFill>
                          <a:latin typeface="Arial" pitchFamily="34" charset="0"/>
                          <a:ea typeface="+mn-ea"/>
                          <a:cs typeface="Arial" pitchFamily="34" charset="0"/>
                        </a:rPr>
                        <a:t>offene Fragen gestellt und auf die Antworten und Ideen der Lernenden gewartet.</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36207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59"/>
                        </a:spcBef>
                      </a:pPr>
                      <a:r>
                        <a:rPr lang="de-DE" sz="900" dirty="0">
                          <a:solidFill>
                            <a:schemeClr val="tx1"/>
                          </a:solidFill>
                          <a:latin typeface="Arial" pitchFamily="34" charset="0"/>
                          <a:ea typeface="+mn-ea"/>
                          <a:cs typeface="Arial" pitchFamily="34" charset="0"/>
                        </a:rPr>
                        <a:t>den Lernenden aufmerksam zugehört und ihnen in wertschätzender Art und Weise Rückmeldung gegeben.</a:t>
                      </a:r>
                      <a:endParaRPr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269258">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59"/>
                        </a:spcBef>
                      </a:pPr>
                      <a:r>
                        <a:rPr lang="de-DE" sz="900" dirty="0">
                          <a:solidFill>
                            <a:schemeClr val="tx1"/>
                          </a:solidFill>
                          <a:latin typeface="Arial" pitchFamily="34" charset="0"/>
                          <a:ea typeface="+mn-ea"/>
                          <a:cs typeface="Arial" pitchFamily="34" charset="0"/>
                        </a:rPr>
                        <a:t>Gesamtbewertung Dimension A: (addieren Sie Ihre Bewertungen)</a:t>
                      </a:r>
                      <a:endParaRPr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900" spc="0" baseline="0" dirty="0">
                          <a:latin typeface="Arial"/>
                          <a:cs typeface="Arial"/>
                        </a:rPr>
                        <a:t>/ 30</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295740">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sz="900" spc="0" baseline="0" dirty="0">
                          <a:latin typeface="Arial"/>
                          <a:cs typeface="Arial"/>
                        </a:rPr>
                        <a:t>B. </a:t>
                      </a:r>
                      <a:r>
                        <a:rPr lang="de-DE" sz="900" spc="0" baseline="0" dirty="0">
                          <a:latin typeface="Arial"/>
                          <a:cs typeface="Arial"/>
                        </a:rPr>
                        <a:t>Initiierung von Schüler*</a:t>
                      </a:r>
                      <a:r>
                        <a:rPr lang="de-DE" sz="900" spc="0" baseline="0" dirty="0" err="1">
                          <a:latin typeface="Arial"/>
                          <a:cs typeface="Arial"/>
                        </a:rPr>
                        <a:t>innenbeiträgen</a:t>
                      </a:r>
                      <a:endParaRPr sz="900" spc="0" baseline="0" dirty="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240464">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de-DE" sz="900" dirty="0">
                          <a:solidFill>
                            <a:schemeClr val="tx1"/>
                          </a:solidFill>
                          <a:latin typeface="Arial" pitchFamily="34" charset="0"/>
                          <a:ea typeface="+mn-ea"/>
                          <a:cs typeface="Arial" pitchFamily="34" charset="0"/>
                        </a:rPr>
                        <a:t>die Schüler*innen aufgefordert, eigene Ideen, Gedanken, Interessen oder Gefühle zu äußern.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36207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de-DE" sz="900" dirty="0">
                          <a:solidFill>
                            <a:schemeClr val="tx1"/>
                          </a:solidFill>
                          <a:latin typeface="Arial" pitchFamily="34" charset="0"/>
                          <a:ea typeface="+mn-ea"/>
                          <a:cs typeface="Arial" pitchFamily="34" charset="0"/>
                        </a:rPr>
                        <a:t>die Lernenden ermutigt, ihre eigenen Ideen ausführlich darzulegen oder an Ideen der anderen anzuknüpfen.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27639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82800" marR="79375" indent="0">
                        <a:lnSpc>
                          <a:spcPct val="122000"/>
                        </a:lnSpc>
                        <a:spcBef>
                          <a:spcPts val="200"/>
                        </a:spcBef>
                      </a:pPr>
                      <a:r>
                        <a:rPr lang="de-DE" sz="900" dirty="0">
                          <a:solidFill>
                            <a:schemeClr val="tx1"/>
                          </a:solidFill>
                          <a:latin typeface="Arial" pitchFamily="34" charset="0"/>
                          <a:ea typeface="+mn-ea"/>
                          <a:cs typeface="Arial" pitchFamily="34" charset="0"/>
                        </a:rPr>
                        <a:t>die Lernenden ermutigt, eigene Ideen und Meinungen zu begründen.</a:t>
                      </a:r>
                      <a:endParaRPr sz="900" spc="0" baseline="0" dirty="0">
                        <a:latin typeface="Arial" pitchFamily="34" charset="0"/>
                        <a:cs typeface="Arial" pitchFamily="34" charset="0"/>
                      </a:endParaRPr>
                    </a:p>
                  </a:txBody>
                  <a:tcPr marL="0" marR="0" marT="23033"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6207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59"/>
                        </a:spcBef>
                      </a:pPr>
                      <a:r>
                        <a:rPr lang="de-DE" sz="900" dirty="0">
                          <a:solidFill>
                            <a:schemeClr val="tx1"/>
                          </a:solidFill>
                          <a:latin typeface="Arial" pitchFamily="34" charset="0"/>
                          <a:ea typeface="+mn-ea"/>
                          <a:cs typeface="Arial" pitchFamily="34" charset="0"/>
                        </a:rPr>
                        <a:t>die Lernenden ermutigt, ihre Ideen gegenseitig respektvoll, aber kritisch zu hinterfragen oder zu bewerten.</a:t>
                      </a:r>
                      <a:endParaRPr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59800">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endParaRPr sz="900" spc="0" baseline="0" dirty="0">
                        <a:latin typeface="Arial"/>
                        <a:cs typeface="Arial"/>
                      </a:endParaRPr>
                    </a:p>
                    <a:p>
                      <a:pPr marL="284480">
                        <a:lnSpc>
                          <a:spcPct val="100000"/>
                        </a:lnSpc>
                        <a:spcBef>
                          <a:spcPts val="459"/>
                        </a:spcBef>
                      </a:pPr>
                      <a:r>
                        <a:rPr lang="de-DE" sz="900" dirty="0">
                          <a:solidFill>
                            <a:schemeClr val="tx1"/>
                          </a:solidFill>
                          <a:latin typeface="Arial" pitchFamily="34" charset="0"/>
                          <a:ea typeface="+mn-ea"/>
                          <a:cs typeface="Arial" pitchFamily="34" charset="0"/>
                        </a:rPr>
                        <a:t>Gesamtbewertung Dimension B: (addieren Sie Ihre Bewertungen)</a:t>
                      </a:r>
                      <a:endParaRPr lang="de-DE" sz="900" spc="0" baseline="0" dirty="0">
                        <a:latin typeface="Arial" pitchFamily="34" charset="0"/>
                        <a:cs typeface="Arial" pitchFamily="34" charset="0"/>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900" spc="0" baseline="0" dirty="0">
                          <a:latin typeface="Arial"/>
                          <a:cs typeface="Arial"/>
                        </a:rPr>
                        <a:t>/ 24</a:t>
                      </a: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661033" y="1820766"/>
            <a:ext cx="190017" cy="190017"/>
          </a:xfrm>
          <a:prstGeom prst="rect">
            <a:avLst/>
          </a:prstGeom>
          <a:blipFill>
            <a:blip r:embed="rId3" cstate="print"/>
            <a:stretch>
              <a:fillRect/>
            </a:stretch>
          </a:blipFill>
        </p:spPr>
        <p:txBody>
          <a:bodyPr wrap="square" lIns="0" tIns="0" rIns="0" bIns="0" rtlCol="0"/>
          <a:lstStyle/>
          <a:p>
            <a:pPr defTabSz="829178"/>
            <a:endParaRPr sz="1632">
              <a:solidFill>
                <a:prstClr val="black"/>
              </a:solidFill>
              <a:latin typeface="Calibri"/>
            </a:endParaRPr>
          </a:p>
        </p:txBody>
      </p:sp>
      <p:sp>
        <p:nvSpPr>
          <p:cNvPr id="7" name="object 6">
            <a:extLst>
              <a:ext uri="{FF2B5EF4-FFF2-40B4-BE49-F238E27FC236}">
                <a16:creationId xmlns:a16="http://schemas.microsoft.com/office/drawing/2014/main" id="{287EAD24-0B9E-E247-8CC5-16C1C25B357C}"/>
              </a:ext>
            </a:extLst>
          </p:cNvPr>
          <p:cNvSpPr txBox="1"/>
          <p:nvPr/>
        </p:nvSpPr>
        <p:spPr>
          <a:xfrm>
            <a:off x="5176705" y="7152917"/>
            <a:ext cx="186324" cy="140172"/>
          </a:xfrm>
          <a:prstGeom prst="rect">
            <a:avLst/>
          </a:prstGeom>
        </p:spPr>
        <p:txBody>
          <a:bodyPr vert="horz" wrap="square" lIns="0" tIns="576" rIns="0" bIns="0" rtlCol="0">
            <a:spAutoFit/>
          </a:bodyPr>
          <a:lstStyle/>
          <a:p>
            <a:pPr marL="23033" defTabSz="829178">
              <a:spcBef>
                <a:spcPts val="5"/>
              </a:spcBef>
            </a:pPr>
            <a:r>
              <a:rPr lang="es-ES" sz="907" dirty="0">
                <a:solidFill>
                  <a:prstClr val="black"/>
                </a:solidFill>
                <a:latin typeface="Arial"/>
                <a:cs typeface="Arial"/>
              </a:rPr>
              <a:t>51</a:t>
            </a:r>
            <a:endParaRPr sz="907" dirty="0">
              <a:solidFill>
                <a:prstClr val="black"/>
              </a:solidFill>
              <a:latin typeface="Arial"/>
              <a:cs typeface="Arial"/>
            </a:endParaRPr>
          </a:p>
        </p:txBody>
      </p:sp>
    </p:spTree>
    <p:extLst>
      <p:ext uri="{BB962C8B-B14F-4D97-AF65-F5344CB8AC3E}">
        <p14:creationId xmlns:p14="http://schemas.microsoft.com/office/powerpoint/2010/main" val="28029486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183833148"/>
              </p:ext>
            </p:extLst>
          </p:nvPr>
        </p:nvGraphicFramePr>
        <p:xfrm>
          <a:off x="740445" y="772433"/>
          <a:ext cx="8429982" cy="4532992"/>
        </p:xfrm>
        <a:graphic>
          <a:graphicData uri="http://schemas.openxmlformats.org/drawingml/2006/table">
            <a:tbl>
              <a:tblPr firstRow="1" bandRow="1">
                <a:tableStyleId>{2D5ABB26-0587-4C30-8999-92F81FD0307C}</a:tableStyleId>
              </a:tblPr>
              <a:tblGrid>
                <a:gridCol w="5682638">
                  <a:extLst>
                    <a:ext uri="{9D8B030D-6E8A-4147-A177-3AD203B41FA5}">
                      <a16:colId xmlns:a16="http://schemas.microsoft.com/office/drawing/2014/main" val="20000"/>
                    </a:ext>
                  </a:extLst>
                </a:gridCol>
                <a:gridCol w="450521">
                  <a:extLst>
                    <a:ext uri="{9D8B030D-6E8A-4147-A177-3AD203B41FA5}">
                      <a16:colId xmlns:a16="http://schemas.microsoft.com/office/drawing/2014/main" val="20001"/>
                    </a:ext>
                  </a:extLst>
                </a:gridCol>
                <a:gridCol w="428409">
                  <a:extLst>
                    <a:ext uri="{9D8B030D-6E8A-4147-A177-3AD203B41FA5}">
                      <a16:colId xmlns:a16="http://schemas.microsoft.com/office/drawing/2014/main" val="20002"/>
                    </a:ext>
                  </a:extLst>
                </a:gridCol>
                <a:gridCol w="450519">
                  <a:extLst>
                    <a:ext uri="{9D8B030D-6E8A-4147-A177-3AD203B41FA5}">
                      <a16:colId xmlns:a16="http://schemas.microsoft.com/office/drawing/2014/main" val="20003"/>
                    </a:ext>
                  </a:extLst>
                </a:gridCol>
                <a:gridCol w="469867">
                  <a:extLst>
                    <a:ext uri="{9D8B030D-6E8A-4147-A177-3AD203B41FA5}">
                      <a16:colId xmlns:a16="http://schemas.microsoft.com/office/drawing/2014/main" val="20004"/>
                    </a:ext>
                  </a:extLst>
                </a:gridCol>
                <a:gridCol w="497507">
                  <a:extLst>
                    <a:ext uri="{9D8B030D-6E8A-4147-A177-3AD203B41FA5}">
                      <a16:colId xmlns:a16="http://schemas.microsoft.com/office/drawing/2014/main" val="20005"/>
                    </a:ext>
                  </a:extLst>
                </a:gridCol>
                <a:gridCol w="450521">
                  <a:extLst>
                    <a:ext uri="{9D8B030D-6E8A-4147-A177-3AD203B41FA5}">
                      <a16:colId xmlns:a16="http://schemas.microsoft.com/office/drawing/2014/main" val="20006"/>
                    </a:ext>
                  </a:extLst>
                </a:gridCol>
              </a:tblGrid>
              <a:tr h="306795">
                <a:tc gridSpan="7">
                  <a:txBody>
                    <a:bodyPr/>
                    <a:lstStyle/>
                    <a:p>
                      <a:pPr marL="227329" algn="ctr">
                        <a:lnSpc>
                          <a:spcPct val="100000"/>
                        </a:lnSpc>
                        <a:spcBef>
                          <a:spcPts val="459"/>
                        </a:spcBef>
                      </a:pPr>
                      <a:r>
                        <a:rPr sz="900" spc="0" baseline="0" dirty="0">
                          <a:latin typeface="Arial"/>
                          <a:cs typeface="Arial"/>
                        </a:rPr>
                        <a:t>Dimension C: </a:t>
                      </a:r>
                      <a:r>
                        <a:rPr lang="de-DE" sz="900" spc="0" baseline="0" dirty="0">
                          <a:latin typeface="Arial"/>
                          <a:cs typeface="Arial"/>
                        </a:rPr>
                        <a:t>Förderung dialogischer Beteiligung</a:t>
                      </a:r>
                      <a:endParaRPr sz="900" spc="0" baseline="0" dirty="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95242">
                <a:tc>
                  <a:txBody>
                    <a:bodyPr/>
                    <a:lstStyle/>
                    <a:p>
                      <a:endParaRPr sz="9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900" spc="0" baseline="0" dirty="0">
                          <a:latin typeface="Arial"/>
                          <a:cs typeface="Arial"/>
                        </a:rPr>
                        <a:t>(1)</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900" spc="0" baseline="0" dirty="0">
                          <a:latin typeface="Arial"/>
                          <a:cs typeface="Arial"/>
                        </a:rPr>
                        <a:t>(2)</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900" spc="0" baseline="0" dirty="0">
                          <a:latin typeface="Arial"/>
                          <a:cs typeface="Arial"/>
                        </a:rPr>
                        <a:t>(3)</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sz="900" spc="0" baseline="0" dirty="0">
                          <a:latin typeface="Arial"/>
                          <a:cs typeface="Arial"/>
                        </a:rPr>
                        <a:t>(4)</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900" spc="0" baseline="0" dirty="0">
                          <a:latin typeface="Arial"/>
                          <a:cs typeface="Arial"/>
                        </a:rPr>
                        <a:t>(5)</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900" spc="0" baseline="0" dirty="0">
                          <a:latin typeface="Arial"/>
                          <a:cs typeface="Arial"/>
                        </a:rPr>
                        <a:t>(6)</a:t>
                      </a:r>
                      <a:endParaRPr sz="900" spc="0" baseline="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579498">
                <a:tc>
                  <a:txBody>
                    <a:bodyPr/>
                    <a:lstStyle/>
                    <a:p>
                      <a:pPr marL="82800" marR="107314" indent="0">
                        <a:lnSpc>
                          <a:spcPct val="120000"/>
                        </a:lnSpc>
                        <a:spcBef>
                          <a:spcPts val="225"/>
                        </a:spcBef>
                      </a:pPr>
                      <a:r>
                        <a:rPr lang="de-DE" sz="900" dirty="0">
                          <a:solidFill>
                            <a:schemeClr val="tx1"/>
                          </a:solidFill>
                          <a:latin typeface="Arial" pitchFamily="34" charset="0"/>
                          <a:ea typeface="+mn-ea"/>
                          <a:cs typeface="Arial" pitchFamily="34" charset="0"/>
                        </a:rPr>
                        <a:t>vorgelebt und gezeigt, wie wir durch zielführende Gespräche besser lernen (z. B., indem ich kommentierte, wie Lernende</a:t>
                      </a:r>
                      <a:r>
                        <a:rPr lang="de-DE" sz="900" baseline="0" dirty="0">
                          <a:solidFill>
                            <a:schemeClr val="tx1"/>
                          </a:solidFill>
                          <a:latin typeface="Arial" pitchFamily="34" charset="0"/>
                          <a:ea typeface="+mn-ea"/>
                          <a:cs typeface="Arial" pitchFamily="34" charset="0"/>
                        </a:rPr>
                        <a:t> </a:t>
                      </a:r>
                      <a:r>
                        <a:rPr lang="de-DE" sz="900" dirty="0">
                          <a:solidFill>
                            <a:schemeClr val="tx1"/>
                          </a:solidFill>
                          <a:latin typeface="Arial" pitchFamily="34" charset="0"/>
                          <a:ea typeface="+mn-ea"/>
                          <a:cs typeface="Arial" pitchFamily="34" charset="0"/>
                        </a:rPr>
                        <a:t>eine Aufgabe durch Kollaboration lösen können oder aufzeigte, dass Dialoge die Schüler-Schüler-Beziehung fördern).</a:t>
                      </a:r>
                      <a:endParaRPr sz="900" spc="0" baseline="0" dirty="0">
                        <a:latin typeface="Arial" pitchFamily="34" charset="0"/>
                        <a:cs typeface="Arial" pitchFamily="34" charset="0"/>
                      </a:endParaRPr>
                    </a:p>
                  </a:txBody>
                  <a:tcPr marL="0" marR="0" marT="25912"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62074">
                <a:tc>
                  <a:txBody>
                    <a:bodyPr/>
                    <a:lstStyle/>
                    <a:p>
                      <a:pPr marL="57785">
                        <a:lnSpc>
                          <a:spcPct val="100000"/>
                        </a:lnSpc>
                        <a:spcBef>
                          <a:spcPts val="459"/>
                        </a:spcBef>
                      </a:pPr>
                      <a:r>
                        <a:rPr lang="de-DE" sz="900" spc="0" baseline="0" dirty="0">
                          <a:latin typeface="Arial"/>
                          <a:cs typeface="Arial"/>
                        </a:rPr>
                        <a:t>Offenheit gezeigt, meine Meinung zu ändern, wenn Lernende neue Ideen oder Argumente einbringen.</a:t>
                      </a:r>
                      <a:endParaRPr sz="900" spc="0" baseline="0" dirty="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392478">
                <a:tc>
                  <a:txBody>
                    <a:bodyPr/>
                    <a:lstStyle/>
                    <a:p>
                      <a:pPr marL="57785">
                        <a:lnSpc>
                          <a:spcPct val="100000"/>
                        </a:lnSpc>
                        <a:spcBef>
                          <a:spcPts val="459"/>
                        </a:spcBef>
                      </a:pPr>
                      <a:r>
                        <a:rPr lang="de-DE" sz="900" dirty="0">
                          <a:solidFill>
                            <a:schemeClr val="tx1"/>
                          </a:solidFill>
                          <a:latin typeface="Arial" pitchFamily="34" charset="0"/>
                          <a:ea typeface="+mn-ea"/>
                          <a:cs typeface="Arial" pitchFamily="34" charset="0"/>
                        </a:rPr>
                        <a:t>eine vertrauensvolle Atmosphäre geschaffen, in der die Lernenden sich auch trauen konnten, mal etwas Neues auszuprobieren.</a:t>
                      </a:r>
                      <a:endParaRPr sz="4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364838">
                <a:tc>
                  <a:txBody>
                    <a:bodyPr/>
                    <a:lstStyle/>
                    <a:p>
                      <a:pPr marL="57785">
                        <a:lnSpc>
                          <a:spcPct val="100000"/>
                        </a:lnSpc>
                        <a:spcBef>
                          <a:spcPts val="464"/>
                        </a:spcBef>
                      </a:pPr>
                      <a:r>
                        <a:rPr lang="de-DE" sz="900" dirty="0">
                          <a:solidFill>
                            <a:schemeClr val="tx1"/>
                          </a:solidFill>
                          <a:latin typeface="Arial" pitchFamily="34" charset="0"/>
                          <a:ea typeface="+mn-ea"/>
                          <a:cs typeface="Arial" pitchFamily="34" charset="0"/>
                        </a:rPr>
                        <a:t>die Lernenden aufgefordert, Regeln für die Gespräche im Unterricht festzulegen oder zu nutzen.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62075">
                <a:tc>
                  <a:txBody>
                    <a:bodyPr/>
                    <a:lstStyle/>
                    <a:p>
                      <a:pPr marL="57785">
                        <a:lnSpc>
                          <a:spcPct val="100000"/>
                        </a:lnSpc>
                        <a:spcBef>
                          <a:spcPts val="459"/>
                        </a:spcBef>
                      </a:pPr>
                      <a:r>
                        <a:rPr lang="de-DE" sz="900" dirty="0">
                          <a:solidFill>
                            <a:schemeClr val="tx1"/>
                          </a:solidFill>
                          <a:latin typeface="Arial" pitchFamily="34" charset="0"/>
                          <a:ea typeface="+mn-ea"/>
                          <a:cs typeface="Arial" pitchFamily="34" charset="0"/>
                        </a:rPr>
                        <a:t>zwischen den einzelnen Unterrichtsphasen immer wieder lernförderliche Gespräche initiiert.</a:t>
                      </a:r>
                      <a:endParaRPr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62074">
                <a:tc>
                  <a:txBody>
                    <a:bodyPr/>
                    <a:lstStyle/>
                    <a:p>
                      <a:pPr marL="57785">
                        <a:lnSpc>
                          <a:spcPct val="100000"/>
                        </a:lnSpc>
                        <a:spcBef>
                          <a:spcPts val="459"/>
                        </a:spcBef>
                      </a:pPr>
                      <a:r>
                        <a:rPr lang="de-DE" sz="900" spc="0" baseline="0" dirty="0">
                          <a:latin typeface="Arial"/>
                          <a:cs typeface="Arial"/>
                        </a:rPr>
                        <a:t>den Dialog im Laufe der Zeit (zwischen den Unterrichtsstunden) kumulativ entwickelt.</a:t>
                      </a:r>
                      <a:endParaRPr sz="900" spc="0" baseline="0" dirty="0">
                        <a:latin typeface="Arial"/>
                        <a:cs typeface="Arial"/>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364839">
                <a:tc>
                  <a:txBody>
                    <a:bodyPr/>
                    <a:lstStyle/>
                    <a:p>
                      <a:pPr marL="57785">
                        <a:lnSpc>
                          <a:spcPct val="100000"/>
                        </a:lnSpc>
                        <a:spcBef>
                          <a:spcPts val="464"/>
                        </a:spcBef>
                      </a:pPr>
                      <a:r>
                        <a:rPr lang="de-DE" sz="900" dirty="0">
                          <a:solidFill>
                            <a:schemeClr val="tx1"/>
                          </a:solidFill>
                          <a:latin typeface="Arial" pitchFamily="34" charset="0"/>
                          <a:ea typeface="+mn-ea"/>
                          <a:cs typeface="Arial" pitchFamily="34" charset="0"/>
                        </a:rPr>
                        <a:t>die Lernenden gebeten, über die Qualität und den Erfolg der Unterrichtsgespräche nachzudenken.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373130">
                <a:tc>
                  <a:txBody>
                    <a:bodyPr/>
                    <a:lstStyle/>
                    <a:p>
                      <a:pPr marL="57785">
                        <a:lnSpc>
                          <a:spcPct val="100000"/>
                        </a:lnSpc>
                        <a:spcBef>
                          <a:spcPts val="459"/>
                        </a:spcBef>
                      </a:pPr>
                      <a:r>
                        <a:rPr lang="de-DE" sz="900" dirty="0">
                          <a:solidFill>
                            <a:schemeClr val="tx1"/>
                          </a:solidFill>
                          <a:latin typeface="Arial" pitchFamily="34" charset="0"/>
                          <a:ea typeface="+mn-ea"/>
                          <a:cs typeface="Arial" pitchFamily="34" charset="0"/>
                        </a:rPr>
                        <a:t>die</a:t>
                      </a:r>
                      <a:r>
                        <a:rPr lang="de-DE" sz="900" baseline="0" dirty="0">
                          <a:solidFill>
                            <a:schemeClr val="tx1"/>
                          </a:solidFill>
                          <a:latin typeface="Arial" pitchFamily="34" charset="0"/>
                          <a:ea typeface="+mn-ea"/>
                          <a:cs typeface="Arial" pitchFamily="34" charset="0"/>
                        </a:rPr>
                        <a:t> </a:t>
                      </a:r>
                      <a:r>
                        <a:rPr lang="de-DE" sz="900" dirty="0">
                          <a:solidFill>
                            <a:schemeClr val="tx1"/>
                          </a:solidFill>
                          <a:latin typeface="Arial" pitchFamily="34" charset="0"/>
                          <a:ea typeface="+mn-ea"/>
                          <a:cs typeface="Arial" pitchFamily="34" charset="0"/>
                        </a:rPr>
                        <a:t>Lernenden aufgefordert,</a:t>
                      </a:r>
                      <a:r>
                        <a:rPr lang="de-DE" sz="900" baseline="0" dirty="0">
                          <a:solidFill>
                            <a:schemeClr val="tx1"/>
                          </a:solidFill>
                          <a:latin typeface="Arial" pitchFamily="34" charset="0"/>
                          <a:ea typeface="+mn-ea"/>
                          <a:cs typeface="Arial" pitchFamily="34" charset="0"/>
                        </a:rPr>
                        <a:t> </a:t>
                      </a:r>
                      <a:r>
                        <a:rPr lang="de-DE" sz="900" dirty="0">
                          <a:solidFill>
                            <a:schemeClr val="tx1"/>
                          </a:solidFill>
                          <a:latin typeface="Arial" pitchFamily="34" charset="0"/>
                          <a:ea typeface="+mn-ea"/>
                          <a:cs typeface="Arial" pitchFamily="34" charset="0"/>
                        </a:rPr>
                        <a:t>zu zeigen, dass sie sich gegenseitig aufmerksam zuhören, wenn jemand anderes etwas sagt.</a:t>
                      </a:r>
                      <a:endParaRPr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395242">
                <a:tc>
                  <a:txBody>
                    <a:bodyPr/>
                    <a:lstStyle/>
                    <a:p>
                      <a:pPr marL="57785">
                        <a:lnSpc>
                          <a:spcPct val="100000"/>
                        </a:lnSpc>
                        <a:spcBef>
                          <a:spcPts val="464"/>
                        </a:spcBef>
                      </a:pPr>
                      <a:r>
                        <a:rPr lang="de-DE" sz="900" dirty="0">
                          <a:solidFill>
                            <a:schemeClr val="tx1"/>
                          </a:solidFill>
                          <a:latin typeface="Arial" pitchFamily="34" charset="0"/>
                          <a:ea typeface="+mn-ea"/>
                          <a:cs typeface="Arial" pitchFamily="34" charset="0"/>
                        </a:rPr>
                        <a:t>die Lernenden explizit ermutigt, eigene Fragen zu stellen.</a:t>
                      </a:r>
                      <a:endParaRPr sz="900" spc="0" baseline="0" dirty="0">
                        <a:latin typeface="Arial" pitchFamily="34" charset="0"/>
                        <a:cs typeface="Arial" pitchFamily="34" charset="0"/>
                      </a:endParaRPr>
                    </a:p>
                  </a:txBody>
                  <a:tcPr marL="0" marR="0" marT="5355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9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274707">
                <a:tc>
                  <a:txBody>
                    <a:bodyPr/>
                    <a:lstStyle/>
                    <a:p>
                      <a:pPr marL="284480">
                        <a:lnSpc>
                          <a:spcPct val="100000"/>
                        </a:lnSpc>
                        <a:spcBef>
                          <a:spcPts val="459"/>
                        </a:spcBef>
                      </a:pPr>
                      <a:r>
                        <a:rPr lang="de-DE" sz="900" dirty="0">
                          <a:solidFill>
                            <a:schemeClr val="tx1"/>
                          </a:solidFill>
                          <a:latin typeface="Arial" pitchFamily="34" charset="0"/>
                          <a:ea typeface="+mn-ea"/>
                          <a:cs typeface="Arial" pitchFamily="34" charset="0"/>
                        </a:rPr>
                        <a:t>Gesamtbewertung Dimension C: (addieren Sie Ihre Bewertungen)</a:t>
                      </a:r>
                      <a:endParaRPr lang="de-DE" sz="900" spc="0" baseline="0" dirty="0">
                        <a:latin typeface="Arial" pitchFamily="34" charset="0"/>
                        <a:cs typeface="Arial" pitchFamily="34" charset="0"/>
                      </a:endParaRP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59"/>
                        </a:spcBef>
                      </a:pPr>
                      <a:r>
                        <a:rPr sz="900" spc="0" baseline="0" dirty="0">
                          <a:latin typeface="Arial"/>
                          <a:cs typeface="Arial"/>
                        </a:rPr>
                        <a:t>/ 54</a:t>
                      </a:r>
                    </a:p>
                  </a:txBody>
                  <a:tcPr marL="0" marR="0" marT="5297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740445" y="5443812"/>
            <a:ext cx="8429981" cy="1601799"/>
          </a:xfrm>
          <a:prstGeom prst="rect">
            <a:avLst/>
          </a:prstGeom>
          <a:ln w="31733">
            <a:solidFill>
              <a:srgbClr val="2791A6"/>
            </a:solidFill>
          </a:ln>
        </p:spPr>
        <p:txBody>
          <a:bodyPr vert="horz" wrap="square" lIns="0" tIns="69674" rIns="0" bIns="0" rtlCol="0">
            <a:spAutoFit/>
          </a:bodyPr>
          <a:lstStyle/>
          <a:p>
            <a:pPr marL="73705" defTabSz="829178">
              <a:spcBef>
                <a:spcPts val="549"/>
              </a:spcBef>
            </a:pPr>
            <a:r>
              <a:rPr lang="de-DE" sz="1088" dirty="0">
                <a:solidFill>
                  <a:prstClr val="black"/>
                </a:solidFill>
                <a:latin typeface="Arial Unicode MS"/>
                <a:cs typeface="Arial Unicode MS"/>
              </a:rPr>
              <a:t>Es gibt zwei andere </a:t>
            </a:r>
            <a:r>
              <a:rPr lang="de-DE" sz="1088" b="1" dirty="0">
                <a:solidFill>
                  <a:prstClr val="black"/>
                </a:solidFill>
                <a:latin typeface="Arial"/>
                <a:cs typeface="Arial"/>
              </a:rPr>
              <a:t>Fragebögen zum dialogischen Unterrichten </a:t>
            </a:r>
            <a:r>
              <a:rPr lang="de-DE" sz="1088" dirty="0">
                <a:solidFill>
                  <a:prstClr val="black"/>
                </a:solidFill>
                <a:latin typeface="Arial Unicode MS"/>
                <a:cs typeface="Arial Unicode MS"/>
              </a:rPr>
              <a:t>als </a:t>
            </a:r>
            <a:r>
              <a:rPr lang="de-DE" sz="1088" b="1" dirty="0">
                <a:solidFill>
                  <a:prstClr val="black"/>
                </a:solidFill>
                <a:latin typeface="Arial Unicode MS"/>
                <a:cs typeface="Arial Unicode MS"/>
              </a:rPr>
              <a:t>herunterladbare Vorlagen auf unserer </a:t>
            </a:r>
            <a:r>
              <a:rPr lang="de-DE" sz="1088" b="1" dirty="0">
                <a:solidFill>
                  <a:prstClr val="black"/>
                </a:solidFill>
                <a:latin typeface="Arial Unicode MS"/>
                <a:cs typeface="Arial Unicode MS"/>
                <a:hlinkClick r:id="rId2"/>
              </a:rPr>
              <a:t>Website</a:t>
            </a:r>
            <a:r>
              <a:rPr lang="de-DE" sz="1088" b="1" dirty="0">
                <a:solidFill>
                  <a:prstClr val="black"/>
                </a:solidFill>
                <a:latin typeface="Arial Unicode MS"/>
                <a:cs typeface="Arial Unicode MS"/>
              </a:rPr>
              <a:t> </a:t>
            </a:r>
            <a:r>
              <a:rPr lang="de-DE" sz="1088" dirty="0">
                <a:solidFill>
                  <a:prstClr val="black"/>
                </a:solidFill>
                <a:latin typeface="Arial Unicode MS"/>
                <a:cs typeface="Arial Unicode MS"/>
              </a:rPr>
              <a:t>verfügbar</a:t>
            </a:r>
            <a:r>
              <a:rPr lang="en-GB" sz="1088" b="1" dirty="0">
                <a:solidFill>
                  <a:prstClr val="black"/>
                </a:solidFill>
                <a:latin typeface="Arial Unicode MS"/>
                <a:cs typeface="Arial Unicode MS"/>
              </a:rPr>
              <a:t>. </a:t>
            </a:r>
            <a:r>
              <a:rPr lang="de-DE" sz="1088" dirty="0">
                <a:solidFill>
                  <a:prstClr val="black"/>
                </a:solidFill>
                <a:latin typeface="Arial Unicode MS"/>
                <a:cs typeface="Arial Unicode MS"/>
              </a:rPr>
              <a:t>Diese konzentrieren sich auf Ihre und die Perspektive Ihrer Lernenden auf eine bestimmte Unterrichtsstunde:</a:t>
            </a:r>
            <a:endParaRPr sz="1088" dirty="0">
              <a:solidFill>
                <a:prstClr val="black"/>
              </a:solidFill>
              <a:latin typeface="Arial Unicode MS"/>
              <a:cs typeface="Arial Unicode MS"/>
            </a:endParaRPr>
          </a:p>
          <a:p>
            <a:pPr marL="354128" indent="-155471" defTabSz="829178">
              <a:spcBef>
                <a:spcPts val="400"/>
              </a:spcBef>
              <a:buSzPct val="83333"/>
              <a:buFont typeface="Arial" panose="020B0604020202020204" pitchFamily="34" charset="0"/>
              <a:buChar char="•"/>
              <a:tabLst>
                <a:tab pos="152592" algn="l"/>
              </a:tabLst>
            </a:pPr>
            <a:r>
              <a:rPr lang="de-DE" sz="1088" b="1" dirty="0">
                <a:solidFill>
                  <a:prstClr val="black"/>
                </a:solidFill>
                <a:latin typeface="Arial"/>
                <a:cs typeface="Arial"/>
              </a:rPr>
              <a:t>Selbsteinschätzung der Lehrperson zu ihrem Unterricht</a:t>
            </a:r>
          </a:p>
          <a:p>
            <a:pPr marL="354128" indent="-155471" defTabSz="829178">
              <a:spcBef>
                <a:spcPts val="400"/>
              </a:spcBef>
              <a:buSzPct val="83333"/>
              <a:buFont typeface="Arial" panose="020B0604020202020204" pitchFamily="34" charset="0"/>
              <a:buChar char="•"/>
              <a:tabLst>
                <a:tab pos="152592" algn="l"/>
              </a:tabLst>
            </a:pPr>
            <a:r>
              <a:rPr lang="de-DE" sz="1088" b="1" dirty="0" err="1">
                <a:solidFill>
                  <a:prstClr val="black"/>
                </a:solidFill>
                <a:latin typeface="Arial"/>
                <a:cs typeface="Arial"/>
              </a:rPr>
              <a:t>Lernendenbewertung</a:t>
            </a:r>
            <a:r>
              <a:rPr lang="de-DE" sz="1088" b="1" dirty="0">
                <a:solidFill>
                  <a:prstClr val="black"/>
                </a:solidFill>
                <a:latin typeface="Arial"/>
                <a:cs typeface="Arial"/>
              </a:rPr>
              <a:t> einer Unterrichtsstunde </a:t>
            </a:r>
            <a:r>
              <a:rPr sz="1088" dirty="0">
                <a:solidFill>
                  <a:prstClr val="black"/>
                </a:solidFill>
                <a:latin typeface="Arial Unicode MS"/>
                <a:cs typeface="Arial Unicode MS"/>
              </a:rPr>
              <a:t>(f</a:t>
            </a:r>
            <a:r>
              <a:rPr lang="de-DE" sz="1088" dirty="0">
                <a:solidFill>
                  <a:prstClr val="black"/>
                </a:solidFill>
                <a:latin typeface="Arial Unicode MS"/>
                <a:cs typeface="Arial Unicode MS"/>
              </a:rPr>
              <a:t>ü</a:t>
            </a:r>
            <a:r>
              <a:rPr sz="1088" dirty="0">
                <a:solidFill>
                  <a:prstClr val="black"/>
                </a:solidFill>
                <a:latin typeface="Arial Unicode MS"/>
                <a:cs typeface="Arial Unicode MS"/>
              </a:rPr>
              <a:t>r </a:t>
            </a:r>
            <a:r>
              <a:rPr lang="de-DE" sz="1088" dirty="0">
                <a:solidFill>
                  <a:prstClr val="black"/>
                </a:solidFill>
                <a:latin typeface="Arial Unicode MS"/>
                <a:cs typeface="Arial Unicode MS"/>
              </a:rPr>
              <a:t>Lernende zwischen</a:t>
            </a:r>
            <a:r>
              <a:rPr sz="1088" dirty="0">
                <a:solidFill>
                  <a:prstClr val="black"/>
                </a:solidFill>
                <a:latin typeface="Arial Unicode MS"/>
                <a:cs typeface="Arial Unicode MS"/>
              </a:rPr>
              <a:t> 13-18</a:t>
            </a:r>
            <a:r>
              <a:rPr lang="de-DE" sz="1088" dirty="0">
                <a:solidFill>
                  <a:prstClr val="black"/>
                </a:solidFill>
                <a:latin typeface="Arial Unicode MS"/>
                <a:cs typeface="Arial Unicode MS"/>
              </a:rPr>
              <a:t> Jahren</a:t>
            </a:r>
            <a:r>
              <a:rPr sz="1088" dirty="0">
                <a:solidFill>
                  <a:prstClr val="black"/>
                </a:solidFill>
                <a:latin typeface="Arial Unicode MS"/>
                <a:cs typeface="Arial Unicode MS"/>
              </a:rPr>
              <a:t>)</a:t>
            </a:r>
          </a:p>
          <a:p>
            <a:pPr marL="104799" defTabSz="829178">
              <a:spcBef>
                <a:spcPts val="825"/>
              </a:spcBef>
            </a:pPr>
            <a:r>
              <a:rPr lang="en-GB" sz="900" dirty="0" err="1">
                <a:solidFill>
                  <a:prstClr val="black"/>
                </a:solidFill>
                <a:latin typeface="Arial Unicode MS"/>
                <a:cs typeface="Arial Unicode MS"/>
              </a:rPr>
              <a:t>Mehr</a:t>
            </a:r>
            <a:r>
              <a:rPr lang="en-GB" sz="900" dirty="0">
                <a:solidFill>
                  <a:prstClr val="black"/>
                </a:solidFill>
                <a:latin typeface="Arial Unicode MS"/>
                <a:cs typeface="Arial Unicode MS"/>
              </a:rPr>
              <a:t> </a:t>
            </a:r>
            <a:r>
              <a:rPr lang="en-GB" sz="900" dirty="0" err="1">
                <a:solidFill>
                  <a:prstClr val="black"/>
                </a:solidFill>
                <a:latin typeface="Arial Unicode MS"/>
                <a:cs typeface="Arial Unicode MS"/>
              </a:rPr>
              <a:t>dazu</a:t>
            </a:r>
            <a:r>
              <a:rPr lang="en-GB" sz="900" dirty="0">
                <a:solidFill>
                  <a:prstClr val="black"/>
                </a:solidFill>
                <a:latin typeface="Arial Unicode MS"/>
                <a:cs typeface="Arial Unicode MS"/>
              </a:rPr>
              <a:t>: </a:t>
            </a:r>
            <a:r>
              <a:rPr lang="es-ES" sz="900" dirty="0" err="1">
                <a:latin typeface="Helvetica" pitchFamily="2" charset="0"/>
              </a:rPr>
              <a:t>Gröschner</a:t>
            </a:r>
            <a:r>
              <a:rPr lang="es-ES" sz="900" dirty="0">
                <a:latin typeface="Helvetica" pitchFamily="2" charset="0"/>
              </a:rPr>
              <a:t>, A. (2021). (W)</a:t>
            </a:r>
            <a:r>
              <a:rPr lang="es-ES" sz="900" dirty="0" err="1">
                <a:latin typeface="Helvetica" pitchFamily="2" charset="0"/>
              </a:rPr>
              <a:t>Orte</a:t>
            </a:r>
            <a:r>
              <a:rPr lang="es-ES" sz="900" dirty="0">
                <a:latin typeface="Helvetica" pitchFamily="2" charset="0"/>
              </a:rPr>
              <a:t> </a:t>
            </a:r>
            <a:r>
              <a:rPr lang="es-ES" sz="900" dirty="0" err="1">
                <a:latin typeface="Helvetica" pitchFamily="2" charset="0"/>
              </a:rPr>
              <a:t>finden</a:t>
            </a:r>
            <a:r>
              <a:rPr lang="es-ES" sz="900" dirty="0">
                <a:latin typeface="Helvetica" pitchFamily="2" charset="0"/>
              </a:rPr>
              <a:t>: </a:t>
            </a:r>
            <a:r>
              <a:rPr lang="es-ES" sz="900" dirty="0" err="1">
                <a:latin typeface="Helvetica" pitchFamily="2" charset="0"/>
              </a:rPr>
              <a:t>Wir</a:t>
            </a:r>
            <a:r>
              <a:rPr lang="es-ES" sz="900" dirty="0">
                <a:latin typeface="Helvetica" pitchFamily="2" charset="0"/>
              </a:rPr>
              <a:t> reden </a:t>
            </a:r>
            <a:r>
              <a:rPr lang="es-ES" sz="900" dirty="0" err="1">
                <a:latin typeface="Helvetica" pitchFamily="2" charset="0"/>
              </a:rPr>
              <a:t>über</a:t>
            </a:r>
            <a:r>
              <a:rPr lang="es-ES" sz="900" dirty="0">
                <a:latin typeface="Helvetica" pitchFamily="2" charset="0"/>
              </a:rPr>
              <a:t> </a:t>
            </a:r>
            <a:r>
              <a:rPr lang="es-ES" sz="900" dirty="0" err="1">
                <a:latin typeface="Helvetica" pitchFamily="2" charset="0"/>
              </a:rPr>
              <a:t>Unterricht</a:t>
            </a:r>
            <a:r>
              <a:rPr lang="es-ES" sz="900" dirty="0">
                <a:latin typeface="Helvetica" pitchFamily="2" charset="0"/>
              </a:rPr>
              <a:t> In M. </a:t>
            </a:r>
            <a:r>
              <a:rPr lang="es-ES" sz="900" dirty="0" err="1">
                <a:latin typeface="Helvetica" pitchFamily="2" charset="0"/>
              </a:rPr>
              <a:t>Schratz</a:t>
            </a:r>
            <a:r>
              <a:rPr lang="es-ES" sz="900" dirty="0">
                <a:latin typeface="Helvetica" pitchFamily="2" charset="0"/>
              </a:rPr>
              <a:t>, I. </a:t>
            </a:r>
            <a:r>
              <a:rPr lang="es-ES" sz="900" dirty="0" err="1">
                <a:latin typeface="Helvetica" pitchFamily="2" charset="0"/>
              </a:rPr>
              <a:t>Michels</a:t>
            </a:r>
            <a:r>
              <a:rPr lang="es-ES" sz="900" dirty="0">
                <a:latin typeface="Helvetica" pitchFamily="2" charset="0"/>
              </a:rPr>
              <a:t> &amp; A. </a:t>
            </a:r>
            <a:r>
              <a:rPr lang="es-ES" sz="900" dirty="0" err="1">
                <a:latin typeface="Helvetica" pitchFamily="2" charset="0"/>
              </a:rPr>
              <a:t>Wolters</a:t>
            </a:r>
            <a:r>
              <a:rPr lang="es-ES" sz="900" dirty="0">
                <a:latin typeface="Helvetica" pitchFamily="2" charset="0"/>
              </a:rPr>
              <a:t> (</a:t>
            </a:r>
            <a:r>
              <a:rPr lang="es-ES" sz="900" dirty="0" err="1">
                <a:latin typeface="Helvetica" pitchFamily="2" charset="0"/>
              </a:rPr>
              <a:t>Hrsg</a:t>
            </a:r>
            <a:r>
              <a:rPr lang="es-ES" sz="900" dirty="0">
                <a:latin typeface="Helvetica" pitchFamily="2" charset="0"/>
              </a:rPr>
              <a:t>.), </a:t>
            </a:r>
            <a:r>
              <a:rPr lang="es-ES" sz="900" i="1" dirty="0" err="1">
                <a:latin typeface="Helvetica Neue" panose="02000503000000020004" pitchFamily="2" charset="0"/>
              </a:rPr>
              <a:t>Menschen</a:t>
            </a:r>
            <a:r>
              <a:rPr lang="es-ES" sz="900" i="1" dirty="0">
                <a:latin typeface="Helvetica Neue" panose="02000503000000020004" pitchFamily="2" charset="0"/>
              </a:rPr>
              <a:t> machen </a:t>
            </a:r>
            <a:r>
              <a:rPr lang="es-ES" sz="900" i="1" dirty="0" err="1">
                <a:latin typeface="Helvetica Neue" panose="02000503000000020004" pitchFamily="2" charset="0"/>
              </a:rPr>
              <a:t>Schule</a:t>
            </a:r>
            <a:r>
              <a:rPr lang="es-ES" sz="900" i="1" dirty="0">
                <a:latin typeface="Helvetica Neue" panose="02000503000000020004" pitchFamily="2" charset="0"/>
              </a:rPr>
              <a:t> – </a:t>
            </a:r>
            <a:r>
              <a:rPr lang="es-ES" sz="900" i="1" dirty="0" err="1">
                <a:latin typeface="Helvetica Neue" panose="02000503000000020004" pitchFamily="2" charset="0"/>
              </a:rPr>
              <a:t>Mutig</a:t>
            </a:r>
            <a:r>
              <a:rPr lang="es-ES" sz="900" i="1" dirty="0">
                <a:latin typeface="Helvetica Neue" panose="02000503000000020004" pitchFamily="2" charset="0"/>
              </a:rPr>
              <a:t> </a:t>
            </a:r>
            <a:r>
              <a:rPr lang="es-ES" sz="900" i="1" dirty="0" err="1">
                <a:latin typeface="Helvetica Neue" panose="02000503000000020004" pitchFamily="2" charset="0"/>
              </a:rPr>
              <a:t>eigene</a:t>
            </a:r>
            <a:r>
              <a:rPr lang="es-ES" sz="900" i="1" dirty="0">
                <a:latin typeface="Helvetica Neue" panose="02000503000000020004" pitchFamily="2" charset="0"/>
              </a:rPr>
              <a:t> </a:t>
            </a:r>
            <a:r>
              <a:rPr lang="es-ES" sz="900" i="1" dirty="0" err="1">
                <a:latin typeface="Helvetica Neue" panose="02000503000000020004" pitchFamily="2" charset="0"/>
              </a:rPr>
              <a:t>Wege</a:t>
            </a:r>
            <a:r>
              <a:rPr lang="es-ES" sz="900" i="1" dirty="0">
                <a:latin typeface="Helvetica Neue" panose="02000503000000020004" pitchFamily="2" charset="0"/>
              </a:rPr>
              <a:t> </a:t>
            </a:r>
            <a:r>
              <a:rPr lang="es-ES" sz="900" i="1" dirty="0" err="1">
                <a:latin typeface="Helvetica Neue" panose="02000503000000020004" pitchFamily="2" charset="0"/>
              </a:rPr>
              <a:t>gehen</a:t>
            </a:r>
            <a:r>
              <a:rPr lang="es-ES" sz="900" dirty="0">
                <a:latin typeface="Helvetica" pitchFamily="2" charset="0"/>
              </a:rPr>
              <a:t> (S. 194–211). </a:t>
            </a:r>
            <a:r>
              <a:rPr lang="es-ES" sz="900" dirty="0" err="1">
                <a:latin typeface="Helvetica" pitchFamily="2" charset="0"/>
              </a:rPr>
              <a:t>Seelze</a:t>
            </a:r>
            <a:r>
              <a:rPr lang="es-ES" sz="900" dirty="0">
                <a:latin typeface="Helvetica" pitchFamily="2" charset="0"/>
              </a:rPr>
              <a:t>: </a:t>
            </a:r>
            <a:r>
              <a:rPr lang="es-ES" sz="900" dirty="0" err="1">
                <a:latin typeface="Helvetica" pitchFamily="2" charset="0"/>
              </a:rPr>
              <a:t>Klett</a:t>
            </a:r>
            <a:r>
              <a:rPr lang="es-ES" sz="900" dirty="0">
                <a:latin typeface="Helvetica" pitchFamily="2" charset="0"/>
              </a:rPr>
              <a:t>/</a:t>
            </a:r>
            <a:r>
              <a:rPr lang="es-ES" sz="900" dirty="0" err="1">
                <a:latin typeface="Helvetica" pitchFamily="2" charset="0"/>
              </a:rPr>
              <a:t>Kallmeyer</a:t>
            </a:r>
            <a:r>
              <a:rPr lang="es-ES" sz="900" dirty="0">
                <a:latin typeface="Helvetica" pitchFamily="2" charset="0"/>
              </a:rPr>
              <a:t>.</a:t>
            </a:r>
          </a:p>
          <a:p>
            <a:pPr marL="104799" defTabSz="829178">
              <a:spcBef>
                <a:spcPts val="825"/>
              </a:spcBef>
            </a:pPr>
            <a:r>
              <a:rPr lang="en-US" sz="900" dirty="0" err="1">
                <a:latin typeface="Helvetica Neue" panose="02000503000000020004" pitchFamily="2" charset="0"/>
              </a:rPr>
              <a:t>Hickethier</a:t>
            </a:r>
            <a:r>
              <a:rPr lang="en-US" sz="900" dirty="0">
                <a:latin typeface="Helvetica Neue" panose="02000503000000020004" pitchFamily="2" charset="0"/>
              </a:rPr>
              <a:t>, F., </a:t>
            </a:r>
            <a:r>
              <a:rPr lang="en-US" sz="900" dirty="0" err="1">
                <a:latin typeface="Helvetica Neue" panose="02000503000000020004" pitchFamily="2" charset="0"/>
              </a:rPr>
              <a:t>Gröschner</a:t>
            </a:r>
            <a:r>
              <a:rPr lang="en-US" sz="900" dirty="0">
                <a:latin typeface="Helvetica Neue" panose="02000503000000020004" pitchFamily="2" charset="0"/>
              </a:rPr>
              <a:t>, A., Calcagni, E., Gold, B., Müller, M., &amp; </a:t>
            </a:r>
            <a:r>
              <a:rPr lang="en-US" sz="900" dirty="0" err="1">
                <a:latin typeface="Helvetica Neue" panose="02000503000000020004" pitchFamily="2" charset="0"/>
              </a:rPr>
              <a:t>Dehne</a:t>
            </a:r>
            <a:r>
              <a:rPr lang="en-US" sz="900" dirty="0">
                <a:latin typeface="Helvetica Neue" panose="02000503000000020004" pitchFamily="2" charset="0"/>
              </a:rPr>
              <a:t>, M. (2023) </a:t>
            </a:r>
            <a:r>
              <a:rPr lang="en-US" sz="900" dirty="0" err="1">
                <a:latin typeface="Helvetica Neue" panose="02000503000000020004" pitchFamily="2" charset="0"/>
              </a:rPr>
              <a:t>Dialogische</a:t>
            </a:r>
            <a:r>
              <a:rPr lang="en-US" sz="900" dirty="0">
                <a:latin typeface="Helvetica Neue" panose="02000503000000020004" pitchFamily="2" charset="0"/>
              </a:rPr>
              <a:t> </a:t>
            </a:r>
            <a:r>
              <a:rPr lang="en-US" sz="900" dirty="0" err="1">
                <a:latin typeface="Helvetica Neue" panose="02000503000000020004" pitchFamily="2" charset="0"/>
              </a:rPr>
              <a:t>Unterrichtsgespräche</a:t>
            </a:r>
            <a:r>
              <a:rPr lang="en-US" sz="900" dirty="0">
                <a:latin typeface="Helvetica Neue" panose="02000503000000020004" pitchFamily="2" charset="0"/>
              </a:rPr>
              <a:t> </a:t>
            </a:r>
            <a:r>
              <a:rPr lang="en-US" sz="900" dirty="0" err="1">
                <a:latin typeface="Helvetica Neue" panose="02000503000000020004" pitchFamily="2" charset="0"/>
              </a:rPr>
              <a:t>führen</a:t>
            </a:r>
            <a:r>
              <a:rPr lang="en-US" sz="900" dirty="0">
                <a:latin typeface="Helvetica Neue" panose="02000503000000020004" pitchFamily="2" charset="0"/>
              </a:rPr>
              <a:t>: </a:t>
            </a:r>
            <a:r>
              <a:rPr lang="en-US" sz="900" dirty="0" err="1">
                <a:latin typeface="Helvetica Neue" panose="02000503000000020004" pitchFamily="2" charset="0"/>
              </a:rPr>
              <a:t>Einstellungen</a:t>
            </a:r>
            <a:r>
              <a:rPr lang="en-US" sz="900" dirty="0">
                <a:latin typeface="Helvetica Neue" panose="02000503000000020004" pitchFamily="2" charset="0"/>
              </a:rPr>
              <a:t> von </a:t>
            </a:r>
            <a:r>
              <a:rPr lang="en-US" sz="900" dirty="0" err="1">
                <a:latin typeface="Helvetica Neue" panose="02000503000000020004" pitchFamily="2" charset="0"/>
              </a:rPr>
              <a:t>angehenden</a:t>
            </a:r>
            <a:r>
              <a:rPr lang="en-US" sz="900" dirty="0">
                <a:latin typeface="Helvetica Neue" panose="02000503000000020004" pitchFamily="2" charset="0"/>
              </a:rPr>
              <a:t> </a:t>
            </a:r>
            <a:r>
              <a:rPr lang="en-US" sz="900" dirty="0" err="1">
                <a:latin typeface="Helvetica Neue" panose="02000503000000020004" pitchFamily="2" charset="0"/>
              </a:rPr>
              <a:t>Grundschullehrpersonen</a:t>
            </a:r>
            <a:r>
              <a:rPr lang="en-US" sz="900" dirty="0">
                <a:latin typeface="Helvetica Neue" panose="02000503000000020004" pitchFamily="2" charset="0"/>
              </a:rPr>
              <a:t> </a:t>
            </a:r>
            <a:r>
              <a:rPr lang="en-US" sz="900" dirty="0" err="1">
                <a:latin typeface="Helvetica Neue" panose="02000503000000020004" pitchFamily="2" charset="0"/>
              </a:rPr>
              <a:t>im</a:t>
            </a:r>
            <a:r>
              <a:rPr lang="en-US" sz="900" dirty="0">
                <a:latin typeface="Helvetica Neue" panose="02000503000000020004" pitchFamily="2" charset="0"/>
              </a:rPr>
              <a:t> </a:t>
            </a:r>
            <a:r>
              <a:rPr lang="en-US" sz="900" dirty="0" err="1">
                <a:latin typeface="Helvetica Neue" panose="02000503000000020004" pitchFamily="2" charset="0"/>
              </a:rPr>
              <a:t>Langzeitpraktikum</a:t>
            </a:r>
            <a:r>
              <a:rPr lang="es-ES" sz="900" dirty="0">
                <a:latin typeface="Helvetica Neue" panose="02000503000000020004" pitchFamily="2" charset="0"/>
              </a:rPr>
              <a:t>. </a:t>
            </a:r>
            <a:r>
              <a:rPr lang="en-US" sz="900" i="1" dirty="0" err="1">
                <a:latin typeface="Helvetica Neue" panose="02000503000000020004" pitchFamily="2" charset="0"/>
              </a:rPr>
              <a:t>ZfG</a:t>
            </a:r>
            <a:r>
              <a:rPr lang="en-US" sz="900" i="1" dirty="0">
                <a:latin typeface="Helvetica Neue" panose="02000503000000020004" pitchFamily="2" charset="0"/>
              </a:rPr>
              <a:t>.</a:t>
            </a:r>
            <a:r>
              <a:rPr lang="en-US" sz="900" dirty="0">
                <a:latin typeface="Helvetica Neue" panose="02000503000000020004" pitchFamily="2" charset="0"/>
              </a:rPr>
              <a:t> </a:t>
            </a:r>
            <a:r>
              <a:rPr lang="en-US" sz="900" dirty="0">
                <a:latin typeface="Helvetica Neue" panose="02000503000000020004" pitchFamily="2" charset="0"/>
                <a:hlinkClick r:id="rId3">
                  <a:extLst>
                    <a:ext uri="{A12FA001-AC4F-418D-AE19-62706E023703}">
                      <ahyp:hlinkClr xmlns:ahyp="http://schemas.microsoft.com/office/drawing/2018/hyperlinkcolor" val="tx"/>
                    </a:ext>
                  </a:extLst>
                </a:hlinkClick>
              </a:rPr>
              <a:t>https://doi.org/10.1007/s42278-023-00177-y</a:t>
            </a:r>
            <a:r>
              <a:rPr lang="en-US" sz="900" dirty="0">
                <a:latin typeface="Helvetica Neue" panose="02000503000000020004" pitchFamily="2" charset="0"/>
              </a:rPr>
              <a:t> </a:t>
            </a:r>
            <a:endParaRPr lang="es-GB" sz="900" dirty="0">
              <a:latin typeface="Helvetica Neue" panose="02000503000000020004" pitchFamily="2" charset="0"/>
            </a:endParaRPr>
          </a:p>
        </p:txBody>
      </p:sp>
      <p:sp>
        <p:nvSpPr>
          <p:cNvPr id="4" name="TextBox 3">
            <a:extLst>
              <a:ext uri="{FF2B5EF4-FFF2-40B4-BE49-F238E27FC236}">
                <a16:creationId xmlns:a16="http://schemas.microsoft.com/office/drawing/2014/main" id="{574D3D8E-493E-E74F-903C-581D2A4F1C43}"/>
              </a:ext>
            </a:extLst>
          </p:cNvPr>
          <p:cNvSpPr txBox="1"/>
          <p:nvPr/>
        </p:nvSpPr>
        <p:spPr>
          <a:xfrm>
            <a:off x="11574212" y="6915736"/>
            <a:ext cx="414589" cy="259751"/>
          </a:xfrm>
          <a:prstGeom prst="rect">
            <a:avLst/>
          </a:prstGeom>
          <a:noFill/>
        </p:spPr>
        <p:txBody>
          <a:bodyPr wrap="square" rtlCol="0">
            <a:spAutoFit/>
          </a:bodyPr>
          <a:lstStyle/>
          <a:p>
            <a:pPr defTabSz="829178"/>
            <a:r>
              <a:rPr lang="en-US" sz="1088" dirty="0">
                <a:solidFill>
                  <a:prstClr val="black"/>
                </a:solidFill>
                <a:latin typeface="Calibri"/>
              </a:rPr>
              <a:t>61</a:t>
            </a:r>
          </a:p>
        </p:txBody>
      </p:sp>
      <p:sp>
        <p:nvSpPr>
          <p:cNvPr id="7" name="TextBox 6">
            <a:extLst>
              <a:ext uri="{FF2B5EF4-FFF2-40B4-BE49-F238E27FC236}">
                <a16:creationId xmlns:a16="http://schemas.microsoft.com/office/drawing/2014/main" id="{419C89B4-B63D-DA18-4E9F-55ED19BCBBB8}"/>
              </a:ext>
            </a:extLst>
          </p:cNvPr>
          <p:cNvSpPr txBox="1"/>
          <p:nvPr/>
        </p:nvSpPr>
        <p:spPr>
          <a:xfrm>
            <a:off x="4572000" y="7175487"/>
            <a:ext cx="414589"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52</a:t>
            </a:r>
          </a:p>
        </p:txBody>
      </p:sp>
    </p:spTree>
    <p:extLst>
      <p:ext uri="{BB962C8B-B14F-4D97-AF65-F5344CB8AC3E}">
        <p14:creationId xmlns:p14="http://schemas.microsoft.com/office/powerpoint/2010/main" val="2532351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12241" y="533808"/>
            <a:ext cx="2808843" cy="585994"/>
          </a:xfrm>
          <a:prstGeom prst="rect">
            <a:avLst/>
          </a:prstGeom>
        </p:spPr>
        <p:txBody>
          <a:bodyPr vert="horz" wrap="square" lIns="0" tIns="0" rIns="0" bIns="0" rtlCol="0">
            <a:spAutoFit/>
          </a:bodyPr>
          <a:lstStyle/>
          <a:p>
            <a:pPr marL="11516" algn="ctr"/>
            <a:r>
              <a:rPr sz="2176" dirty="0"/>
              <a:t>T-SEDA </a:t>
            </a:r>
            <a:r>
              <a:rPr lang="de-DE" sz="2176" dirty="0"/>
              <a:t>Handbuch</a:t>
            </a:r>
            <a:br>
              <a:rPr lang="de-DE" sz="2176" dirty="0"/>
            </a:br>
            <a:r>
              <a:rPr lang="de-DE" sz="1632" dirty="0">
                <a:solidFill>
                  <a:srgbClr val="000000"/>
                </a:solidFill>
              </a:rPr>
              <a:t>Inhalte</a:t>
            </a:r>
            <a:endParaRPr sz="1632" dirty="0"/>
          </a:p>
        </p:txBody>
      </p:sp>
      <p:graphicFrame>
        <p:nvGraphicFramePr>
          <p:cNvPr id="3" name="object 3"/>
          <p:cNvGraphicFramePr>
            <a:graphicFrameLocks noGrp="1"/>
          </p:cNvGraphicFramePr>
          <p:nvPr>
            <p:extLst>
              <p:ext uri="{D42A27DB-BD31-4B8C-83A1-F6EECF244321}">
                <p14:modId xmlns:p14="http://schemas.microsoft.com/office/powerpoint/2010/main" val="4116028585"/>
              </p:ext>
            </p:extLst>
          </p:nvPr>
        </p:nvGraphicFramePr>
        <p:xfrm>
          <a:off x="1480876" y="1175109"/>
          <a:ext cx="7343759" cy="5477327"/>
        </p:xfrm>
        <a:graphic>
          <a:graphicData uri="http://schemas.openxmlformats.org/drawingml/2006/table">
            <a:tbl>
              <a:tblPr firstRow="1" bandRow="1">
                <a:tableStyleId>{2D5ABB26-0587-4C30-8999-92F81FD0307C}</a:tableStyleId>
              </a:tblPr>
              <a:tblGrid>
                <a:gridCol w="6533929">
                  <a:extLst>
                    <a:ext uri="{9D8B030D-6E8A-4147-A177-3AD203B41FA5}">
                      <a16:colId xmlns:a16="http://schemas.microsoft.com/office/drawing/2014/main" val="20000"/>
                    </a:ext>
                  </a:extLst>
                </a:gridCol>
                <a:gridCol w="809830">
                  <a:extLst>
                    <a:ext uri="{9D8B030D-6E8A-4147-A177-3AD203B41FA5}">
                      <a16:colId xmlns:a16="http://schemas.microsoft.com/office/drawing/2014/main" val="20001"/>
                    </a:ext>
                  </a:extLst>
                </a:gridCol>
              </a:tblGrid>
              <a:tr h="384186">
                <a:tc>
                  <a:txBody>
                    <a:bodyPr/>
                    <a:lstStyle/>
                    <a:p>
                      <a:pPr marL="294005">
                        <a:lnSpc>
                          <a:spcPct val="100000"/>
                        </a:lnSpc>
                        <a:spcBef>
                          <a:spcPts val="450"/>
                        </a:spcBef>
                      </a:pPr>
                      <a:r>
                        <a:rPr sz="1200" b="1" spc="0" baseline="0" dirty="0">
                          <a:solidFill>
                            <a:srgbClr val="1A616F"/>
                          </a:solidFill>
                          <a:latin typeface="Arial"/>
                          <a:cs typeface="Arial"/>
                        </a:rPr>
                        <a:t>a. </a:t>
                      </a:r>
                      <a:r>
                        <a:rPr lang="de-DE" sz="1200" b="1" spc="0" baseline="0" dirty="0">
                          <a:latin typeface="Arial"/>
                          <a:cs typeface="Arial"/>
                        </a:rPr>
                        <a:t>Einführung in T-SEDA</a:t>
                      </a:r>
                      <a:endParaRPr sz="1200" spc="0" baseline="0" dirty="0">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a:cs typeface="Arial"/>
                        </a:rPr>
                        <a:t>1</a:t>
                      </a:r>
                      <a:endParaRPr sz="1200" spc="0" baseline="0" dirty="0">
                        <a:latin typeface="Arial"/>
                        <a:cs typeface="Arial"/>
                      </a:endParaRP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825">
                <a:tc>
                  <a:txBody>
                    <a:bodyPr/>
                    <a:lstStyle/>
                    <a:p>
                      <a:pPr marL="293370">
                        <a:lnSpc>
                          <a:spcPct val="100000"/>
                        </a:lnSpc>
                        <a:spcBef>
                          <a:spcPts val="450"/>
                        </a:spcBef>
                      </a:pPr>
                      <a:r>
                        <a:rPr sz="1200" b="1" spc="0" baseline="0" dirty="0">
                          <a:solidFill>
                            <a:srgbClr val="1A616F"/>
                          </a:solidFill>
                          <a:latin typeface="Arial"/>
                          <a:cs typeface="Arial"/>
                        </a:rPr>
                        <a:t>b. </a:t>
                      </a:r>
                      <a:r>
                        <a:rPr lang="de-DE" sz="1200" b="1" spc="0" baseline="0" dirty="0">
                          <a:latin typeface="Arial"/>
                          <a:cs typeface="Arial"/>
                        </a:rPr>
                        <a:t>Was ist dialogische Unterrichtsgesprächsführung?</a:t>
                      </a:r>
                      <a:endParaRPr sz="1200" spc="0" baseline="0" dirty="0">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a:cs typeface="Arial"/>
                        </a:rPr>
                        <a:t>5</a:t>
                      </a:r>
                      <a:endParaRPr sz="1200" spc="0" baseline="0" dirty="0">
                        <a:latin typeface="Arial"/>
                        <a:cs typeface="Arial"/>
                      </a:endParaRP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135">
                <a:tc>
                  <a:txBody>
                    <a:bodyPr/>
                    <a:lstStyle/>
                    <a:p>
                      <a:pPr marL="293370">
                        <a:lnSpc>
                          <a:spcPct val="100000"/>
                        </a:lnSpc>
                        <a:spcBef>
                          <a:spcPts val="450"/>
                        </a:spcBef>
                      </a:pPr>
                      <a:r>
                        <a:rPr sz="1200" b="1" spc="0" baseline="0" dirty="0">
                          <a:solidFill>
                            <a:srgbClr val="1A616F"/>
                          </a:solidFill>
                          <a:latin typeface="Arial"/>
                          <a:cs typeface="Arial"/>
                        </a:rPr>
                        <a:t>c. </a:t>
                      </a:r>
                      <a:r>
                        <a:rPr lang="en-US" sz="1200" b="1" spc="0" baseline="0" dirty="0" err="1">
                          <a:latin typeface="Arial"/>
                          <a:cs typeface="Arial"/>
                        </a:rPr>
                        <a:t>Dialogische</a:t>
                      </a:r>
                      <a:r>
                        <a:rPr lang="en-US" sz="1200" b="1" spc="0" baseline="0" dirty="0">
                          <a:latin typeface="Arial"/>
                          <a:cs typeface="Arial"/>
                        </a:rPr>
                        <a:t> </a:t>
                      </a:r>
                      <a:r>
                        <a:rPr lang="en-US" sz="1200" b="1" spc="0" baseline="0" dirty="0" err="1">
                          <a:latin typeface="Arial"/>
                          <a:cs typeface="Arial"/>
                        </a:rPr>
                        <a:t>Unterrichtsgespräche</a:t>
                      </a:r>
                      <a:r>
                        <a:rPr lang="en-US" sz="1200" b="1" spc="0" baseline="0" dirty="0">
                          <a:latin typeface="Arial"/>
                          <a:cs typeface="Arial"/>
                        </a:rPr>
                        <a:t> und </a:t>
                      </a:r>
                      <a:r>
                        <a:rPr lang="en-US" sz="1200" b="1" spc="0" baseline="0" dirty="0" err="1">
                          <a:latin typeface="Arial"/>
                          <a:cs typeface="Arial"/>
                        </a:rPr>
                        <a:t>Lernen</a:t>
                      </a:r>
                      <a:r>
                        <a:rPr lang="en-US" sz="1200" b="1" spc="0" baseline="0" dirty="0">
                          <a:latin typeface="Arial"/>
                          <a:cs typeface="Arial"/>
                        </a:rPr>
                        <a:t> in </a:t>
                      </a:r>
                      <a:r>
                        <a:rPr lang="en-US" sz="1200" b="1" spc="0" baseline="0" dirty="0" err="1">
                          <a:latin typeface="Arial"/>
                          <a:cs typeface="Arial"/>
                        </a:rPr>
                        <a:t>unterschiedlichen</a:t>
                      </a:r>
                      <a:r>
                        <a:rPr lang="en-US" sz="1200" b="1" spc="0" baseline="0" dirty="0">
                          <a:latin typeface="Arial"/>
                          <a:cs typeface="Arial"/>
                        </a:rPr>
                        <a:t> </a:t>
                      </a:r>
                      <a:r>
                        <a:rPr lang="en-US" sz="1200" b="1" spc="0" baseline="0" dirty="0" err="1">
                          <a:latin typeface="Arial"/>
                          <a:cs typeface="Arial"/>
                        </a:rPr>
                        <a:t>Kontexten</a:t>
                      </a:r>
                      <a:endParaRPr sz="1200" spc="0" baseline="0" dirty="0">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lang="en-GB" sz="1200" b="1" spc="0" baseline="0" dirty="0">
                          <a:solidFill>
                            <a:srgbClr val="1A616F"/>
                          </a:solidFill>
                          <a:latin typeface="Arial"/>
                          <a:cs typeface="Arial"/>
                        </a:rPr>
                        <a:t>7</a:t>
                      </a: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23380">
                <a:tc>
                  <a:txBody>
                    <a:bodyPr/>
                    <a:lstStyle/>
                    <a:p>
                      <a:pPr marL="810260">
                        <a:lnSpc>
                          <a:spcPct val="100000"/>
                        </a:lnSpc>
                        <a:spcBef>
                          <a:spcPts val="455"/>
                        </a:spcBef>
                      </a:pPr>
                      <a:r>
                        <a:rPr lang="de-DE" sz="1100" spc="0" baseline="0" dirty="0">
                          <a:latin typeface="Arial Unicode MS"/>
                          <a:cs typeface="Arial Unicode MS"/>
                        </a:rPr>
                        <a:t>Evidenz dafür, dass der Dialog zwischen Lehrpersonen und Lernenden das Lernen fördert</a:t>
                      </a:r>
                      <a:endParaRPr sz="1100" spc="0" baseline="0" dirty="0">
                        <a:latin typeface="Arial Unicode MS"/>
                        <a:cs typeface="Arial Unicode MS"/>
                      </a:endParaRPr>
                    </a:p>
                  </a:txBody>
                  <a:tcPr marL="0" marR="0" marT="52399"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lang="en-GB" sz="1200" spc="0" baseline="0" dirty="0">
                          <a:latin typeface="Arial"/>
                          <a:cs typeface="Arial"/>
                        </a:rPr>
                        <a:t>8</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28908">
                <a:tc>
                  <a:txBody>
                    <a:bodyPr/>
                    <a:lstStyle/>
                    <a:p>
                      <a:pPr marL="810260">
                        <a:lnSpc>
                          <a:spcPct val="100000"/>
                        </a:lnSpc>
                        <a:spcBef>
                          <a:spcPts val="455"/>
                        </a:spcBef>
                      </a:pPr>
                      <a:r>
                        <a:rPr lang="de-DE" sz="1100" spc="0" baseline="0" dirty="0">
                          <a:solidFill>
                            <a:schemeClr val="tx1"/>
                          </a:solidFill>
                          <a:latin typeface="Arial Unicode MS"/>
                          <a:cs typeface="Arial Unicode MS"/>
                        </a:rPr>
                        <a:t>Gruppendialog</a:t>
                      </a:r>
                      <a:endParaRPr sz="1100" spc="0" baseline="0" dirty="0">
                        <a:solidFill>
                          <a:schemeClr val="tx1"/>
                        </a:solidFill>
                        <a:latin typeface="Arial Unicode MS"/>
                        <a:cs typeface="Arial Unicode MS"/>
                      </a:endParaRPr>
                    </a:p>
                  </a:txBody>
                  <a:tcPr marL="0" marR="0" marT="52399"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lang="en-GB" sz="1200" b="1" spc="0" baseline="0" dirty="0">
                          <a:solidFill>
                            <a:srgbClr val="1A616F"/>
                          </a:solidFill>
                          <a:latin typeface="Arial"/>
                          <a:cs typeface="Arial"/>
                        </a:rPr>
                        <a:t>8</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23379">
                <a:tc>
                  <a:txBody>
                    <a:bodyPr/>
                    <a:lstStyle/>
                    <a:p>
                      <a:pPr marL="810260">
                        <a:lnSpc>
                          <a:spcPct val="100000"/>
                        </a:lnSpc>
                        <a:spcBef>
                          <a:spcPts val="430"/>
                        </a:spcBef>
                      </a:pPr>
                      <a:r>
                        <a:rPr lang="de-DE" sz="1100" spc="0" baseline="0" dirty="0">
                          <a:latin typeface="Arial Unicode MS"/>
                          <a:cs typeface="Arial Unicode MS"/>
                        </a:rPr>
                        <a:t>Dialog in verschiedenen Kontexten </a:t>
                      </a:r>
                      <a:endParaRPr sz="1100" spc="0" baseline="0" dirty="0">
                        <a:latin typeface="Arial Unicode MS"/>
                        <a:cs typeface="Arial Unicode MS"/>
                      </a:endParaRPr>
                    </a:p>
                  </a:txBody>
                  <a:tcPr marL="0" marR="0" marT="49520"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R="404495" algn="r">
                        <a:lnSpc>
                          <a:spcPct val="100000"/>
                        </a:lnSpc>
                        <a:spcBef>
                          <a:spcPts val="625"/>
                        </a:spcBef>
                      </a:pPr>
                      <a:r>
                        <a:rPr lang="en-GB" sz="1200" b="1" spc="0" baseline="0" dirty="0">
                          <a:solidFill>
                            <a:srgbClr val="1A616F"/>
                          </a:solidFill>
                          <a:latin typeface="Arial"/>
                          <a:cs typeface="Arial"/>
                        </a:rPr>
                        <a:t>9</a:t>
                      </a:r>
                      <a:endParaRPr sz="1200" spc="0" baseline="0" dirty="0">
                        <a:latin typeface="Arial"/>
                        <a:cs typeface="Arial"/>
                      </a:endParaRPr>
                    </a:p>
                  </a:txBody>
                  <a:tcPr marL="0" marR="0" marT="793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28908">
                <a:tc>
                  <a:txBody>
                    <a:bodyPr/>
                    <a:lstStyle/>
                    <a:p>
                      <a:pPr marL="810260">
                        <a:lnSpc>
                          <a:spcPct val="100000"/>
                        </a:lnSpc>
                        <a:spcBef>
                          <a:spcPts val="459"/>
                        </a:spcBef>
                      </a:pPr>
                      <a:r>
                        <a:rPr sz="1100" spc="0" baseline="0" dirty="0" err="1">
                          <a:latin typeface="Arial"/>
                          <a:ea typeface="Arial Unicode MS" panose="020B0604020202020204"/>
                          <a:cs typeface="Arial"/>
                        </a:rPr>
                        <a:t>Dialo</a:t>
                      </a:r>
                      <a:r>
                        <a:rPr lang="de-DE" sz="1100" spc="0" baseline="0" dirty="0">
                          <a:latin typeface="Arial"/>
                          <a:ea typeface="Arial Unicode MS" panose="020B0604020202020204"/>
                          <a:cs typeface="Arial"/>
                        </a:rPr>
                        <a:t>g mit jungen Kindern</a:t>
                      </a:r>
                      <a:endParaRPr sz="1100" spc="0" baseline="0" dirty="0">
                        <a:latin typeface="Arial"/>
                        <a:ea typeface="Arial Unicode MS" panose="020B0604020202020204"/>
                        <a:cs typeface="Arial"/>
                      </a:endParaRPr>
                    </a:p>
                  </a:txBody>
                  <a:tcPr marL="0" marR="0" marT="5297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lang="en-GB" sz="1200" b="1" spc="0" baseline="0" dirty="0">
                          <a:solidFill>
                            <a:srgbClr val="1A616F"/>
                          </a:solidFill>
                          <a:latin typeface="Arial"/>
                          <a:cs typeface="Arial"/>
                        </a:rPr>
                        <a:t>   10</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26143">
                <a:tc>
                  <a:txBody>
                    <a:bodyPr/>
                    <a:lstStyle/>
                    <a:p>
                      <a:pPr marL="810260">
                        <a:lnSpc>
                          <a:spcPct val="100000"/>
                        </a:lnSpc>
                        <a:spcBef>
                          <a:spcPts val="455"/>
                        </a:spcBef>
                      </a:pPr>
                      <a:r>
                        <a:rPr lang="de-DE" sz="1100" spc="0" baseline="0" dirty="0">
                          <a:latin typeface="Arial Unicode MS"/>
                          <a:cs typeface="Arial Unicode MS"/>
                        </a:rPr>
                        <a:t>Hochschulbildung und erwachsene Lernende</a:t>
                      </a:r>
                      <a:endParaRPr sz="1100" spc="0" baseline="0" dirty="0">
                        <a:latin typeface="Arial Unicode MS"/>
                        <a:cs typeface="Arial Unicode MS"/>
                      </a:endParaRPr>
                    </a:p>
                  </a:txBody>
                  <a:tcPr marL="0" marR="0" marT="52399"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1</a:t>
                      </a:r>
                      <a:endParaRPr sz="1200" spc="0" baseline="0" dirty="0">
                        <a:latin typeface="Arial"/>
                        <a:cs typeface="Arial"/>
                      </a:endParaRPr>
                    </a:p>
                  </a:txBody>
                  <a:tcPr marL="0" marR="0" marT="78740" marB="0">
                    <a:lnL w="6096" cap="flat" cmpd="sng" algn="ctr">
                      <a:solidFill>
                        <a:srgbClr val="000000"/>
                      </a:solidFill>
                      <a:prstDash val="solid"/>
                      <a:round/>
                      <a:headEnd type="none" w="med" len="med"/>
                      <a:tailEnd type="none" w="med" len="me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23379">
                <a:tc>
                  <a:txBody>
                    <a:bodyPr/>
                    <a:lstStyle/>
                    <a:p>
                      <a:pPr marL="810260">
                        <a:lnSpc>
                          <a:spcPct val="100000"/>
                        </a:lnSpc>
                        <a:spcBef>
                          <a:spcPts val="455"/>
                        </a:spcBef>
                      </a:pPr>
                      <a:r>
                        <a:rPr lang="de-DE" sz="1100" spc="0" baseline="0" dirty="0">
                          <a:latin typeface="Arial Unicode MS"/>
                          <a:cs typeface="Arial Unicode MS"/>
                        </a:rPr>
                        <a:t>Dialog in den Lehrplanthemen</a:t>
                      </a:r>
                      <a:endParaRPr sz="1100" spc="0" baseline="0" dirty="0">
                        <a:latin typeface="Arial Unicode MS"/>
                        <a:cs typeface="Arial Unicode MS"/>
                      </a:endParaRPr>
                    </a:p>
                  </a:txBody>
                  <a:tcPr marL="0" marR="0" marT="52399" marB="0">
                    <a:lnL w="6096">
                      <a:solidFill>
                        <a:srgbClr val="000000"/>
                      </a:solidFill>
                      <a:prstDash val="solid"/>
                    </a:lnL>
                    <a:lnR w="6096"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2</a:t>
                      </a:r>
                      <a:endParaRPr sz="1200" spc="0" baseline="0" dirty="0">
                        <a:latin typeface="Arial"/>
                        <a:cs typeface="Arial"/>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26143">
                <a:tc>
                  <a:txBody>
                    <a:bodyPr/>
                    <a:lstStyle/>
                    <a:p>
                      <a:pPr marL="810260">
                        <a:lnSpc>
                          <a:spcPct val="100000"/>
                        </a:lnSpc>
                        <a:spcBef>
                          <a:spcPts val="455"/>
                        </a:spcBef>
                      </a:pPr>
                      <a:r>
                        <a:rPr lang="de-DE" sz="1100" spc="0" baseline="0" dirty="0">
                          <a:latin typeface="Arial Unicode MS"/>
                          <a:cs typeface="Arial Unicode MS"/>
                        </a:rPr>
                        <a:t>Gleichberechtigung und Beteiligung aller Lernenden</a:t>
                      </a:r>
                      <a:endParaRPr lang="en-US" sz="1100" spc="0" baseline="0" dirty="0">
                        <a:latin typeface="Arial Unicode MS"/>
                        <a:cs typeface="Arial Unicode MS"/>
                      </a:endParaRPr>
                    </a:p>
                  </a:txBody>
                  <a:tcPr marL="0" marR="0" marT="52399"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3</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411135">
                <a:tc>
                  <a:txBody>
                    <a:bodyPr/>
                    <a:lstStyle/>
                    <a:p>
                      <a:pPr marL="293370">
                        <a:lnSpc>
                          <a:spcPct val="100000"/>
                        </a:lnSpc>
                        <a:spcBef>
                          <a:spcPts val="450"/>
                        </a:spcBef>
                      </a:pPr>
                      <a:r>
                        <a:rPr sz="1200" b="1" spc="0" baseline="0" dirty="0">
                          <a:solidFill>
                            <a:srgbClr val="1A616F"/>
                          </a:solidFill>
                          <a:latin typeface="Arial"/>
                          <a:cs typeface="Arial"/>
                        </a:rPr>
                        <a:t>d. </a:t>
                      </a:r>
                      <a:r>
                        <a:rPr lang="de-DE" sz="1200" b="1" spc="0" baseline="0" dirty="0">
                          <a:latin typeface="Arial"/>
                          <a:cs typeface="Arial"/>
                        </a:rPr>
                        <a:t>Wie produktiv ist der Dialog in meinem Klassenzimmer? Eine Selbsteinschätzung für Lehrer*innen</a:t>
                      </a:r>
                      <a:endParaRPr sz="1200" spc="0" baseline="0" dirty="0">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4</a:t>
                      </a:r>
                      <a:endParaRPr sz="1200" spc="0" baseline="0" dirty="0">
                        <a:latin typeface="Arial"/>
                        <a:cs typeface="Arial"/>
                      </a:endParaRPr>
                    </a:p>
                  </a:txBody>
                  <a:tcPr marL="0" marR="0" marT="76200" marB="0">
                    <a:lnL w="6096" cap="flat" cmpd="sng" algn="ctr">
                      <a:solidFill>
                        <a:srgbClr val="000000"/>
                      </a:solidFill>
                      <a:prstDash val="solid"/>
                      <a:round/>
                      <a:headEnd type="none" w="med" len="med"/>
                      <a:tailEnd type="none" w="med" len="med"/>
                    </a:lnL>
                    <a:lnR w="6096">
                      <a:solidFill>
                        <a:srgbClr val="000000"/>
                      </a:solidFill>
                      <a:prstDash val="solid"/>
                    </a:lnR>
                    <a:lnT w="6096" cap="flat" cmpd="sng" algn="ctr">
                      <a:solidFill>
                        <a:srgbClr val="000000"/>
                      </a:solidFill>
                      <a:prstDash val="solid"/>
                      <a:round/>
                      <a:headEnd type="none" w="med" len="med"/>
                      <a:tailEnd type="none" w="med" len="med"/>
                    </a:lnT>
                    <a:lnB w="6096">
                      <a:solidFill>
                        <a:srgbClr val="000000"/>
                      </a:solidFill>
                      <a:prstDash val="solid"/>
                    </a:lnB>
                  </a:tcPr>
                </a:tc>
                <a:extLst>
                  <a:ext uri="{0D108BD9-81ED-4DB2-BD59-A6C34878D82A}">
                    <a16:rowId xmlns:a16="http://schemas.microsoft.com/office/drawing/2014/main" val="10011"/>
                  </a:ext>
                </a:extLst>
              </a:tr>
              <a:tr h="323380">
                <a:tc>
                  <a:txBody>
                    <a:bodyPr/>
                    <a:lstStyle/>
                    <a:p>
                      <a:pPr marL="293370">
                        <a:lnSpc>
                          <a:spcPct val="100000"/>
                        </a:lnSpc>
                        <a:spcBef>
                          <a:spcPts val="450"/>
                        </a:spcBef>
                      </a:pPr>
                      <a:r>
                        <a:rPr sz="1200" b="1" spc="0" baseline="0" dirty="0">
                          <a:solidFill>
                            <a:srgbClr val="1A616F"/>
                          </a:solidFill>
                          <a:latin typeface="Arial"/>
                          <a:cs typeface="Arial"/>
                        </a:rPr>
                        <a:t>e.</a:t>
                      </a:r>
                      <a:r>
                        <a:rPr lang="de-DE" sz="1200" b="1" spc="0" baseline="0" dirty="0">
                          <a:solidFill>
                            <a:srgbClr val="1A616F"/>
                          </a:solidFill>
                          <a:latin typeface="Arial"/>
                          <a:cs typeface="Arial"/>
                        </a:rPr>
                        <a:t> </a:t>
                      </a:r>
                      <a:r>
                        <a:rPr lang="de-DE" sz="1200" b="1" spc="0" baseline="0" dirty="0">
                          <a:solidFill>
                            <a:schemeClr val="tx1"/>
                          </a:solidFill>
                          <a:latin typeface="Arial"/>
                          <a:cs typeface="Arial"/>
                        </a:rPr>
                        <a:t>Zyklus der reflektierten Untersuchung im Klassenzimmer</a:t>
                      </a:r>
                      <a:endParaRPr sz="1200" spc="0" baseline="0" dirty="0">
                        <a:solidFill>
                          <a:schemeClr val="tx1"/>
                        </a:solidFill>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a:t>
                      </a:r>
                      <a:r>
                        <a:rPr lang="en-GB" sz="1200" b="1" spc="0" baseline="0" dirty="0">
                          <a:solidFill>
                            <a:srgbClr val="1A616F"/>
                          </a:solidFill>
                          <a:latin typeface="Arial"/>
                          <a:cs typeface="Arial"/>
                        </a:rPr>
                        <a:t>5</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39962">
                <a:tc>
                  <a:txBody>
                    <a:bodyPr/>
                    <a:lstStyle/>
                    <a:p>
                      <a:pPr marL="293370">
                        <a:lnSpc>
                          <a:spcPct val="100000"/>
                        </a:lnSpc>
                        <a:spcBef>
                          <a:spcPts val="450"/>
                        </a:spcBef>
                      </a:pPr>
                      <a:r>
                        <a:rPr sz="1200" b="1" spc="0" baseline="0" dirty="0">
                          <a:solidFill>
                            <a:srgbClr val="1A616F"/>
                          </a:solidFill>
                          <a:latin typeface="Arial"/>
                          <a:cs typeface="Arial"/>
                        </a:rPr>
                        <a:t>f. </a:t>
                      </a:r>
                      <a:r>
                        <a:rPr lang="de-DE" sz="1200" b="1" spc="0" baseline="0" dirty="0">
                          <a:latin typeface="Arial"/>
                          <a:cs typeface="Arial"/>
                        </a:rPr>
                        <a:t>Auswahl des eigenen Untersuchungsschwerpunkts</a:t>
                      </a:r>
                      <a:endParaRPr sz="1200" spc="0" baseline="0" dirty="0">
                        <a:latin typeface="Arial"/>
                        <a:cs typeface="Arial"/>
                      </a:endParaRPr>
                    </a:p>
                  </a:txBody>
                  <a:tcPr marL="0" marR="0" marT="51824"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17</a:t>
                      </a:r>
                      <a:endParaRPr sz="1200" spc="0" baseline="0" dirty="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17852">
                <a:tc>
                  <a:txBody>
                    <a:bodyPr/>
                    <a:lstStyle/>
                    <a:p>
                      <a:pPr marL="293370">
                        <a:lnSpc>
                          <a:spcPct val="100000"/>
                        </a:lnSpc>
                        <a:spcBef>
                          <a:spcPts val="425"/>
                        </a:spcBef>
                      </a:pPr>
                      <a:r>
                        <a:rPr sz="1200" b="1" spc="0" baseline="0" dirty="0">
                          <a:solidFill>
                            <a:srgbClr val="1A616F"/>
                          </a:solidFill>
                          <a:latin typeface="Arial"/>
                          <a:cs typeface="Arial"/>
                        </a:rPr>
                        <a:t>g. </a:t>
                      </a:r>
                      <a:r>
                        <a:rPr lang="de-DE" sz="1200" b="1" spc="0" baseline="0" dirty="0">
                          <a:latin typeface="Arial"/>
                          <a:cs typeface="Arial"/>
                        </a:rPr>
                        <a:t>Forschungsethik</a:t>
                      </a:r>
                      <a:endParaRPr sz="1200" spc="0" baseline="0" dirty="0">
                        <a:latin typeface="Arial"/>
                        <a:cs typeface="Arial"/>
                      </a:endParaRPr>
                    </a:p>
                  </a:txBody>
                  <a:tcPr marL="0" marR="0" marT="48945" marB="0">
                    <a:lnL w="6096">
                      <a:solidFill>
                        <a:srgbClr val="000000"/>
                      </a:solidFill>
                      <a:prstDash val="solid"/>
                    </a:lnL>
                    <a:lnR w="6096" cap="flat" cmpd="sng" algn="ctr">
                      <a:solidFill>
                        <a:srgbClr val="000000"/>
                      </a:solidFill>
                      <a:prstDash val="solid"/>
                      <a:round/>
                      <a:headEnd type="none" w="med" len="med"/>
                      <a:tailEnd type="none" w="med" len="med"/>
                    </a:lnR>
                    <a:lnT w="6096">
                      <a:solidFill>
                        <a:srgbClr val="000000"/>
                      </a:solidFill>
                      <a:prstDash val="solid"/>
                    </a:lnT>
                    <a:lnB w="6095">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1</a:t>
                      </a:r>
                      <a:endParaRPr sz="1200" spc="0" baseline="0" dirty="0">
                        <a:latin typeface="Arial"/>
                        <a:cs typeface="Arial"/>
                      </a:endParaRP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28908">
                <a:tc>
                  <a:txBody>
                    <a:bodyPr/>
                    <a:lstStyle/>
                    <a:p>
                      <a:pPr marL="256540">
                        <a:lnSpc>
                          <a:spcPct val="100000"/>
                        </a:lnSpc>
                        <a:spcBef>
                          <a:spcPts val="425"/>
                        </a:spcBef>
                      </a:pPr>
                      <a:r>
                        <a:rPr sz="1200" b="1" spc="0" baseline="0" dirty="0">
                          <a:solidFill>
                            <a:srgbClr val="1A616F"/>
                          </a:solidFill>
                          <a:latin typeface="Arial"/>
                          <a:cs typeface="Arial"/>
                        </a:rPr>
                        <a:t>h. </a:t>
                      </a:r>
                      <a:r>
                        <a:rPr lang="de-DE" sz="1200" b="1" spc="0" baseline="0" dirty="0">
                          <a:latin typeface="Arial"/>
                          <a:cs typeface="Arial"/>
                        </a:rPr>
                        <a:t>Analyse von Unterrichtsgesprächen: systematische Beobachtung und Kodierung</a:t>
                      </a:r>
                      <a:endParaRPr sz="1200" spc="0" baseline="0" dirty="0">
                        <a:latin typeface="Arial"/>
                        <a:cs typeface="Arial"/>
                      </a:endParaRPr>
                    </a:p>
                  </a:txBody>
                  <a:tcPr marL="0" marR="0" marT="48945" marB="0">
                    <a:lnL w="6096">
                      <a:solidFill>
                        <a:srgbClr val="000000"/>
                      </a:solidFill>
                      <a:prstDash val="solid"/>
                    </a:lnL>
                    <a:lnR w="6096" cap="flat" cmpd="sng" algn="ctr">
                      <a:solidFill>
                        <a:srgbClr val="000000"/>
                      </a:solidFill>
                      <a:prstDash val="solid"/>
                      <a:round/>
                      <a:headEnd type="none" w="med" len="med"/>
                      <a:tailEnd type="none" w="med" len="med"/>
                    </a:lnR>
                    <a:lnT w="6095">
                      <a:solidFill>
                        <a:srgbClr val="000000"/>
                      </a:solidFill>
                      <a:prstDash val="solid"/>
                    </a:lnT>
                    <a:lnB w="6095">
                      <a:solidFill>
                        <a:srgbClr val="000000"/>
                      </a:solidFill>
                      <a:prstDash val="solid"/>
                    </a:lnB>
                  </a:tcPr>
                </a:tc>
                <a:tc>
                  <a:txBody>
                    <a:bodyPr/>
                    <a:lstStyle/>
                    <a:p>
                      <a:pPr marR="361950" algn="r">
                        <a:lnSpc>
                          <a:spcPct val="100000"/>
                        </a:lnSpc>
                        <a:spcBef>
                          <a:spcPts val="575"/>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6</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232055">
                <a:tc>
                  <a:txBody>
                    <a:bodyPr/>
                    <a:lstStyle/>
                    <a:p>
                      <a:pPr marR="2203450" algn="r">
                        <a:lnSpc>
                          <a:spcPts val="690"/>
                        </a:lnSpc>
                      </a:pPr>
                      <a:endParaRPr sz="900" spc="0" baseline="0" dirty="0">
                        <a:latin typeface="Arial"/>
                        <a:cs typeface="Arial"/>
                      </a:endParaRPr>
                    </a:p>
                    <a:p>
                      <a:pPr marL="280670">
                        <a:lnSpc>
                          <a:spcPts val="1320"/>
                        </a:lnSpc>
                      </a:pPr>
                      <a:r>
                        <a:rPr sz="1200" b="1" spc="0" baseline="0" dirty="0">
                          <a:solidFill>
                            <a:srgbClr val="1A616F"/>
                          </a:solidFill>
                          <a:latin typeface="Arial"/>
                          <a:cs typeface="Arial"/>
                        </a:rPr>
                        <a:t>i. </a:t>
                      </a:r>
                      <a:r>
                        <a:rPr lang="de-DE" sz="1200" b="1" spc="0" baseline="0" dirty="0">
                          <a:latin typeface="Arial"/>
                          <a:cs typeface="Arial"/>
                        </a:rPr>
                        <a:t>Mögliche Anwendungen des T-SEDA-</a:t>
                      </a:r>
                      <a:r>
                        <a:rPr lang="de-DE" sz="1200" b="1" spc="0" baseline="0" dirty="0" err="1">
                          <a:latin typeface="Arial"/>
                          <a:cs typeface="Arial"/>
                        </a:rPr>
                        <a:t>To</a:t>
                      </a:r>
                      <a:r>
                        <a:rPr lang="en-GB" sz="1200" b="1" spc="0" baseline="0" dirty="0" err="1">
                          <a:latin typeface="Arial"/>
                          <a:cs typeface="Arial"/>
                        </a:rPr>
                        <a:t>olkits</a:t>
                      </a:r>
                      <a:endParaRPr sz="1200" spc="0" baseline="0" dirty="0">
                        <a:latin typeface="Arial"/>
                        <a:cs typeface="Arial"/>
                      </a:endParaRPr>
                    </a:p>
                  </a:txBody>
                  <a:tcPr marL="0" marR="0" marT="0" marB="0">
                    <a:lnL w="6096">
                      <a:solidFill>
                        <a:srgbClr val="000000"/>
                      </a:solidFill>
                      <a:prstDash val="solid"/>
                    </a:lnL>
                    <a:lnR w="6096" cap="flat" cmpd="sng" algn="ctr">
                      <a:solidFill>
                        <a:srgbClr val="000000"/>
                      </a:solidFill>
                      <a:prstDash val="solid"/>
                      <a:round/>
                      <a:headEnd type="none" w="med" len="med"/>
                      <a:tailEnd type="none" w="med" len="med"/>
                    </a:lnR>
                    <a:lnT w="6095">
                      <a:solidFill>
                        <a:srgbClr val="000000"/>
                      </a:solidFill>
                      <a:prstDash val="solid"/>
                    </a:lnT>
                    <a:lnB w="6096">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a:cs typeface="Arial"/>
                        </a:rPr>
                        <a:t>2</a:t>
                      </a:r>
                      <a:r>
                        <a:rPr lang="en-GB" sz="1200" b="1" spc="0" baseline="0" dirty="0">
                          <a:solidFill>
                            <a:srgbClr val="1A616F"/>
                          </a:solidFill>
                          <a:latin typeface="Arial"/>
                          <a:cs typeface="Arial"/>
                        </a:rPr>
                        <a:t>7</a:t>
                      </a:r>
                      <a:endParaRPr sz="1200" spc="0" baseline="0" dirty="0">
                        <a:latin typeface="Arial"/>
                        <a:cs typeface="Arial"/>
                      </a:endParaRP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1479544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362901" y="606138"/>
            <a:ext cx="7523165" cy="195438"/>
          </a:xfrm>
        </p:spPr>
        <p:txBody>
          <a:bodyPr/>
          <a:lstStyle/>
          <a:p>
            <a:pPr algn="ctr"/>
            <a:r>
              <a:rPr lang="de-DE" sz="1270" dirty="0">
                <a:latin typeface="Arial" panose="020B0604020202020204" pitchFamily="34" charset="0"/>
                <a:ea typeface="Times New Roman" panose="02020603050405020304" pitchFamily="18" charset="0"/>
                <a:cs typeface="Arial" panose="020B0604020202020204" pitchFamily="34" charset="0"/>
              </a:rPr>
              <a:t>Übersetzung von T-SEDA und Verwendung in verschiedenen kulturellen Kontexten</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1086506" y="1017498"/>
            <a:ext cx="3938600" cy="5984587"/>
          </a:xfrm>
          <a:ln w="31750">
            <a:solidFill>
              <a:srgbClr val="2791A6"/>
            </a:solidFill>
          </a:ln>
        </p:spPr>
        <p:txBody>
          <a:bodyPr/>
          <a:lstStyle/>
          <a:p>
            <a:pPr marL="122362"/>
            <a:endParaRPr lang="de-DE" sz="997" dirty="0">
              <a:latin typeface="Arial" panose="020B0604020202020204" pitchFamily="34" charset="0"/>
              <a:ea typeface="Times New Roman" panose="02020603050405020304" pitchFamily="18" charset="0"/>
              <a:cs typeface="Arial" panose="020B0604020202020204" pitchFamily="34" charset="0"/>
            </a:endParaRPr>
          </a:p>
          <a:p>
            <a:pPr marL="122362"/>
            <a:r>
              <a:rPr lang="de-DE" sz="997" dirty="0">
                <a:latin typeface="Arial" panose="020B0604020202020204" pitchFamily="34" charset="0"/>
                <a:ea typeface="Times New Roman" panose="02020603050405020304" pitchFamily="18" charset="0"/>
                <a:cs typeface="Arial" panose="020B0604020202020204" pitchFamily="34" charset="0"/>
              </a:rPr>
              <a:t>Erstens steht T-SEDA zur Anpassung an Ihre eigenen Zwecke und Kontexte zur Verfügung. Sie können die Inhalte nach eigenem Ermessen bearbeiten, auswählen und hinzufügen. Bitte teilen Sie Ihre Anpassungen und Ihr Feedback mit dem Team</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dirty="0">
                <a:latin typeface="Arial" panose="020B0604020202020204" pitchFamily="34" charset="0"/>
                <a:ea typeface="Times New Roman" panose="02020603050405020304" pitchFamily="18" charset="0"/>
                <a:cs typeface="Arial" panose="020B0604020202020204" pitchFamily="34" charset="0"/>
                <a:hlinkClick r:id="rId3"/>
              </a:rPr>
              <a:t>t-seda@educ.cam.ac.uk</a:t>
            </a:r>
            <a:r>
              <a:rPr lang="en-GB" sz="997" dirty="0">
                <a:latin typeface="Arial" panose="020B0604020202020204" pitchFamily="34" charset="0"/>
                <a:ea typeface="Times New Roman" panose="02020603050405020304" pitchFamily="18" charset="0"/>
                <a:cs typeface="Arial" panose="020B0604020202020204" pitchFamily="34" charset="0"/>
              </a:rPr>
              <a:t> </a:t>
            </a:r>
          </a:p>
          <a:p>
            <a:pPr marL="122362"/>
            <a:endParaRPr lang="en-GB" sz="997" dirty="0">
              <a:latin typeface="Arial" panose="020B0604020202020204" pitchFamily="34" charset="0"/>
              <a:ea typeface="Times New Roman" panose="02020603050405020304" pitchFamily="18" charset="0"/>
              <a:cs typeface="Arial" panose="020B0604020202020204" pitchFamily="34" charset="0"/>
            </a:endParaRPr>
          </a:p>
          <a:p>
            <a:pPr marL="122362"/>
            <a:r>
              <a:rPr lang="de-DE" sz="997" dirty="0">
                <a:latin typeface="Arial" panose="020B0604020202020204" pitchFamily="34" charset="0"/>
                <a:ea typeface="Times New Roman" panose="02020603050405020304" pitchFamily="18" charset="0"/>
                <a:cs typeface="Arial" panose="020B0604020202020204" pitchFamily="34" charset="0"/>
              </a:rPr>
              <a:t>Zweitens stützt sich diese Version von T-SEDA auf das Feedback und die Ratschläge von Menschen, die es bisher in verschiedenen internationalen Kontexten eingesetzt haben - insbesondere von Kolleg*innen, die das Toolkit in verschiedene Sprachen übersetzt haben:  Spanisch, Chinesisch, Französisch, Italienisch, Japanisch, Arabisch, Niederländisch, Hebräisch und Deutsch. Diese Übersetzungen sind auf der T-SEDA-Website verfügbar</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u="sng" dirty="0">
                <a:solidFill>
                  <a:srgbClr val="0563C1"/>
                </a:solidFill>
                <a:latin typeface="Arial" panose="020B0604020202020204" pitchFamily="34" charset="0"/>
                <a:ea typeface="Times New Roman" panose="02020603050405020304" pitchFamily="18" charset="0"/>
                <a:cs typeface="Arial" panose="020B0604020202020204" pitchFamily="34" charset="0"/>
                <a:hlinkClick r:id="rId4"/>
              </a:rPr>
              <a:t>T-SEDA website</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dirty="0">
                <a:latin typeface="Arial" panose="020B0604020202020204" pitchFamily="34" charset="0"/>
                <a:ea typeface="Times New Roman" panose="02020603050405020304" pitchFamily="18" charset="0"/>
                <a:cs typeface="Arial" panose="020B0604020202020204" pitchFamily="34" charset="0"/>
                <a:hlinkClick r:id="rId5"/>
              </a:rPr>
              <a:t>Cao et al (2023) </a:t>
            </a:r>
            <a:r>
              <a:rPr lang="en-GB" sz="997" dirty="0" err="1">
                <a:latin typeface="Arial" panose="020B0604020202020204" pitchFamily="34" charset="0"/>
                <a:ea typeface="Times New Roman" panose="02020603050405020304" pitchFamily="18" charset="0"/>
                <a:cs typeface="Arial" panose="020B0604020202020204" pitchFamily="34" charset="0"/>
              </a:rPr>
              <a:t>haben</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dirty="0" err="1">
                <a:latin typeface="Arial" panose="020B0604020202020204" pitchFamily="34" charset="0"/>
                <a:ea typeface="Times New Roman" panose="02020603050405020304" pitchFamily="18" charset="0"/>
                <a:cs typeface="Arial" panose="020B0604020202020204" pitchFamily="34" charset="0"/>
              </a:rPr>
              <a:t>zum</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dirty="0" err="1">
                <a:latin typeface="Arial" panose="020B0604020202020204" pitchFamily="34" charset="0"/>
                <a:ea typeface="Times New Roman" panose="02020603050405020304" pitchFamily="18" charset="0"/>
                <a:cs typeface="Arial" panose="020B0604020202020204" pitchFamily="34" charset="0"/>
              </a:rPr>
              <a:t>Thema</a:t>
            </a:r>
            <a:r>
              <a:rPr lang="en-GB" sz="997" dirty="0">
                <a:latin typeface="Arial" panose="020B0604020202020204" pitchFamily="34" charset="0"/>
                <a:ea typeface="Times New Roman" panose="02020603050405020304" pitchFamily="18" charset="0"/>
                <a:cs typeface="Arial" panose="020B0604020202020204" pitchFamily="34" charset="0"/>
              </a:rPr>
              <a:t> </a:t>
            </a:r>
            <a:r>
              <a:rPr lang="en-GB" sz="997" dirty="0" err="1">
                <a:latin typeface="Arial" panose="020B0604020202020204" pitchFamily="34" charset="0"/>
                <a:ea typeface="Times New Roman" panose="02020603050405020304" pitchFamily="18" charset="0"/>
                <a:cs typeface="Arial" panose="020B0604020202020204" pitchFamily="34" charset="0"/>
              </a:rPr>
              <a:t>geforscht</a:t>
            </a:r>
            <a:r>
              <a:rPr lang="en-GB" sz="997" dirty="0">
                <a:latin typeface="Arial" panose="020B0604020202020204" pitchFamily="34" charset="0"/>
                <a:ea typeface="Times New Roman" panose="02020603050405020304" pitchFamily="18" charset="0"/>
                <a:cs typeface="Arial" panose="020B0604020202020204" pitchFamily="34" charset="0"/>
              </a:rPr>
              <a:t>.</a:t>
            </a:r>
          </a:p>
          <a:p>
            <a:pPr marL="122362"/>
            <a:r>
              <a:rPr lang="en-GB" sz="997" b="1" dirty="0">
                <a:latin typeface="Arial" panose="020B0604020202020204" pitchFamily="34" charset="0"/>
                <a:ea typeface="Times New Roman" panose="02020603050405020304" pitchFamily="18" charset="0"/>
                <a:cs typeface="Arial" panose="020B0604020202020204" pitchFamily="34" charset="0"/>
              </a:rPr>
              <a:t> </a:t>
            </a:r>
            <a:endParaRPr lang="en-GB" sz="997" dirty="0">
              <a:latin typeface="Arial" panose="020B0604020202020204" pitchFamily="34" charset="0"/>
              <a:ea typeface="Times New Roman" panose="02020603050405020304" pitchFamily="18" charset="0"/>
              <a:cs typeface="Arial" panose="020B0604020202020204" pitchFamily="34" charset="0"/>
            </a:endParaRPr>
          </a:p>
          <a:p>
            <a:pPr marL="122362">
              <a:spcAft>
                <a:spcPts val="635"/>
              </a:spcAft>
            </a:pPr>
            <a:r>
              <a:rPr lang="de-DE" sz="997" b="1" dirty="0">
                <a:latin typeface="Arial" panose="020B0604020202020204" pitchFamily="34" charset="0"/>
                <a:ea typeface="Times New Roman" panose="02020603050405020304" pitchFamily="18" charset="0"/>
                <a:cs typeface="Arial" panose="020B0604020202020204" pitchFamily="34" charset="0"/>
              </a:rPr>
              <a:t>Die Diskussionen über die Übersetzung haben dazu beigetragen, T-SEDA zu hinterfragen und zu erweitern, das nach anfänglicher Arbeit mit mexikanischen Kolleg*innen vom Team der University </a:t>
            </a:r>
            <a:r>
              <a:rPr lang="de-DE" sz="997" b="1" dirty="0" err="1">
                <a:latin typeface="Arial" panose="020B0604020202020204" pitchFamily="34" charset="0"/>
                <a:ea typeface="Times New Roman" panose="02020603050405020304" pitchFamily="18" charset="0"/>
                <a:cs typeface="Arial" panose="020B0604020202020204" pitchFamily="34" charset="0"/>
              </a:rPr>
              <a:t>of</a:t>
            </a:r>
            <a:r>
              <a:rPr lang="de-DE" sz="997" b="1" dirty="0">
                <a:latin typeface="Arial" panose="020B0604020202020204" pitchFamily="34" charset="0"/>
                <a:ea typeface="Times New Roman" panose="02020603050405020304" pitchFamily="18" charset="0"/>
                <a:cs typeface="Arial" panose="020B0604020202020204" pitchFamily="34" charset="0"/>
              </a:rPr>
              <a:t> Cambridge hauptsächlich im englischen Kontext entwickelt wurde. Dabei sind mehrere praktische, sprachliche, kulturelle und fachliche Fragen aufgetaucht</a:t>
            </a:r>
            <a:r>
              <a:rPr lang="en-GB" sz="997" b="1" dirty="0">
                <a:latin typeface="Arial" panose="020B0604020202020204" pitchFamily="34" charset="0"/>
                <a:ea typeface="Times New Roman" panose="02020603050405020304" pitchFamily="18" charset="0"/>
                <a:cs typeface="Arial" panose="020B0604020202020204" pitchFamily="34" charset="0"/>
              </a:rPr>
              <a:t>:</a:t>
            </a:r>
            <a:endParaRPr lang="en-GB" sz="997" dirty="0">
              <a:latin typeface="Arial" panose="020B0604020202020204" pitchFamily="34" charset="0"/>
              <a:ea typeface="Times New Roman" panose="02020603050405020304" pitchFamily="18" charset="0"/>
              <a:cs typeface="Arial" panose="020B0604020202020204" pitchFamily="34" charset="0"/>
            </a:endParaRPr>
          </a:p>
          <a:p>
            <a:pPr marL="244723" indent="-146834">
              <a:spcAft>
                <a:spcPts val="635"/>
              </a:spcAft>
              <a:buFont typeface="Arial" panose="020B0604020202020204" pitchFamily="34" charset="0"/>
              <a:buChar char="•"/>
              <a:tabLst>
                <a:tab pos="414589" algn="l"/>
              </a:tabLst>
            </a:pPr>
            <a:r>
              <a:rPr lang="de-DE" sz="997" b="1" dirty="0">
                <a:latin typeface="Arial" panose="020B0604020202020204" pitchFamily="34" charset="0"/>
                <a:ea typeface="Times New Roman" panose="02020603050405020304" pitchFamily="18" charset="0"/>
                <a:cs typeface="Arial" panose="020B0604020202020204" pitchFamily="34" charset="0"/>
              </a:rPr>
              <a:t>Die Übersetzung kann eine Reihe von Schritten umfassen, um eine endgültige Version zu erstellen. </a:t>
            </a:r>
            <a:r>
              <a:rPr lang="de-DE" sz="997" dirty="0">
                <a:latin typeface="Arial" panose="020B0604020202020204" pitchFamily="34" charset="0"/>
                <a:ea typeface="Times New Roman" panose="02020603050405020304" pitchFamily="18" charset="0"/>
                <a:cs typeface="Arial" panose="020B0604020202020204" pitchFamily="34" charset="0"/>
              </a:rPr>
              <a:t>Diese können den Einsatz von Übersetzungstechnologie oder professionellen Übersetzungsdiensten, die Überprüfung und/oder Pilotierung mit Praktiker*innen, die Überarbeitung und Feinabstimmung umfassen. Die wichtigsten Bezugspunkte sind das Verständnis der dialogischen Praxis und die lokalen Ziele bei der Verwendung von T-SEDA für Untersuchungen.</a:t>
            </a:r>
          </a:p>
          <a:p>
            <a:pPr marL="244723" indent="-146834">
              <a:spcAft>
                <a:spcPts val="635"/>
              </a:spcAft>
              <a:buFont typeface="Arial" panose="020B0604020202020204" pitchFamily="34" charset="0"/>
              <a:buChar char="•"/>
              <a:tabLst>
                <a:tab pos="414589" algn="l"/>
              </a:tabLst>
            </a:pPr>
            <a:r>
              <a:rPr lang="de-DE" sz="997" b="1" dirty="0">
                <a:latin typeface="Arial" panose="020B0604020202020204" pitchFamily="34" charset="0"/>
                <a:ea typeface="Times New Roman" panose="02020603050405020304" pitchFamily="18" charset="0"/>
                <a:cs typeface="Arial" panose="020B0604020202020204" pitchFamily="34" charset="0"/>
              </a:rPr>
              <a:t>Die Übersetzer*innen müssen selbst beurteilen, was in der Sprache des Toolkits lokal sinnvoll ist. </a:t>
            </a:r>
            <a:r>
              <a:rPr lang="de-DE" sz="997" dirty="0">
                <a:latin typeface="Arial" panose="020B0604020202020204" pitchFamily="34" charset="0"/>
                <a:ea typeface="Times New Roman" panose="02020603050405020304" pitchFamily="18" charset="0"/>
                <a:cs typeface="Arial" panose="020B0604020202020204" pitchFamily="34" charset="0"/>
              </a:rPr>
              <a:t>Es kann Unterschiede innerhalb einer Sprache (einschließlich Englisch) geben, die in verschiedenen Ländern verwendet wird, daher ist eine lokale Anpassung wichtig. So können Übersetzer*innen beispielsweise ihre eigenen Kodierungsrahmenbezeichnungen wählen, die vor Ort sinnvoller sind. </a:t>
            </a:r>
            <a:r>
              <a:rPr lang="en-GB" sz="997" dirty="0">
                <a:latin typeface="Arial" panose="020B0604020202020204" pitchFamily="34" charset="0"/>
                <a:ea typeface="Times New Roman" panose="02020603050405020304" pitchFamily="18" charset="0"/>
                <a:cs typeface="Arial" panose="020B0604020202020204" pitchFamily="34" charset="0"/>
              </a:rPr>
              <a:t>  </a:t>
            </a: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474242" y="1017498"/>
            <a:ext cx="3938600" cy="4092467"/>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44723" indent="-146834" defTabSz="829178">
              <a:spcBef>
                <a:spcPts val="363"/>
              </a:spcBef>
              <a:spcAft>
                <a:spcPts val="635"/>
              </a:spcAft>
              <a:buFont typeface="Arial" panose="020B0604020202020204" pitchFamily="34" charset="0"/>
              <a:buChar char="•"/>
              <a:tabLst>
                <a:tab pos="414589" algn="l"/>
                <a:tab pos="3735620" algn="l"/>
              </a:tabLst>
            </a:pPr>
            <a:endParaRPr lang="de-DE"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marL="244723" indent="-146834" defTabSz="829178">
              <a:spcBef>
                <a:spcPts val="363"/>
              </a:spcBef>
              <a:spcAft>
                <a:spcPts val="635"/>
              </a:spcAft>
              <a:buFont typeface="Arial" panose="020B0604020202020204" pitchFamily="34" charset="0"/>
              <a:buChar char="•"/>
              <a:tabLst>
                <a:tab pos="414589" algn="l"/>
                <a:tab pos="3735620" algn="l"/>
              </a:tabLst>
            </a:pPr>
            <a:r>
              <a:rPr lang="de-DE"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Die Übersetzer*innen haben einige allgemeine sprachliche und kulturelle Faktoren hervorgehoben, die berücksichtigt werden müssen</a:t>
            </a:r>
            <a:r>
              <a:rPr lang="de-DE" sz="997" kern="0" dirty="0">
                <a:solidFill>
                  <a:prstClr val="black"/>
                </a:solidFill>
                <a:latin typeface="Arial" panose="020B0604020202020204" pitchFamily="34" charset="0"/>
                <a:ea typeface="Times New Roman" panose="02020603050405020304" pitchFamily="18" charset="0"/>
                <a:cs typeface="Arial" panose="020B0604020202020204" pitchFamily="34" charset="0"/>
              </a:rPr>
              <a:t>, z. B. die Verwendung von figurativen Wörtern (wie "bauen") im Englischen, die unterschiedlichen lokalen positiven und negativen Verständnisse von Wörtern wie "Herausforderung", das angemessene Maß an Formalität für das Publikum sowie der natürliche Fluss und die Lesbarkeit der Sprache. Es ist ein Gleichgewicht zwischen der konsequenten Verwendung von Fachbegriffen, die im Forschungsbereich üblich sind (z. B. "Code"), und der sinnvollen Anpassung solcher Begriffe für den praktischen Gebrauch erforderlich. </a:t>
            </a:r>
          </a:p>
          <a:p>
            <a:pPr marL="244723" indent="-146834" defTabSz="829178">
              <a:spcBef>
                <a:spcPts val="363"/>
              </a:spcBef>
              <a:spcAft>
                <a:spcPts val="635"/>
              </a:spcAft>
              <a:buFont typeface="Arial" panose="020B0604020202020204" pitchFamily="34" charset="0"/>
              <a:buChar char="•"/>
              <a:tabLst>
                <a:tab pos="414589" algn="l"/>
                <a:tab pos="3735620" algn="l"/>
              </a:tabLst>
            </a:pPr>
            <a:r>
              <a:rPr lang="de-DE"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Der Bereich des "dialogischen Lernens und Lehrens" ist sehr vielfältig, und das in T-SEDA vorgestellte Modell kann in Frage gestellt werden. </a:t>
            </a:r>
            <a:r>
              <a:rPr lang="de-DE" sz="997" kern="0" dirty="0">
                <a:solidFill>
                  <a:prstClr val="black"/>
                </a:solidFill>
                <a:latin typeface="Arial" panose="020B0604020202020204" pitchFamily="34" charset="0"/>
                <a:ea typeface="Times New Roman" panose="02020603050405020304" pitchFamily="18" charset="0"/>
                <a:cs typeface="Arial" panose="020B0604020202020204" pitchFamily="34" charset="0"/>
              </a:rPr>
              <a:t>Breitere kulturelle Überzeugungen, soziale Normen und Bildungssysteme sind für die Entwicklung dialogischer Praktiken von Bedeutung. Weitere zu berücksichtigende Faktoren sind: Lehrplanthemen, Alter und Diversität der Lernende sowie der Unterrichtsstil. Die Klärung der Ziele, die mit dem Einsatz von T-SEDA verfolgt werden, hilft bei der effektiven Anpassung und Kontextualisierung, indem man sich auf das konzentriert, was am wichtigsten ist. Sind Sie zum Beispiel an der Entwicklung der Praxis interessiert? Akademische Forschung? Berufliche Entwicklung?</a:t>
            </a:r>
            <a:endParaRPr lang="en-US" sz="1088" kern="0" dirty="0">
              <a:solidFill>
                <a:prstClr val="black"/>
              </a:solidFill>
            </a:endParaRPr>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474242" y="5172443"/>
            <a:ext cx="3938600" cy="1833066"/>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84934" indent="-84934" defTabSz="829178">
              <a:spcAft>
                <a:spcPts val="544"/>
              </a:spcAft>
            </a:pPr>
            <a:r>
              <a:rPr lang="en-GB"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p>
          <a:p>
            <a:pPr marL="139700" defTabSz="829178">
              <a:spcAft>
                <a:spcPts val="544"/>
              </a:spcAft>
            </a:pPr>
            <a:r>
              <a:rPr lang="de-DE"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Es müssen zwangsläufig Entscheidungen getroffen werden, und da die Übersetzung von Natur aus ungenau ist, wird es wahrscheinlich einige Spannungen geben. </a:t>
            </a:r>
            <a:r>
              <a:rPr lang="de-DE" sz="997" kern="0" dirty="0">
                <a:solidFill>
                  <a:prstClr val="black"/>
                </a:solidFill>
                <a:latin typeface="Arial" panose="020B0604020202020204" pitchFamily="34" charset="0"/>
                <a:ea typeface="Times New Roman" panose="02020603050405020304" pitchFamily="18" charset="0"/>
                <a:cs typeface="Arial" panose="020B0604020202020204" pitchFamily="34" charset="0"/>
              </a:rPr>
              <a:t>Gibt es zum Beispiel einen Kompromiss zwischen der lokalen Verwendung in einem bestimmten Kontext und einer breiteren Standardisierung?  Wie "genau" muss eine Übersetzung sprachlich sein?</a:t>
            </a:r>
          </a:p>
          <a:p>
            <a:pPr marL="139700" defTabSz="829178">
              <a:spcAft>
                <a:spcPts val="544"/>
              </a:spcAft>
            </a:pPr>
            <a:r>
              <a:rPr lang="de-DE" sz="997"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Wir hoffen, dass wir T-SEDA weiterhin in verschiedenen internationalen Kontexten einsetzen, Erfahrungen austauschen und es gemeinsam weiterentwickeln können</a:t>
            </a:r>
            <a:r>
              <a:rPr lang="de-DE" sz="1088" b="1" kern="0" dirty="0">
                <a:solidFill>
                  <a:prstClr val="black"/>
                </a:solidFill>
                <a:latin typeface="Arial" panose="020B0604020202020204" pitchFamily="34" charset="0"/>
                <a:ea typeface="Times New Roman" panose="02020603050405020304" pitchFamily="18" charset="0"/>
                <a:cs typeface="Arial" panose="020B0604020202020204" pitchFamily="34" charset="0"/>
              </a:rPr>
              <a:t>.</a:t>
            </a:r>
          </a:p>
          <a:p>
            <a:pPr marL="84934" indent="-84934" defTabSz="829178">
              <a:spcAft>
                <a:spcPts val="544"/>
              </a:spcAft>
            </a:pPr>
            <a:endParaRPr lang="de-DE" sz="600" b="1" kern="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61635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126828" y="2625406"/>
            <a:ext cx="5180382" cy="3264893"/>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829178"/>
            <a:endParaRPr lang="en-US" sz="1632">
              <a:solidFill>
                <a:prstClr val="white"/>
              </a:solidFill>
              <a:latin typeface="Calibri"/>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584533" y="2870889"/>
            <a:ext cx="4560484" cy="2571345"/>
          </a:xfrm>
          <a:prstGeom prst="rect">
            <a:avLst/>
          </a:prstGeom>
        </p:spPr>
        <p:txBody>
          <a:bodyPr vert="horz" wrap="square" lIns="0" tIns="0" rIns="0" bIns="0" rtlCol="0">
            <a:spAutoFit/>
          </a:bodyPr>
          <a:lstStyle/>
          <a:p>
            <a:pPr marL="11516" marR="4607" indent="-576" defTabSz="829178">
              <a:spcBef>
                <a:spcPts val="889"/>
              </a:spcBef>
            </a:pPr>
            <a:r>
              <a:rPr lang="de-DE" sz="1451" b="1" kern="0" dirty="0">
                <a:solidFill>
                  <a:prstClr val="white"/>
                </a:solidFill>
                <a:latin typeface="Arial Unicode MS"/>
                <a:cs typeface="Arial Unicode MS"/>
              </a:rPr>
              <a:t>Im Dialog hören die Teilnehmer einander zu, sie tragen dazu bei, indem sie ihre Ideen mitteilen, ihre Beiträge begründen und sich auf die Ansichten der anderen einlassen.</a:t>
            </a:r>
          </a:p>
          <a:p>
            <a:pPr marL="11516" marR="4607" indent="-576" defTabSz="829178">
              <a:spcBef>
                <a:spcPts val="889"/>
              </a:spcBef>
            </a:pPr>
            <a:r>
              <a:rPr lang="de-DE" sz="1451" b="1" kern="0" dirty="0">
                <a:solidFill>
                  <a:prstClr val="white"/>
                </a:solidFill>
                <a:latin typeface="Arial Unicode MS"/>
                <a:cs typeface="Arial Unicode MS"/>
              </a:rPr>
              <a:t>Insbesondere erkunden und bewerten sie unterschiedliche Perspektiven und Gründe. Relevante Fragen und Beiträge werden von den Sprecher*innen miteinander verknüpft, so dass das Wissen innerhalb einer Unterrichtsstunde oder über eine Reihe miteinander verbundener Unterrichtsstunden kollektiv aufgebaut werden kann.</a:t>
            </a: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328350" y="1017498"/>
            <a:ext cx="4940524" cy="729109"/>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829178"/>
            <a:endParaRPr lang="en-US" sz="1632">
              <a:solidFill>
                <a:prstClr val="white"/>
              </a:solidFill>
              <a:latin typeface="Calibri"/>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570195" y="1293888"/>
            <a:ext cx="4836877" cy="223266"/>
          </a:xfrm>
          <a:prstGeom prst="rect">
            <a:avLst/>
          </a:prstGeom>
        </p:spPr>
        <p:txBody>
          <a:bodyPr vert="horz" wrap="square" lIns="0" tIns="0" rIns="0" bIns="0" rtlCol="0">
            <a:spAutoFit/>
          </a:bodyPr>
          <a:lstStyle/>
          <a:p>
            <a:pPr marL="11516" algn="just" defTabSz="829178"/>
            <a:r>
              <a:rPr sz="1451" b="1" kern="0" dirty="0">
                <a:solidFill>
                  <a:prstClr val="white"/>
                </a:solidFill>
                <a:latin typeface="Arial"/>
                <a:cs typeface="Arial"/>
              </a:rPr>
              <a:t>W</a:t>
            </a:r>
            <a:r>
              <a:rPr lang="de-DE" sz="1451" b="1" kern="0" dirty="0" err="1">
                <a:solidFill>
                  <a:prstClr val="white"/>
                </a:solidFill>
                <a:latin typeface="Arial"/>
                <a:cs typeface="Arial"/>
              </a:rPr>
              <a:t>as</a:t>
            </a:r>
            <a:r>
              <a:rPr lang="de-DE" sz="1451" b="1" kern="0" dirty="0">
                <a:solidFill>
                  <a:prstClr val="white"/>
                </a:solidFill>
                <a:latin typeface="Arial"/>
                <a:cs typeface="Arial"/>
              </a:rPr>
              <a:t> sind dialogische Unterrichtsgespräche</a:t>
            </a:r>
            <a:r>
              <a:rPr sz="1451" b="1" kern="0" dirty="0">
                <a:solidFill>
                  <a:prstClr val="white"/>
                </a:solidFill>
                <a:latin typeface="Arial"/>
                <a:cs typeface="Arial"/>
              </a:rPr>
              <a:t>?</a:t>
            </a:r>
            <a:endParaRPr sz="1451" kern="0" dirty="0">
              <a:solidFill>
                <a:prstClr val="white"/>
              </a:solidFill>
              <a:latin typeface="Arial"/>
              <a:cs typeface="Arial"/>
            </a:endParaRPr>
          </a:p>
        </p:txBody>
      </p:sp>
    </p:spTree>
    <p:extLst>
      <p:ext uri="{BB962C8B-B14F-4D97-AF65-F5344CB8AC3E}">
        <p14:creationId xmlns:p14="http://schemas.microsoft.com/office/powerpoint/2010/main" val="27380762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19984</Words>
  <Application>Microsoft Macintosh PowerPoint</Application>
  <PresentationFormat>Custom</PresentationFormat>
  <Paragraphs>1625</Paragraphs>
  <Slides>61</Slides>
  <Notes>29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 Unicode MS</vt:lpstr>
      <vt:lpstr>Arial</vt:lpstr>
      <vt:lpstr>Arial-BoldItalicMT</vt:lpstr>
      <vt:lpstr>Calibri</vt:lpstr>
      <vt:lpstr>Helvetica</vt:lpstr>
      <vt:lpstr>Helvetica Neue</vt:lpstr>
      <vt:lpstr>Symbol</vt:lpstr>
      <vt:lpstr>Times New Roman</vt:lpstr>
      <vt:lpstr>Office Theme</vt:lpstr>
      <vt:lpstr>TOOLKIT für DIE SYSTEMATISCHE ANALYSE DIALOGISCHER UNTERRICHSGESPRÄCHE (T-SEDA):  Eine Resource für die Untersuchung der Praxis</vt:lpstr>
      <vt:lpstr>PowerPoint Presentation</vt:lpstr>
      <vt:lpstr>PowerPoint Presentation</vt:lpstr>
      <vt:lpstr>PowerPoint Presentation</vt:lpstr>
      <vt:lpstr>PowerPoint Presentation</vt:lpstr>
      <vt:lpstr>PowerPoint Presentation</vt:lpstr>
      <vt:lpstr>T-SEDA Handbuch Inhalte</vt:lpstr>
      <vt:lpstr>Übersetzung von T-SEDA und Verwendung in verschiedenen kulturellen Kontexten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Unterstützende Werkzeuge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TOOLKIT für DIE SYSTEMATISCHE ANALYSE DIALOGISCHER UNTERRICHSGESPRÄCHSFÜHRUNG (T-SEDA): Eine Ressource für die Untersuchung der Praxis</dc:title>
  <dc:creator>Vicky Gebhard</dc:creator>
  <cp:lastModifiedBy>Sara Hennessy</cp:lastModifiedBy>
  <cp:revision>61</cp:revision>
  <dcterms:created xsi:type="dcterms:W3CDTF">2023-09-06T12:06:22Z</dcterms:created>
  <dcterms:modified xsi:type="dcterms:W3CDTF">2026-04-19T08:06:09Z</dcterms:modified>
</cp:coreProperties>
</file>