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7562850" cx="10693400"/>
  <p:notesSz cx="10693400" cy="7562850"/>
  <p:embeddedFontLst>
    <p:embeddedFont>
      <p:font typeface="Arimo"/>
      <p:regular r:id="rId68"/>
      <p:bold r:id="rId69"/>
      <p:italic r:id="rId70"/>
      <p:boldItalic r:id="rId71"/>
    </p:embeddedFont>
    <p:embeddedFont>
      <p:font typeface="Helvetica Neue"/>
      <p:regular r:id="rId72"/>
      <p:bold r:id="rId73"/>
      <p:italic r:id="rId74"/>
      <p:boldItalic r:id="rId75"/>
    </p:embeddedFont>
    <p:embeddedFont>
      <p:font typeface="Arial Black"/>
      <p:regular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08">
          <p15:clr>
            <a:srgbClr val="A4A3A4"/>
          </p15:clr>
        </p15:guide>
        <p15:guide id="2" pos="21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4B2DEC-32E6-44B3-9862-7867335D951B}">
  <a:tblStyle styleId="{9C4B2DEC-32E6-44B3-9862-7867335D951B}"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718ED9C-53E8-462F-8460-63741EC14F3D}"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F3E3D6E-B719-4512-BCB7-21C66A12D1B6}"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BD0CF87-D1C4-47EB-B1A2-04C292799C67}" styleName="Table_3">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292D75B-86EB-400A-BDBB-63409D97A915}" styleName="Table_4">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a:tcStyle>
        <a:fill>
          <a:solidFill>
            <a:srgbClr val="CEE2EA"/>
          </a:solidFill>
        </a:fill>
      </a:tcStyle>
    </a:band1H>
    <a:band2H>
      <a:tcTxStyle/>
    </a:band2H>
    <a:band1V>
      <a:tcTxStyle/>
      <a:tcStyle>
        <a:fill>
          <a:solidFill>
            <a:srgbClr val="CEE2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BE6F74B4-034D-4DF5-80FB-4895103268DE}" styleName="Table_5">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a:band2H>
    <a:band1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08" orient="horz"/>
        <p:guide pos="218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HelveticaNeue-bold.fntdata"/><Relationship Id="rId72" Type="http://schemas.openxmlformats.org/officeDocument/2006/relationships/font" Target="fonts/HelveticaNeue-regular.fntdata"/><Relationship Id="rId31" Type="http://schemas.openxmlformats.org/officeDocument/2006/relationships/slide" Target="slides/slide25.xml"/><Relationship Id="rId75" Type="http://schemas.openxmlformats.org/officeDocument/2006/relationships/font" Target="fonts/HelveticaNeue-boldItalic.fntdata"/><Relationship Id="rId30" Type="http://schemas.openxmlformats.org/officeDocument/2006/relationships/slide" Target="slides/slide24.xml"/><Relationship Id="rId74" Type="http://schemas.openxmlformats.org/officeDocument/2006/relationships/font" Target="fonts/HelveticaNeue-italic.fntdata"/><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font" Target="fonts/ArialBlack-regular.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Arimo-boldItalic.fntdata"/><Relationship Id="rId70" Type="http://schemas.openxmlformats.org/officeDocument/2006/relationships/font" Target="fonts/Arimo-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Arimo-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rimo-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633913" cy="3794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057900" y="0"/>
            <a:ext cx="4632325" cy="37941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7183438"/>
            <a:ext cx="4633913" cy="3794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C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6" name="Google Shape;46;p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2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2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3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3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3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3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3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3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3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3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3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3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3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3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3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3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3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3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3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4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4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4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p4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4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4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4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4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4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4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p4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4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4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p4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4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4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4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p4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p4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4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4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4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4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5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5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5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5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5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5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5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5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5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5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5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5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5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9" name="Google Shape;939;p5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5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5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5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7" name="Google Shape;957;p5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p5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5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7" name="Google Shape;967;p5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6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p6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6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6" name="Google Shape;986;p6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4"/>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5"/>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5"/>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5"/>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6"/>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rtl="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rtl="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rtl="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rtl="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rtl="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rtl="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rtl="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rtl="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8.png"/><Relationship Id="rId13" Type="http://schemas.openxmlformats.org/officeDocument/2006/relationships/hyperlink" Target="mailto:T-SEDA@educ.cam.ac.uk" TargetMode="External"/><Relationship Id="rId12" Type="http://schemas.openxmlformats.org/officeDocument/2006/relationships/hyperlink" Target="http://bit.ly/T-SEDA"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jpg"/><Relationship Id="rId9" Type="http://schemas.openxmlformats.org/officeDocument/2006/relationships/image" Target="../media/image10.jpg"/><Relationship Id="rId15" Type="http://schemas.openxmlformats.org/officeDocument/2006/relationships/image" Target="../media/image12.png"/><Relationship Id="rId14" Type="http://schemas.openxmlformats.org/officeDocument/2006/relationships/image" Target="../media/image9.png"/><Relationship Id="rId5" Type="http://schemas.openxmlformats.org/officeDocument/2006/relationships/image" Target="../media/image2.jpg"/><Relationship Id="rId6" Type="http://schemas.openxmlformats.org/officeDocument/2006/relationships/image" Target="../media/image3.jpg"/><Relationship Id="rId7" Type="http://schemas.openxmlformats.org/officeDocument/2006/relationships/image" Target="../media/image5.jp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bit.ly/T-SEDA" TargetMode="External"/><Relationship Id="rId4" Type="http://schemas.openxmlformats.org/officeDocument/2006/relationships/hyperlink" Target="http://www.edudialogue.org/" TargetMode="External"/><Relationship Id="rId5" Type="http://schemas.openxmlformats.org/officeDocument/2006/relationships/hyperlink" Target="https://www.edudialogue.org/resources/introductory-video-series/collection-2/" TargetMode="External"/><Relationship Id="rId6" Type="http://schemas.openxmlformats.org/officeDocument/2006/relationships/image" Target="../media/image13.png"/><Relationship Id="rId7" Type="http://schemas.openxmlformats.org/officeDocument/2006/relationships/hyperlink" Target="http://dx.doi.org/10.1002/rev3.3269" TargetMode="External"/><Relationship Id="rId8" Type="http://schemas.openxmlformats.org/officeDocument/2006/relationships/hyperlink" Target="http://www.camtre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1" Type="http://schemas.openxmlformats.org/officeDocument/2006/relationships/hyperlink" Target="https://www.edudialogue.org/resources/introductory-video-series/collection-2/" TargetMode="External"/><Relationship Id="rId10" Type="http://schemas.openxmlformats.org/officeDocument/2006/relationships/image" Target="../media/image27.png"/><Relationship Id="rId13" Type="http://schemas.openxmlformats.org/officeDocument/2006/relationships/hyperlink" Target="https://library.camtree.org/" TargetMode="External"/><Relationship Id="rId12" Type="http://schemas.openxmlformats.org/officeDocument/2006/relationships/hyperlink" Target="https://www.camtree.or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26.png"/><Relationship Id="rId5" Type="http://schemas.openxmlformats.org/officeDocument/2006/relationships/image" Target="../media/image18.png"/><Relationship Id="rId6" Type="http://schemas.openxmlformats.org/officeDocument/2006/relationships/image" Target="../media/image22.png"/><Relationship Id="rId7" Type="http://schemas.openxmlformats.org/officeDocument/2006/relationships/image" Target="../media/image19.png"/><Relationship Id="rId8"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edudialogue.org/resources/introductory-video-series/collection-1/" TargetMode="External"/><Relationship Id="rId4" Type="http://schemas.openxmlformats.org/officeDocument/2006/relationships/image" Target="../media/image23.png"/><Relationship Id="rId5" Type="http://schemas.openxmlformats.org/officeDocument/2006/relationships/hyperlink" Target="https://vimeopro.com/camtree/cedi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hyperlink" Target="https://www.edudialogue.org/resources/introductory-video-series/collection-1/" TargetMode="External"/><Relationship Id="rId5" Type="http://schemas.openxmlformats.org/officeDocument/2006/relationships/hyperlink" Target="https://thinkingtogether.educ.cam.ac.uk/resources/" TargetMode="External"/><Relationship Id="rId6" Type="http://schemas.openxmlformats.org/officeDocument/2006/relationships/image" Target="../media/image24.png"/><Relationship Id="rId7" Type="http://schemas.openxmlformats.org/officeDocument/2006/relationships/hyperlink" Target="https://www.edudialogue.org/resources/introductory-video-series/collection-4/" TargetMode="External"/><Relationship Id="rId8" Type="http://schemas.openxmlformats.org/officeDocument/2006/relationships/hyperlink" Target="https://www.edudialogue.org/resources/introductory-video-series/collection-4/" TargetMode="External"/></Relationships>
</file>

<file path=ppt/slides/_rels/slide17.xml.rels><?xml version="1.0" encoding="UTF-8" standalone="yes"?><Relationships xmlns="http://schemas.openxmlformats.org/package/2006/relationships"><Relationship Id="rId11" Type="http://schemas.openxmlformats.org/officeDocument/2006/relationships/image" Target="../media/image28.jpg"/><Relationship Id="rId10" Type="http://schemas.openxmlformats.org/officeDocument/2006/relationships/hyperlink" Target="http://tiich/" TargetMode="External"/><Relationship Id="rId13" Type="http://schemas.openxmlformats.org/officeDocument/2006/relationships/hyperlink" Target="https://www.edudialogue.org/resources/introductory-video-series/collection-1" TargetMode="External"/><Relationship Id="rId12" Type="http://schemas.openxmlformats.org/officeDocument/2006/relationships/hyperlink" Target="http://tinyurl.com/ESRCdialogue"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i.org/10.1080/02671522.2018.1481140" TargetMode="External"/><Relationship Id="rId4" Type="http://schemas.openxmlformats.org/officeDocument/2006/relationships/hyperlink" Target="http://dx.doi.org/10.1016/j.learninstruc.2014.10.003" TargetMode="External"/><Relationship Id="rId9" Type="http://schemas.openxmlformats.org/officeDocument/2006/relationships/hyperlink" Target="http://tiich/" TargetMode="External"/><Relationship Id="rId14" Type="http://schemas.openxmlformats.org/officeDocument/2006/relationships/image" Target="../media/image24.png"/><Relationship Id="rId5" Type="http://schemas.openxmlformats.org/officeDocument/2006/relationships/hyperlink" Target="https://www.sciencedirect.com/science/article/pii/S0959475218303839?via%3Dihub" TargetMode="External"/><Relationship Id="rId6" Type="http://schemas.openxmlformats.org/officeDocument/2006/relationships/hyperlink" Target="https://doi.org/10.1016/j.cedpsych.2008.05.003" TargetMode="External"/><Relationship Id="rId7" Type="http://schemas.openxmlformats.org/officeDocument/2006/relationships/hyperlink" Target="https://doi.org/10.1080/03057640802701986" TargetMode="External"/><Relationship Id="rId8" Type="http://schemas.openxmlformats.org/officeDocument/2006/relationships/hyperlink" Target="https://doi.org/10.1016/j.ijer.2013.02.001" TargetMode="External"/></Relationships>
</file>

<file path=ppt/slides/_rels/slide18.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hyperlink" Target="https://www.edudialogue.org/resources/introductory-video-series/collection-1/"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g"/><Relationship Id="rId4" Type="http://schemas.openxmlformats.org/officeDocument/2006/relationships/hyperlink" Target="https://www.tandfonline.com/doi/full/10.1080/10508406.2019.1573730" TargetMode="External"/><Relationship Id="rId9" Type="http://schemas.openxmlformats.org/officeDocument/2006/relationships/hyperlink" Target="https://www.edudialogue.org/resources/introductory-video-series/collection-1/" TargetMode="External"/><Relationship Id="rId5" Type="http://schemas.openxmlformats.org/officeDocument/2006/relationships/hyperlink" Target="https://www.tandfonline.com/doi/full/10.1080/09500690802713507" TargetMode="External"/><Relationship Id="rId6" Type="http://schemas.openxmlformats.org/officeDocument/2006/relationships/hyperlink" Target="https://www.sciencedirect.com/science/article/abs/pii/S2210656120301422" TargetMode="External"/><Relationship Id="rId7" Type="http://schemas.openxmlformats.org/officeDocument/2006/relationships/hyperlink" Target="https://www.edudialogue.org/resources/introductory-video-series/collection-4/#video15" TargetMode="External"/><Relationship Id="rId8" Type="http://schemas.openxmlformats.org/officeDocument/2006/relationships/hyperlink" Target="https://www.tandfonline.com/doi/full/10.1080/10508406.2019.15737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32.jpg"/><Relationship Id="rId5"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gov.uk/government/publications/national-curriculum-in-england-english-programmes-of-stud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t-seda@educ.cam.ac.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24.png"/><Relationship Id="rId5" Type="http://schemas.openxmlformats.org/officeDocument/2006/relationships/hyperlink" Target="http://www.educ.cam.ac.uk/research/projects/episteme/)" TargetMode="External"/><Relationship Id="rId6"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bit.ly/T-SEDA" TargetMode="External"/><Relationship Id="rId4" Type="http://schemas.openxmlformats.org/officeDocument/2006/relationships/hyperlink" Target="http://bit.ly/T-SEDA" TargetMode="External"/><Relationship Id="rId5" Type="http://schemas.openxmlformats.org/officeDocument/2006/relationships/image" Target="../media/image39.png"/></Relationships>
</file>

<file path=ppt/slides/_rels/slide27.xml.rels><?xml version="1.0" encoding="UTF-8" standalone="yes"?><Relationships xmlns="http://schemas.openxmlformats.org/package/2006/relationships"><Relationship Id="rId11" Type="http://schemas.openxmlformats.org/officeDocument/2006/relationships/hyperlink" Target="https://library.camtree.org/" TargetMode="External"/><Relationship Id="rId10" Type="http://schemas.openxmlformats.org/officeDocument/2006/relationships/hyperlink" Target="https://www.camtree.org/" TargetMode="External"/><Relationship Id="rId12"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2.png"/><Relationship Id="rId7" Type="http://schemas.openxmlformats.org/officeDocument/2006/relationships/image" Target="../media/image19.png"/><Relationship Id="rId8" Type="http://schemas.openxmlformats.org/officeDocument/2006/relationships/image" Target="../media/image21.png"/></Relationships>
</file>

<file path=ppt/slides/_rels/slide28.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1.png"/><Relationship Id="rId13" Type="http://schemas.openxmlformats.org/officeDocument/2006/relationships/image" Target="../media/image16.png"/><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png"/><Relationship Id="rId4" Type="http://schemas.openxmlformats.org/officeDocument/2006/relationships/image" Target="../media/image41.png"/><Relationship Id="rId9" Type="http://schemas.openxmlformats.org/officeDocument/2006/relationships/image" Target="../media/image18.png"/><Relationship Id="rId15" Type="http://schemas.openxmlformats.org/officeDocument/2006/relationships/image" Target="../media/image39.png"/><Relationship Id="rId14" Type="http://schemas.openxmlformats.org/officeDocument/2006/relationships/hyperlink" Target="http://bit.ly/T-SEDA" TargetMode="External"/><Relationship Id="rId5" Type="http://schemas.openxmlformats.org/officeDocument/2006/relationships/image" Target="../media/image48.png"/><Relationship Id="rId6" Type="http://schemas.openxmlformats.org/officeDocument/2006/relationships/image" Target="../media/image47.png"/><Relationship Id="rId7" Type="http://schemas.openxmlformats.org/officeDocument/2006/relationships/image" Target="../media/image22.png"/><Relationship Id="rId8"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68.png"/><Relationship Id="rId5" Type="http://schemas.openxmlformats.org/officeDocument/2006/relationships/hyperlink" Target="https://www.edudialogue.org/resources/introductory-video-series/collection-3/" TargetMode="External"/><Relationship Id="rId6" Type="http://schemas.openxmlformats.org/officeDocument/2006/relationships/hyperlink" Target="https://www.edudialogue.org/resources/introductory-video-series/collection-3/" TargetMode="External"/><Relationship Id="rId7" Type="http://schemas.openxmlformats.org/officeDocument/2006/relationships/image" Target="../media/image51.png"/><Relationship Id="rId8"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inyurl.com/BAdialogue" TargetMode="External"/><Relationship Id="rId4" Type="http://schemas.openxmlformats.org/officeDocument/2006/relationships/hyperlink" Target="http://tinyurl.com/ESRCdialogue" TargetMode="External"/><Relationship Id="rId5" Type="http://schemas.openxmlformats.org/officeDocument/2006/relationships/hyperlink" Target="http://bit.ly/T-SED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oi.org/10.1016/j.tate.2023.104067" TargetMode="External"/><Relationship Id="rId4" Type="http://schemas.openxmlformats.org/officeDocument/2006/relationships/hyperlink" Target="http://www.camtre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bit.ly/BERAethics2018" TargetMode="Externa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edudialogue.org/resources/introductory-video-series/collection-3/" TargetMode="External"/><Relationship Id="rId4" Type="http://schemas.openxmlformats.org/officeDocument/2006/relationships/image" Target="../media/image55.png"/><Relationship Id="rId5" Type="http://schemas.openxmlformats.org/officeDocument/2006/relationships/image" Target="../media/image6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edudialogue.org/resources/introductory-video-series/collection-3/" TargetMode="External"/><Relationship Id="rId4" Type="http://schemas.openxmlformats.org/officeDocument/2006/relationships/hyperlink" Target="https://www.edudialogue.org/resources/introductory-video-series/collection-3/" TargetMode="External"/><Relationship Id="rId5" Type="http://schemas.openxmlformats.org/officeDocument/2006/relationships/hyperlink" Target="https://www.edudialogue.org/resources/introductory-video-series/collection-3/" TargetMode="External"/><Relationship Id="rId6" Type="http://schemas.openxmlformats.org/officeDocument/2006/relationships/hyperlink" Target="https://www.edudialogue.org/resources/introductory-video-series/collection-4/" TargetMode="External"/><Relationship Id="rId7"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7.png"/><Relationship Id="rId4" Type="http://schemas.openxmlformats.org/officeDocument/2006/relationships/image" Target="../media/image62.png"/><Relationship Id="rId5" Type="http://schemas.openxmlformats.org/officeDocument/2006/relationships/image" Target="../media/image60.png"/><Relationship Id="rId6" Type="http://schemas.openxmlformats.org/officeDocument/2006/relationships/image" Target="../media/image59.png"/><Relationship Id="rId7" Type="http://schemas.openxmlformats.org/officeDocument/2006/relationships/image" Target="../media/image65.png"/><Relationship Id="rId8" Type="http://schemas.openxmlformats.org/officeDocument/2006/relationships/image" Target="../media/image6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2/" TargetMode="External"/><Relationship Id="rId5" Type="http://schemas.openxmlformats.org/officeDocument/2006/relationships/image" Target="../media/image67.jpg"/><Relationship Id="rId6" Type="http://schemas.openxmlformats.org/officeDocument/2006/relationships/image" Target="../media/image66.png"/><Relationship Id="rId7" Type="http://schemas.openxmlformats.org/officeDocument/2006/relationships/image" Target="../media/image69.jpg"/><Relationship Id="rId8"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http://bit.ly/T-SEDA)" TargetMode="Externa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3.jpg"/><Relationship Id="rId4" Type="http://schemas.openxmlformats.org/officeDocument/2006/relationships/image" Target="../media/image69.jpg"/><Relationship Id="rId5" Type="http://schemas.openxmlformats.org/officeDocument/2006/relationships/image" Target="../media/image7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bit.ly/T-SEDA" TargetMode="Externa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bit.ly/T-SEDA" TargetMode="Externa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bit.ly/T-SEDA" TargetMode="External"/><Relationship Id="rId4" Type="http://schemas.openxmlformats.org/officeDocument/2006/relationships/image" Target="../media/image74.png"/><Relationship Id="rId9" Type="http://schemas.openxmlformats.org/officeDocument/2006/relationships/image" Target="../media/image39.png"/><Relationship Id="rId5" Type="http://schemas.openxmlformats.org/officeDocument/2006/relationships/image" Target="../media/image72.png"/><Relationship Id="rId6" Type="http://schemas.openxmlformats.org/officeDocument/2006/relationships/image" Target="../media/image80.png"/><Relationship Id="rId7" Type="http://schemas.openxmlformats.org/officeDocument/2006/relationships/image" Target="../media/image78.png"/><Relationship Id="rId8" Type="http://schemas.openxmlformats.org/officeDocument/2006/relationships/image" Target="../media/image7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bit.ly/T-SEDA" TargetMode="External"/><Relationship Id="rId4" Type="http://schemas.openxmlformats.org/officeDocument/2006/relationships/image" Target="../media/image11.png"/><Relationship Id="rId5" Type="http://schemas.openxmlformats.org/officeDocument/2006/relationships/image" Target="../media/image80.png"/><Relationship Id="rId6" Type="http://schemas.openxmlformats.org/officeDocument/2006/relationships/image" Target="../media/image76.png"/><Relationship Id="rId7" Type="http://schemas.openxmlformats.org/officeDocument/2006/relationships/image" Target="../media/image7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bit.ly/T-SEDA" TargetMode="Externa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bit.ly/T-SEDA" TargetMode="Externa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bit.ly/T-SEDA" TargetMode="Externa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bit.ly/T-SEDA"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edudialogue.org/tools" TargetMode="External"/><Relationship Id="rId4" Type="http://schemas.openxmlformats.org/officeDocument/2006/relationships/hyperlink" Target="http://www.edudialogue.org/tools-resources/introductory-video-series/" TargetMode="External"/><Relationship Id="rId5" Type="http://schemas.openxmlformats.org/officeDocument/2006/relationships/hyperlink" Target="http://www.edudialogue.org/tools-resources/introductory-video-series/" TargetMode="External"/><Relationship Id="rId6"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bit.ly/T-SEDA" TargetMode="Externa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bit.ly/T-SEDA" TargetMode="Externa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bit.ly/T-SED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7"/>
          <p:cNvSpPr/>
          <p:nvPr/>
        </p:nvSpPr>
        <p:spPr>
          <a:xfrm>
            <a:off x="3953389" y="2165865"/>
            <a:ext cx="3133083" cy="15443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7"/>
          <p:cNvSpPr/>
          <p:nvPr/>
        </p:nvSpPr>
        <p:spPr>
          <a:xfrm>
            <a:off x="3948629" y="2161103"/>
            <a:ext cx="3141345" cy="1553210"/>
          </a:xfrm>
          <a:custGeom>
            <a:rect b="b" l="l" r="r" t="t"/>
            <a:pathLst>
              <a:path extrusionOk="0" h="1553210" w="3141345">
                <a:moveTo>
                  <a:pt x="0" y="0"/>
                </a:moveTo>
                <a:lnTo>
                  <a:pt x="3141011" y="0"/>
                </a:lnTo>
                <a:lnTo>
                  <a:pt x="3141011" y="1553052"/>
                </a:lnTo>
                <a:lnTo>
                  <a:pt x="0" y="155305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7"/>
          <p:cNvSpPr/>
          <p:nvPr/>
        </p:nvSpPr>
        <p:spPr>
          <a:xfrm>
            <a:off x="7090930" y="2162056"/>
            <a:ext cx="2045957" cy="15601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7"/>
          <p:cNvSpPr/>
          <p:nvPr/>
        </p:nvSpPr>
        <p:spPr>
          <a:xfrm>
            <a:off x="7086164" y="2157296"/>
            <a:ext cx="2054860" cy="1569085"/>
          </a:xfrm>
          <a:custGeom>
            <a:rect b="b" l="l" r="r" t="t"/>
            <a:pathLst>
              <a:path extrusionOk="0" h="1569085" w="2054859">
                <a:moveTo>
                  <a:pt x="0" y="0"/>
                </a:moveTo>
                <a:lnTo>
                  <a:pt x="2054446" y="0"/>
                </a:lnTo>
                <a:lnTo>
                  <a:pt x="2054446" y="1568919"/>
                </a:lnTo>
                <a:lnTo>
                  <a:pt x="0" y="156891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7"/>
          <p:cNvSpPr/>
          <p:nvPr/>
        </p:nvSpPr>
        <p:spPr>
          <a:xfrm>
            <a:off x="4916055" y="3712090"/>
            <a:ext cx="3634092" cy="13804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7"/>
          <p:cNvSpPr/>
          <p:nvPr/>
        </p:nvSpPr>
        <p:spPr>
          <a:xfrm>
            <a:off x="4911289" y="3707329"/>
            <a:ext cx="3642360" cy="1389380"/>
          </a:xfrm>
          <a:custGeom>
            <a:rect b="b" l="l" r="r" t="t"/>
            <a:pathLst>
              <a:path extrusionOk="0" h="1389379" w="3642359">
                <a:moveTo>
                  <a:pt x="0" y="0"/>
                </a:moveTo>
                <a:lnTo>
                  <a:pt x="3641771" y="0"/>
                </a:lnTo>
                <a:lnTo>
                  <a:pt x="3641771" y="1389305"/>
                </a:lnTo>
                <a:lnTo>
                  <a:pt x="0" y="138930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7"/>
          <p:cNvSpPr/>
          <p:nvPr/>
        </p:nvSpPr>
        <p:spPr>
          <a:xfrm>
            <a:off x="2425585" y="3702565"/>
            <a:ext cx="2482209" cy="13893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7"/>
          <p:cNvSpPr/>
          <p:nvPr/>
        </p:nvSpPr>
        <p:spPr>
          <a:xfrm>
            <a:off x="2420820" y="3697804"/>
            <a:ext cx="2490470" cy="1398270"/>
          </a:xfrm>
          <a:custGeom>
            <a:rect b="b" l="l" r="r" t="t"/>
            <a:pathLst>
              <a:path extrusionOk="0" h="1398270" w="2490470">
                <a:moveTo>
                  <a:pt x="0" y="0"/>
                </a:moveTo>
                <a:lnTo>
                  <a:pt x="2490469" y="0"/>
                </a:lnTo>
                <a:lnTo>
                  <a:pt x="2490469" y="1398192"/>
                </a:lnTo>
                <a:lnTo>
                  <a:pt x="0" y="139819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7"/>
          <p:cNvSpPr/>
          <p:nvPr/>
        </p:nvSpPr>
        <p:spPr>
          <a:xfrm>
            <a:off x="1868049" y="2162056"/>
            <a:ext cx="2082158" cy="155384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7"/>
          <p:cNvSpPr/>
          <p:nvPr/>
        </p:nvSpPr>
        <p:spPr>
          <a:xfrm>
            <a:off x="1863289" y="2157296"/>
            <a:ext cx="2091055" cy="1562735"/>
          </a:xfrm>
          <a:custGeom>
            <a:rect b="b" l="l" r="r" t="t"/>
            <a:pathLst>
              <a:path extrusionOk="0" h="1562735" w="2091054">
                <a:moveTo>
                  <a:pt x="0" y="0"/>
                </a:moveTo>
                <a:lnTo>
                  <a:pt x="2090623" y="0"/>
                </a:lnTo>
                <a:lnTo>
                  <a:pt x="2090623" y="1562573"/>
                </a:lnTo>
                <a:lnTo>
                  <a:pt x="0" y="156257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7"/>
          <p:cNvSpPr/>
          <p:nvPr/>
        </p:nvSpPr>
        <p:spPr>
          <a:xfrm>
            <a:off x="6565900" y="6600825"/>
            <a:ext cx="1596618" cy="459754"/>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 name="Google Shape;59;p7"/>
          <p:cNvSpPr/>
          <p:nvPr/>
        </p:nvSpPr>
        <p:spPr>
          <a:xfrm>
            <a:off x="3136900" y="6616462"/>
            <a:ext cx="1447800" cy="42848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7"/>
          <p:cNvSpPr/>
          <p:nvPr/>
        </p:nvSpPr>
        <p:spPr>
          <a:xfrm>
            <a:off x="4813300" y="6616462"/>
            <a:ext cx="1643133" cy="41807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7"/>
          <p:cNvSpPr/>
          <p:nvPr/>
        </p:nvSpPr>
        <p:spPr>
          <a:xfrm>
            <a:off x="546100" y="5686425"/>
            <a:ext cx="2304166" cy="985975"/>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7"/>
          <p:cNvSpPr/>
          <p:nvPr/>
        </p:nvSpPr>
        <p:spPr>
          <a:xfrm>
            <a:off x="349369" y="625356"/>
            <a:ext cx="10046096" cy="6641465"/>
          </a:xfrm>
          <a:custGeom>
            <a:rect b="b" l="l" r="r" t="t"/>
            <a:pathLst>
              <a:path extrusionOk="0" h="6641465" w="9794875">
                <a:moveTo>
                  <a:pt x="0" y="0"/>
                </a:moveTo>
                <a:lnTo>
                  <a:pt x="9794322" y="0"/>
                </a:lnTo>
                <a:lnTo>
                  <a:pt x="9794322" y="6641251"/>
                </a:lnTo>
                <a:lnTo>
                  <a:pt x="0" y="6641251"/>
                </a:lnTo>
                <a:lnTo>
                  <a:pt x="0" y="0"/>
                </a:lnTo>
                <a:close/>
              </a:path>
            </a:pathLst>
          </a:custGeom>
          <a:noFill/>
          <a:ln cap="flat" cmpd="sng" w="32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7"/>
          <p:cNvSpPr txBox="1"/>
          <p:nvPr/>
        </p:nvSpPr>
        <p:spPr>
          <a:xfrm>
            <a:off x="8358275" y="6747272"/>
            <a:ext cx="217793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CN" sz="1800" u="sng">
                <a:solidFill>
                  <a:schemeClr val="hlink"/>
                </a:solidFill>
                <a:latin typeface="Arial"/>
                <a:ea typeface="Arial"/>
                <a:cs typeface="Arial"/>
                <a:sym typeface="Arial"/>
                <a:hlinkClick r:id="rId12"/>
              </a:rPr>
              <a:t>http://bit.ly/T-SEDA</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4" name="Google Shape;64;p7"/>
          <p:cNvSpPr txBox="1"/>
          <p:nvPr/>
        </p:nvSpPr>
        <p:spPr>
          <a:xfrm>
            <a:off x="158476" y="6798994"/>
            <a:ext cx="3657600" cy="276999"/>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lang="zh-CN" sz="1800" u="sng">
                <a:solidFill>
                  <a:schemeClr val="hlink"/>
                </a:solidFill>
                <a:latin typeface="Arial"/>
                <a:ea typeface="Arial"/>
                <a:cs typeface="Arial"/>
                <a:sym typeface="Arial"/>
                <a:hlinkClick r:id="rId13"/>
              </a:rPr>
              <a:t>T-SEDA@educ.cam.ac.uk</a:t>
            </a:r>
            <a:r>
              <a:rPr b="1" lang="zh-CN" sz="1600">
                <a:solidFill>
                  <a:srgbClr val="0000FF"/>
                </a:solidFill>
                <a:latin typeface="Arial"/>
                <a:ea typeface="Arial"/>
                <a:cs typeface="Arial"/>
                <a:sym typeface="Arial"/>
              </a:rPr>
              <a:t>	</a:t>
            </a:r>
            <a:endParaRPr sz="1600">
              <a:solidFill>
                <a:schemeClr val="dk1"/>
              </a:solidFill>
              <a:latin typeface="Times New Roman"/>
              <a:ea typeface="Times New Roman"/>
              <a:cs typeface="Times New Roman"/>
              <a:sym typeface="Times New Roman"/>
            </a:endParaRPr>
          </a:p>
        </p:txBody>
      </p:sp>
      <p:sp>
        <p:nvSpPr>
          <p:cNvPr id="65" name="Google Shape;65;p7"/>
          <p:cNvSpPr txBox="1"/>
          <p:nvPr/>
        </p:nvSpPr>
        <p:spPr>
          <a:xfrm>
            <a:off x="3365500" y="5305425"/>
            <a:ext cx="3814245" cy="600075"/>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lang="zh-CN" sz="1500">
                <a:solidFill>
                  <a:srgbClr val="0000FF"/>
                </a:solidFill>
                <a:latin typeface="Arial"/>
                <a:ea typeface="Arial"/>
                <a:cs typeface="Arial"/>
                <a:sym typeface="Arial"/>
              </a:rPr>
              <a:t>	</a:t>
            </a:r>
            <a:endParaRPr sz="1700">
              <a:solidFill>
                <a:schemeClr val="dk1"/>
              </a:solidFill>
              <a:latin typeface="Times New Roman"/>
              <a:ea typeface="Times New Roman"/>
              <a:cs typeface="Times New Roman"/>
              <a:sym typeface="Times New Roman"/>
            </a:endParaRPr>
          </a:p>
          <a:p>
            <a:pPr indent="0" lvl="0" marL="12700" marR="0" rtl="0" algn="l">
              <a:spcBef>
                <a:spcPts val="0"/>
              </a:spcBef>
              <a:spcAft>
                <a:spcPts val="0"/>
              </a:spcAft>
              <a:buNone/>
            </a:pPr>
            <a:r>
              <a:rPr b="1" i="1" lang="zh-CN" sz="2000">
                <a:solidFill>
                  <a:srgbClr val="1A616F"/>
                </a:solidFill>
                <a:latin typeface="Arial Black"/>
                <a:ea typeface="Arial Black"/>
                <a:cs typeface="Arial Black"/>
                <a:sym typeface="Arial Black"/>
              </a:rPr>
              <a:t>版本 9</a:t>
            </a:r>
            <a:r>
              <a:rPr i="1" lang="zh-CN" sz="2000">
                <a:solidFill>
                  <a:srgbClr val="1A616F"/>
                </a:solidFill>
                <a:latin typeface="Arial Black"/>
                <a:ea typeface="Arial Black"/>
                <a:cs typeface="Arial Black"/>
                <a:sym typeface="Arial Black"/>
              </a:rPr>
              <a:t> </a:t>
            </a:r>
            <a:r>
              <a:rPr i="1" lang="zh-CN" sz="2400">
                <a:solidFill>
                  <a:srgbClr val="1A616F"/>
                </a:solidFill>
                <a:latin typeface="Arial"/>
                <a:ea typeface="Arial"/>
                <a:cs typeface="Arial"/>
                <a:sym typeface="Arial"/>
              </a:rPr>
              <a:t> </a:t>
            </a:r>
            <a:r>
              <a:rPr b="1" i="1" lang="zh-CN" sz="2400">
                <a:solidFill>
                  <a:srgbClr val="1A616F"/>
                </a:solidFill>
                <a:latin typeface="Arial"/>
                <a:ea typeface="Arial"/>
                <a:cs typeface="Arial"/>
                <a:sym typeface="Arial"/>
              </a:rPr>
              <a:t> </a:t>
            </a:r>
            <a:r>
              <a:rPr b="1" lang="zh-CN" sz="2200">
                <a:solidFill>
                  <a:srgbClr val="2E6A7B"/>
                </a:solidFill>
                <a:latin typeface="Calibri"/>
                <a:ea typeface="Calibri"/>
                <a:cs typeface="Calibri"/>
                <a:sym typeface="Calibri"/>
              </a:rPr>
              <a:t>©</a:t>
            </a:r>
            <a:r>
              <a:rPr lang="zh-CN" sz="2200">
                <a:solidFill>
                  <a:srgbClr val="1A616F"/>
                </a:solidFill>
                <a:latin typeface="Arial"/>
                <a:ea typeface="Arial"/>
                <a:cs typeface="Arial"/>
                <a:sym typeface="Arial"/>
              </a:rPr>
              <a:t>T-SEDA项目组</a:t>
            </a:r>
            <a:endParaRPr sz="2400">
              <a:solidFill>
                <a:schemeClr val="dk1"/>
              </a:solidFill>
              <a:latin typeface="Arial"/>
              <a:ea typeface="Arial"/>
              <a:cs typeface="Arial"/>
              <a:sym typeface="Arial"/>
            </a:endParaRPr>
          </a:p>
        </p:txBody>
      </p:sp>
      <p:sp>
        <p:nvSpPr>
          <p:cNvPr id="66" name="Google Shape;66;p7"/>
          <p:cNvSpPr txBox="1"/>
          <p:nvPr>
            <p:ph type="title"/>
          </p:nvPr>
        </p:nvSpPr>
        <p:spPr>
          <a:xfrm>
            <a:off x="393700" y="888379"/>
            <a:ext cx="9874131" cy="947420"/>
          </a:xfrm>
          <a:prstGeom prst="rect">
            <a:avLst/>
          </a:prstGeom>
          <a:noFill/>
          <a:ln>
            <a:noFill/>
          </a:ln>
        </p:spPr>
        <p:txBody>
          <a:bodyPr anchorCtr="0" anchor="t" bIns="0" lIns="0" spcFirstLastPara="1" rIns="0" wrap="square" tIns="0">
            <a:spAutoFit/>
          </a:bodyPr>
          <a:lstStyle/>
          <a:p>
            <a:pPr indent="0" lvl="0" marL="13970" marR="5080" rtl="0" algn="ctr">
              <a:lnSpc>
                <a:spcPct val="110000"/>
              </a:lnSpc>
              <a:spcBef>
                <a:spcPts val="0"/>
              </a:spcBef>
              <a:spcAft>
                <a:spcPts val="0"/>
              </a:spcAft>
              <a:buNone/>
            </a:pPr>
            <a:r>
              <a:rPr lang="zh-CN" sz="2800"/>
              <a:t>系统化教育对话分析工具（T-SEDA）：</a:t>
            </a:r>
            <a:br>
              <a:rPr lang="zh-CN" sz="2800"/>
            </a:br>
            <a:r>
              <a:rPr lang="zh-CN" sz="2800"/>
              <a:t>用于实践探究的资源包</a:t>
            </a:r>
            <a:endParaRPr sz="2800"/>
          </a:p>
        </p:txBody>
      </p:sp>
      <p:pic>
        <p:nvPicPr>
          <p:cNvPr descr="Logo&#10;&#10;Description automatically generated" id="67" name="Google Shape;67;p7"/>
          <p:cNvPicPr preferRelativeResize="0"/>
          <p:nvPr/>
        </p:nvPicPr>
        <p:blipFill rotWithShape="1">
          <a:blip r:embed="rId14">
            <a:alphaModFix/>
          </a:blip>
          <a:srcRect b="0" l="0" r="0" t="0"/>
          <a:stretch/>
        </p:blipFill>
        <p:spPr>
          <a:xfrm>
            <a:off x="8699500" y="5385207"/>
            <a:ext cx="1596618" cy="1596618"/>
          </a:xfrm>
          <a:prstGeom prst="rect">
            <a:avLst/>
          </a:prstGeom>
          <a:noFill/>
          <a:ln>
            <a:noFill/>
          </a:ln>
        </p:spPr>
      </p:pic>
      <p:pic>
        <p:nvPicPr>
          <p:cNvPr descr="A grey and black sign with a person in a circle&#10;&#10;Description automatically generated with low confidence" id="68" name="Google Shape;68;p7"/>
          <p:cNvPicPr preferRelativeResize="0"/>
          <p:nvPr/>
        </p:nvPicPr>
        <p:blipFill rotWithShape="1">
          <a:blip r:embed="rId15">
            <a:alphaModFix/>
          </a:blip>
          <a:srcRect b="0" l="0" r="0" t="0"/>
          <a:stretch/>
        </p:blipFill>
        <p:spPr>
          <a:xfrm>
            <a:off x="6878955" y="5572125"/>
            <a:ext cx="969884" cy="3333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txBox="1"/>
          <p:nvPr/>
        </p:nvSpPr>
        <p:spPr>
          <a:xfrm>
            <a:off x="548520" y="614560"/>
            <a:ext cx="1965325" cy="459740"/>
          </a:xfrm>
          <a:prstGeom prst="rect">
            <a:avLst/>
          </a:prstGeom>
          <a:solidFill>
            <a:srgbClr val="D9F1F6"/>
          </a:solidFill>
          <a:ln>
            <a:noFill/>
          </a:ln>
        </p:spPr>
        <p:txBody>
          <a:bodyPr anchorCtr="0" anchor="t" bIns="91425" lIns="91425" spcFirstLastPara="1" rIns="91425" wrap="square" tIns="91425">
            <a:spAutoFit/>
          </a:bodyPr>
          <a:lstStyle/>
          <a:p>
            <a:pPr indent="0" lvl="0" marL="46990" marR="0" rtl="0" algn="ctr">
              <a:lnSpc>
                <a:spcPct val="100000"/>
              </a:lnSpc>
              <a:spcBef>
                <a:spcPts val="0"/>
              </a:spcBef>
              <a:spcAft>
                <a:spcPts val="0"/>
              </a:spcAft>
              <a:buNone/>
            </a:pPr>
            <a:r>
              <a:rPr b="1" lang="zh-CN" sz="1800">
                <a:solidFill>
                  <a:srgbClr val="1A616F"/>
                </a:solidFill>
                <a:latin typeface="Arial"/>
                <a:ea typeface="Arial"/>
                <a:cs typeface="Arial"/>
                <a:sym typeface="Arial"/>
              </a:rPr>
              <a:t>A部分：简介</a:t>
            </a:r>
            <a:endParaRPr/>
          </a:p>
        </p:txBody>
      </p:sp>
      <p:sp>
        <p:nvSpPr>
          <p:cNvPr id="135" name="Google Shape;135;p16"/>
          <p:cNvSpPr txBox="1"/>
          <p:nvPr/>
        </p:nvSpPr>
        <p:spPr>
          <a:xfrm>
            <a:off x="4432300" y="742576"/>
            <a:ext cx="2734821" cy="276860"/>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zh-CN" sz="1800">
                <a:solidFill>
                  <a:schemeClr val="dk1"/>
                </a:solidFill>
                <a:latin typeface="Arial"/>
                <a:ea typeface="Arial"/>
                <a:cs typeface="Arial"/>
                <a:sym typeface="Arial"/>
              </a:rPr>
              <a:t>简介：关于 T-SEDA</a:t>
            </a:r>
            <a:endParaRPr/>
          </a:p>
        </p:txBody>
      </p:sp>
      <p:sp>
        <p:nvSpPr>
          <p:cNvPr id="136" name="Google Shape;136;p16"/>
          <p:cNvSpPr txBox="1"/>
          <p:nvPr/>
        </p:nvSpPr>
        <p:spPr>
          <a:xfrm>
            <a:off x="604520" y="1390015"/>
            <a:ext cx="4681220" cy="150622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2550" marR="0" rtl="0" algn="just">
              <a:lnSpc>
                <a:spcPct val="100000"/>
              </a:lnSpc>
              <a:spcBef>
                <a:spcPts val="0"/>
              </a:spcBef>
              <a:spcAft>
                <a:spcPts val="0"/>
              </a:spcAft>
              <a:buNone/>
            </a:pPr>
            <a:r>
              <a:rPr b="1" lang="zh-CN" sz="1200">
                <a:solidFill>
                  <a:schemeClr val="dk1"/>
                </a:solidFill>
                <a:latin typeface="Arial"/>
                <a:ea typeface="Arial"/>
                <a:cs typeface="Arial"/>
                <a:sym typeface="Arial"/>
              </a:rPr>
              <a:t>T-SEDA 是什么？</a:t>
            </a:r>
            <a:endParaRPr/>
          </a:p>
          <a:p>
            <a:pPr indent="0" lvl="0" marL="82550" marR="0" rtl="0" algn="just">
              <a:lnSpc>
                <a:spcPct val="115000"/>
              </a:lnSpc>
              <a:spcBef>
                <a:spcPts val="605"/>
              </a:spcBef>
              <a:spcAft>
                <a:spcPts val="0"/>
              </a:spcAft>
              <a:buNone/>
            </a:pPr>
            <a:r>
              <a:rPr lang="zh-CN" sz="1200">
                <a:solidFill>
                  <a:schemeClr val="dk1"/>
                </a:solidFill>
                <a:latin typeface="Arimo"/>
                <a:ea typeface="Arimo"/>
                <a:cs typeface="Arimo"/>
                <a:sym typeface="Arimo"/>
              </a:rPr>
              <a:t>T-SEDA是“系统化教育对话分析工具包”（Toolkit for Systematic Educational Dialogue Analysis）的缩写，是一组开放可用的资源，旨在帮助您在教学和学习环境中实现高质量对话。这套工具包可以帮助您进行反思性探究，深入了解您所在环境中的对话，并实现您期望看到的改变。</a:t>
            </a:r>
            <a:endParaRPr/>
          </a:p>
        </p:txBody>
      </p:sp>
      <p:sp>
        <p:nvSpPr>
          <p:cNvPr id="137" name="Google Shape;137;p16"/>
          <p:cNvSpPr txBox="1"/>
          <p:nvPr/>
        </p:nvSpPr>
        <p:spPr>
          <a:xfrm>
            <a:off x="604519" y="4937610"/>
            <a:ext cx="4714241" cy="150495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2550" marR="0" rtl="0" algn="just">
              <a:lnSpc>
                <a:spcPct val="100000"/>
              </a:lnSpc>
              <a:spcBef>
                <a:spcPts val="0"/>
              </a:spcBef>
              <a:spcAft>
                <a:spcPts val="0"/>
              </a:spcAft>
              <a:buNone/>
            </a:pPr>
            <a:r>
              <a:rPr b="1" lang="zh-CN" sz="1200">
                <a:solidFill>
                  <a:schemeClr val="dk1"/>
                </a:solidFill>
                <a:latin typeface="Arial"/>
                <a:ea typeface="Arial"/>
                <a:cs typeface="Arial"/>
                <a:sym typeface="Arial"/>
              </a:rPr>
              <a:t>谁适合使用 T-SEDA？</a:t>
            </a:r>
            <a:endParaRPr/>
          </a:p>
          <a:p>
            <a:pPr indent="0" lvl="0" marL="81280" marR="0" rtl="0" algn="just">
              <a:lnSpc>
                <a:spcPct val="115000"/>
              </a:lnSpc>
              <a:spcBef>
                <a:spcPts val="595"/>
              </a:spcBef>
              <a:spcAft>
                <a:spcPts val="0"/>
              </a:spcAft>
              <a:buNone/>
            </a:pPr>
            <a:r>
              <a:rPr lang="zh-CN" sz="1200">
                <a:solidFill>
                  <a:schemeClr val="dk1"/>
                </a:solidFill>
                <a:latin typeface="Arimo"/>
                <a:ea typeface="Arimo"/>
                <a:cs typeface="Arimo"/>
                <a:sym typeface="Arimo"/>
              </a:rPr>
              <a:t>T-SEDA适用于任何年龄组学生的教师，从幼儿到成年学习者都可以使用。它可在正式的面对面或在线学习环境中使用，例如学校教室和大学研讨会，也可在非正式的环境中使用，如儿童俱乐部。此外，它还可用于促进成年人之间的对话，包括教师之间。这套工具包提供了T-SEDA如何被使用的实例。</a:t>
            </a:r>
            <a:endParaRPr/>
          </a:p>
        </p:txBody>
      </p:sp>
      <p:sp>
        <p:nvSpPr>
          <p:cNvPr id="138" name="Google Shape;138;p16"/>
          <p:cNvSpPr txBox="1"/>
          <p:nvPr/>
        </p:nvSpPr>
        <p:spPr>
          <a:xfrm>
            <a:off x="604249" y="3000830"/>
            <a:ext cx="4714240" cy="171831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2550" marR="0" rtl="0" algn="just">
              <a:lnSpc>
                <a:spcPct val="100000"/>
              </a:lnSpc>
              <a:spcBef>
                <a:spcPts val="0"/>
              </a:spcBef>
              <a:spcAft>
                <a:spcPts val="0"/>
              </a:spcAft>
              <a:buNone/>
            </a:pPr>
            <a:r>
              <a:rPr b="1" lang="zh-CN" sz="1200">
                <a:solidFill>
                  <a:schemeClr val="dk1"/>
                </a:solidFill>
                <a:latin typeface="Arial"/>
                <a:ea typeface="Arial"/>
                <a:cs typeface="Arial"/>
                <a:sym typeface="Arial"/>
              </a:rPr>
              <a:t>T-SEDA的运作原理是怎样的？</a:t>
            </a:r>
            <a:endParaRPr/>
          </a:p>
          <a:p>
            <a:pPr indent="0" lvl="0" marL="82550" marR="0" rtl="0" algn="just">
              <a:lnSpc>
                <a:spcPct val="115000"/>
              </a:lnSpc>
              <a:spcBef>
                <a:spcPts val="605"/>
              </a:spcBef>
              <a:spcAft>
                <a:spcPts val="0"/>
              </a:spcAft>
              <a:buNone/>
            </a:pPr>
            <a:r>
              <a:rPr lang="zh-CN" sz="1200">
                <a:solidFill>
                  <a:schemeClr val="dk1"/>
                </a:solidFill>
                <a:latin typeface="Arimo"/>
                <a:ea typeface="Arimo"/>
                <a:cs typeface="Arimo"/>
                <a:sym typeface="Arimo"/>
              </a:rPr>
              <a:t>通过使用T-SEDA进行对话调查，您可以更深入地了解学习环境中当前对话的情况。这将帮助您更全面地了解当前对话的状况，找出高质量对话的特点以及倾听的方法，并确定您在学习环境中希望了解的有关对话的信息。T-SEDA工具包的设计目标是具有</a:t>
            </a:r>
            <a:r>
              <a:rPr b="1" lang="zh-CN" sz="1200">
                <a:solidFill>
                  <a:schemeClr val="dk1"/>
                </a:solidFill>
                <a:latin typeface="Arial"/>
                <a:ea typeface="Arial"/>
                <a:cs typeface="Arial"/>
                <a:sym typeface="Arial"/>
              </a:rPr>
              <a:t>支持性</a:t>
            </a:r>
            <a:r>
              <a:rPr lang="zh-CN" sz="1200">
                <a:solidFill>
                  <a:schemeClr val="dk1"/>
                </a:solidFill>
                <a:latin typeface="Arimo"/>
                <a:ea typeface="Arimo"/>
                <a:cs typeface="Arimo"/>
                <a:sym typeface="Arimo"/>
              </a:rPr>
              <a:t>和</a:t>
            </a:r>
            <a:r>
              <a:rPr b="1" lang="zh-CN" sz="1200">
                <a:solidFill>
                  <a:schemeClr val="dk1"/>
                </a:solidFill>
                <a:latin typeface="Arial"/>
                <a:ea typeface="Arial"/>
                <a:cs typeface="Arial"/>
                <a:sym typeface="Arial"/>
              </a:rPr>
              <a:t>灵活性</a:t>
            </a:r>
            <a:r>
              <a:rPr lang="zh-CN" sz="1200">
                <a:solidFill>
                  <a:schemeClr val="dk1"/>
                </a:solidFill>
                <a:latin typeface="Arimo"/>
                <a:ea typeface="Arimo"/>
                <a:cs typeface="Arimo"/>
                <a:sym typeface="Arimo"/>
              </a:rPr>
              <a:t>。它提供了逐步指南，同时您也可以根据自己的需求和兴趣对任何材料进行调整和补充。</a:t>
            </a:r>
            <a:endParaRPr/>
          </a:p>
        </p:txBody>
      </p:sp>
      <p:sp>
        <p:nvSpPr>
          <p:cNvPr id="139" name="Google Shape;139;p16"/>
          <p:cNvSpPr txBox="1"/>
          <p:nvPr/>
        </p:nvSpPr>
        <p:spPr>
          <a:xfrm>
            <a:off x="5700594" y="4161216"/>
            <a:ext cx="4459508" cy="190563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185" marR="0" rtl="0" algn="just">
              <a:lnSpc>
                <a:spcPct val="100000"/>
              </a:lnSpc>
              <a:spcBef>
                <a:spcPts val="0"/>
              </a:spcBef>
              <a:spcAft>
                <a:spcPts val="0"/>
              </a:spcAft>
              <a:buNone/>
            </a:pPr>
            <a:r>
              <a:rPr b="1" lang="zh-CN" sz="1200">
                <a:solidFill>
                  <a:schemeClr val="dk1"/>
                </a:solidFill>
                <a:latin typeface="Arial"/>
                <a:ea typeface="Arial"/>
                <a:cs typeface="Arial"/>
                <a:sym typeface="Arial"/>
              </a:rPr>
              <a:t>我需要了解什么？</a:t>
            </a:r>
            <a:endParaRPr/>
          </a:p>
          <a:p>
            <a:pPr indent="0" lvl="0" marL="83185" marR="158750" rtl="0" algn="just">
              <a:lnSpc>
                <a:spcPct val="121000"/>
              </a:lnSpc>
              <a:spcBef>
                <a:spcPts val="580"/>
              </a:spcBef>
              <a:spcAft>
                <a:spcPts val="0"/>
              </a:spcAft>
              <a:buNone/>
            </a:pPr>
            <a:r>
              <a:rPr lang="zh-CN" sz="1200">
                <a:solidFill>
                  <a:schemeClr val="dk1"/>
                </a:solidFill>
                <a:latin typeface="Arimo"/>
                <a:ea typeface="Arimo"/>
                <a:cs typeface="Arimo"/>
                <a:sym typeface="Arimo"/>
              </a:rPr>
              <a:t>您可以在这套工具包和 T-SEDA 网站上找到您所需的一切: </a:t>
            </a:r>
            <a:r>
              <a:rPr b="1" lang="zh-CN" sz="1200" u="sng">
                <a:solidFill>
                  <a:schemeClr val="hlink"/>
                </a:solidFill>
                <a:latin typeface="Arial"/>
                <a:ea typeface="Arial"/>
                <a:cs typeface="Arial"/>
                <a:sym typeface="Arial"/>
                <a:hlinkClick r:id="rId3"/>
              </a:rPr>
              <a:t>http://bit.ly/T-SEDA</a:t>
            </a:r>
            <a:r>
              <a:rPr lang="zh-CN" sz="1200">
                <a:solidFill>
                  <a:schemeClr val="dk1"/>
                </a:solidFill>
                <a:latin typeface="Arimo"/>
                <a:ea typeface="Arimo"/>
                <a:cs typeface="Arimo"/>
                <a:sym typeface="Arimo"/>
              </a:rPr>
              <a:t>。此网站还提供了其他丰富的资源以支持您: </a:t>
            </a:r>
            <a:r>
              <a:rPr lang="zh-CN" sz="1200" u="sng">
                <a:solidFill>
                  <a:schemeClr val="hlink"/>
                </a:solidFill>
                <a:latin typeface="Arimo"/>
                <a:ea typeface="Arimo"/>
                <a:cs typeface="Arimo"/>
                <a:sym typeface="Arimo"/>
                <a:hlinkClick r:id="rId4"/>
              </a:rPr>
              <a:t>www.edudialogue.org</a:t>
            </a:r>
            <a:r>
              <a:rPr lang="zh-CN" sz="1200">
                <a:solidFill>
                  <a:schemeClr val="dk1"/>
                </a:solidFill>
                <a:latin typeface="Arimo"/>
                <a:ea typeface="Arimo"/>
                <a:cs typeface="Arimo"/>
                <a:sym typeface="Arimo"/>
              </a:rPr>
              <a:t>。这套工具包中还包含了指引图示，便于您找到所需信息的位置。</a:t>
            </a:r>
            <a:endParaRPr/>
          </a:p>
          <a:p>
            <a:pPr indent="0" lvl="0" marL="0" marR="0" rtl="0" algn="just">
              <a:lnSpc>
                <a:spcPct val="100000"/>
              </a:lnSpc>
              <a:spcBef>
                <a:spcPts val="45"/>
              </a:spcBef>
              <a:spcAft>
                <a:spcPts val="0"/>
              </a:spcAft>
              <a:buNone/>
            </a:pPr>
            <a:r>
              <a:t/>
            </a:r>
            <a:endParaRPr sz="800">
              <a:solidFill>
                <a:schemeClr val="dk1"/>
              </a:solidFill>
              <a:latin typeface="Times New Roman"/>
              <a:ea typeface="Times New Roman"/>
              <a:cs typeface="Times New Roman"/>
              <a:sym typeface="Times New Roman"/>
            </a:endParaRPr>
          </a:p>
          <a:p>
            <a:pPr indent="68580" lvl="0" marL="540385" marR="711200" rtl="0" algn="just">
              <a:lnSpc>
                <a:spcPct val="120000"/>
              </a:lnSpc>
              <a:spcBef>
                <a:spcPts val="0"/>
              </a:spcBef>
              <a:spcAft>
                <a:spcPts val="0"/>
              </a:spcAft>
              <a:buNone/>
            </a:pPr>
            <a:r>
              <a:rPr b="1" lang="zh-CN" sz="1200" u="sng">
                <a:solidFill>
                  <a:schemeClr val="hlink"/>
                </a:solidFill>
                <a:latin typeface="Arimo"/>
                <a:ea typeface="Arimo"/>
                <a:cs typeface="Arimo"/>
                <a:sym typeface="Arimo"/>
                <a:hlinkClick r:id="rId5"/>
              </a:rPr>
              <a:t>视频5：T-SEDA工具包——欢迎指南</a:t>
            </a:r>
            <a:r>
              <a:rPr lang="zh-CN" sz="1200">
                <a:solidFill>
                  <a:schemeClr val="dk1"/>
                </a:solidFill>
                <a:latin typeface="Arimo"/>
                <a:ea typeface="Arimo"/>
                <a:cs typeface="Arimo"/>
                <a:sym typeface="Arimo"/>
              </a:rPr>
              <a:t>是关于如何使用该工具包的实用概览。</a:t>
            </a:r>
            <a:endParaRPr/>
          </a:p>
        </p:txBody>
      </p:sp>
      <p:sp>
        <p:nvSpPr>
          <p:cNvPr id="140" name="Google Shape;140;p16"/>
          <p:cNvSpPr/>
          <p:nvPr/>
        </p:nvSpPr>
        <p:spPr>
          <a:xfrm>
            <a:off x="5887085" y="5517515"/>
            <a:ext cx="344170" cy="34480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6"/>
          <p:cNvSpPr txBox="1"/>
          <p:nvPr/>
        </p:nvSpPr>
        <p:spPr>
          <a:xfrm>
            <a:off x="5285105" y="7087870"/>
            <a:ext cx="288290"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1</a:t>
            </a:r>
            <a:endParaRPr sz="1000">
              <a:solidFill>
                <a:schemeClr val="dk1"/>
              </a:solidFill>
              <a:latin typeface="Arial"/>
              <a:ea typeface="Arial"/>
              <a:cs typeface="Arial"/>
              <a:sym typeface="Arial"/>
            </a:endParaRPr>
          </a:p>
        </p:txBody>
      </p:sp>
      <p:sp>
        <p:nvSpPr>
          <p:cNvPr id="142" name="Google Shape;142;p16"/>
          <p:cNvSpPr txBox="1"/>
          <p:nvPr/>
        </p:nvSpPr>
        <p:spPr>
          <a:xfrm>
            <a:off x="5700594" y="1390257"/>
            <a:ext cx="4388557" cy="269303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74295" marR="86360" rtl="0" algn="just">
              <a:lnSpc>
                <a:spcPct val="120000"/>
              </a:lnSpc>
              <a:spcBef>
                <a:spcPts val="0"/>
              </a:spcBef>
              <a:spcAft>
                <a:spcPts val="0"/>
              </a:spcAft>
              <a:buNone/>
            </a:pPr>
            <a:r>
              <a:rPr b="1" i="0" lang="zh-CN" sz="1200" u="none" strike="noStrike">
                <a:solidFill>
                  <a:srgbClr val="000000"/>
                </a:solidFill>
                <a:latin typeface="Arial"/>
                <a:ea typeface="Arial"/>
                <a:cs typeface="Arial"/>
                <a:sym typeface="Arial"/>
              </a:rPr>
              <a:t>与同事合作</a:t>
            </a:r>
            <a:endParaRPr/>
          </a:p>
          <a:p>
            <a:pPr indent="0" lvl="0" marL="74295" marR="86360" rtl="0" algn="just">
              <a:lnSpc>
                <a:spcPct val="120000"/>
              </a:lnSpc>
              <a:spcBef>
                <a:spcPts val="600"/>
              </a:spcBef>
              <a:spcAft>
                <a:spcPts val="0"/>
              </a:spcAft>
              <a:buNone/>
            </a:pPr>
            <a:r>
              <a:rPr i="0" lang="zh-CN" sz="1200" u="none" strike="noStrike">
                <a:solidFill>
                  <a:schemeClr val="dk1"/>
                </a:solidFill>
                <a:latin typeface="Arial"/>
                <a:ea typeface="Arial"/>
                <a:cs typeface="Arial"/>
                <a:sym typeface="Arial"/>
              </a:rPr>
              <a:t>您可以单独进行教学实践，当然，与那些共同对对话发展感兴趣的同事进行合作或与其他人协同进行探究也是非常有效的。我们建议在可能的情况下采用这种合作方式，以支持与同事进行批判性反思。T-SEDA的探究甚至可以成为整个学校或机构关注的焦点。</a:t>
            </a:r>
            <a:endParaRPr/>
          </a:p>
          <a:p>
            <a:pPr indent="0" lvl="0" marL="96520" marR="0" rtl="0" algn="just">
              <a:lnSpc>
                <a:spcPct val="120000"/>
              </a:lnSpc>
              <a:spcBef>
                <a:spcPts val="0"/>
              </a:spcBef>
              <a:spcAft>
                <a:spcPts val="0"/>
              </a:spcAft>
              <a:buNone/>
            </a:pPr>
            <a:r>
              <a:t/>
            </a:r>
            <a:endParaRPr i="0" sz="1200" u="none" strike="noStrike">
              <a:solidFill>
                <a:schemeClr val="dk1"/>
              </a:solidFill>
              <a:latin typeface="Arial"/>
              <a:ea typeface="Arial"/>
              <a:cs typeface="Arial"/>
              <a:sym typeface="Arial"/>
            </a:endParaRPr>
          </a:p>
          <a:p>
            <a:pPr indent="0" lvl="0" marL="96520" marR="0" rtl="0" algn="just">
              <a:lnSpc>
                <a:spcPct val="120000"/>
              </a:lnSpc>
              <a:spcBef>
                <a:spcPts val="0"/>
              </a:spcBef>
              <a:spcAft>
                <a:spcPts val="0"/>
              </a:spcAft>
              <a:buNone/>
            </a:pPr>
            <a:r>
              <a:rPr i="0" lang="zh-CN" sz="1200" u="none" strike="noStrike">
                <a:solidFill>
                  <a:schemeClr val="dk1"/>
                </a:solidFill>
                <a:latin typeface="Arial"/>
                <a:ea typeface="Arial"/>
                <a:cs typeface="Arial"/>
                <a:sym typeface="Arial"/>
              </a:rPr>
              <a:t>我们发现，如果有一个本地的协调者来召集同事之间的会议并提供支持，这种方式效果非常好。关于这种工作方式的发表文章可以在</a:t>
            </a:r>
            <a:r>
              <a:rPr i="0" lang="zh-CN" sz="1200" u="sng" strike="noStrike">
                <a:solidFill>
                  <a:schemeClr val="hlink"/>
                </a:solidFill>
                <a:latin typeface="Arial"/>
                <a:ea typeface="Arial"/>
                <a:cs typeface="Arial"/>
                <a:sym typeface="Arial"/>
                <a:hlinkClick r:id="rId7"/>
              </a:rPr>
              <a:t>这里</a:t>
            </a:r>
            <a:r>
              <a:rPr i="0" lang="zh-CN" sz="1200" u="none" strike="noStrike">
                <a:solidFill>
                  <a:schemeClr val="dk1"/>
                </a:solidFill>
                <a:latin typeface="Arial"/>
                <a:ea typeface="Arial"/>
                <a:cs typeface="Arial"/>
                <a:sym typeface="Arial"/>
              </a:rPr>
              <a:t>阅读，而推动者的培训课程则可通过</a:t>
            </a:r>
            <a:r>
              <a:rPr i="0" lang="zh-CN" sz="1200" u="sng" strike="noStrike">
                <a:solidFill>
                  <a:schemeClr val="hlink"/>
                </a:solidFill>
                <a:latin typeface="Arial"/>
                <a:ea typeface="Arial"/>
                <a:cs typeface="Arial"/>
                <a:sym typeface="Arial"/>
                <a:hlinkClick r:id="rId8"/>
              </a:rPr>
              <a:t>Camtree</a:t>
            </a:r>
            <a:r>
              <a:rPr i="0" lang="zh-CN" sz="1200" u="none" strike="noStrike">
                <a:solidFill>
                  <a:schemeClr val="dk1"/>
                </a:solidFill>
                <a:latin typeface="Arial"/>
                <a:ea typeface="Arial"/>
                <a:cs typeface="Arial"/>
                <a:sym typeface="Arial"/>
              </a:rPr>
              <a:t>获得。</a:t>
            </a:r>
            <a:endParaRPr i="0" sz="1200" u="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7"/>
          <p:cNvSpPr txBox="1"/>
          <p:nvPr/>
        </p:nvSpPr>
        <p:spPr>
          <a:xfrm>
            <a:off x="6331584" y="3491867"/>
            <a:ext cx="3709670" cy="107505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185" marR="95250" rtl="0" algn="just">
              <a:lnSpc>
                <a:spcPct val="121000"/>
              </a:lnSpc>
              <a:spcBef>
                <a:spcPts val="0"/>
              </a:spcBef>
              <a:spcAft>
                <a:spcPts val="0"/>
              </a:spcAft>
              <a:buNone/>
            </a:pPr>
            <a:r>
              <a:rPr lang="zh-CN" sz="1200">
                <a:solidFill>
                  <a:schemeClr val="dk1"/>
                </a:solidFill>
                <a:latin typeface="Arimo"/>
                <a:ea typeface="Arimo"/>
                <a:cs typeface="Arimo"/>
                <a:sym typeface="Arimo"/>
              </a:rPr>
              <a:t>有效的探究始于辨识您的课堂实践中存在的问题、令人困惑或引人关注的方面。通过进行自我审核，您将更容易达成这一点，并明确您希望将探究的重点放在何处。</a:t>
            </a:r>
            <a:endParaRPr/>
          </a:p>
        </p:txBody>
      </p:sp>
      <p:sp>
        <p:nvSpPr>
          <p:cNvPr id="149" name="Google Shape;149;p17"/>
          <p:cNvSpPr txBox="1"/>
          <p:nvPr/>
        </p:nvSpPr>
        <p:spPr>
          <a:xfrm>
            <a:off x="6334759" y="4863467"/>
            <a:ext cx="3694429" cy="63246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185" marR="96520" rtl="0" algn="just">
              <a:lnSpc>
                <a:spcPct val="122000"/>
              </a:lnSpc>
              <a:spcBef>
                <a:spcPts val="0"/>
              </a:spcBef>
              <a:spcAft>
                <a:spcPts val="0"/>
              </a:spcAft>
              <a:buNone/>
            </a:pPr>
            <a:r>
              <a:rPr lang="zh-CN" sz="1200">
                <a:solidFill>
                  <a:schemeClr val="dk1"/>
                </a:solidFill>
                <a:latin typeface="Arimo"/>
                <a:ea typeface="Arimo"/>
                <a:cs typeface="Arimo"/>
                <a:sym typeface="Arimo"/>
              </a:rPr>
              <a:t>这份指南将逐步引导您在课堂中进行对话探究的过程。</a:t>
            </a:r>
            <a:endParaRPr/>
          </a:p>
        </p:txBody>
      </p:sp>
      <p:sp>
        <p:nvSpPr>
          <p:cNvPr id="150" name="Google Shape;150;p17"/>
          <p:cNvSpPr txBox="1"/>
          <p:nvPr/>
        </p:nvSpPr>
        <p:spPr>
          <a:xfrm>
            <a:off x="6336031" y="5875019"/>
            <a:ext cx="3705225" cy="62865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1915" marR="97155" rtl="0" algn="l">
              <a:lnSpc>
                <a:spcPct val="121000"/>
              </a:lnSpc>
              <a:spcBef>
                <a:spcPts val="0"/>
              </a:spcBef>
              <a:spcAft>
                <a:spcPts val="0"/>
              </a:spcAft>
              <a:buNone/>
            </a:pPr>
            <a:r>
              <a:rPr lang="zh-CN" sz="1200">
                <a:solidFill>
                  <a:schemeClr val="dk1"/>
                </a:solidFill>
                <a:latin typeface="Arimo"/>
                <a:ea typeface="Arimo"/>
                <a:cs typeface="Arimo"/>
                <a:sym typeface="Arimo"/>
              </a:rPr>
              <a:t>编码方案明确了您在课堂上可能会听到的高质量对话示例，这将成为您课堂探究的关注重点。</a:t>
            </a:r>
            <a:endParaRPr/>
          </a:p>
        </p:txBody>
      </p:sp>
      <p:sp>
        <p:nvSpPr>
          <p:cNvPr id="151" name="Google Shape;151;p17"/>
          <p:cNvSpPr txBox="1"/>
          <p:nvPr/>
        </p:nvSpPr>
        <p:spPr>
          <a:xfrm>
            <a:off x="619126" y="610871"/>
            <a:ext cx="4787900" cy="232410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1547495" marR="0" rtl="0" algn="just">
              <a:lnSpc>
                <a:spcPct val="100000"/>
              </a:lnSpc>
              <a:spcBef>
                <a:spcPts val="0"/>
              </a:spcBef>
              <a:spcAft>
                <a:spcPts val="0"/>
              </a:spcAft>
              <a:buNone/>
            </a:pPr>
            <a:r>
              <a:rPr b="1" lang="zh-CN" sz="1600">
                <a:solidFill>
                  <a:schemeClr val="dk1"/>
                </a:solidFill>
                <a:latin typeface="Arial"/>
                <a:ea typeface="Arial"/>
                <a:cs typeface="Arial"/>
                <a:sym typeface="Arial"/>
              </a:rPr>
              <a:t>T-SEDA核心工具</a:t>
            </a:r>
            <a:endParaRPr/>
          </a:p>
          <a:p>
            <a:pPr indent="0" lvl="0" marL="83820" marR="95250" rtl="0" algn="just">
              <a:lnSpc>
                <a:spcPct val="121000"/>
              </a:lnSpc>
              <a:spcBef>
                <a:spcPts val="580"/>
              </a:spcBef>
              <a:spcAft>
                <a:spcPts val="0"/>
              </a:spcAft>
              <a:buNone/>
            </a:pPr>
            <a:r>
              <a:rPr lang="zh-CN" sz="1200">
                <a:solidFill>
                  <a:schemeClr val="dk1"/>
                </a:solidFill>
                <a:latin typeface="Arimo"/>
                <a:ea typeface="Arimo"/>
                <a:cs typeface="Arimo"/>
                <a:sym typeface="Arimo"/>
              </a:rPr>
              <a:t>T-SEDA 包含以下三种工具，它们将帮助您进行探究，使您能够系统地了解 ：</a:t>
            </a:r>
            <a:endParaRPr sz="1200">
              <a:solidFill>
                <a:schemeClr val="dk1"/>
              </a:solidFill>
              <a:latin typeface="Arimo"/>
              <a:ea typeface="Arimo"/>
              <a:cs typeface="Arimo"/>
              <a:sym typeface="Arimo"/>
            </a:endParaRPr>
          </a:p>
          <a:p>
            <a:pPr indent="-171450" lvl="0" marL="255270" marR="95250" rtl="0" algn="just">
              <a:spcBef>
                <a:spcPts val="580"/>
              </a:spcBef>
              <a:spcAft>
                <a:spcPts val="0"/>
              </a:spcAft>
              <a:buClr>
                <a:schemeClr val="dk1"/>
              </a:buClr>
              <a:buSzPts val="1200"/>
              <a:buFont typeface="Arial"/>
              <a:buChar char="•"/>
            </a:pPr>
            <a:r>
              <a:rPr lang="zh-CN" sz="1200">
                <a:solidFill>
                  <a:schemeClr val="dk1"/>
                </a:solidFill>
                <a:latin typeface="Arimo"/>
                <a:ea typeface="Arimo"/>
                <a:cs typeface="Arimo"/>
                <a:sym typeface="Arimo"/>
              </a:rPr>
              <a:t>您的学生的对话和您个人实践的现状如何;</a:t>
            </a:r>
            <a:endParaRPr sz="1200">
              <a:solidFill>
                <a:schemeClr val="dk1"/>
              </a:solidFill>
              <a:latin typeface="Arimo"/>
              <a:ea typeface="Arimo"/>
              <a:cs typeface="Arimo"/>
              <a:sym typeface="Arimo"/>
            </a:endParaRPr>
          </a:p>
          <a:p>
            <a:pPr indent="-171450" lvl="0" marL="255270" marR="95250" rtl="0" algn="just">
              <a:lnSpc>
                <a:spcPct val="121000"/>
              </a:lnSpc>
              <a:spcBef>
                <a:spcPts val="580"/>
              </a:spcBef>
              <a:spcAft>
                <a:spcPts val="0"/>
              </a:spcAft>
              <a:buClr>
                <a:schemeClr val="dk1"/>
              </a:buClr>
              <a:buSzPts val="1200"/>
              <a:buFont typeface="Arial"/>
              <a:buChar char="•"/>
            </a:pPr>
            <a:r>
              <a:rPr lang="zh-CN" sz="1200">
                <a:solidFill>
                  <a:schemeClr val="dk1"/>
                </a:solidFill>
                <a:latin typeface="Arimo"/>
                <a:ea typeface="Arimo"/>
                <a:cs typeface="Arimo"/>
                <a:sym typeface="Arimo"/>
              </a:rPr>
              <a:t>如何以此为起点展开探究; </a:t>
            </a:r>
            <a:endParaRPr sz="1200">
              <a:solidFill>
                <a:schemeClr val="dk1"/>
              </a:solidFill>
              <a:latin typeface="Arimo"/>
              <a:ea typeface="Arimo"/>
              <a:cs typeface="Arimo"/>
              <a:sym typeface="Arimo"/>
            </a:endParaRPr>
          </a:p>
          <a:p>
            <a:pPr indent="-171450" lvl="0" marL="255270" marR="95250" rtl="0" algn="just">
              <a:lnSpc>
                <a:spcPct val="121000"/>
              </a:lnSpc>
              <a:spcBef>
                <a:spcPts val="580"/>
              </a:spcBef>
              <a:spcAft>
                <a:spcPts val="0"/>
              </a:spcAft>
              <a:buClr>
                <a:schemeClr val="dk1"/>
              </a:buClr>
              <a:buSzPts val="1200"/>
              <a:buFont typeface="Arial"/>
              <a:buChar char="•"/>
            </a:pPr>
            <a:r>
              <a:rPr lang="zh-CN" sz="1200">
                <a:solidFill>
                  <a:schemeClr val="dk1"/>
                </a:solidFill>
                <a:latin typeface="Arimo"/>
                <a:ea typeface="Arimo"/>
                <a:cs typeface="Arimo"/>
                <a:sym typeface="Arimo"/>
              </a:rPr>
              <a:t>一个有助于您进行深入探究的对话编码方案。</a:t>
            </a:r>
            <a:endParaRPr sz="1200">
              <a:solidFill>
                <a:schemeClr val="dk1"/>
              </a:solidFill>
              <a:latin typeface="Arimo"/>
              <a:ea typeface="Arimo"/>
              <a:cs typeface="Arimo"/>
              <a:sym typeface="Arimo"/>
            </a:endParaRPr>
          </a:p>
          <a:p>
            <a:pPr indent="0" lvl="0" marL="83820" marR="95250" rtl="0" algn="just">
              <a:lnSpc>
                <a:spcPct val="121000"/>
              </a:lnSpc>
              <a:spcBef>
                <a:spcPts val="580"/>
              </a:spcBef>
              <a:spcAft>
                <a:spcPts val="0"/>
              </a:spcAft>
              <a:buNone/>
            </a:pPr>
            <a:r>
              <a:rPr lang="zh-CN" sz="1200">
                <a:solidFill>
                  <a:schemeClr val="dk1"/>
                </a:solidFill>
                <a:latin typeface="Arimo"/>
                <a:ea typeface="Arimo"/>
                <a:cs typeface="Arimo"/>
                <a:sym typeface="Arimo"/>
              </a:rPr>
              <a:t>工具包详细说明了如何使用每个工具。在第2-5部分中，提供了多种观察工具和技巧，以有力支持您的深度探究。</a:t>
            </a:r>
            <a:endParaRPr/>
          </a:p>
        </p:txBody>
      </p:sp>
      <p:sp>
        <p:nvSpPr>
          <p:cNvPr id="152" name="Google Shape;152;p17"/>
          <p:cNvSpPr/>
          <p:nvPr/>
        </p:nvSpPr>
        <p:spPr>
          <a:xfrm>
            <a:off x="7029336" y="881260"/>
            <a:ext cx="3006086" cy="19964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17"/>
          <p:cNvSpPr txBox="1"/>
          <p:nvPr/>
        </p:nvSpPr>
        <p:spPr>
          <a:xfrm>
            <a:off x="5285105" y="7087870"/>
            <a:ext cx="307340"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2</a:t>
            </a:r>
            <a:endParaRPr/>
          </a:p>
        </p:txBody>
      </p:sp>
      <p:grpSp>
        <p:nvGrpSpPr>
          <p:cNvPr id="154" name="Google Shape;154;p17"/>
          <p:cNvGrpSpPr/>
          <p:nvPr/>
        </p:nvGrpSpPr>
        <p:grpSpPr>
          <a:xfrm>
            <a:off x="1516251" y="3412220"/>
            <a:ext cx="4144267" cy="3198399"/>
            <a:chOff x="671066" y="1000"/>
            <a:chExt cx="4144267" cy="3198399"/>
          </a:xfrm>
        </p:grpSpPr>
        <p:sp>
          <p:nvSpPr>
            <p:cNvPr id="155" name="Google Shape;155;p17"/>
            <p:cNvSpPr/>
            <p:nvPr/>
          </p:nvSpPr>
          <p:spPr>
            <a:xfrm>
              <a:off x="671066" y="1000"/>
              <a:ext cx="2437804" cy="975121"/>
            </a:xfrm>
            <a:prstGeom prst="chevron">
              <a:avLst>
                <a:gd fmla="val 50000" name="adj"/>
              </a:avLst>
            </a:prstGeom>
            <a:solidFill>
              <a:srgbClr val="1A616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txBox="1"/>
            <p:nvPr/>
          </p:nvSpPr>
          <p:spPr>
            <a:xfrm>
              <a:off x="1158627" y="1000"/>
              <a:ext cx="1462683" cy="975121"/>
            </a:xfrm>
            <a:prstGeom prst="rect">
              <a:avLst/>
            </a:prstGeom>
            <a:noFill/>
            <a:ln>
              <a:noFill/>
            </a:ln>
          </p:spPr>
          <p:txBody>
            <a:bodyPr anchorCtr="0" anchor="ctr" bIns="10150" lIns="20300" spcFirstLastPara="1" rIns="0" wrap="square" tIns="10150">
              <a:noAutofit/>
            </a:bodyPr>
            <a:lstStyle/>
            <a:p>
              <a:pPr indent="0" lvl="0" marL="0" marR="0" rtl="0" algn="ctr">
                <a:lnSpc>
                  <a:spcPct val="100000"/>
                </a:lnSpc>
                <a:spcBef>
                  <a:spcPts val="0"/>
                </a:spcBef>
                <a:spcAft>
                  <a:spcPts val="0"/>
                </a:spcAft>
                <a:buClr>
                  <a:schemeClr val="lt1"/>
                </a:buClr>
                <a:buSzPts val="1600"/>
                <a:buFont typeface="Calibri"/>
                <a:buNone/>
              </a:pPr>
              <a:r>
                <a:rPr lang="zh-CN" sz="1600">
                  <a:solidFill>
                    <a:schemeClr val="lt1"/>
                  </a:solidFill>
                  <a:latin typeface="Calibri"/>
                  <a:ea typeface="Calibri"/>
                  <a:cs typeface="Calibri"/>
                  <a:sym typeface="Calibri"/>
                </a:rPr>
                <a:t>工具 1</a:t>
              </a:r>
              <a:endParaRPr sz="1600">
                <a:solidFill>
                  <a:schemeClr val="lt1"/>
                </a:solidFill>
                <a:latin typeface="Calibri"/>
                <a:ea typeface="Calibri"/>
                <a:cs typeface="Calibri"/>
                <a:sym typeface="Calibri"/>
              </a:endParaRPr>
            </a:p>
            <a:p>
              <a:pPr indent="0" lvl="0" marL="0" marR="0" rtl="0" algn="ctr">
                <a:lnSpc>
                  <a:spcPct val="100000"/>
                </a:lnSpc>
                <a:spcBef>
                  <a:spcPts val="520"/>
                </a:spcBef>
                <a:spcAft>
                  <a:spcPts val="0"/>
                </a:spcAft>
                <a:buClr>
                  <a:schemeClr val="lt1"/>
                </a:buClr>
                <a:buSzPts val="1300"/>
                <a:buFont typeface="Calibri"/>
                <a:buNone/>
              </a:pPr>
              <a:r>
                <a:rPr lang="zh-CN" sz="1300">
                  <a:solidFill>
                    <a:schemeClr val="lt1"/>
                  </a:solidFill>
                  <a:latin typeface="Calibri"/>
                  <a:ea typeface="Calibri"/>
                  <a:cs typeface="Calibri"/>
                  <a:sym typeface="Calibri"/>
                </a:rPr>
                <a:t>自我审核表</a:t>
              </a:r>
              <a:endParaRPr/>
            </a:p>
          </p:txBody>
        </p:sp>
        <p:sp>
          <p:nvSpPr>
            <p:cNvPr id="157" name="Google Shape;157;p17"/>
            <p:cNvSpPr/>
            <p:nvPr/>
          </p:nvSpPr>
          <p:spPr>
            <a:xfrm>
              <a:off x="2791956" y="83885"/>
              <a:ext cx="2023377" cy="809351"/>
            </a:xfrm>
            <a:prstGeom prst="chevron">
              <a:avLst>
                <a:gd fmla="val 50000" name="adj"/>
              </a:avLst>
            </a:prstGeom>
            <a:solidFill>
              <a:srgbClr val="2791A6">
                <a:alpha val="74901"/>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txBox="1"/>
            <p:nvPr/>
          </p:nvSpPr>
          <p:spPr>
            <a:xfrm>
              <a:off x="3196632" y="83885"/>
              <a:ext cx="1214026" cy="809351"/>
            </a:xfrm>
            <a:prstGeom prst="rect">
              <a:avLst/>
            </a:prstGeom>
            <a:noFill/>
            <a:ln>
              <a:noFill/>
            </a:ln>
          </p:spPr>
          <p:txBody>
            <a:bodyPr anchorCtr="0" anchor="ctr" bIns="6975" lIns="13950" spcFirstLastPara="1" rIns="0" wrap="square" tIns="6975">
              <a:noAutofit/>
            </a:bodyPr>
            <a:lstStyle/>
            <a:p>
              <a:pPr indent="0" lvl="0" marL="0" marR="0" rtl="0" algn="ctr">
                <a:lnSpc>
                  <a:spcPct val="120000"/>
                </a:lnSpc>
                <a:spcBef>
                  <a:spcPts val="0"/>
                </a:spcBef>
                <a:spcAft>
                  <a:spcPts val="0"/>
                </a:spcAft>
                <a:buClr>
                  <a:schemeClr val="dk1"/>
                </a:buClr>
                <a:buSzPts val="1050"/>
                <a:buFont typeface="SimSun"/>
                <a:buNone/>
              </a:pPr>
              <a:r>
                <a:rPr lang="zh-CN" sz="1050">
                  <a:solidFill>
                    <a:schemeClr val="dk1"/>
                  </a:solidFill>
                  <a:latin typeface="SimSun"/>
                  <a:ea typeface="SimSun"/>
                  <a:cs typeface="SimSun"/>
                  <a:sym typeface="SimSun"/>
                </a:rPr>
                <a:t>通过系统性地反思当前的教学实践，开启您的 T-SEDA 之旅</a:t>
              </a:r>
              <a:endParaRPr/>
            </a:p>
          </p:txBody>
        </p:sp>
        <p:sp>
          <p:nvSpPr>
            <p:cNvPr id="159" name="Google Shape;159;p17"/>
            <p:cNvSpPr/>
            <p:nvPr/>
          </p:nvSpPr>
          <p:spPr>
            <a:xfrm>
              <a:off x="671066" y="1112639"/>
              <a:ext cx="2437804" cy="975121"/>
            </a:xfrm>
            <a:prstGeom prst="chevron">
              <a:avLst>
                <a:gd fmla="val 50000" name="adj"/>
              </a:avLst>
            </a:prstGeom>
            <a:solidFill>
              <a:srgbClr val="1A616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txBox="1"/>
            <p:nvPr/>
          </p:nvSpPr>
          <p:spPr>
            <a:xfrm>
              <a:off x="1158627" y="1112639"/>
              <a:ext cx="1462683" cy="975121"/>
            </a:xfrm>
            <a:prstGeom prst="rect">
              <a:avLst/>
            </a:prstGeom>
            <a:noFill/>
            <a:ln>
              <a:noFill/>
            </a:ln>
          </p:spPr>
          <p:txBody>
            <a:bodyPr anchorCtr="0" anchor="ctr" bIns="8875" lIns="17775" spcFirstLastPara="1" rIns="0" wrap="square" tIns="8875">
              <a:noAutofit/>
            </a:bodyPr>
            <a:lstStyle/>
            <a:p>
              <a:pPr indent="0" lvl="0" marL="0" marR="0" rtl="0" algn="ctr">
                <a:lnSpc>
                  <a:spcPct val="100000"/>
                </a:lnSpc>
                <a:spcBef>
                  <a:spcPts val="0"/>
                </a:spcBef>
                <a:spcAft>
                  <a:spcPts val="0"/>
                </a:spcAft>
                <a:buClr>
                  <a:schemeClr val="lt1"/>
                </a:buClr>
                <a:buSzPts val="1400"/>
                <a:buFont typeface="Calibri"/>
                <a:buNone/>
              </a:pPr>
              <a:r>
                <a:rPr lang="zh-CN" sz="1400">
                  <a:solidFill>
                    <a:schemeClr val="lt1"/>
                  </a:solidFill>
                  <a:latin typeface="Calibri"/>
                  <a:ea typeface="Calibri"/>
                  <a:cs typeface="Calibri"/>
                  <a:sym typeface="Calibri"/>
                </a:rPr>
                <a:t>工具 2</a:t>
              </a:r>
              <a:endParaRPr/>
            </a:p>
            <a:p>
              <a:pPr indent="0" lvl="0" marL="0" marR="0" rtl="0" algn="ctr">
                <a:lnSpc>
                  <a:spcPct val="100000"/>
                </a:lnSpc>
                <a:spcBef>
                  <a:spcPts val="520"/>
                </a:spcBef>
                <a:spcAft>
                  <a:spcPts val="0"/>
                </a:spcAft>
                <a:buClr>
                  <a:schemeClr val="lt1"/>
                </a:buClr>
                <a:buSzPts val="1300"/>
                <a:buFont typeface="Calibri"/>
                <a:buNone/>
              </a:pPr>
              <a:r>
                <a:rPr lang="zh-CN" sz="1300">
                  <a:solidFill>
                    <a:schemeClr val="lt1"/>
                  </a:solidFill>
                  <a:latin typeface="Calibri"/>
                  <a:ea typeface="Calibri"/>
                  <a:cs typeface="Calibri"/>
                  <a:sym typeface="Calibri"/>
                </a:rPr>
                <a:t>课堂探究反思循环</a:t>
              </a:r>
              <a:endParaRPr/>
            </a:p>
          </p:txBody>
        </p:sp>
        <p:sp>
          <p:nvSpPr>
            <p:cNvPr id="161" name="Google Shape;161;p17"/>
            <p:cNvSpPr/>
            <p:nvPr/>
          </p:nvSpPr>
          <p:spPr>
            <a:xfrm>
              <a:off x="2791956" y="1195524"/>
              <a:ext cx="2023377" cy="809351"/>
            </a:xfrm>
            <a:prstGeom prst="chevron">
              <a:avLst>
                <a:gd fmla="val 50000" name="adj"/>
              </a:avLst>
            </a:prstGeom>
            <a:solidFill>
              <a:srgbClr val="2791A6">
                <a:alpha val="74901"/>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txBox="1"/>
            <p:nvPr/>
          </p:nvSpPr>
          <p:spPr>
            <a:xfrm>
              <a:off x="3196632" y="1195524"/>
              <a:ext cx="1214026" cy="809351"/>
            </a:xfrm>
            <a:prstGeom prst="rect">
              <a:avLst/>
            </a:prstGeom>
            <a:noFill/>
            <a:ln>
              <a:noFill/>
            </a:ln>
          </p:spPr>
          <p:txBody>
            <a:bodyPr anchorCtr="0" anchor="ctr" bIns="6975" lIns="13950" spcFirstLastPara="1" rIns="0" wrap="square" tIns="6975">
              <a:noAutofit/>
            </a:bodyPr>
            <a:lstStyle/>
            <a:p>
              <a:pPr indent="0" lvl="0" marL="0" marR="0" rtl="0" algn="ctr">
                <a:lnSpc>
                  <a:spcPct val="120000"/>
                </a:lnSpc>
                <a:spcBef>
                  <a:spcPts val="0"/>
                </a:spcBef>
                <a:spcAft>
                  <a:spcPts val="0"/>
                </a:spcAft>
                <a:buClr>
                  <a:schemeClr val="dk1"/>
                </a:buClr>
                <a:buSzPts val="1050"/>
                <a:buFont typeface="SimSun"/>
                <a:buNone/>
              </a:pPr>
              <a:r>
                <a:rPr lang="zh-CN" sz="1050">
                  <a:solidFill>
                    <a:schemeClr val="dk1"/>
                  </a:solidFill>
                  <a:latin typeface="SimSun"/>
                  <a:ea typeface="SimSun"/>
                  <a:cs typeface="SimSun"/>
                  <a:sym typeface="SimSun"/>
                </a:rPr>
                <a:t>运用逐步的反思循环深化您的实践，并记录这一转变的过程</a:t>
              </a:r>
              <a:endParaRPr/>
            </a:p>
          </p:txBody>
        </p:sp>
        <p:sp>
          <p:nvSpPr>
            <p:cNvPr id="163" name="Google Shape;163;p17"/>
            <p:cNvSpPr/>
            <p:nvPr/>
          </p:nvSpPr>
          <p:spPr>
            <a:xfrm>
              <a:off x="671066" y="2224278"/>
              <a:ext cx="2437804" cy="975121"/>
            </a:xfrm>
            <a:prstGeom prst="chevron">
              <a:avLst>
                <a:gd fmla="val 50000" name="adj"/>
              </a:avLst>
            </a:prstGeom>
            <a:solidFill>
              <a:srgbClr val="1A616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txBox="1"/>
            <p:nvPr/>
          </p:nvSpPr>
          <p:spPr>
            <a:xfrm>
              <a:off x="1158627" y="2224278"/>
              <a:ext cx="1462683" cy="975121"/>
            </a:xfrm>
            <a:prstGeom prst="rect">
              <a:avLst/>
            </a:prstGeom>
            <a:noFill/>
            <a:ln>
              <a:noFill/>
            </a:ln>
          </p:spPr>
          <p:txBody>
            <a:bodyPr anchorCtr="0" anchor="ctr" bIns="8875" lIns="17775" spcFirstLastPara="1" rIns="0" wrap="square" tIns="8875">
              <a:noAutofit/>
            </a:bodyPr>
            <a:lstStyle/>
            <a:p>
              <a:pPr indent="0" lvl="0" marL="0" marR="0" rtl="0" algn="ctr">
                <a:lnSpc>
                  <a:spcPct val="90000"/>
                </a:lnSpc>
                <a:spcBef>
                  <a:spcPts val="0"/>
                </a:spcBef>
                <a:spcAft>
                  <a:spcPts val="0"/>
                </a:spcAft>
                <a:buClr>
                  <a:schemeClr val="lt1"/>
                </a:buClr>
                <a:buSzPts val="1400"/>
                <a:buFont typeface="Calibri"/>
                <a:buNone/>
              </a:pPr>
              <a:r>
                <a:rPr lang="zh-CN" sz="1400">
                  <a:solidFill>
                    <a:schemeClr val="lt1"/>
                  </a:solidFill>
                  <a:latin typeface="Calibri"/>
                  <a:ea typeface="Calibri"/>
                  <a:cs typeface="Calibri"/>
                  <a:sym typeface="Calibri"/>
                </a:rPr>
                <a:t>工具 3 </a:t>
              </a:r>
              <a:endParaRPr/>
            </a:p>
            <a:p>
              <a:pPr indent="0" lvl="0" marL="0" marR="0" rtl="0" algn="ctr">
                <a:lnSpc>
                  <a:spcPct val="90000"/>
                </a:lnSpc>
                <a:spcBef>
                  <a:spcPts val="520"/>
                </a:spcBef>
                <a:spcAft>
                  <a:spcPts val="0"/>
                </a:spcAft>
                <a:buClr>
                  <a:schemeClr val="lt1"/>
                </a:buClr>
                <a:buSzPts val="1300"/>
                <a:buFont typeface="Calibri"/>
                <a:buNone/>
              </a:pPr>
              <a:r>
                <a:rPr lang="zh-CN" sz="1300">
                  <a:solidFill>
                    <a:schemeClr val="lt1"/>
                  </a:solidFill>
                  <a:latin typeface="Calibri"/>
                  <a:ea typeface="Calibri"/>
                  <a:cs typeface="Calibri"/>
                  <a:sym typeface="Calibri"/>
                </a:rPr>
                <a:t>用于识别关键对话特征的编码方案</a:t>
              </a:r>
              <a:endParaRPr/>
            </a:p>
          </p:txBody>
        </p:sp>
        <p:sp>
          <p:nvSpPr>
            <p:cNvPr id="165" name="Google Shape;165;p17"/>
            <p:cNvSpPr/>
            <p:nvPr/>
          </p:nvSpPr>
          <p:spPr>
            <a:xfrm>
              <a:off x="2791956" y="2307163"/>
              <a:ext cx="2023377" cy="809351"/>
            </a:xfrm>
            <a:prstGeom prst="chevron">
              <a:avLst>
                <a:gd fmla="val 50000" name="adj"/>
              </a:avLst>
            </a:prstGeom>
            <a:solidFill>
              <a:srgbClr val="2791A6">
                <a:alpha val="74901"/>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txBox="1"/>
            <p:nvPr/>
          </p:nvSpPr>
          <p:spPr>
            <a:xfrm>
              <a:off x="3196632" y="2307163"/>
              <a:ext cx="1214026" cy="809351"/>
            </a:xfrm>
            <a:prstGeom prst="rect">
              <a:avLst/>
            </a:prstGeom>
            <a:noFill/>
            <a:ln>
              <a:noFill/>
            </a:ln>
          </p:spPr>
          <p:txBody>
            <a:bodyPr anchorCtr="0" anchor="ctr" bIns="6975" lIns="13950" spcFirstLastPara="1" rIns="0" wrap="square" tIns="6975">
              <a:noAutofit/>
            </a:bodyPr>
            <a:lstStyle/>
            <a:p>
              <a:pPr indent="0" lvl="0" marL="0" marR="0" rtl="0" algn="ctr">
                <a:lnSpc>
                  <a:spcPct val="120000"/>
                </a:lnSpc>
                <a:spcBef>
                  <a:spcPts val="0"/>
                </a:spcBef>
                <a:spcAft>
                  <a:spcPts val="0"/>
                </a:spcAft>
                <a:buClr>
                  <a:schemeClr val="dk1"/>
                </a:buClr>
                <a:buSzPts val="1050"/>
                <a:buFont typeface="SimSun"/>
                <a:buNone/>
              </a:pPr>
              <a:r>
                <a:rPr lang="zh-CN" sz="1050">
                  <a:solidFill>
                    <a:schemeClr val="dk1"/>
                  </a:solidFill>
                  <a:latin typeface="SimSun"/>
                  <a:ea typeface="SimSun"/>
                  <a:cs typeface="SimSun"/>
                  <a:sym typeface="SimSun"/>
                </a:rPr>
                <a:t>辨识在您的课堂中出现高质量对话的时刻以及推动这些对话的条件</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pSp>
        <p:nvGrpSpPr>
          <p:cNvPr id="172" name="Google Shape;172;p18"/>
          <p:cNvGrpSpPr/>
          <p:nvPr/>
        </p:nvGrpSpPr>
        <p:grpSpPr>
          <a:xfrm>
            <a:off x="2753539" y="1768261"/>
            <a:ext cx="4717165" cy="4927465"/>
            <a:chOff x="2753539" y="1768261"/>
            <a:chExt cx="4717165" cy="4927465"/>
          </a:xfrm>
        </p:grpSpPr>
        <p:pic>
          <p:nvPicPr>
            <p:cNvPr id="173" name="Google Shape;173;p18"/>
            <p:cNvPicPr preferRelativeResize="0"/>
            <p:nvPr/>
          </p:nvPicPr>
          <p:blipFill rotWithShape="1">
            <a:blip r:embed="rId3">
              <a:alphaModFix/>
            </a:blip>
            <a:srcRect b="0" l="0" r="0" t="0"/>
            <a:stretch/>
          </p:blipFill>
          <p:spPr>
            <a:xfrm>
              <a:off x="3041914" y="2466972"/>
              <a:ext cx="1038058" cy="1038058"/>
            </a:xfrm>
            <a:prstGeom prst="rect">
              <a:avLst/>
            </a:prstGeom>
            <a:noFill/>
            <a:ln>
              <a:noFill/>
            </a:ln>
          </p:spPr>
        </p:pic>
        <p:sp>
          <p:nvSpPr>
            <p:cNvPr id="174" name="Google Shape;174;p18"/>
            <p:cNvSpPr/>
            <p:nvPr/>
          </p:nvSpPr>
          <p:spPr>
            <a:xfrm>
              <a:off x="3033574" y="2936026"/>
              <a:ext cx="939800" cy="744220"/>
            </a:xfrm>
            <a:prstGeom prst="rect">
              <a:avLst/>
            </a:prstGeom>
          </p:spPr>
          <p:txBody>
            <a:bodyPr>
              <a:prstTxWarp prst="textPlain"/>
            </a:bodyPr>
            <a:lstStyle/>
            <a:p>
              <a:pPr lvl="0" algn="ctr"/>
              <a:r>
                <a:rPr b="0" i="0">
                  <a:ln>
                    <a:noFill/>
                  </a:ln>
                  <a:solidFill>
                    <a:schemeClr val="dk1"/>
                  </a:solidFill>
                  <a:latin typeface="Calibri"/>
                </a:rPr>
                <a:t>回顾与反思</a:t>
              </a:r>
            </a:p>
          </p:txBody>
        </p:sp>
        <p:pic>
          <p:nvPicPr>
            <p:cNvPr id="175" name="Google Shape;175;p18"/>
            <p:cNvPicPr preferRelativeResize="0"/>
            <p:nvPr/>
          </p:nvPicPr>
          <p:blipFill rotWithShape="1">
            <a:blip r:embed="rId4">
              <a:alphaModFix/>
            </a:blip>
            <a:srcRect b="0" l="0" r="0" t="0"/>
            <a:stretch/>
          </p:blipFill>
          <p:spPr>
            <a:xfrm>
              <a:off x="2753539" y="4076751"/>
              <a:ext cx="1038084" cy="1038084"/>
            </a:xfrm>
            <a:prstGeom prst="rect">
              <a:avLst/>
            </a:prstGeom>
            <a:noFill/>
            <a:ln>
              <a:noFill/>
            </a:ln>
          </p:spPr>
        </p:pic>
        <p:sp>
          <p:nvSpPr>
            <p:cNvPr id="176" name="Google Shape;176;p18"/>
            <p:cNvSpPr/>
            <p:nvPr/>
          </p:nvSpPr>
          <p:spPr>
            <a:xfrm>
              <a:off x="2829104" y="4803561"/>
              <a:ext cx="902335" cy="471805"/>
            </a:xfrm>
            <a:prstGeom prst="rect">
              <a:avLst/>
            </a:prstGeom>
          </p:spPr>
          <p:txBody>
            <a:bodyPr>
              <a:prstTxWarp prst="textPlain"/>
            </a:bodyPr>
            <a:lstStyle/>
            <a:p>
              <a:pPr lvl="0" algn="ctr"/>
              <a:r>
                <a:rPr b="0" i="0">
                  <a:ln>
                    <a:noFill/>
                  </a:ln>
                  <a:solidFill>
                    <a:schemeClr val="dk1"/>
                  </a:solidFill>
                  <a:latin typeface="Calibri"/>
                </a:rPr>
                <a:t>行动计划</a:t>
              </a:r>
            </a:p>
          </p:txBody>
        </p:sp>
        <p:pic>
          <p:nvPicPr>
            <p:cNvPr id="177" name="Google Shape;177;p18"/>
            <p:cNvPicPr preferRelativeResize="0"/>
            <p:nvPr/>
          </p:nvPicPr>
          <p:blipFill rotWithShape="1">
            <a:blip r:embed="rId5">
              <a:alphaModFix/>
            </a:blip>
            <a:srcRect b="0" l="0" r="0" t="0"/>
            <a:stretch/>
          </p:blipFill>
          <p:spPr>
            <a:xfrm>
              <a:off x="5431286" y="5503315"/>
              <a:ext cx="1038058" cy="1038058"/>
            </a:xfrm>
            <a:prstGeom prst="rect">
              <a:avLst/>
            </a:prstGeom>
            <a:noFill/>
            <a:ln>
              <a:noFill/>
            </a:ln>
          </p:spPr>
        </p:pic>
        <p:sp>
          <p:nvSpPr>
            <p:cNvPr id="178" name="Google Shape;178;p18"/>
            <p:cNvSpPr/>
            <p:nvPr/>
          </p:nvSpPr>
          <p:spPr>
            <a:xfrm>
              <a:off x="5550401" y="6201832"/>
              <a:ext cx="796925" cy="493894"/>
            </a:xfrm>
            <a:prstGeom prst="rect">
              <a:avLst/>
            </a:prstGeom>
          </p:spPr>
          <p:txBody>
            <a:bodyPr>
              <a:prstTxWarp prst="textPlain"/>
            </a:bodyPr>
            <a:lstStyle/>
            <a:p>
              <a:pPr lvl="0" algn="ctr"/>
              <a:r>
                <a:rPr b="0" i="0">
                  <a:ln>
                    <a:noFill/>
                  </a:ln>
                  <a:solidFill>
                    <a:schemeClr val="dk1"/>
                  </a:solidFill>
                  <a:latin typeface="Calibri"/>
                </a:rPr>
                <a:t>数据处理</a:t>
              </a:r>
            </a:p>
          </p:txBody>
        </p:sp>
        <p:pic>
          <p:nvPicPr>
            <p:cNvPr id="179" name="Google Shape;179;p18"/>
            <p:cNvPicPr preferRelativeResize="0"/>
            <p:nvPr/>
          </p:nvPicPr>
          <p:blipFill rotWithShape="1">
            <a:blip r:embed="rId6">
              <a:alphaModFix/>
            </a:blip>
            <a:srcRect b="0" l="0" r="0" t="0"/>
            <a:stretch/>
          </p:blipFill>
          <p:spPr>
            <a:xfrm>
              <a:off x="6190425" y="2480062"/>
              <a:ext cx="1038084" cy="1038084"/>
            </a:xfrm>
            <a:prstGeom prst="rect">
              <a:avLst/>
            </a:prstGeom>
            <a:noFill/>
            <a:ln>
              <a:noFill/>
            </a:ln>
          </p:spPr>
        </p:pic>
        <p:sp>
          <p:nvSpPr>
            <p:cNvPr id="180" name="Google Shape;180;p18"/>
            <p:cNvSpPr/>
            <p:nvPr/>
          </p:nvSpPr>
          <p:spPr>
            <a:xfrm>
              <a:off x="6113828" y="2638310"/>
              <a:ext cx="1217830" cy="1038084"/>
            </a:xfrm>
            <a:prstGeom prst="rect">
              <a:avLst/>
            </a:prstGeom>
          </p:spPr>
          <p:txBody>
            <a:bodyPr>
              <a:prstTxWarp prst="textPlain"/>
            </a:bodyPr>
            <a:lstStyle/>
            <a:p>
              <a:pPr lvl="0" algn="ctr"/>
              <a:r>
                <a:rPr b="0" i="0">
                  <a:ln>
                    <a:noFill/>
                  </a:ln>
                  <a:solidFill>
                    <a:schemeClr val="dk1"/>
                  </a:solidFill>
                  <a:latin typeface="Calibri"/>
                </a:rPr>
                <a:t>焦点与探究问题</a:t>
              </a:r>
            </a:p>
          </p:txBody>
        </p:sp>
        <p:pic>
          <p:nvPicPr>
            <p:cNvPr id="181" name="Google Shape;181;p18"/>
            <p:cNvPicPr preferRelativeResize="0"/>
            <p:nvPr/>
          </p:nvPicPr>
          <p:blipFill rotWithShape="1">
            <a:blip r:embed="rId7">
              <a:alphaModFix/>
            </a:blip>
            <a:srcRect b="0" l="0" r="0" t="0"/>
            <a:stretch/>
          </p:blipFill>
          <p:spPr>
            <a:xfrm>
              <a:off x="4590090" y="1768261"/>
              <a:ext cx="1038084" cy="1038084"/>
            </a:xfrm>
            <a:prstGeom prst="rect">
              <a:avLst/>
            </a:prstGeom>
            <a:noFill/>
            <a:ln>
              <a:noFill/>
            </a:ln>
          </p:spPr>
        </p:pic>
        <p:sp>
          <p:nvSpPr>
            <p:cNvPr id="182" name="Google Shape;182;p18"/>
            <p:cNvSpPr/>
            <p:nvPr/>
          </p:nvSpPr>
          <p:spPr>
            <a:xfrm>
              <a:off x="4564986" y="2188768"/>
              <a:ext cx="1085769" cy="776923"/>
            </a:xfrm>
            <a:prstGeom prst="rect">
              <a:avLst/>
            </a:prstGeom>
          </p:spPr>
          <p:txBody>
            <a:bodyPr>
              <a:prstTxWarp prst="textPlain"/>
            </a:bodyPr>
            <a:lstStyle/>
            <a:p>
              <a:pPr lvl="0" algn="ctr"/>
              <a:r>
                <a:rPr b="0" i="0">
                  <a:ln>
                    <a:noFill/>
                  </a:ln>
                  <a:solidFill>
                    <a:schemeClr val="dk1"/>
                  </a:solidFill>
                  <a:latin typeface="Calibri"/>
                </a:rPr>
                <a:t>兴趣与目标</a:t>
              </a:r>
            </a:p>
          </p:txBody>
        </p:sp>
        <p:pic>
          <p:nvPicPr>
            <p:cNvPr id="183" name="Google Shape;183;p18"/>
            <p:cNvPicPr preferRelativeResize="0"/>
            <p:nvPr/>
          </p:nvPicPr>
          <p:blipFill rotWithShape="1">
            <a:blip r:embed="rId8">
              <a:alphaModFix/>
            </a:blip>
            <a:srcRect b="0" l="0" r="0" t="0"/>
            <a:stretch/>
          </p:blipFill>
          <p:spPr>
            <a:xfrm>
              <a:off x="3719804" y="5452780"/>
              <a:ext cx="1038084" cy="1038084"/>
            </a:xfrm>
            <a:prstGeom prst="rect">
              <a:avLst/>
            </a:prstGeom>
            <a:noFill/>
            <a:ln>
              <a:noFill/>
            </a:ln>
          </p:spPr>
        </p:pic>
        <p:sp>
          <p:nvSpPr>
            <p:cNvPr id="184" name="Google Shape;184;p18"/>
            <p:cNvSpPr/>
            <p:nvPr/>
          </p:nvSpPr>
          <p:spPr>
            <a:xfrm>
              <a:off x="3916859" y="6387886"/>
              <a:ext cx="580390" cy="285750"/>
            </a:xfrm>
            <a:prstGeom prst="rect">
              <a:avLst/>
            </a:prstGeom>
          </p:spPr>
          <p:txBody>
            <a:bodyPr>
              <a:prstTxWarp prst="textPlain"/>
            </a:bodyPr>
            <a:lstStyle/>
            <a:p>
              <a:pPr lvl="0" algn="ctr"/>
              <a:r>
                <a:rPr b="0" i="0">
                  <a:ln>
                    <a:noFill/>
                  </a:ln>
                  <a:solidFill>
                    <a:schemeClr val="dk1"/>
                  </a:solidFill>
                  <a:latin typeface="Calibri"/>
                </a:rPr>
                <a:t>阐释</a:t>
              </a:r>
            </a:p>
          </p:txBody>
        </p:sp>
        <p:pic>
          <p:nvPicPr>
            <p:cNvPr id="185" name="Google Shape;185;p18"/>
            <p:cNvPicPr preferRelativeResize="0"/>
            <p:nvPr/>
          </p:nvPicPr>
          <p:blipFill rotWithShape="1">
            <a:blip r:embed="rId9">
              <a:alphaModFix/>
            </a:blip>
            <a:srcRect b="0" l="0" r="0" t="0"/>
            <a:stretch/>
          </p:blipFill>
          <p:spPr>
            <a:xfrm>
              <a:off x="6398376" y="4076751"/>
              <a:ext cx="1038084" cy="1038084"/>
            </a:xfrm>
            <a:prstGeom prst="rect">
              <a:avLst/>
            </a:prstGeom>
            <a:noFill/>
            <a:ln>
              <a:noFill/>
            </a:ln>
          </p:spPr>
        </p:pic>
        <p:sp>
          <p:nvSpPr>
            <p:cNvPr id="186" name="Google Shape;186;p18"/>
            <p:cNvSpPr/>
            <p:nvPr/>
          </p:nvSpPr>
          <p:spPr>
            <a:xfrm>
              <a:off x="6360619" y="4428281"/>
              <a:ext cx="1110085" cy="847494"/>
            </a:xfrm>
            <a:prstGeom prst="rect">
              <a:avLst/>
            </a:prstGeom>
          </p:spPr>
          <p:txBody>
            <a:bodyPr>
              <a:prstTxWarp prst="textPlain"/>
            </a:bodyPr>
            <a:lstStyle/>
            <a:p>
              <a:pPr lvl="0" algn="ctr"/>
              <a:r>
                <a:rPr b="0" i="0">
                  <a:ln>
                    <a:noFill/>
                  </a:ln>
                  <a:solidFill>
                    <a:schemeClr val="dk1"/>
                  </a:solidFill>
                  <a:latin typeface="Calibri"/>
                </a:rPr>
                <a:t>探究计划与方法</a:t>
              </a:r>
            </a:p>
          </p:txBody>
        </p:sp>
      </p:grpSp>
      <p:sp>
        <p:nvSpPr>
          <p:cNvPr id="187" name="Google Shape;187;p18"/>
          <p:cNvSpPr txBox="1"/>
          <p:nvPr/>
        </p:nvSpPr>
        <p:spPr>
          <a:xfrm>
            <a:off x="1383841" y="123825"/>
            <a:ext cx="7924800" cy="115252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0" marR="11430" rtl="0" algn="ctr">
              <a:lnSpc>
                <a:spcPct val="100000"/>
              </a:lnSpc>
              <a:spcBef>
                <a:spcPts val="0"/>
              </a:spcBef>
              <a:spcAft>
                <a:spcPts val="0"/>
              </a:spcAft>
              <a:buNone/>
            </a:pPr>
            <a:r>
              <a:rPr b="1" lang="zh-CN" sz="1400">
                <a:solidFill>
                  <a:schemeClr val="dk1"/>
                </a:solidFill>
                <a:latin typeface="Arial"/>
                <a:ea typeface="Arial"/>
                <a:cs typeface="Arial"/>
                <a:sym typeface="Arial"/>
              </a:rPr>
              <a:t>反思性探究循环</a:t>
            </a:r>
            <a:endParaRPr sz="1400">
              <a:solidFill>
                <a:schemeClr val="dk1"/>
              </a:solidFill>
              <a:latin typeface="Arial"/>
              <a:ea typeface="Arial"/>
              <a:cs typeface="Arial"/>
              <a:sym typeface="Arial"/>
            </a:endParaRPr>
          </a:p>
          <a:p>
            <a:pPr indent="0" lvl="0" marL="83820" marR="94615" rtl="0" algn="just">
              <a:lnSpc>
                <a:spcPct val="121000"/>
              </a:lnSpc>
              <a:spcBef>
                <a:spcPts val="665"/>
              </a:spcBef>
              <a:spcAft>
                <a:spcPts val="0"/>
              </a:spcAft>
              <a:buNone/>
            </a:pPr>
            <a:r>
              <a:rPr lang="zh-CN" sz="1200">
                <a:solidFill>
                  <a:schemeClr val="dk1"/>
                </a:solidFill>
                <a:latin typeface="Arial"/>
                <a:ea typeface="Arial"/>
                <a:cs typeface="Arial"/>
                <a:sym typeface="Arial"/>
              </a:rPr>
              <a:t>探究循环是T-SEDA的核心。用户指南的各个部分将协助您完成反思探究循环的各个阶段，为您提供有关课堂对话的实用信息。在探究过程中，您可能需要多次重复这一循环，以观察情况并不断优化您的方法。您甚至可能会通过提出新的探究问题来展开更深层次的循环。</a:t>
            </a:r>
            <a:endParaRPr/>
          </a:p>
        </p:txBody>
      </p:sp>
      <p:sp>
        <p:nvSpPr>
          <p:cNvPr id="188" name="Google Shape;188;p18"/>
          <p:cNvSpPr txBox="1"/>
          <p:nvPr/>
        </p:nvSpPr>
        <p:spPr>
          <a:xfrm>
            <a:off x="5285105" y="7087870"/>
            <a:ext cx="278765"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3</a:t>
            </a:r>
            <a:endParaRPr/>
          </a:p>
        </p:txBody>
      </p:sp>
      <p:sp>
        <p:nvSpPr>
          <p:cNvPr id="189" name="Google Shape;189;p18"/>
          <p:cNvSpPr/>
          <p:nvPr/>
        </p:nvSpPr>
        <p:spPr>
          <a:xfrm>
            <a:off x="7542443" y="6490864"/>
            <a:ext cx="510534" cy="510538"/>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8"/>
          <p:cNvSpPr/>
          <p:nvPr/>
        </p:nvSpPr>
        <p:spPr>
          <a:xfrm>
            <a:off x="4110722" y="3544347"/>
            <a:ext cx="2075688" cy="2161579"/>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8"/>
          <p:cNvSpPr/>
          <p:nvPr/>
        </p:nvSpPr>
        <p:spPr>
          <a:xfrm>
            <a:off x="4497091" y="4014432"/>
            <a:ext cx="1200170"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CN" sz="1200">
                <a:solidFill>
                  <a:schemeClr val="lt1"/>
                </a:solidFill>
                <a:latin typeface="Calibri"/>
                <a:ea typeface="Calibri"/>
                <a:cs typeface="Calibri"/>
                <a:sym typeface="Calibri"/>
              </a:rPr>
              <a:t>根据需要</a:t>
            </a:r>
            <a:endParaRPr/>
          </a:p>
          <a:p>
            <a:pPr indent="0" lvl="0" marL="0" marR="0" rtl="0" algn="ctr">
              <a:spcBef>
                <a:spcPts val="0"/>
              </a:spcBef>
              <a:spcAft>
                <a:spcPts val="0"/>
              </a:spcAft>
              <a:buNone/>
            </a:pPr>
            <a:r>
              <a:rPr lang="zh-CN" sz="1200">
                <a:solidFill>
                  <a:schemeClr val="lt1"/>
                </a:solidFill>
                <a:latin typeface="Calibri"/>
                <a:ea typeface="Calibri"/>
                <a:cs typeface="Calibri"/>
                <a:sym typeface="Calibri"/>
              </a:rPr>
              <a:t>重复</a:t>
            </a:r>
            <a:endParaRPr/>
          </a:p>
        </p:txBody>
      </p:sp>
      <p:sp>
        <p:nvSpPr>
          <p:cNvPr id="192" name="Google Shape;192;p18"/>
          <p:cNvSpPr/>
          <p:nvPr/>
        </p:nvSpPr>
        <p:spPr>
          <a:xfrm>
            <a:off x="2240877" y="1975382"/>
            <a:ext cx="923445"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CN" sz="1200">
                <a:solidFill>
                  <a:schemeClr val="lt1"/>
                </a:solidFill>
                <a:latin typeface="Calibri"/>
                <a:ea typeface="Calibri"/>
                <a:cs typeface="Calibri"/>
                <a:sym typeface="Calibri"/>
              </a:rPr>
              <a:t>分享</a:t>
            </a:r>
            <a:endParaRPr/>
          </a:p>
        </p:txBody>
      </p:sp>
      <p:sp>
        <p:nvSpPr>
          <p:cNvPr id="193" name="Google Shape;193;p18"/>
          <p:cNvSpPr/>
          <p:nvPr/>
        </p:nvSpPr>
        <p:spPr>
          <a:xfrm>
            <a:off x="2735154" y="6648100"/>
            <a:ext cx="886693"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CN" sz="1200">
                <a:solidFill>
                  <a:schemeClr val="lt1"/>
                </a:solidFill>
                <a:latin typeface="Calibri"/>
                <a:ea typeface="Calibri"/>
                <a:cs typeface="Calibri"/>
                <a:sym typeface="Calibri"/>
              </a:rPr>
              <a:t>分享</a:t>
            </a:r>
            <a:endParaRPr/>
          </a:p>
        </p:txBody>
      </p:sp>
      <p:cxnSp>
        <p:nvCxnSpPr>
          <p:cNvPr id="194" name="Google Shape;194;p18"/>
          <p:cNvCxnSpPr>
            <a:stCxn id="195" idx="6"/>
          </p:cNvCxnSpPr>
          <p:nvPr/>
        </p:nvCxnSpPr>
        <p:spPr>
          <a:xfrm>
            <a:off x="4369431" y="1912297"/>
            <a:ext cx="250200" cy="81000"/>
          </a:xfrm>
          <a:prstGeom prst="straightConnector1">
            <a:avLst/>
          </a:prstGeom>
          <a:noFill/>
          <a:ln cap="flat" cmpd="sng" w="9525">
            <a:solidFill>
              <a:srgbClr val="262626"/>
            </a:solidFill>
            <a:prstDash val="solid"/>
            <a:round/>
            <a:headEnd len="sm" w="sm" type="none"/>
            <a:tailEnd len="med" w="med" type="triangle"/>
          </a:ln>
        </p:spPr>
      </p:cxnSp>
      <p:cxnSp>
        <p:nvCxnSpPr>
          <p:cNvPr id="196" name="Google Shape;196;p18"/>
          <p:cNvCxnSpPr>
            <a:stCxn id="192" idx="5"/>
          </p:cNvCxnSpPr>
          <p:nvPr/>
        </p:nvCxnSpPr>
        <p:spPr>
          <a:xfrm>
            <a:off x="3029087" y="2406153"/>
            <a:ext cx="129900" cy="180300"/>
          </a:xfrm>
          <a:prstGeom prst="straightConnector1">
            <a:avLst/>
          </a:prstGeom>
          <a:noFill/>
          <a:ln cap="flat" cmpd="sng" w="9525">
            <a:solidFill>
              <a:srgbClr val="262626"/>
            </a:solidFill>
            <a:prstDash val="solid"/>
            <a:round/>
            <a:headEnd len="sm" w="sm" type="none"/>
            <a:tailEnd len="med" w="med" type="triangle"/>
          </a:ln>
        </p:spPr>
      </p:cxnSp>
      <p:cxnSp>
        <p:nvCxnSpPr>
          <p:cNvPr id="197" name="Google Shape;197;p18"/>
          <p:cNvCxnSpPr>
            <a:stCxn id="193" idx="7"/>
          </p:cNvCxnSpPr>
          <p:nvPr/>
        </p:nvCxnSpPr>
        <p:spPr>
          <a:xfrm flipH="1" rot="10800000">
            <a:off x="3491994" y="6545428"/>
            <a:ext cx="202200" cy="175200"/>
          </a:xfrm>
          <a:prstGeom prst="straightConnector1">
            <a:avLst/>
          </a:prstGeom>
          <a:noFill/>
          <a:ln cap="flat" cmpd="sng" w="9525">
            <a:solidFill>
              <a:srgbClr val="262626"/>
            </a:solidFill>
            <a:prstDash val="solid"/>
            <a:round/>
            <a:headEnd len="sm" w="sm" type="none"/>
            <a:tailEnd len="med" w="med" type="triangle"/>
          </a:ln>
        </p:spPr>
      </p:cxnSp>
      <p:cxnSp>
        <p:nvCxnSpPr>
          <p:cNvPr id="198" name="Google Shape;198;p18"/>
          <p:cNvCxnSpPr/>
          <p:nvPr/>
        </p:nvCxnSpPr>
        <p:spPr>
          <a:xfrm flipH="1">
            <a:off x="7436460" y="3981724"/>
            <a:ext cx="211966" cy="285617"/>
          </a:xfrm>
          <a:prstGeom prst="straightConnector1">
            <a:avLst/>
          </a:prstGeom>
          <a:noFill/>
          <a:ln cap="flat" cmpd="sng" w="9525">
            <a:solidFill>
              <a:srgbClr val="262626"/>
            </a:solidFill>
            <a:prstDash val="solid"/>
            <a:round/>
            <a:headEnd len="sm" w="sm" type="none"/>
            <a:tailEnd len="med" w="med" type="triangle"/>
          </a:ln>
        </p:spPr>
      </p:cxnSp>
      <p:cxnSp>
        <p:nvCxnSpPr>
          <p:cNvPr id="199" name="Google Shape;199;p18"/>
          <p:cNvCxnSpPr/>
          <p:nvPr/>
        </p:nvCxnSpPr>
        <p:spPr>
          <a:xfrm rot="10800000">
            <a:off x="7362750" y="3353645"/>
            <a:ext cx="213694" cy="237606"/>
          </a:xfrm>
          <a:prstGeom prst="straightConnector1">
            <a:avLst/>
          </a:prstGeom>
          <a:noFill/>
          <a:ln cap="flat" cmpd="sng" w="9525">
            <a:solidFill>
              <a:srgbClr val="262626"/>
            </a:solidFill>
            <a:prstDash val="solid"/>
            <a:round/>
            <a:headEnd len="sm" w="sm" type="none"/>
            <a:tailEnd len="med" w="med" type="triangle"/>
          </a:ln>
        </p:spPr>
      </p:cxnSp>
      <p:sp>
        <p:nvSpPr>
          <p:cNvPr id="200" name="Google Shape;200;p18"/>
          <p:cNvSpPr txBox="1"/>
          <p:nvPr/>
        </p:nvSpPr>
        <p:spPr>
          <a:xfrm>
            <a:off x="8052928" y="6512616"/>
            <a:ext cx="2450465" cy="772795"/>
          </a:xfrm>
          <a:prstGeom prst="rect">
            <a:avLst/>
          </a:prstGeom>
          <a:noFill/>
          <a:ln>
            <a:noFill/>
          </a:ln>
        </p:spPr>
        <p:txBody>
          <a:bodyPr anchorCtr="0" anchor="t" bIns="91425" lIns="91425" spcFirstLastPara="1" rIns="91425" wrap="square" tIns="91425">
            <a:spAutoFit/>
          </a:bodyPr>
          <a:lstStyle/>
          <a:p>
            <a:pPr indent="0" lvl="0" marL="12700" marR="0" rtl="0" algn="just">
              <a:lnSpc>
                <a:spcPct val="100000"/>
              </a:lnSpc>
              <a:spcBef>
                <a:spcPts val="0"/>
              </a:spcBef>
              <a:spcAft>
                <a:spcPts val="0"/>
              </a:spcAft>
              <a:buNone/>
            </a:pPr>
            <a:r>
              <a:rPr lang="zh-CN" sz="1200" u="sng">
                <a:solidFill>
                  <a:schemeClr val="hlink"/>
                </a:solidFill>
                <a:latin typeface="Arial"/>
                <a:ea typeface="Arial"/>
                <a:cs typeface="Arial"/>
                <a:sym typeface="Arial"/>
                <a:hlinkClick r:id="rId11"/>
              </a:rPr>
              <a:t>视频7：完成反思性探究循环 </a:t>
            </a:r>
            <a:endParaRPr/>
          </a:p>
          <a:p>
            <a:pPr indent="0" lvl="0" marL="12700" marR="0" rtl="0" algn="just">
              <a:lnSpc>
                <a:spcPct val="110000"/>
              </a:lnSpc>
              <a:spcBef>
                <a:spcPts val="0"/>
              </a:spcBef>
              <a:spcAft>
                <a:spcPts val="0"/>
              </a:spcAft>
              <a:buNone/>
            </a:pPr>
            <a:r>
              <a:rPr lang="zh-CN" sz="1200">
                <a:solidFill>
                  <a:schemeClr val="dk1"/>
                </a:solidFill>
                <a:latin typeface="Arimo"/>
                <a:ea typeface="Arimo"/>
                <a:cs typeface="Arimo"/>
                <a:sym typeface="Arimo"/>
              </a:rPr>
              <a:t>提供有关反思性探究循环及如何完成的更多信息。</a:t>
            </a:r>
            <a:endParaRPr/>
          </a:p>
        </p:txBody>
      </p:sp>
      <p:sp>
        <p:nvSpPr>
          <p:cNvPr id="201" name="Google Shape;201;p18"/>
          <p:cNvSpPr txBox="1"/>
          <p:nvPr/>
        </p:nvSpPr>
        <p:spPr>
          <a:xfrm>
            <a:off x="215124" y="6815115"/>
            <a:ext cx="284883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zh-CN" sz="1400" u="sng">
                <a:solidFill>
                  <a:schemeClr val="hlink"/>
                </a:solidFill>
                <a:latin typeface="Calibri"/>
                <a:ea typeface="Calibri"/>
                <a:cs typeface="Calibri"/>
                <a:sym typeface="Calibri"/>
                <a:hlinkClick r:id="rId12"/>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zh-CN" sz="1400" u="sng">
                <a:solidFill>
                  <a:schemeClr val="hlink"/>
                </a:solidFill>
                <a:latin typeface="Calibri"/>
                <a:ea typeface="Calibri"/>
                <a:cs typeface="Calibri"/>
                <a:sym typeface="Calibri"/>
                <a:hlinkClick r:id="rId13"/>
              </a:rPr>
              <a:t>https://library.camtree.org</a:t>
            </a:r>
            <a:endParaRPr b="1" sz="1400" u="none">
              <a:solidFill>
                <a:schemeClr val="lt1"/>
              </a:solidFill>
              <a:latin typeface="Calibri"/>
              <a:ea typeface="Calibri"/>
              <a:cs typeface="Calibri"/>
              <a:sym typeface="Calibri"/>
            </a:endParaRPr>
          </a:p>
        </p:txBody>
      </p:sp>
      <p:sp>
        <p:nvSpPr>
          <p:cNvPr id="195" name="Google Shape;195;p18"/>
          <p:cNvSpPr/>
          <p:nvPr/>
        </p:nvSpPr>
        <p:spPr>
          <a:xfrm>
            <a:off x="3621847" y="1652258"/>
            <a:ext cx="747584" cy="520077"/>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CN" sz="1200">
                <a:solidFill>
                  <a:schemeClr val="lt1"/>
                </a:solidFill>
                <a:latin typeface="Calibri"/>
                <a:ea typeface="Calibri"/>
                <a:cs typeface="Calibri"/>
                <a:sym typeface="Calibri"/>
              </a:rPr>
              <a:t>自我审核</a:t>
            </a:r>
            <a:endParaRPr/>
          </a:p>
        </p:txBody>
      </p:sp>
      <p:sp>
        <p:nvSpPr>
          <p:cNvPr id="202" name="Google Shape;202;p18"/>
          <p:cNvSpPr/>
          <p:nvPr/>
        </p:nvSpPr>
        <p:spPr>
          <a:xfrm>
            <a:off x="7354782" y="3556649"/>
            <a:ext cx="1061085" cy="45778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CN" sz="1200">
                <a:solidFill>
                  <a:schemeClr val="lt1"/>
                </a:solidFill>
                <a:latin typeface="Calibri"/>
                <a:ea typeface="Calibri"/>
                <a:cs typeface="Calibri"/>
                <a:sym typeface="Calibri"/>
              </a:rPr>
              <a:t>编码</a:t>
            </a:r>
            <a:endParaRPr/>
          </a:p>
          <a:p>
            <a:pPr indent="0" lvl="0" marL="0" marR="0" rtl="0" algn="ctr">
              <a:spcBef>
                <a:spcPts val="0"/>
              </a:spcBef>
              <a:spcAft>
                <a:spcPts val="0"/>
              </a:spcAft>
              <a:buNone/>
            </a:pPr>
            <a:r>
              <a:rPr lang="zh-CN" sz="1200">
                <a:solidFill>
                  <a:schemeClr val="lt1"/>
                </a:solidFill>
                <a:latin typeface="Calibri"/>
                <a:ea typeface="Calibri"/>
                <a:cs typeface="Calibri"/>
                <a:sym typeface="Calibri"/>
              </a:rPr>
              <a:t>方案</a:t>
            </a:r>
            <a:endParaRPr/>
          </a:p>
        </p:txBody>
      </p:sp>
      <p:pic>
        <p:nvPicPr>
          <p:cNvPr id="203" name="Google Shape;203;p18"/>
          <p:cNvPicPr preferRelativeResize="0"/>
          <p:nvPr/>
        </p:nvPicPr>
        <p:blipFill rotWithShape="1">
          <a:blip r:embed="rId14">
            <a:alphaModFix/>
          </a:blip>
          <a:srcRect b="0" l="0" r="0" t="0"/>
          <a:stretch/>
        </p:blipFill>
        <p:spPr>
          <a:xfrm>
            <a:off x="4072224" y="3344255"/>
            <a:ext cx="2041604" cy="20416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9"/>
          <p:cNvSpPr txBox="1"/>
          <p:nvPr/>
        </p:nvSpPr>
        <p:spPr>
          <a:xfrm>
            <a:off x="5285105" y="7087870"/>
            <a:ext cx="305435"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4</a:t>
            </a:r>
            <a:endParaRPr/>
          </a:p>
        </p:txBody>
      </p:sp>
      <p:sp>
        <p:nvSpPr>
          <p:cNvPr id="210" name="Google Shape;210;p19"/>
          <p:cNvSpPr txBox="1"/>
          <p:nvPr/>
        </p:nvSpPr>
        <p:spPr>
          <a:xfrm>
            <a:off x="574676" y="671194"/>
            <a:ext cx="3853179" cy="92710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757555" marR="0" rtl="0" algn="just">
              <a:lnSpc>
                <a:spcPct val="100000"/>
              </a:lnSpc>
              <a:spcBef>
                <a:spcPts val="0"/>
              </a:spcBef>
              <a:spcAft>
                <a:spcPts val="0"/>
              </a:spcAft>
              <a:buNone/>
            </a:pPr>
            <a:r>
              <a:rPr b="1" lang="zh-CN" sz="1400">
                <a:solidFill>
                  <a:schemeClr val="dk1"/>
                </a:solidFill>
                <a:latin typeface="Arial"/>
                <a:ea typeface="Arial"/>
                <a:cs typeface="Arial"/>
                <a:sym typeface="Arial"/>
              </a:rPr>
              <a:t>          教师探究示例</a:t>
            </a:r>
            <a:endParaRPr sz="1400">
              <a:solidFill>
                <a:schemeClr val="dk1"/>
              </a:solidFill>
              <a:latin typeface="Arial"/>
              <a:ea typeface="Arial"/>
              <a:cs typeface="Arial"/>
              <a:sym typeface="Arial"/>
            </a:endParaRPr>
          </a:p>
          <a:p>
            <a:pPr indent="0" lvl="0" marL="82550" marR="332740" rtl="0" algn="just">
              <a:lnSpc>
                <a:spcPct val="121000"/>
              </a:lnSpc>
              <a:spcBef>
                <a:spcPts val="645"/>
              </a:spcBef>
              <a:spcAft>
                <a:spcPts val="0"/>
              </a:spcAft>
              <a:buNone/>
            </a:pPr>
            <a:r>
              <a:rPr lang="zh-CN" sz="1200">
                <a:solidFill>
                  <a:schemeClr val="dk1"/>
                </a:solidFill>
                <a:latin typeface="Arimo"/>
                <a:ea typeface="Arimo"/>
                <a:cs typeface="Arimo"/>
                <a:sym typeface="Arimo"/>
              </a:rPr>
              <a:t>以下是一些教师使用T-SEDA工具包进行个人课堂探究的实例。</a:t>
            </a:r>
            <a:endParaRPr/>
          </a:p>
        </p:txBody>
      </p:sp>
      <p:sp>
        <p:nvSpPr>
          <p:cNvPr id="211" name="Google Shape;211;p19"/>
          <p:cNvSpPr txBox="1"/>
          <p:nvPr/>
        </p:nvSpPr>
        <p:spPr>
          <a:xfrm>
            <a:off x="729937" y="1971945"/>
            <a:ext cx="3487420" cy="5034915"/>
          </a:xfrm>
          <a:prstGeom prst="rect">
            <a:avLst/>
          </a:prstGeom>
          <a:solidFill>
            <a:srgbClr val="E6CCE6"/>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1341755" marR="0" rtl="0" algn="just">
              <a:lnSpc>
                <a:spcPct val="100000"/>
              </a:lnSpc>
              <a:spcBef>
                <a:spcPts val="0"/>
              </a:spcBef>
              <a:spcAft>
                <a:spcPts val="0"/>
              </a:spcAft>
              <a:buNone/>
            </a:pPr>
            <a:r>
              <a:rPr b="1" lang="zh-CN" sz="1100">
                <a:solidFill>
                  <a:schemeClr val="dk1"/>
                </a:solidFill>
                <a:latin typeface="Arial"/>
                <a:ea typeface="Arial"/>
                <a:cs typeface="Arial"/>
                <a:sym typeface="Arial"/>
              </a:rPr>
              <a:t>盖里的探究:</a:t>
            </a:r>
            <a:endParaRPr sz="1100">
              <a:solidFill>
                <a:schemeClr val="dk1"/>
              </a:solidFill>
              <a:latin typeface="Arial"/>
              <a:ea typeface="Arial"/>
              <a:cs typeface="Arial"/>
              <a:sym typeface="Arial"/>
            </a:endParaRPr>
          </a:p>
          <a:p>
            <a:pPr indent="0" lvl="0" marL="962660" marR="0" rtl="0" algn="just">
              <a:lnSpc>
                <a:spcPct val="100000"/>
              </a:lnSpc>
              <a:spcBef>
                <a:spcPts val="835"/>
              </a:spcBef>
              <a:spcAft>
                <a:spcPts val="0"/>
              </a:spcAft>
              <a:buNone/>
            </a:pPr>
            <a:r>
              <a:rPr b="1" lang="zh-CN" sz="1100">
                <a:solidFill>
                  <a:schemeClr val="dk1"/>
                </a:solidFill>
                <a:latin typeface="Arial"/>
                <a:ea typeface="Arial"/>
                <a:cs typeface="Arial"/>
                <a:sym typeface="Arial"/>
              </a:rPr>
              <a:t>在角色扮演中发展对话</a:t>
            </a:r>
            <a:endParaRPr sz="1100">
              <a:solidFill>
                <a:schemeClr val="dk1"/>
              </a:solidFill>
              <a:latin typeface="Arial"/>
              <a:ea typeface="Arial"/>
              <a:cs typeface="Arial"/>
              <a:sym typeface="Arial"/>
            </a:endParaRPr>
          </a:p>
          <a:p>
            <a:pPr indent="0" lvl="0" marL="81915" marR="137160" rtl="0" algn="just">
              <a:lnSpc>
                <a:spcPct val="121000"/>
              </a:lnSpc>
              <a:spcBef>
                <a:spcPts val="615"/>
              </a:spcBef>
              <a:spcAft>
                <a:spcPts val="0"/>
              </a:spcAft>
              <a:buNone/>
            </a:pPr>
            <a:r>
              <a:rPr lang="zh-CN" sz="1100">
                <a:solidFill>
                  <a:schemeClr val="dk1"/>
                </a:solidFill>
                <a:latin typeface="Arial"/>
                <a:ea typeface="Arial"/>
                <a:cs typeface="Arial"/>
                <a:sym typeface="Arial"/>
              </a:rPr>
              <a:t>我是一位教授4-5岁儿童的教师，角色扮演区在早期基础教育阶段（EYFS）教室中占据着至关重要的位置，因为我们始终将角色扮演区的活动与EYFS发展框架密切融合。在运用自我审核工具时，我发现由于课堂采用自由流动的形式，我需要深入了解孩子们是如何使用这个区域的，尤其是他们如何相互交流和回应。</a:t>
            </a:r>
            <a:endParaRPr/>
          </a:p>
          <a:p>
            <a:pPr indent="0" lvl="0" marL="81915" marR="95885" rtl="0" algn="just">
              <a:lnSpc>
                <a:spcPct val="121000"/>
              </a:lnSpc>
              <a:spcBef>
                <a:spcPts val="615"/>
              </a:spcBef>
              <a:spcAft>
                <a:spcPts val="0"/>
              </a:spcAft>
              <a:buNone/>
            </a:pPr>
            <a:r>
              <a:rPr lang="zh-CN" sz="1100">
                <a:solidFill>
                  <a:schemeClr val="dk1"/>
                </a:solidFill>
                <a:latin typeface="Arial"/>
                <a:ea typeface="Arial"/>
                <a:cs typeface="Arial"/>
                <a:sym typeface="Arial"/>
              </a:rPr>
              <a:t>我决定观察儿童在角色扮演区的游戏，以了解他们是如何</a:t>
            </a:r>
            <a:r>
              <a:rPr b="1" lang="zh-CN" sz="1100">
                <a:solidFill>
                  <a:schemeClr val="dk1"/>
                </a:solidFill>
                <a:latin typeface="Arial"/>
                <a:ea typeface="Arial"/>
                <a:cs typeface="Arial"/>
                <a:sym typeface="Arial"/>
              </a:rPr>
              <a:t>以补充发展彼此的想法为对话的基础的</a:t>
            </a:r>
            <a:r>
              <a:rPr lang="zh-CN" sz="1100">
                <a:solidFill>
                  <a:schemeClr val="dk1"/>
                </a:solidFill>
                <a:latin typeface="Arial"/>
                <a:ea typeface="Arial"/>
                <a:cs typeface="Arial"/>
                <a:sym typeface="Arial"/>
              </a:rPr>
              <a:t>。我利用2C和2D的模板进行现场编码，发现一些儿童通过与其他人的交流展示了他们的创造性表达，将新的想法融入到他们的游戏中。然而，另一些儿童主要是独自玩耍，不太愿意倾听或回应其他儿童。</a:t>
            </a:r>
            <a:endParaRPr/>
          </a:p>
          <a:p>
            <a:pPr indent="0" lvl="0" marL="81915" marR="95885" rtl="0" algn="just">
              <a:lnSpc>
                <a:spcPct val="121000"/>
              </a:lnSpc>
              <a:spcBef>
                <a:spcPts val="615"/>
              </a:spcBef>
              <a:spcAft>
                <a:spcPts val="0"/>
              </a:spcAft>
              <a:buNone/>
            </a:pPr>
            <a:r>
              <a:rPr lang="zh-CN" sz="1100">
                <a:solidFill>
                  <a:schemeClr val="dk1"/>
                </a:solidFill>
                <a:latin typeface="Arial"/>
                <a:ea typeface="Arial"/>
                <a:cs typeface="Arial"/>
                <a:sym typeface="Arial"/>
              </a:rPr>
              <a:t>在此之后，我决定询问孩子们是否愿意在角色扮演区结伴玩耍，并分享他们想怎么玩。我发现孩子们只有在对彼此的想法感到兴奋时才会做出反应。与此同时，孩子们确实注意到了比他们通常的几个朋友更广泛的游戏伙伴圈。这意味着他们能够听到各种不同的想法。</a:t>
            </a:r>
            <a:endParaRPr/>
          </a:p>
          <a:p>
            <a:pPr indent="0" lvl="0" marL="81915" marR="95885" rtl="0" algn="just">
              <a:lnSpc>
                <a:spcPct val="121000"/>
              </a:lnSpc>
              <a:spcBef>
                <a:spcPts val="615"/>
              </a:spcBef>
              <a:spcAft>
                <a:spcPts val="0"/>
              </a:spcAft>
              <a:buNone/>
            </a:pPr>
            <a:r>
              <a:t/>
            </a:r>
            <a:endParaRPr sz="1100">
              <a:solidFill>
                <a:schemeClr val="dk1"/>
              </a:solidFill>
              <a:latin typeface="Arial"/>
              <a:ea typeface="Arial"/>
              <a:cs typeface="Arial"/>
              <a:sym typeface="Arial"/>
            </a:endParaRPr>
          </a:p>
        </p:txBody>
      </p:sp>
      <p:sp>
        <p:nvSpPr>
          <p:cNvPr id="212" name="Google Shape;212;p19"/>
          <p:cNvSpPr txBox="1"/>
          <p:nvPr/>
        </p:nvSpPr>
        <p:spPr>
          <a:xfrm>
            <a:off x="4793303" y="825770"/>
            <a:ext cx="5565140" cy="3115310"/>
          </a:xfrm>
          <a:prstGeom prst="rect">
            <a:avLst/>
          </a:prstGeom>
          <a:solidFill>
            <a:srgbClr val="E6B9B8"/>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2366645" marR="0" rtl="0" algn="just">
              <a:lnSpc>
                <a:spcPct val="100000"/>
              </a:lnSpc>
              <a:spcBef>
                <a:spcPts val="0"/>
              </a:spcBef>
              <a:spcAft>
                <a:spcPts val="0"/>
              </a:spcAft>
              <a:buNone/>
            </a:pPr>
            <a:r>
              <a:rPr b="1" lang="zh-CN" sz="1100">
                <a:solidFill>
                  <a:schemeClr val="dk1"/>
                </a:solidFill>
                <a:latin typeface="Arial"/>
                <a:ea typeface="Arial"/>
                <a:cs typeface="Arial"/>
                <a:sym typeface="Arial"/>
              </a:rPr>
              <a:t>基兰的探究:</a:t>
            </a:r>
            <a:endParaRPr sz="1100">
              <a:solidFill>
                <a:schemeClr val="dk1"/>
              </a:solidFill>
              <a:latin typeface="Arial"/>
              <a:ea typeface="Arial"/>
              <a:cs typeface="Arial"/>
              <a:sym typeface="Arial"/>
            </a:endParaRPr>
          </a:p>
          <a:p>
            <a:pPr indent="0" lvl="0" marL="1664335" marR="0" rtl="0" algn="just">
              <a:lnSpc>
                <a:spcPct val="100000"/>
              </a:lnSpc>
              <a:spcBef>
                <a:spcPts val="840"/>
              </a:spcBef>
              <a:spcAft>
                <a:spcPts val="0"/>
              </a:spcAft>
              <a:buNone/>
            </a:pPr>
            <a:r>
              <a:rPr b="1" lang="zh-CN" sz="1100">
                <a:solidFill>
                  <a:schemeClr val="dk1"/>
                </a:solidFill>
                <a:latin typeface="Arial"/>
                <a:ea typeface="Arial"/>
                <a:cs typeface="Arial"/>
                <a:sym typeface="Arial"/>
              </a:rPr>
              <a:t>      在历史课程中相互质疑观点</a:t>
            </a:r>
            <a:endParaRPr/>
          </a:p>
          <a:p>
            <a:pPr indent="-635" lvl="0" marL="81280" marR="95885" rtl="0" algn="just">
              <a:lnSpc>
                <a:spcPct val="121000"/>
              </a:lnSpc>
              <a:spcBef>
                <a:spcPts val="615"/>
              </a:spcBef>
              <a:spcAft>
                <a:spcPts val="0"/>
              </a:spcAft>
              <a:buNone/>
            </a:pPr>
            <a:r>
              <a:rPr lang="zh-CN" sz="1100">
                <a:solidFill>
                  <a:schemeClr val="dk1"/>
                </a:solidFill>
                <a:latin typeface="Arial"/>
                <a:ea typeface="Arial"/>
                <a:cs typeface="Arial"/>
                <a:sym typeface="Arial"/>
              </a:rPr>
              <a:t>我是一名中学历史教师，教授11至16岁的学生。通过使用自我审核工具，我开始思考学生是否理解在研究历史文献时如何相互质疑观点。为了更深入了解，我决定观察学生在成对研究史料时对彼此观点提出挑战的情况。我期望学生不仅在观察史料时积极质疑对方观点，还能自觉认识到质疑他人观点的重要性，因为某些史料可能是有意误导的。</a:t>
            </a:r>
            <a:endParaRPr/>
          </a:p>
          <a:p>
            <a:pPr indent="-635" lvl="0" marL="81280" marR="95885" rtl="0" algn="just">
              <a:lnSpc>
                <a:spcPct val="121000"/>
              </a:lnSpc>
              <a:spcBef>
                <a:spcPts val="615"/>
              </a:spcBef>
              <a:spcAft>
                <a:spcPts val="0"/>
              </a:spcAft>
              <a:buNone/>
            </a:pPr>
            <a:r>
              <a:rPr lang="zh-CN" sz="1100">
                <a:solidFill>
                  <a:schemeClr val="dk1"/>
                </a:solidFill>
                <a:latin typeface="Arial"/>
                <a:ea typeface="Arial"/>
                <a:cs typeface="Arial"/>
                <a:sym typeface="Arial"/>
              </a:rPr>
              <a:t>在一些学生成对合作的同时，我要求其他学生记录每一对学生在10分钟内每个人提出质疑或挑战的次数。随后，这些学生向整个班级分享了他们的观察反馈。这引发了一场非常富有成效的班级讨论，涉及互相挑战想法和对史料本身提出质疑。这使得学生不仅对他们的学习进行了深刻反思，而且更加深入地理解了在历史研究中如何运用史料。</a:t>
            </a:r>
            <a:endParaRPr/>
          </a:p>
          <a:p>
            <a:pPr indent="-635" lvl="0" marL="81280" marR="95885" rtl="0" algn="just">
              <a:lnSpc>
                <a:spcPct val="121000"/>
              </a:lnSpc>
              <a:spcBef>
                <a:spcPts val="615"/>
              </a:spcBef>
              <a:spcAft>
                <a:spcPts val="0"/>
              </a:spcAft>
              <a:buNone/>
            </a:pPr>
            <a:r>
              <a:t/>
            </a:r>
            <a:endParaRPr sz="1100">
              <a:solidFill>
                <a:schemeClr val="dk1"/>
              </a:solidFill>
              <a:latin typeface="Arial"/>
              <a:ea typeface="Arial"/>
              <a:cs typeface="Arial"/>
              <a:sym typeface="Arial"/>
            </a:endParaRPr>
          </a:p>
        </p:txBody>
      </p:sp>
      <p:sp>
        <p:nvSpPr>
          <p:cNvPr id="213" name="Google Shape;213;p19"/>
          <p:cNvSpPr txBox="1"/>
          <p:nvPr/>
        </p:nvSpPr>
        <p:spPr>
          <a:xfrm>
            <a:off x="4789493" y="3722642"/>
            <a:ext cx="5572760" cy="2992120"/>
          </a:xfrm>
          <a:prstGeom prst="rect">
            <a:avLst/>
          </a:prstGeom>
          <a:solidFill>
            <a:srgbClr val="B9CDE5"/>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9525" rtl="0" algn="ctr">
              <a:lnSpc>
                <a:spcPct val="100000"/>
              </a:lnSpc>
              <a:spcBef>
                <a:spcPts val="0"/>
              </a:spcBef>
              <a:spcAft>
                <a:spcPts val="0"/>
              </a:spcAft>
              <a:buNone/>
            </a:pPr>
            <a:r>
              <a:rPr b="1" lang="zh-CN" sz="1100">
                <a:solidFill>
                  <a:schemeClr val="dk1"/>
                </a:solidFill>
                <a:latin typeface="Arial"/>
                <a:ea typeface="Arial"/>
                <a:cs typeface="Arial"/>
                <a:sym typeface="Arial"/>
              </a:rPr>
              <a:t>莉莉的探究:</a:t>
            </a:r>
            <a:endParaRPr sz="1100">
              <a:solidFill>
                <a:schemeClr val="dk1"/>
              </a:solidFill>
              <a:latin typeface="Arial"/>
              <a:ea typeface="Arial"/>
              <a:cs typeface="Arial"/>
              <a:sym typeface="Arial"/>
            </a:endParaRPr>
          </a:p>
          <a:p>
            <a:pPr indent="0" lvl="0" marL="0" marR="9525" rtl="0" algn="ctr">
              <a:lnSpc>
                <a:spcPct val="100000"/>
              </a:lnSpc>
              <a:spcBef>
                <a:spcPts val="860"/>
              </a:spcBef>
              <a:spcAft>
                <a:spcPts val="0"/>
              </a:spcAft>
              <a:buNone/>
            </a:pPr>
            <a:r>
              <a:rPr b="1" lang="zh-CN" sz="1100">
                <a:solidFill>
                  <a:schemeClr val="dk1"/>
                </a:solidFill>
                <a:latin typeface="Arial"/>
                <a:ea typeface="Arial"/>
                <a:cs typeface="Arial"/>
                <a:sym typeface="Arial"/>
              </a:rPr>
              <a:t>在科学小组合作中培养推理能力</a:t>
            </a:r>
            <a:endParaRPr sz="1100">
              <a:solidFill>
                <a:schemeClr val="dk1"/>
              </a:solidFill>
              <a:latin typeface="Arial"/>
              <a:ea typeface="Arial"/>
              <a:cs typeface="Arial"/>
              <a:sym typeface="Arial"/>
            </a:endParaRPr>
          </a:p>
          <a:p>
            <a:pPr indent="-635" lvl="0" marL="82550" marR="93345" rtl="0" algn="l">
              <a:lnSpc>
                <a:spcPct val="121000"/>
              </a:lnSpc>
              <a:spcBef>
                <a:spcPts val="615"/>
              </a:spcBef>
              <a:spcAft>
                <a:spcPts val="0"/>
              </a:spcAft>
              <a:buNone/>
            </a:pPr>
            <a:r>
              <a:rPr lang="zh-CN" sz="1100">
                <a:solidFill>
                  <a:schemeClr val="dk1"/>
                </a:solidFill>
                <a:latin typeface="Arial"/>
                <a:ea typeface="Arial"/>
                <a:cs typeface="Arial"/>
                <a:sym typeface="Arial"/>
              </a:rPr>
              <a:t>我负责教授9至10岁的儿童。在使用自我审核工具后，我担心我的课堂上没有足够的推理，特别是在科学课上这一点更为显著。并非所有的孩子都展现出他们的推理能力，比如运用知识进行预测等。</a:t>
            </a:r>
            <a:endParaRPr/>
          </a:p>
          <a:p>
            <a:pPr indent="-635" lvl="0" marL="82550" marR="93345" rtl="0" algn="l">
              <a:lnSpc>
                <a:spcPct val="121000"/>
              </a:lnSpc>
              <a:spcBef>
                <a:spcPts val="615"/>
              </a:spcBef>
              <a:spcAft>
                <a:spcPts val="0"/>
              </a:spcAft>
              <a:buNone/>
            </a:pPr>
            <a:r>
              <a:rPr lang="zh-CN" sz="1100">
                <a:solidFill>
                  <a:schemeClr val="dk1"/>
                </a:solidFill>
                <a:latin typeface="Arial"/>
                <a:ea typeface="Arial"/>
                <a:cs typeface="Arial"/>
                <a:sym typeface="Arial"/>
              </a:rPr>
              <a:t>为了深入了解在科学课单元教学中学生小组合作时进行推理的频率，我决定采用T-SEDA编码方案。通过实时观察特定小组，运用时间抽样工具（模板2B），我记录了推理的具体情况。结果显示，有些孩子经常表达他们的推理，但也有一些孩子在口头上并未展现推理能力。</a:t>
            </a:r>
            <a:endParaRPr/>
          </a:p>
          <a:p>
            <a:pPr indent="-635" lvl="0" marL="82550" marR="91440" rtl="0" algn="l">
              <a:lnSpc>
                <a:spcPct val="121000"/>
              </a:lnSpc>
              <a:spcBef>
                <a:spcPts val="615"/>
              </a:spcBef>
              <a:spcAft>
                <a:spcPts val="0"/>
              </a:spcAft>
              <a:buNone/>
            </a:pPr>
            <a:r>
              <a:rPr lang="zh-CN" sz="1100">
                <a:solidFill>
                  <a:schemeClr val="dk1"/>
                </a:solidFill>
                <a:latin typeface="Arial"/>
                <a:ea typeface="Arial"/>
                <a:cs typeface="Arial"/>
                <a:sym typeface="Arial"/>
              </a:rPr>
              <a:t>在完成这些观察后，我深刻认识到我需要调整小组活动的结构，以确保每个孩子都受到鼓励，并有机会分享他们的推理过程。</a:t>
            </a:r>
            <a:endParaRPr/>
          </a:p>
          <a:p>
            <a:pPr indent="-635" lvl="0" marL="82550" marR="91440" rtl="0" algn="l">
              <a:lnSpc>
                <a:spcPct val="121000"/>
              </a:lnSpc>
              <a:spcBef>
                <a:spcPts val="615"/>
              </a:spcBef>
              <a:spcAft>
                <a:spcPts val="0"/>
              </a:spcAft>
              <a:buNone/>
            </a:pPr>
            <a:r>
              <a:t/>
            </a:r>
            <a:endParaRPr sz="11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0"/>
          <p:cNvSpPr/>
          <p:nvPr/>
        </p:nvSpPr>
        <p:spPr>
          <a:xfrm>
            <a:off x="629920" y="1343025"/>
            <a:ext cx="4771390" cy="5201285"/>
          </a:xfrm>
          <a:custGeom>
            <a:rect b="b" l="l" r="r" t="t"/>
            <a:pathLst>
              <a:path extrusionOk="0" h="5716905" w="4771390">
                <a:moveTo>
                  <a:pt x="0" y="0"/>
                </a:moveTo>
                <a:lnTo>
                  <a:pt x="4771241" y="0"/>
                </a:lnTo>
                <a:lnTo>
                  <a:pt x="4771241"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20"/>
          <p:cNvSpPr txBox="1"/>
          <p:nvPr/>
        </p:nvSpPr>
        <p:spPr>
          <a:xfrm>
            <a:off x="715651" y="1419225"/>
            <a:ext cx="4578350" cy="1960245"/>
          </a:xfrm>
          <a:prstGeom prst="rect">
            <a:avLst/>
          </a:prstGeom>
          <a:noFill/>
          <a:ln>
            <a:noFill/>
          </a:ln>
        </p:spPr>
        <p:txBody>
          <a:bodyPr anchorCtr="0" anchor="t" bIns="91425" lIns="91425" spcFirstLastPara="1" rIns="91425" wrap="square" tIns="91425">
            <a:spAutoFit/>
          </a:bodyPr>
          <a:lstStyle/>
          <a:p>
            <a:pPr indent="0" lvl="0" marL="12700" marR="0" rtl="0" algn="just">
              <a:lnSpc>
                <a:spcPct val="100000"/>
              </a:lnSpc>
              <a:spcBef>
                <a:spcPts val="0"/>
              </a:spcBef>
              <a:spcAft>
                <a:spcPts val="0"/>
              </a:spcAft>
              <a:buNone/>
            </a:pPr>
            <a:r>
              <a:rPr b="1" lang="zh-CN" sz="1400">
                <a:solidFill>
                  <a:srgbClr val="1A616F"/>
                </a:solidFill>
                <a:latin typeface="Arial"/>
                <a:ea typeface="Arial"/>
                <a:cs typeface="Arial"/>
                <a:sym typeface="Arial"/>
              </a:rPr>
              <a:t>什么是教育对话？</a:t>
            </a:r>
            <a:endParaRPr sz="1400">
              <a:solidFill>
                <a:schemeClr val="dk1"/>
              </a:solidFill>
              <a:latin typeface="Arial"/>
              <a:ea typeface="Arial"/>
              <a:cs typeface="Arial"/>
              <a:sym typeface="Arial"/>
            </a:endParaRPr>
          </a:p>
          <a:p>
            <a:pPr indent="0" lvl="0" marL="82550" marR="0" rtl="0" algn="just">
              <a:lnSpc>
                <a:spcPct val="121000"/>
              </a:lnSpc>
              <a:spcBef>
                <a:spcPts val="580"/>
              </a:spcBef>
              <a:spcAft>
                <a:spcPts val="0"/>
              </a:spcAft>
              <a:buNone/>
            </a:pPr>
            <a:r>
              <a:rPr lang="zh-CN" sz="1200">
                <a:solidFill>
                  <a:schemeClr val="dk1"/>
                </a:solidFill>
                <a:latin typeface="Arimo"/>
                <a:ea typeface="Arimo"/>
                <a:cs typeface="Arimo"/>
                <a:sym typeface="Arimo"/>
              </a:rPr>
              <a:t>在对话中，参与者相互</a:t>
            </a:r>
            <a:r>
              <a:rPr b="1" lang="zh-CN" sz="1200">
                <a:solidFill>
                  <a:schemeClr val="dk1"/>
                </a:solidFill>
                <a:latin typeface="Arial"/>
                <a:ea typeface="Arial"/>
                <a:cs typeface="Arial"/>
                <a:sym typeface="Arial"/>
              </a:rPr>
              <a:t>倾听</a:t>
            </a:r>
            <a:r>
              <a:rPr lang="zh-CN" sz="1200">
                <a:solidFill>
                  <a:schemeClr val="dk1"/>
                </a:solidFill>
                <a:latin typeface="Arimo"/>
                <a:ea typeface="Arimo"/>
                <a:cs typeface="Arimo"/>
                <a:sym typeface="Arimo"/>
              </a:rPr>
              <a:t>，通过分享个人观点、</a:t>
            </a:r>
            <a:r>
              <a:rPr b="1" lang="zh-CN" sz="1200">
                <a:solidFill>
                  <a:schemeClr val="dk1"/>
                </a:solidFill>
                <a:latin typeface="Arial"/>
                <a:ea typeface="Arial"/>
                <a:cs typeface="Arial"/>
                <a:sym typeface="Arial"/>
              </a:rPr>
              <a:t>阐释</a:t>
            </a:r>
            <a:r>
              <a:rPr lang="zh-CN" sz="1200">
                <a:solidFill>
                  <a:schemeClr val="dk1"/>
                </a:solidFill>
                <a:latin typeface="Arimo"/>
                <a:ea typeface="Arimo"/>
                <a:cs typeface="Arimo"/>
                <a:sym typeface="Arimo"/>
              </a:rPr>
              <a:t>其见解，并与他人的观点</a:t>
            </a:r>
            <a:r>
              <a:rPr b="1" lang="zh-CN" sz="1200">
                <a:solidFill>
                  <a:schemeClr val="dk1"/>
                </a:solidFill>
                <a:latin typeface="Arial"/>
                <a:ea typeface="Arial"/>
                <a:cs typeface="Arial"/>
                <a:sym typeface="Arial"/>
              </a:rPr>
              <a:t>互动</a:t>
            </a:r>
            <a:r>
              <a:rPr lang="zh-CN" sz="1200">
                <a:solidFill>
                  <a:schemeClr val="dk1"/>
                </a:solidFill>
                <a:latin typeface="Arimo"/>
                <a:ea typeface="Arimo"/>
                <a:cs typeface="Arimo"/>
                <a:sym typeface="Arimo"/>
              </a:rPr>
              <a:t>，共同</a:t>
            </a:r>
            <a:r>
              <a:rPr b="1" lang="zh-CN" sz="1200">
                <a:solidFill>
                  <a:schemeClr val="dk1"/>
                </a:solidFill>
                <a:latin typeface="Arial"/>
                <a:ea typeface="Arial"/>
                <a:cs typeface="Arial"/>
                <a:sym typeface="Arial"/>
              </a:rPr>
              <a:t>建构对话</a:t>
            </a:r>
            <a:r>
              <a:rPr lang="zh-CN" sz="1200">
                <a:solidFill>
                  <a:schemeClr val="dk1"/>
                </a:solidFill>
                <a:latin typeface="Arimo"/>
                <a:ea typeface="Arimo"/>
                <a:cs typeface="Arimo"/>
                <a:sym typeface="Arimo"/>
              </a:rPr>
              <a:t>。</a:t>
            </a:r>
            <a:endParaRPr/>
          </a:p>
          <a:p>
            <a:pPr indent="0" lvl="0" marL="82550" marR="0" rtl="0" algn="just">
              <a:lnSpc>
                <a:spcPct val="121000"/>
              </a:lnSpc>
              <a:spcBef>
                <a:spcPts val="580"/>
              </a:spcBef>
              <a:spcAft>
                <a:spcPts val="0"/>
              </a:spcAft>
              <a:buNone/>
            </a:pPr>
            <a:r>
              <a:rPr lang="zh-CN" sz="1200">
                <a:solidFill>
                  <a:schemeClr val="dk1"/>
                </a:solidFill>
                <a:latin typeface="Arimo"/>
                <a:ea typeface="Arimo"/>
                <a:cs typeface="Arimo"/>
                <a:sym typeface="Arimo"/>
              </a:rPr>
              <a:t>特别是，他们探讨并评估不同的观点和原因。参与者之间通过提出相关问题和见解建立联系，促使知识在一个课程内或一系列相互关联的课程中得以共同构建。</a:t>
            </a:r>
            <a:endParaRPr/>
          </a:p>
          <a:p>
            <a:pPr indent="0" lvl="0" marL="82550" marR="0" rtl="0" algn="just">
              <a:lnSpc>
                <a:spcPct val="121000"/>
              </a:lnSpc>
              <a:spcBef>
                <a:spcPts val="580"/>
              </a:spcBef>
              <a:spcAft>
                <a:spcPts val="0"/>
              </a:spcAft>
              <a:buNone/>
            </a:pPr>
            <a:r>
              <a:t/>
            </a:r>
            <a:endParaRPr sz="1200">
              <a:solidFill>
                <a:schemeClr val="dk1"/>
              </a:solidFill>
              <a:latin typeface="Arimo"/>
              <a:ea typeface="Arimo"/>
              <a:cs typeface="Arimo"/>
              <a:sym typeface="Arimo"/>
            </a:endParaRPr>
          </a:p>
        </p:txBody>
      </p:sp>
      <p:sp>
        <p:nvSpPr>
          <p:cNvPr id="221" name="Google Shape;221;p20"/>
          <p:cNvSpPr txBox="1"/>
          <p:nvPr/>
        </p:nvSpPr>
        <p:spPr>
          <a:xfrm>
            <a:off x="726446" y="3164205"/>
            <a:ext cx="4578985" cy="1298575"/>
          </a:xfrm>
          <a:prstGeom prst="rect">
            <a:avLst/>
          </a:prstGeom>
          <a:noFill/>
          <a:ln>
            <a:noFill/>
          </a:ln>
        </p:spPr>
        <p:txBody>
          <a:bodyPr anchorCtr="0" anchor="t" bIns="91425" lIns="91425" spcFirstLastPara="1" rIns="91425" wrap="square" tIns="91425">
            <a:spAutoFit/>
          </a:bodyPr>
          <a:lstStyle/>
          <a:p>
            <a:pPr indent="0" lvl="0" marL="82550" marR="0" rtl="0" algn="just">
              <a:lnSpc>
                <a:spcPct val="121000"/>
              </a:lnSpc>
              <a:spcBef>
                <a:spcPts val="0"/>
              </a:spcBef>
              <a:spcAft>
                <a:spcPts val="0"/>
              </a:spcAft>
              <a:buNone/>
            </a:pPr>
            <a:r>
              <a:rPr lang="zh-CN" sz="1200">
                <a:solidFill>
                  <a:schemeClr val="dk1"/>
                </a:solidFill>
                <a:latin typeface="Calibri"/>
                <a:ea typeface="Calibri"/>
                <a:cs typeface="Calibri"/>
                <a:sym typeface="Calibri"/>
              </a:rPr>
              <a:t>尽管语言交流至关重要，对话还可通过</a:t>
            </a:r>
            <a:r>
              <a:rPr b="1" lang="zh-CN" sz="1200">
                <a:solidFill>
                  <a:schemeClr val="dk1"/>
                </a:solidFill>
                <a:latin typeface="Arial"/>
                <a:ea typeface="Arial"/>
                <a:cs typeface="Arial"/>
                <a:sym typeface="Arial"/>
              </a:rPr>
              <a:t>非语言交流方式</a:t>
            </a:r>
            <a:r>
              <a:rPr lang="zh-CN" sz="1200">
                <a:solidFill>
                  <a:schemeClr val="dk1"/>
                </a:solidFill>
                <a:latin typeface="Calibri"/>
                <a:ea typeface="Calibri"/>
                <a:cs typeface="Calibri"/>
                <a:sym typeface="Calibri"/>
              </a:rPr>
              <a:t>（例如手势、面部表情和眼神交流），以及借助视觉或技术资源得以达到效果。此外，沉默、身体动作、课堂常规和氛围同样可能是对话的重要组成部分。它们为口语对话提供了框架和支持，但有时也可能构成阻碍。总体而言，口语对话是本工具包的主要关注点。</a:t>
            </a:r>
            <a:endParaRPr/>
          </a:p>
        </p:txBody>
      </p:sp>
      <p:sp>
        <p:nvSpPr>
          <p:cNvPr id="222" name="Google Shape;222;p20"/>
          <p:cNvSpPr txBox="1"/>
          <p:nvPr/>
        </p:nvSpPr>
        <p:spPr>
          <a:xfrm>
            <a:off x="727716" y="4685665"/>
            <a:ext cx="4577715" cy="852170"/>
          </a:xfrm>
          <a:prstGeom prst="rect">
            <a:avLst/>
          </a:prstGeom>
          <a:noFill/>
          <a:ln>
            <a:noFill/>
          </a:ln>
        </p:spPr>
        <p:txBody>
          <a:bodyPr anchorCtr="0" anchor="t" bIns="91425" lIns="91425" spcFirstLastPara="1" rIns="91425" wrap="square" tIns="91425">
            <a:spAutoFit/>
          </a:bodyPr>
          <a:lstStyle/>
          <a:p>
            <a:pPr indent="0" lvl="0" marL="82550" marR="5080" rtl="0" algn="just">
              <a:lnSpc>
                <a:spcPct val="121000"/>
              </a:lnSpc>
              <a:spcBef>
                <a:spcPts val="0"/>
              </a:spcBef>
              <a:spcAft>
                <a:spcPts val="0"/>
              </a:spcAft>
              <a:buNone/>
            </a:pPr>
            <a:r>
              <a:rPr b="0" i="0" lang="zh-CN" sz="1200" u="none" strike="noStrike">
                <a:solidFill>
                  <a:schemeClr val="dk1"/>
                </a:solidFill>
                <a:latin typeface="Calibri"/>
                <a:ea typeface="Calibri"/>
                <a:cs typeface="Calibri"/>
                <a:sym typeface="Calibri"/>
              </a:rPr>
              <a:t>尽管对话的一些特征已经在许多教育环境中显现，但要保持有效的对话则需要耐心和时间。这可能对参与者构成挑战，尤其是当他们不习惯详细表达自己的观点或在公开场合讨论这些观点时。</a:t>
            </a:r>
            <a:endParaRPr/>
          </a:p>
        </p:txBody>
      </p:sp>
      <p:sp>
        <p:nvSpPr>
          <p:cNvPr id="223" name="Google Shape;223;p20"/>
          <p:cNvSpPr txBox="1"/>
          <p:nvPr/>
        </p:nvSpPr>
        <p:spPr>
          <a:xfrm>
            <a:off x="1306201" y="5779770"/>
            <a:ext cx="3421379" cy="44577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zh-CN" sz="1200" u="sng">
                <a:solidFill>
                  <a:schemeClr val="hlink"/>
                </a:solidFill>
                <a:latin typeface="Arial"/>
                <a:ea typeface="Arial"/>
                <a:cs typeface="Arial"/>
                <a:sym typeface="Arial"/>
                <a:hlinkClick r:id="rId3"/>
              </a:rPr>
              <a:t>视频1：什么是教育对话？</a:t>
            </a:r>
            <a:endParaRPr/>
          </a:p>
          <a:p>
            <a:pPr indent="0" lvl="0" marL="12700" marR="0" rtl="0" algn="l">
              <a:lnSpc>
                <a:spcPct val="100000"/>
              </a:lnSpc>
              <a:spcBef>
                <a:spcPts val="600"/>
              </a:spcBef>
              <a:spcAft>
                <a:spcPts val="0"/>
              </a:spcAft>
              <a:buNone/>
            </a:pPr>
            <a:r>
              <a:rPr lang="zh-CN" sz="1200">
                <a:solidFill>
                  <a:schemeClr val="dk1"/>
                </a:solidFill>
                <a:latin typeface="Calibri"/>
                <a:ea typeface="Calibri"/>
                <a:cs typeface="Calibri"/>
                <a:sym typeface="Calibri"/>
              </a:rPr>
              <a:t>深入探讨有关教育对话的更多信息</a:t>
            </a:r>
            <a:endParaRPr/>
          </a:p>
        </p:txBody>
      </p:sp>
      <p:sp>
        <p:nvSpPr>
          <p:cNvPr id="224" name="Google Shape;224;p20"/>
          <p:cNvSpPr txBox="1"/>
          <p:nvPr/>
        </p:nvSpPr>
        <p:spPr>
          <a:xfrm>
            <a:off x="629919" y="809171"/>
            <a:ext cx="4183381" cy="459740"/>
          </a:xfrm>
          <a:prstGeom prst="rect">
            <a:avLst/>
          </a:prstGeom>
          <a:solidFill>
            <a:srgbClr val="D9F1F6"/>
          </a:solidFill>
          <a:ln>
            <a:noFill/>
          </a:ln>
        </p:spPr>
        <p:txBody>
          <a:bodyPr anchorCtr="0" anchor="t" bIns="91425" lIns="91425" spcFirstLastPara="1" rIns="91425" wrap="square" tIns="91425">
            <a:spAutoFit/>
          </a:bodyPr>
          <a:lstStyle/>
          <a:p>
            <a:pPr indent="0" lvl="0" marL="26035" marR="0" rtl="0" algn="ctr">
              <a:lnSpc>
                <a:spcPct val="100000"/>
              </a:lnSpc>
              <a:spcBef>
                <a:spcPts val="0"/>
              </a:spcBef>
              <a:spcAft>
                <a:spcPts val="0"/>
              </a:spcAft>
              <a:buNone/>
            </a:pPr>
            <a:r>
              <a:rPr b="1" lang="zh-CN" sz="1800">
                <a:solidFill>
                  <a:srgbClr val="1A616F"/>
                </a:solidFill>
                <a:latin typeface="Arial"/>
                <a:ea typeface="Arial"/>
                <a:cs typeface="Arial"/>
                <a:sym typeface="Arial"/>
              </a:rPr>
              <a:t>B部分：什么是教育对话？</a:t>
            </a:r>
            <a:endParaRPr/>
          </a:p>
        </p:txBody>
      </p:sp>
      <p:sp>
        <p:nvSpPr>
          <p:cNvPr id="225" name="Google Shape;225;p20"/>
          <p:cNvSpPr/>
          <p:nvPr/>
        </p:nvSpPr>
        <p:spPr>
          <a:xfrm>
            <a:off x="5563870" y="611505"/>
            <a:ext cx="4742180" cy="5918835"/>
          </a:xfrm>
          <a:custGeom>
            <a:rect b="b" l="l" r="r" t="t"/>
            <a:pathLst>
              <a:path extrusionOk="0" h="5716905" w="4742180">
                <a:moveTo>
                  <a:pt x="0" y="0"/>
                </a:moveTo>
                <a:lnTo>
                  <a:pt x="4742046" y="0"/>
                </a:lnTo>
                <a:lnTo>
                  <a:pt x="4742046"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20"/>
          <p:cNvSpPr txBox="1"/>
          <p:nvPr/>
        </p:nvSpPr>
        <p:spPr>
          <a:xfrm>
            <a:off x="5651500" y="821950"/>
            <a:ext cx="4549140" cy="1654810"/>
          </a:xfrm>
          <a:prstGeom prst="rect">
            <a:avLst/>
          </a:prstGeom>
          <a:noFill/>
          <a:ln>
            <a:noFill/>
          </a:ln>
        </p:spPr>
        <p:txBody>
          <a:bodyPr anchorCtr="0" anchor="t" bIns="91425" lIns="91425" spcFirstLastPara="1" rIns="91425" wrap="square" tIns="91425">
            <a:spAutoFit/>
          </a:bodyPr>
          <a:lstStyle/>
          <a:p>
            <a:pPr indent="0" lvl="0" marL="12700" marR="0" rtl="0" algn="just">
              <a:lnSpc>
                <a:spcPct val="100000"/>
              </a:lnSpc>
              <a:spcBef>
                <a:spcPts val="0"/>
              </a:spcBef>
              <a:spcAft>
                <a:spcPts val="0"/>
              </a:spcAft>
              <a:buNone/>
            </a:pPr>
            <a:r>
              <a:rPr b="1" lang="zh-CN" sz="1400">
                <a:solidFill>
                  <a:srgbClr val="1A616F"/>
                </a:solidFill>
                <a:latin typeface="Arial"/>
                <a:ea typeface="Arial"/>
                <a:cs typeface="Arial"/>
                <a:sym typeface="Arial"/>
              </a:rPr>
              <a:t>对话和交谈之间有什么区别？</a:t>
            </a:r>
            <a:endParaRPr sz="1200">
              <a:solidFill>
                <a:schemeClr val="dk1"/>
              </a:solidFill>
              <a:latin typeface="Arimo"/>
              <a:ea typeface="Arimo"/>
              <a:cs typeface="Arimo"/>
              <a:sym typeface="Arimo"/>
            </a:endParaRPr>
          </a:p>
          <a:p>
            <a:pPr indent="34289" lvl="0" marL="82550" marR="5080" rtl="0" algn="just">
              <a:lnSpc>
                <a:spcPct val="121000"/>
              </a:lnSpc>
              <a:spcBef>
                <a:spcPts val="1100"/>
              </a:spcBef>
              <a:spcAft>
                <a:spcPts val="0"/>
              </a:spcAft>
              <a:buNone/>
            </a:pPr>
            <a:r>
              <a:rPr lang="zh-CN" sz="1200">
                <a:solidFill>
                  <a:schemeClr val="dk1"/>
                </a:solidFill>
                <a:latin typeface="Arimo"/>
                <a:ea typeface="Arimo"/>
                <a:cs typeface="Arimo"/>
                <a:sym typeface="Arimo"/>
              </a:rPr>
              <a:t>学生和老师在一天中自然而然地进行了大量的交谈。这种交谈可能有多种目的，例如给予指导、学生之间的闲聊或分享信息。然而，这些情况并不符合我们所指的教育对话。即使在学习情境中，学生之间的交谈也不一定就是教育对话。以下是一位使用过 T-SEDA 资源的教师的实例：</a:t>
            </a:r>
            <a:endParaRPr/>
          </a:p>
        </p:txBody>
      </p:sp>
      <p:sp>
        <p:nvSpPr>
          <p:cNvPr id="227" name="Google Shape;227;p20"/>
          <p:cNvSpPr txBox="1"/>
          <p:nvPr/>
        </p:nvSpPr>
        <p:spPr>
          <a:xfrm>
            <a:off x="5852637" y="2577381"/>
            <a:ext cx="4165124" cy="1082675"/>
          </a:xfrm>
          <a:prstGeom prst="rect">
            <a:avLst/>
          </a:prstGeom>
          <a:noFill/>
          <a:ln>
            <a:noFill/>
          </a:ln>
        </p:spPr>
        <p:txBody>
          <a:bodyPr anchorCtr="0" anchor="t" bIns="91425" lIns="91425" spcFirstLastPara="1" rIns="91425" wrap="square" tIns="91425">
            <a:spAutoFit/>
          </a:bodyPr>
          <a:lstStyle/>
          <a:p>
            <a:pPr indent="0" lvl="0" marL="12700" marR="5080" rtl="0" algn="just">
              <a:lnSpc>
                <a:spcPct val="122000"/>
              </a:lnSpc>
              <a:spcBef>
                <a:spcPts val="0"/>
              </a:spcBef>
              <a:spcAft>
                <a:spcPts val="0"/>
              </a:spcAft>
              <a:buNone/>
            </a:pPr>
            <a:r>
              <a:rPr i="1" lang="zh-CN" sz="1200">
                <a:solidFill>
                  <a:schemeClr val="dk1"/>
                </a:solidFill>
                <a:latin typeface="Arial"/>
                <a:ea typeface="Arial"/>
                <a:cs typeface="Arial"/>
                <a:sym typeface="Arial"/>
              </a:rPr>
              <a:t>一些学生让他们的学习伙伴独自发言，或者在陈述自己的想法时未能倾听学习伙伴的观点。有些学生小组要么根本不交谈，要么谈话内容偏离主题。这些孩子难以组织他们的讨论，同时也不理解他们谈话的目的。（娜塔莉）</a:t>
            </a:r>
            <a:endParaRPr/>
          </a:p>
        </p:txBody>
      </p:sp>
      <p:sp>
        <p:nvSpPr>
          <p:cNvPr id="228" name="Google Shape;228;p20"/>
          <p:cNvSpPr txBox="1"/>
          <p:nvPr/>
        </p:nvSpPr>
        <p:spPr>
          <a:xfrm>
            <a:off x="5661053" y="3863654"/>
            <a:ext cx="4549140" cy="852170"/>
          </a:xfrm>
          <a:prstGeom prst="rect">
            <a:avLst/>
          </a:prstGeom>
          <a:noFill/>
          <a:ln>
            <a:noFill/>
          </a:ln>
        </p:spPr>
        <p:txBody>
          <a:bodyPr anchorCtr="0" anchor="t" bIns="91425" lIns="91425" spcFirstLastPara="1" rIns="91425" wrap="square" tIns="91425">
            <a:spAutoFit/>
          </a:bodyPr>
          <a:lstStyle/>
          <a:p>
            <a:pPr indent="0" lvl="0" marL="82550" marR="5080" rtl="0" algn="just">
              <a:lnSpc>
                <a:spcPct val="121000"/>
              </a:lnSpc>
              <a:spcBef>
                <a:spcPts val="0"/>
              </a:spcBef>
              <a:spcAft>
                <a:spcPts val="0"/>
              </a:spcAft>
              <a:buNone/>
            </a:pPr>
            <a:r>
              <a:rPr lang="zh-CN" sz="1200">
                <a:solidFill>
                  <a:schemeClr val="dk1"/>
                </a:solidFill>
                <a:latin typeface="Arimo"/>
                <a:ea typeface="Arimo"/>
                <a:cs typeface="Arimo"/>
                <a:sym typeface="Arimo"/>
              </a:rPr>
              <a:t>尽管学生们进行了交谈，但由于缺乏真正的互动和倾听对方，他们并未真正参与到对话中，因此这些谈话并不能被视为学习的一部分。</a:t>
            </a:r>
            <a:endParaRPr/>
          </a:p>
        </p:txBody>
      </p:sp>
      <p:sp>
        <p:nvSpPr>
          <p:cNvPr id="229" name="Google Shape;229;p20"/>
          <p:cNvSpPr txBox="1"/>
          <p:nvPr/>
        </p:nvSpPr>
        <p:spPr>
          <a:xfrm>
            <a:off x="5785817" y="5762298"/>
            <a:ext cx="4391660" cy="632460"/>
          </a:xfrm>
          <a:prstGeom prst="rect">
            <a:avLst/>
          </a:prstGeom>
          <a:noFill/>
          <a:ln>
            <a:noFill/>
          </a:ln>
        </p:spPr>
        <p:txBody>
          <a:bodyPr anchorCtr="0" anchor="t" bIns="91425" lIns="91425" spcFirstLastPara="1" rIns="91425" wrap="square" tIns="91425">
            <a:spAutoFit/>
          </a:bodyPr>
          <a:lstStyle/>
          <a:p>
            <a:pPr indent="0" lvl="0" marL="12700" marR="5080" rtl="0" algn="just">
              <a:lnSpc>
                <a:spcPct val="122000"/>
              </a:lnSpc>
              <a:spcBef>
                <a:spcPts val="0"/>
              </a:spcBef>
              <a:spcAft>
                <a:spcPts val="0"/>
              </a:spcAft>
              <a:buNone/>
            </a:pPr>
            <a:r>
              <a:rPr b="1" lang="zh-CN" sz="1200">
                <a:solidFill>
                  <a:schemeClr val="dk1"/>
                </a:solidFill>
                <a:latin typeface="Arial"/>
                <a:ea typeface="Arial"/>
                <a:cs typeface="Arial"/>
                <a:sym typeface="Arial"/>
              </a:rPr>
              <a:t>在下一页的表格中，详细列举了学习者在进行教育对话时可能听到或阅读到的示例。</a:t>
            </a:r>
            <a:endParaRPr/>
          </a:p>
        </p:txBody>
      </p:sp>
      <p:sp>
        <p:nvSpPr>
          <p:cNvPr id="230" name="Google Shape;230;p20"/>
          <p:cNvSpPr/>
          <p:nvPr/>
        </p:nvSpPr>
        <p:spPr>
          <a:xfrm>
            <a:off x="844435" y="5779770"/>
            <a:ext cx="449575" cy="44957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20"/>
          <p:cNvSpPr txBox="1"/>
          <p:nvPr/>
        </p:nvSpPr>
        <p:spPr>
          <a:xfrm>
            <a:off x="5285105" y="7087870"/>
            <a:ext cx="367030"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5</a:t>
            </a:r>
            <a:endParaRPr/>
          </a:p>
        </p:txBody>
      </p:sp>
      <p:sp>
        <p:nvSpPr>
          <p:cNvPr id="232" name="Google Shape;232;p20"/>
          <p:cNvSpPr txBox="1"/>
          <p:nvPr/>
        </p:nvSpPr>
        <p:spPr>
          <a:xfrm>
            <a:off x="5708015" y="4685665"/>
            <a:ext cx="4548505" cy="1076325"/>
          </a:xfrm>
          <a:prstGeom prst="rect">
            <a:avLst/>
          </a:prstGeom>
          <a:noFill/>
          <a:ln>
            <a:noFill/>
          </a:ln>
        </p:spPr>
        <p:txBody>
          <a:bodyPr anchorCtr="0" anchor="t" bIns="91425" lIns="91425" spcFirstLastPara="1" rIns="91425" wrap="square" tIns="91425">
            <a:noAutofit/>
          </a:bodyPr>
          <a:lstStyle/>
          <a:p>
            <a:pPr indent="0" lvl="0" marL="0" marR="0" rtl="0" algn="just">
              <a:spcBef>
                <a:spcPts val="0"/>
              </a:spcBef>
              <a:spcAft>
                <a:spcPts val="0"/>
              </a:spcAft>
              <a:buNone/>
            </a:pPr>
            <a:r>
              <a:rPr lang="zh-CN" sz="1200">
                <a:solidFill>
                  <a:schemeClr val="dk1"/>
                </a:solidFill>
                <a:latin typeface="Arimo"/>
                <a:ea typeface="Arimo"/>
                <a:cs typeface="Arimo"/>
                <a:sym typeface="Arimo"/>
              </a:rPr>
              <a:t>视频片段：您可以通过以下链接下载在英国小学、初中和高中教室中拍摄的对话式教学视频片段，这些视频是在多个研究项目期间录制的，同时还提供了讨论提示:</a:t>
            </a:r>
            <a:endParaRPr/>
          </a:p>
          <a:p>
            <a:pPr indent="0" lvl="0" marL="0" marR="0" rtl="0" algn="just">
              <a:spcBef>
                <a:spcPts val="300"/>
              </a:spcBef>
              <a:spcAft>
                <a:spcPts val="0"/>
              </a:spcAft>
              <a:buNone/>
            </a:pPr>
            <a:r>
              <a:rPr b="0" i="0" lang="zh-CN" sz="1200" u="none" strike="noStrike">
                <a:solidFill>
                  <a:srgbClr val="000000"/>
                </a:solidFill>
                <a:latin typeface="Helvetica Neue"/>
                <a:ea typeface="Helvetica Neue"/>
                <a:cs typeface="Helvetica Neue"/>
                <a:sym typeface="Helvetica Neue"/>
              </a:rPr>
              <a:t> </a:t>
            </a:r>
            <a:r>
              <a:rPr b="0" i="0" lang="zh-CN" sz="1200" u="sng" strike="noStrike">
                <a:solidFill>
                  <a:schemeClr val="hlink"/>
                </a:solidFill>
                <a:latin typeface="Helvetica Neue"/>
                <a:ea typeface="Helvetica Neue"/>
                <a:cs typeface="Helvetica Neue"/>
                <a:sym typeface="Helvetica Neue"/>
                <a:hlinkClick r:id="rId5"/>
              </a:rPr>
              <a:t>https://vimeopro.com/camtree/cedir</a:t>
            </a:r>
            <a:r>
              <a:rPr lang="zh-CN" sz="1200">
                <a:solidFill>
                  <a:srgbClr val="000000"/>
                </a:solidFill>
                <a:latin typeface="Arimo"/>
                <a:ea typeface="Arimo"/>
                <a:cs typeface="Arimo"/>
                <a:sym typeface="Arimo"/>
              </a:rPr>
              <a:t>. </a:t>
            </a:r>
            <a:endParaRPr sz="1200">
              <a:solidFill>
                <a:srgbClr val="000000"/>
              </a:solidFill>
              <a:latin typeface="Arimo"/>
              <a:ea typeface="Arimo"/>
              <a:cs typeface="Arimo"/>
              <a:sym typeface="Arim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1"/>
          <p:cNvSpPr txBox="1"/>
          <p:nvPr/>
        </p:nvSpPr>
        <p:spPr>
          <a:xfrm>
            <a:off x="3822700" y="412116"/>
            <a:ext cx="3276600" cy="245745"/>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zh-CN" sz="1600">
                <a:solidFill>
                  <a:schemeClr val="dk1"/>
                </a:solidFill>
                <a:latin typeface="Arial"/>
                <a:ea typeface="Arial"/>
                <a:cs typeface="Arial"/>
                <a:sym typeface="Arial"/>
              </a:rPr>
              <a:t>T-SEDA 对话编码方案</a:t>
            </a:r>
            <a:endParaRPr/>
          </a:p>
        </p:txBody>
      </p:sp>
      <p:sp>
        <p:nvSpPr>
          <p:cNvPr id="239" name="Google Shape;239;p21"/>
          <p:cNvSpPr txBox="1"/>
          <p:nvPr/>
        </p:nvSpPr>
        <p:spPr>
          <a:xfrm>
            <a:off x="5294630" y="7132320"/>
            <a:ext cx="273050"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6</a:t>
            </a:r>
            <a:endParaRPr/>
          </a:p>
        </p:txBody>
      </p:sp>
      <p:graphicFrame>
        <p:nvGraphicFramePr>
          <p:cNvPr id="240" name="Google Shape;240;p21"/>
          <p:cNvGraphicFramePr/>
          <p:nvPr/>
        </p:nvGraphicFramePr>
        <p:xfrm>
          <a:off x="867971" y="869395"/>
          <a:ext cx="3000000" cy="3000000"/>
        </p:xfrm>
        <a:graphic>
          <a:graphicData uri="http://schemas.openxmlformats.org/drawingml/2006/table">
            <a:tbl>
              <a:tblPr>
                <a:noFill/>
                <a:tableStyleId>{FF3E3D6E-B719-4512-BCB7-21C66A12D1B6}</a:tableStyleId>
              </a:tblPr>
              <a:tblGrid>
                <a:gridCol w="2184275"/>
                <a:gridCol w="3302625"/>
                <a:gridCol w="3487625"/>
              </a:tblGrid>
              <a:tr h="350525">
                <a:tc>
                  <a:txBody>
                    <a:bodyPr/>
                    <a:lstStyle/>
                    <a:p>
                      <a:pPr indent="0" lvl="0" marL="0" marR="0" rtl="0" algn="just">
                        <a:spcBef>
                          <a:spcPts val="0"/>
                        </a:spcBef>
                        <a:spcAft>
                          <a:spcPts val="0"/>
                        </a:spcAft>
                        <a:buNone/>
                      </a:pPr>
                      <a:r>
                        <a:rPr b="1" i="0" lang="zh-CN" sz="1100" u="none" strike="noStrike">
                          <a:latin typeface="Arial"/>
                          <a:ea typeface="Arial"/>
                          <a:cs typeface="Arial"/>
                          <a:sym typeface="Arial"/>
                        </a:rPr>
                        <a:t>对话类别</a:t>
                      </a:r>
                      <a:endParaRPr b="1" i="0" sz="1100" u="none" strike="noStrike">
                        <a:latin typeface="Arial"/>
                        <a:ea typeface="Arial"/>
                        <a:cs typeface="Arial"/>
                        <a:sym typeface="Arial"/>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just">
                        <a:spcBef>
                          <a:spcPts val="0"/>
                        </a:spcBef>
                        <a:spcAft>
                          <a:spcPts val="0"/>
                        </a:spcAft>
                        <a:buNone/>
                      </a:pPr>
                      <a:r>
                        <a:rPr b="1" i="0" lang="zh-CN" sz="1100" u="none" strike="noStrike">
                          <a:solidFill>
                            <a:srgbClr val="000000"/>
                          </a:solidFill>
                          <a:latin typeface="Arial"/>
                          <a:ea typeface="Arial"/>
                          <a:cs typeface="Arial"/>
                          <a:sym typeface="Arial"/>
                        </a:rPr>
                        <a:t>方法与策略</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just">
                        <a:spcBef>
                          <a:spcPts val="0"/>
                        </a:spcBef>
                        <a:spcAft>
                          <a:spcPts val="0"/>
                        </a:spcAft>
                        <a:buNone/>
                      </a:pPr>
                      <a:r>
                        <a:rPr b="1" i="0" lang="zh-CN" sz="1100" u="none" strike="noStrike">
                          <a:solidFill>
                            <a:srgbClr val="000000"/>
                          </a:solidFill>
                          <a:latin typeface="Arial"/>
                          <a:ea typeface="Arial"/>
                          <a:cs typeface="Arial"/>
                          <a:sym typeface="Arial"/>
                        </a:rPr>
                        <a:t>我们听到了什么？（关键词）</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r h="450225">
                <a:tc>
                  <a:txBody>
                    <a:bodyPr/>
                    <a:lstStyle/>
                    <a:p>
                      <a:pPr indent="0" lvl="0" marL="0" marR="0" rtl="0" algn="just">
                        <a:spcBef>
                          <a:spcPts val="0"/>
                        </a:spcBef>
                        <a:spcAft>
                          <a:spcPts val="0"/>
                        </a:spcAft>
                        <a:buNone/>
                      </a:pPr>
                      <a:r>
                        <a:rPr b="1" i="0" lang="zh-CN" sz="1100" u="none" strike="noStrike">
                          <a:latin typeface="Arial"/>
                          <a:ea typeface="Arial"/>
                          <a:cs typeface="Arial"/>
                          <a:sym typeface="Arial"/>
                        </a:rPr>
                        <a:t>IB – 邀请补充发展想法</a:t>
                      </a:r>
                      <a:endParaRPr/>
                    </a:p>
                  </a:txBody>
                  <a:tcPr marT="91450" marB="91450" marR="91450" marL="914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b="0" i="1" lang="zh-CN" sz="1000" u="none" strike="noStrike">
                          <a:latin typeface="Arial"/>
                          <a:ea typeface="Arial"/>
                          <a:cs typeface="Arial"/>
                          <a:sym typeface="Arial"/>
                        </a:rPr>
                        <a:t>鼓励他人深入阐述、进一步拓展、澄清、评论或改进自己或他人的想法/见解。</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b="0" i="0" lang="zh-CN" sz="1000" u="none" strike="noStrike">
                          <a:latin typeface="Arial"/>
                          <a:ea typeface="Arial"/>
                          <a:cs typeface="Arial"/>
                          <a:sym typeface="Arial"/>
                        </a:rPr>
                        <a:t>“你能补充一下吗?”，“什么?”，“请告诉我”，“你能重新表达一下吗?”，“你的看法是?”，“你同意吗?”</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717550">
                <a:tc>
                  <a:txBody>
                    <a:bodyPr/>
                    <a:lstStyle/>
                    <a:p>
                      <a:pPr indent="0" lvl="0" marL="0" marR="0" rtl="0" algn="just">
                        <a:spcBef>
                          <a:spcPts val="0"/>
                        </a:spcBef>
                        <a:spcAft>
                          <a:spcPts val="0"/>
                        </a:spcAft>
                        <a:buNone/>
                      </a:pPr>
                      <a:r>
                        <a:rPr b="1" i="0" lang="zh-CN" sz="1100" u="none" strike="noStrike">
                          <a:solidFill>
                            <a:srgbClr val="000000"/>
                          </a:solidFill>
                          <a:latin typeface="Arial"/>
                          <a:ea typeface="Arial"/>
                          <a:cs typeface="Arial"/>
                          <a:sym typeface="Arial"/>
                        </a:rPr>
                        <a:t>B –</a:t>
                      </a:r>
                      <a:r>
                        <a:rPr b="1" i="0" lang="zh-CN" sz="1100" u="none" strike="noStrike">
                          <a:solidFill>
                            <a:srgbClr val="00B050"/>
                          </a:solidFill>
                          <a:latin typeface="Arial"/>
                          <a:ea typeface="Arial"/>
                          <a:cs typeface="Arial"/>
                          <a:sym typeface="Arial"/>
                        </a:rPr>
                        <a:t> </a:t>
                      </a:r>
                      <a:r>
                        <a:rPr b="1" lang="zh-CN" sz="1100">
                          <a:solidFill>
                            <a:schemeClr val="dk1"/>
                          </a:solidFill>
                          <a:latin typeface="Arial"/>
                          <a:ea typeface="Arial"/>
                          <a:cs typeface="Arial"/>
                          <a:sym typeface="Arial"/>
                        </a:rPr>
                        <a:t>补充发展想法</a:t>
                      </a:r>
                      <a:endParaRPr b="1" i="0" sz="1100" u="none" strike="noStrike">
                        <a:solidFill>
                          <a:schemeClr val="dk1"/>
                        </a:solidFill>
                        <a:latin typeface="Arial"/>
                        <a:ea typeface="Arial"/>
                        <a:cs typeface="Arial"/>
                        <a:sym typeface="Arial"/>
                      </a:endParaRPr>
                    </a:p>
                  </a:txBody>
                  <a:tcPr marT="91450" marB="91450" marR="91450" marL="914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just">
                        <a:lnSpc>
                          <a:spcPct val="120000"/>
                        </a:lnSpc>
                        <a:spcBef>
                          <a:spcPts val="0"/>
                        </a:spcBef>
                        <a:spcAft>
                          <a:spcPts val="0"/>
                        </a:spcAft>
                        <a:buNone/>
                      </a:pPr>
                      <a:r>
                        <a:rPr b="0" i="1" lang="zh-CN" sz="1000" u="none" strike="noStrike">
                          <a:solidFill>
                            <a:srgbClr val="000000"/>
                          </a:solidFill>
                          <a:latin typeface="Arial"/>
                          <a:ea typeface="Arial"/>
                          <a:cs typeface="Arial"/>
                          <a:sym typeface="Arial"/>
                        </a:rPr>
                        <a:t>对自己或他人在之前的对话或其他讨论中提出的观点进行深入拓展、详细阐述、澄清或评论。</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just">
                        <a:lnSpc>
                          <a:spcPct val="120000"/>
                        </a:lnSpc>
                        <a:spcBef>
                          <a:spcPts val="0"/>
                        </a:spcBef>
                        <a:spcAft>
                          <a:spcPts val="0"/>
                        </a:spcAft>
                        <a:buNone/>
                      </a:pPr>
                      <a:r>
                        <a:rPr b="0" i="0" lang="zh-CN" sz="1000" u="none" strike="noStrike">
                          <a:solidFill>
                            <a:srgbClr val="000000"/>
                          </a:solidFill>
                          <a:latin typeface="Arial"/>
                          <a:ea typeface="Arial"/>
                          <a:cs typeface="Arial"/>
                          <a:sym typeface="Arial"/>
                        </a:rPr>
                        <a:t>“这也是", </a:t>
                      </a:r>
                      <a:r>
                        <a:rPr b="0" i="0" lang="zh-CN" sz="1000" u="none" strike="noStrike">
                          <a:latin typeface="Arial"/>
                          <a:ea typeface="Arial"/>
                          <a:cs typeface="Arial"/>
                          <a:sym typeface="Arial"/>
                        </a:rPr>
                        <a:t>"这让我想到", "我的意思是",  "她的意思是",  "接着...的思路",  "在...的观点基础上"</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421000">
                <a:tc>
                  <a:txBody>
                    <a:bodyPr/>
                    <a:lstStyle/>
                    <a:p>
                      <a:pPr indent="0" lvl="0" marL="0" marR="0" rtl="0" algn="just">
                        <a:spcBef>
                          <a:spcPts val="0"/>
                        </a:spcBef>
                        <a:spcAft>
                          <a:spcPts val="0"/>
                        </a:spcAft>
                        <a:buNone/>
                      </a:pPr>
                      <a:r>
                        <a:rPr b="1" i="0" lang="zh-CN" sz="1100" u="none" strike="noStrike">
                          <a:latin typeface="Arial"/>
                          <a:ea typeface="Arial"/>
                          <a:cs typeface="Arial"/>
                          <a:sym typeface="Arial"/>
                        </a:rPr>
                        <a:t>CH -</a:t>
                      </a:r>
                      <a:r>
                        <a:rPr b="1" i="0" lang="zh-CN" sz="1100" u="none" strike="noStrike">
                          <a:solidFill>
                            <a:schemeClr val="dk1"/>
                          </a:solidFill>
                          <a:latin typeface="Arial"/>
                          <a:ea typeface="Arial"/>
                          <a:cs typeface="Arial"/>
                          <a:sym typeface="Arial"/>
                        </a:rPr>
                        <a:t>质疑</a:t>
                      </a:r>
                      <a:endParaRPr b="1" i="0" sz="1100" u="none" strike="noStrike">
                        <a:solidFill>
                          <a:schemeClr val="dk1"/>
                        </a:solidFill>
                        <a:latin typeface="Arial"/>
                        <a:ea typeface="Arial"/>
                        <a:cs typeface="Arial"/>
                        <a:sym typeface="Arial"/>
                      </a:endParaRPr>
                    </a:p>
                  </a:txBody>
                  <a:tcPr marT="91450" marB="91450" marR="91450" marL="914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i="1" lang="zh-CN" sz="1000">
                          <a:solidFill>
                            <a:srgbClr val="000000"/>
                          </a:solidFill>
                          <a:latin typeface="Arial"/>
                          <a:ea typeface="Arial"/>
                          <a:cs typeface="Arial"/>
                          <a:sym typeface="Arial"/>
                        </a:rPr>
                        <a:t>对一个观点质疑、怀疑、询问、不同意或提出挑战</a:t>
                      </a:r>
                      <a:endParaRPr b="0" i="1" sz="1000" u="none" strike="noStrike">
                        <a:solidFill>
                          <a:srgbClr val="000000"/>
                        </a:solidFill>
                        <a:latin typeface="Arial"/>
                        <a:ea typeface="Arial"/>
                        <a:cs typeface="Arial"/>
                        <a:sym typeface="Arial"/>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b="0" i="0" lang="zh-CN" sz="1000" u="none" strike="noStrike">
                          <a:solidFill>
                            <a:srgbClr val="000000"/>
                          </a:solidFill>
                          <a:latin typeface="Arial"/>
                          <a:ea typeface="Arial"/>
                          <a:cs typeface="Arial"/>
                          <a:sym typeface="Arial"/>
                        </a:rPr>
                        <a:t>“我不同意</a:t>
                      </a:r>
                      <a:r>
                        <a:rPr lang="zh-CN" sz="1000">
                          <a:solidFill>
                            <a:srgbClr val="000000"/>
                          </a:solidFill>
                          <a:latin typeface="Arial"/>
                          <a:ea typeface="Arial"/>
                          <a:cs typeface="Arial"/>
                          <a:sym typeface="Arial"/>
                        </a:rPr>
                        <a:t>”</a:t>
                      </a:r>
                      <a:r>
                        <a:rPr b="0" i="0" lang="zh-CN" sz="1000" u="none" strike="noStrike">
                          <a:solidFill>
                            <a:srgbClr val="000000"/>
                          </a:solidFill>
                          <a:latin typeface="Arial"/>
                          <a:ea typeface="Arial"/>
                          <a:cs typeface="Arial"/>
                          <a:sym typeface="Arial"/>
                        </a:rPr>
                        <a:t>, “但是”, “你确定吗…?”, “…有不同的看法”</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48650">
                <a:tc>
                  <a:txBody>
                    <a:bodyPr/>
                    <a:lstStyle/>
                    <a:p>
                      <a:pPr indent="0" lvl="0" marL="0" marR="0" rtl="0" algn="just">
                        <a:spcBef>
                          <a:spcPts val="0"/>
                        </a:spcBef>
                        <a:spcAft>
                          <a:spcPts val="0"/>
                        </a:spcAft>
                        <a:buNone/>
                      </a:pPr>
                      <a:r>
                        <a:rPr b="1" i="0" lang="zh-CN" sz="1100" u="none" strike="noStrike">
                          <a:solidFill>
                            <a:srgbClr val="000000"/>
                          </a:solidFill>
                          <a:latin typeface="Arial"/>
                          <a:ea typeface="Arial"/>
                          <a:cs typeface="Arial"/>
                          <a:sym typeface="Arial"/>
                        </a:rPr>
                        <a:t>IR – 邀请推理</a:t>
                      </a:r>
                      <a:endParaRPr b="1" i="0" sz="1100" u="none" strike="noStrike">
                        <a:solidFill>
                          <a:srgbClr val="000000"/>
                        </a:solidFill>
                        <a:latin typeface="Arial"/>
                        <a:ea typeface="Arial"/>
                        <a:cs typeface="Arial"/>
                        <a:sym typeface="Arial"/>
                      </a:endParaRPr>
                    </a:p>
                  </a:txBody>
                  <a:tcPr marT="91450" marB="91450" marR="91450" marL="914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just">
                        <a:lnSpc>
                          <a:spcPct val="120000"/>
                        </a:lnSpc>
                        <a:spcBef>
                          <a:spcPts val="0"/>
                        </a:spcBef>
                        <a:spcAft>
                          <a:spcPts val="0"/>
                        </a:spcAft>
                        <a:buNone/>
                      </a:pPr>
                      <a:r>
                        <a:rPr b="0" i="1" lang="zh-CN" sz="1000" u="none" strike="noStrike">
                          <a:solidFill>
                            <a:srgbClr val="000000"/>
                          </a:solidFill>
                          <a:latin typeface="Arial"/>
                          <a:ea typeface="Arial"/>
                          <a:cs typeface="Arial"/>
                          <a:sym typeface="Arial"/>
                        </a:rPr>
                        <a:t>邀请对自己或他人的观点进行解释、证明，或者运用可能性思维进行思考。</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just">
                        <a:lnSpc>
                          <a:spcPct val="120000"/>
                        </a:lnSpc>
                        <a:spcBef>
                          <a:spcPts val="0"/>
                        </a:spcBef>
                        <a:spcAft>
                          <a:spcPts val="0"/>
                        </a:spcAft>
                        <a:buNone/>
                      </a:pPr>
                      <a:r>
                        <a:rPr b="0" i="0" lang="zh-CN" sz="1000" u="none" strike="noStrike">
                          <a:solidFill>
                            <a:srgbClr val="000000"/>
                          </a:solidFill>
                          <a:latin typeface="Arial"/>
                          <a:ea typeface="Arial"/>
                          <a:cs typeface="Arial"/>
                          <a:sym typeface="Arial"/>
                        </a:rPr>
                        <a:t>“为什么?”, “怎么样?”, “你认为呢?”, “</a:t>
                      </a:r>
                      <a:r>
                        <a:rPr lang="zh-CN" sz="1000">
                          <a:latin typeface="Arial"/>
                          <a:ea typeface="Arial"/>
                          <a:cs typeface="Arial"/>
                          <a:sym typeface="Arial"/>
                        </a:rPr>
                        <a:t>深入解释一下</a:t>
                      </a:r>
                      <a:r>
                        <a:rPr lang="zh-CN" sz="1000">
                          <a:solidFill>
                            <a:srgbClr val="000000"/>
                          </a:solidFill>
                          <a:latin typeface="Arial"/>
                          <a:ea typeface="Arial"/>
                          <a:cs typeface="Arial"/>
                          <a:sym typeface="Arial"/>
                        </a:rPr>
                        <a:t>…</a:t>
                      </a:r>
                      <a:r>
                        <a:rPr b="0" i="0" lang="zh-CN" sz="1000" u="none" strike="noStrike">
                          <a:solidFill>
                            <a:srgbClr val="000000"/>
                          </a:solidFill>
                          <a:latin typeface="Arial"/>
                          <a:ea typeface="Arial"/>
                          <a:cs typeface="Arial"/>
                          <a:sym typeface="Arial"/>
                        </a:rPr>
                        <a:t>”</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450225">
                <a:tc>
                  <a:txBody>
                    <a:bodyPr/>
                    <a:lstStyle/>
                    <a:p>
                      <a:pPr indent="0" lvl="0" marL="0" marR="0" rtl="0" algn="just">
                        <a:spcBef>
                          <a:spcPts val="0"/>
                        </a:spcBef>
                        <a:spcAft>
                          <a:spcPts val="0"/>
                        </a:spcAft>
                        <a:buNone/>
                      </a:pPr>
                      <a:r>
                        <a:rPr b="1" i="0" lang="zh-CN" sz="1100" u="none" strike="noStrike">
                          <a:latin typeface="Arial"/>
                          <a:ea typeface="Arial"/>
                          <a:cs typeface="Arial"/>
                          <a:sym typeface="Arial"/>
                        </a:rPr>
                        <a:t>R – </a:t>
                      </a:r>
                      <a:r>
                        <a:rPr b="1" i="0" lang="zh-CN" sz="1100" u="none" strike="noStrike">
                          <a:solidFill>
                            <a:schemeClr val="dk1"/>
                          </a:solidFill>
                          <a:latin typeface="Arial"/>
                          <a:ea typeface="Arial"/>
                          <a:cs typeface="Arial"/>
                          <a:sym typeface="Arial"/>
                        </a:rPr>
                        <a:t>明确阐述推理</a:t>
                      </a:r>
                      <a:endParaRPr b="1" i="0" sz="1100" u="none" strike="noStrike">
                        <a:solidFill>
                          <a:schemeClr val="dk1"/>
                        </a:solidFill>
                        <a:latin typeface="Arial"/>
                        <a:ea typeface="Arial"/>
                        <a:cs typeface="Arial"/>
                        <a:sym typeface="Arial"/>
                      </a:endParaRPr>
                    </a:p>
                  </a:txBody>
                  <a:tcPr marT="91450" marB="91450" marR="91450" marL="914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b="0" i="1" lang="zh-CN" sz="1000" u="none" strike="noStrike">
                          <a:latin typeface="Arial"/>
                          <a:ea typeface="Arial"/>
                          <a:cs typeface="Arial"/>
                          <a:sym typeface="Arial"/>
                        </a:rPr>
                        <a:t>对自己或他人的观点进行阐释、证明，或运用可能性思维。</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b="0" i="0" lang="zh-CN" sz="1000" u="none" strike="noStrike">
                          <a:latin typeface="Arial"/>
                          <a:ea typeface="Arial"/>
                          <a:cs typeface="Arial"/>
                          <a:sym typeface="Arial"/>
                        </a:rPr>
                        <a:t>“我认为”, “因为”, “所以”, “因此”, “为了”, “如果...那么”，  “就像...”， “</a:t>
                      </a:r>
                      <a:r>
                        <a:rPr lang="zh-CN" sz="1000">
                          <a:latin typeface="Arial"/>
                          <a:ea typeface="Arial"/>
                          <a:cs typeface="Arial"/>
                          <a:sym typeface="Arial"/>
                        </a:rPr>
                        <a:t>想象一下如果..</a:t>
                      </a:r>
                      <a:r>
                        <a:rPr b="0" i="0" lang="zh-CN" sz="1000" u="none" strike="noStrike">
                          <a:latin typeface="Arial"/>
                          <a:ea typeface="Arial"/>
                          <a:cs typeface="Arial"/>
                          <a:sym typeface="Arial"/>
                        </a:rPr>
                        <a:t>.”, “可能”</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850">
                <a:tc>
                  <a:txBody>
                    <a:bodyPr/>
                    <a:lstStyle/>
                    <a:p>
                      <a:pPr indent="0" lvl="0" marL="0" marR="0" rtl="0" algn="just">
                        <a:spcBef>
                          <a:spcPts val="0"/>
                        </a:spcBef>
                        <a:spcAft>
                          <a:spcPts val="0"/>
                        </a:spcAft>
                        <a:buNone/>
                      </a:pPr>
                      <a:r>
                        <a:rPr b="1" i="0" lang="zh-CN" sz="1100" u="none" strike="noStrike">
                          <a:solidFill>
                            <a:srgbClr val="000000"/>
                          </a:solidFill>
                          <a:latin typeface="Arial"/>
                          <a:ea typeface="Arial"/>
                          <a:cs typeface="Arial"/>
                          <a:sym typeface="Arial"/>
                        </a:rPr>
                        <a:t>CA - </a:t>
                      </a:r>
                      <a:r>
                        <a:rPr b="1" i="0" lang="zh-CN" sz="1100" u="none" strike="noStrike">
                          <a:solidFill>
                            <a:schemeClr val="dk1"/>
                          </a:solidFill>
                          <a:latin typeface="Arial"/>
                          <a:ea typeface="Arial"/>
                          <a:cs typeface="Arial"/>
                          <a:sym typeface="Arial"/>
                        </a:rPr>
                        <a:t>观点协调与一致</a:t>
                      </a:r>
                      <a:endParaRPr b="1" i="0" sz="1100" u="none" strike="noStrike">
                        <a:solidFill>
                          <a:schemeClr val="dk1"/>
                        </a:solidFill>
                        <a:latin typeface="Arial"/>
                        <a:ea typeface="Arial"/>
                        <a:cs typeface="Arial"/>
                        <a:sym typeface="Arial"/>
                      </a:endParaRPr>
                    </a:p>
                  </a:txBody>
                  <a:tcPr marT="91450" marB="91450" marR="91450" marL="914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just">
                        <a:lnSpc>
                          <a:spcPct val="120000"/>
                        </a:lnSpc>
                        <a:spcBef>
                          <a:spcPts val="0"/>
                        </a:spcBef>
                        <a:spcAft>
                          <a:spcPts val="0"/>
                        </a:spcAft>
                        <a:buNone/>
                      </a:pPr>
                      <a:r>
                        <a:rPr b="0" i="1" lang="zh-CN" sz="1000" u="none" strike="noStrike">
                          <a:solidFill>
                            <a:srgbClr val="000000"/>
                          </a:solidFill>
                          <a:latin typeface="Arial"/>
                          <a:ea typeface="Arial"/>
                          <a:cs typeface="Arial"/>
                          <a:sym typeface="Arial"/>
                        </a:rPr>
                        <a:t>对比和综合观点，评估，表达同意和共识；邀请观点协调和综合。</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just">
                        <a:lnSpc>
                          <a:spcPct val="120000"/>
                        </a:lnSpc>
                        <a:spcBef>
                          <a:spcPts val="0"/>
                        </a:spcBef>
                        <a:spcAft>
                          <a:spcPts val="0"/>
                        </a:spcAft>
                        <a:buNone/>
                      </a:pPr>
                      <a:r>
                        <a:rPr b="0" i="0" lang="zh-CN" sz="1000" u="none" strike="noStrike">
                          <a:solidFill>
                            <a:srgbClr val="000000"/>
                          </a:solidFill>
                          <a:latin typeface="Arial"/>
                          <a:ea typeface="Arial"/>
                          <a:cs typeface="Arial"/>
                          <a:sym typeface="Arial"/>
                        </a:rPr>
                        <a:t>“我同意”, “</a:t>
                      </a:r>
                      <a:r>
                        <a:rPr lang="zh-CN" sz="1000">
                          <a:latin typeface="Arial"/>
                          <a:ea typeface="Arial"/>
                          <a:cs typeface="Arial"/>
                          <a:sym typeface="Arial"/>
                        </a:rPr>
                        <a:t>总的来说...</a:t>
                      </a:r>
                      <a:r>
                        <a:rPr b="0" i="0" lang="zh-CN" sz="1000" u="none" strike="noStrike">
                          <a:solidFill>
                            <a:srgbClr val="000000"/>
                          </a:solidFill>
                          <a:latin typeface="Arial"/>
                          <a:ea typeface="Arial"/>
                          <a:cs typeface="Arial"/>
                          <a:sym typeface="Arial"/>
                        </a:rPr>
                        <a:t>”, “因此，我们一致认为…”, “总结”, “</a:t>
                      </a:r>
                      <a:r>
                        <a:rPr lang="zh-CN" sz="1000">
                          <a:latin typeface="Arial"/>
                          <a:ea typeface="Arial"/>
                          <a:cs typeface="Arial"/>
                          <a:sym typeface="Arial"/>
                        </a:rPr>
                        <a:t>相似之处和不同之处</a:t>
                      </a:r>
                      <a:r>
                        <a:rPr b="0" i="0" lang="zh-CN" sz="1000" u="none" strike="noStrike">
                          <a:solidFill>
                            <a:srgbClr val="000000"/>
                          </a:solidFill>
                          <a:latin typeface="Arial"/>
                          <a:ea typeface="Arial"/>
                          <a:cs typeface="Arial"/>
                          <a:sym typeface="Arial"/>
                        </a:rPr>
                        <a:t>”</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577850">
                <a:tc>
                  <a:txBody>
                    <a:bodyPr/>
                    <a:lstStyle/>
                    <a:p>
                      <a:pPr indent="0" lvl="0" marL="0" marR="0" rtl="0" algn="just">
                        <a:spcBef>
                          <a:spcPts val="0"/>
                        </a:spcBef>
                        <a:spcAft>
                          <a:spcPts val="0"/>
                        </a:spcAft>
                        <a:buNone/>
                      </a:pPr>
                      <a:r>
                        <a:rPr b="1" i="0" lang="zh-CN" sz="1100" u="none" strike="noStrike">
                          <a:latin typeface="Arial"/>
                          <a:ea typeface="Arial"/>
                          <a:cs typeface="Arial"/>
                          <a:sym typeface="Arial"/>
                        </a:rPr>
                        <a:t>C – 联系</a:t>
                      </a:r>
                      <a:endParaRPr b="1" i="0" sz="1100" u="none" strike="noStrike">
                        <a:latin typeface="Arial"/>
                        <a:ea typeface="Arial"/>
                        <a:cs typeface="Arial"/>
                        <a:sym typeface="Arial"/>
                      </a:endParaRPr>
                    </a:p>
                    <a:p>
                      <a:pPr indent="0" lvl="0" marL="0" marR="0" rtl="0" algn="just">
                        <a:spcBef>
                          <a:spcPts val="0"/>
                        </a:spcBef>
                        <a:spcAft>
                          <a:spcPts val="0"/>
                        </a:spcAft>
                        <a:buNone/>
                      </a:pPr>
                      <a:r>
                        <a:rPr b="1" i="0" lang="zh-CN" sz="1100" u="none" strike="noStrike">
                          <a:latin typeface="Arial"/>
                          <a:ea typeface="Arial"/>
                          <a:cs typeface="Arial"/>
                          <a:sym typeface="Arial"/>
                        </a:rPr>
                        <a:t> </a:t>
                      </a:r>
                      <a:endParaRPr/>
                    </a:p>
                  </a:txBody>
                  <a:tcPr marT="91450" marB="91450" marR="91450" marL="914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b="0" i="1" lang="zh-CN" sz="1000" u="none" strike="noStrike">
                          <a:latin typeface="Arial"/>
                          <a:ea typeface="Arial"/>
                          <a:cs typeface="Arial"/>
                          <a:sym typeface="Arial"/>
                        </a:rPr>
                        <a:t>通过将学习路径与当前对话范围之外的观点、知识、资源和经验相连接，使之更加明晰。</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b="0" i="0" lang="zh-CN" sz="1000" u="none" strike="noStrike">
                          <a:latin typeface="Arial"/>
                          <a:ea typeface="Arial"/>
                          <a:cs typeface="Arial"/>
                          <a:sym typeface="Arial"/>
                        </a:rPr>
                        <a:t>“上节课”, “之前”, “让我想起”, “下节课”, “相关联”, “在你家”</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77725">
                <a:tc>
                  <a:txBody>
                    <a:bodyPr/>
                    <a:lstStyle/>
                    <a:p>
                      <a:pPr indent="0" lvl="0" marL="0" marR="0" rtl="0" algn="just">
                        <a:spcBef>
                          <a:spcPts val="0"/>
                        </a:spcBef>
                        <a:spcAft>
                          <a:spcPts val="0"/>
                        </a:spcAft>
                        <a:buNone/>
                      </a:pPr>
                      <a:r>
                        <a:rPr b="1" i="0" lang="zh-CN" sz="1100" u="none" strike="noStrike">
                          <a:solidFill>
                            <a:srgbClr val="000000"/>
                          </a:solidFill>
                          <a:latin typeface="Arial"/>
                          <a:ea typeface="Arial"/>
                          <a:cs typeface="Arial"/>
                          <a:sym typeface="Arial"/>
                        </a:rPr>
                        <a:t>RD – </a:t>
                      </a:r>
                      <a:r>
                        <a:rPr b="1" i="0" lang="zh-CN" sz="1100" u="none" strike="noStrike">
                          <a:solidFill>
                            <a:schemeClr val="dk1"/>
                          </a:solidFill>
                          <a:latin typeface="Arial"/>
                          <a:ea typeface="Arial"/>
                          <a:cs typeface="Arial"/>
                          <a:sym typeface="Arial"/>
                        </a:rPr>
                        <a:t>反思对话或活动</a:t>
                      </a:r>
                      <a:endParaRPr b="1" i="0" sz="1100" u="none" strike="noStrike">
                        <a:solidFill>
                          <a:schemeClr val="dk1"/>
                        </a:solidFill>
                        <a:latin typeface="Arial"/>
                        <a:ea typeface="Arial"/>
                        <a:cs typeface="Arial"/>
                        <a:sym typeface="Arial"/>
                      </a:endParaRPr>
                    </a:p>
                  </a:txBody>
                  <a:tcPr marT="91450" marB="91450" marR="91450" marL="914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just">
                        <a:lnSpc>
                          <a:spcPct val="120000"/>
                        </a:lnSpc>
                        <a:spcBef>
                          <a:spcPts val="0"/>
                        </a:spcBef>
                        <a:spcAft>
                          <a:spcPts val="0"/>
                        </a:spcAft>
                        <a:buNone/>
                      </a:pPr>
                      <a:r>
                        <a:rPr b="0" i="1" lang="zh-CN" sz="1000" u="none" strike="noStrike">
                          <a:solidFill>
                            <a:srgbClr val="000000"/>
                          </a:solidFill>
                          <a:latin typeface="Arial"/>
                          <a:ea typeface="Arial"/>
                          <a:cs typeface="Arial"/>
                          <a:sym typeface="Arial"/>
                        </a:rPr>
                        <a:t>对对话过程或学习活动进行“元认知”评估或反思，并邀请他人一同参与。</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c>
                  <a:txBody>
                    <a:bodyPr/>
                    <a:lstStyle/>
                    <a:p>
                      <a:pPr indent="0" lvl="0" marL="0" marR="0" rtl="0" algn="just">
                        <a:lnSpc>
                          <a:spcPct val="120000"/>
                        </a:lnSpc>
                        <a:spcBef>
                          <a:spcPts val="0"/>
                        </a:spcBef>
                        <a:spcAft>
                          <a:spcPts val="0"/>
                        </a:spcAft>
                        <a:buNone/>
                      </a:pPr>
                      <a:r>
                        <a:rPr lang="zh-CN" sz="1000">
                          <a:latin typeface="Arial"/>
                          <a:ea typeface="Arial"/>
                          <a:cs typeface="Arial"/>
                          <a:sym typeface="Arial"/>
                        </a:rPr>
                        <a:t>“</a:t>
                      </a:r>
                      <a:r>
                        <a:rPr b="0" i="0" lang="zh-CN" sz="1000" u="none" strike="noStrike">
                          <a:solidFill>
                            <a:srgbClr val="000000"/>
                          </a:solidFill>
                          <a:latin typeface="Arial"/>
                          <a:ea typeface="Arial"/>
                          <a:cs typeface="Arial"/>
                          <a:sym typeface="Arial"/>
                        </a:rPr>
                        <a:t>对话”, “交流”, “分享”, “在小组/两人中共同合作”, “任务”, “活动</a:t>
                      </a:r>
                      <a:r>
                        <a:rPr lang="zh-CN" sz="1000">
                          <a:solidFill>
                            <a:srgbClr val="000000"/>
                          </a:solidFill>
                          <a:latin typeface="Arial"/>
                          <a:ea typeface="Arial"/>
                          <a:cs typeface="Arial"/>
                          <a:sym typeface="Arial"/>
                        </a:rPr>
                        <a:t>”</a:t>
                      </a:r>
                      <a:r>
                        <a:rPr b="0" i="0" lang="zh-CN" sz="1000" u="none" strike="noStrike">
                          <a:solidFill>
                            <a:srgbClr val="000000"/>
                          </a:solidFill>
                          <a:latin typeface="Arial"/>
                          <a:ea typeface="Arial"/>
                          <a:cs typeface="Arial"/>
                          <a:sym typeface="Arial"/>
                        </a:rPr>
                        <a:t>, “你学到了什么”, “我改变了我的想法”</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F2DCDB"/>
                    </a:solidFill>
                  </a:tcPr>
                </a:tc>
              </a:tr>
              <a:tr h="606425">
                <a:tc>
                  <a:txBody>
                    <a:bodyPr/>
                    <a:lstStyle/>
                    <a:p>
                      <a:pPr indent="0" lvl="0" marL="0" marR="0" rtl="0" algn="just">
                        <a:spcBef>
                          <a:spcPts val="0"/>
                        </a:spcBef>
                        <a:spcAft>
                          <a:spcPts val="0"/>
                        </a:spcAft>
                        <a:buNone/>
                      </a:pPr>
                      <a:r>
                        <a:rPr b="1" i="0" lang="zh-CN" sz="1100" u="none" strike="noStrike">
                          <a:latin typeface="Arial"/>
                          <a:ea typeface="Arial"/>
                          <a:cs typeface="Arial"/>
                          <a:sym typeface="Arial"/>
                        </a:rPr>
                        <a:t>G – 引导对话或活动方向</a:t>
                      </a:r>
                      <a:endParaRPr b="1" i="0" sz="1100" u="none" strike="noStrike">
                        <a:latin typeface="Arial"/>
                        <a:ea typeface="Arial"/>
                        <a:cs typeface="Arial"/>
                        <a:sym typeface="Arial"/>
                      </a:endParaRPr>
                    </a:p>
                  </a:txBody>
                  <a:tcPr marT="91450" marB="91450" marR="91450" marL="914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b="0" i="1" lang="zh-CN" sz="1000" u="none" strike="noStrike">
                          <a:latin typeface="Arial"/>
                          <a:ea typeface="Arial"/>
                          <a:cs typeface="Arial"/>
                          <a:sym typeface="Arial"/>
                        </a:rPr>
                        <a:t>负责引导活动，使对话朝着预期方向发展，或采用其他支持对话或学习的支持策略</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c>
                  <a:txBody>
                    <a:bodyPr/>
                    <a:lstStyle/>
                    <a:p>
                      <a:pPr indent="0" lvl="0" marL="0" marR="0" rtl="0" algn="just">
                        <a:lnSpc>
                          <a:spcPct val="120000"/>
                        </a:lnSpc>
                        <a:spcBef>
                          <a:spcPts val="0"/>
                        </a:spcBef>
                        <a:spcAft>
                          <a:spcPts val="0"/>
                        </a:spcAft>
                        <a:buNone/>
                      </a:pPr>
                      <a:r>
                        <a:rPr b="0" i="0" lang="zh-CN" sz="1000" u="none" strike="noStrike">
                          <a:latin typeface="Arial"/>
                          <a:ea typeface="Arial"/>
                          <a:cs typeface="Arial"/>
                          <a:sym typeface="Arial"/>
                        </a:rPr>
                        <a:t>“怎么样”, “专注”, “集中注意力于”, “让我们尝试”, “别担心”, “你有没有考虑过…?”</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tcPr>
                </a:tc>
              </a:tr>
              <a:tr h="548650">
                <a:tc>
                  <a:txBody>
                    <a:bodyPr/>
                    <a:lstStyle/>
                    <a:p>
                      <a:pPr indent="0" lvl="0" marL="0" marR="0" rtl="0" algn="just">
                        <a:spcBef>
                          <a:spcPts val="0"/>
                        </a:spcBef>
                        <a:spcAft>
                          <a:spcPts val="0"/>
                        </a:spcAft>
                        <a:buNone/>
                      </a:pPr>
                      <a:r>
                        <a:rPr b="1" i="0" lang="zh-CN" sz="1100" u="none" strike="noStrike">
                          <a:solidFill>
                            <a:srgbClr val="000000"/>
                          </a:solidFill>
                          <a:latin typeface="Arial"/>
                          <a:ea typeface="Arial"/>
                          <a:cs typeface="Arial"/>
                          <a:sym typeface="Arial"/>
                        </a:rPr>
                        <a:t>E – 表达或请他人提出想法</a:t>
                      </a:r>
                      <a:endParaRPr/>
                    </a:p>
                  </a:txBody>
                  <a:tcPr marT="91450" marB="91450" marR="91450" marL="91450">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0" marR="0" rtl="0" algn="just">
                        <a:lnSpc>
                          <a:spcPct val="120000"/>
                        </a:lnSpc>
                        <a:spcBef>
                          <a:spcPts val="0"/>
                        </a:spcBef>
                        <a:spcAft>
                          <a:spcPts val="0"/>
                        </a:spcAft>
                        <a:buNone/>
                      </a:pPr>
                      <a:r>
                        <a:rPr b="0" i="1" lang="zh-CN" sz="1000" u="none" strike="noStrike">
                          <a:solidFill>
                            <a:srgbClr val="000000"/>
                          </a:solidFill>
                          <a:latin typeface="Arial"/>
                          <a:ea typeface="Arial"/>
                          <a:cs typeface="Arial"/>
                          <a:sym typeface="Arial"/>
                        </a:rPr>
                        <a:t>提供或邀请相关的见解，以开启或深化对话（未被其他类别所涵盖的）。</a:t>
                      </a:r>
                      <a:endParaRPr b="0" i="1" sz="1000" u="none" strike="noStrike">
                        <a:solidFill>
                          <a:srgbClr val="000000"/>
                        </a:solidFill>
                        <a:latin typeface="Arial"/>
                        <a:ea typeface="Arial"/>
                        <a:cs typeface="Arial"/>
                        <a:sym typeface="Arial"/>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c>
                  <a:txBody>
                    <a:bodyPr/>
                    <a:lstStyle/>
                    <a:p>
                      <a:pPr indent="0" lvl="0" marL="27305" marR="0" rtl="0" algn="just">
                        <a:lnSpc>
                          <a:spcPct val="120000"/>
                        </a:lnSpc>
                        <a:spcBef>
                          <a:spcPts val="0"/>
                        </a:spcBef>
                        <a:spcAft>
                          <a:spcPts val="0"/>
                        </a:spcAft>
                        <a:buNone/>
                      </a:pPr>
                      <a:r>
                        <a:rPr b="0" i="0" lang="zh-CN" sz="1000" u="none" strike="noStrike">
                          <a:solidFill>
                            <a:srgbClr val="000000"/>
                          </a:solidFill>
                          <a:latin typeface="Arial"/>
                          <a:ea typeface="Arial"/>
                          <a:cs typeface="Arial"/>
                          <a:sym typeface="Arial"/>
                        </a:rPr>
                        <a:t>“你对…有什么看法?”, “告诉我”, “你的想法”, “我认为...”, “你有什么想法?”</a:t>
                      </a:r>
                      <a:endParaRPr/>
                    </a:p>
                  </a:txBody>
                  <a:tcPr marT="91450" marB="91450" marR="91450" marL="91450" anchor="ctr" anchorCtr="1">
                    <a:lnL cap="flat" cmpd="sng" w="12700">
                      <a:solidFill>
                        <a:srgbClr val="C0504D"/>
                      </a:solidFill>
                      <a:prstDash val="solid"/>
                      <a:round/>
                      <a:headEnd len="sm" w="sm" type="none"/>
                      <a:tailEnd len="sm" w="sm" type="none"/>
                    </a:lnL>
                    <a:lnR cap="flat" cmpd="sng" w="12700">
                      <a:solidFill>
                        <a:srgbClr val="C0504D"/>
                      </a:solidFill>
                      <a:prstDash val="solid"/>
                      <a:round/>
                      <a:headEnd len="sm" w="sm" type="none"/>
                      <a:tailEnd len="sm" w="sm" type="none"/>
                    </a:lnR>
                    <a:lnT cap="flat" cmpd="sng" w="12700">
                      <a:solidFill>
                        <a:srgbClr val="C0504D"/>
                      </a:solidFill>
                      <a:prstDash val="solid"/>
                      <a:round/>
                      <a:headEnd len="sm" w="sm" type="none"/>
                      <a:tailEnd len="sm" w="sm" type="none"/>
                    </a:lnT>
                    <a:lnB cap="flat" cmpd="sng" w="12700">
                      <a:solidFill>
                        <a:srgbClr val="C0504D"/>
                      </a:solidFill>
                      <a:prstDash val="solid"/>
                      <a:round/>
                      <a:headEnd len="sm" w="sm" type="none"/>
                      <a:tailEnd len="sm" w="sm" type="none"/>
                    </a:lnB>
                    <a:solidFill>
                      <a:srgbClr val="EFD3D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2"/>
          <p:cNvSpPr/>
          <p:nvPr/>
        </p:nvSpPr>
        <p:spPr>
          <a:xfrm>
            <a:off x="632460" y="1190625"/>
            <a:ext cx="4826000" cy="5341620"/>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22"/>
          <p:cNvSpPr txBox="1"/>
          <p:nvPr/>
        </p:nvSpPr>
        <p:spPr>
          <a:xfrm>
            <a:off x="727843" y="1363921"/>
            <a:ext cx="4634230" cy="3114675"/>
          </a:xfrm>
          <a:prstGeom prst="rect">
            <a:avLst/>
          </a:prstGeom>
          <a:noFill/>
          <a:ln>
            <a:noFill/>
          </a:ln>
        </p:spPr>
        <p:txBody>
          <a:bodyPr anchorCtr="0" anchor="t" bIns="0" lIns="0" spcFirstLastPara="1" rIns="0" wrap="square" tIns="0">
            <a:spAutoFit/>
          </a:bodyPr>
          <a:lstStyle/>
          <a:p>
            <a:pPr indent="0" lvl="0" marL="12700" marR="5715" rtl="0" algn="just">
              <a:lnSpc>
                <a:spcPct val="121000"/>
              </a:lnSpc>
              <a:spcBef>
                <a:spcPts val="0"/>
              </a:spcBef>
              <a:spcAft>
                <a:spcPts val="0"/>
              </a:spcAft>
              <a:buNone/>
            </a:pPr>
            <a:r>
              <a:rPr lang="zh-CN" sz="1200">
                <a:solidFill>
                  <a:schemeClr val="dk1"/>
                </a:solidFill>
                <a:latin typeface="Arimo"/>
                <a:ea typeface="Arimo"/>
                <a:cs typeface="Arimo"/>
                <a:sym typeface="Arimo"/>
              </a:rPr>
              <a:t>激发整个班级参与有益的教育对话可能需要一些时间。有些学生可能对在公开场合分享自己的想法或应对同学异议感到不够习惯。</a:t>
            </a:r>
            <a:endParaRPr/>
          </a:p>
          <a:p>
            <a:pPr indent="0" lvl="0" marL="12700" marR="5715" rtl="0" algn="just">
              <a:lnSpc>
                <a:spcPct val="121000"/>
              </a:lnSpc>
              <a:spcBef>
                <a:spcPts val="610"/>
              </a:spcBef>
              <a:spcAft>
                <a:spcPts val="0"/>
              </a:spcAft>
              <a:buNone/>
            </a:pPr>
            <a:r>
              <a:rPr lang="zh-CN" sz="1200">
                <a:solidFill>
                  <a:schemeClr val="dk1"/>
                </a:solidFill>
                <a:latin typeface="Arimo"/>
                <a:ea typeface="Arimo"/>
                <a:cs typeface="Arimo"/>
                <a:sym typeface="Arimo"/>
              </a:rPr>
              <a:t>在大多数情况下，有些学生可能非常热衷于表达自己的观点，而另一些可能对参与发言不太感兴趣。有些学生可能更喜欢口头表达，而另一些可能觉得难以向他人解释自己的想法。</a:t>
            </a:r>
            <a:endParaRPr/>
          </a:p>
          <a:p>
            <a:pPr indent="0" lvl="0" marL="11430" marR="4445" rtl="0" algn="l">
              <a:lnSpc>
                <a:spcPct val="121000"/>
              </a:lnSpc>
              <a:spcBef>
                <a:spcPts val="530"/>
              </a:spcBef>
              <a:spcAft>
                <a:spcPts val="0"/>
              </a:spcAft>
              <a:buNone/>
            </a:pPr>
            <a:r>
              <a:rPr lang="zh-CN" sz="1200">
                <a:solidFill>
                  <a:schemeClr val="dk1"/>
                </a:solidFill>
                <a:latin typeface="Calibri"/>
                <a:ea typeface="Calibri"/>
                <a:cs typeface="Calibri"/>
                <a:sym typeface="Calibri"/>
              </a:rPr>
              <a:t>设立“基本规则”或“谈话规则”是创造积极课堂文化的良好途径，使所有学生都能够自在地分享和挑战观点。</a:t>
            </a:r>
            <a:endParaRPr/>
          </a:p>
          <a:p>
            <a:pPr indent="0" lvl="0" marL="11430" marR="4445" rtl="0" algn="l">
              <a:lnSpc>
                <a:spcPct val="121000"/>
              </a:lnSpc>
              <a:spcBef>
                <a:spcPts val="530"/>
              </a:spcBef>
              <a:spcAft>
                <a:spcPts val="0"/>
              </a:spcAft>
              <a:buNone/>
            </a:pPr>
            <a:r>
              <a:rPr lang="zh-CN" sz="1200">
                <a:solidFill>
                  <a:schemeClr val="dk1"/>
                </a:solidFill>
                <a:latin typeface="Calibri"/>
                <a:ea typeface="Calibri"/>
                <a:cs typeface="Calibri"/>
                <a:sym typeface="Calibri"/>
              </a:rPr>
              <a:t>这些规则明确了每个人在讨论中应具备的状态。规则最好由学生与教师共同制定；例如，您可以邀请学生分享他们对基本规则的看法。接着，强调规则的重要性，比如在每堂课开始时重申，并鼓励学生随着时间的推移进行反思和评估。（参考2F量表，评估学生的参与水平并衡量学生在制定基本规则方面的贡献。）这些基本规则同样适用于与成年人和在线对话。</a:t>
            </a:r>
            <a:endParaRPr/>
          </a:p>
        </p:txBody>
      </p:sp>
      <p:sp>
        <p:nvSpPr>
          <p:cNvPr id="248" name="Google Shape;248;p22"/>
          <p:cNvSpPr txBox="1"/>
          <p:nvPr/>
        </p:nvSpPr>
        <p:spPr>
          <a:xfrm>
            <a:off x="1993900" y="687712"/>
            <a:ext cx="6477000" cy="245745"/>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zh-CN" sz="1600">
                <a:solidFill>
                  <a:schemeClr val="dk1"/>
                </a:solidFill>
                <a:latin typeface="Arial"/>
                <a:ea typeface="Arial"/>
                <a:cs typeface="Arial"/>
                <a:sym typeface="Arial"/>
              </a:rPr>
              <a:t>促进积极的课堂对话文化</a:t>
            </a:r>
            <a:endParaRPr/>
          </a:p>
        </p:txBody>
      </p:sp>
      <p:sp>
        <p:nvSpPr>
          <p:cNvPr id="249" name="Google Shape;249;p22"/>
          <p:cNvSpPr/>
          <p:nvPr/>
        </p:nvSpPr>
        <p:spPr>
          <a:xfrm>
            <a:off x="6032500" y="1259357"/>
            <a:ext cx="1184032" cy="84566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22"/>
          <p:cNvSpPr txBox="1"/>
          <p:nvPr/>
        </p:nvSpPr>
        <p:spPr>
          <a:xfrm>
            <a:off x="660168" y="4818572"/>
            <a:ext cx="4701540" cy="1744980"/>
          </a:xfrm>
          <a:prstGeom prst="rect">
            <a:avLst/>
          </a:prstGeom>
          <a:noFill/>
          <a:ln>
            <a:noFill/>
          </a:ln>
        </p:spPr>
        <p:txBody>
          <a:bodyPr anchorCtr="0" anchor="t" bIns="91425" lIns="91425" spcFirstLastPara="1" rIns="91425" wrap="square" tIns="91425">
            <a:spAutoFit/>
          </a:bodyPr>
          <a:lstStyle/>
          <a:p>
            <a:pPr indent="0" lvl="0" marL="469900" marR="135255" rtl="0" algn="just">
              <a:lnSpc>
                <a:spcPct val="121000"/>
              </a:lnSpc>
              <a:spcBef>
                <a:spcPts val="0"/>
              </a:spcBef>
              <a:spcAft>
                <a:spcPts val="0"/>
              </a:spcAft>
              <a:buNone/>
            </a:pPr>
            <a:r>
              <a:rPr b="1" lang="zh-CN" sz="1200" u="sng">
                <a:solidFill>
                  <a:schemeClr val="hlink"/>
                </a:solidFill>
                <a:latin typeface="Arial"/>
                <a:ea typeface="Arial"/>
                <a:cs typeface="Arial"/>
                <a:sym typeface="Arial"/>
                <a:hlinkClick r:id="rId4"/>
              </a:rPr>
              <a:t>视频3：实用建议:关于在课堂中设立基本规则,</a:t>
            </a:r>
            <a:r>
              <a:rPr b="1" lang="zh-CN" sz="1200" u="sng">
                <a:solidFill>
                  <a:srgbClr val="0000FF"/>
                </a:solidFill>
                <a:latin typeface="Arial"/>
                <a:ea typeface="Arial"/>
                <a:cs typeface="Arial"/>
                <a:sym typeface="Arial"/>
              </a:rPr>
              <a:t> </a:t>
            </a:r>
            <a:r>
              <a:rPr lang="zh-CN" sz="1200">
                <a:solidFill>
                  <a:schemeClr val="dk1"/>
                </a:solidFill>
                <a:latin typeface="Arimo"/>
                <a:ea typeface="Arimo"/>
                <a:cs typeface="Arimo"/>
                <a:sym typeface="Arimo"/>
              </a:rPr>
              <a:t>将为您提供更多实际操作的建议。</a:t>
            </a:r>
            <a:endParaRPr sz="1200">
              <a:solidFill>
                <a:schemeClr val="dk1"/>
              </a:solidFill>
              <a:latin typeface="Arimo"/>
              <a:ea typeface="Arimo"/>
              <a:cs typeface="Arimo"/>
              <a:sym typeface="Arimo"/>
            </a:endParaRPr>
          </a:p>
          <a:p>
            <a:pPr indent="0" lvl="0" marL="12700" marR="209550" rtl="0" algn="just">
              <a:lnSpc>
                <a:spcPct val="121000"/>
              </a:lnSpc>
              <a:spcBef>
                <a:spcPts val="585"/>
              </a:spcBef>
              <a:spcAft>
                <a:spcPts val="0"/>
              </a:spcAft>
              <a:buNone/>
            </a:pPr>
            <a:r>
              <a:rPr lang="zh-CN" sz="1200">
                <a:solidFill>
                  <a:schemeClr val="dk1"/>
                </a:solidFill>
                <a:latin typeface="Arimo"/>
                <a:ea typeface="Arimo"/>
                <a:cs typeface="Arimo"/>
                <a:sym typeface="Arimo"/>
              </a:rPr>
              <a:t>这个网站还将帮助您深入思考您所处环境中的对话；请浏览与您相关的页面：</a:t>
            </a:r>
            <a:endParaRPr/>
          </a:p>
          <a:p>
            <a:pPr indent="0" lvl="0" marL="12700" marR="0" rtl="0" algn="just">
              <a:lnSpc>
                <a:spcPct val="100000"/>
              </a:lnSpc>
              <a:spcBef>
                <a:spcPts val="905"/>
              </a:spcBef>
              <a:spcAft>
                <a:spcPts val="0"/>
              </a:spcAft>
              <a:buNone/>
            </a:pPr>
            <a:r>
              <a:rPr lang="zh-CN" sz="1200" u="sng">
                <a:solidFill>
                  <a:schemeClr val="hlink"/>
                </a:solidFill>
                <a:latin typeface="Arimo"/>
                <a:ea typeface="Arimo"/>
                <a:cs typeface="Arimo"/>
                <a:sym typeface="Arimo"/>
                <a:hlinkClick r:id="rId5"/>
              </a:rPr>
              <a:t>https://thinkingtogether.educ.cam.ac.uk/resources/</a:t>
            </a:r>
            <a:endParaRPr sz="1200">
              <a:solidFill>
                <a:schemeClr val="dk1"/>
              </a:solidFill>
              <a:latin typeface="Arimo"/>
              <a:ea typeface="Arimo"/>
              <a:cs typeface="Arimo"/>
              <a:sym typeface="Arimo"/>
            </a:endParaRPr>
          </a:p>
          <a:p>
            <a:pPr indent="0" lvl="0" marL="0" marR="5080" rtl="0" algn="just">
              <a:lnSpc>
                <a:spcPct val="100000"/>
              </a:lnSpc>
              <a:spcBef>
                <a:spcPts val="855"/>
              </a:spcBef>
              <a:spcAft>
                <a:spcPts val="0"/>
              </a:spcAft>
              <a:buNone/>
            </a:pPr>
            <a:r>
              <a:t/>
            </a:r>
            <a:endParaRPr sz="1200">
              <a:solidFill>
                <a:schemeClr val="dk1"/>
              </a:solidFill>
              <a:latin typeface="Arimo"/>
              <a:ea typeface="Arimo"/>
              <a:cs typeface="Arimo"/>
              <a:sym typeface="Arimo"/>
            </a:endParaRPr>
          </a:p>
        </p:txBody>
      </p:sp>
      <p:sp>
        <p:nvSpPr>
          <p:cNvPr id="251" name="Google Shape;251;p22"/>
          <p:cNvSpPr/>
          <p:nvPr/>
        </p:nvSpPr>
        <p:spPr>
          <a:xfrm>
            <a:off x="5662930" y="1190625"/>
            <a:ext cx="4826000" cy="4213225"/>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22"/>
          <p:cNvSpPr txBox="1"/>
          <p:nvPr/>
        </p:nvSpPr>
        <p:spPr>
          <a:xfrm>
            <a:off x="5867401" y="1363921"/>
            <a:ext cx="4825999" cy="3601085"/>
          </a:xfrm>
          <a:prstGeom prst="rect">
            <a:avLst/>
          </a:prstGeom>
          <a:noFill/>
          <a:ln>
            <a:noFill/>
          </a:ln>
        </p:spPr>
        <p:txBody>
          <a:bodyPr anchorCtr="0" anchor="t" bIns="45700" lIns="91425" spcFirstLastPara="1" rIns="91425" wrap="square" tIns="45700">
            <a:spAutoFit/>
          </a:bodyPr>
          <a:lstStyle/>
          <a:p>
            <a:pPr indent="0" lvl="0" marL="47625" marR="0" rtl="0" algn="ctr">
              <a:spcBef>
                <a:spcPts val="0"/>
              </a:spcBef>
              <a:spcAft>
                <a:spcPts val="0"/>
              </a:spcAft>
              <a:buNone/>
            </a:pPr>
            <a:r>
              <a:rPr b="1" lang="zh-CN" sz="1800">
                <a:solidFill>
                  <a:schemeClr val="dk1"/>
                </a:solidFill>
                <a:latin typeface="Arial"/>
                <a:ea typeface="Arial"/>
                <a:cs typeface="Arial"/>
                <a:sym typeface="Arial"/>
              </a:rPr>
              <a:t>                基本规则示例</a:t>
            </a:r>
            <a:endParaRPr b="1" sz="1800">
              <a:solidFill>
                <a:schemeClr val="dk1"/>
              </a:solidFill>
              <a:latin typeface="Arial"/>
              <a:ea typeface="Arial"/>
              <a:cs typeface="Arial"/>
              <a:sym typeface="Arial"/>
            </a:endParaRPr>
          </a:p>
          <a:p>
            <a:pPr indent="0" lvl="0" marL="47625" marR="0" rtl="0" algn="ctr">
              <a:spcBef>
                <a:spcPts val="595"/>
              </a:spcBef>
              <a:spcAft>
                <a:spcPts val="0"/>
              </a:spcAft>
              <a:buNone/>
            </a:pPr>
            <a:r>
              <a:t/>
            </a:r>
            <a:endParaRPr b="1" sz="900">
              <a:solidFill>
                <a:schemeClr val="dk1"/>
              </a:solidFill>
              <a:latin typeface="Arial"/>
              <a:ea typeface="Arial"/>
              <a:cs typeface="Arial"/>
              <a:sym typeface="Arial"/>
            </a:endParaRPr>
          </a:p>
          <a:p>
            <a:pPr indent="0" lvl="0" marL="47625" marR="0" rtl="0" algn="ctr">
              <a:spcBef>
                <a:spcPts val="595"/>
              </a:spcBef>
              <a:spcAft>
                <a:spcPts val="0"/>
              </a:spcAft>
              <a:buNone/>
            </a:pPr>
            <a:r>
              <a:t/>
            </a:r>
            <a:endParaRPr b="1" sz="900">
              <a:solidFill>
                <a:schemeClr val="dk1"/>
              </a:solidFill>
              <a:latin typeface="Arial"/>
              <a:ea typeface="Arial"/>
              <a:cs typeface="Arial"/>
              <a:sym typeface="Arial"/>
            </a:endParaRPr>
          </a:p>
          <a:p>
            <a:pPr indent="0" lvl="0" marL="47625" marR="0" rtl="0" algn="l">
              <a:lnSpc>
                <a:spcPct val="100000"/>
              </a:lnSpc>
              <a:spcBef>
                <a:spcPts val="600"/>
              </a:spcBef>
              <a:spcAft>
                <a:spcPts val="0"/>
              </a:spcAft>
              <a:buNone/>
            </a:pPr>
            <a:r>
              <a:rPr b="1" lang="zh-CN" sz="1400">
                <a:solidFill>
                  <a:srgbClr val="2E6A7B"/>
                </a:solidFill>
                <a:latin typeface="Arial"/>
                <a:ea typeface="Arial"/>
                <a:cs typeface="Arial"/>
                <a:sym typeface="Arial"/>
              </a:rPr>
              <a:t>我们在他人发言时保持聆听，不打断</a:t>
            </a:r>
            <a:endParaRPr/>
          </a:p>
          <a:p>
            <a:pPr indent="0" lvl="0" marL="47625" marR="0" rtl="0" algn="l">
              <a:lnSpc>
                <a:spcPct val="100000"/>
              </a:lnSpc>
              <a:spcBef>
                <a:spcPts val="600"/>
              </a:spcBef>
              <a:spcAft>
                <a:spcPts val="0"/>
              </a:spcAft>
              <a:buNone/>
            </a:pPr>
            <a:r>
              <a:rPr b="1" lang="zh-CN" sz="1400">
                <a:solidFill>
                  <a:srgbClr val="2E6A7B"/>
                </a:solidFill>
                <a:latin typeface="Arial"/>
                <a:ea typeface="Arial"/>
                <a:cs typeface="Arial"/>
                <a:sym typeface="Arial"/>
              </a:rPr>
              <a:t>发表见解应与前面观点进行呼应</a:t>
            </a:r>
            <a:endParaRPr b="1" sz="1400">
              <a:solidFill>
                <a:srgbClr val="2E6A7B"/>
              </a:solidFill>
              <a:latin typeface="Arial"/>
              <a:ea typeface="Arial"/>
              <a:cs typeface="Arial"/>
              <a:sym typeface="Arial"/>
            </a:endParaRPr>
          </a:p>
          <a:p>
            <a:pPr indent="0" lvl="0" marL="47625" marR="0" rtl="0" algn="l">
              <a:lnSpc>
                <a:spcPct val="100000"/>
              </a:lnSpc>
              <a:spcBef>
                <a:spcPts val="600"/>
              </a:spcBef>
              <a:spcAft>
                <a:spcPts val="0"/>
              </a:spcAft>
              <a:buNone/>
            </a:pPr>
            <a:r>
              <a:rPr b="1" lang="zh-CN" sz="1400">
                <a:solidFill>
                  <a:srgbClr val="2E6A7B"/>
                </a:solidFill>
                <a:latin typeface="Arial"/>
                <a:ea typeface="Arial"/>
                <a:cs typeface="Arial"/>
                <a:sym typeface="Arial"/>
              </a:rPr>
              <a:t>与他人持不同意见是可以被接受的</a:t>
            </a:r>
            <a:endParaRPr b="1" sz="1400">
              <a:solidFill>
                <a:srgbClr val="2E6A7B"/>
              </a:solidFill>
              <a:latin typeface="Arial"/>
              <a:ea typeface="Arial"/>
              <a:cs typeface="Arial"/>
              <a:sym typeface="Arial"/>
            </a:endParaRPr>
          </a:p>
          <a:p>
            <a:pPr indent="0" lvl="0" marL="47625" marR="367030" rtl="0" algn="l">
              <a:lnSpc>
                <a:spcPct val="120000"/>
              </a:lnSpc>
              <a:spcBef>
                <a:spcPts val="600"/>
              </a:spcBef>
              <a:spcAft>
                <a:spcPts val="0"/>
              </a:spcAft>
              <a:buNone/>
            </a:pPr>
            <a:r>
              <a:rPr b="1" lang="zh-CN" sz="1400">
                <a:solidFill>
                  <a:srgbClr val="2E6A7B"/>
                </a:solidFill>
                <a:latin typeface="Arial"/>
                <a:ea typeface="Arial"/>
                <a:cs typeface="Arial"/>
                <a:sym typeface="Arial"/>
              </a:rPr>
              <a:t>陈述自己观点时需要提供理由</a:t>
            </a:r>
            <a:endParaRPr b="1" sz="1400">
              <a:solidFill>
                <a:srgbClr val="2E6A7B"/>
              </a:solidFill>
              <a:latin typeface="Arial"/>
              <a:ea typeface="Arial"/>
              <a:cs typeface="Arial"/>
              <a:sym typeface="Arial"/>
            </a:endParaRPr>
          </a:p>
          <a:p>
            <a:pPr indent="0" lvl="0" marL="47625" marR="367030" rtl="0" algn="l">
              <a:lnSpc>
                <a:spcPct val="120000"/>
              </a:lnSpc>
              <a:spcBef>
                <a:spcPts val="600"/>
              </a:spcBef>
              <a:spcAft>
                <a:spcPts val="0"/>
              </a:spcAft>
              <a:buNone/>
            </a:pPr>
            <a:r>
              <a:rPr b="1" lang="zh-CN" sz="1400">
                <a:solidFill>
                  <a:srgbClr val="2E6A7B"/>
                </a:solidFill>
                <a:latin typeface="Arial"/>
                <a:ea typeface="Arial"/>
                <a:cs typeface="Arial"/>
                <a:sym typeface="Arial"/>
              </a:rPr>
              <a:t>每个人的想法和意见都应该受到尊重</a:t>
            </a:r>
            <a:endParaRPr b="1" sz="1400">
              <a:solidFill>
                <a:srgbClr val="2E6A7B"/>
              </a:solidFill>
              <a:latin typeface="Arial"/>
              <a:ea typeface="Arial"/>
              <a:cs typeface="Arial"/>
              <a:sym typeface="Arial"/>
            </a:endParaRPr>
          </a:p>
          <a:p>
            <a:pPr indent="0" lvl="0" marL="47625" marR="367030" rtl="0" algn="l">
              <a:lnSpc>
                <a:spcPct val="120000"/>
              </a:lnSpc>
              <a:spcBef>
                <a:spcPts val="600"/>
              </a:spcBef>
              <a:spcAft>
                <a:spcPts val="0"/>
              </a:spcAft>
              <a:buNone/>
            </a:pPr>
            <a:r>
              <a:rPr b="1" lang="zh-CN" sz="1400">
                <a:solidFill>
                  <a:srgbClr val="2E6A7B"/>
                </a:solidFill>
                <a:latin typeface="Arial"/>
                <a:ea typeface="Arial"/>
                <a:cs typeface="Arial"/>
                <a:sym typeface="Arial"/>
              </a:rPr>
              <a:t>参与不仅仅是说话，更意味着深思熟虑和聆听</a:t>
            </a:r>
            <a:endParaRPr b="1" sz="1400">
              <a:solidFill>
                <a:srgbClr val="2E6A7B"/>
              </a:solidFill>
              <a:latin typeface="Arial"/>
              <a:ea typeface="Arial"/>
              <a:cs typeface="Arial"/>
              <a:sym typeface="Arial"/>
            </a:endParaRPr>
          </a:p>
          <a:p>
            <a:pPr indent="0" lvl="0" marL="47625" marR="367030" rtl="0" algn="l">
              <a:lnSpc>
                <a:spcPct val="120000"/>
              </a:lnSpc>
              <a:spcBef>
                <a:spcPts val="600"/>
              </a:spcBef>
              <a:spcAft>
                <a:spcPts val="0"/>
              </a:spcAft>
              <a:buNone/>
            </a:pPr>
            <a:r>
              <a:rPr b="1" lang="zh-CN" sz="1400">
                <a:solidFill>
                  <a:srgbClr val="2E6A7B"/>
                </a:solidFill>
                <a:latin typeface="Arial"/>
                <a:ea typeface="Arial"/>
                <a:cs typeface="Arial"/>
                <a:sym typeface="Arial"/>
              </a:rPr>
              <a:t>我们鼓励彼此提出问题</a:t>
            </a:r>
            <a:endParaRPr b="1" sz="1400">
              <a:solidFill>
                <a:srgbClr val="2E6A7B"/>
              </a:solidFill>
              <a:latin typeface="Arial"/>
              <a:ea typeface="Arial"/>
              <a:cs typeface="Arial"/>
              <a:sym typeface="Arial"/>
            </a:endParaRPr>
          </a:p>
          <a:p>
            <a:pPr indent="0" lvl="0" marL="0" marR="0" rtl="0" algn="l">
              <a:spcBef>
                <a:spcPts val="600"/>
              </a:spcBef>
              <a:spcAft>
                <a:spcPts val="0"/>
              </a:spcAft>
              <a:buNone/>
            </a:pPr>
            <a:r>
              <a:rPr b="1" lang="zh-CN" sz="1400">
                <a:solidFill>
                  <a:srgbClr val="2E6A7B"/>
                </a:solidFill>
                <a:latin typeface="Arial"/>
                <a:ea typeface="Arial"/>
                <a:cs typeface="Arial"/>
                <a:sym typeface="Arial"/>
              </a:rPr>
              <a:t>保持信任的氛围</a:t>
            </a:r>
            <a:endParaRPr b="1" sz="1400">
              <a:solidFill>
                <a:srgbClr val="2E6A7B"/>
              </a:solidFill>
              <a:latin typeface="Arial"/>
              <a:ea typeface="Arial"/>
              <a:cs typeface="Arial"/>
              <a:sym typeface="Arial"/>
            </a:endParaRPr>
          </a:p>
          <a:p>
            <a:pPr indent="0" lvl="0" marL="0" marR="0" rtl="0" algn="l">
              <a:spcBef>
                <a:spcPts val="600"/>
              </a:spcBef>
              <a:spcAft>
                <a:spcPts val="0"/>
              </a:spcAft>
              <a:buNone/>
            </a:pPr>
            <a:r>
              <a:rPr b="1" lang="zh-CN" sz="1400">
                <a:solidFill>
                  <a:srgbClr val="2E6A7B"/>
                </a:solidFill>
                <a:latin typeface="Arial"/>
                <a:ea typeface="Arial"/>
                <a:cs typeface="Arial"/>
                <a:sym typeface="Arial"/>
              </a:rPr>
              <a:t> 共享目标感</a:t>
            </a:r>
            <a:endParaRPr b="1" sz="1400">
              <a:solidFill>
                <a:srgbClr val="2E6A7B"/>
              </a:solidFill>
              <a:latin typeface="Arial"/>
              <a:ea typeface="Arial"/>
              <a:cs typeface="Arial"/>
              <a:sym typeface="Arial"/>
            </a:endParaRPr>
          </a:p>
        </p:txBody>
      </p:sp>
      <p:sp>
        <p:nvSpPr>
          <p:cNvPr id="253" name="Google Shape;253;p22"/>
          <p:cNvSpPr/>
          <p:nvPr/>
        </p:nvSpPr>
        <p:spPr>
          <a:xfrm>
            <a:off x="5662814" y="5660728"/>
            <a:ext cx="4826000" cy="872397"/>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22"/>
          <p:cNvSpPr/>
          <p:nvPr/>
        </p:nvSpPr>
        <p:spPr>
          <a:xfrm>
            <a:off x="5810252" y="5829484"/>
            <a:ext cx="439414" cy="43941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22"/>
          <p:cNvSpPr txBox="1"/>
          <p:nvPr/>
        </p:nvSpPr>
        <p:spPr>
          <a:xfrm>
            <a:off x="6249666" y="5935542"/>
            <a:ext cx="5348286" cy="2755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zh-CN" sz="1200" u="sng">
                <a:solidFill>
                  <a:schemeClr val="hlink"/>
                </a:solidFill>
                <a:latin typeface="Arial"/>
                <a:ea typeface="Arial"/>
                <a:cs typeface="Arial"/>
                <a:sym typeface="Arial"/>
                <a:hlinkClick r:id="rId7"/>
              </a:rPr>
              <a:t>视频17：促进学生参与对话</a:t>
            </a:r>
            <a:endParaRPr b="1" sz="1200" u="sng">
              <a:solidFill>
                <a:schemeClr val="hlink"/>
              </a:solidFill>
              <a:latin typeface="Arial"/>
              <a:ea typeface="Arial"/>
              <a:cs typeface="Arial"/>
              <a:sym typeface="Arial"/>
              <a:hlinkClick r:id="rId8"/>
            </a:endParaRPr>
          </a:p>
        </p:txBody>
      </p:sp>
      <p:sp>
        <p:nvSpPr>
          <p:cNvPr id="256" name="Google Shape;256;p22"/>
          <p:cNvSpPr/>
          <p:nvPr/>
        </p:nvSpPr>
        <p:spPr>
          <a:xfrm>
            <a:off x="727843" y="4859024"/>
            <a:ext cx="439415" cy="439416"/>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22"/>
          <p:cNvSpPr txBox="1"/>
          <p:nvPr/>
        </p:nvSpPr>
        <p:spPr>
          <a:xfrm>
            <a:off x="5285105" y="6903085"/>
            <a:ext cx="439420" cy="339090"/>
          </a:xfrm>
          <a:prstGeom prst="rect">
            <a:avLst/>
          </a:prstGeom>
          <a:noFill/>
          <a:ln>
            <a:noFill/>
          </a:ln>
        </p:spPr>
        <p:txBody>
          <a:bodyPr anchorCtr="0" anchor="t" bIns="0" lIns="0" spcFirstLastPara="1" rIns="0" wrap="square" tIns="625">
            <a:no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14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3"/>
          <p:cNvSpPr txBox="1"/>
          <p:nvPr/>
        </p:nvSpPr>
        <p:spPr>
          <a:xfrm>
            <a:off x="616464" y="614560"/>
            <a:ext cx="3180715" cy="847090"/>
          </a:xfrm>
          <a:prstGeom prst="rect">
            <a:avLst/>
          </a:prstGeom>
          <a:solidFill>
            <a:srgbClr val="D9F1F6"/>
          </a:solidFill>
          <a:ln>
            <a:noFill/>
          </a:ln>
        </p:spPr>
        <p:txBody>
          <a:bodyPr anchorCtr="0" anchor="t" bIns="91425" lIns="91425" spcFirstLastPara="1" rIns="91425" wrap="square" tIns="91425">
            <a:spAutoFit/>
          </a:bodyPr>
          <a:lstStyle/>
          <a:p>
            <a:pPr indent="0" lvl="0" marL="26035" marR="0" rtl="0" algn="l">
              <a:lnSpc>
                <a:spcPct val="120000"/>
              </a:lnSpc>
              <a:spcBef>
                <a:spcPts val="0"/>
              </a:spcBef>
              <a:spcAft>
                <a:spcPts val="0"/>
              </a:spcAft>
              <a:buNone/>
            </a:pPr>
            <a:r>
              <a:rPr b="1" lang="zh-CN" sz="1800">
                <a:solidFill>
                  <a:srgbClr val="1A616F"/>
                </a:solidFill>
                <a:latin typeface="Arial"/>
                <a:ea typeface="Arial"/>
                <a:cs typeface="Arial"/>
                <a:sym typeface="Arial"/>
              </a:rPr>
              <a:t>C部分: 多元背景下的教育对话与学生学习</a:t>
            </a:r>
            <a:endParaRPr/>
          </a:p>
        </p:txBody>
      </p:sp>
      <p:sp>
        <p:nvSpPr>
          <p:cNvPr id="264" name="Google Shape;264;p23"/>
          <p:cNvSpPr txBox="1"/>
          <p:nvPr/>
        </p:nvSpPr>
        <p:spPr>
          <a:xfrm>
            <a:off x="509270" y="1580515"/>
            <a:ext cx="4777740" cy="393573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185" marR="94615" rtl="0" algn="just">
              <a:lnSpc>
                <a:spcPct val="121000"/>
              </a:lnSpc>
              <a:spcBef>
                <a:spcPts val="0"/>
              </a:spcBef>
              <a:spcAft>
                <a:spcPts val="0"/>
              </a:spcAft>
              <a:buNone/>
            </a:pPr>
            <a:r>
              <a:rPr lang="zh-CN" sz="1200">
                <a:solidFill>
                  <a:schemeClr val="dk1"/>
                </a:solidFill>
                <a:latin typeface="Arial"/>
                <a:ea typeface="Arial"/>
                <a:cs typeface="Arial"/>
                <a:sym typeface="Arial"/>
              </a:rPr>
              <a:t>越来越多的国际研究证明了这一观点，即对话式教学对学生的学习和其他个人发展产生积极影响。在专业发展项目评估中获得的结论包括:</a:t>
            </a:r>
            <a:endParaRPr/>
          </a:p>
          <a:p>
            <a:pPr indent="0" lvl="0" marL="83185" marR="94615" rtl="0" algn="just">
              <a:lnSpc>
                <a:spcPct val="121000"/>
              </a:lnSpc>
              <a:spcBef>
                <a:spcPts val="345"/>
              </a:spcBef>
              <a:spcAft>
                <a:spcPts val="0"/>
              </a:spcAft>
              <a:buNone/>
            </a:pPr>
            <a:r>
              <a:t/>
            </a:r>
            <a:endParaRPr sz="1200">
              <a:solidFill>
                <a:schemeClr val="dk1"/>
              </a:solidFill>
              <a:latin typeface="Arial"/>
              <a:ea typeface="Arial"/>
              <a:cs typeface="Arial"/>
              <a:sym typeface="Arial"/>
            </a:endParaRPr>
          </a:p>
          <a:p>
            <a:pPr indent="-76200" lvl="0" marL="83185" marR="0" rtl="0" algn="just">
              <a:lnSpc>
                <a:spcPct val="120000"/>
              </a:lnSpc>
              <a:spcBef>
                <a:spcPts val="0"/>
              </a:spcBef>
              <a:spcAft>
                <a:spcPts val="0"/>
              </a:spcAft>
              <a:buClr>
                <a:schemeClr val="dk1"/>
              </a:buClr>
              <a:buSzPts val="1200"/>
              <a:buFont typeface="Arial"/>
              <a:buChar char="-"/>
            </a:pPr>
            <a:r>
              <a:rPr lang="zh-CN" sz="1200">
                <a:solidFill>
                  <a:schemeClr val="dk1"/>
                </a:solidFill>
                <a:latin typeface="Arial"/>
                <a:ea typeface="Arial"/>
                <a:cs typeface="Arial"/>
                <a:sym typeface="Arial"/>
              </a:rPr>
              <a:t> 英国小学生学业成绩提升 (</a:t>
            </a:r>
            <a:r>
              <a:rPr lang="zh-CN" sz="1200" u="sng">
                <a:solidFill>
                  <a:schemeClr val="hlink"/>
                </a:solidFill>
                <a:latin typeface="Arial"/>
                <a:ea typeface="Arial"/>
                <a:cs typeface="Arial"/>
                <a:sym typeface="Arial"/>
                <a:hlinkClick r:id="rId3"/>
              </a:rPr>
              <a:t>Alexander, 2018</a:t>
            </a:r>
            <a:r>
              <a:rPr lang="zh-CN"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indent="-76200" lvl="0" marL="83185" marR="346710" rtl="0" algn="just">
              <a:lnSpc>
                <a:spcPct val="120000"/>
              </a:lnSpc>
              <a:spcBef>
                <a:spcPts val="5"/>
              </a:spcBef>
              <a:spcAft>
                <a:spcPts val="0"/>
              </a:spcAft>
              <a:buClr>
                <a:schemeClr val="dk1"/>
              </a:buClr>
              <a:buSzPts val="1200"/>
              <a:buFont typeface="Arial"/>
              <a:buChar char="-"/>
            </a:pPr>
            <a:r>
              <a:rPr lang="zh-CN" sz="1200">
                <a:solidFill>
                  <a:schemeClr val="dk1"/>
                </a:solidFill>
                <a:latin typeface="Arial"/>
                <a:ea typeface="Arial"/>
                <a:cs typeface="Arial"/>
                <a:sym typeface="Arial"/>
              </a:rPr>
              <a:t> 德国中学生在学习动力、自主性感知以及对STEM学科的兴趣上均有所提高，这与教师提供更多建设性反馈密切相关 (</a:t>
            </a:r>
            <a:r>
              <a:rPr lang="zh-CN" sz="1200" u="sng">
                <a:solidFill>
                  <a:schemeClr val="hlink"/>
                </a:solidFill>
                <a:latin typeface="Arial"/>
                <a:ea typeface="Arial"/>
                <a:cs typeface="Arial"/>
                <a:sym typeface="Arial"/>
                <a:hlinkClick r:id="rId4"/>
              </a:rPr>
              <a:t>Kiemer等, 2015</a:t>
            </a:r>
            <a:r>
              <a:rPr lang="zh-CN"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indent="0" lvl="0" marL="0" marR="0" rtl="0" algn="just">
              <a:lnSpc>
                <a:spcPct val="100000"/>
              </a:lnSpc>
              <a:spcBef>
                <a:spcPts val="5"/>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0" marL="83185" marR="94615" rtl="0" algn="just">
              <a:lnSpc>
                <a:spcPct val="122000"/>
              </a:lnSpc>
              <a:spcBef>
                <a:spcPts val="0"/>
              </a:spcBef>
              <a:spcAft>
                <a:spcPts val="0"/>
              </a:spcAft>
              <a:buNone/>
            </a:pPr>
            <a:r>
              <a:rPr lang="zh-CN" sz="1200">
                <a:solidFill>
                  <a:schemeClr val="dk1"/>
                </a:solidFill>
                <a:latin typeface="Arial"/>
                <a:ea typeface="Arial"/>
                <a:cs typeface="Arial"/>
                <a:sym typeface="Arial"/>
              </a:rPr>
              <a:t>其他研究侧重于课堂对话中的“自然变化”对学习的影响。相关研究发现包括：</a:t>
            </a:r>
            <a:endParaRPr/>
          </a:p>
          <a:p>
            <a:pPr indent="0" lvl="0" marL="0" marR="0" rtl="0" algn="just">
              <a:lnSpc>
                <a:spcPct val="100000"/>
              </a:lnSpc>
              <a:spcBef>
                <a:spcPts val="5"/>
              </a:spcBef>
              <a:spcAft>
                <a:spcPts val="0"/>
              </a:spcAft>
              <a:buNone/>
            </a:pPr>
            <a:r>
              <a:t/>
            </a:r>
            <a:endParaRPr sz="1200">
              <a:solidFill>
                <a:schemeClr val="dk1"/>
              </a:solidFill>
              <a:latin typeface="Arial"/>
              <a:ea typeface="Arial"/>
              <a:cs typeface="Arial"/>
              <a:sym typeface="Arial"/>
            </a:endParaRPr>
          </a:p>
          <a:p>
            <a:pPr indent="-76200" lvl="0" marL="82550" marR="497205" rtl="0" algn="just">
              <a:lnSpc>
                <a:spcPct val="120000"/>
              </a:lnSpc>
              <a:spcBef>
                <a:spcPts val="5"/>
              </a:spcBef>
              <a:spcAft>
                <a:spcPts val="0"/>
              </a:spcAft>
              <a:buClr>
                <a:schemeClr val="dk1"/>
              </a:buClr>
              <a:buSzPts val="1200"/>
              <a:buFont typeface="Arial"/>
              <a:buChar char="-"/>
            </a:pPr>
            <a:r>
              <a:rPr lang="zh-CN" sz="1200">
                <a:solidFill>
                  <a:schemeClr val="dk1"/>
                </a:solidFill>
                <a:latin typeface="Arial"/>
                <a:ea typeface="Arial"/>
                <a:cs typeface="Arial"/>
                <a:sym typeface="Arial"/>
              </a:rPr>
              <a:t> 在语言艺术领域，运用高质量推理的学生取得更佳的学业成绩 (</a:t>
            </a:r>
            <a:r>
              <a:rPr lang="zh-CN" sz="1200" u="sng">
                <a:solidFill>
                  <a:schemeClr val="hlink"/>
                </a:solidFill>
                <a:latin typeface="Arial"/>
                <a:ea typeface="Arial"/>
                <a:cs typeface="Arial"/>
                <a:sym typeface="Arial"/>
                <a:hlinkClick r:id="rId5"/>
              </a:rPr>
              <a:t>Šeďová 等, 2019</a:t>
            </a:r>
            <a:r>
              <a:rPr lang="zh-CN" sz="1200">
                <a:solidFill>
                  <a:schemeClr val="dk1"/>
                </a:solidFill>
                <a:latin typeface="Arial"/>
                <a:ea typeface="Arial"/>
                <a:cs typeface="Arial"/>
                <a:sym typeface="Arial"/>
              </a:rPr>
              <a:t>, 捷克共和国)。</a:t>
            </a:r>
            <a:endParaRPr sz="1200">
              <a:solidFill>
                <a:schemeClr val="dk1"/>
              </a:solidFill>
              <a:latin typeface="Arial"/>
              <a:ea typeface="Arial"/>
              <a:cs typeface="Arial"/>
              <a:sym typeface="Arial"/>
            </a:endParaRPr>
          </a:p>
          <a:p>
            <a:pPr indent="-76200" lvl="0" marL="157480" marR="0" rtl="0" algn="just">
              <a:lnSpc>
                <a:spcPct val="120000"/>
              </a:lnSpc>
              <a:spcBef>
                <a:spcPts val="25"/>
              </a:spcBef>
              <a:spcAft>
                <a:spcPts val="0"/>
              </a:spcAft>
              <a:buClr>
                <a:schemeClr val="dk1"/>
              </a:buClr>
              <a:buSzPts val="1200"/>
              <a:buFont typeface="Arial"/>
              <a:buChar char="-"/>
            </a:pPr>
            <a:r>
              <a:rPr lang="zh-CN" sz="1200">
                <a:solidFill>
                  <a:schemeClr val="dk1"/>
                </a:solidFill>
                <a:latin typeface="Arial"/>
                <a:ea typeface="Arial"/>
                <a:cs typeface="Arial"/>
                <a:sym typeface="Arial"/>
              </a:rPr>
              <a:t>研究发现，在美国小学的数学课堂中，提供详尽而准确的解释，并用证据支持这些解释，与更高的学业成就相关 </a:t>
            </a:r>
            <a:r>
              <a:rPr lang="zh-CN" sz="1200">
                <a:solidFill>
                  <a:srgbClr val="000000"/>
                </a:solidFill>
                <a:latin typeface="Arial"/>
                <a:ea typeface="Arial"/>
                <a:cs typeface="Arial"/>
                <a:sym typeface="Arial"/>
              </a:rPr>
              <a:t>(Webb等, </a:t>
            </a:r>
            <a:r>
              <a:rPr lang="zh-CN" sz="1200" u="sng">
                <a:solidFill>
                  <a:schemeClr val="hlink"/>
                </a:solidFill>
                <a:latin typeface="Arial"/>
                <a:ea typeface="Arial"/>
                <a:cs typeface="Arial"/>
                <a:sym typeface="Arial"/>
                <a:hlinkClick r:id="rId6"/>
              </a:rPr>
              <a:t>2008</a:t>
            </a:r>
            <a:r>
              <a:rPr lang="zh-CN" sz="1200">
                <a:solidFill>
                  <a:srgbClr val="000000"/>
                </a:solidFill>
                <a:latin typeface="Arial"/>
                <a:ea typeface="Arial"/>
                <a:cs typeface="Arial"/>
                <a:sym typeface="Arial"/>
              </a:rPr>
              <a:t>, </a:t>
            </a:r>
            <a:r>
              <a:rPr lang="zh-CN" sz="1200" u="sng">
                <a:solidFill>
                  <a:schemeClr val="hlink"/>
                </a:solidFill>
                <a:latin typeface="Arial"/>
                <a:ea typeface="Arial"/>
                <a:cs typeface="Arial"/>
                <a:sym typeface="Arial"/>
                <a:hlinkClick r:id="rId7"/>
              </a:rPr>
              <a:t>2009</a:t>
            </a:r>
            <a:r>
              <a:rPr lang="zh-CN" sz="1200">
                <a:solidFill>
                  <a:srgbClr val="000000"/>
                </a:solidFill>
                <a:latin typeface="Arial"/>
                <a:ea typeface="Arial"/>
                <a:cs typeface="Arial"/>
                <a:sym typeface="Arial"/>
              </a:rPr>
              <a:t>, </a:t>
            </a:r>
            <a:r>
              <a:rPr lang="zh-CN" sz="1200" u="sng">
                <a:solidFill>
                  <a:schemeClr val="hlink"/>
                </a:solidFill>
                <a:latin typeface="Arial"/>
                <a:ea typeface="Arial"/>
                <a:cs typeface="Arial"/>
                <a:sym typeface="Arial"/>
                <a:hlinkClick r:id="rId8"/>
              </a:rPr>
              <a:t>2014</a:t>
            </a:r>
            <a:r>
              <a:rPr lang="zh-CN" sz="1200">
                <a:solidFill>
                  <a:srgbClr val="000000"/>
                </a:solidFill>
                <a:latin typeface="Arial"/>
                <a:ea typeface="Arial"/>
                <a:cs typeface="Arial"/>
                <a:sym typeface="Arial"/>
              </a:rPr>
              <a:t>)。</a:t>
            </a:r>
            <a:endParaRPr/>
          </a:p>
        </p:txBody>
      </p:sp>
      <p:sp>
        <p:nvSpPr>
          <p:cNvPr id="265" name="Google Shape;265;p23"/>
          <p:cNvSpPr txBox="1"/>
          <p:nvPr/>
        </p:nvSpPr>
        <p:spPr>
          <a:xfrm>
            <a:off x="4360847" y="654032"/>
            <a:ext cx="5031643" cy="262255"/>
          </a:xfrm>
          <a:prstGeom prst="rect">
            <a:avLst/>
          </a:prstGeom>
          <a:noFill/>
          <a:ln>
            <a:noFill/>
          </a:ln>
        </p:spPr>
        <p:txBody>
          <a:bodyPr anchorCtr="0" anchor="t" bIns="0" lIns="0" spcFirstLastPara="1" rIns="0" wrap="square" tIns="0">
            <a:spAutoFit/>
          </a:bodyPr>
          <a:lstStyle/>
          <a:p>
            <a:pPr indent="-94615" lvl="0" marL="106679" marR="5080" rtl="0" algn="ctr">
              <a:lnSpc>
                <a:spcPct val="122000"/>
              </a:lnSpc>
              <a:spcBef>
                <a:spcPts val="0"/>
              </a:spcBef>
              <a:spcAft>
                <a:spcPts val="0"/>
              </a:spcAft>
              <a:buNone/>
            </a:pPr>
            <a:r>
              <a:rPr b="1" lang="zh-CN" sz="1400">
                <a:solidFill>
                  <a:schemeClr val="dk1"/>
                </a:solidFill>
                <a:latin typeface="Arial"/>
                <a:ea typeface="Arial"/>
                <a:cs typeface="Arial"/>
                <a:sym typeface="Arial"/>
              </a:rPr>
              <a:t>有关教师与学生对话促进学习的证据</a:t>
            </a:r>
            <a:endParaRPr b="1" sz="1400">
              <a:solidFill>
                <a:schemeClr val="dk1"/>
              </a:solidFill>
              <a:latin typeface="Arial"/>
              <a:ea typeface="Arial"/>
              <a:cs typeface="Arial"/>
              <a:sym typeface="Arial"/>
            </a:endParaRPr>
          </a:p>
        </p:txBody>
      </p:sp>
      <p:sp>
        <p:nvSpPr>
          <p:cNvPr id="266" name="Google Shape;266;p23"/>
          <p:cNvSpPr/>
          <p:nvPr/>
        </p:nvSpPr>
        <p:spPr>
          <a:xfrm>
            <a:off x="5631815" y="1303019"/>
            <a:ext cx="4749165" cy="3418840"/>
          </a:xfrm>
          <a:custGeom>
            <a:rect b="b" l="l" r="r" t="t"/>
            <a:pathLst>
              <a:path extrusionOk="0" h="3418840" w="4749165">
                <a:moveTo>
                  <a:pt x="0" y="0"/>
                </a:moveTo>
                <a:lnTo>
                  <a:pt x="4749027" y="0"/>
                </a:lnTo>
                <a:lnTo>
                  <a:pt x="4749027" y="3418746"/>
                </a:lnTo>
                <a:lnTo>
                  <a:pt x="0" y="3418746"/>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23"/>
          <p:cNvSpPr txBox="1"/>
          <p:nvPr/>
        </p:nvSpPr>
        <p:spPr>
          <a:xfrm>
            <a:off x="5618995" y="1271509"/>
            <a:ext cx="4777105" cy="982384"/>
          </a:xfrm>
          <a:prstGeom prst="rect">
            <a:avLst/>
          </a:prstGeom>
          <a:noFill/>
          <a:ln>
            <a:noFill/>
          </a:ln>
        </p:spPr>
        <p:txBody>
          <a:bodyPr anchorCtr="0" anchor="t" bIns="0" lIns="0" spcFirstLastPara="1" rIns="0" wrap="square" tIns="45700">
            <a:spAutoFit/>
          </a:bodyPr>
          <a:lstStyle/>
          <a:p>
            <a:pPr indent="0" lvl="0" marL="55880" marR="0" rtl="0" algn="l">
              <a:lnSpc>
                <a:spcPct val="53030"/>
              </a:lnSpc>
              <a:spcBef>
                <a:spcPts val="0"/>
              </a:spcBef>
              <a:spcAft>
                <a:spcPts val="0"/>
              </a:spcAft>
              <a:buNone/>
            </a:pPr>
            <a:r>
              <a:rPr baseline="30000" lang="zh-CN" sz="1650">
                <a:solidFill>
                  <a:schemeClr val="dk1"/>
                </a:solidFill>
                <a:latin typeface="Arial"/>
                <a:ea typeface="Arial"/>
                <a:cs typeface="Arial"/>
                <a:sym typeface="Arial"/>
              </a:rPr>
              <a:t>(</a:t>
            </a:r>
            <a:r>
              <a:rPr lang="zh-CN" sz="1100">
                <a:solidFill>
                  <a:schemeClr val="dk1"/>
                </a:solidFill>
                <a:latin typeface="Arial"/>
                <a:ea typeface="Arial"/>
                <a:cs typeface="Arial"/>
                <a:sym typeface="Arial"/>
              </a:rPr>
              <a:t>Wh</a:t>
            </a:r>
            <a:r>
              <a:rPr baseline="30000" lang="zh-CN" sz="1650" u="sng">
                <a:solidFill>
                  <a:schemeClr val="hlink"/>
                </a:solidFill>
                <a:latin typeface="Arial"/>
                <a:ea typeface="Arial"/>
                <a:cs typeface="Arial"/>
                <a:sym typeface="Arial"/>
                <a:hlinkClick r:id="rId9"/>
              </a:rPr>
              <a:t>http://ti</a:t>
            </a:r>
            <a:r>
              <a:rPr lang="zh-CN" sz="1100" u="sng">
                <a:solidFill>
                  <a:schemeClr val="hlink"/>
                </a:solidFill>
                <a:latin typeface="Arial"/>
                <a:ea typeface="Arial"/>
                <a:cs typeface="Arial"/>
                <a:sym typeface="Arial"/>
                <a:hlinkClick r:id="rId10"/>
              </a:rPr>
              <a:t>ich</a:t>
            </a:r>
            <a:r>
              <a:rPr lang="zh-CN" sz="1100">
                <a:solidFill>
                  <a:schemeClr val="dk1"/>
                </a:solidFill>
                <a:latin typeface="Arial"/>
                <a:ea typeface="Arial"/>
                <a:cs typeface="Arial"/>
                <a:sym typeface="Arial"/>
              </a:rPr>
              <a:t> ta</a:t>
            </a:r>
            <a:r>
              <a:rPr baseline="30000" lang="zh-CN" sz="1650">
                <a:solidFill>
                  <a:srgbClr val="0000FF"/>
                </a:solidFill>
                <a:latin typeface="Arial"/>
                <a:ea typeface="Arial"/>
                <a:cs typeface="Arial"/>
                <a:sym typeface="Arial"/>
              </a:rPr>
              <a:t>ny</a:t>
            </a:r>
            <a:r>
              <a:rPr lang="zh-CN" sz="1100">
                <a:solidFill>
                  <a:schemeClr val="dk1"/>
                </a:solidFill>
                <a:latin typeface="Arial"/>
                <a:ea typeface="Arial"/>
                <a:cs typeface="Arial"/>
                <a:sym typeface="Arial"/>
              </a:rPr>
              <a:t>lk m</a:t>
            </a:r>
            <a:r>
              <a:rPr baseline="30000" lang="zh-CN" sz="1650">
                <a:solidFill>
                  <a:srgbClr val="0000FF"/>
                </a:solidFill>
                <a:latin typeface="Arial"/>
                <a:ea typeface="Arial"/>
                <a:cs typeface="Arial"/>
                <a:sym typeface="Arial"/>
              </a:rPr>
              <a:t>url</a:t>
            </a:r>
            <a:r>
              <a:rPr lang="zh-CN" sz="1100">
                <a:solidFill>
                  <a:schemeClr val="dk1"/>
                </a:solidFill>
                <a:latin typeface="Arial"/>
                <a:ea typeface="Arial"/>
                <a:cs typeface="Arial"/>
                <a:sym typeface="Arial"/>
              </a:rPr>
              <a:t>o</a:t>
            </a:r>
            <a:r>
              <a:rPr baseline="30000" lang="zh-CN" sz="1650">
                <a:solidFill>
                  <a:srgbClr val="0000FF"/>
                </a:solidFill>
                <a:latin typeface="Arial"/>
                <a:ea typeface="Arial"/>
                <a:cs typeface="Arial"/>
                <a:sym typeface="Arial"/>
              </a:rPr>
              <a:t>.</a:t>
            </a:r>
            <a:r>
              <a:rPr lang="zh-CN" sz="1100">
                <a:solidFill>
                  <a:schemeClr val="dk1"/>
                </a:solidFill>
                <a:latin typeface="Arial"/>
                <a:ea typeface="Arial"/>
                <a:cs typeface="Arial"/>
                <a:sym typeface="Arial"/>
              </a:rPr>
              <a:t>v</a:t>
            </a:r>
            <a:r>
              <a:rPr baseline="30000" lang="zh-CN" sz="1650">
                <a:solidFill>
                  <a:srgbClr val="0000FF"/>
                </a:solidFill>
                <a:latin typeface="Arial"/>
                <a:ea typeface="Arial"/>
                <a:cs typeface="Arial"/>
                <a:sym typeface="Arial"/>
              </a:rPr>
              <a:t>com</a:t>
            </a:r>
            <a:r>
              <a:rPr lang="zh-CN" sz="1100">
                <a:solidFill>
                  <a:schemeClr val="dk1"/>
                </a:solidFill>
                <a:latin typeface="Arial"/>
                <a:ea typeface="Arial"/>
                <a:cs typeface="Arial"/>
                <a:sym typeface="Arial"/>
              </a:rPr>
              <a:t>es      a</a:t>
            </a:r>
            <a:r>
              <a:rPr baseline="30000" lang="zh-CN" sz="1650">
                <a:solidFill>
                  <a:srgbClr val="0000FF"/>
                </a:solidFill>
                <a:latin typeface="Arial"/>
                <a:ea typeface="Arial"/>
                <a:cs typeface="Arial"/>
                <a:sym typeface="Arial"/>
              </a:rPr>
              <a:t>/ESR</a:t>
            </a:r>
            <a:r>
              <a:rPr lang="zh-CN" sz="1100">
                <a:solidFill>
                  <a:schemeClr val="dk1"/>
                </a:solidFill>
                <a:latin typeface="Arial"/>
                <a:ea typeface="Arial"/>
                <a:cs typeface="Arial"/>
                <a:sym typeface="Arial"/>
              </a:rPr>
              <a:t>re   st</a:t>
            </a:r>
            <a:r>
              <a:rPr baseline="30000" lang="zh-CN" sz="1650">
                <a:solidFill>
                  <a:srgbClr val="0000FF"/>
                </a:solidFill>
                <a:latin typeface="Arial"/>
                <a:ea typeface="Arial"/>
                <a:cs typeface="Arial"/>
                <a:sym typeface="Arial"/>
              </a:rPr>
              <a:t>Cdi</a:t>
            </a:r>
            <a:r>
              <a:rPr lang="zh-CN" sz="1100">
                <a:solidFill>
                  <a:schemeClr val="dk1"/>
                </a:solidFill>
                <a:latin typeface="Arial"/>
                <a:ea typeface="Arial"/>
                <a:cs typeface="Arial"/>
                <a:sym typeface="Arial"/>
              </a:rPr>
              <a:t>ron</a:t>
            </a:r>
            <a:r>
              <a:rPr baseline="30000" lang="zh-CN" sz="1650">
                <a:solidFill>
                  <a:srgbClr val="0000FF"/>
                </a:solidFill>
                <a:latin typeface="Arial"/>
                <a:ea typeface="Arial"/>
                <a:cs typeface="Arial"/>
                <a:sym typeface="Arial"/>
              </a:rPr>
              <a:t>al</a:t>
            </a:r>
            <a:r>
              <a:rPr lang="zh-CN" sz="1100">
                <a:solidFill>
                  <a:schemeClr val="dk1"/>
                </a:solidFill>
                <a:latin typeface="Arial"/>
                <a:ea typeface="Arial"/>
                <a:cs typeface="Arial"/>
                <a:sym typeface="Arial"/>
              </a:rPr>
              <a:t>g</a:t>
            </a:r>
            <a:r>
              <a:rPr baseline="30000" lang="zh-CN" sz="1650">
                <a:solidFill>
                  <a:srgbClr val="0000FF"/>
                </a:solidFill>
                <a:latin typeface="Arial"/>
                <a:ea typeface="Arial"/>
                <a:cs typeface="Arial"/>
                <a:sym typeface="Arial"/>
              </a:rPr>
              <a:t>og</a:t>
            </a:r>
            <a:r>
              <a:rPr lang="zh-CN" sz="1100">
                <a:solidFill>
                  <a:schemeClr val="dk1"/>
                </a:solidFill>
                <a:latin typeface="Arial"/>
                <a:ea typeface="Arial"/>
                <a:cs typeface="Arial"/>
                <a:sym typeface="Arial"/>
              </a:rPr>
              <a:t>ly  a</a:t>
            </a:r>
            <a:r>
              <a:rPr baseline="30000" lang="zh-CN" sz="1650">
                <a:solidFill>
                  <a:srgbClr val="0000FF"/>
                </a:solidFill>
                <a:latin typeface="Arial"/>
                <a:ea typeface="Arial"/>
                <a:cs typeface="Arial"/>
                <a:sym typeface="Arial"/>
              </a:rPr>
              <a:t>ue</a:t>
            </a:r>
            <a:r>
              <a:rPr lang="zh-CN" sz="1100">
                <a:solidFill>
                  <a:schemeClr val="dk1"/>
                </a:solidFill>
                <a:latin typeface="Arial"/>
                <a:ea typeface="Arial"/>
                <a:cs typeface="Arial"/>
                <a:sym typeface="Arial"/>
              </a:rPr>
              <a:t>ss</a:t>
            </a:r>
            <a:r>
              <a:rPr baseline="30000" lang="zh-CN" sz="1650">
                <a:solidFill>
                  <a:schemeClr val="dk1"/>
                </a:solidFill>
                <a:latin typeface="Arial"/>
                <a:ea typeface="Arial"/>
                <a:cs typeface="Arial"/>
                <a:sym typeface="Arial"/>
              </a:rPr>
              <a:t>).</a:t>
            </a:r>
            <a:r>
              <a:rPr lang="zh-CN" sz="1100">
                <a:solidFill>
                  <a:schemeClr val="dk1"/>
                </a:solidFill>
                <a:latin typeface="Arial"/>
                <a:ea typeface="Arial"/>
                <a:cs typeface="Arial"/>
                <a:sym typeface="Arial"/>
              </a:rPr>
              <a:t>ociated  with learning gains?</a:t>
            </a:r>
            <a:endParaRPr sz="1100">
              <a:solidFill>
                <a:schemeClr val="dk1"/>
              </a:solidFill>
              <a:latin typeface="Arial"/>
              <a:ea typeface="Arial"/>
              <a:cs typeface="Arial"/>
              <a:sym typeface="Arial"/>
            </a:endParaRPr>
          </a:p>
          <a:p>
            <a:pPr indent="0" lvl="0" marL="55880" marR="0" rtl="0" algn="l">
              <a:lnSpc>
                <a:spcPct val="50909"/>
              </a:lnSpc>
              <a:spcBef>
                <a:spcPts val="0"/>
              </a:spcBef>
              <a:spcAft>
                <a:spcPts val="0"/>
              </a:spcAft>
              <a:buNone/>
            </a:pPr>
            <a:r>
              <a:rPr baseline="-25000" lang="zh-CN" sz="1650">
                <a:solidFill>
                  <a:schemeClr val="dk1"/>
                </a:solidFill>
                <a:latin typeface="Arial"/>
                <a:ea typeface="Arial"/>
                <a:cs typeface="Arial"/>
                <a:sym typeface="Arial"/>
              </a:rPr>
              <a:t>·</a:t>
            </a:r>
            <a:r>
              <a:rPr lang="zh-CN" sz="1100">
                <a:solidFill>
                  <a:schemeClr val="dk1"/>
                </a:solidFill>
                <a:latin typeface="Arial"/>
                <a:ea typeface="Arial"/>
                <a:cs typeface="Arial"/>
                <a:sym typeface="Arial"/>
              </a:rPr>
              <a:t>·              </a:t>
            </a:r>
            <a:r>
              <a:rPr b="1" baseline="-25000" lang="zh-CN" sz="1650">
                <a:solidFill>
                  <a:schemeClr val="dk1"/>
                </a:solidFill>
                <a:latin typeface="Arial"/>
                <a:ea typeface="Arial"/>
                <a:cs typeface="Arial"/>
                <a:sym typeface="Arial"/>
              </a:rPr>
              <a:t>in</a:t>
            </a:r>
            <a:r>
              <a:rPr b="1" lang="zh-CN" sz="1100">
                <a:solidFill>
                  <a:schemeClr val="dk1"/>
                </a:solidFill>
                <a:latin typeface="Arial"/>
                <a:ea typeface="Arial"/>
                <a:cs typeface="Arial"/>
                <a:sym typeface="Arial"/>
              </a:rPr>
              <a:t>bui</a:t>
            </a:r>
            <a:r>
              <a:rPr b="1" baseline="-25000" lang="zh-CN" sz="1650">
                <a:solidFill>
                  <a:schemeClr val="dk1"/>
                </a:solidFill>
                <a:latin typeface="Arial"/>
                <a:ea typeface="Arial"/>
                <a:cs typeface="Arial"/>
                <a:sym typeface="Arial"/>
              </a:rPr>
              <a:t>vita</a:t>
            </a:r>
            <a:r>
              <a:rPr b="1" lang="zh-CN" sz="1100">
                <a:solidFill>
                  <a:schemeClr val="dk1"/>
                </a:solidFill>
                <a:latin typeface="Arial"/>
                <a:ea typeface="Arial"/>
                <a:cs typeface="Arial"/>
                <a:sym typeface="Arial"/>
              </a:rPr>
              <a:t>ldi</a:t>
            </a:r>
            <a:r>
              <a:rPr b="1" baseline="-25000" lang="zh-CN" sz="1650">
                <a:solidFill>
                  <a:schemeClr val="dk1"/>
                </a:solidFill>
                <a:latin typeface="Arial"/>
                <a:ea typeface="Arial"/>
                <a:cs typeface="Arial"/>
                <a:sym typeface="Arial"/>
              </a:rPr>
              <a:t>tio</a:t>
            </a:r>
            <a:r>
              <a:rPr b="1" lang="zh-CN" sz="1100">
                <a:solidFill>
                  <a:schemeClr val="dk1"/>
                </a:solidFill>
                <a:latin typeface="Arial"/>
                <a:ea typeface="Arial"/>
                <a:cs typeface="Arial"/>
                <a:sym typeface="Arial"/>
              </a:rPr>
              <a:t>ng </a:t>
            </a:r>
            <a:r>
              <a:rPr b="1" baseline="-25000" lang="zh-CN" sz="1650">
                <a:solidFill>
                  <a:schemeClr val="dk1"/>
                </a:solidFill>
                <a:latin typeface="Arial"/>
                <a:ea typeface="Arial"/>
                <a:cs typeface="Arial"/>
                <a:sym typeface="Arial"/>
              </a:rPr>
              <a:t>n</a:t>
            </a:r>
            <a:r>
              <a:rPr b="1" lang="zh-CN" sz="1100">
                <a:solidFill>
                  <a:schemeClr val="dk1"/>
                </a:solidFill>
                <a:latin typeface="Arial"/>
                <a:ea typeface="Arial"/>
                <a:cs typeface="Arial"/>
                <a:sym typeface="Arial"/>
              </a:rPr>
              <a:t>on</a:t>
            </a:r>
            <a:r>
              <a:rPr b="1" baseline="-25000" lang="zh-CN" sz="1650">
                <a:solidFill>
                  <a:schemeClr val="dk1"/>
                </a:solidFill>
                <a:latin typeface="Arial"/>
                <a:ea typeface="Arial"/>
                <a:cs typeface="Arial"/>
                <a:sym typeface="Arial"/>
              </a:rPr>
              <a:t>s to</a:t>
            </a:r>
            <a:r>
              <a:rPr b="1" lang="zh-CN" sz="1100">
                <a:solidFill>
                  <a:schemeClr val="dk1"/>
                </a:solidFill>
                <a:latin typeface="Arial"/>
                <a:ea typeface="Arial"/>
                <a:cs typeface="Arial"/>
                <a:sym typeface="Arial"/>
              </a:rPr>
              <a:t>ide</a:t>
            </a:r>
            <a:r>
              <a:rPr b="1" baseline="-25000" lang="zh-CN" sz="1650">
                <a:solidFill>
                  <a:schemeClr val="dk1"/>
                </a:solidFill>
                <a:latin typeface="Arial"/>
                <a:ea typeface="Arial"/>
                <a:cs typeface="Arial"/>
                <a:sym typeface="Arial"/>
              </a:rPr>
              <a:t>b</a:t>
            </a:r>
            <a:r>
              <a:rPr b="1" lang="zh-CN" sz="1100">
                <a:solidFill>
                  <a:schemeClr val="dk1"/>
                </a:solidFill>
                <a:latin typeface="Arial"/>
                <a:ea typeface="Arial"/>
                <a:cs typeface="Arial"/>
                <a:sym typeface="Arial"/>
              </a:rPr>
              <a:t>as</a:t>
            </a:r>
            <a:r>
              <a:rPr b="1" baseline="-25000" lang="zh-CN" sz="1650">
                <a:solidFill>
                  <a:schemeClr val="dk1"/>
                </a:solidFill>
                <a:latin typeface="Arial"/>
                <a:ea typeface="Arial"/>
                <a:cs typeface="Arial"/>
                <a:sym typeface="Arial"/>
              </a:rPr>
              <a:t>uild</a:t>
            </a:r>
            <a:r>
              <a:rPr lang="zh-CN" sz="1100">
                <a:solidFill>
                  <a:schemeClr val="dk1"/>
                </a:solidFill>
                <a:latin typeface="Arial"/>
                <a:ea typeface="Arial"/>
                <a:cs typeface="Arial"/>
                <a:sym typeface="Arial"/>
              </a:rPr>
              <a:t>is   </a:t>
            </a:r>
            <a:r>
              <a:rPr b="1" baseline="-25000" lang="zh-CN" sz="1650">
                <a:solidFill>
                  <a:schemeClr val="dk1"/>
                </a:solidFill>
                <a:latin typeface="Arial"/>
                <a:ea typeface="Arial"/>
                <a:cs typeface="Arial"/>
                <a:sym typeface="Arial"/>
              </a:rPr>
              <a:t>o</a:t>
            </a:r>
            <a:r>
              <a:rPr lang="zh-CN" sz="1100">
                <a:solidFill>
                  <a:schemeClr val="dk1"/>
                </a:solidFill>
                <a:latin typeface="Arial"/>
                <a:ea typeface="Arial"/>
                <a:cs typeface="Arial"/>
                <a:sym typeface="Arial"/>
              </a:rPr>
              <a:t>p</a:t>
            </a:r>
            <a:r>
              <a:rPr b="1" baseline="-25000" lang="zh-CN" sz="1650">
                <a:solidFill>
                  <a:schemeClr val="dk1"/>
                </a:solidFill>
                <a:latin typeface="Arial"/>
                <a:ea typeface="Arial"/>
                <a:cs typeface="Arial"/>
                <a:sym typeface="Arial"/>
              </a:rPr>
              <a:t>n</a:t>
            </a:r>
            <a:r>
              <a:rPr lang="zh-CN" sz="1100">
                <a:solidFill>
                  <a:schemeClr val="dk1"/>
                </a:solidFill>
                <a:latin typeface="Arial"/>
                <a:ea typeface="Arial"/>
                <a:cs typeface="Arial"/>
                <a:sym typeface="Arial"/>
              </a:rPr>
              <a:t>ar</a:t>
            </a:r>
            <a:r>
              <a:rPr b="1" baseline="-25000" lang="zh-CN" sz="1650">
                <a:solidFill>
                  <a:schemeClr val="dk1"/>
                </a:solidFill>
                <a:latin typeface="Arial"/>
                <a:ea typeface="Arial"/>
                <a:cs typeface="Arial"/>
                <a:sym typeface="Arial"/>
              </a:rPr>
              <a:t>id</a:t>
            </a:r>
            <a:r>
              <a:rPr lang="zh-CN" sz="1100">
                <a:solidFill>
                  <a:schemeClr val="dk1"/>
                </a:solidFill>
                <a:latin typeface="Arial"/>
                <a:ea typeface="Arial"/>
                <a:cs typeface="Arial"/>
                <a:sym typeface="Arial"/>
              </a:rPr>
              <a:t>tic</a:t>
            </a:r>
            <a:r>
              <a:rPr b="1" baseline="-25000" lang="zh-CN" sz="1650">
                <a:solidFill>
                  <a:schemeClr val="dk1"/>
                </a:solidFill>
                <a:latin typeface="Arial"/>
                <a:ea typeface="Arial"/>
                <a:cs typeface="Arial"/>
                <a:sym typeface="Arial"/>
              </a:rPr>
              <a:t>ea</a:t>
            </a:r>
            <a:r>
              <a:rPr lang="zh-CN" sz="1100">
                <a:solidFill>
                  <a:schemeClr val="dk1"/>
                </a:solidFill>
                <a:latin typeface="Arial"/>
                <a:ea typeface="Arial"/>
                <a:cs typeface="Arial"/>
                <a:sym typeface="Arial"/>
              </a:rPr>
              <a:t>ula</a:t>
            </a:r>
            <a:r>
              <a:rPr b="1" baseline="-25000" lang="zh-CN" sz="1650">
                <a:solidFill>
                  <a:schemeClr val="dk1"/>
                </a:solidFill>
                <a:latin typeface="Arial"/>
                <a:ea typeface="Arial"/>
                <a:cs typeface="Arial"/>
                <a:sym typeface="Arial"/>
              </a:rPr>
              <a:t>s    </a:t>
            </a:r>
            <a:r>
              <a:rPr lang="zh-CN" sz="1100">
                <a:solidFill>
                  <a:schemeClr val="dk1"/>
                </a:solidFill>
                <a:latin typeface="Arial"/>
                <a:ea typeface="Arial"/>
                <a:cs typeface="Arial"/>
                <a:sym typeface="Arial"/>
              </a:rPr>
              <a:t>rly important</a:t>
            </a:r>
            <a:endParaRPr sz="1100">
              <a:solidFill>
                <a:schemeClr val="dk1"/>
              </a:solidFill>
              <a:latin typeface="Arial"/>
              <a:ea typeface="Arial"/>
              <a:cs typeface="Arial"/>
              <a:sym typeface="Arial"/>
            </a:endParaRPr>
          </a:p>
          <a:p>
            <a:pPr indent="0" lvl="0" marL="55245" marR="73025" rtl="0" algn="l">
              <a:lnSpc>
                <a:spcPct val="65454"/>
              </a:lnSpc>
              <a:spcBef>
                <a:spcPts val="200"/>
              </a:spcBef>
              <a:spcAft>
                <a:spcPts val="0"/>
              </a:spcAft>
              <a:buNone/>
            </a:pPr>
            <a:r>
              <a:rPr baseline="-25000" lang="zh-CN" sz="1650">
                <a:solidFill>
                  <a:schemeClr val="dk1"/>
                </a:solidFill>
                <a:latin typeface="Arial"/>
                <a:ea typeface="Arial"/>
                <a:cs typeface="Arial"/>
                <a:sym typeface="Arial"/>
              </a:rPr>
              <a:t>wh</a:t>
            </a:r>
            <a:r>
              <a:rPr baseline="30000" lang="zh-CN" sz="1650">
                <a:solidFill>
                  <a:schemeClr val="dk1"/>
                </a:solidFill>
                <a:latin typeface="Arial"/>
                <a:ea typeface="Arial"/>
                <a:cs typeface="Arial"/>
                <a:sym typeface="Arial"/>
              </a:rPr>
              <a:t>·</a:t>
            </a:r>
            <a:r>
              <a:rPr lang="zh-CN" sz="1100">
                <a:solidFill>
                  <a:schemeClr val="dk1"/>
                </a:solidFill>
                <a:latin typeface="Arial"/>
                <a:ea typeface="Arial"/>
                <a:cs typeface="Arial"/>
                <a:sym typeface="Arial"/>
              </a:rPr>
              <a:t>The</a:t>
            </a:r>
            <a:r>
              <a:rPr b="1" baseline="30000" lang="zh-CN" sz="1650">
                <a:solidFill>
                  <a:schemeClr val="dk1"/>
                </a:solidFill>
                <a:latin typeface="Arial"/>
                <a:ea typeface="Arial"/>
                <a:cs typeface="Arial"/>
                <a:sym typeface="Arial"/>
              </a:rPr>
              <a:t>ch</a:t>
            </a:r>
            <a:r>
              <a:rPr baseline="-25000" lang="zh-CN" sz="1650">
                <a:solidFill>
                  <a:schemeClr val="dk1"/>
                </a:solidFill>
                <a:latin typeface="Arial"/>
                <a:ea typeface="Arial"/>
                <a:cs typeface="Arial"/>
                <a:sym typeface="Arial"/>
              </a:rPr>
              <a:t>ic</a:t>
            </a:r>
            <a:r>
              <a:rPr lang="zh-CN" sz="1100">
                <a:solidFill>
                  <a:schemeClr val="dk1"/>
                </a:solidFill>
                <a:latin typeface="Arial"/>
                <a:ea typeface="Arial"/>
                <a:cs typeface="Arial"/>
                <a:sym typeface="Arial"/>
              </a:rPr>
              <a:t>se</a:t>
            </a:r>
            <a:r>
              <a:rPr baseline="-25000" lang="zh-CN" sz="1650">
                <a:solidFill>
                  <a:schemeClr val="dk1"/>
                </a:solidFill>
                <a:latin typeface="Arial"/>
                <a:ea typeface="Arial"/>
                <a:cs typeface="Arial"/>
                <a:sym typeface="Arial"/>
              </a:rPr>
              <a:t>h</a:t>
            </a:r>
            <a:r>
              <a:rPr b="1" baseline="30000" lang="zh-CN" sz="1650">
                <a:solidFill>
                  <a:schemeClr val="dk1"/>
                </a:solidFill>
                <a:latin typeface="Arial"/>
                <a:ea typeface="Arial"/>
                <a:cs typeface="Arial"/>
                <a:sym typeface="Arial"/>
              </a:rPr>
              <a:t>allen</a:t>
            </a:r>
            <a:r>
              <a:rPr baseline="-25000" lang="zh-CN" sz="1650">
                <a:solidFill>
                  <a:schemeClr val="dk1"/>
                </a:solidFill>
                <a:latin typeface="Arial"/>
                <a:ea typeface="Arial"/>
                <a:cs typeface="Arial"/>
                <a:sym typeface="Arial"/>
              </a:rPr>
              <a:t>t</a:t>
            </a:r>
            <a:r>
              <a:rPr lang="zh-CN" sz="1100">
                <a:solidFill>
                  <a:schemeClr val="dk1"/>
                </a:solidFill>
                <a:latin typeface="Arial"/>
                <a:ea typeface="Arial"/>
                <a:cs typeface="Arial"/>
                <a:sym typeface="Arial"/>
              </a:rPr>
              <a:t>tal</a:t>
            </a:r>
            <a:r>
              <a:rPr baseline="-25000" lang="zh-CN" sz="1650">
                <a:solidFill>
                  <a:schemeClr val="dk1"/>
                </a:solidFill>
                <a:latin typeface="Arial"/>
                <a:ea typeface="Arial"/>
                <a:cs typeface="Arial"/>
                <a:sym typeface="Arial"/>
              </a:rPr>
              <a:t>hes</a:t>
            </a:r>
            <a:r>
              <a:rPr lang="zh-CN" sz="1100">
                <a:solidFill>
                  <a:schemeClr val="dk1"/>
                </a:solidFill>
                <a:latin typeface="Arial"/>
                <a:ea typeface="Arial"/>
                <a:cs typeface="Arial"/>
                <a:sym typeface="Arial"/>
              </a:rPr>
              <a:t>k</a:t>
            </a:r>
            <a:r>
              <a:rPr b="1" baseline="30000" lang="zh-CN" sz="1650">
                <a:solidFill>
                  <a:schemeClr val="dk1"/>
                </a:solidFill>
                <a:latin typeface="Arial"/>
                <a:ea typeface="Arial"/>
                <a:cs typeface="Arial"/>
                <a:sym typeface="Arial"/>
              </a:rPr>
              <a:t>g</a:t>
            </a:r>
            <a:r>
              <a:rPr baseline="-25000" lang="zh-CN" sz="1650">
                <a:solidFill>
                  <a:schemeClr val="dk1"/>
                </a:solidFill>
                <a:latin typeface="Arial"/>
                <a:ea typeface="Arial"/>
                <a:cs typeface="Arial"/>
                <a:sym typeface="Arial"/>
              </a:rPr>
              <a:t>e</a:t>
            </a:r>
            <a:r>
              <a:rPr b="1" baseline="30000" lang="zh-CN" sz="1650">
                <a:solidFill>
                  <a:schemeClr val="dk1"/>
                </a:solidFill>
                <a:latin typeface="Arial"/>
                <a:ea typeface="Arial"/>
                <a:cs typeface="Arial"/>
                <a:sym typeface="Arial"/>
              </a:rPr>
              <a:t>in</a:t>
            </a:r>
            <a:r>
              <a:rPr lang="zh-CN" sz="1100">
                <a:solidFill>
                  <a:schemeClr val="dk1"/>
                </a:solidFill>
                <a:latin typeface="Arial"/>
                <a:ea typeface="Arial"/>
                <a:cs typeface="Arial"/>
                <a:sym typeface="Arial"/>
              </a:rPr>
              <a:t>m</a:t>
            </a:r>
            <a:r>
              <a:rPr baseline="-25000" lang="zh-CN" sz="1650">
                <a:solidFill>
                  <a:schemeClr val="dk1"/>
                </a:solidFill>
                <a:latin typeface="Arial"/>
                <a:ea typeface="Arial"/>
                <a:cs typeface="Arial"/>
                <a:sym typeface="Arial"/>
              </a:rPr>
              <a:t>e</a:t>
            </a:r>
            <a:r>
              <a:rPr b="1" baseline="30000" lang="zh-CN" sz="1650">
                <a:solidFill>
                  <a:schemeClr val="dk1"/>
                </a:solidFill>
                <a:latin typeface="Arial"/>
                <a:ea typeface="Arial"/>
                <a:cs typeface="Arial"/>
                <a:sym typeface="Arial"/>
              </a:rPr>
              <a:t>g</a:t>
            </a:r>
            <a:r>
              <a:rPr lang="zh-CN" sz="1100">
                <a:solidFill>
                  <a:schemeClr val="dk1"/>
                </a:solidFill>
                <a:latin typeface="Arial"/>
                <a:ea typeface="Arial"/>
                <a:cs typeface="Arial"/>
                <a:sym typeface="Arial"/>
              </a:rPr>
              <a:t>ov</a:t>
            </a:r>
            <a:r>
              <a:rPr baseline="-25000" lang="zh-CN" sz="1650">
                <a:solidFill>
                  <a:schemeClr val="dk1"/>
                </a:solidFill>
                <a:latin typeface="Arial"/>
                <a:ea typeface="Arial"/>
                <a:cs typeface="Arial"/>
                <a:sym typeface="Arial"/>
              </a:rPr>
              <a:t>le</a:t>
            </a:r>
            <a:r>
              <a:rPr b="1" baseline="30000" lang="zh-CN" sz="1650">
                <a:solidFill>
                  <a:schemeClr val="dk1"/>
                </a:solidFill>
                <a:latin typeface="Arial"/>
                <a:ea typeface="Arial"/>
                <a:cs typeface="Arial"/>
                <a:sym typeface="Arial"/>
              </a:rPr>
              <a:t>a</a:t>
            </a:r>
            <a:r>
              <a:rPr baseline="-25000" lang="zh-CN" sz="1650">
                <a:solidFill>
                  <a:schemeClr val="dk1"/>
                </a:solidFill>
                <a:latin typeface="Arial"/>
                <a:ea typeface="Arial"/>
                <a:cs typeface="Arial"/>
                <a:sym typeface="Arial"/>
              </a:rPr>
              <a:t>me</a:t>
            </a:r>
            <a:r>
              <a:rPr lang="zh-CN" sz="1100">
                <a:solidFill>
                  <a:schemeClr val="dk1"/>
                </a:solidFill>
                <a:latin typeface="Arial"/>
                <a:ea typeface="Arial"/>
                <a:cs typeface="Arial"/>
                <a:sym typeface="Arial"/>
              </a:rPr>
              <a:t>e</a:t>
            </a:r>
            <a:r>
              <a:rPr b="1" baseline="30000" lang="zh-CN" sz="1650">
                <a:solidFill>
                  <a:schemeClr val="dk1"/>
                </a:solidFill>
                <a:latin typeface="Arial"/>
                <a:ea typeface="Arial"/>
                <a:cs typeface="Arial"/>
                <a:sym typeface="Arial"/>
              </a:rPr>
              <a:t>n</a:t>
            </a:r>
            <a:r>
              <a:rPr lang="zh-CN" sz="1100">
                <a:solidFill>
                  <a:schemeClr val="dk1"/>
                </a:solidFill>
                <a:latin typeface="Arial"/>
                <a:ea typeface="Arial"/>
                <a:cs typeface="Arial"/>
                <a:sym typeface="Arial"/>
              </a:rPr>
              <a:t>s</a:t>
            </a:r>
            <a:r>
              <a:rPr b="1" baseline="30000" lang="zh-CN" sz="1650">
                <a:solidFill>
                  <a:schemeClr val="dk1"/>
                </a:solidFill>
                <a:latin typeface="Arial"/>
                <a:ea typeface="Arial"/>
                <a:cs typeface="Arial"/>
                <a:sym typeface="Arial"/>
              </a:rPr>
              <a:t>d</a:t>
            </a:r>
            <a:r>
              <a:rPr baseline="-25000" lang="zh-CN" sz="1650">
                <a:solidFill>
                  <a:schemeClr val="dk1"/>
                </a:solidFill>
                <a:latin typeface="Arial"/>
                <a:ea typeface="Arial"/>
                <a:cs typeface="Arial"/>
                <a:sym typeface="Arial"/>
              </a:rPr>
              <a:t>n</a:t>
            </a:r>
            <a:r>
              <a:rPr lang="zh-CN" sz="1100">
                <a:solidFill>
                  <a:schemeClr val="dk1"/>
                </a:solidFill>
                <a:latin typeface="Arial"/>
                <a:ea typeface="Arial"/>
                <a:cs typeface="Arial"/>
                <a:sym typeface="Arial"/>
              </a:rPr>
              <a:t>ne</a:t>
            </a:r>
            <a:r>
              <a:rPr b="1" baseline="30000" lang="zh-CN" sz="1650">
                <a:solidFill>
                  <a:schemeClr val="dk1"/>
                </a:solidFill>
                <a:latin typeface="Arial"/>
                <a:ea typeface="Arial"/>
                <a:cs typeface="Arial"/>
                <a:sym typeface="Arial"/>
              </a:rPr>
              <a:t>q</a:t>
            </a:r>
            <a:r>
              <a:rPr baseline="-25000" lang="zh-CN" sz="1650">
                <a:solidFill>
                  <a:schemeClr val="dk1"/>
                </a:solidFill>
                <a:latin typeface="Arial"/>
                <a:ea typeface="Arial"/>
                <a:cs typeface="Arial"/>
                <a:sym typeface="Arial"/>
              </a:rPr>
              <a:t>t</a:t>
            </a:r>
            <a:r>
              <a:rPr b="1" baseline="30000" lang="zh-CN" sz="1650">
                <a:solidFill>
                  <a:schemeClr val="dk1"/>
                </a:solidFill>
                <a:latin typeface="Arial"/>
                <a:ea typeface="Arial"/>
                <a:cs typeface="Arial"/>
                <a:sym typeface="Arial"/>
              </a:rPr>
              <a:t>u</a:t>
            </a:r>
            <a:r>
              <a:rPr baseline="-25000" lang="zh-CN" sz="1650">
                <a:solidFill>
                  <a:schemeClr val="dk1"/>
                </a:solidFill>
                <a:latin typeface="Arial"/>
                <a:ea typeface="Arial"/>
                <a:cs typeface="Arial"/>
                <a:sym typeface="Arial"/>
              </a:rPr>
              <a:t>s</a:t>
            </a:r>
            <a:r>
              <a:rPr lang="zh-CN" sz="1100">
                <a:solidFill>
                  <a:schemeClr val="dk1"/>
                </a:solidFill>
                <a:latin typeface="Arial"/>
                <a:ea typeface="Arial"/>
                <a:cs typeface="Arial"/>
                <a:sym typeface="Arial"/>
              </a:rPr>
              <a:t>e</a:t>
            </a:r>
            <a:r>
              <a:rPr b="1" baseline="30000" lang="zh-CN" sz="1650">
                <a:solidFill>
                  <a:schemeClr val="dk1"/>
                </a:solidFill>
                <a:latin typeface="Arial"/>
                <a:ea typeface="Arial"/>
                <a:cs typeface="Arial"/>
                <a:sym typeface="Arial"/>
              </a:rPr>
              <a:t>est</a:t>
            </a:r>
            <a:r>
              <a:rPr baseline="-25000" lang="zh-CN" sz="1650">
                <a:solidFill>
                  <a:schemeClr val="dk1"/>
                </a:solidFill>
                <a:latin typeface="Arial"/>
                <a:ea typeface="Arial"/>
                <a:cs typeface="Arial"/>
                <a:sym typeface="Arial"/>
              </a:rPr>
              <a:t>a</a:t>
            </a:r>
            <a:r>
              <a:rPr lang="zh-CN" sz="1100">
                <a:solidFill>
                  <a:schemeClr val="dk1"/>
                </a:solidFill>
                <a:latin typeface="Arial"/>
                <a:ea typeface="Arial"/>
                <a:cs typeface="Arial"/>
                <a:sym typeface="Arial"/>
              </a:rPr>
              <a:t>d</a:t>
            </a:r>
            <a:r>
              <a:rPr baseline="-25000" lang="zh-CN" sz="1650">
                <a:solidFill>
                  <a:schemeClr val="dk1"/>
                </a:solidFill>
                <a:latin typeface="Arial"/>
                <a:ea typeface="Arial"/>
                <a:cs typeface="Arial"/>
                <a:sym typeface="Arial"/>
              </a:rPr>
              <a:t>re</a:t>
            </a:r>
            <a:r>
              <a:rPr lang="zh-CN" sz="1100">
                <a:solidFill>
                  <a:schemeClr val="dk1"/>
                </a:solidFill>
                <a:latin typeface="Arial"/>
                <a:ea typeface="Arial"/>
                <a:cs typeface="Arial"/>
                <a:sym typeface="Arial"/>
              </a:rPr>
              <a:t>to</a:t>
            </a:r>
            <a:r>
              <a:rPr b="1" baseline="30000" lang="zh-CN" sz="1650">
                <a:solidFill>
                  <a:schemeClr val="dk1"/>
                </a:solidFill>
                <a:latin typeface="Arial"/>
                <a:ea typeface="Arial"/>
                <a:cs typeface="Arial"/>
                <a:sym typeface="Arial"/>
              </a:rPr>
              <a:t>io</a:t>
            </a:r>
            <a:r>
              <a:rPr baseline="-25000" lang="zh-CN" sz="1650">
                <a:solidFill>
                  <a:schemeClr val="dk1"/>
                </a:solidFill>
                <a:latin typeface="Arial"/>
                <a:ea typeface="Arial"/>
                <a:cs typeface="Arial"/>
                <a:sym typeface="Arial"/>
              </a:rPr>
              <a:t>fo</a:t>
            </a:r>
            <a:r>
              <a:rPr b="1" baseline="30000" lang="zh-CN" sz="1650">
                <a:solidFill>
                  <a:schemeClr val="dk1"/>
                </a:solidFill>
                <a:latin typeface="Arial"/>
                <a:ea typeface="Arial"/>
                <a:cs typeface="Arial"/>
                <a:sym typeface="Arial"/>
              </a:rPr>
              <a:t>n</a:t>
            </a:r>
            <a:r>
              <a:rPr lang="zh-CN" sz="1100">
                <a:solidFill>
                  <a:schemeClr val="dk1"/>
                </a:solidFill>
                <a:latin typeface="Arial"/>
                <a:ea typeface="Arial"/>
                <a:cs typeface="Arial"/>
                <a:sym typeface="Arial"/>
              </a:rPr>
              <a:t>happe</a:t>
            </a:r>
            <a:r>
              <a:rPr baseline="-25000" lang="zh-CN" sz="1650">
                <a:solidFill>
                  <a:schemeClr val="dk1"/>
                </a:solidFill>
                <a:latin typeface="Arial"/>
                <a:ea typeface="Arial"/>
                <a:cs typeface="Arial"/>
                <a:sym typeface="Arial"/>
              </a:rPr>
              <a:t>u</a:t>
            </a:r>
            <a:r>
              <a:rPr b="1" baseline="30000" lang="zh-CN" sz="1650">
                <a:solidFill>
                  <a:schemeClr val="dk1"/>
                </a:solidFill>
                <a:latin typeface="Arial"/>
                <a:ea typeface="Arial"/>
                <a:cs typeface="Arial"/>
                <a:sym typeface="Arial"/>
              </a:rPr>
              <a:t>in</a:t>
            </a:r>
            <a:r>
              <a:rPr baseline="-25000" lang="zh-CN" sz="1650">
                <a:solidFill>
                  <a:schemeClr val="dk1"/>
                </a:solidFill>
                <a:latin typeface="Arial"/>
                <a:ea typeface="Arial"/>
                <a:cs typeface="Arial"/>
                <a:sym typeface="Arial"/>
              </a:rPr>
              <a:t>n</a:t>
            </a:r>
            <a:r>
              <a:rPr b="1" baseline="30000" lang="zh-CN" sz="1650">
                <a:solidFill>
                  <a:schemeClr val="dk1"/>
                </a:solidFill>
                <a:latin typeface="Arial"/>
                <a:ea typeface="Arial"/>
                <a:cs typeface="Arial"/>
                <a:sym typeface="Arial"/>
              </a:rPr>
              <a:t>g</a:t>
            </a:r>
            <a:r>
              <a:rPr baseline="-25000" lang="zh-CN" sz="1650">
                <a:solidFill>
                  <a:schemeClr val="dk1"/>
                </a:solidFill>
                <a:latin typeface="Arial"/>
                <a:ea typeface="Arial"/>
                <a:cs typeface="Arial"/>
                <a:sym typeface="Arial"/>
              </a:rPr>
              <a:t>d</a:t>
            </a:r>
            <a:r>
              <a:rPr b="1" baseline="30000" lang="zh-CN" sz="1650">
                <a:solidFill>
                  <a:schemeClr val="dk1"/>
                </a:solidFill>
                <a:latin typeface="Arial"/>
                <a:ea typeface="Arial"/>
                <a:cs typeface="Arial"/>
                <a:sym typeface="Arial"/>
              </a:rPr>
              <a:t>o</a:t>
            </a:r>
            <a:r>
              <a:rPr baseline="-25000" lang="zh-CN" sz="1650">
                <a:solidFill>
                  <a:schemeClr val="dk1"/>
                </a:solidFill>
                <a:latin typeface="Arial"/>
                <a:ea typeface="Arial"/>
                <a:cs typeface="Arial"/>
                <a:sym typeface="Arial"/>
              </a:rPr>
              <a:t>: </a:t>
            </a:r>
            <a:r>
              <a:rPr b="1" baseline="30000" lang="zh-CN" sz="1650">
                <a:solidFill>
                  <a:schemeClr val="dk1"/>
                </a:solidFill>
                <a:latin typeface="Arial"/>
                <a:ea typeface="Arial"/>
                <a:cs typeface="Arial"/>
                <a:sym typeface="Arial"/>
              </a:rPr>
              <a:t>th</a:t>
            </a:r>
            <a:r>
              <a:rPr lang="zh-CN" sz="1100">
                <a:solidFill>
                  <a:schemeClr val="dk1"/>
                </a:solidFill>
                <a:latin typeface="Arial"/>
                <a:ea typeface="Arial"/>
                <a:cs typeface="Arial"/>
                <a:sym typeface="Arial"/>
              </a:rPr>
              <a:t>n</a:t>
            </a:r>
            <a:r>
              <a:rPr b="1" baseline="30000" lang="zh-CN" sz="1650">
                <a:solidFill>
                  <a:schemeClr val="dk1"/>
                </a:solidFill>
                <a:latin typeface="Arial"/>
                <a:ea typeface="Arial"/>
                <a:cs typeface="Arial"/>
                <a:sym typeface="Arial"/>
              </a:rPr>
              <a:t>ers’</a:t>
            </a:r>
            <a:r>
              <a:rPr lang="zh-CN" sz="1100">
                <a:solidFill>
                  <a:schemeClr val="dk1"/>
                </a:solidFill>
                <a:latin typeface="Arial"/>
                <a:ea typeface="Arial"/>
                <a:cs typeface="Arial"/>
                <a:sym typeface="Arial"/>
              </a:rPr>
              <a:t>in the</a:t>
            </a:r>
            <a:r>
              <a:rPr b="1" baseline="30000" lang="zh-CN" sz="1650">
                <a:solidFill>
                  <a:schemeClr val="dk1"/>
                </a:solidFill>
                <a:latin typeface="Arial"/>
                <a:ea typeface="Arial"/>
                <a:cs typeface="Arial"/>
                <a:sym typeface="Arial"/>
              </a:rPr>
              <a:t>view</a:t>
            </a:r>
            <a:r>
              <a:rPr lang="zh-CN" sz="1100">
                <a:solidFill>
                  <a:schemeClr val="dk1"/>
                </a:solidFill>
                <a:latin typeface="Arial"/>
                <a:ea typeface="Arial"/>
                <a:cs typeface="Arial"/>
                <a:sym typeface="Arial"/>
              </a:rPr>
              <a:t>conte</a:t>
            </a:r>
            <a:r>
              <a:rPr b="1" baseline="30000" lang="zh-CN" sz="1650">
                <a:solidFill>
                  <a:schemeClr val="dk1"/>
                </a:solidFill>
                <a:latin typeface="Arial"/>
                <a:ea typeface="Arial"/>
                <a:cs typeface="Arial"/>
                <a:sym typeface="Arial"/>
              </a:rPr>
              <a:t>s  resp</a:t>
            </a:r>
            <a:r>
              <a:rPr lang="zh-CN" sz="1100">
                <a:solidFill>
                  <a:schemeClr val="dk1"/>
                </a:solidFill>
                <a:latin typeface="Arial"/>
                <a:ea typeface="Arial"/>
                <a:cs typeface="Arial"/>
                <a:sym typeface="Arial"/>
              </a:rPr>
              <a:t>xt</a:t>
            </a:r>
            <a:r>
              <a:rPr b="1" baseline="30000" lang="zh-CN" sz="1650">
                <a:solidFill>
                  <a:schemeClr val="dk1"/>
                </a:solidFill>
                <a:latin typeface="Arial"/>
                <a:ea typeface="Arial"/>
                <a:cs typeface="Arial"/>
                <a:sym typeface="Arial"/>
              </a:rPr>
              <a:t>ect</a:t>
            </a:r>
            <a:r>
              <a:rPr lang="zh-CN" sz="1100">
                <a:solidFill>
                  <a:schemeClr val="dk1"/>
                </a:solidFill>
                <a:latin typeface="Arial"/>
                <a:ea typeface="Arial"/>
                <a:cs typeface="Arial"/>
                <a:sym typeface="Arial"/>
              </a:rPr>
              <a:t>of</a:t>
            </a:r>
            <a:r>
              <a:rPr b="1" baseline="30000" lang="zh-CN" sz="1650">
                <a:solidFill>
                  <a:schemeClr val="dk1"/>
                </a:solidFill>
                <a:latin typeface="Arial"/>
                <a:ea typeface="Arial"/>
                <a:cs typeface="Arial"/>
                <a:sym typeface="Arial"/>
              </a:rPr>
              <a:t>fu</a:t>
            </a:r>
            <a:r>
              <a:rPr lang="zh-CN" sz="1100">
                <a:solidFill>
                  <a:schemeClr val="dk1"/>
                </a:solidFill>
                <a:latin typeface="Arial"/>
                <a:ea typeface="Arial"/>
                <a:cs typeface="Arial"/>
                <a:sym typeface="Arial"/>
              </a:rPr>
              <a:t>a</a:t>
            </a:r>
            <a:r>
              <a:rPr b="1" baseline="30000" lang="zh-CN" sz="1650">
                <a:solidFill>
                  <a:schemeClr val="dk1"/>
                </a:solidFill>
                <a:latin typeface="Arial"/>
                <a:ea typeface="Arial"/>
                <a:cs typeface="Arial"/>
                <a:sym typeface="Arial"/>
              </a:rPr>
              <a:t>lly</a:t>
            </a:r>
            <a:r>
              <a:rPr lang="zh-CN" sz="1100">
                <a:solidFill>
                  <a:schemeClr val="dk1"/>
                </a:solidFill>
                <a:latin typeface="Arial"/>
                <a:ea typeface="Arial"/>
                <a:cs typeface="Arial"/>
                <a:sym typeface="Arial"/>
              </a:rPr>
              <a:t>supporti</a:t>
            </a:r>
            <a:r>
              <a:rPr baseline="30000" lang="zh-CN" sz="1650">
                <a:solidFill>
                  <a:schemeClr val="dk1"/>
                </a:solidFill>
                <a:latin typeface="Arial"/>
                <a:ea typeface="Arial"/>
                <a:cs typeface="Arial"/>
                <a:sym typeface="Arial"/>
              </a:rPr>
              <a:t>*	</a:t>
            </a:r>
            <a:r>
              <a:rPr lang="zh-CN" sz="1100">
                <a:solidFill>
                  <a:schemeClr val="dk1"/>
                </a:solidFill>
                <a:latin typeface="Arial"/>
                <a:ea typeface="Arial"/>
                <a:cs typeface="Arial"/>
                <a:sym typeface="Arial"/>
              </a:rPr>
              <a:t>ve classroom, in  </a:t>
            </a:r>
            <a:r>
              <a:rPr baseline="-25000" lang="zh-CN" sz="1650">
                <a:solidFill>
                  <a:schemeClr val="dk1"/>
                </a:solidFill>
                <a:latin typeface="Arial"/>
                <a:ea typeface="Arial"/>
                <a:cs typeface="Arial"/>
                <a:sym typeface="Arial"/>
              </a:rPr>
              <a:t>wi</a:t>
            </a:r>
            <a:r>
              <a:rPr lang="zh-CN" sz="1100">
                <a:solidFill>
                  <a:schemeClr val="dk1"/>
                </a:solidFill>
                <a:latin typeface="Arial"/>
                <a:ea typeface="Arial"/>
                <a:cs typeface="Arial"/>
                <a:sym typeface="Arial"/>
              </a:rPr>
              <a:t>·</a:t>
            </a:r>
            <a:r>
              <a:rPr baseline="30000" lang="zh-CN" sz="1650">
                <a:solidFill>
                  <a:schemeClr val="dk1"/>
                </a:solidFill>
                <a:latin typeface="Arial"/>
                <a:ea typeface="Arial"/>
                <a:cs typeface="Arial"/>
                <a:sym typeface="Arial"/>
              </a:rPr>
              <a:t>and· </a:t>
            </a:r>
            <a:r>
              <a:rPr baseline="-25000" lang="zh-CN" sz="1650">
                <a:solidFill>
                  <a:schemeClr val="dk1"/>
                </a:solidFill>
                <a:latin typeface="Arial"/>
                <a:ea typeface="Arial"/>
                <a:cs typeface="Arial"/>
                <a:sym typeface="Arial"/>
              </a:rPr>
              <a:t>t</a:t>
            </a:r>
            <a:r>
              <a:rPr baseline="30000" lang="zh-CN" sz="1650">
                <a:solidFill>
                  <a:schemeClr val="dk1"/>
                </a:solidFill>
                <a:latin typeface="Arial"/>
                <a:ea typeface="Arial"/>
                <a:cs typeface="Arial"/>
                <a:sym typeface="Arial"/>
              </a:rPr>
              <a:t>acti</a:t>
            </a:r>
            <a:r>
              <a:rPr lang="zh-CN" sz="1100">
                <a:solidFill>
                  <a:schemeClr val="dk1"/>
                </a:solidFill>
                <a:latin typeface="Arial"/>
                <a:ea typeface="Arial"/>
                <a:cs typeface="Arial"/>
                <a:sym typeface="Arial"/>
              </a:rPr>
              <a:t>ex</a:t>
            </a:r>
            <a:r>
              <a:rPr baseline="-25000" lang="zh-CN" sz="1650">
                <a:solidFill>
                  <a:schemeClr val="dk1"/>
                </a:solidFill>
                <a:latin typeface="Arial"/>
                <a:ea typeface="Arial"/>
                <a:cs typeface="Arial"/>
                <a:sym typeface="Arial"/>
              </a:rPr>
              <a:t>h</a:t>
            </a:r>
            <a:r>
              <a:rPr baseline="30000" lang="zh-CN" sz="1650">
                <a:solidFill>
                  <a:schemeClr val="dk1"/>
                </a:solidFill>
                <a:latin typeface="Arial"/>
                <a:ea typeface="Arial"/>
                <a:cs typeface="Arial"/>
                <a:sym typeface="Arial"/>
              </a:rPr>
              <a:t>e</a:t>
            </a:r>
            <a:r>
              <a:rPr baseline="-25000" lang="zh-CN" sz="1650">
                <a:solidFill>
                  <a:schemeClr val="dk1"/>
                </a:solidFill>
                <a:latin typeface="Arial"/>
                <a:ea typeface="Arial"/>
                <a:cs typeface="Arial"/>
                <a:sym typeface="Arial"/>
              </a:rPr>
              <a:t>s</a:t>
            </a:r>
            <a:r>
              <a:rPr lang="zh-CN" sz="1100">
                <a:solidFill>
                  <a:schemeClr val="dk1"/>
                </a:solidFill>
                <a:latin typeface="Arial"/>
                <a:ea typeface="Arial"/>
                <a:cs typeface="Arial"/>
                <a:sym typeface="Arial"/>
              </a:rPr>
              <a:t>p</a:t>
            </a:r>
            <a:r>
              <a:rPr baseline="30000" lang="zh-CN" sz="1650">
                <a:solidFill>
                  <a:schemeClr val="dk1"/>
                </a:solidFill>
                <a:latin typeface="Arial"/>
                <a:ea typeface="Arial"/>
                <a:cs typeface="Arial"/>
                <a:sym typeface="Arial"/>
              </a:rPr>
              <a:t>nga</a:t>
            </a:r>
            <a:r>
              <a:rPr baseline="-25000" lang="zh-CN" sz="1650">
                <a:solidFill>
                  <a:schemeClr val="dk1"/>
                </a:solidFill>
                <a:latin typeface="Arial"/>
                <a:ea typeface="Arial"/>
                <a:cs typeface="Arial"/>
                <a:sym typeface="Arial"/>
              </a:rPr>
              <a:t>t</a:t>
            </a:r>
            <a:r>
              <a:rPr baseline="30000" lang="zh-CN" sz="1650">
                <a:solidFill>
                  <a:schemeClr val="dk1"/>
                </a:solidFill>
                <a:latin typeface="Arial"/>
                <a:ea typeface="Arial"/>
                <a:cs typeface="Arial"/>
                <a:sym typeface="Arial"/>
              </a:rPr>
              <a:t>ve</a:t>
            </a:r>
            <a:r>
              <a:rPr lang="zh-CN" sz="1100">
                <a:solidFill>
                  <a:schemeClr val="dk1"/>
                </a:solidFill>
                <a:latin typeface="Arial"/>
                <a:ea typeface="Arial"/>
                <a:cs typeface="Arial"/>
                <a:sym typeface="Arial"/>
              </a:rPr>
              <a:t>l</a:t>
            </a:r>
            <a:r>
              <a:rPr baseline="-25000" lang="zh-CN" sz="1650">
                <a:solidFill>
                  <a:schemeClr val="dk1"/>
                </a:solidFill>
                <a:latin typeface="Arial"/>
                <a:ea typeface="Arial"/>
                <a:cs typeface="Arial"/>
                <a:sym typeface="Arial"/>
              </a:rPr>
              <a:t>u</a:t>
            </a:r>
            <a:r>
              <a:rPr lang="zh-CN" sz="1100">
                <a:solidFill>
                  <a:schemeClr val="dk1"/>
                </a:solidFill>
                <a:latin typeface="Arial"/>
                <a:ea typeface="Arial"/>
                <a:cs typeface="Arial"/>
                <a:sym typeface="Arial"/>
              </a:rPr>
              <a:t>ic</a:t>
            </a:r>
            <a:r>
              <a:rPr baseline="-25000" lang="zh-CN" sz="1650">
                <a:solidFill>
                  <a:schemeClr val="dk1"/>
                </a:solidFill>
                <a:latin typeface="Arial"/>
                <a:ea typeface="Arial"/>
                <a:cs typeface="Arial"/>
                <a:sym typeface="Arial"/>
              </a:rPr>
              <a:t>d</a:t>
            </a:r>
            <a:r>
              <a:rPr lang="zh-CN" sz="1100">
                <a:solidFill>
                  <a:schemeClr val="dk1"/>
                </a:solidFill>
                <a:latin typeface="Arial"/>
                <a:ea typeface="Arial"/>
                <a:cs typeface="Arial"/>
                <a:sym typeface="Arial"/>
              </a:rPr>
              <a:t>i</a:t>
            </a:r>
            <a:r>
              <a:rPr baseline="30000" lang="zh-CN" sz="1650">
                <a:solidFill>
                  <a:schemeClr val="dk1"/>
                </a:solidFill>
                <a:latin typeface="Arial"/>
                <a:ea typeface="Arial"/>
                <a:cs typeface="Arial"/>
                <a:sym typeface="Arial"/>
              </a:rPr>
              <a:t>ge</a:t>
            </a:r>
            <a:r>
              <a:rPr lang="zh-CN" sz="1100">
                <a:solidFill>
                  <a:schemeClr val="dk1"/>
                </a:solidFill>
                <a:latin typeface="Arial"/>
                <a:ea typeface="Arial"/>
                <a:cs typeface="Arial"/>
                <a:sym typeface="Arial"/>
              </a:rPr>
              <a:t>t</a:t>
            </a:r>
            <a:r>
              <a:rPr baseline="-25000" lang="zh-CN" sz="1650">
                <a:solidFill>
                  <a:schemeClr val="dk1"/>
                </a:solidFill>
                <a:latin typeface="Arial"/>
                <a:ea typeface="Arial"/>
                <a:cs typeface="Arial"/>
                <a:sym typeface="Arial"/>
              </a:rPr>
              <a:t>e</a:t>
            </a:r>
            <a:r>
              <a:rPr baseline="30000" lang="zh-CN" sz="1650">
                <a:solidFill>
                  <a:schemeClr val="dk1"/>
                </a:solidFill>
                <a:latin typeface="Arial"/>
                <a:ea typeface="Arial"/>
                <a:cs typeface="Arial"/>
                <a:sym typeface="Arial"/>
              </a:rPr>
              <a:t>stude</a:t>
            </a:r>
            <a:r>
              <a:rPr baseline="-25000" lang="zh-CN" sz="1650">
                <a:solidFill>
                  <a:schemeClr val="dk1"/>
                </a:solidFill>
                <a:latin typeface="Arial"/>
                <a:ea typeface="Arial"/>
                <a:cs typeface="Arial"/>
                <a:sym typeface="Arial"/>
              </a:rPr>
              <a:t>n</a:t>
            </a:r>
            <a:r>
              <a:rPr lang="zh-CN" sz="1100">
                <a:solidFill>
                  <a:schemeClr val="dk1"/>
                </a:solidFill>
                <a:latin typeface="Arial"/>
                <a:ea typeface="Arial"/>
                <a:cs typeface="Arial"/>
                <a:sym typeface="Arial"/>
              </a:rPr>
              <a:t>u</a:t>
            </a:r>
            <a:r>
              <a:rPr baseline="-25000" lang="zh-CN" sz="1650">
                <a:solidFill>
                  <a:schemeClr val="dk1"/>
                </a:solidFill>
                <a:latin typeface="Arial"/>
                <a:ea typeface="Arial"/>
                <a:cs typeface="Arial"/>
                <a:sym typeface="Arial"/>
              </a:rPr>
              <a:t>t</a:t>
            </a:r>
            <a:r>
              <a:rPr baseline="30000" lang="zh-CN" sz="1650">
                <a:solidFill>
                  <a:schemeClr val="dk1"/>
                </a:solidFill>
                <a:latin typeface="Arial"/>
                <a:ea typeface="Arial"/>
                <a:cs typeface="Arial"/>
                <a:sym typeface="Arial"/>
              </a:rPr>
              <a:t>w</a:t>
            </a:r>
            <a:r>
              <a:rPr lang="zh-CN" sz="1100">
                <a:solidFill>
                  <a:schemeClr val="dk1"/>
                </a:solidFill>
                <a:latin typeface="Arial"/>
                <a:ea typeface="Arial"/>
                <a:cs typeface="Arial"/>
                <a:sym typeface="Arial"/>
              </a:rPr>
              <a:t>s</a:t>
            </a:r>
            <a:r>
              <a:rPr baseline="-25000" lang="zh-CN" sz="1650">
                <a:solidFill>
                  <a:schemeClr val="dk1"/>
                </a:solidFill>
                <a:latin typeface="Arial"/>
                <a:ea typeface="Arial"/>
                <a:cs typeface="Arial"/>
                <a:sym typeface="Arial"/>
              </a:rPr>
              <a:t>s</a:t>
            </a:r>
            <a:r>
              <a:rPr lang="zh-CN" sz="1100">
                <a:solidFill>
                  <a:schemeClr val="dk1"/>
                </a:solidFill>
                <a:latin typeface="Arial"/>
                <a:ea typeface="Arial"/>
                <a:cs typeface="Arial"/>
                <a:sym typeface="Arial"/>
              </a:rPr>
              <a:t>e</a:t>
            </a:r>
            <a:r>
              <a:rPr baseline="30000" lang="zh-CN" sz="1650">
                <a:solidFill>
                  <a:schemeClr val="dk1"/>
                </a:solidFill>
                <a:latin typeface="Arial"/>
                <a:ea typeface="Arial"/>
                <a:cs typeface="Arial"/>
                <a:sym typeface="Arial"/>
              </a:rPr>
              <a:t>it</a:t>
            </a:r>
            <a:r>
              <a:rPr lang="zh-CN" sz="1100">
                <a:solidFill>
                  <a:schemeClr val="dk1"/>
                </a:solidFill>
                <a:latin typeface="Arial"/>
                <a:ea typeface="Arial"/>
                <a:cs typeface="Arial"/>
                <a:sym typeface="Arial"/>
              </a:rPr>
              <a:t>o</a:t>
            </a:r>
            <a:r>
              <a:rPr baseline="30000" lang="zh-CN" sz="1650">
                <a:solidFill>
                  <a:schemeClr val="dk1"/>
                </a:solidFill>
                <a:latin typeface="Arial"/>
                <a:ea typeface="Arial"/>
                <a:cs typeface="Arial"/>
                <a:sym typeface="Arial"/>
              </a:rPr>
              <a:t>hnt</a:t>
            </a:r>
            <a:r>
              <a:rPr lang="zh-CN" sz="1100">
                <a:solidFill>
                  <a:schemeClr val="dk1"/>
                </a:solidFill>
                <a:latin typeface="Arial"/>
                <a:ea typeface="Arial"/>
                <a:cs typeface="Arial"/>
                <a:sym typeface="Arial"/>
              </a:rPr>
              <a:t>f</a:t>
            </a:r>
            <a:r>
              <a:rPr baseline="30000" lang="zh-CN" sz="1650">
                <a:solidFill>
                  <a:schemeClr val="dk1"/>
                </a:solidFill>
                <a:latin typeface="Arial"/>
                <a:ea typeface="Arial"/>
                <a:cs typeface="Arial"/>
                <a:sym typeface="Arial"/>
              </a:rPr>
              <a:t>ot</a:t>
            </a:r>
            <a:r>
              <a:rPr lang="zh-CN" sz="1100">
                <a:solidFill>
                  <a:schemeClr val="dk1"/>
                </a:solidFill>
                <a:latin typeface="Arial"/>
                <a:ea typeface="Arial"/>
                <a:cs typeface="Arial"/>
                <a:sym typeface="Arial"/>
              </a:rPr>
              <a:t>gr</a:t>
            </a:r>
            <a:r>
              <a:rPr baseline="30000" lang="zh-CN" sz="1650">
                <a:solidFill>
                  <a:schemeClr val="dk1"/>
                </a:solidFill>
                <a:latin typeface="Arial"/>
                <a:ea typeface="Arial"/>
                <a:cs typeface="Arial"/>
                <a:sym typeface="Arial"/>
              </a:rPr>
              <a:t>partih</a:t>
            </a:r>
            <a:r>
              <a:rPr lang="zh-CN" sz="1100">
                <a:solidFill>
                  <a:schemeClr val="dk1"/>
                </a:solidFill>
                <a:latin typeface="Arial"/>
                <a:ea typeface="Arial"/>
                <a:cs typeface="Arial"/>
                <a:sym typeface="Arial"/>
              </a:rPr>
              <a:t>o</a:t>
            </a:r>
            <a:r>
              <a:rPr baseline="30000" lang="zh-CN" sz="1650">
                <a:solidFill>
                  <a:schemeClr val="dk1"/>
                </a:solidFill>
                <a:latin typeface="Arial"/>
                <a:ea typeface="Arial"/>
                <a:cs typeface="Arial"/>
                <a:sym typeface="Arial"/>
              </a:rPr>
              <a:t>ers</a:t>
            </a:r>
            <a:r>
              <a:rPr lang="zh-CN" sz="1100">
                <a:solidFill>
                  <a:schemeClr val="dk1"/>
                </a:solidFill>
                <a:latin typeface="Arial"/>
                <a:ea typeface="Arial"/>
                <a:cs typeface="Arial"/>
                <a:sym typeface="Arial"/>
              </a:rPr>
              <a:t>un</a:t>
            </a:r>
            <a:r>
              <a:rPr baseline="30000" lang="zh-CN" sz="1650">
                <a:solidFill>
                  <a:schemeClr val="dk1"/>
                </a:solidFill>
                <a:latin typeface="Arial"/>
                <a:ea typeface="Arial"/>
                <a:cs typeface="Arial"/>
                <a:sym typeface="Arial"/>
              </a:rPr>
              <a:t>ci</a:t>
            </a:r>
            <a:r>
              <a:rPr lang="zh-CN" sz="1100">
                <a:solidFill>
                  <a:schemeClr val="dk1"/>
                </a:solidFill>
                <a:latin typeface="Arial"/>
                <a:ea typeface="Arial"/>
                <a:cs typeface="Arial"/>
                <a:sym typeface="Arial"/>
              </a:rPr>
              <a:t>d</a:t>
            </a:r>
            <a:r>
              <a:rPr baseline="30000" lang="zh-CN" sz="1650">
                <a:solidFill>
                  <a:schemeClr val="dk1"/>
                </a:solidFill>
                <a:latin typeface="Arial"/>
                <a:ea typeface="Arial"/>
                <a:cs typeface="Arial"/>
                <a:sym typeface="Arial"/>
              </a:rPr>
              <a:t>’ ipatid</a:t>
            </a:r>
            <a:r>
              <a:rPr lang="zh-CN" sz="1100">
                <a:solidFill>
                  <a:schemeClr val="dk1"/>
                </a:solidFill>
                <a:latin typeface="Arial"/>
                <a:ea typeface="Arial"/>
                <a:cs typeface="Arial"/>
                <a:sym typeface="Arial"/>
              </a:rPr>
              <a:t>ru</a:t>
            </a:r>
            <a:r>
              <a:rPr baseline="30000" lang="zh-CN" sz="1650">
                <a:solidFill>
                  <a:schemeClr val="dk1"/>
                </a:solidFill>
                <a:latin typeface="Arial"/>
                <a:ea typeface="Arial"/>
                <a:cs typeface="Arial"/>
                <a:sym typeface="Arial"/>
              </a:rPr>
              <a:t>eas</a:t>
            </a:r>
            <a:r>
              <a:rPr lang="zh-CN" sz="1100">
                <a:solidFill>
                  <a:schemeClr val="dk1"/>
                </a:solidFill>
                <a:latin typeface="Arial"/>
                <a:ea typeface="Arial"/>
                <a:cs typeface="Arial"/>
                <a:sym typeface="Arial"/>
              </a:rPr>
              <a:t>les</a:t>
            </a:r>
            <a:r>
              <a:rPr baseline="30000" lang="zh-CN" sz="1650">
                <a:solidFill>
                  <a:schemeClr val="dk1"/>
                </a:solidFill>
                <a:latin typeface="Arial"/>
                <a:ea typeface="Arial"/>
                <a:cs typeface="Arial"/>
                <a:sym typeface="Arial"/>
              </a:rPr>
              <a:t>on</a:t>
            </a:r>
            <a:r>
              <a:rPr lang="zh-CN" sz="1100">
                <a:solidFill>
                  <a:schemeClr val="dk1"/>
                </a:solidFill>
                <a:latin typeface="Arial"/>
                <a:ea typeface="Arial"/>
                <a:cs typeface="Arial"/>
                <a:sym typeface="Arial"/>
              </a:rPr>
              <a:t>fo</a:t>
            </a:r>
            <a:r>
              <a:rPr baseline="30000" lang="zh-CN" sz="1650">
                <a:solidFill>
                  <a:schemeClr val="dk1"/>
                </a:solidFill>
                <a:latin typeface="Arial"/>
                <a:ea typeface="Arial"/>
                <a:cs typeface="Arial"/>
                <a:sym typeface="Arial"/>
              </a:rPr>
              <a:t>–</a:t>
            </a:r>
            <a:r>
              <a:rPr lang="zh-CN" sz="1100">
                <a:solidFill>
                  <a:schemeClr val="dk1"/>
                </a:solidFill>
                <a:latin typeface="Arial"/>
                <a:ea typeface="Arial"/>
                <a:cs typeface="Arial"/>
                <a:sym typeface="Arial"/>
              </a:rPr>
              <a:t>r </a:t>
            </a:r>
            <a:r>
              <a:rPr baseline="30000" lang="zh-CN" sz="1650">
                <a:solidFill>
                  <a:schemeClr val="dk1"/>
                </a:solidFill>
                <a:latin typeface="Arial"/>
                <a:ea typeface="Arial"/>
                <a:cs typeface="Arial"/>
                <a:sym typeface="Arial"/>
              </a:rPr>
              <a:t>mu</a:t>
            </a:r>
            <a:r>
              <a:rPr lang="zh-CN" sz="1100">
                <a:solidFill>
                  <a:schemeClr val="dk1"/>
                </a:solidFill>
                <a:latin typeface="Arial"/>
                <a:ea typeface="Arial"/>
                <a:cs typeface="Arial"/>
                <a:sym typeface="Arial"/>
              </a:rPr>
              <a:t>talk</a:t>
            </a:r>
            <a:r>
              <a:rPr baseline="30000" lang="zh-CN" sz="1650">
                <a:solidFill>
                  <a:schemeClr val="dk1"/>
                </a:solidFill>
                <a:latin typeface="Arial"/>
                <a:ea typeface="Arial"/>
                <a:cs typeface="Arial"/>
                <a:sym typeface="Arial"/>
              </a:rPr>
              <a:t>lti</a:t>
            </a:r>
            <a:r>
              <a:rPr lang="zh-CN" sz="1100">
                <a:solidFill>
                  <a:schemeClr val="dk1"/>
                </a:solidFill>
                <a:latin typeface="Arial"/>
                <a:ea typeface="Arial"/>
                <a:cs typeface="Arial"/>
                <a:sym typeface="Arial"/>
              </a:rPr>
              <a:t>–</a:t>
            </a:r>
            <a:r>
              <a:rPr baseline="30000" lang="zh-CN" sz="1650">
                <a:solidFill>
                  <a:schemeClr val="dk1"/>
                </a:solidFill>
                <a:latin typeface="Arial"/>
                <a:ea typeface="Arial"/>
                <a:cs typeface="Arial"/>
                <a:sym typeface="Arial"/>
              </a:rPr>
              <a:t>pl</a:t>
            </a:r>
            <a:r>
              <a:rPr lang="zh-CN" sz="1100">
                <a:solidFill>
                  <a:schemeClr val="dk1"/>
                </a:solidFill>
                <a:latin typeface="Arial"/>
                <a:ea typeface="Arial"/>
                <a:cs typeface="Arial"/>
                <a:sym typeface="Arial"/>
              </a:rPr>
              <a:t>supporti</a:t>
            </a:r>
            <a:r>
              <a:rPr baseline="30000" lang="zh-CN" sz="1650">
                <a:solidFill>
                  <a:schemeClr val="dk1"/>
                </a:solidFill>
                <a:latin typeface="Arial"/>
                <a:ea typeface="Arial"/>
                <a:cs typeface="Arial"/>
                <a:sym typeface="Arial"/>
              </a:rPr>
              <a:t>e  studen</a:t>
            </a:r>
            <a:r>
              <a:rPr lang="zh-CN" sz="1100">
                <a:solidFill>
                  <a:schemeClr val="dk1"/>
                </a:solidFill>
                <a:latin typeface="Arial"/>
                <a:ea typeface="Arial"/>
                <a:cs typeface="Arial"/>
                <a:sym typeface="Arial"/>
              </a:rPr>
              <a:t>ng</a:t>
            </a:r>
            <a:r>
              <a:rPr baseline="30000" lang="zh-CN" sz="1650">
                <a:solidFill>
                  <a:schemeClr val="dk1"/>
                </a:solidFill>
                <a:latin typeface="Arial"/>
                <a:ea typeface="Arial"/>
                <a:cs typeface="Arial"/>
                <a:sym typeface="Arial"/>
              </a:rPr>
              <a:t>ts</a:t>
            </a:r>
            <a:r>
              <a:rPr lang="zh-CN" sz="1100">
                <a:solidFill>
                  <a:schemeClr val="dk1"/>
                </a:solidFill>
                <a:latin typeface="Arial"/>
                <a:ea typeface="Arial"/>
                <a:cs typeface="Arial"/>
                <a:sym typeface="Arial"/>
              </a:rPr>
              <a:t>di</a:t>
            </a:r>
            <a:r>
              <a:rPr baseline="30000" lang="zh-CN" sz="1650">
                <a:solidFill>
                  <a:schemeClr val="dk1"/>
                </a:solidFill>
                <a:latin typeface="Arial"/>
                <a:ea typeface="Arial"/>
                <a:cs typeface="Arial"/>
                <a:sym typeface="Arial"/>
              </a:rPr>
              <a:t>g</a:t>
            </a:r>
            <a:r>
              <a:rPr lang="zh-CN" sz="1100">
                <a:solidFill>
                  <a:schemeClr val="dk1"/>
                </a:solidFill>
                <a:latin typeface="Arial"/>
                <a:ea typeface="Arial"/>
                <a:cs typeface="Arial"/>
                <a:sym typeface="Arial"/>
              </a:rPr>
              <a:t>al</a:t>
            </a:r>
            <a:r>
              <a:rPr baseline="30000" lang="zh-CN" sz="1650">
                <a:solidFill>
                  <a:schemeClr val="dk1"/>
                </a:solidFill>
                <a:latin typeface="Arial"/>
                <a:ea typeface="Arial"/>
                <a:cs typeface="Arial"/>
                <a:sym typeface="Arial"/>
              </a:rPr>
              <a:t>ive</a:t>
            </a:r>
            <a:r>
              <a:rPr lang="zh-CN" sz="1100">
                <a:solidFill>
                  <a:schemeClr val="dk1"/>
                </a:solidFill>
                <a:latin typeface="Arial"/>
                <a:ea typeface="Arial"/>
                <a:cs typeface="Arial"/>
                <a:sym typeface="Arial"/>
              </a:rPr>
              <a:t>og</a:t>
            </a:r>
            <a:r>
              <a:rPr baseline="30000" lang="zh-CN" sz="1650">
                <a:solidFill>
                  <a:schemeClr val="dk1"/>
                </a:solidFill>
                <a:latin typeface="Arial"/>
                <a:ea typeface="Arial"/>
                <a:cs typeface="Arial"/>
                <a:sym typeface="Arial"/>
              </a:rPr>
              <a:t>e</a:t>
            </a:r>
            <a:r>
              <a:rPr lang="zh-CN" sz="1100">
                <a:solidFill>
                  <a:schemeClr val="dk1"/>
                </a:solidFill>
                <a:latin typeface="Arial"/>
                <a:ea typeface="Arial"/>
                <a:cs typeface="Arial"/>
                <a:sym typeface="Arial"/>
              </a:rPr>
              <a:t>ic</a:t>
            </a:r>
            <a:r>
              <a:rPr baseline="30000" lang="zh-CN" sz="1650">
                <a:solidFill>
                  <a:schemeClr val="dk1"/>
                </a:solidFill>
                <a:latin typeface="Arial"/>
                <a:ea typeface="Arial"/>
                <a:cs typeface="Arial"/>
                <a:sym typeface="Arial"/>
              </a:rPr>
              <a:t>xt</a:t>
            </a:r>
            <a:r>
              <a:rPr lang="zh-CN" sz="1100">
                <a:solidFill>
                  <a:schemeClr val="dk1"/>
                </a:solidFill>
                <a:latin typeface="Arial"/>
                <a:ea typeface="Arial"/>
                <a:cs typeface="Arial"/>
                <a:sym typeface="Arial"/>
              </a:rPr>
              <a:t>practi</a:t>
            </a:r>
            <a:r>
              <a:rPr baseline="30000" lang="zh-CN" sz="1650">
                <a:solidFill>
                  <a:schemeClr val="dk1"/>
                </a:solidFill>
                <a:latin typeface="Arial"/>
                <a:ea typeface="Arial"/>
                <a:cs typeface="Arial"/>
                <a:sym typeface="Arial"/>
              </a:rPr>
              <a:t>ended</a:t>
            </a:r>
            <a:r>
              <a:rPr lang="zh-CN" sz="1100">
                <a:solidFill>
                  <a:schemeClr val="dk1"/>
                </a:solidFill>
                <a:latin typeface="Arial"/>
                <a:ea typeface="Arial"/>
                <a:cs typeface="Arial"/>
                <a:sym typeface="Arial"/>
              </a:rPr>
              <a:t>ce</a:t>
            </a:r>
            <a:r>
              <a:rPr baseline="30000" lang="zh-CN" sz="1650">
                <a:solidFill>
                  <a:schemeClr val="dk1"/>
                </a:solidFill>
                <a:latin typeface="Arial"/>
                <a:ea typeface="Arial"/>
                <a:cs typeface="Arial"/>
                <a:sym typeface="Arial"/>
              </a:rPr>
              <a:t>c</a:t>
            </a:r>
            <a:r>
              <a:rPr lang="zh-CN" sz="1100">
                <a:solidFill>
                  <a:schemeClr val="dk1"/>
                </a:solidFill>
                <a:latin typeface="Arial"/>
                <a:ea typeface="Arial"/>
                <a:cs typeface="Arial"/>
                <a:sym typeface="Arial"/>
              </a:rPr>
              <a:t>s,</a:t>
            </a:r>
            <a:r>
              <a:rPr baseline="30000" lang="zh-CN" sz="1650">
                <a:solidFill>
                  <a:schemeClr val="dk1"/>
                </a:solidFill>
                <a:latin typeface="Arial"/>
                <a:ea typeface="Arial"/>
                <a:cs typeface="Arial"/>
                <a:sym typeface="Arial"/>
              </a:rPr>
              <a:t>on</a:t>
            </a:r>
            <a:r>
              <a:rPr lang="zh-CN" sz="1100">
                <a:solidFill>
                  <a:schemeClr val="dk1"/>
                </a:solidFill>
                <a:latin typeface="Arial"/>
                <a:ea typeface="Arial"/>
                <a:cs typeface="Arial"/>
                <a:sym typeface="Arial"/>
              </a:rPr>
              <a:t>ne</a:t>
            </a:r>
            <a:r>
              <a:rPr baseline="30000" lang="zh-CN" sz="1650">
                <a:solidFill>
                  <a:schemeClr val="dk1"/>
                </a:solidFill>
                <a:latin typeface="Arial"/>
                <a:ea typeface="Arial"/>
                <a:cs typeface="Arial"/>
                <a:sym typeface="Arial"/>
              </a:rPr>
              <a:t>tr</a:t>
            </a:r>
            <a:r>
              <a:rPr lang="zh-CN" sz="1100">
                <a:solidFill>
                  <a:schemeClr val="dk1"/>
                </a:solidFill>
                <a:latin typeface="Arial"/>
                <a:ea typeface="Arial"/>
                <a:cs typeface="Arial"/>
                <a:sym typeface="Arial"/>
              </a:rPr>
              <a:t>g</a:t>
            </a:r>
            <a:r>
              <a:rPr baseline="30000" lang="zh-CN" sz="1650">
                <a:solidFill>
                  <a:schemeClr val="dk1"/>
                </a:solidFill>
                <a:latin typeface="Arial"/>
                <a:ea typeface="Arial"/>
                <a:cs typeface="Arial"/>
                <a:sym typeface="Arial"/>
              </a:rPr>
              <a:t>ib</a:t>
            </a:r>
            <a:r>
              <a:rPr lang="zh-CN" sz="1100">
                <a:solidFill>
                  <a:schemeClr val="dk1"/>
                </a:solidFill>
                <a:latin typeface="Arial"/>
                <a:ea typeface="Arial"/>
                <a:cs typeface="Arial"/>
                <a:sym typeface="Arial"/>
              </a:rPr>
              <a:t>oti</a:t>
            </a:r>
            <a:r>
              <a:rPr baseline="30000" lang="zh-CN" sz="1650">
                <a:solidFill>
                  <a:schemeClr val="dk1"/>
                </a:solidFill>
                <a:latin typeface="Arial"/>
                <a:ea typeface="Arial"/>
                <a:cs typeface="Arial"/>
                <a:sym typeface="Arial"/>
              </a:rPr>
              <a:t>ut</a:t>
            </a:r>
            <a:r>
              <a:rPr lang="zh-CN" sz="1100">
                <a:solidFill>
                  <a:schemeClr val="dk1"/>
                </a:solidFill>
                <a:latin typeface="Arial"/>
                <a:ea typeface="Arial"/>
                <a:cs typeface="Arial"/>
                <a:sym typeface="Arial"/>
              </a:rPr>
              <a:t>ate</a:t>
            </a:r>
            <a:r>
              <a:rPr baseline="30000" lang="zh-CN" sz="1650">
                <a:solidFill>
                  <a:schemeClr val="dk1"/>
                </a:solidFill>
                <a:latin typeface="Arial"/>
                <a:ea typeface="Arial"/>
                <a:cs typeface="Arial"/>
                <a:sym typeface="Arial"/>
              </a:rPr>
              <a:t>ion</a:t>
            </a:r>
            <a:r>
              <a:rPr lang="zh-CN" sz="1100">
                <a:solidFill>
                  <a:schemeClr val="dk1"/>
                </a:solidFill>
                <a:latin typeface="Arial"/>
                <a:ea typeface="Arial"/>
                <a:cs typeface="Arial"/>
                <a:sym typeface="Arial"/>
              </a:rPr>
              <a:t>d</a:t>
            </a:r>
            <a:r>
              <a:rPr baseline="30000" lang="zh-CN" sz="1650">
                <a:solidFill>
                  <a:schemeClr val="dk1"/>
                </a:solidFill>
                <a:latin typeface="Arial"/>
                <a:ea typeface="Arial"/>
                <a:cs typeface="Arial"/>
                <a:sym typeface="Arial"/>
              </a:rPr>
              <a:t>s</a:t>
            </a:r>
            <a:endParaRPr baseline="30000" sz="1650">
              <a:solidFill>
                <a:schemeClr val="dk1"/>
              </a:solidFill>
              <a:latin typeface="Arial"/>
              <a:ea typeface="Arial"/>
              <a:cs typeface="Arial"/>
              <a:sym typeface="Arial"/>
            </a:endParaRPr>
          </a:p>
          <a:p>
            <a:pPr indent="0" lvl="0" marL="55245" marR="0" rtl="0" algn="l">
              <a:lnSpc>
                <a:spcPct val="64333"/>
              </a:lnSpc>
              <a:spcBef>
                <a:spcPts val="0"/>
              </a:spcBef>
              <a:spcAft>
                <a:spcPts val="0"/>
              </a:spcAft>
              <a:buNone/>
            </a:pPr>
            <a:r>
              <a:rPr lang="zh-CN" sz="1100">
                <a:solidFill>
                  <a:schemeClr val="dk1"/>
                </a:solidFill>
                <a:latin typeface="Arial"/>
                <a:ea typeface="Arial"/>
                <a:cs typeface="Arial"/>
                <a:sym typeface="Arial"/>
              </a:rPr>
              <a:t>*</a:t>
            </a:r>
            <a:r>
              <a:rPr baseline="-25000" lang="zh-CN" sz="1500">
                <a:solidFill>
                  <a:schemeClr val="dk1"/>
                </a:solidFill>
                <a:latin typeface="Arial"/>
                <a:ea typeface="Arial"/>
                <a:cs typeface="Arial"/>
                <a:sym typeface="Arial"/>
              </a:rPr>
              <a:t>ef</a:t>
            </a:r>
            <a:r>
              <a:rPr lang="zh-CN" sz="1000">
                <a:solidFill>
                  <a:schemeClr val="dk1"/>
                </a:solidFill>
                <a:latin typeface="Arial"/>
                <a:ea typeface="Arial"/>
                <a:cs typeface="Arial"/>
                <a:sym typeface="Arial"/>
              </a:rPr>
              <a:t>Too</a:t>
            </a:r>
            <a:r>
              <a:rPr baseline="-25000" lang="zh-CN" sz="1500">
                <a:solidFill>
                  <a:schemeClr val="dk1"/>
                </a:solidFill>
                <a:latin typeface="Arial"/>
                <a:ea typeface="Arial"/>
                <a:cs typeface="Arial"/>
                <a:sym typeface="Arial"/>
              </a:rPr>
              <a:t>fect!</a:t>
            </a:r>
            <a:r>
              <a:rPr lang="zh-CN" sz="1000">
                <a:solidFill>
                  <a:schemeClr val="dk1"/>
                </a:solidFill>
                <a:latin typeface="Arial"/>
                <a:ea typeface="Arial"/>
                <a:cs typeface="Arial"/>
                <a:sym typeface="Arial"/>
              </a:rPr>
              <a:t>much  challenging without the other supportive elements can even have a   negative</a:t>
            </a:r>
            <a:endParaRPr sz="1000">
              <a:solidFill>
                <a:schemeClr val="dk1"/>
              </a:solidFill>
              <a:latin typeface="Arial"/>
              <a:ea typeface="Arial"/>
              <a:cs typeface="Arial"/>
              <a:sym typeface="Arial"/>
            </a:endParaRPr>
          </a:p>
        </p:txBody>
      </p:sp>
      <p:sp>
        <p:nvSpPr>
          <p:cNvPr id="268" name="Google Shape;268;p23"/>
          <p:cNvSpPr/>
          <p:nvPr/>
        </p:nvSpPr>
        <p:spPr>
          <a:xfrm>
            <a:off x="1334255" y="5634990"/>
            <a:ext cx="3127769" cy="1600412"/>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23"/>
          <p:cNvSpPr/>
          <p:nvPr/>
        </p:nvSpPr>
        <p:spPr>
          <a:xfrm>
            <a:off x="5618995" y="1114425"/>
            <a:ext cx="4777105" cy="3652759"/>
          </a:xfrm>
          <a:custGeom>
            <a:rect b="b" l="l" r="r" t="t"/>
            <a:pathLst>
              <a:path extrusionOk="0" h="3476625" w="4777105">
                <a:moveTo>
                  <a:pt x="0" y="0"/>
                </a:moveTo>
                <a:lnTo>
                  <a:pt x="4777105" y="0"/>
                </a:lnTo>
                <a:lnTo>
                  <a:pt x="4777105" y="3476625"/>
                </a:lnTo>
                <a:lnTo>
                  <a:pt x="0" y="3476625"/>
                </a:lnTo>
                <a:lnTo>
                  <a:pt x="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23"/>
          <p:cNvSpPr txBox="1"/>
          <p:nvPr/>
        </p:nvSpPr>
        <p:spPr>
          <a:xfrm>
            <a:off x="5449570" y="1093047"/>
            <a:ext cx="4931410" cy="352488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1915" marR="95250" rtl="0" algn="just">
              <a:lnSpc>
                <a:spcPct val="120000"/>
              </a:lnSpc>
              <a:spcBef>
                <a:spcPts val="0"/>
              </a:spcBef>
              <a:spcAft>
                <a:spcPts val="0"/>
              </a:spcAft>
              <a:buNone/>
            </a:pPr>
            <a:r>
              <a:rPr lang="zh-CN" sz="1200">
                <a:solidFill>
                  <a:schemeClr val="dk1"/>
                </a:solidFill>
                <a:latin typeface="Arial"/>
                <a:ea typeface="Arial"/>
                <a:cs typeface="Arial"/>
                <a:sym typeface="Arial"/>
              </a:rPr>
              <a:t>剑桥大学的研究团队提供了有力的证据，阐明了教师与学生对话的影响。这些数据来自对英国48所小学中72位教师进行的144节课的详细分析(</a:t>
            </a:r>
            <a:r>
              <a:rPr b="0" i="0" lang="zh-CN" sz="1200" u="sng">
                <a:solidFill>
                  <a:schemeClr val="hlink"/>
                </a:solidFill>
                <a:latin typeface="Helvetica Neue"/>
                <a:ea typeface="Helvetica Neue"/>
                <a:cs typeface="Helvetica Neue"/>
                <a:sym typeface="Helvetica Neue"/>
                <a:hlinkClick r:id="rId12"/>
              </a:rPr>
              <a:t>http://tinyurl.com/ESRCdialogue</a:t>
            </a:r>
            <a:r>
              <a:rPr lang="zh-CN" sz="1200">
                <a:solidFill>
                  <a:srgbClr val="1155CC"/>
                </a:solidFill>
                <a:latin typeface="Helvetica Neue"/>
                <a:ea typeface="Helvetica Neue"/>
                <a:cs typeface="Helvetica Neue"/>
                <a:sym typeface="Helvetica Neue"/>
              </a:rPr>
              <a:t>). </a:t>
            </a:r>
            <a:r>
              <a:rPr lang="zh-CN" sz="1200">
                <a:solidFill>
                  <a:schemeClr val="dk1"/>
                </a:solidFill>
                <a:latin typeface="Arial"/>
                <a:ea typeface="Arial"/>
                <a:cs typeface="Arial"/>
                <a:sym typeface="Arial"/>
              </a:rPr>
              <a:t>那么，哪些对话要素与学习成果密切相关呢？</a:t>
            </a:r>
            <a:endParaRPr/>
          </a:p>
          <a:p>
            <a:pPr indent="-171450" lvl="0" marL="253365" marR="0" rtl="0" algn="just">
              <a:lnSpc>
                <a:spcPct val="120000"/>
              </a:lnSpc>
              <a:spcBef>
                <a:spcPts val="335"/>
              </a:spcBef>
              <a:spcAft>
                <a:spcPts val="0"/>
              </a:spcAft>
              <a:buClr>
                <a:schemeClr val="dk1"/>
              </a:buClr>
              <a:buSzPts val="1092"/>
              <a:buFont typeface="Arial"/>
              <a:buChar char="•"/>
            </a:pPr>
            <a:r>
              <a:rPr b="1" lang="zh-CN" sz="1200">
                <a:solidFill>
                  <a:schemeClr val="dk1"/>
                </a:solidFill>
                <a:latin typeface="Arial"/>
                <a:ea typeface="Arial"/>
                <a:cs typeface="Arial"/>
                <a:sym typeface="Arial"/>
              </a:rPr>
              <a:t>补充发展想法</a:t>
            </a:r>
            <a:r>
              <a:rPr lang="zh-CN" sz="1200">
                <a:solidFill>
                  <a:schemeClr val="dk1"/>
                </a:solidFill>
                <a:latin typeface="Arial"/>
                <a:ea typeface="Arial"/>
                <a:cs typeface="Arial"/>
                <a:sym typeface="Arial"/>
              </a:rPr>
              <a:t>是非常重要的</a:t>
            </a:r>
            <a:endParaRPr sz="1200">
              <a:solidFill>
                <a:schemeClr val="dk1"/>
              </a:solidFill>
              <a:latin typeface="Arial"/>
              <a:ea typeface="Arial"/>
              <a:cs typeface="Arial"/>
              <a:sym typeface="Arial"/>
            </a:endParaRPr>
          </a:p>
          <a:p>
            <a:pPr indent="-171450" lvl="0" marL="253365" marR="0" rtl="0" algn="just">
              <a:lnSpc>
                <a:spcPct val="120000"/>
              </a:lnSpc>
              <a:spcBef>
                <a:spcPts val="335"/>
              </a:spcBef>
              <a:spcAft>
                <a:spcPts val="0"/>
              </a:spcAft>
              <a:buClr>
                <a:schemeClr val="dk1"/>
              </a:buClr>
              <a:buSzPts val="1092"/>
              <a:buFont typeface="Arial"/>
              <a:buChar char="•"/>
            </a:pPr>
            <a:r>
              <a:rPr b="1" lang="zh-CN" sz="1200">
                <a:solidFill>
                  <a:schemeClr val="dk1"/>
                </a:solidFill>
                <a:latin typeface="Arial"/>
                <a:ea typeface="Arial"/>
                <a:cs typeface="Arial"/>
                <a:sym typeface="Arial"/>
              </a:rPr>
              <a:t>给予邀请他人补充发展想法的机会</a:t>
            </a:r>
            <a:endParaRPr b="1" sz="1200">
              <a:solidFill>
                <a:schemeClr val="dk1"/>
              </a:solidFill>
              <a:latin typeface="Arial"/>
              <a:ea typeface="Arial"/>
              <a:cs typeface="Arial"/>
              <a:sym typeface="Arial"/>
            </a:endParaRPr>
          </a:p>
          <a:p>
            <a:pPr indent="-171450" lvl="0" marL="253365" marR="0" rtl="0" algn="just">
              <a:lnSpc>
                <a:spcPct val="120000"/>
              </a:lnSpc>
              <a:spcBef>
                <a:spcPts val="335"/>
              </a:spcBef>
              <a:spcAft>
                <a:spcPts val="0"/>
              </a:spcAft>
              <a:buClr>
                <a:schemeClr val="dk1"/>
              </a:buClr>
              <a:buSzPts val="1092"/>
              <a:buFont typeface="Arial"/>
              <a:buChar char="•"/>
            </a:pPr>
            <a:r>
              <a:rPr b="1" lang="zh-CN" sz="1200">
                <a:solidFill>
                  <a:schemeClr val="dk1"/>
                </a:solidFill>
                <a:latin typeface="Arial"/>
                <a:ea typeface="Arial"/>
                <a:cs typeface="Arial"/>
                <a:sym typeface="Arial"/>
              </a:rPr>
              <a:t>以尊重的方式对他人观点进行质疑和挑战</a:t>
            </a:r>
            <a:r>
              <a:rPr lang="zh-CN" sz="1200">
                <a:solidFill>
                  <a:schemeClr val="dk1"/>
                </a:solidFill>
                <a:latin typeface="Arial"/>
                <a:ea typeface="Arial"/>
                <a:cs typeface="Arial"/>
                <a:sym typeface="Arial"/>
              </a:rPr>
              <a:t>*</a:t>
            </a:r>
            <a:endParaRPr b="1" sz="1200">
              <a:solidFill>
                <a:schemeClr val="dk1"/>
              </a:solidFill>
              <a:latin typeface="Arial"/>
              <a:ea typeface="Arial"/>
              <a:cs typeface="Arial"/>
              <a:sym typeface="Arial"/>
            </a:endParaRPr>
          </a:p>
          <a:p>
            <a:pPr indent="0" lvl="0" marL="81915" marR="95885" rtl="0" algn="just">
              <a:lnSpc>
                <a:spcPct val="120000"/>
              </a:lnSpc>
              <a:spcBef>
                <a:spcPts val="285"/>
              </a:spcBef>
              <a:spcAft>
                <a:spcPts val="0"/>
              </a:spcAft>
              <a:buNone/>
            </a:pPr>
            <a:r>
              <a:rPr lang="zh-CN" sz="1200">
                <a:solidFill>
                  <a:schemeClr val="dk1"/>
                </a:solidFill>
                <a:latin typeface="Arial"/>
                <a:ea typeface="Arial"/>
                <a:cs typeface="Arial"/>
                <a:sym typeface="Arial"/>
              </a:rPr>
              <a:t>这些要素需要在一个支持性的课堂氛围中发生，具体包括:</a:t>
            </a:r>
            <a:endParaRPr/>
          </a:p>
          <a:p>
            <a:pPr indent="-179705" lvl="0" marL="261620" marR="97155" rtl="0" algn="just">
              <a:lnSpc>
                <a:spcPct val="120000"/>
              </a:lnSpc>
              <a:spcBef>
                <a:spcPts val="310"/>
              </a:spcBef>
              <a:spcAft>
                <a:spcPts val="0"/>
              </a:spcAft>
              <a:buClr>
                <a:schemeClr val="dk1"/>
              </a:buClr>
              <a:buSzPts val="1092"/>
              <a:buFont typeface="Arial"/>
              <a:buChar char="•"/>
            </a:pPr>
            <a:r>
              <a:rPr lang="zh-CN" sz="1200">
                <a:solidFill>
                  <a:schemeClr val="dk1"/>
                </a:solidFill>
                <a:latin typeface="Arial"/>
                <a:ea typeface="Arial"/>
                <a:cs typeface="Arial"/>
                <a:sym typeface="Arial"/>
              </a:rPr>
              <a:t>学生的积极参与 - 多名学生深度参与并与他人的观点互动</a:t>
            </a:r>
            <a:endParaRPr sz="1200">
              <a:solidFill>
                <a:schemeClr val="dk1"/>
              </a:solidFill>
              <a:latin typeface="Arial"/>
              <a:ea typeface="Arial"/>
              <a:cs typeface="Arial"/>
              <a:sym typeface="Arial"/>
            </a:endParaRPr>
          </a:p>
          <a:p>
            <a:pPr indent="-179705" lvl="0" marL="261620" marR="97155" rtl="0" algn="just">
              <a:lnSpc>
                <a:spcPct val="120000"/>
              </a:lnSpc>
              <a:spcBef>
                <a:spcPts val="310"/>
              </a:spcBef>
              <a:spcAft>
                <a:spcPts val="0"/>
              </a:spcAft>
              <a:buClr>
                <a:schemeClr val="dk1"/>
              </a:buClr>
              <a:buSzPts val="1092"/>
              <a:buFont typeface="Arial"/>
              <a:buChar char="•"/>
            </a:pPr>
            <a:r>
              <a:rPr lang="zh-CN" sz="1200">
                <a:solidFill>
                  <a:schemeClr val="dk1"/>
                </a:solidFill>
                <a:latin typeface="Arial"/>
                <a:ea typeface="Arial"/>
                <a:cs typeface="Arial"/>
                <a:sym typeface="Arial"/>
              </a:rPr>
              <a:t>明确定义对话基本规则 - 这些建议的规则旨在支持对话实践，并经过与学生的协商确定。</a:t>
            </a:r>
            <a:endParaRPr/>
          </a:p>
          <a:p>
            <a:pPr indent="0" lvl="0" marL="81915" marR="95250" rtl="0" algn="just">
              <a:lnSpc>
                <a:spcPct val="120000"/>
              </a:lnSpc>
              <a:spcBef>
                <a:spcPts val="0"/>
              </a:spcBef>
              <a:spcAft>
                <a:spcPts val="0"/>
              </a:spcAft>
              <a:buNone/>
            </a:pPr>
            <a:r>
              <a:rPr lang="zh-CN" sz="1200">
                <a:solidFill>
                  <a:schemeClr val="dk1"/>
                </a:solidFill>
                <a:latin typeface="Arial"/>
                <a:ea typeface="Arial"/>
                <a:cs typeface="Arial"/>
                <a:sym typeface="Arial"/>
              </a:rPr>
              <a:t>*挑战过多而缺乏其他支持性因素甚至可能带来负面效果！</a:t>
            </a:r>
            <a:endParaRPr/>
          </a:p>
          <a:p>
            <a:pPr indent="0" lvl="0" marL="81915" marR="95250" rtl="0" algn="just">
              <a:lnSpc>
                <a:spcPct val="120000"/>
              </a:lnSpc>
              <a:spcBef>
                <a:spcPts val="0"/>
              </a:spcBef>
              <a:spcAft>
                <a:spcPts val="0"/>
              </a:spcAft>
              <a:buNone/>
            </a:pPr>
            <a:r>
              <a:t/>
            </a:r>
            <a:endParaRPr sz="1200">
              <a:solidFill>
                <a:schemeClr val="dk1"/>
              </a:solidFill>
              <a:latin typeface="Arial"/>
              <a:ea typeface="Arial"/>
              <a:cs typeface="Arial"/>
              <a:sym typeface="Arial"/>
            </a:endParaRPr>
          </a:p>
          <a:p>
            <a:pPr indent="0" lvl="0" marL="81915" marR="95250" rtl="0" algn="just">
              <a:lnSpc>
                <a:spcPct val="120000"/>
              </a:lnSpc>
              <a:spcBef>
                <a:spcPts val="0"/>
              </a:spcBef>
              <a:spcAft>
                <a:spcPts val="0"/>
              </a:spcAft>
              <a:buNone/>
            </a:pPr>
            <a:r>
              <a:rPr lang="zh-CN" sz="1200">
                <a:solidFill>
                  <a:schemeClr val="dk1"/>
                </a:solidFill>
                <a:latin typeface="Arial"/>
                <a:ea typeface="Arial"/>
                <a:cs typeface="Arial"/>
                <a:sym typeface="Arial"/>
              </a:rPr>
              <a:t>               </a:t>
            </a:r>
            <a:r>
              <a:rPr b="1" lang="zh-CN" sz="1200" u="sng">
                <a:solidFill>
                  <a:schemeClr val="hlink"/>
                </a:solidFill>
                <a:latin typeface="Arial"/>
                <a:ea typeface="Arial"/>
                <a:cs typeface="Arial"/>
                <a:sym typeface="Arial"/>
                <a:hlinkClick r:id="rId13"/>
              </a:rPr>
              <a:t> 视频2：教师与学生对话如何支持学习？</a:t>
            </a:r>
            <a:r>
              <a:rPr lang="zh-CN" sz="1200">
                <a:solidFill>
                  <a:schemeClr val="dk1"/>
                </a:solidFill>
                <a:latin typeface="Arial"/>
                <a:ea typeface="Arial"/>
                <a:cs typeface="Arial"/>
                <a:sym typeface="Arial"/>
              </a:rPr>
              <a:t>             </a:t>
            </a:r>
            <a:endParaRPr/>
          </a:p>
        </p:txBody>
      </p:sp>
      <p:sp>
        <p:nvSpPr>
          <p:cNvPr id="271" name="Google Shape;271;p23"/>
          <p:cNvSpPr txBox="1"/>
          <p:nvPr/>
        </p:nvSpPr>
        <p:spPr>
          <a:xfrm>
            <a:off x="5084445" y="7087870"/>
            <a:ext cx="322580"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7</a:t>
            </a:r>
            <a:endParaRPr/>
          </a:p>
        </p:txBody>
      </p:sp>
      <p:sp>
        <p:nvSpPr>
          <p:cNvPr id="272" name="Google Shape;272;p23"/>
          <p:cNvSpPr/>
          <p:nvPr/>
        </p:nvSpPr>
        <p:spPr>
          <a:xfrm>
            <a:off x="5735598" y="4196476"/>
            <a:ext cx="439414" cy="439414"/>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3" name="Google Shape;273;p23"/>
          <p:cNvGrpSpPr/>
          <p:nvPr/>
        </p:nvGrpSpPr>
        <p:grpSpPr>
          <a:xfrm>
            <a:off x="6533580" y="4811049"/>
            <a:ext cx="3288405" cy="2614641"/>
            <a:chOff x="4178099" y="2116667"/>
            <a:chExt cx="2785128" cy="2214481"/>
          </a:xfrm>
        </p:grpSpPr>
        <p:sp>
          <p:nvSpPr>
            <p:cNvPr id="274" name="Google Shape;274;p23"/>
            <p:cNvSpPr/>
            <p:nvPr/>
          </p:nvSpPr>
          <p:spPr>
            <a:xfrm>
              <a:off x="4769460" y="2615715"/>
              <a:ext cx="1680031" cy="1646763"/>
            </a:xfrm>
            <a:prstGeom prst="ellipse">
              <a:avLst/>
            </a:prstGeom>
            <a:solidFill>
              <a:srgbClr val="FF7E79">
                <a:alpha val="48627"/>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p23"/>
            <p:cNvSpPr/>
            <p:nvPr/>
          </p:nvSpPr>
          <p:spPr>
            <a:xfrm>
              <a:off x="4178099" y="2116667"/>
              <a:ext cx="1680030" cy="1646762"/>
            </a:xfrm>
            <a:prstGeom prst="ellipse">
              <a:avLst/>
            </a:prstGeom>
            <a:solidFill>
              <a:srgbClr val="0096FF">
                <a:alpha val="49411"/>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23"/>
            <p:cNvSpPr/>
            <p:nvPr/>
          </p:nvSpPr>
          <p:spPr>
            <a:xfrm>
              <a:off x="5129781" y="2313173"/>
              <a:ext cx="1680030" cy="1646762"/>
            </a:xfrm>
            <a:prstGeom prst="ellipse">
              <a:avLst/>
            </a:prstGeom>
            <a:solidFill>
              <a:srgbClr val="FFFC00">
                <a:alpha val="41568"/>
              </a:srgbClr>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7" name="Google Shape;277;p23"/>
            <p:cNvSpPr txBox="1"/>
            <p:nvPr/>
          </p:nvSpPr>
          <p:spPr>
            <a:xfrm>
              <a:off x="4334783" y="2367273"/>
              <a:ext cx="1319868" cy="442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CN" sz="1300">
                  <a:solidFill>
                    <a:schemeClr val="dk1"/>
                  </a:solidFill>
                  <a:latin typeface="SimSun"/>
                  <a:ea typeface="SimSun"/>
                  <a:cs typeface="SimSun"/>
                  <a:sym typeface="SimSun"/>
                </a:rPr>
                <a:t>补充发展想法</a:t>
              </a:r>
              <a:endParaRPr sz="1300">
                <a:solidFill>
                  <a:schemeClr val="dk1"/>
                </a:solidFill>
                <a:latin typeface="SimSun"/>
                <a:ea typeface="SimSun"/>
                <a:cs typeface="SimSun"/>
                <a:sym typeface="SimSun"/>
              </a:endParaRPr>
            </a:p>
          </p:txBody>
        </p:sp>
        <p:sp>
          <p:nvSpPr>
            <p:cNvPr id="278" name="Google Shape;278;p23"/>
            <p:cNvSpPr txBox="1"/>
            <p:nvPr/>
          </p:nvSpPr>
          <p:spPr>
            <a:xfrm>
              <a:off x="5915808" y="2364176"/>
              <a:ext cx="1047419" cy="23538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CN" sz="1300">
                  <a:solidFill>
                    <a:schemeClr val="dk1"/>
                  </a:solidFill>
                  <a:latin typeface="SimSun"/>
                  <a:ea typeface="SimSun"/>
                  <a:cs typeface="SimSun"/>
                  <a:sym typeface="SimSun"/>
                </a:rPr>
                <a:t>质疑</a:t>
              </a:r>
              <a:endParaRPr sz="1300">
                <a:solidFill>
                  <a:schemeClr val="dk1"/>
                </a:solidFill>
                <a:latin typeface="SimSun"/>
                <a:ea typeface="SimSun"/>
                <a:cs typeface="SimSun"/>
                <a:sym typeface="SimSun"/>
              </a:endParaRPr>
            </a:p>
          </p:txBody>
        </p:sp>
        <p:sp>
          <p:nvSpPr>
            <p:cNvPr id="279" name="Google Shape;279;p23"/>
            <p:cNvSpPr txBox="1"/>
            <p:nvPr/>
          </p:nvSpPr>
          <p:spPr>
            <a:xfrm>
              <a:off x="5173603" y="3917082"/>
              <a:ext cx="1304767" cy="41406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CN" sz="1300">
                  <a:solidFill>
                    <a:schemeClr val="dk1"/>
                  </a:solidFill>
                  <a:latin typeface="SimSun"/>
                  <a:ea typeface="SimSun"/>
                  <a:cs typeface="SimSun"/>
                  <a:sym typeface="SimSun"/>
                </a:rPr>
                <a:t>学生参与</a:t>
              </a:r>
              <a:endParaRPr sz="1300">
                <a:solidFill>
                  <a:schemeClr val="dk1"/>
                </a:solidFill>
                <a:latin typeface="SimSun"/>
                <a:ea typeface="SimSun"/>
                <a:cs typeface="SimSun"/>
                <a:sym typeface="SimSun"/>
              </a:endParaRPr>
            </a:p>
          </p:txBody>
        </p:sp>
        <p:sp>
          <p:nvSpPr>
            <p:cNvPr id="280" name="Google Shape;280;p23"/>
            <p:cNvSpPr txBox="1"/>
            <p:nvPr/>
          </p:nvSpPr>
          <p:spPr>
            <a:xfrm>
              <a:off x="5118025" y="2840973"/>
              <a:ext cx="934204" cy="41406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CN" sz="1300">
                  <a:solidFill>
                    <a:schemeClr val="dk1"/>
                  </a:solidFill>
                  <a:latin typeface="SimSun"/>
                  <a:ea typeface="SimSun"/>
                  <a:cs typeface="SimSun"/>
                  <a:sym typeface="SimSun"/>
                </a:rPr>
                <a:t>学习所得</a:t>
              </a:r>
              <a:endParaRPr sz="1300">
                <a:solidFill>
                  <a:schemeClr val="dk1"/>
                </a:solidFill>
                <a:latin typeface="SimSun"/>
                <a:ea typeface="SimSun"/>
                <a:cs typeface="SimSun"/>
                <a:sym typeface="SimSun"/>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4"/>
          <p:cNvSpPr/>
          <p:nvPr/>
        </p:nvSpPr>
        <p:spPr>
          <a:xfrm>
            <a:off x="1235595" y="4976375"/>
            <a:ext cx="3501384" cy="199263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24"/>
          <p:cNvSpPr txBox="1"/>
          <p:nvPr/>
        </p:nvSpPr>
        <p:spPr>
          <a:xfrm>
            <a:off x="4412566" y="421266"/>
            <a:ext cx="2062529" cy="245745"/>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zh-CN" sz="1600">
                <a:solidFill>
                  <a:schemeClr val="dk1"/>
                </a:solidFill>
                <a:latin typeface="Arial"/>
                <a:ea typeface="Arial"/>
                <a:cs typeface="Arial"/>
                <a:sym typeface="Arial"/>
              </a:rPr>
              <a:t>同伴小组对话</a:t>
            </a:r>
            <a:endParaRPr sz="1600">
              <a:solidFill>
                <a:schemeClr val="dk1"/>
              </a:solidFill>
              <a:latin typeface="Arial"/>
              <a:ea typeface="Arial"/>
              <a:cs typeface="Arial"/>
              <a:sym typeface="Arial"/>
            </a:endParaRPr>
          </a:p>
        </p:txBody>
      </p:sp>
      <p:sp>
        <p:nvSpPr>
          <p:cNvPr id="288" name="Google Shape;288;p24"/>
          <p:cNvSpPr txBox="1"/>
          <p:nvPr/>
        </p:nvSpPr>
        <p:spPr>
          <a:xfrm>
            <a:off x="645161" y="815342"/>
            <a:ext cx="4639945" cy="406336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820" marR="0" rtl="0" algn="l">
              <a:lnSpc>
                <a:spcPct val="100000"/>
              </a:lnSpc>
              <a:spcBef>
                <a:spcPts val="0"/>
              </a:spcBef>
              <a:spcAft>
                <a:spcPts val="0"/>
              </a:spcAft>
              <a:buNone/>
            </a:pPr>
            <a:r>
              <a:rPr b="1" lang="zh-CN" sz="1400">
                <a:solidFill>
                  <a:schemeClr val="dk1"/>
                </a:solidFill>
                <a:latin typeface="Arial"/>
                <a:ea typeface="Arial"/>
                <a:cs typeface="Arial"/>
                <a:sym typeface="Arial"/>
              </a:rPr>
              <a:t>小组合作的价值是什么？</a:t>
            </a:r>
            <a:endParaRPr/>
          </a:p>
          <a:p>
            <a:pPr indent="0" lvl="0" marL="0" marR="0" rtl="0" algn="l">
              <a:lnSpc>
                <a:spcPct val="100000"/>
              </a:lnSpc>
              <a:spcBef>
                <a:spcPts val="35"/>
              </a:spcBef>
              <a:spcAft>
                <a:spcPts val="0"/>
              </a:spcAft>
              <a:buNone/>
            </a:pPr>
            <a:r>
              <a:t/>
            </a:r>
            <a:endParaRPr sz="1300">
              <a:solidFill>
                <a:schemeClr val="dk1"/>
              </a:solidFill>
              <a:latin typeface="Times New Roman"/>
              <a:ea typeface="Times New Roman"/>
              <a:cs typeface="Times New Roman"/>
              <a:sym typeface="Times New Roman"/>
            </a:endParaRPr>
          </a:p>
          <a:p>
            <a:pPr indent="-171450" lvl="0" marL="255270" marR="126365" rtl="0" algn="l">
              <a:lnSpc>
                <a:spcPct val="120000"/>
              </a:lnSpc>
              <a:spcBef>
                <a:spcPts val="5"/>
              </a:spcBef>
              <a:spcAft>
                <a:spcPts val="0"/>
              </a:spcAft>
              <a:buClr>
                <a:schemeClr val="dk1"/>
              </a:buClr>
              <a:buSzPts val="1200"/>
              <a:buFont typeface="Arial"/>
              <a:buChar char="•"/>
            </a:pPr>
            <a:r>
              <a:rPr lang="zh-CN" sz="1200">
                <a:solidFill>
                  <a:schemeClr val="dk1"/>
                </a:solidFill>
                <a:latin typeface="Calibri"/>
                <a:ea typeface="Calibri"/>
                <a:cs typeface="Calibri"/>
                <a:sym typeface="Calibri"/>
              </a:rPr>
              <a:t>优质的小组合作与学习成果</a:t>
            </a:r>
            <a:r>
              <a:rPr b="1" lang="zh-CN" sz="1200">
                <a:solidFill>
                  <a:schemeClr val="dk1"/>
                </a:solidFill>
                <a:latin typeface="Arial"/>
                <a:ea typeface="Arial"/>
                <a:cs typeface="Arial"/>
                <a:sym typeface="Arial"/>
              </a:rPr>
              <a:t>紧密相连</a:t>
            </a:r>
            <a:r>
              <a:rPr lang="zh-CN" sz="1200">
                <a:solidFill>
                  <a:schemeClr val="dk1"/>
                </a:solidFill>
                <a:latin typeface="Calibri"/>
                <a:ea typeface="Calibri"/>
                <a:cs typeface="Calibri"/>
                <a:sym typeface="Calibri"/>
              </a:rPr>
              <a:t>（例如，</a:t>
            </a:r>
            <a:r>
              <a:rPr lang="zh-CN" sz="1200" u="sng">
                <a:solidFill>
                  <a:schemeClr val="hlink"/>
                </a:solidFill>
                <a:latin typeface="Arimo"/>
                <a:ea typeface="Arimo"/>
                <a:cs typeface="Arimo"/>
                <a:sym typeface="Arimo"/>
                <a:hlinkClick r:id="rId4"/>
              </a:rPr>
              <a:t>Howe 等, 2019</a:t>
            </a:r>
            <a:r>
              <a:rPr lang="zh-CN" sz="1200">
                <a:solidFill>
                  <a:schemeClr val="dk1"/>
                </a:solidFill>
                <a:latin typeface="Arimo"/>
                <a:ea typeface="Arimo"/>
                <a:cs typeface="Arimo"/>
                <a:sym typeface="Arimo"/>
              </a:rPr>
              <a:t>)， </a:t>
            </a:r>
            <a:r>
              <a:rPr lang="zh-CN" sz="1200">
                <a:solidFill>
                  <a:schemeClr val="dk1"/>
                </a:solidFill>
                <a:latin typeface="Calibri"/>
                <a:ea typeface="Calibri"/>
                <a:cs typeface="Calibri"/>
                <a:sym typeface="Calibri"/>
              </a:rPr>
              <a:t>尤其是在参与者拥有不同观点时</a:t>
            </a:r>
            <a:r>
              <a:rPr lang="zh-CN" sz="1200">
                <a:solidFill>
                  <a:schemeClr val="dk1"/>
                </a:solidFill>
                <a:latin typeface="Arimo"/>
                <a:ea typeface="Arimo"/>
                <a:cs typeface="Arimo"/>
                <a:sym typeface="Arimo"/>
              </a:rPr>
              <a:t>  (</a:t>
            </a:r>
            <a:r>
              <a:rPr lang="zh-CN" sz="1200" u="sng">
                <a:solidFill>
                  <a:schemeClr val="hlink"/>
                </a:solidFill>
                <a:latin typeface="Arimo"/>
                <a:ea typeface="Arimo"/>
                <a:cs typeface="Arimo"/>
                <a:sym typeface="Arimo"/>
                <a:hlinkClick r:id="rId5"/>
              </a:rPr>
              <a:t>Bennett 等, 2009</a:t>
            </a:r>
            <a:r>
              <a:rPr lang="zh-CN" sz="1200">
                <a:solidFill>
                  <a:schemeClr val="dk1"/>
                </a:solidFill>
                <a:latin typeface="Arimo"/>
                <a:ea typeface="Arimo"/>
                <a:cs typeface="Arimo"/>
                <a:sym typeface="Arimo"/>
              </a:rPr>
              <a:t>)。</a:t>
            </a:r>
            <a:endParaRPr sz="1200">
              <a:solidFill>
                <a:schemeClr val="dk1"/>
              </a:solidFill>
              <a:latin typeface="Arimo"/>
              <a:ea typeface="Arimo"/>
              <a:cs typeface="Arimo"/>
              <a:sym typeface="Arimo"/>
            </a:endParaRPr>
          </a:p>
          <a:p>
            <a:pPr indent="-95250" lvl="0" marL="171450" marR="0" rtl="0" algn="l">
              <a:lnSpc>
                <a:spcPct val="120000"/>
              </a:lnSpc>
              <a:spcBef>
                <a:spcPts val="40"/>
              </a:spcBef>
              <a:spcAft>
                <a:spcPts val="0"/>
              </a:spcAft>
              <a:buClr>
                <a:schemeClr val="dk1"/>
              </a:buClr>
              <a:buSzPts val="1200"/>
              <a:buFont typeface="Arial"/>
              <a:buNone/>
            </a:pPr>
            <a:r>
              <a:t/>
            </a:r>
            <a:endParaRPr sz="1200">
              <a:solidFill>
                <a:schemeClr val="dk1"/>
              </a:solidFill>
              <a:latin typeface="Times New Roman"/>
              <a:ea typeface="Times New Roman"/>
              <a:cs typeface="Times New Roman"/>
              <a:sym typeface="Times New Roman"/>
            </a:endParaRPr>
          </a:p>
          <a:p>
            <a:pPr indent="-171450" lvl="0" marL="255270" marR="0" rtl="0" algn="l">
              <a:lnSpc>
                <a:spcPct val="100000"/>
              </a:lnSpc>
              <a:spcBef>
                <a:spcPts val="0"/>
              </a:spcBef>
              <a:spcAft>
                <a:spcPts val="0"/>
              </a:spcAft>
              <a:buClr>
                <a:schemeClr val="dk1"/>
              </a:buClr>
              <a:buSzPts val="1200"/>
              <a:buFont typeface="Arial"/>
              <a:buChar char="•"/>
            </a:pPr>
            <a:r>
              <a:rPr lang="zh-CN" sz="1200">
                <a:solidFill>
                  <a:schemeClr val="dk1"/>
                </a:solidFill>
                <a:latin typeface="Arimo"/>
                <a:ea typeface="Arimo"/>
                <a:cs typeface="Arimo"/>
                <a:sym typeface="Arimo"/>
              </a:rPr>
              <a:t>学生能够相互学习。</a:t>
            </a:r>
            <a:endParaRPr sz="1200">
              <a:solidFill>
                <a:schemeClr val="dk1"/>
              </a:solidFill>
              <a:latin typeface="Arimo"/>
              <a:ea typeface="Arimo"/>
              <a:cs typeface="Arimo"/>
              <a:sym typeface="Arimo"/>
            </a:endParaRPr>
          </a:p>
          <a:p>
            <a:pPr indent="-95250" lvl="0" marL="255270" marR="0" rtl="0" algn="l">
              <a:lnSpc>
                <a:spcPct val="100000"/>
              </a:lnSpc>
              <a:spcBef>
                <a:spcPts val="0"/>
              </a:spcBef>
              <a:spcAft>
                <a:spcPts val="0"/>
              </a:spcAft>
              <a:buClr>
                <a:schemeClr val="dk1"/>
              </a:buClr>
              <a:buSzPts val="1200"/>
              <a:buFont typeface="Arial"/>
              <a:buNone/>
            </a:pPr>
            <a:r>
              <a:t/>
            </a:r>
            <a:endParaRPr sz="1200">
              <a:solidFill>
                <a:schemeClr val="dk1"/>
              </a:solidFill>
              <a:latin typeface="Arimo"/>
              <a:ea typeface="Arimo"/>
              <a:cs typeface="Arimo"/>
              <a:sym typeface="Arimo"/>
            </a:endParaRPr>
          </a:p>
          <a:p>
            <a:pPr indent="-171450" lvl="0" marL="255270" marR="219709" rtl="0" algn="l">
              <a:lnSpc>
                <a:spcPct val="120000"/>
              </a:lnSpc>
              <a:spcBef>
                <a:spcPts val="0"/>
              </a:spcBef>
              <a:spcAft>
                <a:spcPts val="0"/>
              </a:spcAft>
              <a:buClr>
                <a:schemeClr val="dk1"/>
              </a:buClr>
              <a:buSzPts val="1200"/>
              <a:buFont typeface="Arial"/>
              <a:buChar char="•"/>
            </a:pPr>
            <a:r>
              <a:rPr lang="zh-CN" sz="1200">
                <a:solidFill>
                  <a:schemeClr val="dk1"/>
                </a:solidFill>
                <a:latin typeface="Calibri"/>
                <a:ea typeface="Calibri"/>
                <a:cs typeface="Calibri"/>
                <a:sym typeface="Calibri"/>
              </a:rPr>
              <a:t>学习者可以在没有老师的情况下，通过对话实践学习、推理和解决问题。</a:t>
            </a:r>
            <a:endParaRPr sz="1200">
              <a:solidFill>
                <a:schemeClr val="dk1"/>
              </a:solidFill>
              <a:latin typeface="Calibri"/>
              <a:ea typeface="Calibri"/>
              <a:cs typeface="Calibri"/>
              <a:sym typeface="Calibri"/>
            </a:endParaRPr>
          </a:p>
          <a:p>
            <a:pPr indent="-95250" lvl="0" marL="171450" marR="0" rtl="0" algn="l">
              <a:lnSpc>
                <a:spcPct val="100000"/>
              </a:lnSpc>
              <a:spcBef>
                <a:spcPts val="40"/>
              </a:spcBef>
              <a:spcAft>
                <a:spcPts val="0"/>
              </a:spcAft>
              <a:buClr>
                <a:schemeClr val="dk1"/>
              </a:buClr>
              <a:buSzPts val="1200"/>
              <a:buFont typeface="Arial"/>
              <a:buNone/>
            </a:pPr>
            <a:r>
              <a:t/>
            </a:r>
            <a:endParaRPr sz="1200">
              <a:solidFill>
                <a:schemeClr val="dk1"/>
              </a:solidFill>
              <a:latin typeface="Times New Roman"/>
              <a:ea typeface="Times New Roman"/>
              <a:cs typeface="Times New Roman"/>
              <a:sym typeface="Times New Roman"/>
            </a:endParaRPr>
          </a:p>
          <a:p>
            <a:pPr indent="-171450" lvl="0" marL="255270" marR="372110" rtl="0" algn="l">
              <a:lnSpc>
                <a:spcPct val="120000"/>
              </a:lnSpc>
              <a:spcBef>
                <a:spcPts val="0"/>
              </a:spcBef>
              <a:spcAft>
                <a:spcPts val="0"/>
              </a:spcAft>
              <a:buClr>
                <a:schemeClr val="dk1"/>
              </a:buClr>
              <a:buSzPts val="1200"/>
              <a:buFont typeface="Arial"/>
              <a:buChar char="•"/>
            </a:pPr>
            <a:r>
              <a:rPr lang="zh-CN" sz="1200">
                <a:solidFill>
                  <a:schemeClr val="dk1"/>
                </a:solidFill>
                <a:latin typeface="Arimo"/>
                <a:ea typeface="Arimo"/>
                <a:cs typeface="Arimo"/>
                <a:sym typeface="Arimo"/>
              </a:rPr>
              <a:t>在向其他小组的学生/整个班级分享自己的进展之前，他们可以在一个相对轻松的环境中探讨想法，使自己的思考过程“可见”，从而促进学习成果 (</a:t>
            </a:r>
            <a:r>
              <a:rPr lang="zh-CN" sz="1200" u="sng">
                <a:solidFill>
                  <a:schemeClr val="hlink"/>
                </a:solidFill>
                <a:latin typeface="Arimo"/>
                <a:ea typeface="Arimo"/>
                <a:cs typeface="Arimo"/>
                <a:sym typeface="Arimo"/>
                <a:hlinkClick r:id="rId6"/>
              </a:rPr>
              <a:t>Howe 2020</a:t>
            </a:r>
            <a:r>
              <a:rPr lang="zh-CN" sz="1200">
                <a:solidFill>
                  <a:schemeClr val="dk1"/>
                </a:solidFill>
                <a:latin typeface="Arimo"/>
                <a:ea typeface="Arimo"/>
                <a:cs typeface="Arimo"/>
                <a:sym typeface="Arimo"/>
              </a:rPr>
              <a:t>)。</a:t>
            </a:r>
            <a:endParaRPr sz="1200">
              <a:solidFill>
                <a:schemeClr val="dk1"/>
              </a:solidFill>
              <a:latin typeface="Arimo"/>
              <a:ea typeface="Arimo"/>
              <a:cs typeface="Arimo"/>
              <a:sym typeface="Arimo"/>
            </a:endParaRPr>
          </a:p>
          <a:p>
            <a:pPr indent="-95250" lvl="0" marL="171450" marR="0" rtl="0" algn="l">
              <a:lnSpc>
                <a:spcPct val="100000"/>
              </a:lnSpc>
              <a:spcBef>
                <a:spcPts val="5"/>
              </a:spcBef>
              <a:spcAft>
                <a:spcPts val="0"/>
              </a:spcAft>
              <a:buClr>
                <a:schemeClr val="dk1"/>
              </a:buClr>
              <a:buSzPts val="1200"/>
              <a:buFont typeface="Arial"/>
              <a:buNone/>
            </a:pPr>
            <a:r>
              <a:t/>
            </a:r>
            <a:endParaRPr sz="1200">
              <a:solidFill>
                <a:schemeClr val="dk1"/>
              </a:solidFill>
              <a:latin typeface="Times New Roman"/>
              <a:ea typeface="Times New Roman"/>
              <a:cs typeface="Times New Roman"/>
              <a:sym typeface="Times New Roman"/>
            </a:endParaRPr>
          </a:p>
          <a:p>
            <a:pPr indent="-171450" lvl="0" marL="255270" marR="235584" rtl="0" algn="l">
              <a:lnSpc>
                <a:spcPct val="120000"/>
              </a:lnSpc>
              <a:spcBef>
                <a:spcPts val="0"/>
              </a:spcBef>
              <a:spcAft>
                <a:spcPts val="0"/>
              </a:spcAft>
              <a:buClr>
                <a:schemeClr val="dk1"/>
              </a:buClr>
              <a:buSzPts val="1200"/>
              <a:buFont typeface="Arial"/>
              <a:buChar char="•"/>
            </a:pPr>
            <a:r>
              <a:rPr lang="zh-CN" sz="1200">
                <a:solidFill>
                  <a:schemeClr val="dk1"/>
                </a:solidFill>
                <a:latin typeface="Arimo"/>
                <a:ea typeface="Arimo"/>
                <a:cs typeface="Arimo"/>
                <a:sym typeface="Arimo"/>
              </a:rPr>
              <a:t>其他学生可以对这些新想法进行深入思考和评估，甚至运用正式的评价标准，不仅仅是单纯地被动倾听。</a:t>
            </a:r>
            <a:endParaRPr sz="1200">
              <a:solidFill>
                <a:schemeClr val="dk1"/>
              </a:solidFill>
              <a:latin typeface="Arimo"/>
              <a:ea typeface="Arimo"/>
              <a:cs typeface="Arimo"/>
              <a:sym typeface="Arimo"/>
            </a:endParaRPr>
          </a:p>
          <a:p>
            <a:pPr indent="0" lvl="1" marL="541020" marR="235584" rtl="0" algn="l">
              <a:lnSpc>
                <a:spcPct val="150000"/>
              </a:lnSpc>
              <a:spcBef>
                <a:spcPts val="0"/>
              </a:spcBef>
              <a:spcAft>
                <a:spcPts val="0"/>
              </a:spcAft>
              <a:buNone/>
            </a:pPr>
            <a:r>
              <a:rPr b="0" i="0" lang="zh-CN" sz="1200" u="none" cap="none" strike="noStrike">
                <a:solidFill>
                  <a:schemeClr val="dk1"/>
                </a:solidFill>
                <a:latin typeface="Arimo"/>
                <a:ea typeface="Arimo"/>
                <a:cs typeface="Arimo"/>
                <a:sym typeface="Arimo"/>
              </a:rPr>
              <a:t> </a:t>
            </a:r>
            <a:r>
              <a:rPr b="1" i="0" lang="zh-CN" sz="1200" u="sng" cap="none" strike="noStrike">
                <a:solidFill>
                  <a:schemeClr val="hlink"/>
                </a:solidFill>
                <a:latin typeface="Arial"/>
                <a:ea typeface="Arial"/>
                <a:cs typeface="Arial"/>
                <a:sym typeface="Arial"/>
                <a:hlinkClick r:id="rId7"/>
              </a:rPr>
              <a:t>视频15：小组对话的价值</a:t>
            </a:r>
            <a:endParaRPr b="1" i="0" sz="1200" u="none" cap="none" strike="noStrike">
              <a:solidFill>
                <a:schemeClr val="dk1"/>
              </a:solidFill>
              <a:latin typeface="Arial"/>
              <a:ea typeface="Arial"/>
              <a:cs typeface="Arial"/>
              <a:sym typeface="Arial"/>
            </a:endParaRPr>
          </a:p>
          <a:p>
            <a:pPr indent="0" lvl="0" marL="83820" marR="235584" rtl="0" algn="l">
              <a:lnSpc>
                <a:spcPct val="120000"/>
              </a:lnSpc>
              <a:spcBef>
                <a:spcPts val="0"/>
              </a:spcBef>
              <a:spcAft>
                <a:spcPts val="0"/>
              </a:spcAft>
              <a:buNone/>
            </a:pPr>
            <a:r>
              <a:rPr lang="zh-CN" sz="1200">
                <a:solidFill>
                  <a:schemeClr val="dk1"/>
                </a:solidFill>
                <a:latin typeface="Arimo"/>
                <a:ea typeface="Arimo"/>
                <a:cs typeface="Arimo"/>
                <a:sym typeface="Arimo"/>
              </a:rPr>
              <a:t>		</a:t>
            </a:r>
            <a:endParaRPr sz="1200">
              <a:solidFill>
                <a:schemeClr val="dk1"/>
              </a:solidFill>
              <a:latin typeface="Arimo"/>
              <a:ea typeface="Arimo"/>
              <a:cs typeface="Arimo"/>
              <a:sym typeface="Arimo"/>
            </a:endParaRPr>
          </a:p>
        </p:txBody>
      </p:sp>
      <p:sp>
        <p:nvSpPr>
          <p:cNvPr id="289" name="Google Shape;289;p24"/>
          <p:cNvSpPr txBox="1"/>
          <p:nvPr/>
        </p:nvSpPr>
        <p:spPr>
          <a:xfrm>
            <a:off x="5511800" y="815342"/>
            <a:ext cx="4878705" cy="3587649"/>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2550" marR="0" rtl="0" algn="just">
              <a:lnSpc>
                <a:spcPct val="100000"/>
              </a:lnSpc>
              <a:spcBef>
                <a:spcPts val="0"/>
              </a:spcBef>
              <a:spcAft>
                <a:spcPts val="0"/>
              </a:spcAft>
              <a:buNone/>
            </a:pPr>
            <a:r>
              <a:rPr b="1" lang="zh-CN" sz="1400">
                <a:solidFill>
                  <a:schemeClr val="dk1"/>
                </a:solidFill>
                <a:latin typeface="Arial"/>
                <a:ea typeface="Arial"/>
                <a:cs typeface="Arial"/>
                <a:sym typeface="Arial"/>
              </a:rPr>
              <a:t>如何使小组合作更加有效？</a:t>
            </a:r>
            <a:endParaRPr/>
          </a:p>
          <a:p>
            <a:pPr indent="0" lvl="0" marL="255905" marR="94615" rtl="0" algn="l">
              <a:lnSpc>
                <a:spcPct val="102000"/>
              </a:lnSpc>
              <a:spcBef>
                <a:spcPts val="0"/>
              </a:spcBef>
              <a:spcAft>
                <a:spcPts val="0"/>
              </a:spcAft>
              <a:buNone/>
            </a:pPr>
            <a:r>
              <a:t/>
            </a:r>
            <a:endParaRPr sz="1200">
              <a:solidFill>
                <a:schemeClr val="dk1"/>
              </a:solidFill>
              <a:latin typeface="Arimo"/>
              <a:ea typeface="Arimo"/>
              <a:cs typeface="Arimo"/>
              <a:sym typeface="Arimo"/>
            </a:endParaRPr>
          </a:p>
          <a:p>
            <a:pPr indent="0" lvl="0" marL="255905" marR="94615" rtl="0" algn="l">
              <a:lnSpc>
                <a:spcPct val="122000"/>
              </a:lnSpc>
              <a:spcBef>
                <a:spcPts val="50"/>
              </a:spcBef>
              <a:spcAft>
                <a:spcPts val="0"/>
              </a:spcAft>
              <a:buNone/>
            </a:pPr>
            <a:r>
              <a:rPr lang="zh-CN" sz="1200">
                <a:solidFill>
                  <a:schemeClr val="dk1"/>
                </a:solidFill>
                <a:latin typeface="Calibri"/>
                <a:ea typeface="Calibri"/>
                <a:cs typeface="Calibri"/>
                <a:sym typeface="Calibri"/>
              </a:rPr>
              <a:t>学习者需要培养在团队中进行有效交流和协作的技能，而通常他们在这方面还不够熟练。通过制定</a:t>
            </a:r>
            <a:r>
              <a:rPr b="1" lang="zh-CN" sz="1200">
                <a:solidFill>
                  <a:schemeClr val="dk1"/>
                </a:solidFill>
                <a:latin typeface="Calibri"/>
                <a:ea typeface="Calibri"/>
                <a:cs typeface="Calibri"/>
                <a:sym typeface="Calibri"/>
              </a:rPr>
              <a:t>“基本规则”</a:t>
            </a:r>
            <a:r>
              <a:rPr lang="zh-CN" sz="1200">
                <a:solidFill>
                  <a:schemeClr val="dk1"/>
                </a:solidFill>
                <a:latin typeface="Calibri"/>
                <a:ea typeface="Calibri"/>
                <a:cs typeface="Calibri"/>
                <a:sym typeface="Calibri"/>
              </a:rPr>
              <a:t>（之前提到的）和使用</a:t>
            </a:r>
            <a:r>
              <a:rPr b="1" lang="zh-CN" sz="1200">
                <a:solidFill>
                  <a:schemeClr val="dk1"/>
                </a:solidFill>
                <a:latin typeface="Arial"/>
                <a:ea typeface="Arial"/>
                <a:cs typeface="Arial"/>
                <a:sym typeface="Arial"/>
              </a:rPr>
              <a:t>句式引导语</a:t>
            </a:r>
            <a:r>
              <a:rPr lang="zh-CN" sz="1200">
                <a:solidFill>
                  <a:schemeClr val="dk1"/>
                </a:solidFill>
                <a:latin typeface="Calibri"/>
                <a:ea typeface="Calibri"/>
                <a:cs typeface="Calibri"/>
                <a:sym typeface="Calibri"/>
              </a:rPr>
              <a:t>，可以使学习者养成倾听、引用他人观点、表达同意以及有礼貌地提出挑战并陈述理由的良好习惯。</a:t>
            </a:r>
            <a:br>
              <a:rPr lang="zh-CN"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a:p>
            <a:pPr indent="0" lvl="0" marL="255905" marR="95250" rtl="0" algn="l">
              <a:lnSpc>
                <a:spcPct val="122000"/>
              </a:lnSpc>
              <a:spcBef>
                <a:spcPts val="50"/>
              </a:spcBef>
              <a:spcAft>
                <a:spcPts val="0"/>
              </a:spcAft>
              <a:buNone/>
            </a:pPr>
            <a:r>
              <a:rPr lang="zh-CN" sz="1200">
                <a:solidFill>
                  <a:schemeClr val="dk1"/>
                </a:solidFill>
                <a:latin typeface="Calibri"/>
                <a:ea typeface="Calibri"/>
                <a:cs typeface="Calibri"/>
                <a:sym typeface="Calibri"/>
              </a:rPr>
              <a:t>活动设计中需要内置对学生</a:t>
            </a:r>
            <a:r>
              <a:rPr b="1" lang="zh-CN" sz="1200">
                <a:solidFill>
                  <a:schemeClr val="dk1"/>
                </a:solidFill>
                <a:latin typeface="Arial"/>
                <a:ea typeface="Arial"/>
                <a:cs typeface="Arial"/>
                <a:sym typeface="Arial"/>
              </a:rPr>
              <a:t>相互交流观点</a:t>
            </a:r>
            <a:r>
              <a:rPr lang="zh-CN" sz="1200">
                <a:solidFill>
                  <a:schemeClr val="dk1"/>
                </a:solidFill>
                <a:latin typeface="Calibri"/>
                <a:ea typeface="Calibri"/>
                <a:cs typeface="Calibri"/>
                <a:sym typeface="Calibri"/>
              </a:rPr>
              <a:t>的对话支持，比如要求学生共同协作以取得成功，并旨在激发理性辩论。在这方面，</a:t>
            </a:r>
            <a:r>
              <a:rPr b="1" lang="zh-CN" sz="1200">
                <a:solidFill>
                  <a:schemeClr val="dk1"/>
                </a:solidFill>
                <a:latin typeface="Calibri"/>
                <a:ea typeface="Calibri"/>
                <a:cs typeface="Calibri"/>
                <a:sym typeface="Calibri"/>
              </a:rPr>
              <a:t>讨论要点</a:t>
            </a:r>
            <a:r>
              <a:rPr lang="zh-CN" sz="1200">
                <a:solidFill>
                  <a:schemeClr val="dk1"/>
                </a:solidFill>
                <a:latin typeface="Calibri"/>
                <a:ea typeface="Calibri"/>
                <a:cs typeface="Calibri"/>
                <a:sym typeface="Calibri"/>
              </a:rPr>
              <a:t>是一个极好的活动，详细信息请参阅下方的介绍框。</a:t>
            </a:r>
            <a:br>
              <a:rPr lang="zh-CN"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a:p>
            <a:pPr indent="0" lvl="0" marL="255905" marR="0" rtl="0" algn="l">
              <a:lnSpc>
                <a:spcPct val="122000"/>
              </a:lnSpc>
              <a:spcBef>
                <a:spcPts val="50"/>
              </a:spcBef>
              <a:spcAft>
                <a:spcPts val="0"/>
              </a:spcAft>
              <a:buNone/>
            </a:pPr>
            <a:r>
              <a:rPr b="1" lang="zh-CN" sz="1300">
                <a:solidFill>
                  <a:schemeClr val="dk1"/>
                </a:solidFill>
                <a:latin typeface="Arial"/>
                <a:ea typeface="Arial"/>
                <a:cs typeface="Arial"/>
                <a:sym typeface="Arial"/>
              </a:rPr>
              <a:t>如何判断小组合作是否有助于学习？</a:t>
            </a:r>
            <a:endParaRPr b="1" sz="1300">
              <a:solidFill>
                <a:schemeClr val="dk1"/>
              </a:solidFill>
              <a:latin typeface="Arial"/>
              <a:ea typeface="Arial"/>
              <a:cs typeface="Arial"/>
              <a:sym typeface="Arial"/>
            </a:endParaRPr>
          </a:p>
          <a:p>
            <a:pPr indent="0" lvl="0" marL="255905" marR="0" rtl="0" algn="l">
              <a:lnSpc>
                <a:spcPct val="122000"/>
              </a:lnSpc>
              <a:spcBef>
                <a:spcPts val="50"/>
              </a:spcBef>
              <a:spcAft>
                <a:spcPts val="0"/>
              </a:spcAft>
              <a:buNone/>
            </a:pPr>
            <a:r>
              <a:rPr b="1" lang="zh-CN" sz="1200">
                <a:solidFill>
                  <a:schemeClr val="dk1"/>
                </a:solidFill>
                <a:latin typeface="Calibri"/>
                <a:ea typeface="Calibri"/>
                <a:cs typeface="Calibri"/>
                <a:sym typeface="Calibri"/>
              </a:rPr>
              <a:t>工具2G</a:t>
            </a:r>
            <a:r>
              <a:rPr lang="zh-CN" sz="1200">
                <a:solidFill>
                  <a:schemeClr val="dk1"/>
                </a:solidFill>
                <a:latin typeface="Calibri"/>
                <a:ea typeface="Calibri"/>
                <a:cs typeface="Calibri"/>
                <a:sym typeface="Calibri"/>
              </a:rPr>
              <a:t>提供了一套用于评估小组合作质量的评分标准，分为两个版本：一种用于观察学习者，另一种供学习者自我评估。在这些评分标准上取得高分与学习成果紧密相联（例如,</a:t>
            </a:r>
            <a:r>
              <a:rPr lang="zh-CN" sz="1200" u="sng">
                <a:solidFill>
                  <a:schemeClr val="hlink"/>
                </a:solidFill>
                <a:latin typeface="Calibri"/>
                <a:ea typeface="Calibri"/>
                <a:cs typeface="Calibri"/>
                <a:sym typeface="Calibri"/>
                <a:hlinkClick r:id="rId8"/>
              </a:rPr>
              <a:t>Howe等, 2019</a:t>
            </a:r>
            <a:r>
              <a:rPr lang="zh-C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290" name="Google Shape;290;p24"/>
          <p:cNvSpPr txBox="1"/>
          <p:nvPr/>
        </p:nvSpPr>
        <p:spPr>
          <a:xfrm>
            <a:off x="5511800" y="4530657"/>
            <a:ext cx="4702175" cy="249237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820" marR="0" rtl="0" algn="l">
              <a:lnSpc>
                <a:spcPct val="120000"/>
              </a:lnSpc>
              <a:spcBef>
                <a:spcPts val="0"/>
              </a:spcBef>
              <a:spcAft>
                <a:spcPts val="0"/>
              </a:spcAft>
              <a:buNone/>
            </a:pPr>
            <a:r>
              <a:rPr b="1" lang="zh-CN" sz="1400">
                <a:solidFill>
                  <a:schemeClr val="dk1"/>
                </a:solidFill>
                <a:latin typeface="Arial"/>
                <a:ea typeface="Arial"/>
                <a:cs typeface="Arial"/>
                <a:sym typeface="Arial"/>
              </a:rPr>
              <a:t>讨论要点是什么？</a:t>
            </a:r>
            <a:endParaRPr sz="1400">
              <a:solidFill>
                <a:schemeClr val="dk1"/>
              </a:solidFill>
              <a:latin typeface="Arial"/>
              <a:ea typeface="Arial"/>
              <a:cs typeface="Arial"/>
              <a:sym typeface="Arial"/>
            </a:endParaRPr>
          </a:p>
          <a:p>
            <a:pPr indent="0" lvl="0" marL="0" marR="0" rtl="0" algn="l">
              <a:lnSpc>
                <a:spcPct val="120000"/>
              </a:lnSpc>
              <a:spcBef>
                <a:spcPts val="10"/>
              </a:spcBef>
              <a:spcAft>
                <a:spcPts val="0"/>
              </a:spcAft>
              <a:buNone/>
            </a:pPr>
            <a:r>
              <a:t/>
            </a:r>
            <a:endParaRPr sz="800">
              <a:solidFill>
                <a:schemeClr val="dk1"/>
              </a:solidFill>
              <a:latin typeface="Times New Roman"/>
              <a:ea typeface="Times New Roman"/>
              <a:cs typeface="Times New Roman"/>
              <a:sym typeface="Times New Roman"/>
            </a:endParaRPr>
          </a:p>
          <a:p>
            <a:pPr indent="-171449" lvl="0" marL="483869" marR="339090" rtl="0" algn="l">
              <a:lnSpc>
                <a:spcPct val="120000"/>
              </a:lnSpc>
              <a:spcBef>
                <a:spcPts val="0"/>
              </a:spcBef>
              <a:spcAft>
                <a:spcPts val="0"/>
              </a:spcAft>
              <a:buClr>
                <a:schemeClr val="dk1"/>
              </a:buClr>
              <a:buSzPts val="1200"/>
              <a:buFont typeface="Arial"/>
              <a:buChar char="•"/>
            </a:pPr>
            <a:r>
              <a:rPr lang="zh-CN" sz="1200">
                <a:solidFill>
                  <a:schemeClr val="dk1"/>
                </a:solidFill>
                <a:latin typeface="Calibri"/>
                <a:ea typeface="Calibri"/>
                <a:cs typeface="Calibri"/>
                <a:sym typeface="Calibri"/>
              </a:rPr>
              <a:t>在讨论中，这是向学生提出的</a:t>
            </a:r>
            <a:r>
              <a:rPr b="1" lang="zh-CN" sz="1200">
                <a:solidFill>
                  <a:schemeClr val="dk1"/>
                </a:solidFill>
                <a:latin typeface="Arial"/>
                <a:ea typeface="Arial"/>
                <a:cs typeface="Arial"/>
                <a:sym typeface="Arial"/>
              </a:rPr>
              <a:t>观点陈述</a:t>
            </a:r>
            <a:r>
              <a:rPr lang="zh-CN" sz="1200">
                <a:solidFill>
                  <a:schemeClr val="dk1"/>
                </a:solidFill>
                <a:latin typeface="Calibri"/>
                <a:ea typeface="Calibri"/>
                <a:cs typeface="Calibri"/>
                <a:sym typeface="Calibri"/>
              </a:rPr>
              <a:t>，要求他们表达同意或不同意（并保持尊重），而非问题。</a:t>
            </a:r>
            <a:endParaRPr/>
          </a:p>
          <a:p>
            <a:pPr indent="-171449" lvl="0" marL="483869" marR="0" rtl="0" algn="l">
              <a:lnSpc>
                <a:spcPct val="120000"/>
              </a:lnSpc>
              <a:spcBef>
                <a:spcPts val="295"/>
              </a:spcBef>
              <a:spcAft>
                <a:spcPts val="0"/>
              </a:spcAft>
              <a:buClr>
                <a:schemeClr val="dk1"/>
              </a:buClr>
              <a:buSzPts val="1200"/>
              <a:buFont typeface="Arial"/>
              <a:buChar char="•"/>
            </a:pPr>
            <a:r>
              <a:rPr lang="zh-CN" sz="1200">
                <a:solidFill>
                  <a:schemeClr val="dk1"/>
                </a:solidFill>
                <a:latin typeface="Arimo"/>
                <a:ea typeface="Arimo"/>
                <a:cs typeface="Arimo"/>
                <a:sym typeface="Arimo"/>
              </a:rPr>
              <a:t>这些观点可能充满挑战性、好奇心和趣味，既真实又虚构。</a:t>
            </a:r>
            <a:endParaRPr/>
          </a:p>
          <a:p>
            <a:pPr indent="-171449" lvl="0" marL="483869" marR="264160" rtl="0" algn="l">
              <a:lnSpc>
                <a:spcPct val="120000"/>
              </a:lnSpc>
              <a:spcBef>
                <a:spcPts val="270"/>
              </a:spcBef>
              <a:spcAft>
                <a:spcPts val="0"/>
              </a:spcAft>
              <a:buClr>
                <a:schemeClr val="dk1"/>
              </a:buClr>
              <a:buSzPts val="1200"/>
              <a:buFont typeface="Arial"/>
              <a:buChar char="•"/>
            </a:pPr>
            <a:r>
              <a:rPr lang="zh-CN" sz="1200">
                <a:solidFill>
                  <a:schemeClr val="dk1"/>
                </a:solidFill>
                <a:latin typeface="Arimo"/>
                <a:ea typeface="Arimo"/>
                <a:cs typeface="Arimo"/>
                <a:sym typeface="Arimo"/>
              </a:rPr>
              <a:t>这些观点能够激发学生产生基于事实或充满想象力的回应。</a:t>
            </a:r>
            <a:endParaRPr/>
          </a:p>
          <a:p>
            <a:pPr indent="-171449" lvl="0" marL="483869" marR="264160" rtl="0" algn="l">
              <a:lnSpc>
                <a:spcPct val="120000"/>
              </a:lnSpc>
              <a:spcBef>
                <a:spcPts val="270"/>
              </a:spcBef>
              <a:spcAft>
                <a:spcPts val="0"/>
              </a:spcAft>
              <a:buClr>
                <a:schemeClr val="dk1"/>
              </a:buClr>
              <a:buSzPts val="1200"/>
              <a:buFont typeface="Arial"/>
              <a:buChar char="•"/>
            </a:pPr>
            <a:r>
              <a:rPr lang="zh-CN" sz="1200">
                <a:solidFill>
                  <a:schemeClr val="dk1"/>
                </a:solidFill>
                <a:latin typeface="Arimo"/>
                <a:ea typeface="Arimo"/>
                <a:cs typeface="Arimo"/>
                <a:sym typeface="Arimo"/>
              </a:rPr>
              <a:t>与基本规则一样，这些观点可在小组合作或整个班级讨论中使用。</a:t>
            </a:r>
            <a:endParaRPr/>
          </a:p>
          <a:p>
            <a:pPr indent="0" lvl="0" marL="484505" marR="0" rtl="0" algn="l">
              <a:lnSpc>
                <a:spcPct val="120000"/>
              </a:lnSpc>
              <a:spcBef>
                <a:spcPts val="200"/>
              </a:spcBef>
              <a:spcAft>
                <a:spcPts val="0"/>
              </a:spcAft>
              <a:buNone/>
            </a:pPr>
            <a:r>
              <a:rPr b="1" lang="zh-CN" sz="1100">
                <a:solidFill>
                  <a:srgbClr val="0000FF"/>
                </a:solidFill>
                <a:latin typeface="Arial"/>
                <a:ea typeface="Arial"/>
                <a:cs typeface="Arial"/>
                <a:sym typeface="Arial"/>
              </a:rPr>
              <a:t> </a:t>
            </a:r>
            <a:r>
              <a:rPr b="1" lang="zh-CN" sz="1200" u="sng">
                <a:solidFill>
                  <a:schemeClr val="hlink"/>
                </a:solidFill>
                <a:latin typeface="Arial"/>
                <a:ea typeface="Arial"/>
                <a:cs typeface="Arial"/>
                <a:sym typeface="Arial"/>
                <a:hlinkClick r:id="rId9"/>
              </a:rPr>
              <a:t>视频4：支持课堂对话的实用技巧：讨论要点</a:t>
            </a:r>
            <a:endParaRPr b="1" sz="1200" u="sng">
              <a:solidFill>
                <a:schemeClr val="hlink"/>
              </a:solidFill>
              <a:latin typeface="Arial"/>
              <a:ea typeface="Arial"/>
              <a:cs typeface="Arial"/>
              <a:sym typeface="Arial"/>
              <a:hlinkClick r:id="rId10"/>
            </a:endParaRPr>
          </a:p>
        </p:txBody>
      </p:sp>
      <p:sp>
        <p:nvSpPr>
          <p:cNvPr id="291" name="Google Shape;291;p24"/>
          <p:cNvSpPr/>
          <p:nvPr/>
        </p:nvSpPr>
        <p:spPr>
          <a:xfrm>
            <a:off x="5636145" y="6555675"/>
            <a:ext cx="439414" cy="439414"/>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24"/>
          <p:cNvSpPr txBox="1"/>
          <p:nvPr/>
        </p:nvSpPr>
        <p:spPr>
          <a:xfrm>
            <a:off x="5158740" y="7087870"/>
            <a:ext cx="248285"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8</a:t>
            </a:r>
            <a:endParaRPr/>
          </a:p>
        </p:txBody>
      </p:sp>
      <p:sp>
        <p:nvSpPr>
          <p:cNvPr id="293" name="Google Shape;293;p24"/>
          <p:cNvSpPr/>
          <p:nvPr/>
        </p:nvSpPr>
        <p:spPr>
          <a:xfrm>
            <a:off x="796181" y="4213092"/>
            <a:ext cx="439414" cy="439414"/>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aphicFrame>
        <p:nvGraphicFramePr>
          <p:cNvPr id="299" name="Google Shape;299;p25"/>
          <p:cNvGraphicFramePr/>
          <p:nvPr/>
        </p:nvGraphicFramePr>
        <p:xfrm>
          <a:off x="420504" y="4224408"/>
          <a:ext cx="3000000" cy="3000000"/>
        </p:xfrm>
        <a:graphic>
          <a:graphicData uri="http://schemas.openxmlformats.org/drawingml/2006/table">
            <a:tbl>
              <a:tblPr bandRow="1" firstRow="1">
                <a:noFill/>
                <a:tableStyleId>{B718ED9C-53E8-462F-8460-63741EC14F3D}</a:tableStyleId>
              </a:tblPr>
              <a:tblGrid>
                <a:gridCol w="1347475"/>
                <a:gridCol w="3901175"/>
                <a:gridCol w="4498850"/>
              </a:tblGrid>
              <a:tr h="819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550" marR="0" rtl="0" algn="l">
                        <a:lnSpc>
                          <a:spcPct val="121000"/>
                        </a:lnSpc>
                        <a:spcBef>
                          <a:spcPts val="0"/>
                        </a:spcBef>
                        <a:spcAft>
                          <a:spcPts val="0"/>
                        </a:spcAft>
                        <a:buNone/>
                      </a:pPr>
                      <a:r>
                        <a:rPr b="1" lang="zh-CN" sz="1200">
                          <a:latin typeface="Arial"/>
                          <a:ea typeface="Arial"/>
                          <a:cs typeface="Arial"/>
                          <a:sym typeface="Arial"/>
                        </a:rPr>
                        <a:t>低年级学生：</a:t>
                      </a:r>
                      <a:r>
                        <a:rPr lang="zh-CN" sz="1200"/>
                        <a:t>您可能会听到更简单的语言，而补充</a:t>
                      </a:r>
                      <a:r>
                        <a:rPr lang="zh-CN" sz="1200"/>
                        <a:t>发展</a:t>
                      </a:r>
                      <a:r>
                        <a:rPr lang="zh-CN" sz="1200"/>
                        <a:t>或质疑可能通过这些短语来表达</a:t>
                      </a:r>
                      <a:endParaRPr sz="1200" strike="sngStrike"/>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550" marR="43180" rtl="0" algn="l">
                        <a:lnSpc>
                          <a:spcPct val="121000"/>
                        </a:lnSpc>
                        <a:spcBef>
                          <a:spcPts val="0"/>
                        </a:spcBef>
                        <a:spcAft>
                          <a:spcPts val="0"/>
                        </a:spcAft>
                        <a:buNone/>
                      </a:pPr>
                      <a:r>
                        <a:rPr b="1" lang="zh-CN" sz="1200">
                          <a:latin typeface="Arial"/>
                          <a:ea typeface="Arial"/>
                          <a:cs typeface="Arial"/>
                          <a:sym typeface="Arial"/>
                        </a:rPr>
                        <a:t>高年级学生</a:t>
                      </a:r>
                      <a:r>
                        <a:rPr lang="zh-CN" sz="1200"/>
                        <a:t>：您可能会听到更正式的句子开头或更复杂的语言</a:t>
                      </a:r>
                      <a:endParaRPr/>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r>
              <a:tr h="603500">
                <a:tc>
                  <a:txBody>
                    <a:bodyPr/>
                    <a:lstStyle/>
                    <a:p>
                      <a:pPr indent="0" lvl="0" marL="29844" marR="0" rtl="0" algn="l">
                        <a:lnSpc>
                          <a:spcPct val="100000"/>
                        </a:lnSpc>
                        <a:spcBef>
                          <a:spcPts val="0"/>
                        </a:spcBef>
                        <a:spcAft>
                          <a:spcPts val="0"/>
                        </a:spcAft>
                        <a:buNone/>
                      </a:pPr>
                      <a:r>
                        <a:rPr lang="zh-CN" sz="1200">
                          <a:latin typeface="Arimo"/>
                          <a:ea typeface="Arimo"/>
                          <a:cs typeface="Arimo"/>
                          <a:sym typeface="Arimo"/>
                        </a:rPr>
                        <a:t>补充发展想法</a:t>
                      </a:r>
                      <a:endParaRPr sz="1200">
                        <a:latin typeface="Arimo"/>
                        <a:ea typeface="Arimo"/>
                        <a:cs typeface="Arimo"/>
                        <a:sym typeface="Arimo"/>
                      </a:endParaRPr>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29844" marR="0" rtl="0" algn="l">
                        <a:lnSpc>
                          <a:spcPct val="100000"/>
                        </a:lnSpc>
                        <a:spcBef>
                          <a:spcPts val="0"/>
                        </a:spcBef>
                        <a:spcAft>
                          <a:spcPts val="0"/>
                        </a:spcAft>
                        <a:buNone/>
                      </a:pPr>
                      <a:r>
                        <a:rPr lang="zh-CN" sz="1200">
                          <a:latin typeface="Arimo"/>
                          <a:ea typeface="Arimo"/>
                          <a:cs typeface="Arimo"/>
                          <a:sym typeface="Arimo"/>
                        </a:rPr>
                        <a:t>“而且…”；“因此…”；“哦，对…”</a:t>
                      </a:r>
                      <a:endParaRPr/>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30480" marR="220345" rtl="0" algn="l">
                        <a:lnSpc>
                          <a:spcPct val="145833"/>
                        </a:lnSpc>
                        <a:spcBef>
                          <a:spcPts val="0"/>
                        </a:spcBef>
                        <a:spcAft>
                          <a:spcPts val="0"/>
                        </a:spcAft>
                        <a:buNone/>
                      </a:pPr>
                      <a:r>
                        <a:rPr lang="zh-CN" sz="1200">
                          <a:latin typeface="Arimo"/>
                          <a:ea typeface="Arimo"/>
                          <a:cs typeface="Arimo"/>
                          <a:sym typeface="Arimo"/>
                        </a:rPr>
                        <a:t>“我同意…”；“那是个不错的观点”；“我们一开始的想法是…，然后…”</a:t>
                      </a:r>
                      <a:endParaRPr/>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r>
              <a:tr h="669300">
                <a:tc>
                  <a:txBody>
                    <a:bodyPr/>
                    <a:lstStyle/>
                    <a:p>
                      <a:pPr indent="0" lvl="0" marL="29844" marR="0" rtl="0" algn="l">
                        <a:lnSpc>
                          <a:spcPct val="100000"/>
                        </a:lnSpc>
                        <a:spcBef>
                          <a:spcPts val="0"/>
                        </a:spcBef>
                        <a:spcAft>
                          <a:spcPts val="0"/>
                        </a:spcAft>
                        <a:buNone/>
                      </a:pPr>
                      <a:r>
                        <a:rPr lang="zh-CN" sz="1200">
                          <a:latin typeface="Arimo"/>
                          <a:ea typeface="Arimo"/>
                          <a:cs typeface="Arimo"/>
                          <a:sym typeface="Arimo"/>
                        </a:rPr>
                        <a:t>质疑</a:t>
                      </a:r>
                      <a:endParaRPr/>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29844" marR="0" rtl="0" algn="l">
                        <a:lnSpc>
                          <a:spcPct val="100000"/>
                        </a:lnSpc>
                        <a:spcBef>
                          <a:spcPts val="0"/>
                        </a:spcBef>
                        <a:spcAft>
                          <a:spcPts val="0"/>
                        </a:spcAft>
                        <a:buNone/>
                      </a:pPr>
                      <a:r>
                        <a:rPr lang="zh-CN" sz="1200">
                          <a:latin typeface="Arimo"/>
                          <a:ea typeface="Arimo"/>
                          <a:cs typeface="Arimo"/>
                          <a:sym typeface="Arimo"/>
                        </a:rPr>
                        <a:t>“不是！”；“但是…”；“不可能是…”</a:t>
                      </a:r>
                      <a:endParaRPr/>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30480" marR="426085" rtl="0" algn="l">
                        <a:lnSpc>
                          <a:spcPct val="144166"/>
                        </a:lnSpc>
                        <a:spcBef>
                          <a:spcPts val="0"/>
                        </a:spcBef>
                        <a:spcAft>
                          <a:spcPts val="0"/>
                        </a:spcAft>
                        <a:buNone/>
                      </a:pPr>
                      <a:r>
                        <a:rPr lang="zh-CN" sz="1200">
                          <a:latin typeface="Arimo"/>
                          <a:ea typeface="Arimo"/>
                          <a:cs typeface="Arimo"/>
                          <a:sym typeface="Arimo"/>
                        </a:rPr>
                        <a:t>“我不同意…”；“那似乎不对”；“那不可能，因为…”；“我认为那只对了一半”；“那是不可能的”</a:t>
                      </a:r>
                      <a:endParaRPr/>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r>
              <a:tr h="573025">
                <a:tc>
                  <a:txBody>
                    <a:bodyPr/>
                    <a:lstStyle/>
                    <a:p>
                      <a:pPr indent="0" lvl="0" marL="29844" marR="0" rtl="0" algn="l">
                        <a:spcBef>
                          <a:spcPts val="0"/>
                        </a:spcBef>
                        <a:spcAft>
                          <a:spcPts val="0"/>
                        </a:spcAft>
                        <a:buNone/>
                      </a:pPr>
                      <a:r>
                        <a:rPr lang="zh-CN" sz="1200">
                          <a:latin typeface="Arimo"/>
                          <a:ea typeface="Arimo"/>
                          <a:cs typeface="Arimo"/>
                          <a:sym typeface="Arimo"/>
                        </a:rPr>
                        <a:t>明确阐述推理</a:t>
                      </a:r>
                      <a:endParaRPr sz="1200">
                        <a:latin typeface="Arimo"/>
                        <a:ea typeface="Arimo"/>
                        <a:cs typeface="Arimo"/>
                        <a:sym typeface="Arimo"/>
                      </a:endParaRPr>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29844" marR="0" rtl="0" algn="l">
                        <a:lnSpc>
                          <a:spcPct val="100000"/>
                        </a:lnSpc>
                        <a:spcBef>
                          <a:spcPts val="0"/>
                        </a:spcBef>
                        <a:spcAft>
                          <a:spcPts val="0"/>
                        </a:spcAft>
                        <a:buNone/>
                      </a:pPr>
                      <a:r>
                        <a:rPr lang="zh-CN" sz="1200">
                          <a:latin typeface="Arimo"/>
                          <a:ea typeface="Arimo"/>
                          <a:cs typeface="Arimo"/>
                          <a:sym typeface="Arimo"/>
                        </a:rPr>
                        <a:t>“因为…”</a:t>
                      </a:r>
                      <a:endParaRPr/>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91450" marB="91450" marR="91450" marL="91450" anchor="ctr" anchorCtr="1">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r>
            </a:tbl>
          </a:graphicData>
        </a:graphic>
      </p:graphicFrame>
      <p:sp>
        <p:nvSpPr>
          <p:cNvPr id="300" name="Google Shape;300;p25"/>
          <p:cNvSpPr txBox="1"/>
          <p:nvPr/>
        </p:nvSpPr>
        <p:spPr>
          <a:xfrm>
            <a:off x="3189036" y="411004"/>
            <a:ext cx="3378193" cy="245745"/>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zh-CN" sz="1600">
                <a:solidFill>
                  <a:schemeClr val="dk1"/>
                </a:solidFill>
                <a:latin typeface="Arial"/>
                <a:ea typeface="Arial"/>
                <a:cs typeface="Arial"/>
                <a:sym typeface="Arial"/>
              </a:rPr>
              <a:t>不同教育背景下的对话</a:t>
            </a:r>
            <a:endParaRPr/>
          </a:p>
        </p:txBody>
      </p:sp>
      <p:sp>
        <p:nvSpPr>
          <p:cNvPr id="301" name="Google Shape;301;p25"/>
          <p:cNvSpPr txBox="1"/>
          <p:nvPr/>
        </p:nvSpPr>
        <p:spPr>
          <a:xfrm>
            <a:off x="419734" y="826956"/>
            <a:ext cx="4721225" cy="159575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1915" marR="96520" rtl="0" algn="just">
              <a:lnSpc>
                <a:spcPct val="121000"/>
              </a:lnSpc>
              <a:spcBef>
                <a:spcPts val="0"/>
              </a:spcBef>
              <a:spcAft>
                <a:spcPts val="0"/>
              </a:spcAft>
              <a:buNone/>
            </a:pPr>
            <a:r>
              <a:rPr lang="zh-CN" sz="1200">
                <a:solidFill>
                  <a:schemeClr val="dk1"/>
                </a:solidFill>
                <a:latin typeface="Arimo"/>
                <a:ea typeface="Arimo"/>
                <a:cs typeface="Arimo"/>
                <a:sym typeface="Arimo"/>
              </a:rPr>
              <a:t>教育性对话可以在各年龄层、各个学科和内容领域的学习者中进行实践。正因为如此，T-SEDA工具包被设计成灵活且适应性强的工具，并已在多种教育背景中得到从业者广泛运用。</a:t>
            </a:r>
            <a:endParaRPr/>
          </a:p>
          <a:p>
            <a:pPr indent="0" lvl="0" marL="81915" marR="96520" rtl="0" algn="just">
              <a:lnSpc>
                <a:spcPct val="121000"/>
              </a:lnSpc>
              <a:spcBef>
                <a:spcPts val="290"/>
              </a:spcBef>
              <a:spcAft>
                <a:spcPts val="0"/>
              </a:spcAft>
              <a:buNone/>
            </a:pPr>
            <a:r>
              <a:rPr lang="zh-CN" sz="1200">
                <a:solidFill>
                  <a:schemeClr val="dk1"/>
                </a:solidFill>
                <a:latin typeface="Arimo"/>
                <a:ea typeface="Arimo"/>
                <a:cs typeface="Arimo"/>
                <a:sym typeface="Arimo"/>
              </a:rPr>
              <a:t>          </a:t>
            </a:r>
            <a:r>
              <a:rPr lang="zh-CN" sz="1200" u="sng">
                <a:solidFill>
                  <a:schemeClr val="hlink"/>
                </a:solidFill>
                <a:latin typeface="Arial"/>
                <a:ea typeface="Arial"/>
                <a:cs typeface="Arial"/>
                <a:sym typeface="Arial"/>
                <a:hlinkClick r:id="rId3"/>
              </a:rPr>
              <a:t>视频9：T-SEDA探究的影响</a:t>
            </a:r>
            <a:endParaRPr sz="1200">
              <a:solidFill>
                <a:schemeClr val="dk1"/>
              </a:solidFill>
              <a:latin typeface="Arial"/>
              <a:ea typeface="Arial"/>
              <a:cs typeface="Arial"/>
              <a:sym typeface="Arial"/>
            </a:endParaRPr>
          </a:p>
          <a:p>
            <a:pPr indent="0" lvl="0" marL="81915" marR="96520" rtl="0" algn="just">
              <a:lnSpc>
                <a:spcPct val="121000"/>
              </a:lnSpc>
              <a:spcBef>
                <a:spcPts val="290"/>
              </a:spcBef>
              <a:spcAft>
                <a:spcPts val="0"/>
              </a:spcAft>
              <a:buNone/>
            </a:pPr>
            <a:r>
              <a:rPr lang="zh-CN" sz="1200">
                <a:solidFill>
                  <a:schemeClr val="dk1"/>
                </a:solidFill>
                <a:latin typeface="Arimo"/>
                <a:ea typeface="Arimo"/>
                <a:cs typeface="Arimo"/>
                <a:sym typeface="Arimo"/>
              </a:rPr>
              <a:t>接下来的几页内容将帮助您更深入地思考在您所处的教育场景中的对话：请查阅与您相关的信息。</a:t>
            </a:r>
            <a:endParaRPr/>
          </a:p>
        </p:txBody>
      </p:sp>
      <p:sp>
        <p:nvSpPr>
          <p:cNvPr id="302" name="Google Shape;302;p25"/>
          <p:cNvSpPr txBox="1"/>
          <p:nvPr/>
        </p:nvSpPr>
        <p:spPr>
          <a:xfrm>
            <a:off x="420249" y="2624455"/>
            <a:ext cx="4723130" cy="852170"/>
          </a:xfrm>
          <a:prstGeom prst="rect">
            <a:avLst/>
          </a:prstGeom>
          <a:solidFill>
            <a:srgbClr val="D9F1F6"/>
          </a:solidFill>
          <a:ln>
            <a:noFill/>
          </a:ln>
        </p:spPr>
        <p:txBody>
          <a:bodyPr anchorCtr="0" anchor="t" bIns="91425" lIns="91425" spcFirstLastPara="1" rIns="91425" wrap="square" tIns="91425">
            <a:spAutoFit/>
          </a:bodyPr>
          <a:lstStyle/>
          <a:p>
            <a:pPr indent="0" lvl="0" marL="78740" marR="168275" rtl="0" algn="just">
              <a:lnSpc>
                <a:spcPct val="121000"/>
              </a:lnSpc>
              <a:spcBef>
                <a:spcPts val="0"/>
              </a:spcBef>
              <a:spcAft>
                <a:spcPts val="0"/>
              </a:spcAft>
              <a:buNone/>
            </a:pPr>
            <a:r>
              <a:rPr lang="zh-CN" sz="1200">
                <a:solidFill>
                  <a:schemeClr val="dk1"/>
                </a:solidFill>
                <a:latin typeface="Arimo"/>
                <a:ea typeface="Arimo"/>
                <a:cs typeface="Arimo"/>
                <a:sym typeface="Arimo"/>
              </a:rPr>
              <a:t>反思要点：浏览B部分中的对话编码和示例。思考一下，您所在环境中的学生可能如何用言语表达这些不同的对话编码？在您的教室里，可能会听到什么样的表达？</a:t>
            </a:r>
            <a:endParaRPr/>
          </a:p>
        </p:txBody>
      </p:sp>
      <p:sp>
        <p:nvSpPr>
          <p:cNvPr id="303" name="Google Shape;303;p25"/>
          <p:cNvSpPr/>
          <p:nvPr/>
        </p:nvSpPr>
        <p:spPr>
          <a:xfrm>
            <a:off x="6198755" y="943115"/>
            <a:ext cx="3378193" cy="253351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25"/>
          <p:cNvSpPr txBox="1"/>
          <p:nvPr/>
        </p:nvSpPr>
        <p:spPr>
          <a:xfrm>
            <a:off x="5285105" y="7087870"/>
            <a:ext cx="353060"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9</a:t>
            </a:r>
            <a:endParaRPr/>
          </a:p>
        </p:txBody>
      </p:sp>
      <p:sp>
        <p:nvSpPr>
          <p:cNvPr id="305" name="Google Shape;305;p25"/>
          <p:cNvSpPr/>
          <p:nvPr/>
        </p:nvSpPr>
        <p:spPr>
          <a:xfrm>
            <a:off x="592455" y="1563480"/>
            <a:ext cx="353015" cy="35301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graphicFrame>
        <p:nvGraphicFramePr>
          <p:cNvPr id="311" name="Google Shape;311;p26"/>
          <p:cNvGraphicFramePr/>
          <p:nvPr/>
        </p:nvGraphicFramePr>
        <p:xfrm>
          <a:off x="407296" y="1933641"/>
          <a:ext cx="3000000" cy="3000000"/>
        </p:xfrm>
        <a:graphic>
          <a:graphicData uri="http://schemas.openxmlformats.org/drawingml/2006/table">
            <a:tbl>
              <a:tblPr bandRow="1" firstRow="1">
                <a:noFill/>
                <a:tableStyleId>{B718ED9C-53E8-462F-8460-63741EC14F3D}</a:tableStyleId>
              </a:tblPr>
              <a:tblGrid>
                <a:gridCol w="3514100"/>
                <a:gridCol w="3868675"/>
                <a:gridCol w="2398275"/>
              </a:tblGrid>
              <a:tr h="544200">
                <a:tc>
                  <a:txBody>
                    <a:bodyPr/>
                    <a:lstStyle/>
                    <a:p>
                      <a:pPr indent="0" lvl="0" marL="82550" marR="0" rtl="0" algn="just">
                        <a:lnSpc>
                          <a:spcPct val="100000"/>
                        </a:lnSpc>
                        <a:spcBef>
                          <a:spcPts val="0"/>
                        </a:spcBef>
                        <a:spcAft>
                          <a:spcPts val="0"/>
                        </a:spcAft>
                        <a:buNone/>
                      </a:pPr>
                      <a:r>
                        <a:rPr b="1" lang="zh-CN" sz="1100">
                          <a:latin typeface="Arial"/>
                          <a:ea typeface="Arial"/>
                          <a:cs typeface="Arial"/>
                          <a:sym typeface="Arial"/>
                        </a:rPr>
                        <a:t>倾听、关注和理解</a:t>
                      </a:r>
                      <a:endParaRPr b="1" sz="1100">
                        <a:latin typeface="Arial"/>
                        <a:ea typeface="Arial"/>
                        <a:cs typeface="Arial"/>
                        <a:sym typeface="Arial"/>
                      </a:endParaRPr>
                    </a:p>
                    <a:p>
                      <a:pPr indent="0" lvl="0" marL="82550" marR="0" rtl="0" algn="just">
                        <a:lnSpc>
                          <a:spcPct val="100000"/>
                        </a:lnSpc>
                        <a:spcBef>
                          <a:spcPts val="400"/>
                        </a:spcBef>
                        <a:spcAft>
                          <a:spcPts val="0"/>
                        </a:spcAft>
                        <a:buNone/>
                      </a:pPr>
                      <a:r>
                        <a:rPr b="1" lang="zh-CN" sz="1100">
                          <a:latin typeface="Arial"/>
                          <a:ea typeface="Arial"/>
                          <a:cs typeface="Arial"/>
                          <a:sym typeface="Arial"/>
                        </a:rPr>
                        <a:t>达到预期发展水平的儿童将能够：</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550" marR="0" rtl="0" algn="just">
                        <a:lnSpc>
                          <a:spcPct val="117272"/>
                        </a:lnSpc>
                        <a:spcBef>
                          <a:spcPts val="0"/>
                        </a:spcBef>
                        <a:spcAft>
                          <a:spcPts val="0"/>
                        </a:spcAft>
                        <a:buNone/>
                      </a:pPr>
                      <a:r>
                        <a:rPr b="1" lang="zh-CN" sz="1100">
                          <a:latin typeface="Arial"/>
                          <a:ea typeface="Arial"/>
                          <a:cs typeface="Arial"/>
                          <a:sym typeface="Arial"/>
                        </a:rPr>
                        <a:t>可能的T-SEDA对话编码：</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550" marR="0" rtl="0" algn="just">
                        <a:lnSpc>
                          <a:spcPct val="117272"/>
                        </a:lnSpc>
                        <a:spcBef>
                          <a:spcPts val="0"/>
                        </a:spcBef>
                        <a:spcAft>
                          <a:spcPts val="0"/>
                        </a:spcAft>
                        <a:buNone/>
                      </a:pPr>
                      <a:r>
                        <a:rPr b="1" lang="zh-CN" sz="1100">
                          <a:latin typeface="Arial"/>
                          <a:ea typeface="Arial"/>
                          <a:cs typeface="Arial"/>
                          <a:sym typeface="Arial"/>
                        </a:rPr>
                        <a:t>可能听到的对话：</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77825">
                <a:tc>
                  <a:txBody>
                    <a:bodyPr/>
                    <a:lstStyle/>
                    <a:p>
                      <a:pPr indent="0" lvl="0" marL="82550" marR="0" rtl="0" algn="just">
                        <a:lnSpc>
                          <a:spcPct val="115909"/>
                        </a:lnSpc>
                        <a:spcBef>
                          <a:spcPts val="0"/>
                        </a:spcBef>
                        <a:spcAft>
                          <a:spcPts val="0"/>
                        </a:spcAft>
                        <a:buNone/>
                      </a:pPr>
                      <a:r>
                        <a:rPr lang="zh-CN" sz="1100">
                          <a:latin typeface="Arial"/>
                          <a:ea typeface="Arial"/>
                          <a:cs typeface="Arial"/>
                          <a:sym typeface="Arial"/>
                        </a:rPr>
                        <a:t>在阅读、全班讨论以及小组互动中，他们会聚精会神地倾听，并通过提出相关的问题、评论和行动来回应所听到的内容。</a:t>
                      </a:r>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lang="zh-CN" sz="1100">
                          <a:solidFill>
                            <a:srgbClr val="000000"/>
                          </a:solidFill>
                          <a:latin typeface="Arial"/>
                          <a:ea typeface="Arial"/>
                          <a:cs typeface="Arial"/>
                          <a:sym typeface="Arial"/>
                        </a:rPr>
                        <a:t> 补充发展想法 （B)</a:t>
                      </a:r>
                      <a:r>
                        <a:rPr b="1" i="0" lang="zh-CN" sz="1100" u="none" strike="noStrike">
                          <a:solidFill>
                            <a:srgbClr val="000000"/>
                          </a:solidFill>
                          <a:latin typeface="Arial"/>
                          <a:ea typeface="Arial"/>
                          <a:cs typeface="Arial"/>
                          <a:sym typeface="Arial"/>
                        </a:rPr>
                        <a:t>: </a:t>
                      </a:r>
                      <a:r>
                        <a:rPr lang="zh-CN" sz="1100">
                          <a:solidFill>
                            <a:srgbClr val="000000"/>
                          </a:solidFill>
                          <a:latin typeface="Arial"/>
                          <a:ea typeface="Arial"/>
                          <a:cs typeface="Arial"/>
                          <a:sym typeface="Arial"/>
                        </a:rPr>
                        <a:t>对自己或他人在之前的对话或其他讨论中提出的观点进行深入拓展、详细阐述、澄清或评论。</a:t>
                      </a:r>
                      <a:endParaRPr sz="1100">
                        <a:solidFill>
                          <a:srgbClr val="000000"/>
                        </a:solidFill>
                        <a:latin typeface="Arial"/>
                        <a:ea typeface="Arial"/>
                        <a:cs typeface="Arial"/>
                        <a:sym typeface="Arial"/>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just">
                        <a:lnSpc>
                          <a:spcPct val="115909"/>
                        </a:lnSpc>
                        <a:spcBef>
                          <a:spcPts val="0"/>
                        </a:spcBef>
                        <a:spcAft>
                          <a:spcPts val="0"/>
                        </a:spcAft>
                        <a:buNone/>
                      </a:pPr>
                      <a:r>
                        <a:rPr lang="zh-CN" sz="1100">
                          <a:latin typeface="Arial"/>
                          <a:ea typeface="Arial"/>
                          <a:cs typeface="Arial"/>
                          <a:sym typeface="Arial"/>
                        </a:rPr>
                        <a:t>我很庆幸我没有见到咕噜怪（怪物）。老鼠很勇敢。</a:t>
                      </a:r>
                      <a:endParaRPr/>
                    </a:p>
                    <a:p>
                      <a:pPr indent="0" lvl="0" marL="82550" marR="0" rtl="0" algn="just">
                        <a:lnSpc>
                          <a:spcPct val="115909"/>
                        </a:lnSpc>
                        <a:spcBef>
                          <a:spcPts val="400"/>
                        </a:spcBef>
                        <a:spcAft>
                          <a:spcPts val="0"/>
                        </a:spcAft>
                        <a:buNone/>
                      </a:pPr>
                      <a:r>
                        <a:t/>
                      </a:r>
                      <a:endParaRPr sz="1100">
                        <a:latin typeface="Arial"/>
                        <a:ea typeface="Arial"/>
                        <a:cs typeface="Arial"/>
                        <a:sym typeface="Arial"/>
                      </a:endParaRPr>
                    </a:p>
                    <a:p>
                      <a:pPr indent="0" lvl="0" marL="82550" marR="0" rtl="0" algn="just">
                        <a:lnSpc>
                          <a:spcPct val="115909"/>
                        </a:lnSpc>
                        <a:spcBef>
                          <a:spcPts val="400"/>
                        </a:spcBef>
                        <a:spcAft>
                          <a:spcPts val="0"/>
                        </a:spcAft>
                        <a:buNone/>
                      </a:pPr>
                      <a:r>
                        <a:rPr lang="zh-CN" sz="1100">
                          <a:latin typeface="Arial"/>
                          <a:ea typeface="Arial"/>
                          <a:cs typeface="Arial"/>
                          <a:sym typeface="Arial"/>
                        </a:rPr>
                        <a:t>是的，老鼠很勇敢，而且很狡猾。</a:t>
                      </a:r>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1024125">
                <a:tc>
                  <a:txBody>
                    <a:bodyPr/>
                    <a:lstStyle/>
                    <a:p>
                      <a:pPr indent="0" lvl="0" marL="82550" marR="0" rtl="0" algn="just">
                        <a:lnSpc>
                          <a:spcPct val="115909"/>
                        </a:lnSpc>
                        <a:spcBef>
                          <a:spcPts val="0"/>
                        </a:spcBef>
                        <a:spcAft>
                          <a:spcPts val="0"/>
                        </a:spcAft>
                        <a:buNone/>
                      </a:pPr>
                      <a:r>
                        <a:rPr lang="zh-CN" sz="1100">
                          <a:latin typeface="Arial"/>
                          <a:ea typeface="Arial"/>
                          <a:cs typeface="Arial"/>
                          <a:sym typeface="Arial"/>
                        </a:rPr>
                        <a:t>就所听到的内容发表评论，并提出问题以澄清他们的理解。</a:t>
                      </a:r>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just">
                        <a:lnSpc>
                          <a:spcPct val="100000"/>
                        </a:lnSpc>
                        <a:spcBef>
                          <a:spcPts val="0"/>
                        </a:spcBef>
                        <a:spcAft>
                          <a:spcPts val="0"/>
                        </a:spcAft>
                        <a:buNone/>
                      </a:pPr>
                      <a:r>
                        <a:rPr b="0" lang="zh-CN" sz="1100">
                          <a:solidFill>
                            <a:srgbClr val="000000"/>
                          </a:solidFill>
                          <a:latin typeface="Arial"/>
                          <a:ea typeface="Arial"/>
                          <a:cs typeface="Arial"/>
                          <a:sym typeface="Arial"/>
                        </a:rPr>
                        <a:t>补充发展想法 （B): 对自己或他人在之前的对话或其他讨论中提出的观点进行深</a:t>
                      </a:r>
                      <a:r>
                        <a:rPr lang="zh-CN" sz="1100">
                          <a:solidFill>
                            <a:srgbClr val="000000"/>
                          </a:solidFill>
                          <a:latin typeface="Arial"/>
                          <a:ea typeface="Arial"/>
                          <a:cs typeface="Arial"/>
                          <a:sym typeface="Arial"/>
                        </a:rPr>
                        <a:t>入拓展、详细阐述、澄清或评论。</a:t>
                      </a:r>
                      <a:endParaRPr sz="1100">
                        <a:latin typeface="Arial"/>
                        <a:ea typeface="Arial"/>
                        <a:cs typeface="Arial"/>
                        <a:sym typeface="Arial"/>
                      </a:endParaRPr>
                    </a:p>
                    <a:p>
                      <a:pPr indent="0" lvl="0" marL="82550" marR="0" rtl="0" algn="just">
                        <a:lnSpc>
                          <a:spcPct val="100000"/>
                        </a:lnSpc>
                        <a:spcBef>
                          <a:spcPts val="400"/>
                        </a:spcBef>
                        <a:spcAft>
                          <a:spcPts val="0"/>
                        </a:spcAft>
                        <a:buNone/>
                      </a:pPr>
                      <a:r>
                        <a:t/>
                      </a:r>
                      <a:endParaRPr sz="1100">
                        <a:latin typeface="Times New Roman"/>
                        <a:ea typeface="Times New Roman"/>
                        <a:cs typeface="Times New Roman"/>
                        <a:sym typeface="Times New Roman"/>
                      </a:endParaRPr>
                    </a:p>
                    <a:p>
                      <a:pPr indent="0" lvl="0" marL="0" marR="0" rtl="0" algn="just">
                        <a:spcBef>
                          <a:spcPts val="200"/>
                        </a:spcBef>
                        <a:spcAft>
                          <a:spcPts val="0"/>
                        </a:spcAft>
                        <a:buNone/>
                      </a:pPr>
                      <a:r>
                        <a:rPr lang="zh-CN" sz="1100">
                          <a:latin typeface="Arial"/>
                          <a:ea typeface="Arial"/>
                          <a:cs typeface="Arial"/>
                          <a:sym typeface="Arial"/>
                        </a:rPr>
                        <a:t>  质疑 (CH): </a:t>
                      </a:r>
                      <a:r>
                        <a:rPr lang="zh-CN" sz="1100">
                          <a:solidFill>
                            <a:srgbClr val="000000"/>
                          </a:solidFill>
                          <a:latin typeface="Arial"/>
                          <a:ea typeface="Arial"/>
                          <a:cs typeface="Arial"/>
                          <a:sym typeface="Arial"/>
                        </a:rPr>
                        <a:t>对观点提出问题、表示怀疑、不同意或进行挑战。</a:t>
                      </a:r>
                      <a:endParaRPr b="0" sz="1100" u="none" strike="noStrike">
                        <a:solidFill>
                          <a:srgbClr val="000000"/>
                        </a:solidFill>
                        <a:latin typeface="Arial"/>
                        <a:ea typeface="Arial"/>
                        <a:cs typeface="Arial"/>
                        <a:sym typeface="Arial"/>
                      </a:endParaRPr>
                    </a:p>
                    <a:p>
                      <a:pPr indent="0" lvl="0" marL="0" marR="0" rtl="0" algn="just">
                        <a:spcBef>
                          <a:spcPts val="0"/>
                        </a:spcBef>
                        <a:spcAft>
                          <a:spcPts val="0"/>
                        </a:spcAft>
                        <a:buNone/>
                      </a:pPr>
                      <a:r>
                        <a:t/>
                      </a:r>
                      <a:endParaRPr b="0" sz="1100" u="none" strike="noStrike">
                        <a:solidFill>
                          <a:srgbClr val="000000"/>
                        </a:solidFill>
                        <a:latin typeface="Arial"/>
                        <a:ea typeface="Arial"/>
                        <a:cs typeface="Arial"/>
                        <a:sym typeface="Arial"/>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just">
                        <a:lnSpc>
                          <a:spcPct val="115909"/>
                        </a:lnSpc>
                        <a:spcBef>
                          <a:spcPts val="0"/>
                        </a:spcBef>
                        <a:spcAft>
                          <a:spcPts val="0"/>
                        </a:spcAft>
                        <a:buNone/>
                      </a:pPr>
                      <a:r>
                        <a:rPr lang="zh-CN" sz="1100">
                          <a:latin typeface="Arial"/>
                          <a:ea typeface="Arial"/>
                          <a:cs typeface="Arial"/>
                          <a:sym typeface="Arial"/>
                        </a:rPr>
                        <a:t>那骷髅是从哪里来的呢？</a:t>
                      </a:r>
                      <a:endParaRPr/>
                    </a:p>
                    <a:p>
                      <a:pPr indent="0" lvl="0" marL="82550" marR="0" rtl="0" algn="just">
                        <a:lnSpc>
                          <a:spcPct val="115909"/>
                        </a:lnSpc>
                        <a:spcBef>
                          <a:spcPts val="400"/>
                        </a:spcBef>
                        <a:spcAft>
                          <a:spcPts val="0"/>
                        </a:spcAft>
                        <a:buNone/>
                      </a:pPr>
                      <a:r>
                        <a:t/>
                      </a:r>
                      <a:endParaRPr sz="1100">
                        <a:latin typeface="Arial"/>
                        <a:ea typeface="Arial"/>
                        <a:cs typeface="Arial"/>
                        <a:sym typeface="Arial"/>
                      </a:endParaRPr>
                    </a:p>
                    <a:p>
                      <a:pPr indent="0" lvl="0" marL="82550" marR="0" rtl="0" algn="just">
                        <a:lnSpc>
                          <a:spcPct val="115909"/>
                        </a:lnSpc>
                        <a:spcBef>
                          <a:spcPts val="400"/>
                        </a:spcBef>
                        <a:spcAft>
                          <a:spcPts val="0"/>
                        </a:spcAft>
                        <a:buNone/>
                      </a:pPr>
                      <a:r>
                        <a:rPr lang="zh-CN" sz="1100">
                          <a:latin typeface="Arial"/>
                          <a:ea typeface="Arial"/>
                          <a:cs typeface="Arial"/>
                          <a:sym typeface="Arial"/>
                        </a:rPr>
                        <a:t>不，我不怕骷髅，它们看起来挺友好的。</a:t>
                      </a:r>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506725">
                <a:tc>
                  <a:txBody>
                    <a:bodyPr/>
                    <a:lstStyle/>
                    <a:p>
                      <a:pPr indent="0" lvl="0" marL="82550" marR="0" rtl="0" algn="l">
                        <a:lnSpc>
                          <a:spcPct val="115909"/>
                        </a:lnSpc>
                        <a:spcBef>
                          <a:spcPts val="0"/>
                        </a:spcBef>
                        <a:spcAft>
                          <a:spcPts val="0"/>
                        </a:spcAft>
                        <a:buNone/>
                      </a:pPr>
                      <a:r>
                        <a:rPr lang="zh-CN" sz="1100">
                          <a:latin typeface="Arial"/>
                          <a:ea typeface="Arial"/>
                          <a:cs typeface="Arial"/>
                          <a:sym typeface="Arial"/>
                        </a:rPr>
                        <a:t>与老师和同伴进行来回交流时，能够保持对话。</a:t>
                      </a:r>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just">
                        <a:lnSpc>
                          <a:spcPct val="115909"/>
                        </a:lnSpc>
                        <a:spcBef>
                          <a:spcPts val="0"/>
                        </a:spcBef>
                        <a:spcAft>
                          <a:spcPts val="0"/>
                        </a:spcAft>
                        <a:buNone/>
                      </a:pPr>
                      <a:r>
                        <a:rPr lang="zh-CN" sz="1100">
                          <a:latin typeface="Arial"/>
                          <a:ea typeface="Arial"/>
                          <a:cs typeface="Arial"/>
                          <a:sym typeface="Arial"/>
                        </a:rPr>
                        <a:t>联系 (C): </a:t>
                      </a:r>
                      <a:r>
                        <a:rPr lang="zh-CN" sz="1100">
                          <a:latin typeface="Arial"/>
                          <a:ea typeface="Arial"/>
                          <a:cs typeface="Arial"/>
                          <a:sym typeface="Arial"/>
                        </a:rPr>
                        <a:t>将见解、知识或经验与当前对话之外的内容联系起来。</a:t>
                      </a:r>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just">
                        <a:lnSpc>
                          <a:spcPct val="115909"/>
                        </a:lnSpc>
                        <a:spcBef>
                          <a:spcPts val="0"/>
                        </a:spcBef>
                        <a:spcAft>
                          <a:spcPts val="0"/>
                        </a:spcAft>
                        <a:buNone/>
                      </a:pPr>
                      <a:r>
                        <a:rPr lang="zh-CN" sz="1100">
                          <a:latin typeface="Arial"/>
                          <a:ea typeface="Arial"/>
                          <a:cs typeface="Arial"/>
                          <a:sym typeface="Arial"/>
                        </a:rPr>
                        <a:t>我们去了树林，一路磕磕绊绊、跌跌撞撞。</a:t>
                      </a:r>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200">
                <a:tc>
                  <a:txBody>
                    <a:bodyPr/>
                    <a:lstStyle/>
                    <a:p>
                      <a:pPr indent="0" lvl="0" marL="82550" marR="0" rtl="0" algn="l">
                        <a:lnSpc>
                          <a:spcPct val="115909"/>
                        </a:lnSpc>
                        <a:spcBef>
                          <a:spcPts val="0"/>
                        </a:spcBef>
                        <a:spcAft>
                          <a:spcPts val="0"/>
                        </a:spcAft>
                        <a:buNone/>
                      </a:pPr>
                      <a:r>
                        <a:rPr b="1" lang="zh-CN" sz="1100">
                          <a:latin typeface="Arial"/>
                          <a:ea typeface="Arial"/>
                          <a:cs typeface="Arial"/>
                          <a:sym typeface="Arial"/>
                        </a:rPr>
                        <a:t>口语表达</a:t>
                      </a:r>
                      <a:endParaRPr sz="1100">
                        <a:latin typeface="Arial"/>
                        <a:ea typeface="Arial"/>
                        <a:cs typeface="Arial"/>
                        <a:sym typeface="Arial"/>
                      </a:endParaRPr>
                    </a:p>
                    <a:p>
                      <a:pPr indent="0" lvl="0" marL="82550" marR="0" rtl="0" algn="l">
                        <a:lnSpc>
                          <a:spcPct val="100000"/>
                        </a:lnSpc>
                        <a:spcBef>
                          <a:spcPts val="400"/>
                        </a:spcBef>
                        <a:spcAft>
                          <a:spcPts val="0"/>
                        </a:spcAft>
                        <a:buNone/>
                      </a:pPr>
                      <a:r>
                        <a:rPr b="1" lang="zh-CN" sz="1100">
                          <a:latin typeface="Arial"/>
                          <a:ea typeface="Arial"/>
                          <a:cs typeface="Arial"/>
                          <a:sym typeface="Arial"/>
                        </a:rPr>
                        <a:t>达到预期发展水平的儿童将能够：</a:t>
                      </a:r>
                      <a:endParaRPr b="1" sz="11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550" marR="0" rtl="0" algn="just">
                        <a:spcBef>
                          <a:spcPts val="0"/>
                        </a:spcBef>
                        <a:spcAft>
                          <a:spcPts val="0"/>
                        </a:spcAft>
                        <a:buNone/>
                      </a:pPr>
                      <a:r>
                        <a:t/>
                      </a:r>
                      <a:endParaRPr sz="1100">
                        <a:latin typeface="Arial"/>
                        <a:ea typeface="Arial"/>
                        <a:cs typeface="Arial"/>
                        <a:sym typeface="Arial"/>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550" marR="0" rtl="0" algn="just">
                        <a:spcBef>
                          <a:spcPts val="0"/>
                        </a:spcBef>
                        <a:spcAft>
                          <a:spcPts val="0"/>
                        </a:spcAft>
                        <a:buNone/>
                      </a:pPr>
                      <a:r>
                        <a:t/>
                      </a:r>
                      <a:endParaRPr sz="1100">
                        <a:latin typeface="Arial"/>
                        <a:ea typeface="Arial"/>
                        <a:cs typeface="Arial"/>
                        <a:sym typeface="Arial"/>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22950">
                <a:tc>
                  <a:txBody>
                    <a:bodyPr/>
                    <a:lstStyle/>
                    <a:p>
                      <a:pPr indent="0" lvl="0" marL="82550" marR="0" rtl="0" algn="just">
                        <a:lnSpc>
                          <a:spcPct val="115909"/>
                        </a:lnSpc>
                        <a:spcBef>
                          <a:spcPts val="0"/>
                        </a:spcBef>
                        <a:spcAft>
                          <a:spcPts val="0"/>
                        </a:spcAft>
                        <a:buNone/>
                      </a:pPr>
                      <a:r>
                        <a:rPr lang="zh-CN" sz="1100">
                          <a:latin typeface="Arial"/>
                          <a:ea typeface="Arial"/>
                          <a:cs typeface="Arial"/>
                          <a:sym typeface="Arial"/>
                        </a:rPr>
                        <a:t>积极参与小组、班级和一对一的讨论，表达自己的想法，并灵活运用最近学到的词汇。</a:t>
                      </a:r>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just">
                        <a:lnSpc>
                          <a:spcPct val="121000"/>
                        </a:lnSpc>
                        <a:spcBef>
                          <a:spcPts val="0"/>
                        </a:spcBef>
                        <a:spcAft>
                          <a:spcPts val="0"/>
                        </a:spcAft>
                        <a:buNone/>
                      </a:pPr>
                      <a:r>
                        <a:rPr b="0" lang="zh-CN" sz="1100">
                          <a:latin typeface="Arial"/>
                          <a:ea typeface="Arial"/>
                          <a:cs typeface="Arial"/>
                          <a:sym typeface="Arial"/>
                        </a:rPr>
                        <a:t>引导对话或活动方向</a:t>
                      </a:r>
                      <a:r>
                        <a:rPr b="0" lang="zh-CN" sz="1100">
                          <a:latin typeface="Arial"/>
                          <a:ea typeface="Arial"/>
                          <a:cs typeface="Arial"/>
                          <a:sym typeface="Arial"/>
                        </a:rPr>
                        <a:t> (G): </a:t>
                      </a:r>
                      <a:r>
                        <a:rPr b="0" lang="zh-CN" sz="1100">
                          <a:latin typeface="Arial"/>
                          <a:ea typeface="Arial"/>
                          <a:cs typeface="Arial"/>
                          <a:sym typeface="Arial"/>
                        </a:rPr>
                        <a:t>负责引导活动，使对话朝着预期方向发展。</a:t>
                      </a:r>
                      <a:endParaRPr b="0" sz="1100">
                        <a:latin typeface="Arial"/>
                        <a:ea typeface="Arial"/>
                        <a:cs typeface="Arial"/>
                        <a:sym typeface="Arial"/>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just">
                        <a:lnSpc>
                          <a:spcPct val="115909"/>
                        </a:lnSpc>
                        <a:spcBef>
                          <a:spcPts val="0"/>
                        </a:spcBef>
                        <a:spcAft>
                          <a:spcPts val="0"/>
                        </a:spcAft>
                        <a:buNone/>
                      </a:pPr>
                      <a:r>
                        <a:rPr lang="zh-CN" sz="1100">
                          <a:latin typeface="Arial"/>
                          <a:ea typeface="Arial"/>
                          <a:cs typeface="Arial"/>
                          <a:sym typeface="Arial"/>
                        </a:rPr>
                        <a:t>拿那个大碗，你就当熊爸爸，我来当熊妈妈。</a:t>
                      </a:r>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621800">
                <a:tc>
                  <a:txBody>
                    <a:bodyPr/>
                    <a:lstStyle/>
                    <a:p>
                      <a:pPr indent="0" lvl="0" marL="82550" marR="0" rtl="0" algn="just">
                        <a:lnSpc>
                          <a:spcPct val="121000"/>
                        </a:lnSpc>
                        <a:spcBef>
                          <a:spcPts val="0"/>
                        </a:spcBef>
                        <a:spcAft>
                          <a:spcPts val="0"/>
                        </a:spcAft>
                        <a:buNone/>
                      </a:pPr>
                      <a:r>
                        <a:rPr lang="zh-CN" sz="1100">
                          <a:latin typeface="Arial"/>
                          <a:ea typeface="Arial"/>
                          <a:cs typeface="Arial"/>
                          <a:sym typeface="Arial"/>
                        </a:rPr>
                        <a:t>能够解释事物发生的原因，并在合适的情境中灵活运用最近从故事、非小说、儿歌和诗歌中</a:t>
                      </a:r>
                      <a:r>
                        <a:rPr lang="zh-CN" sz="1100">
                          <a:latin typeface="Arial"/>
                          <a:ea typeface="Arial"/>
                          <a:cs typeface="Arial"/>
                          <a:sym typeface="Arial"/>
                        </a:rPr>
                        <a:t>学到的</a:t>
                      </a:r>
                      <a:r>
                        <a:rPr lang="zh-CN" sz="1100">
                          <a:latin typeface="Arial"/>
                          <a:ea typeface="Arial"/>
                          <a:cs typeface="Arial"/>
                          <a:sym typeface="Arial"/>
                        </a:rPr>
                        <a:t>词汇。</a:t>
                      </a:r>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just">
                        <a:lnSpc>
                          <a:spcPct val="121000"/>
                        </a:lnSpc>
                        <a:spcBef>
                          <a:spcPts val="0"/>
                        </a:spcBef>
                        <a:spcAft>
                          <a:spcPts val="0"/>
                        </a:spcAft>
                        <a:buNone/>
                      </a:pPr>
                      <a:r>
                        <a:rPr b="0" lang="zh-CN" sz="1100">
                          <a:latin typeface="Arial"/>
                          <a:ea typeface="Arial"/>
                          <a:cs typeface="Arial"/>
                          <a:sym typeface="Arial"/>
                        </a:rPr>
                        <a:t>明确阐述推理</a:t>
                      </a:r>
                      <a:r>
                        <a:rPr b="0" lang="zh-CN" sz="1100">
                          <a:latin typeface="Arial"/>
                          <a:ea typeface="Arial"/>
                          <a:cs typeface="Arial"/>
                          <a:sym typeface="Arial"/>
                        </a:rPr>
                        <a:t> (R): </a:t>
                      </a:r>
                      <a:r>
                        <a:rPr b="0" lang="zh-CN" sz="1100">
                          <a:latin typeface="Arial"/>
                          <a:ea typeface="Arial"/>
                          <a:cs typeface="Arial"/>
                          <a:sym typeface="Arial"/>
                        </a:rPr>
                        <a:t>对自己或他人的观点进行阐释、证明，或运用可能性思维。</a:t>
                      </a:r>
                      <a:endParaRPr b="0" sz="1100">
                        <a:latin typeface="Arial"/>
                        <a:ea typeface="Arial"/>
                        <a:cs typeface="Arial"/>
                        <a:sym typeface="Arial"/>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550" marR="0" rtl="0" algn="just">
                        <a:lnSpc>
                          <a:spcPct val="115909"/>
                        </a:lnSpc>
                        <a:spcBef>
                          <a:spcPts val="0"/>
                        </a:spcBef>
                        <a:spcAft>
                          <a:spcPts val="0"/>
                        </a:spcAft>
                        <a:buNone/>
                      </a:pPr>
                      <a:r>
                        <a:rPr lang="zh-CN" sz="1100">
                          <a:latin typeface="Arial"/>
                          <a:ea typeface="Arial"/>
                          <a:cs typeface="Arial"/>
                          <a:sym typeface="Arial"/>
                        </a:rPr>
                        <a:t>我觉得如果我做一个巨大的果酱三明治，面包会变得太软。</a:t>
                      </a:r>
                      <a:endParaRPr/>
                    </a:p>
                  </a:txBody>
                  <a:tcPr marT="91450" marB="91450" marR="91450" marL="91450" anchor="ctr" anchorCtr="1">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bl>
          </a:graphicData>
        </a:graphic>
      </p:graphicFrame>
      <p:sp>
        <p:nvSpPr>
          <p:cNvPr id="312" name="Google Shape;312;p26"/>
          <p:cNvSpPr txBox="1"/>
          <p:nvPr/>
        </p:nvSpPr>
        <p:spPr>
          <a:xfrm>
            <a:off x="407034" y="181609"/>
            <a:ext cx="4735830" cy="139573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1202055" marR="0" rtl="0" algn="just">
              <a:lnSpc>
                <a:spcPct val="100000"/>
              </a:lnSpc>
              <a:spcBef>
                <a:spcPts val="0"/>
              </a:spcBef>
              <a:spcAft>
                <a:spcPts val="0"/>
              </a:spcAft>
              <a:buNone/>
            </a:pPr>
            <a:r>
              <a:rPr b="1" lang="zh-CN" sz="1600">
                <a:solidFill>
                  <a:schemeClr val="dk1"/>
                </a:solidFill>
                <a:latin typeface="Arial"/>
                <a:ea typeface="Arial"/>
                <a:cs typeface="Arial"/>
                <a:sym typeface="Arial"/>
              </a:rPr>
              <a:t>           与幼儿的对话</a:t>
            </a:r>
            <a:endParaRPr/>
          </a:p>
          <a:p>
            <a:pPr indent="0" lvl="0" marL="82550" marR="95885" rtl="0" algn="just">
              <a:lnSpc>
                <a:spcPct val="121000"/>
              </a:lnSpc>
              <a:spcBef>
                <a:spcPts val="580"/>
              </a:spcBef>
              <a:spcAft>
                <a:spcPts val="0"/>
              </a:spcAft>
              <a:buNone/>
            </a:pPr>
            <a:r>
              <a:rPr lang="zh-CN" sz="1200">
                <a:solidFill>
                  <a:schemeClr val="dk1"/>
                </a:solidFill>
                <a:latin typeface="Arimo"/>
                <a:ea typeface="Arimo"/>
                <a:cs typeface="Arimo"/>
                <a:sym typeface="Arimo"/>
              </a:rPr>
              <a:t>在学前教育（2-5岁）中，对话是教育的核心。进行T-SEDA探究将有助于识别在这个阶段幼儿使用的对话方式。下表列出了来自英格兰国家课程的口语和听力技能。您能在您所在国家的教育背景中应用这些技能吗？</a:t>
            </a:r>
            <a:endParaRPr/>
          </a:p>
        </p:txBody>
      </p:sp>
      <p:sp>
        <p:nvSpPr>
          <p:cNvPr id="313" name="Google Shape;313;p26"/>
          <p:cNvSpPr/>
          <p:nvPr/>
        </p:nvSpPr>
        <p:spPr>
          <a:xfrm>
            <a:off x="6718299" y="277375"/>
            <a:ext cx="2790697" cy="16459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26"/>
          <p:cNvSpPr txBox="1"/>
          <p:nvPr/>
        </p:nvSpPr>
        <p:spPr>
          <a:xfrm>
            <a:off x="5262662" y="7088109"/>
            <a:ext cx="167005" cy="154305"/>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zh-CN" sz="1000">
                <a:solidFill>
                  <a:schemeClr val="dk1"/>
                </a:solidFill>
                <a:latin typeface="Arial"/>
                <a:ea typeface="Arial"/>
                <a:cs typeface="Arial"/>
                <a:sym typeface="Arial"/>
              </a:rPr>
              <a:t>10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7"/>
          <p:cNvSpPr txBox="1"/>
          <p:nvPr/>
        </p:nvSpPr>
        <p:spPr>
          <a:xfrm>
            <a:off x="2733226" y="688728"/>
            <a:ext cx="4975674" cy="428625"/>
          </a:xfrm>
          <a:prstGeom prst="rect">
            <a:avLst/>
          </a:prstGeom>
          <a:noFill/>
          <a:ln>
            <a:noFill/>
          </a:ln>
        </p:spPr>
        <p:txBody>
          <a:bodyPr anchorCtr="0" anchor="t" bIns="91425" lIns="91425" spcFirstLastPara="1" rIns="91425" wrap="square" tIns="91425">
            <a:spAutoFit/>
          </a:bodyPr>
          <a:lstStyle/>
          <a:p>
            <a:pPr indent="0" lvl="0" marL="12700" marR="0" rtl="0" algn="l">
              <a:lnSpc>
                <a:spcPct val="100000"/>
              </a:lnSpc>
              <a:spcBef>
                <a:spcPts val="0"/>
              </a:spcBef>
              <a:spcAft>
                <a:spcPts val="0"/>
              </a:spcAft>
              <a:buNone/>
            </a:pPr>
            <a:r>
              <a:rPr b="1" lang="zh-CN" sz="1600">
                <a:solidFill>
                  <a:schemeClr val="dk1"/>
                </a:solidFill>
                <a:latin typeface="Arial"/>
                <a:ea typeface="Arial"/>
                <a:cs typeface="Arial"/>
                <a:sym typeface="Arial"/>
              </a:rPr>
              <a:t>高等教育背景下的对话和成年学习者之间的对话</a:t>
            </a:r>
            <a:endParaRPr/>
          </a:p>
        </p:txBody>
      </p:sp>
      <p:sp>
        <p:nvSpPr>
          <p:cNvPr id="321" name="Google Shape;321;p27"/>
          <p:cNvSpPr/>
          <p:nvPr/>
        </p:nvSpPr>
        <p:spPr>
          <a:xfrm>
            <a:off x="454025" y="1190625"/>
            <a:ext cx="4975860" cy="4498975"/>
          </a:xfrm>
          <a:custGeom>
            <a:rect b="b" l="l" r="r" t="t"/>
            <a:pathLst>
              <a:path extrusionOk="0" h="6042025" w="4718685">
                <a:moveTo>
                  <a:pt x="0" y="0"/>
                </a:moveTo>
                <a:lnTo>
                  <a:pt x="4718563" y="0"/>
                </a:lnTo>
                <a:lnTo>
                  <a:pt x="4718563" y="6041863"/>
                </a:lnTo>
                <a:lnTo>
                  <a:pt x="0" y="6041863"/>
                </a:lnTo>
                <a:lnTo>
                  <a:pt x="0" y="0"/>
                </a:lnTo>
                <a:close/>
              </a:path>
            </a:pathLst>
          </a:cu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27"/>
          <p:cNvSpPr txBox="1"/>
          <p:nvPr/>
        </p:nvSpPr>
        <p:spPr>
          <a:xfrm>
            <a:off x="581868" y="1298093"/>
            <a:ext cx="4794129" cy="4574540"/>
          </a:xfrm>
          <a:prstGeom prst="rect">
            <a:avLst/>
          </a:prstGeom>
          <a:noFill/>
          <a:ln>
            <a:noFill/>
          </a:ln>
        </p:spPr>
        <p:txBody>
          <a:bodyPr anchorCtr="0" anchor="t" bIns="91425" lIns="91425" spcFirstLastPara="1" rIns="91425" wrap="square" tIns="91425">
            <a:spAutoFit/>
          </a:bodyPr>
          <a:lstStyle/>
          <a:p>
            <a:pPr indent="0" lvl="0" marL="12700" marR="5715" rtl="0" algn="just">
              <a:lnSpc>
                <a:spcPct val="121000"/>
              </a:lnSpc>
              <a:spcBef>
                <a:spcPts val="0"/>
              </a:spcBef>
              <a:spcAft>
                <a:spcPts val="0"/>
              </a:spcAft>
              <a:buNone/>
            </a:pPr>
            <a:r>
              <a:rPr lang="zh-CN" sz="1200">
                <a:solidFill>
                  <a:schemeClr val="dk1"/>
                </a:solidFill>
                <a:latin typeface="Arimo"/>
                <a:ea typeface="Arimo"/>
                <a:cs typeface="Arimo"/>
                <a:sym typeface="Arimo"/>
              </a:rPr>
              <a:t>教育对话在高等教育和成年学习中也扮演着重要的角色。在一些国家，有些大学讲师认为增加对话对学生学习有益，并在其大学进行了成功的T-SEDA探究。以下是一些来自高等教育背景的例子。</a:t>
            </a:r>
            <a:endParaRPr/>
          </a:p>
          <a:p>
            <a:pPr indent="0" lvl="0" marL="12700" marR="5715" rtl="0" algn="just">
              <a:lnSpc>
                <a:spcPct val="121000"/>
              </a:lnSpc>
              <a:spcBef>
                <a:spcPts val="585"/>
              </a:spcBef>
              <a:spcAft>
                <a:spcPts val="0"/>
              </a:spcAft>
              <a:buNone/>
            </a:pPr>
            <a:r>
              <a:rPr lang="zh-CN" sz="1200">
                <a:solidFill>
                  <a:schemeClr val="dk1"/>
                </a:solidFill>
                <a:latin typeface="Arimo"/>
                <a:ea typeface="Arimo"/>
                <a:cs typeface="Arimo"/>
                <a:sym typeface="Arimo"/>
              </a:rPr>
              <a:t>史蒂文是一位法学讲师，他运用T-SEDA资源进行了探究。他指出，对话式教学的价值在于它有助于促进学生的自主学习技能，而这种技能在高等教育背景下至关重要。</a:t>
            </a:r>
            <a:endParaRPr/>
          </a:p>
          <a:p>
            <a:pPr indent="0" lvl="0" marL="12700" marR="5715" rtl="0" algn="just">
              <a:lnSpc>
                <a:spcPct val="121000"/>
              </a:lnSpc>
              <a:spcBef>
                <a:spcPts val="585"/>
              </a:spcBef>
              <a:spcAft>
                <a:spcPts val="0"/>
              </a:spcAft>
              <a:buNone/>
            </a:pPr>
            <a:r>
              <a:rPr lang="zh-CN" sz="1200">
                <a:solidFill>
                  <a:schemeClr val="dk1"/>
                </a:solidFill>
                <a:latin typeface="Arimo"/>
                <a:ea typeface="Arimo"/>
                <a:cs typeface="Arimo"/>
                <a:sym typeface="Arimo"/>
              </a:rPr>
              <a:t>史蒂文还发现高等教育中不同类型的学习环境可以促使不同形式的对话互动。在较大的讲座式情境中，他发现通过提出开放性问题是鼓励学生参与对话的有效方式。</a:t>
            </a:r>
            <a:endParaRPr/>
          </a:p>
          <a:p>
            <a:pPr indent="0" lvl="0" marL="12700" marR="5715" rtl="0" algn="just">
              <a:lnSpc>
                <a:spcPct val="121000"/>
              </a:lnSpc>
              <a:spcBef>
                <a:spcPts val="585"/>
              </a:spcBef>
              <a:spcAft>
                <a:spcPts val="0"/>
              </a:spcAft>
              <a:buNone/>
            </a:pPr>
            <a:r>
              <a:rPr lang="zh-CN" sz="1200">
                <a:solidFill>
                  <a:schemeClr val="dk1"/>
                </a:solidFill>
                <a:latin typeface="Arimo"/>
                <a:ea typeface="Arimo"/>
                <a:cs typeface="Arimo"/>
                <a:sym typeface="Arimo"/>
              </a:rPr>
              <a:t>例如，在一次讲座中，他提出了这样一个问题：“国际投资法是否应以任何方式参与反洗钱/反恐融资工作，还是它们应该是相互独立的？”他并不是在寻找一个预先确定的答案，而是希望学生通过内心对话来开始探讨、分析和评估这个问题。随后，学生可以在稍后的小组研讨会中共同讨论这个问题，并思考其他人对这个问题的看法。</a:t>
            </a:r>
            <a:endParaRPr/>
          </a:p>
          <a:p>
            <a:pPr indent="0" lvl="0" marL="12700" marR="5715" rtl="0" algn="just">
              <a:lnSpc>
                <a:spcPct val="121000"/>
              </a:lnSpc>
              <a:spcBef>
                <a:spcPts val="585"/>
              </a:spcBef>
              <a:spcAft>
                <a:spcPts val="0"/>
              </a:spcAft>
              <a:buNone/>
            </a:pPr>
            <a:r>
              <a:rPr lang="zh-CN" sz="1200">
                <a:solidFill>
                  <a:schemeClr val="dk1"/>
                </a:solidFill>
                <a:latin typeface="Arimo"/>
                <a:ea typeface="Arimo"/>
                <a:cs typeface="Arimo"/>
                <a:sym typeface="Arimo"/>
              </a:rPr>
              <a:t>史蒂文总结说，T-SEDA工具包中提出的对话实践可以结合高等教育的学科内容，使学生能够更深入地讨论问题，并对学科内容产生更强的批判性。</a:t>
            </a:r>
            <a:endParaRPr/>
          </a:p>
          <a:p>
            <a:pPr indent="0" lvl="0" marL="12700" marR="5715" rtl="0" algn="just">
              <a:lnSpc>
                <a:spcPct val="121000"/>
              </a:lnSpc>
              <a:spcBef>
                <a:spcPts val="585"/>
              </a:spcBef>
              <a:spcAft>
                <a:spcPts val="0"/>
              </a:spcAft>
              <a:buNone/>
            </a:pPr>
            <a:r>
              <a:t/>
            </a:r>
            <a:endParaRPr sz="1200">
              <a:solidFill>
                <a:schemeClr val="dk1"/>
              </a:solidFill>
              <a:latin typeface="Arimo"/>
              <a:ea typeface="Arimo"/>
              <a:cs typeface="Arimo"/>
              <a:sym typeface="Arimo"/>
            </a:endParaRPr>
          </a:p>
        </p:txBody>
      </p:sp>
      <p:sp>
        <p:nvSpPr>
          <p:cNvPr id="323" name="Google Shape;323;p27"/>
          <p:cNvSpPr txBox="1"/>
          <p:nvPr/>
        </p:nvSpPr>
        <p:spPr>
          <a:xfrm>
            <a:off x="5678042" y="1190625"/>
            <a:ext cx="4718685" cy="230822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1915" marR="95885" rtl="0" algn="just">
              <a:lnSpc>
                <a:spcPct val="121000"/>
              </a:lnSpc>
              <a:spcBef>
                <a:spcPts val="0"/>
              </a:spcBef>
              <a:spcAft>
                <a:spcPts val="0"/>
              </a:spcAft>
              <a:buNone/>
            </a:pPr>
            <a:r>
              <a:rPr lang="zh-CN" sz="1200">
                <a:solidFill>
                  <a:schemeClr val="dk1"/>
                </a:solidFill>
                <a:latin typeface="Arimo"/>
                <a:ea typeface="Arimo"/>
                <a:cs typeface="Arimo"/>
                <a:sym typeface="Arimo"/>
              </a:rPr>
              <a:t>凯瑟琳是一位第二语言（ESL）教师，教授成人学生的英语。她进行了一项T-SEDA探究，目的是打造一个支持性的课堂环境，提高学生的参与度，并让他们更富创造性地探索课程内容。她特别关注基本规则的运用。</a:t>
            </a:r>
            <a:endParaRPr/>
          </a:p>
          <a:p>
            <a:pPr indent="0" lvl="0" marL="81915" marR="95885" rtl="0" algn="just">
              <a:lnSpc>
                <a:spcPct val="121000"/>
              </a:lnSpc>
              <a:spcBef>
                <a:spcPts val="305"/>
              </a:spcBef>
              <a:spcAft>
                <a:spcPts val="0"/>
              </a:spcAft>
              <a:buNone/>
            </a:pPr>
            <a:r>
              <a:t/>
            </a:r>
            <a:endParaRPr sz="1200">
              <a:solidFill>
                <a:schemeClr val="dk1"/>
              </a:solidFill>
              <a:latin typeface="Arimo"/>
              <a:ea typeface="Arimo"/>
              <a:cs typeface="Arimo"/>
              <a:sym typeface="Arimo"/>
            </a:endParaRPr>
          </a:p>
          <a:p>
            <a:pPr indent="0" lvl="0" marL="81915" marR="95885" rtl="0" algn="just">
              <a:lnSpc>
                <a:spcPct val="121000"/>
              </a:lnSpc>
              <a:spcBef>
                <a:spcPts val="305"/>
              </a:spcBef>
              <a:spcAft>
                <a:spcPts val="0"/>
              </a:spcAft>
              <a:buNone/>
            </a:pPr>
            <a:r>
              <a:rPr lang="zh-CN" sz="1200">
                <a:solidFill>
                  <a:schemeClr val="dk1"/>
                </a:solidFill>
                <a:latin typeface="Arimo"/>
                <a:ea typeface="Arimo"/>
                <a:cs typeface="Arimo"/>
                <a:sym typeface="Arimo"/>
              </a:rPr>
              <a:t>凯瑟琳发现，这项探究使她能够更加关注自己的教学细节，例如她提出的问题的类型。在她的课堂上，学生们积极发言，对彼此的观点提出质疑，并深入展开其他人的发言。</a:t>
            </a:r>
            <a:endParaRPr/>
          </a:p>
          <a:p>
            <a:pPr indent="0" lvl="0" marL="81915" marR="95885" rtl="0" algn="just">
              <a:lnSpc>
                <a:spcPct val="121000"/>
              </a:lnSpc>
              <a:spcBef>
                <a:spcPts val="305"/>
              </a:spcBef>
              <a:spcAft>
                <a:spcPts val="0"/>
              </a:spcAft>
              <a:buNone/>
            </a:pPr>
            <a:r>
              <a:t/>
            </a:r>
            <a:endParaRPr sz="1200">
              <a:solidFill>
                <a:schemeClr val="dk1"/>
              </a:solidFill>
              <a:latin typeface="Arimo"/>
              <a:ea typeface="Arimo"/>
              <a:cs typeface="Arimo"/>
              <a:sym typeface="Arimo"/>
            </a:endParaRPr>
          </a:p>
        </p:txBody>
      </p:sp>
      <p:sp>
        <p:nvSpPr>
          <p:cNvPr id="324" name="Google Shape;324;p27"/>
          <p:cNvSpPr/>
          <p:nvPr/>
        </p:nvSpPr>
        <p:spPr>
          <a:xfrm>
            <a:off x="7764030" y="5307210"/>
            <a:ext cx="2632697" cy="197484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27"/>
          <p:cNvSpPr/>
          <p:nvPr/>
        </p:nvSpPr>
        <p:spPr>
          <a:xfrm>
            <a:off x="5493264" y="4111507"/>
            <a:ext cx="3129401" cy="2125980"/>
          </a:xfrm>
          <a:custGeom>
            <a:rect b="b" l="l" r="r" t="t"/>
            <a:pathLst>
              <a:path extrusionOk="0" h="2125979" w="3318509">
                <a:moveTo>
                  <a:pt x="1382712" y="1382395"/>
                </a:moveTo>
                <a:lnTo>
                  <a:pt x="553085" y="1382395"/>
                </a:lnTo>
                <a:lnTo>
                  <a:pt x="1635760" y="2125751"/>
                </a:lnTo>
                <a:lnTo>
                  <a:pt x="1382712" y="1382395"/>
                </a:lnTo>
                <a:close/>
              </a:path>
              <a:path extrusionOk="0" h="2125979" w="3318509">
                <a:moveTo>
                  <a:pt x="3088106" y="0"/>
                </a:moveTo>
                <a:lnTo>
                  <a:pt x="230403" y="0"/>
                </a:lnTo>
                <a:lnTo>
                  <a:pt x="183967" y="4680"/>
                </a:lnTo>
                <a:lnTo>
                  <a:pt x="140717" y="18105"/>
                </a:lnTo>
                <a:lnTo>
                  <a:pt x="101580" y="39347"/>
                </a:lnTo>
                <a:lnTo>
                  <a:pt x="67481" y="67481"/>
                </a:lnTo>
                <a:lnTo>
                  <a:pt x="39347" y="101580"/>
                </a:lnTo>
                <a:lnTo>
                  <a:pt x="18105" y="140717"/>
                </a:lnTo>
                <a:lnTo>
                  <a:pt x="4680" y="183967"/>
                </a:lnTo>
                <a:lnTo>
                  <a:pt x="0" y="230403"/>
                </a:lnTo>
                <a:lnTo>
                  <a:pt x="0" y="1151991"/>
                </a:lnTo>
                <a:lnTo>
                  <a:pt x="4680" y="1198423"/>
                </a:lnTo>
                <a:lnTo>
                  <a:pt x="18105" y="1241672"/>
                </a:lnTo>
                <a:lnTo>
                  <a:pt x="39347" y="1280809"/>
                </a:lnTo>
                <a:lnTo>
                  <a:pt x="67481" y="1314908"/>
                </a:lnTo>
                <a:lnTo>
                  <a:pt x="101580" y="1343043"/>
                </a:lnTo>
                <a:lnTo>
                  <a:pt x="140717" y="1364287"/>
                </a:lnTo>
                <a:lnTo>
                  <a:pt x="183967" y="1377713"/>
                </a:lnTo>
                <a:lnTo>
                  <a:pt x="230403" y="1382395"/>
                </a:lnTo>
                <a:lnTo>
                  <a:pt x="3088106" y="1382395"/>
                </a:lnTo>
                <a:lnTo>
                  <a:pt x="3134542" y="1377713"/>
                </a:lnTo>
                <a:lnTo>
                  <a:pt x="3177792" y="1364287"/>
                </a:lnTo>
                <a:lnTo>
                  <a:pt x="3216929" y="1343043"/>
                </a:lnTo>
                <a:lnTo>
                  <a:pt x="3251028" y="1314908"/>
                </a:lnTo>
                <a:lnTo>
                  <a:pt x="3279162" y="1280809"/>
                </a:lnTo>
                <a:lnTo>
                  <a:pt x="3300404" y="1241672"/>
                </a:lnTo>
                <a:lnTo>
                  <a:pt x="3313829" y="1198423"/>
                </a:lnTo>
                <a:lnTo>
                  <a:pt x="3318510" y="1151991"/>
                </a:lnTo>
                <a:lnTo>
                  <a:pt x="3318510" y="230403"/>
                </a:lnTo>
                <a:lnTo>
                  <a:pt x="3313829" y="183967"/>
                </a:lnTo>
                <a:lnTo>
                  <a:pt x="3300404" y="140717"/>
                </a:lnTo>
                <a:lnTo>
                  <a:pt x="3279162" y="101580"/>
                </a:lnTo>
                <a:lnTo>
                  <a:pt x="3251028" y="67481"/>
                </a:lnTo>
                <a:lnTo>
                  <a:pt x="3216929" y="39347"/>
                </a:lnTo>
                <a:lnTo>
                  <a:pt x="3177792" y="18105"/>
                </a:lnTo>
                <a:lnTo>
                  <a:pt x="3134542" y="4680"/>
                </a:lnTo>
                <a:lnTo>
                  <a:pt x="308810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27"/>
          <p:cNvSpPr/>
          <p:nvPr/>
        </p:nvSpPr>
        <p:spPr>
          <a:xfrm>
            <a:off x="5537714" y="4111507"/>
            <a:ext cx="3237986" cy="2125980"/>
          </a:xfrm>
          <a:custGeom>
            <a:rect b="b" l="l" r="r" t="t"/>
            <a:pathLst>
              <a:path extrusionOk="0" h="2125979" w="3382009">
                <a:moveTo>
                  <a:pt x="50749" y="898702"/>
                </a:moveTo>
                <a:lnTo>
                  <a:pt x="31750" y="899183"/>
                </a:lnTo>
                <a:lnTo>
                  <a:pt x="31750" y="1151991"/>
                </a:lnTo>
                <a:lnTo>
                  <a:pt x="36436" y="1198422"/>
                </a:lnTo>
                <a:lnTo>
                  <a:pt x="49860" y="1241679"/>
                </a:lnTo>
                <a:lnTo>
                  <a:pt x="71094" y="1280807"/>
                </a:lnTo>
                <a:lnTo>
                  <a:pt x="99237" y="1314907"/>
                </a:lnTo>
                <a:lnTo>
                  <a:pt x="133337" y="1343050"/>
                </a:lnTo>
                <a:lnTo>
                  <a:pt x="172466" y="1364284"/>
                </a:lnTo>
                <a:lnTo>
                  <a:pt x="215722" y="1377708"/>
                </a:lnTo>
                <a:lnTo>
                  <a:pt x="262153" y="1382395"/>
                </a:lnTo>
                <a:lnTo>
                  <a:pt x="584835" y="1382395"/>
                </a:lnTo>
                <a:lnTo>
                  <a:pt x="1667510" y="2125751"/>
                </a:lnTo>
                <a:lnTo>
                  <a:pt x="1640169" y="2045436"/>
                </a:lnTo>
                <a:lnTo>
                  <a:pt x="1606626" y="2045436"/>
                </a:lnTo>
                <a:lnTo>
                  <a:pt x="594690" y="1350645"/>
                </a:lnTo>
                <a:lnTo>
                  <a:pt x="262953" y="1350645"/>
                </a:lnTo>
                <a:lnTo>
                  <a:pt x="241795" y="1349578"/>
                </a:lnTo>
                <a:lnTo>
                  <a:pt x="203073" y="1341678"/>
                </a:lnTo>
                <a:lnTo>
                  <a:pt x="167500" y="1326654"/>
                </a:lnTo>
                <a:lnTo>
                  <a:pt x="135826" y="1305267"/>
                </a:lnTo>
                <a:lnTo>
                  <a:pt x="108877" y="1278318"/>
                </a:lnTo>
                <a:lnTo>
                  <a:pt x="87490" y="1246644"/>
                </a:lnTo>
                <a:lnTo>
                  <a:pt x="72466" y="1211072"/>
                </a:lnTo>
                <a:lnTo>
                  <a:pt x="64566" y="1172337"/>
                </a:lnTo>
                <a:lnTo>
                  <a:pt x="63539" y="1151991"/>
                </a:lnTo>
                <a:lnTo>
                  <a:pt x="63500" y="1151210"/>
                </a:lnTo>
                <a:lnTo>
                  <a:pt x="50749" y="898702"/>
                </a:lnTo>
                <a:close/>
              </a:path>
              <a:path extrusionOk="0" h="2125979" w="3382009">
                <a:moveTo>
                  <a:pt x="3331260" y="898702"/>
                </a:moveTo>
                <a:lnTo>
                  <a:pt x="3318510" y="1151210"/>
                </a:lnTo>
                <a:lnTo>
                  <a:pt x="3318510" y="1151991"/>
                </a:lnTo>
                <a:lnTo>
                  <a:pt x="3314433" y="1192060"/>
                </a:lnTo>
                <a:lnTo>
                  <a:pt x="3302876" y="1229296"/>
                </a:lnTo>
                <a:lnTo>
                  <a:pt x="3284562" y="1263015"/>
                </a:lnTo>
                <a:lnTo>
                  <a:pt x="3260305" y="1292428"/>
                </a:lnTo>
                <a:lnTo>
                  <a:pt x="3230880" y="1316697"/>
                </a:lnTo>
                <a:lnTo>
                  <a:pt x="3197161" y="1335011"/>
                </a:lnTo>
                <a:lnTo>
                  <a:pt x="3159925" y="1346568"/>
                </a:lnTo>
                <a:lnTo>
                  <a:pt x="3119056" y="1350645"/>
                </a:lnTo>
                <a:lnTo>
                  <a:pt x="1370114" y="1350645"/>
                </a:lnTo>
                <a:lnTo>
                  <a:pt x="1606626" y="2045436"/>
                </a:lnTo>
                <a:lnTo>
                  <a:pt x="1640169" y="2045436"/>
                </a:lnTo>
                <a:lnTo>
                  <a:pt x="1414462" y="1382395"/>
                </a:lnTo>
                <a:lnTo>
                  <a:pt x="3119856" y="1382395"/>
                </a:lnTo>
                <a:lnTo>
                  <a:pt x="3166287" y="1377708"/>
                </a:lnTo>
                <a:lnTo>
                  <a:pt x="3209544" y="1364284"/>
                </a:lnTo>
                <a:lnTo>
                  <a:pt x="3248672" y="1343050"/>
                </a:lnTo>
                <a:lnTo>
                  <a:pt x="3282772" y="1314907"/>
                </a:lnTo>
                <a:lnTo>
                  <a:pt x="3310915" y="1280807"/>
                </a:lnTo>
                <a:lnTo>
                  <a:pt x="3332149" y="1241679"/>
                </a:lnTo>
                <a:lnTo>
                  <a:pt x="3345573" y="1198422"/>
                </a:lnTo>
                <a:lnTo>
                  <a:pt x="3350260" y="1151991"/>
                </a:lnTo>
                <a:lnTo>
                  <a:pt x="3350260" y="899183"/>
                </a:lnTo>
                <a:lnTo>
                  <a:pt x="3331260" y="898702"/>
                </a:lnTo>
                <a:close/>
              </a:path>
              <a:path extrusionOk="0" h="2125979" w="3382009">
                <a:moveTo>
                  <a:pt x="31750" y="899183"/>
                </a:moveTo>
                <a:lnTo>
                  <a:pt x="0" y="899985"/>
                </a:lnTo>
                <a:lnTo>
                  <a:pt x="0" y="1151991"/>
                </a:lnTo>
                <a:lnTo>
                  <a:pt x="31750" y="1151991"/>
                </a:lnTo>
                <a:lnTo>
                  <a:pt x="31750" y="899183"/>
                </a:lnTo>
                <a:close/>
              </a:path>
              <a:path extrusionOk="0" h="2125979" w="3382009">
                <a:moveTo>
                  <a:pt x="63500" y="1151210"/>
                </a:moveTo>
                <a:lnTo>
                  <a:pt x="63500" y="1151991"/>
                </a:lnTo>
                <a:lnTo>
                  <a:pt x="63500" y="1151210"/>
                </a:lnTo>
                <a:close/>
              </a:path>
              <a:path extrusionOk="0" h="2125979" w="3382009">
                <a:moveTo>
                  <a:pt x="3318510" y="1151210"/>
                </a:moveTo>
                <a:lnTo>
                  <a:pt x="3318470" y="1151991"/>
                </a:lnTo>
                <a:lnTo>
                  <a:pt x="3318510" y="1151210"/>
                </a:lnTo>
                <a:close/>
              </a:path>
              <a:path extrusionOk="0" h="2125979" w="3382009">
                <a:moveTo>
                  <a:pt x="3350260" y="899183"/>
                </a:moveTo>
                <a:lnTo>
                  <a:pt x="3350260" y="1151991"/>
                </a:lnTo>
                <a:lnTo>
                  <a:pt x="3382010" y="1151991"/>
                </a:lnTo>
                <a:lnTo>
                  <a:pt x="3382010" y="899985"/>
                </a:lnTo>
                <a:lnTo>
                  <a:pt x="3350260" y="899183"/>
                </a:lnTo>
                <a:close/>
              </a:path>
              <a:path extrusionOk="0" h="2125979" w="3382009">
                <a:moveTo>
                  <a:pt x="63500" y="898702"/>
                </a:moveTo>
                <a:lnTo>
                  <a:pt x="50749" y="898702"/>
                </a:lnTo>
                <a:lnTo>
                  <a:pt x="63500" y="1151210"/>
                </a:lnTo>
                <a:lnTo>
                  <a:pt x="63500" y="898702"/>
                </a:lnTo>
                <a:close/>
              </a:path>
              <a:path extrusionOk="0" h="2125979" w="3382009">
                <a:moveTo>
                  <a:pt x="3236168" y="31750"/>
                </a:moveTo>
                <a:lnTo>
                  <a:pt x="3119056" y="31750"/>
                </a:lnTo>
                <a:lnTo>
                  <a:pt x="3140214" y="32816"/>
                </a:lnTo>
                <a:lnTo>
                  <a:pt x="3159925" y="35826"/>
                </a:lnTo>
                <a:lnTo>
                  <a:pt x="3197161" y="47383"/>
                </a:lnTo>
                <a:lnTo>
                  <a:pt x="3230880" y="65684"/>
                </a:lnTo>
                <a:lnTo>
                  <a:pt x="3260305" y="89954"/>
                </a:lnTo>
                <a:lnTo>
                  <a:pt x="3284562" y="119367"/>
                </a:lnTo>
                <a:lnTo>
                  <a:pt x="3302876" y="153098"/>
                </a:lnTo>
                <a:lnTo>
                  <a:pt x="3314433" y="190334"/>
                </a:lnTo>
                <a:lnTo>
                  <a:pt x="3318469" y="230403"/>
                </a:lnTo>
                <a:lnTo>
                  <a:pt x="3318510" y="1151210"/>
                </a:lnTo>
                <a:lnTo>
                  <a:pt x="3331260" y="898702"/>
                </a:lnTo>
                <a:lnTo>
                  <a:pt x="3350260" y="898702"/>
                </a:lnTo>
                <a:lnTo>
                  <a:pt x="3350260" y="230403"/>
                </a:lnTo>
                <a:lnTo>
                  <a:pt x="3345573" y="183972"/>
                </a:lnTo>
                <a:lnTo>
                  <a:pt x="3332149" y="140716"/>
                </a:lnTo>
                <a:lnTo>
                  <a:pt x="3310915" y="101587"/>
                </a:lnTo>
                <a:lnTo>
                  <a:pt x="3282772" y="67487"/>
                </a:lnTo>
                <a:lnTo>
                  <a:pt x="3248672" y="39344"/>
                </a:lnTo>
                <a:lnTo>
                  <a:pt x="3236168" y="31750"/>
                </a:lnTo>
                <a:close/>
              </a:path>
              <a:path extrusionOk="0" h="2125979" w="3382009">
                <a:moveTo>
                  <a:pt x="3119856" y="0"/>
                </a:moveTo>
                <a:lnTo>
                  <a:pt x="262153" y="0"/>
                </a:lnTo>
                <a:lnTo>
                  <a:pt x="238594" y="1181"/>
                </a:lnTo>
                <a:lnTo>
                  <a:pt x="193636" y="10363"/>
                </a:lnTo>
                <a:lnTo>
                  <a:pt x="152336" y="27813"/>
                </a:lnTo>
                <a:lnTo>
                  <a:pt x="115595" y="52616"/>
                </a:lnTo>
                <a:lnTo>
                  <a:pt x="84366" y="83845"/>
                </a:lnTo>
                <a:lnTo>
                  <a:pt x="59562" y="120573"/>
                </a:lnTo>
                <a:lnTo>
                  <a:pt x="42113" y="161886"/>
                </a:lnTo>
                <a:lnTo>
                  <a:pt x="32943" y="206844"/>
                </a:lnTo>
                <a:lnTo>
                  <a:pt x="31750" y="230403"/>
                </a:lnTo>
                <a:lnTo>
                  <a:pt x="31750" y="899183"/>
                </a:lnTo>
                <a:lnTo>
                  <a:pt x="50749" y="898702"/>
                </a:lnTo>
                <a:lnTo>
                  <a:pt x="63500" y="898702"/>
                </a:lnTo>
                <a:lnTo>
                  <a:pt x="63540" y="230403"/>
                </a:lnTo>
                <a:lnTo>
                  <a:pt x="67576" y="190334"/>
                </a:lnTo>
                <a:lnTo>
                  <a:pt x="79133" y="153098"/>
                </a:lnTo>
                <a:lnTo>
                  <a:pt x="97447" y="119367"/>
                </a:lnTo>
                <a:lnTo>
                  <a:pt x="121704" y="89954"/>
                </a:lnTo>
                <a:lnTo>
                  <a:pt x="151130" y="65684"/>
                </a:lnTo>
                <a:lnTo>
                  <a:pt x="184848" y="47383"/>
                </a:lnTo>
                <a:lnTo>
                  <a:pt x="222084" y="35826"/>
                </a:lnTo>
                <a:lnTo>
                  <a:pt x="262953" y="31750"/>
                </a:lnTo>
                <a:lnTo>
                  <a:pt x="3236168" y="31750"/>
                </a:lnTo>
                <a:lnTo>
                  <a:pt x="3229686" y="27813"/>
                </a:lnTo>
                <a:lnTo>
                  <a:pt x="3209544" y="18110"/>
                </a:lnTo>
                <a:lnTo>
                  <a:pt x="3188373" y="10363"/>
                </a:lnTo>
                <a:lnTo>
                  <a:pt x="3166287" y="4686"/>
                </a:lnTo>
                <a:lnTo>
                  <a:pt x="3143415" y="1181"/>
                </a:lnTo>
                <a:lnTo>
                  <a:pt x="3119856" y="0"/>
                </a:lnTo>
                <a:close/>
              </a:path>
              <a:path extrusionOk="0" h="2125979" w="3382009">
                <a:moveTo>
                  <a:pt x="3350260" y="898702"/>
                </a:moveTo>
                <a:lnTo>
                  <a:pt x="3331260" y="898702"/>
                </a:lnTo>
                <a:lnTo>
                  <a:pt x="3350260" y="899183"/>
                </a:lnTo>
                <a:lnTo>
                  <a:pt x="3350260" y="898702"/>
                </a:lnTo>
                <a:close/>
              </a:path>
            </a:pathLst>
          </a:custGeom>
          <a:solidFill>
            <a:srgbClr val="1A616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27"/>
          <p:cNvSpPr txBox="1"/>
          <p:nvPr/>
        </p:nvSpPr>
        <p:spPr>
          <a:xfrm>
            <a:off x="5709920" y="4306496"/>
            <a:ext cx="2893695" cy="846455"/>
          </a:xfrm>
          <a:prstGeom prst="rect">
            <a:avLst/>
          </a:prstGeom>
          <a:noFill/>
          <a:ln>
            <a:noFill/>
          </a:ln>
        </p:spPr>
        <p:txBody>
          <a:bodyPr anchorCtr="0" anchor="t" bIns="91425" lIns="91425" spcFirstLastPara="1" rIns="91425" wrap="square" tIns="91425">
            <a:spAutoFit/>
          </a:bodyPr>
          <a:lstStyle/>
          <a:p>
            <a:pPr indent="0" lvl="0" marL="12700" marR="5080" rtl="0" algn="l">
              <a:lnSpc>
                <a:spcPct val="120000"/>
              </a:lnSpc>
              <a:spcBef>
                <a:spcPts val="0"/>
              </a:spcBef>
              <a:spcAft>
                <a:spcPts val="0"/>
              </a:spcAft>
              <a:buNone/>
            </a:pPr>
            <a:r>
              <a:rPr lang="zh-CN" sz="1200">
                <a:solidFill>
                  <a:schemeClr val="dk1"/>
                </a:solidFill>
                <a:latin typeface="Arimo"/>
                <a:ea typeface="Arimo"/>
                <a:cs typeface="Arimo"/>
                <a:sym typeface="Arimo"/>
              </a:rPr>
              <a:t>我认为一旦教师们意识到只需改变提问的方式，或者改变学生提问的方式，可能会真的产生令人惊叹的效果。</a:t>
            </a:r>
            <a:endParaRPr/>
          </a:p>
        </p:txBody>
      </p:sp>
      <p:sp>
        <p:nvSpPr>
          <p:cNvPr id="328" name="Google Shape;328;p27"/>
          <p:cNvSpPr txBox="1"/>
          <p:nvPr/>
        </p:nvSpPr>
        <p:spPr>
          <a:xfrm>
            <a:off x="5262662" y="7088779"/>
            <a:ext cx="167005" cy="15367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zh-CN" sz="1000">
                <a:solidFill>
                  <a:schemeClr val="dk1"/>
                </a:solidFill>
                <a:latin typeface="Arial"/>
                <a:ea typeface="Arial"/>
                <a:cs typeface="Arial"/>
                <a:sym typeface="Arial"/>
              </a:rPr>
              <a:t>11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8"/>
          <p:cNvSpPr txBox="1"/>
          <p:nvPr/>
        </p:nvSpPr>
        <p:spPr>
          <a:xfrm>
            <a:off x="5701664" y="1480184"/>
            <a:ext cx="4699000" cy="324548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1280" marR="97155" rtl="0" algn="just">
              <a:lnSpc>
                <a:spcPct val="121000"/>
              </a:lnSpc>
              <a:spcBef>
                <a:spcPts val="0"/>
              </a:spcBef>
              <a:spcAft>
                <a:spcPts val="0"/>
              </a:spcAft>
              <a:buNone/>
            </a:pPr>
            <a:r>
              <a:rPr lang="zh-CN" sz="1200">
                <a:solidFill>
                  <a:schemeClr val="dk1"/>
                </a:solidFill>
                <a:latin typeface="Arimo"/>
                <a:ea typeface="Arimo"/>
                <a:cs typeface="Arimo"/>
                <a:sym typeface="Arimo"/>
              </a:rPr>
              <a:t>在英格兰，适用于5-16岁的国家课程文件¹明确规定，学生在学校期间应掌握口语技能：</a:t>
            </a:r>
            <a:endParaRPr/>
          </a:p>
          <a:p>
            <a:pPr indent="0" lvl="0" marL="0" marR="0" rtl="0" algn="just">
              <a:lnSpc>
                <a:spcPct val="100000"/>
              </a:lnSpc>
              <a:spcBef>
                <a:spcPts val="5"/>
              </a:spcBef>
              <a:spcAft>
                <a:spcPts val="0"/>
              </a:spcAft>
              <a:buNone/>
            </a:pPr>
            <a:r>
              <a:t/>
            </a:r>
            <a:endParaRPr sz="1400">
              <a:solidFill>
                <a:schemeClr val="dk1"/>
              </a:solidFill>
              <a:latin typeface="Times New Roman"/>
              <a:ea typeface="Times New Roman"/>
              <a:cs typeface="Times New Roman"/>
              <a:sym typeface="Times New Roman"/>
            </a:endParaRPr>
          </a:p>
          <a:p>
            <a:pPr indent="0" lvl="0" marL="538480" marR="96520" rtl="0" algn="just">
              <a:lnSpc>
                <a:spcPct val="121000"/>
              </a:lnSpc>
              <a:spcBef>
                <a:spcPts val="0"/>
              </a:spcBef>
              <a:spcAft>
                <a:spcPts val="0"/>
              </a:spcAft>
              <a:buNone/>
            </a:pPr>
            <a:r>
              <a:rPr i="1" lang="zh-CN" sz="1200">
                <a:solidFill>
                  <a:schemeClr val="dk1"/>
                </a:solidFill>
                <a:latin typeface="Arial"/>
                <a:ea typeface="Arial"/>
                <a:cs typeface="Arial"/>
                <a:sym typeface="Arial"/>
              </a:rPr>
              <a:t>6.2 学生应能清晰</a:t>
            </a:r>
            <a:r>
              <a:rPr b="1" i="1" lang="zh-CN" sz="1200">
                <a:solidFill>
                  <a:schemeClr val="dk1"/>
                </a:solidFill>
                <a:latin typeface="Arial"/>
                <a:ea typeface="Arial"/>
                <a:cs typeface="Arial"/>
                <a:sym typeface="Arial"/>
              </a:rPr>
              <a:t>自信地</a:t>
            </a:r>
            <a:r>
              <a:rPr i="1" lang="zh-CN" sz="1200">
                <a:solidFill>
                  <a:schemeClr val="dk1"/>
                </a:solidFill>
                <a:latin typeface="Arial"/>
                <a:ea typeface="Arial"/>
                <a:cs typeface="Arial"/>
                <a:sym typeface="Arial"/>
              </a:rPr>
              <a:t>运用标准英语</a:t>
            </a:r>
            <a:r>
              <a:rPr b="1" i="1" lang="zh-CN" sz="1200">
                <a:solidFill>
                  <a:schemeClr val="dk1"/>
                </a:solidFill>
                <a:latin typeface="Arial"/>
                <a:ea typeface="Arial"/>
                <a:cs typeface="Arial"/>
                <a:sym typeface="Arial"/>
              </a:rPr>
              <a:t>表达观点</a:t>
            </a:r>
            <a:r>
              <a:rPr i="1" lang="zh-CN" sz="1200">
                <a:solidFill>
                  <a:schemeClr val="dk1"/>
                </a:solidFill>
                <a:latin typeface="Arial"/>
                <a:ea typeface="Arial"/>
                <a:cs typeface="Arial"/>
                <a:sym typeface="Arial"/>
              </a:rPr>
              <a:t>。他们需要学习</a:t>
            </a:r>
            <a:r>
              <a:rPr b="1" i="1" lang="zh-CN" sz="1200">
                <a:solidFill>
                  <a:schemeClr val="dk1"/>
                </a:solidFill>
                <a:latin typeface="Arial"/>
                <a:ea typeface="Arial"/>
                <a:cs typeface="Arial"/>
                <a:sym typeface="Arial"/>
              </a:rPr>
              <a:t>用理性支持观点</a:t>
            </a:r>
            <a:r>
              <a:rPr i="1" lang="zh-CN" sz="1200">
                <a:solidFill>
                  <a:schemeClr val="dk1"/>
                </a:solidFill>
                <a:latin typeface="Arial"/>
                <a:ea typeface="Arial"/>
                <a:cs typeface="Arial"/>
                <a:sym typeface="Arial"/>
              </a:rPr>
              <a:t>，提问以确认理解，扩展词汇并积累知识，进行协商，评估和</a:t>
            </a:r>
            <a:r>
              <a:rPr b="1" i="1" lang="zh-CN" sz="1200">
                <a:solidFill>
                  <a:schemeClr val="dk1"/>
                </a:solidFill>
                <a:latin typeface="Arial"/>
                <a:ea typeface="Arial"/>
                <a:cs typeface="Arial"/>
                <a:sym typeface="Arial"/>
              </a:rPr>
              <a:t>深入拓展他人的观点</a:t>
            </a:r>
            <a:r>
              <a:rPr i="1" lang="zh-CN" sz="1200">
                <a:solidFill>
                  <a:schemeClr val="dk1"/>
                </a:solidFill>
                <a:latin typeface="Arial"/>
                <a:ea typeface="Arial"/>
                <a:cs typeface="Arial"/>
                <a:sym typeface="Arial"/>
              </a:rPr>
              <a:t>，同时选择适当的语体进行有效沟通。应该教会他们提供结构良好的描述和解释，通过推测、假设和探索观点来拓展理解，从而澄清思路并为写作组织思想。</a:t>
            </a:r>
            <a:endParaRPr/>
          </a:p>
          <a:p>
            <a:pPr indent="0" lvl="0" marL="0" marR="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t/>
            </a:r>
            <a:endParaRPr sz="1150">
              <a:solidFill>
                <a:schemeClr val="dk1"/>
              </a:solidFill>
              <a:latin typeface="Times New Roman"/>
              <a:ea typeface="Times New Roman"/>
              <a:cs typeface="Times New Roman"/>
              <a:sym typeface="Times New Roman"/>
            </a:endParaRPr>
          </a:p>
          <a:p>
            <a:pPr indent="0" lvl="0" marL="81280" marR="97155" rtl="0" algn="just">
              <a:lnSpc>
                <a:spcPct val="121000"/>
              </a:lnSpc>
              <a:spcBef>
                <a:spcPts val="0"/>
              </a:spcBef>
              <a:spcAft>
                <a:spcPts val="0"/>
              </a:spcAft>
              <a:buNone/>
            </a:pPr>
            <a:r>
              <a:rPr lang="zh-CN" sz="1200">
                <a:solidFill>
                  <a:schemeClr val="dk1"/>
                </a:solidFill>
                <a:latin typeface="Arimo"/>
                <a:ea typeface="Arimo"/>
                <a:cs typeface="Arimo"/>
                <a:sym typeface="Arimo"/>
              </a:rPr>
              <a:t>上述陈述中的突出短语强调了口语语言目标，与B部分中强调的对学习至关重要的对话有相似之处。当然，您在教室中听到的内容会因学生的年龄和学习阶段而有所不同。</a:t>
            </a:r>
            <a:endParaRPr/>
          </a:p>
        </p:txBody>
      </p:sp>
      <p:sp>
        <p:nvSpPr>
          <p:cNvPr id="335" name="Google Shape;335;p28"/>
          <p:cNvSpPr txBox="1"/>
          <p:nvPr/>
        </p:nvSpPr>
        <p:spPr>
          <a:xfrm>
            <a:off x="4222262" y="800488"/>
            <a:ext cx="3258038" cy="428625"/>
          </a:xfrm>
          <a:prstGeom prst="rect">
            <a:avLst/>
          </a:prstGeom>
          <a:noFill/>
          <a:ln>
            <a:noFill/>
          </a:ln>
        </p:spPr>
        <p:txBody>
          <a:bodyPr anchorCtr="0" anchor="t" bIns="91425" lIns="91425" spcFirstLastPara="1" rIns="91425" wrap="square" tIns="91425">
            <a:spAutoFit/>
          </a:bodyPr>
          <a:lstStyle/>
          <a:p>
            <a:pPr indent="0" lvl="0" marL="12700" marR="0" rtl="0" algn="l">
              <a:lnSpc>
                <a:spcPct val="100000"/>
              </a:lnSpc>
              <a:spcBef>
                <a:spcPts val="0"/>
              </a:spcBef>
              <a:spcAft>
                <a:spcPts val="0"/>
              </a:spcAft>
              <a:buNone/>
            </a:pPr>
            <a:r>
              <a:rPr b="1" lang="zh-CN" sz="1600">
                <a:solidFill>
                  <a:schemeClr val="dk1"/>
                </a:solidFill>
                <a:latin typeface="Arial"/>
                <a:ea typeface="Arial"/>
                <a:cs typeface="Arial"/>
                <a:sym typeface="Arial"/>
              </a:rPr>
              <a:t>         学科课程中的对话</a:t>
            </a:r>
            <a:endParaRPr/>
          </a:p>
        </p:txBody>
      </p:sp>
      <p:sp>
        <p:nvSpPr>
          <p:cNvPr id="336" name="Google Shape;336;p28"/>
          <p:cNvSpPr txBox="1"/>
          <p:nvPr/>
        </p:nvSpPr>
        <p:spPr>
          <a:xfrm>
            <a:off x="639450" y="6281427"/>
            <a:ext cx="6536050" cy="16927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aseline="30000" lang="zh-CN" sz="1100">
                <a:solidFill>
                  <a:schemeClr val="dk1"/>
                </a:solidFill>
                <a:latin typeface="Arial"/>
                <a:ea typeface="Arial"/>
                <a:cs typeface="Arial"/>
                <a:sym typeface="Arial"/>
              </a:rPr>
              <a:t>1</a:t>
            </a:r>
            <a:r>
              <a:rPr lang="zh-CN" sz="1100">
                <a:solidFill>
                  <a:schemeClr val="dk1"/>
                </a:solidFill>
                <a:latin typeface="Arial"/>
                <a:ea typeface="Arial"/>
                <a:cs typeface="Arial"/>
                <a:sym typeface="Arial"/>
              </a:rPr>
              <a:t> </a:t>
            </a:r>
            <a:r>
              <a:rPr lang="zh-CN" sz="1100" u="sng">
                <a:solidFill>
                  <a:srgbClr val="0000FF"/>
                </a:solidFill>
                <a:latin typeface="Arial"/>
                <a:ea typeface="Arial"/>
                <a:cs typeface="Arial"/>
                <a:sym typeface="Arial"/>
              </a:rPr>
              <a:t>https://</a:t>
            </a:r>
            <a:r>
              <a:rPr lang="zh-CN" sz="1100" u="sng">
                <a:solidFill>
                  <a:schemeClr val="hlink"/>
                </a:solidFill>
                <a:latin typeface="Arial"/>
                <a:ea typeface="Arial"/>
                <a:cs typeface="Arial"/>
                <a:sym typeface="Arial"/>
                <a:hlinkClick r:id="rId3"/>
              </a:rPr>
              <a:t>www.gov.uk/government/publications/national-curriculum-in-england-english-programmes-of-study</a:t>
            </a:r>
            <a:endParaRPr sz="1100">
              <a:solidFill>
                <a:schemeClr val="dk1"/>
              </a:solidFill>
              <a:latin typeface="Arial"/>
              <a:ea typeface="Arial"/>
              <a:cs typeface="Arial"/>
              <a:sym typeface="Arial"/>
            </a:endParaRPr>
          </a:p>
        </p:txBody>
      </p:sp>
      <p:sp>
        <p:nvSpPr>
          <p:cNvPr id="337" name="Google Shape;337;p28"/>
          <p:cNvSpPr txBox="1"/>
          <p:nvPr/>
        </p:nvSpPr>
        <p:spPr>
          <a:xfrm>
            <a:off x="639446" y="1480184"/>
            <a:ext cx="4699000" cy="390144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820" marR="203834" rtl="0" algn="just">
              <a:lnSpc>
                <a:spcPct val="121000"/>
              </a:lnSpc>
              <a:spcBef>
                <a:spcPts val="0"/>
              </a:spcBef>
              <a:spcAft>
                <a:spcPts val="0"/>
              </a:spcAft>
              <a:buNone/>
            </a:pPr>
            <a:r>
              <a:t/>
            </a:r>
            <a:endParaRPr sz="1200">
              <a:solidFill>
                <a:schemeClr val="dk1"/>
              </a:solidFill>
              <a:highlight>
                <a:srgbClr val="FFFF00"/>
              </a:highlight>
              <a:latin typeface="Arimo"/>
              <a:ea typeface="Arimo"/>
              <a:cs typeface="Arimo"/>
              <a:sym typeface="Arimo"/>
            </a:endParaRPr>
          </a:p>
          <a:p>
            <a:pPr indent="0" lvl="0" marL="83820" marR="203834" rtl="0" algn="just">
              <a:lnSpc>
                <a:spcPct val="121000"/>
              </a:lnSpc>
              <a:spcBef>
                <a:spcPts val="580"/>
              </a:spcBef>
              <a:spcAft>
                <a:spcPts val="0"/>
              </a:spcAft>
              <a:buNone/>
            </a:pPr>
            <a:r>
              <a:rPr lang="zh-CN" sz="1200">
                <a:solidFill>
                  <a:schemeClr val="dk1"/>
                </a:solidFill>
                <a:latin typeface="Arimo"/>
                <a:ea typeface="Arimo"/>
                <a:cs typeface="Arimo"/>
                <a:sym typeface="Arimo"/>
              </a:rPr>
              <a:t>T-SEDA的研究贯穿各个学科，适用于不同年龄层的学生，在帮助学生改善对话的同时，促进了从小学早期到高中毕业的学习。</a:t>
            </a:r>
            <a:endParaRPr/>
          </a:p>
          <a:p>
            <a:pPr indent="0" lvl="0" marL="83820" marR="203834" rtl="0" algn="just">
              <a:lnSpc>
                <a:spcPct val="121000"/>
              </a:lnSpc>
              <a:spcBef>
                <a:spcPts val="580"/>
              </a:spcBef>
              <a:spcAft>
                <a:spcPts val="0"/>
              </a:spcAft>
              <a:buNone/>
            </a:pPr>
            <a:r>
              <a:rPr lang="zh-CN" sz="1200">
                <a:solidFill>
                  <a:schemeClr val="dk1"/>
                </a:solidFill>
                <a:latin typeface="Arimo"/>
                <a:ea typeface="Arimo"/>
                <a:cs typeface="Arimo"/>
                <a:sym typeface="Arimo"/>
              </a:rPr>
              <a:t>老师们灵活运用T-SEDA工具包，包括小学数学课、16岁学生的物理课、心理学课，以及中学历史和英语课程等。这仅仅是其中的一些例子。</a:t>
            </a:r>
            <a:endParaRPr/>
          </a:p>
          <a:p>
            <a:pPr indent="0" lvl="0" marL="83820" marR="203834" rtl="0" algn="just">
              <a:lnSpc>
                <a:spcPct val="121000"/>
              </a:lnSpc>
              <a:spcBef>
                <a:spcPts val="580"/>
              </a:spcBef>
              <a:spcAft>
                <a:spcPts val="0"/>
              </a:spcAft>
              <a:buNone/>
            </a:pPr>
            <a:r>
              <a:rPr lang="zh-CN" sz="1200">
                <a:solidFill>
                  <a:schemeClr val="dk1"/>
                </a:solidFill>
                <a:latin typeface="Arimo"/>
                <a:ea typeface="Arimo"/>
                <a:cs typeface="Arimo"/>
                <a:sym typeface="Arimo"/>
              </a:rPr>
              <a:t>这些老师通常反馈称，对话性实践“确实有助于深化学生在该主题上的知识”，而“对他们的观点进行挑战使他们能够从不同的角度思考”。（雅各布）</a:t>
            </a:r>
            <a:endParaRPr/>
          </a:p>
          <a:p>
            <a:pPr indent="0" lvl="0" marL="83820" marR="203834" rtl="0" algn="just">
              <a:lnSpc>
                <a:spcPct val="121000"/>
              </a:lnSpc>
              <a:spcBef>
                <a:spcPts val="580"/>
              </a:spcBef>
              <a:spcAft>
                <a:spcPts val="0"/>
              </a:spcAft>
              <a:buNone/>
            </a:pPr>
            <a:r>
              <a:rPr lang="zh-CN" sz="1200">
                <a:solidFill>
                  <a:schemeClr val="dk1"/>
                </a:solidFill>
                <a:latin typeface="Arimo"/>
                <a:ea typeface="Arimo"/>
                <a:cs typeface="Arimo"/>
                <a:sym typeface="Arimo"/>
              </a:rPr>
              <a:t>一些老师希望将观察和改进学生对话融入课堂文化，而非只属于某一学科。例如，娜迪亚想要探究孩子们是否能够在多个学科中，如英语、数学、地理和历史，共同拓展彼此的想法。另一位老师露西发现她班上的学生在课堂讨论中运用讨论规则和倾听提示，相互补充拓展各自的观点。</a:t>
            </a:r>
            <a:endParaRPr/>
          </a:p>
          <a:p>
            <a:pPr indent="0" lvl="0" marL="83820" marR="203834" rtl="0" algn="just">
              <a:lnSpc>
                <a:spcPct val="121000"/>
              </a:lnSpc>
              <a:spcBef>
                <a:spcPts val="580"/>
              </a:spcBef>
              <a:spcAft>
                <a:spcPts val="0"/>
              </a:spcAft>
              <a:buNone/>
            </a:pPr>
            <a:r>
              <a:t/>
            </a:r>
            <a:endParaRPr sz="1200">
              <a:solidFill>
                <a:schemeClr val="dk1"/>
              </a:solidFill>
              <a:latin typeface="Arimo"/>
              <a:ea typeface="Arimo"/>
              <a:cs typeface="Arimo"/>
              <a:sym typeface="Arimo"/>
            </a:endParaRPr>
          </a:p>
        </p:txBody>
      </p:sp>
      <p:sp>
        <p:nvSpPr>
          <p:cNvPr id="338" name="Google Shape;338;p28"/>
          <p:cNvSpPr txBox="1"/>
          <p:nvPr/>
        </p:nvSpPr>
        <p:spPr>
          <a:xfrm>
            <a:off x="5262662" y="7088779"/>
            <a:ext cx="167005" cy="15367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zh-CN" sz="1000">
                <a:solidFill>
                  <a:schemeClr val="dk1"/>
                </a:solidFill>
                <a:latin typeface="Arial"/>
                <a:ea typeface="Arial"/>
                <a:cs typeface="Arial"/>
                <a:sym typeface="Arial"/>
              </a:rPr>
              <a:t>12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9"/>
          <p:cNvSpPr/>
          <p:nvPr/>
        </p:nvSpPr>
        <p:spPr>
          <a:xfrm>
            <a:off x="627260" y="5408496"/>
            <a:ext cx="9768840" cy="1847850"/>
          </a:xfrm>
          <a:custGeom>
            <a:rect b="b" l="l" r="r" t="t"/>
            <a:pathLst>
              <a:path extrusionOk="0" h="1847850" w="9768840">
                <a:moveTo>
                  <a:pt x="0" y="0"/>
                </a:moveTo>
                <a:lnTo>
                  <a:pt x="9768840" y="0"/>
                </a:lnTo>
                <a:lnTo>
                  <a:pt x="9768840" y="1847850"/>
                </a:lnTo>
                <a:lnTo>
                  <a:pt x="0" y="184785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344" name="Google Shape;344;p29"/>
          <p:cNvGraphicFramePr/>
          <p:nvPr/>
        </p:nvGraphicFramePr>
        <p:xfrm>
          <a:off x="473710" y="151130"/>
          <a:ext cx="3000000" cy="3000000"/>
        </p:xfrm>
        <a:graphic>
          <a:graphicData uri="http://schemas.openxmlformats.org/drawingml/2006/table">
            <a:tbl>
              <a:tblPr bandRow="1" firstRow="1">
                <a:noFill/>
                <a:tableStyleId>{B718ED9C-53E8-462F-8460-63741EC14F3D}</a:tableStyleId>
              </a:tblPr>
              <a:tblGrid>
                <a:gridCol w="3268350"/>
                <a:gridCol w="3247400"/>
                <a:gridCol w="3252475"/>
              </a:tblGrid>
              <a:tr h="771525">
                <a:tc gridSpan="3">
                  <a:txBody>
                    <a:bodyPr/>
                    <a:lstStyle/>
                    <a:p>
                      <a:pPr indent="0" lvl="0" marL="3442334" marR="0" rtl="0" algn="l">
                        <a:lnSpc>
                          <a:spcPct val="100000"/>
                        </a:lnSpc>
                        <a:spcBef>
                          <a:spcPts val="0"/>
                        </a:spcBef>
                        <a:spcAft>
                          <a:spcPts val="0"/>
                        </a:spcAft>
                        <a:buNone/>
                      </a:pPr>
                      <a:r>
                        <a:rPr b="1" lang="zh-CN" sz="1600">
                          <a:latin typeface="Arial"/>
                          <a:ea typeface="Arial"/>
                          <a:cs typeface="Arial"/>
                          <a:sym typeface="Arial"/>
                        </a:rPr>
                        <a:t>确保所有学习者的平等参与</a:t>
                      </a:r>
                      <a:endParaRPr sz="1600">
                        <a:latin typeface="Arial"/>
                        <a:ea typeface="Arial"/>
                        <a:cs typeface="Arial"/>
                        <a:sym typeface="Arial"/>
                      </a:endParaRPr>
                    </a:p>
                    <a:p>
                      <a:pPr indent="0" lvl="0" marL="83820" marR="0" rtl="0" algn="l">
                        <a:lnSpc>
                          <a:spcPct val="100000"/>
                        </a:lnSpc>
                        <a:spcBef>
                          <a:spcPts val="1275"/>
                        </a:spcBef>
                        <a:spcAft>
                          <a:spcPts val="0"/>
                        </a:spcAft>
                        <a:buNone/>
                      </a:pPr>
                      <a:r>
                        <a:rPr lang="zh-CN" sz="1200">
                          <a:latin typeface="Arimo"/>
                          <a:ea typeface="Arimo"/>
                          <a:cs typeface="Arimo"/>
                          <a:sym typeface="Arimo"/>
                        </a:rPr>
                        <a:t>通过教育对话，我们可以为每位学生提供表达意见的空间，营造更加包容的课堂氛围。</a:t>
                      </a:r>
                      <a:endParaRPr/>
                    </a:p>
                  </a:txBody>
                  <a:tcPr marT="91450" marB="91450" marR="91450" marL="9145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r>
              <a:tr h="4517400">
                <a:tc>
                  <a:txBody>
                    <a:bodyPr/>
                    <a:lstStyle/>
                    <a:p>
                      <a:pPr indent="0" lvl="0" marL="44450" marR="0" rtl="0" algn="l">
                        <a:lnSpc>
                          <a:spcPct val="120000"/>
                        </a:lnSpc>
                        <a:spcBef>
                          <a:spcPts val="0"/>
                        </a:spcBef>
                        <a:spcAft>
                          <a:spcPts val="0"/>
                        </a:spcAft>
                        <a:buNone/>
                      </a:pPr>
                      <a:r>
                        <a:rPr b="1" lang="zh-CN" sz="1200">
                          <a:latin typeface="Arial"/>
                          <a:ea typeface="Arial"/>
                          <a:cs typeface="Arial"/>
                          <a:sym typeface="Arial"/>
                        </a:rPr>
                        <a:t>促进公平参与的对话原则</a:t>
                      </a:r>
                      <a:endParaRPr b="1" sz="1200">
                        <a:latin typeface="Arial"/>
                        <a:ea typeface="Arial"/>
                        <a:cs typeface="Arial"/>
                        <a:sym typeface="Arial"/>
                      </a:endParaRPr>
                    </a:p>
                    <a:p>
                      <a:pPr indent="0" lvl="0" marL="44450" marR="0" rtl="0" algn="l">
                        <a:lnSpc>
                          <a:spcPct val="120000"/>
                        </a:lnSpc>
                        <a:spcBef>
                          <a:spcPts val="230"/>
                        </a:spcBef>
                        <a:spcAft>
                          <a:spcPts val="0"/>
                        </a:spcAft>
                        <a:buNone/>
                      </a:pPr>
                      <a:r>
                        <a:t/>
                      </a:r>
                      <a:endParaRPr b="1" sz="1200">
                        <a:latin typeface="Arial"/>
                        <a:ea typeface="Arial"/>
                        <a:cs typeface="Arial"/>
                        <a:sym typeface="Arial"/>
                      </a:endParaRPr>
                    </a:p>
                    <a:p>
                      <a:pPr indent="-130175" lvl="0" marL="358775" marR="71755" rtl="0" algn="l">
                        <a:lnSpc>
                          <a:spcPct val="120000"/>
                        </a:lnSpc>
                        <a:spcBef>
                          <a:spcPts val="5"/>
                        </a:spcBef>
                        <a:spcAft>
                          <a:spcPts val="0"/>
                        </a:spcAft>
                        <a:buSzPts val="1200"/>
                        <a:buFont typeface="Arial"/>
                        <a:buChar char="•"/>
                      </a:pPr>
                      <a:r>
                        <a:rPr lang="zh-CN" sz="1200">
                          <a:latin typeface="Arimo"/>
                          <a:ea typeface="Arimo"/>
                          <a:cs typeface="Arimo"/>
                          <a:sym typeface="Arimo"/>
                        </a:rPr>
                        <a:t>对话的概念本质上包容了人们多元的观点和知识</a:t>
                      </a:r>
                      <a:endParaRPr sz="1200">
                        <a:latin typeface="Arimo"/>
                        <a:ea typeface="Arimo"/>
                        <a:cs typeface="Arimo"/>
                        <a:sym typeface="Arimo"/>
                      </a:endParaRPr>
                    </a:p>
                    <a:p>
                      <a:pPr indent="-44450" lvl="0" marL="358775" marR="0" rtl="0" algn="l">
                        <a:lnSpc>
                          <a:spcPct val="120000"/>
                        </a:lnSpc>
                        <a:spcBef>
                          <a:spcPts val="5"/>
                        </a:spcBef>
                        <a:spcAft>
                          <a:spcPts val="0"/>
                        </a:spcAft>
                        <a:buSzPts val="1350"/>
                        <a:buFont typeface="Arial"/>
                        <a:buNone/>
                      </a:pPr>
                      <a:r>
                        <a:t/>
                      </a:r>
                      <a:endParaRPr sz="1350">
                        <a:latin typeface="Times New Roman"/>
                        <a:ea typeface="Times New Roman"/>
                        <a:cs typeface="Times New Roman"/>
                        <a:sym typeface="Times New Roman"/>
                      </a:endParaRPr>
                    </a:p>
                    <a:p>
                      <a:pPr indent="-130175" lvl="0" marL="358775" marR="0" rtl="0" algn="l">
                        <a:lnSpc>
                          <a:spcPct val="120000"/>
                        </a:lnSpc>
                        <a:spcBef>
                          <a:spcPts val="0"/>
                        </a:spcBef>
                        <a:spcAft>
                          <a:spcPts val="0"/>
                        </a:spcAft>
                        <a:buSzPts val="1200"/>
                        <a:buFont typeface="Arial"/>
                        <a:buChar char="•"/>
                      </a:pPr>
                      <a:r>
                        <a:rPr lang="zh-CN" sz="1200">
                          <a:latin typeface="Arimo"/>
                          <a:ea typeface="Arimo"/>
                          <a:cs typeface="Arimo"/>
                          <a:sym typeface="Arimo"/>
                        </a:rPr>
                        <a:t>每个人都有被倾听的权利</a:t>
                      </a:r>
                      <a:endParaRPr sz="1200">
                        <a:latin typeface="Arimo"/>
                        <a:ea typeface="Arimo"/>
                        <a:cs typeface="Arimo"/>
                        <a:sym typeface="Arimo"/>
                      </a:endParaRPr>
                    </a:p>
                    <a:p>
                      <a:pPr indent="-53975" lvl="0" marL="358775" marR="0" rtl="0" algn="l">
                        <a:lnSpc>
                          <a:spcPct val="120000"/>
                        </a:lnSpc>
                        <a:spcBef>
                          <a:spcPts val="0"/>
                        </a:spcBef>
                        <a:spcAft>
                          <a:spcPts val="0"/>
                        </a:spcAft>
                        <a:buSzPts val="1200"/>
                        <a:buFont typeface="Arial"/>
                        <a:buNone/>
                      </a:pPr>
                      <a:r>
                        <a:t/>
                      </a:r>
                      <a:endParaRPr sz="1200">
                        <a:latin typeface="Arimo"/>
                        <a:ea typeface="Arimo"/>
                        <a:cs typeface="Arimo"/>
                        <a:sym typeface="Arimo"/>
                      </a:endParaRPr>
                    </a:p>
                    <a:p>
                      <a:pPr indent="-130175" lvl="0" marL="358775" marR="66675" rtl="0" algn="l">
                        <a:lnSpc>
                          <a:spcPct val="120000"/>
                        </a:lnSpc>
                        <a:spcBef>
                          <a:spcPts val="0"/>
                        </a:spcBef>
                        <a:spcAft>
                          <a:spcPts val="0"/>
                        </a:spcAft>
                        <a:buSzPts val="1200"/>
                        <a:buFont typeface="Arial"/>
                        <a:buChar char="•"/>
                      </a:pPr>
                      <a:r>
                        <a:rPr lang="zh-CN" sz="1200">
                          <a:latin typeface="Arimo"/>
                          <a:ea typeface="Arimo"/>
                          <a:cs typeface="Arimo"/>
                          <a:sym typeface="Arimo"/>
                        </a:rPr>
                        <a:t>每个人都需要积极参与，以促进所有人的学习</a:t>
                      </a:r>
                      <a:endParaRPr sz="1200">
                        <a:latin typeface="Arimo"/>
                        <a:ea typeface="Arimo"/>
                        <a:cs typeface="Arimo"/>
                        <a:sym typeface="Arimo"/>
                      </a:endParaRPr>
                    </a:p>
                    <a:p>
                      <a:pPr indent="-53975" lvl="0" marL="358775" marR="66675" rtl="0" algn="l">
                        <a:lnSpc>
                          <a:spcPct val="120000"/>
                        </a:lnSpc>
                        <a:spcBef>
                          <a:spcPts val="0"/>
                        </a:spcBef>
                        <a:spcAft>
                          <a:spcPts val="0"/>
                        </a:spcAft>
                        <a:buSzPts val="1200"/>
                        <a:buFont typeface="Arial"/>
                        <a:buNone/>
                      </a:pPr>
                      <a:r>
                        <a:t/>
                      </a:r>
                      <a:endParaRPr sz="1200">
                        <a:latin typeface="Arimo"/>
                        <a:ea typeface="Arimo"/>
                        <a:cs typeface="Arimo"/>
                        <a:sym typeface="Arimo"/>
                      </a:endParaRPr>
                    </a:p>
                    <a:p>
                      <a:pPr indent="-130175" lvl="0" marL="358775" marR="85090" rtl="0" algn="l">
                        <a:lnSpc>
                          <a:spcPct val="120000"/>
                        </a:lnSpc>
                        <a:spcBef>
                          <a:spcPts val="0"/>
                        </a:spcBef>
                        <a:spcAft>
                          <a:spcPts val="0"/>
                        </a:spcAft>
                        <a:buSzPts val="1200"/>
                        <a:buFont typeface="Arial"/>
                        <a:buChar char="•"/>
                      </a:pPr>
                      <a:r>
                        <a:rPr lang="zh-CN" sz="1200">
                          <a:latin typeface="Arimo"/>
                          <a:ea typeface="Arimo"/>
                          <a:cs typeface="Arimo"/>
                          <a:sym typeface="Arimo"/>
                        </a:rPr>
                        <a:t>融入多元的声音和观点将深化我们对对话在实践中的理解</a:t>
                      </a:r>
                      <a:endParaRPr sz="1200">
                        <a:latin typeface="Arimo"/>
                        <a:ea typeface="Arimo"/>
                        <a:cs typeface="Arimo"/>
                        <a:sym typeface="Arimo"/>
                      </a:endParaRPr>
                    </a:p>
                  </a:txBody>
                  <a:tcPr marT="91450" marB="91450" marR="91450" marL="91450">
                    <a:lnT cap="flat" cmpd="sng" w="31725">
                      <a:solidFill>
                        <a:srgbClr val="2791A6"/>
                      </a:solidFill>
                      <a:prstDash val="solid"/>
                      <a:round/>
                      <a:headEnd len="sm" w="sm" type="none"/>
                      <a:tailEnd len="sm" w="sm" type="none"/>
                    </a:lnT>
                    <a:solidFill>
                      <a:srgbClr val="D9F1F6"/>
                    </a:solidFill>
                  </a:tcPr>
                </a:tc>
                <a:tc>
                  <a:txBody>
                    <a:bodyPr/>
                    <a:lstStyle/>
                    <a:p>
                      <a:pPr indent="0" lvl="0" marL="41275" marR="457835" rtl="0" algn="l">
                        <a:lnSpc>
                          <a:spcPct val="120000"/>
                        </a:lnSpc>
                        <a:spcBef>
                          <a:spcPts val="0"/>
                        </a:spcBef>
                        <a:spcAft>
                          <a:spcPts val="0"/>
                        </a:spcAft>
                        <a:buNone/>
                      </a:pPr>
                      <a:r>
                        <a:rPr b="1" lang="zh-CN" sz="1200">
                          <a:latin typeface="Arial"/>
                          <a:ea typeface="Arial"/>
                          <a:cs typeface="Arial"/>
                          <a:sym typeface="Arial"/>
                        </a:rPr>
                        <a:t>然而，所有学习者参与对话可能面临以下障碍：</a:t>
                      </a:r>
                      <a:endParaRPr/>
                    </a:p>
                    <a:p>
                      <a:pPr indent="0" lvl="0" marL="41275" marR="457835" rtl="0" algn="l">
                        <a:lnSpc>
                          <a:spcPct val="120000"/>
                        </a:lnSpc>
                        <a:spcBef>
                          <a:spcPts val="275"/>
                        </a:spcBef>
                        <a:spcAft>
                          <a:spcPts val="0"/>
                        </a:spcAft>
                        <a:buNone/>
                      </a:pPr>
                      <a:r>
                        <a:t/>
                      </a:r>
                      <a:endParaRPr b="1" sz="1200">
                        <a:latin typeface="Arial"/>
                        <a:ea typeface="Arial"/>
                        <a:cs typeface="Arial"/>
                        <a:sym typeface="Arial"/>
                      </a:endParaRPr>
                    </a:p>
                    <a:p>
                      <a:pPr indent="-122554" lvl="0" marL="441325" marR="0" rtl="0" algn="l">
                        <a:lnSpc>
                          <a:spcPct val="120000"/>
                        </a:lnSpc>
                        <a:spcBef>
                          <a:spcPts val="0"/>
                        </a:spcBef>
                        <a:spcAft>
                          <a:spcPts val="0"/>
                        </a:spcAft>
                        <a:buSzPts val="1200"/>
                        <a:buFont typeface="Arial"/>
                        <a:buChar char="•"/>
                      </a:pPr>
                      <a:r>
                        <a:rPr lang="zh-CN" sz="1200">
                          <a:latin typeface="Arimo"/>
                          <a:ea typeface="Arimo"/>
                          <a:cs typeface="Arimo"/>
                          <a:sym typeface="Arimo"/>
                        </a:rPr>
                        <a:t>沟通方式上的障碍</a:t>
                      </a:r>
                      <a:endParaRPr sz="1200">
                        <a:latin typeface="Arimo"/>
                        <a:ea typeface="Arimo"/>
                        <a:cs typeface="Arimo"/>
                        <a:sym typeface="Arimo"/>
                      </a:endParaRPr>
                    </a:p>
                    <a:p>
                      <a:pPr indent="-46354" lvl="0" marL="441325" marR="0" rtl="0" algn="l">
                        <a:lnSpc>
                          <a:spcPct val="120000"/>
                        </a:lnSpc>
                        <a:spcBef>
                          <a:spcPts val="0"/>
                        </a:spcBef>
                        <a:spcAft>
                          <a:spcPts val="0"/>
                        </a:spcAft>
                        <a:buSzPts val="1200"/>
                        <a:buFont typeface="Arial"/>
                        <a:buNone/>
                      </a:pPr>
                      <a:r>
                        <a:t/>
                      </a:r>
                      <a:endParaRPr sz="1200">
                        <a:latin typeface="Arimo"/>
                        <a:ea typeface="Arimo"/>
                        <a:cs typeface="Arimo"/>
                        <a:sym typeface="Arimo"/>
                      </a:endParaRPr>
                    </a:p>
                    <a:p>
                      <a:pPr indent="-122554" lvl="0" marL="441325" marR="0" rtl="0" algn="l">
                        <a:lnSpc>
                          <a:spcPct val="120000"/>
                        </a:lnSpc>
                        <a:spcBef>
                          <a:spcPts val="5"/>
                        </a:spcBef>
                        <a:spcAft>
                          <a:spcPts val="0"/>
                        </a:spcAft>
                        <a:buSzPts val="1200"/>
                        <a:buFont typeface="Arial"/>
                        <a:buChar char="•"/>
                      </a:pPr>
                      <a:r>
                        <a:rPr lang="zh-CN" sz="1200">
                          <a:latin typeface="Arimo"/>
                          <a:ea typeface="Arimo"/>
                          <a:cs typeface="Arimo"/>
                          <a:sym typeface="Arimo"/>
                        </a:rPr>
                        <a:t>对参与缺乏信心</a:t>
                      </a:r>
                      <a:endParaRPr sz="1200">
                        <a:latin typeface="Arimo"/>
                        <a:ea typeface="Arimo"/>
                        <a:cs typeface="Arimo"/>
                        <a:sym typeface="Arimo"/>
                      </a:endParaRPr>
                    </a:p>
                    <a:p>
                      <a:pPr indent="-46354" lvl="0" marL="441325" marR="0" rtl="0" algn="l">
                        <a:lnSpc>
                          <a:spcPct val="120000"/>
                        </a:lnSpc>
                        <a:spcBef>
                          <a:spcPts val="5"/>
                        </a:spcBef>
                        <a:spcAft>
                          <a:spcPts val="0"/>
                        </a:spcAft>
                        <a:buSzPts val="1200"/>
                        <a:buFont typeface="Arial"/>
                        <a:buNone/>
                      </a:pPr>
                      <a:r>
                        <a:t/>
                      </a:r>
                      <a:endParaRPr sz="1200">
                        <a:latin typeface="Arimo"/>
                        <a:ea typeface="Arimo"/>
                        <a:cs typeface="Arimo"/>
                        <a:sym typeface="Arimo"/>
                      </a:endParaRPr>
                    </a:p>
                    <a:p>
                      <a:pPr indent="-122554" lvl="0" marL="441325" marR="142240" rtl="0" algn="l">
                        <a:lnSpc>
                          <a:spcPct val="120000"/>
                        </a:lnSpc>
                        <a:spcBef>
                          <a:spcPts val="0"/>
                        </a:spcBef>
                        <a:spcAft>
                          <a:spcPts val="0"/>
                        </a:spcAft>
                        <a:buSzPts val="1200"/>
                        <a:buFont typeface="Arial"/>
                        <a:buChar char="•"/>
                      </a:pPr>
                      <a:r>
                        <a:rPr lang="zh-CN" sz="1200">
                          <a:latin typeface="Arimo"/>
                          <a:ea typeface="Arimo"/>
                          <a:cs typeface="Arimo"/>
                          <a:sym typeface="Arimo"/>
                        </a:rPr>
                        <a:t>理解不同观点和思考方式的困难</a:t>
                      </a:r>
                      <a:endParaRPr sz="1200">
                        <a:latin typeface="Arimo"/>
                        <a:ea typeface="Arimo"/>
                        <a:cs typeface="Arimo"/>
                        <a:sym typeface="Arimo"/>
                      </a:endParaRPr>
                    </a:p>
                    <a:p>
                      <a:pPr indent="-46354" lvl="0" marL="441325" marR="142240" rtl="0" algn="l">
                        <a:lnSpc>
                          <a:spcPct val="120000"/>
                        </a:lnSpc>
                        <a:spcBef>
                          <a:spcPts val="0"/>
                        </a:spcBef>
                        <a:spcAft>
                          <a:spcPts val="0"/>
                        </a:spcAft>
                        <a:buSzPts val="1200"/>
                        <a:buFont typeface="Arial"/>
                        <a:buNone/>
                      </a:pPr>
                      <a:r>
                        <a:t/>
                      </a:r>
                      <a:endParaRPr sz="1200">
                        <a:latin typeface="Arimo"/>
                        <a:ea typeface="Arimo"/>
                        <a:cs typeface="Arimo"/>
                        <a:sym typeface="Arimo"/>
                      </a:endParaRPr>
                    </a:p>
                    <a:p>
                      <a:pPr indent="-122554" lvl="0" marL="441325" marR="0" rtl="0" algn="l">
                        <a:lnSpc>
                          <a:spcPct val="120000"/>
                        </a:lnSpc>
                        <a:spcBef>
                          <a:spcPts val="0"/>
                        </a:spcBef>
                        <a:spcAft>
                          <a:spcPts val="0"/>
                        </a:spcAft>
                        <a:buSzPts val="1200"/>
                        <a:buFont typeface="Arial"/>
                        <a:buChar char="•"/>
                      </a:pPr>
                      <a:r>
                        <a:rPr lang="zh-CN" sz="1200">
                          <a:latin typeface="Arimo"/>
                          <a:ea typeface="Arimo"/>
                          <a:cs typeface="Arimo"/>
                          <a:sym typeface="Arimo"/>
                        </a:rPr>
                        <a:t>对多元观点的接纳和重视不足</a:t>
                      </a:r>
                      <a:endParaRPr sz="1200">
                        <a:latin typeface="Arimo"/>
                        <a:ea typeface="Arimo"/>
                        <a:cs typeface="Arimo"/>
                        <a:sym typeface="Arimo"/>
                      </a:endParaRPr>
                    </a:p>
                    <a:p>
                      <a:pPr indent="-40004" lvl="0" marL="441325" marR="0" rtl="0" algn="l">
                        <a:lnSpc>
                          <a:spcPct val="120000"/>
                        </a:lnSpc>
                        <a:spcBef>
                          <a:spcPts val="10"/>
                        </a:spcBef>
                        <a:spcAft>
                          <a:spcPts val="0"/>
                        </a:spcAft>
                        <a:buSzPts val="1300"/>
                        <a:buFont typeface="Arial"/>
                        <a:buNone/>
                      </a:pPr>
                      <a:r>
                        <a:t/>
                      </a:r>
                      <a:endParaRPr sz="1300">
                        <a:latin typeface="Times New Roman"/>
                        <a:ea typeface="Times New Roman"/>
                        <a:cs typeface="Times New Roman"/>
                        <a:sym typeface="Times New Roman"/>
                      </a:endParaRPr>
                    </a:p>
                    <a:p>
                      <a:pPr indent="-122554" lvl="0" marL="441325" marR="141605" rtl="0" algn="l">
                        <a:lnSpc>
                          <a:spcPct val="120000"/>
                        </a:lnSpc>
                        <a:spcBef>
                          <a:spcPts val="5"/>
                        </a:spcBef>
                        <a:spcAft>
                          <a:spcPts val="0"/>
                        </a:spcAft>
                        <a:buSzPts val="1200"/>
                        <a:buFont typeface="Arial"/>
                        <a:buChar char="•"/>
                      </a:pPr>
                      <a:r>
                        <a:rPr lang="zh-CN" sz="1200">
                          <a:latin typeface="Arimo"/>
                          <a:ea typeface="Arimo"/>
                          <a:cs typeface="Arimo"/>
                          <a:sym typeface="Arimo"/>
                        </a:rPr>
                        <a:t>对参与的感知和动机存在差异</a:t>
                      </a:r>
                      <a:endParaRPr sz="1200">
                        <a:latin typeface="Arimo"/>
                        <a:ea typeface="Arimo"/>
                        <a:cs typeface="Arimo"/>
                        <a:sym typeface="Arimo"/>
                      </a:endParaRPr>
                    </a:p>
                    <a:p>
                      <a:pPr indent="-46354" lvl="0" marL="441325" marR="141605" rtl="0" algn="l">
                        <a:lnSpc>
                          <a:spcPct val="120000"/>
                        </a:lnSpc>
                        <a:spcBef>
                          <a:spcPts val="5"/>
                        </a:spcBef>
                        <a:spcAft>
                          <a:spcPts val="0"/>
                        </a:spcAft>
                        <a:buSzPts val="1200"/>
                        <a:buFont typeface="Arial"/>
                        <a:buNone/>
                      </a:pPr>
                      <a:r>
                        <a:t/>
                      </a:r>
                      <a:endParaRPr sz="1200">
                        <a:latin typeface="Arimo"/>
                        <a:ea typeface="Arimo"/>
                        <a:cs typeface="Arimo"/>
                        <a:sym typeface="Arimo"/>
                      </a:endParaRPr>
                    </a:p>
                    <a:p>
                      <a:pPr indent="-122554" lvl="0" marL="441325" marR="516255" rtl="0" algn="l">
                        <a:lnSpc>
                          <a:spcPct val="120000"/>
                        </a:lnSpc>
                        <a:spcBef>
                          <a:spcPts val="0"/>
                        </a:spcBef>
                        <a:spcAft>
                          <a:spcPts val="0"/>
                        </a:spcAft>
                        <a:buSzPts val="1200"/>
                        <a:buFont typeface="Arial"/>
                        <a:buChar char="•"/>
                      </a:pPr>
                      <a:r>
                        <a:rPr lang="zh-CN" sz="1200">
                          <a:latin typeface="Arimo"/>
                          <a:ea typeface="Arimo"/>
                          <a:cs typeface="Arimo"/>
                          <a:sym typeface="Arimo"/>
                        </a:rPr>
                        <a:t>关于“能力”和参与能力的先入之见</a:t>
                      </a:r>
                      <a:endParaRPr sz="1200">
                        <a:latin typeface="Arimo"/>
                        <a:ea typeface="Arimo"/>
                        <a:cs typeface="Arimo"/>
                        <a:sym typeface="Arimo"/>
                      </a:endParaRPr>
                    </a:p>
                    <a:p>
                      <a:pPr indent="-46354" lvl="0" marL="441325" marR="516255" rtl="0" algn="l">
                        <a:lnSpc>
                          <a:spcPct val="120000"/>
                        </a:lnSpc>
                        <a:spcBef>
                          <a:spcPts val="0"/>
                        </a:spcBef>
                        <a:spcAft>
                          <a:spcPts val="0"/>
                        </a:spcAft>
                        <a:buSzPts val="1200"/>
                        <a:buFont typeface="Arial"/>
                        <a:buNone/>
                      </a:pPr>
                      <a:r>
                        <a:t/>
                      </a:r>
                      <a:endParaRPr sz="1200">
                        <a:latin typeface="Arimo"/>
                        <a:ea typeface="Arimo"/>
                        <a:cs typeface="Arimo"/>
                        <a:sym typeface="Arimo"/>
                      </a:endParaRPr>
                    </a:p>
                    <a:p>
                      <a:pPr indent="-122554" lvl="0" marL="441325" marR="0" rtl="0" algn="l">
                        <a:lnSpc>
                          <a:spcPct val="120000"/>
                        </a:lnSpc>
                        <a:spcBef>
                          <a:spcPts val="0"/>
                        </a:spcBef>
                        <a:spcAft>
                          <a:spcPts val="0"/>
                        </a:spcAft>
                        <a:buSzPts val="1200"/>
                        <a:buFont typeface="Arial"/>
                        <a:buChar char="•"/>
                      </a:pPr>
                      <a:r>
                        <a:rPr lang="zh-CN" sz="1200">
                          <a:latin typeface="Arimo"/>
                          <a:ea typeface="Arimo"/>
                          <a:cs typeface="Arimo"/>
                          <a:sym typeface="Arimo"/>
                        </a:rPr>
                        <a:t>认知上的挑战</a:t>
                      </a:r>
                      <a:endParaRPr sz="1200">
                        <a:latin typeface="Arimo"/>
                        <a:ea typeface="Arimo"/>
                        <a:cs typeface="Arimo"/>
                        <a:sym typeface="Arimo"/>
                      </a:endParaRPr>
                    </a:p>
                  </a:txBody>
                  <a:tcPr marT="91450" marB="91450" marR="91450" marL="91450">
                    <a:lnT cap="flat" cmpd="sng" w="31725">
                      <a:solidFill>
                        <a:srgbClr val="2791A6"/>
                      </a:solidFill>
                      <a:prstDash val="solid"/>
                      <a:round/>
                      <a:headEnd len="sm" w="sm" type="none"/>
                      <a:tailEnd len="sm" w="sm" type="none"/>
                    </a:lnT>
                    <a:solidFill>
                      <a:srgbClr val="D9F1F6"/>
                    </a:solidFill>
                  </a:tcPr>
                </a:tc>
                <a:tc>
                  <a:txBody>
                    <a:bodyPr/>
                    <a:lstStyle/>
                    <a:p>
                      <a:pPr indent="0" lvl="0" marL="50800" marR="165735" rtl="0" algn="l">
                        <a:lnSpc>
                          <a:spcPct val="120000"/>
                        </a:lnSpc>
                        <a:spcBef>
                          <a:spcPts val="0"/>
                        </a:spcBef>
                        <a:spcAft>
                          <a:spcPts val="0"/>
                        </a:spcAft>
                        <a:buNone/>
                      </a:pPr>
                      <a:r>
                        <a:rPr b="1" lang="zh-CN" sz="1200">
                          <a:latin typeface="Arimo"/>
                          <a:ea typeface="Arimo"/>
                          <a:cs typeface="Arimo"/>
                          <a:sym typeface="Arimo"/>
                        </a:rPr>
                        <a:t>因此，在考虑参与者和背景因素时，关键因素包括:</a:t>
                      </a:r>
                      <a:endParaRPr/>
                    </a:p>
                    <a:p>
                      <a:pPr indent="0" lvl="0" marL="0" marR="0" rtl="0" algn="l">
                        <a:lnSpc>
                          <a:spcPct val="120000"/>
                        </a:lnSpc>
                        <a:spcBef>
                          <a:spcPts val="40"/>
                        </a:spcBef>
                        <a:spcAft>
                          <a:spcPts val="0"/>
                        </a:spcAft>
                        <a:buNone/>
                      </a:pPr>
                      <a:r>
                        <a:t/>
                      </a:r>
                      <a:endParaRPr sz="1200">
                        <a:latin typeface="Arimo"/>
                        <a:ea typeface="Arimo"/>
                        <a:cs typeface="Arimo"/>
                        <a:sym typeface="Arimo"/>
                      </a:endParaRPr>
                    </a:p>
                    <a:p>
                      <a:pPr indent="-139700" lvl="0" marL="358775" marR="395605" rtl="0" algn="l">
                        <a:lnSpc>
                          <a:spcPct val="120000"/>
                        </a:lnSpc>
                        <a:spcBef>
                          <a:spcPts val="5"/>
                        </a:spcBef>
                        <a:spcAft>
                          <a:spcPts val="0"/>
                        </a:spcAft>
                        <a:buSzPts val="1200"/>
                        <a:buFont typeface="Arial"/>
                        <a:buChar char="•"/>
                      </a:pPr>
                      <a:r>
                        <a:rPr lang="zh-CN" sz="1200">
                          <a:latin typeface="Arimo"/>
                          <a:ea typeface="Arimo"/>
                          <a:cs typeface="Arimo"/>
                          <a:sym typeface="Arimo"/>
                        </a:rPr>
                        <a:t>个体间沟通的差异，包括非语言沟通</a:t>
                      </a:r>
                      <a:endParaRPr sz="1200">
                        <a:latin typeface="Arimo"/>
                        <a:ea typeface="Arimo"/>
                        <a:cs typeface="Arimo"/>
                        <a:sym typeface="Arimo"/>
                      </a:endParaRPr>
                    </a:p>
                    <a:p>
                      <a:pPr indent="-63500" lvl="0" marL="358775" marR="395605" rtl="0" algn="l">
                        <a:lnSpc>
                          <a:spcPct val="120000"/>
                        </a:lnSpc>
                        <a:spcBef>
                          <a:spcPts val="5"/>
                        </a:spcBef>
                        <a:spcAft>
                          <a:spcPts val="0"/>
                        </a:spcAft>
                        <a:buSzPts val="1200"/>
                        <a:buFont typeface="Arial"/>
                        <a:buNone/>
                      </a:pPr>
                      <a:r>
                        <a:t/>
                      </a:r>
                      <a:endParaRPr sz="1200">
                        <a:latin typeface="Arimo"/>
                        <a:ea typeface="Arimo"/>
                        <a:cs typeface="Arimo"/>
                        <a:sym typeface="Arimo"/>
                      </a:endParaRPr>
                    </a:p>
                    <a:p>
                      <a:pPr indent="-139700" lvl="0" marL="358775" marR="0" rtl="0" algn="just">
                        <a:lnSpc>
                          <a:spcPct val="120000"/>
                        </a:lnSpc>
                        <a:spcBef>
                          <a:spcPts val="0"/>
                        </a:spcBef>
                        <a:spcAft>
                          <a:spcPts val="0"/>
                        </a:spcAft>
                        <a:buSzPts val="1200"/>
                        <a:buFont typeface="Arial"/>
                        <a:buChar char="•"/>
                      </a:pPr>
                      <a:r>
                        <a:rPr lang="zh-CN" sz="1200">
                          <a:latin typeface="Arimo"/>
                          <a:ea typeface="Arimo"/>
                          <a:cs typeface="Arimo"/>
                          <a:sym typeface="Arimo"/>
                        </a:rPr>
                        <a:t>文化差异和共通之处</a:t>
                      </a:r>
                      <a:endParaRPr sz="1200">
                        <a:latin typeface="Arimo"/>
                        <a:ea typeface="Arimo"/>
                        <a:cs typeface="Arimo"/>
                        <a:sym typeface="Arimo"/>
                      </a:endParaRPr>
                    </a:p>
                    <a:p>
                      <a:pPr indent="-63500" lvl="0" marL="358775" marR="0" rtl="0" algn="just">
                        <a:lnSpc>
                          <a:spcPct val="120000"/>
                        </a:lnSpc>
                        <a:spcBef>
                          <a:spcPts val="0"/>
                        </a:spcBef>
                        <a:spcAft>
                          <a:spcPts val="0"/>
                        </a:spcAft>
                        <a:buSzPts val="1200"/>
                        <a:buFont typeface="Arial"/>
                        <a:buNone/>
                      </a:pPr>
                      <a:r>
                        <a:t/>
                      </a:r>
                      <a:endParaRPr sz="1200">
                        <a:latin typeface="Arimo"/>
                        <a:ea typeface="Arimo"/>
                        <a:cs typeface="Arimo"/>
                        <a:sym typeface="Arimo"/>
                      </a:endParaRPr>
                    </a:p>
                    <a:p>
                      <a:pPr indent="-139700" lvl="0" marL="358775" marR="93345" rtl="0" algn="l">
                        <a:lnSpc>
                          <a:spcPct val="120000"/>
                        </a:lnSpc>
                        <a:spcBef>
                          <a:spcPts val="0"/>
                        </a:spcBef>
                        <a:spcAft>
                          <a:spcPts val="0"/>
                        </a:spcAft>
                        <a:buSzPts val="1200"/>
                        <a:buFont typeface="Arial"/>
                        <a:buChar char="•"/>
                      </a:pPr>
                      <a:r>
                        <a:rPr lang="zh-CN" sz="1200">
                          <a:latin typeface="Arimo"/>
                          <a:ea typeface="Arimo"/>
                          <a:cs typeface="Arimo"/>
                          <a:sym typeface="Arimo"/>
                        </a:rPr>
                        <a:t>课堂结构、例行活动以及环境（包括物理和社交环境）</a:t>
                      </a:r>
                      <a:endParaRPr/>
                    </a:p>
                    <a:p>
                      <a:pPr indent="-63500" lvl="0" marL="358775" marR="93345" rtl="0" algn="l">
                        <a:lnSpc>
                          <a:spcPct val="120000"/>
                        </a:lnSpc>
                        <a:spcBef>
                          <a:spcPts val="0"/>
                        </a:spcBef>
                        <a:spcAft>
                          <a:spcPts val="0"/>
                        </a:spcAft>
                        <a:buSzPts val="1200"/>
                        <a:buFont typeface="Arial"/>
                        <a:buNone/>
                      </a:pPr>
                      <a:r>
                        <a:t/>
                      </a:r>
                      <a:endParaRPr sz="1200">
                        <a:latin typeface="Arimo"/>
                        <a:ea typeface="Arimo"/>
                        <a:cs typeface="Arimo"/>
                        <a:sym typeface="Arimo"/>
                      </a:endParaRPr>
                    </a:p>
                    <a:p>
                      <a:pPr indent="0" lvl="0" marL="50800" marR="0" rtl="0" algn="l">
                        <a:lnSpc>
                          <a:spcPct val="120000"/>
                        </a:lnSpc>
                        <a:spcBef>
                          <a:spcPts val="5"/>
                        </a:spcBef>
                        <a:spcAft>
                          <a:spcPts val="0"/>
                        </a:spcAft>
                        <a:buNone/>
                      </a:pPr>
                      <a:r>
                        <a:rPr b="1" lang="zh-CN" sz="1200">
                          <a:latin typeface="Arial"/>
                          <a:ea typeface="Arial"/>
                          <a:cs typeface="Arial"/>
                          <a:sym typeface="Arial"/>
                        </a:rPr>
                        <a:t>实际措施可以包括：</a:t>
                      </a:r>
                      <a:endParaRPr sz="1200">
                        <a:latin typeface="Arial"/>
                        <a:ea typeface="Arial"/>
                        <a:cs typeface="Arial"/>
                        <a:sym typeface="Arial"/>
                      </a:endParaRPr>
                    </a:p>
                    <a:p>
                      <a:pPr indent="0" lvl="0" marL="0" marR="0" rtl="0" algn="l">
                        <a:lnSpc>
                          <a:spcPct val="120000"/>
                        </a:lnSpc>
                        <a:spcBef>
                          <a:spcPts val="0"/>
                        </a:spcBef>
                        <a:spcAft>
                          <a:spcPts val="0"/>
                        </a:spcAft>
                        <a:buNone/>
                      </a:pPr>
                      <a:r>
                        <a:t/>
                      </a:r>
                      <a:endParaRPr sz="900">
                        <a:latin typeface="Times New Roman"/>
                        <a:ea typeface="Times New Roman"/>
                        <a:cs typeface="Times New Roman"/>
                        <a:sym typeface="Times New Roman"/>
                      </a:endParaRPr>
                    </a:p>
                    <a:p>
                      <a:pPr indent="-139700" lvl="0" marL="358775" marR="93345" rtl="0" algn="l">
                        <a:lnSpc>
                          <a:spcPct val="120000"/>
                        </a:lnSpc>
                        <a:spcBef>
                          <a:spcPts val="0"/>
                        </a:spcBef>
                        <a:spcAft>
                          <a:spcPts val="0"/>
                        </a:spcAft>
                        <a:buSzPts val="1200"/>
                        <a:buFont typeface="Arial"/>
                        <a:buChar char="•"/>
                      </a:pPr>
                      <a:r>
                        <a:rPr lang="zh-CN" sz="1200">
                          <a:latin typeface="Arimo"/>
                          <a:ea typeface="Arimo"/>
                          <a:cs typeface="Arimo"/>
                          <a:sym typeface="Arimo"/>
                        </a:rPr>
                        <a:t>讨论</a:t>
                      </a:r>
                      <a:r>
                        <a:rPr lang="zh-CN" sz="1200">
                          <a:latin typeface="Arimo"/>
                          <a:ea typeface="Arimo"/>
                          <a:cs typeface="Arimo"/>
                          <a:sym typeface="Arimo"/>
                        </a:rPr>
                        <a:t>在您的场景中倾听其他声音的价值。</a:t>
                      </a:r>
                      <a:endParaRPr sz="1200">
                        <a:latin typeface="Arimo"/>
                        <a:ea typeface="Arimo"/>
                        <a:cs typeface="Arimo"/>
                        <a:sym typeface="Arimo"/>
                      </a:endParaRPr>
                    </a:p>
                    <a:p>
                      <a:pPr indent="-63500" lvl="0" marL="358775" marR="93345" rtl="0" algn="l">
                        <a:lnSpc>
                          <a:spcPct val="120000"/>
                        </a:lnSpc>
                        <a:spcBef>
                          <a:spcPts val="0"/>
                        </a:spcBef>
                        <a:spcAft>
                          <a:spcPts val="0"/>
                        </a:spcAft>
                        <a:buSzPts val="1200"/>
                        <a:buFont typeface="Arial"/>
                        <a:buNone/>
                      </a:pPr>
                      <a:r>
                        <a:t/>
                      </a:r>
                      <a:endParaRPr sz="1200">
                        <a:latin typeface="Arimo"/>
                        <a:ea typeface="Arimo"/>
                        <a:cs typeface="Arimo"/>
                        <a:sym typeface="Arimo"/>
                      </a:endParaRPr>
                    </a:p>
                    <a:p>
                      <a:pPr indent="-139700" lvl="0" marL="358775" marR="93345" rtl="0" algn="l">
                        <a:lnSpc>
                          <a:spcPct val="120000"/>
                        </a:lnSpc>
                        <a:spcBef>
                          <a:spcPts val="0"/>
                        </a:spcBef>
                        <a:spcAft>
                          <a:spcPts val="0"/>
                        </a:spcAft>
                        <a:buSzPts val="1200"/>
                        <a:buFont typeface="Arial"/>
                        <a:buChar char="•"/>
                      </a:pPr>
                      <a:r>
                        <a:rPr lang="zh-CN" sz="1200">
                          <a:latin typeface="Arimo"/>
                          <a:ea typeface="Arimo"/>
                          <a:cs typeface="Arimo"/>
                          <a:sym typeface="Arimo"/>
                        </a:rPr>
                        <a:t>优化并扩展T-SEDA工具包中的观察模板，以更具体地解答关于包容性的问题。</a:t>
                      </a:r>
                      <a:endParaRPr/>
                    </a:p>
                    <a:p>
                      <a:pPr indent="-63500" lvl="0" marL="358775" marR="93345" rtl="0" algn="l">
                        <a:lnSpc>
                          <a:spcPct val="120000"/>
                        </a:lnSpc>
                        <a:spcBef>
                          <a:spcPts val="0"/>
                        </a:spcBef>
                        <a:spcAft>
                          <a:spcPts val="0"/>
                        </a:spcAft>
                        <a:buSzPts val="1200"/>
                        <a:buFont typeface="Arial"/>
                        <a:buNone/>
                      </a:pPr>
                      <a:r>
                        <a:t/>
                      </a:r>
                      <a:endParaRPr sz="1200">
                        <a:latin typeface="Arimo"/>
                        <a:ea typeface="Arimo"/>
                        <a:cs typeface="Arimo"/>
                        <a:sym typeface="Arimo"/>
                      </a:endParaRPr>
                    </a:p>
                    <a:p>
                      <a:pPr indent="-139700" lvl="0" marL="358775" marR="93345" rtl="0" algn="l">
                        <a:lnSpc>
                          <a:spcPct val="120000"/>
                        </a:lnSpc>
                        <a:spcBef>
                          <a:spcPts val="5"/>
                        </a:spcBef>
                        <a:spcAft>
                          <a:spcPts val="0"/>
                        </a:spcAft>
                        <a:buSzPts val="1200"/>
                        <a:buFont typeface="Arial"/>
                        <a:buChar char="•"/>
                      </a:pPr>
                      <a:r>
                        <a:rPr lang="zh-CN" sz="1200">
                          <a:latin typeface="Arimo"/>
                          <a:ea typeface="Arimo"/>
                          <a:cs typeface="Arimo"/>
                          <a:sym typeface="Arimo"/>
                        </a:rPr>
                        <a:t>设计新的结构以促进群体互动和培养文化意识。</a:t>
                      </a:r>
                      <a:endParaRPr/>
                    </a:p>
                  </a:txBody>
                  <a:tcPr marT="91450" marB="91450" marR="91450" marL="91450">
                    <a:lnT cap="flat" cmpd="sng" w="31725">
                      <a:solidFill>
                        <a:srgbClr val="2791A6"/>
                      </a:solidFill>
                      <a:prstDash val="solid"/>
                      <a:round/>
                      <a:headEnd len="sm" w="sm" type="none"/>
                      <a:tailEnd len="sm" w="sm" type="none"/>
                    </a:lnT>
                    <a:solidFill>
                      <a:srgbClr val="D9F1F6"/>
                    </a:solidFill>
                  </a:tcPr>
                </a:tc>
              </a:tr>
              <a:tr h="1677025">
                <a:tc gridSpan="3">
                  <a:txBody>
                    <a:bodyPr/>
                    <a:lstStyle/>
                    <a:p>
                      <a:pPr indent="0" lvl="0" marL="151765" marR="0" rtl="0" algn="just">
                        <a:lnSpc>
                          <a:spcPct val="100000"/>
                        </a:lnSpc>
                        <a:spcBef>
                          <a:spcPts val="0"/>
                        </a:spcBef>
                        <a:spcAft>
                          <a:spcPts val="0"/>
                        </a:spcAft>
                        <a:buNone/>
                      </a:pPr>
                      <a:r>
                        <a:rPr b="1" lang="zh-CN" sz="1400">
                          <a:latin typeface="Arial"/>
                          <a:ea typeface="Arial"/>
                          <a:cs typeface="Arial"/>
                          <a:sym typeface="Arial"/>
                        </a:rPr>
                        <a:t>引导自闭症谱系学生积极参与对话</a:t>
                      </a:r>
                      <a:endParaRPr sz="1400">
                        <a:latin typeface="Arial"/>
                        <a:ea typeface="Arial"/>
                        <a:cs typeface="Arial"/>
                        <a:sym typeface="Arial"/>
                      </a:endParaRPr>
                    </a:p>
                    <a:p>
                      <a:pPr indent="0" lvl="0" marL="0" marR="0" rtl="0" algn="l">
                        <a:lnSpc>
                          <a:spcPct val="100000"/>
                        </a:lnSpc>
                        <a:spcBef>
                          <a:spcPts val="20"/>
                        </a:spcBef>
                        <a:spcAft>
                          <a:spcPts val="0"/>
                        </a:spcAft>
                        <a:buNone/>
                      </a:pPr>
                      <a:r>
                        <a:t/>
                      </a:r>
                      <a:endParaRPr sz="1200">
                        <a:latin typeface="Times New Roman"/>
                        <a:ea typeface="Times New Roman"/>
                        <a:cs typeface="Times New Roman"/>
                        <a:sym typeface="Times New Roman"/>
                      </a:endParaRPr>
                    </a:p>
                    <a:p>
                      <a:pPr indent="0" lvl="0" marL="151765" marR="135890" rtl="0" algn="just">
                        <a:lnSpc>
                          <a:spcPct val="120000"/>
                        </a:lnSpc>
                        <a:spcBef>
                          <a:spcPts val="0"/>
                        </a:spcBef>
                        <a:spcAft>
                          <a:spcPts val="0"/>
                        </a:spcAft>
                        <a:buNone/>
                      </a:pPr>
                      <a:r>
                        <a:rPr lang="zh-CN" sz="1200">
                          <a:latin typeface="Arial"/>
                          <a:ea typeface="Arial"/>
                          <a:cs typeface="Arial"/>
                          <a:sym typeface="Arial"/>
                        </a:rPr>
                        <a:t>例如，安娜·劳拉·特里戈·克拉佩斯通过创造性地调整T-SEDA编码方案，以适应与自闭症相关的沟通特点。她不仅丰富了一些策略，还提供了如何实施这些策略，以支持学生理解对话的内容和结构，以及他们在参与时期望的方式。这一方案新增了六个主要特点，包括整合视觉或物理表达方式、明确表达、将信息分解成步骤、提供选项、协调同伴间的对话，以及提供1对1支持。其他的新策略包括配置课堂的室内设计和规划更为友好的活动，以便为不同形式的参与提供机会。如欲获取有关可用免费资源的更多信息，请联系 </a:t>
                      </a:r>
                      <a:r>
                        <a:rPr lang="zh-CN" sz="1200" u="sng">
                          <a:solidFill>
                            <a:schemeClr val="hlink"/>
                          </a:solidFill>
                          <a:latin typeface="Arial"/>
                          <a:ea typeface="Arial"/>
                          <a:cs typeface="Arial"/>
                          <a:sym typeface="Arial"/>
                          <a:hlinkClick r:id="rId3"/>
                        </a:rPr>
                        <a:t>t-seda@educ.cam.ac.uk</a:t>
                      </a:r>
                      <a:r>
                        <a:rPr lang="zh-CN" sz="1200">
                          <a:latin typeface="Arial"/>
                          <a:ea typeface="Arial"/>
                          <a:cs typeface="Arial"/>
                          <a:sym typeface="Arial"/>
                        </a:rPr>
                        <a:t> 。</a:t>
                      </a:r>
                      <a:endParaRPr/>
                    </a:p>
                  </a:txBody>
                  <a:tcPr marT="91450" marB="91450" marR="91450" marL="91450"/>
                </a:tc>
                <a:tc hMerge="1"/>
                <a:tc hMerge="1"/>
              </a:tr>
            </a:tbl>
          </a:graphicData>
        </a:graphic>
      </p:graphicFrame>
      <p:sp>
        <p:nvSpPr>
          <p:cNvPr id="345" name="Google Shape;345;p29"/>
          <p:cNvSpPr txBox="1"/>
          <p:nvPr/>
        </p:nvSpPr>
        <p:spPr>
          <a:xfrm>
            <a:off x="5501005" y="7117715"/>
            <a:ext cx="352425"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13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0"/>
          <p:cNvSpPr txBox="1"/>
          <p:nvPr/>
        </p:nvSpPr>
        <p:spPr>
          <a:xfrm>
            <a:off x="616464" y="614560"/>
            <a:ext cx="3206236" cy="847090"/>
          </a:xfrm>
          <a:prstGeom prst="rect">
            <a:avLst/>
          </a:prstGeom>
          <a:solidFill>
            <a:srgbClr val="D9F1F6"/>
          </a:solidFill>
          <a:ln>
            <a:noFill/>
          </a:ln>
        </p:spPr>
        <p:txBody>
          <a:bodyPr anchorCtr="0" anchor="t" bIns="91425" lIns="91425" spcFirstLastPara="1" rIns="91425" wrap="square" tIns="91425">
            <a:spAutoFit/>
          </a:bodyPr>
          <a:lstStyle/>
          <a:p>
            <a:pPr indent="0" lvl="0" marL="26035" marR="0" rtl="0" algn="l">
              <a:lnSpc>
                <a:spcPct val="120000"/>
              </a:lnSpc>
              <a:spcBef>
                <a:spcPts val="0"/>
              </a:spcBef>
              <a:spcAft>
                <a:spcPts val="0"/>
              </a:spcAft>
              <a:buNone/>
            </a:pPr>
            <a:r>
              <a:rPr b="1" lang="zh-CN" sz="1800">
                <a:solidFill>
                  <a:srgbClr val="1A616F"/>
                </a:solidFill>
                <a:latin typeface="Arial"/>
                <a:ea typeface="Arial"/>
                <a:cs typeface="Arial"/>
                <a:sym typeface="Arial"/>
              </a:rPr>
              <a:t>D部分：我的课堂对话效果如何？教师自我审核</a:t>
            </a:r>
            <a:endParaRPr/>
          </a:p>
        </p:txBody>
      </p:sp>
      <p:sp>
        <p:nvSpPr>
          <p:cNvPr id="351" name="Google Shape;351;p30"/>
          <p:cNvSpPr txBox="1"/>
          <p:nvPr/>
        </p:nvSpPr>
        <p:spPr>
          <a:xfrm>
            <a:off x="4885316" y="724288"/>
            <a:ext cx="1680584" cy="245745"/>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lang="zh-CN" sz="1600">
                <a:solidFill>
                  <a:schemeClr val="dk1"/>
                </a:solidFill>
                <a:latin typeface="Arial"/>
                <a:ea typeface="Arial"/>
                <a:cs typeface="Arial"/>
                <a:sym typeface="Arial"/>
              </a:rPr>
              <a:t>您的自我审核</a:t>
            </a:r>
            <a:endParaRPr/>
          </a:p>
        </p:txBody>
      </p:sp>
      <p:sp>
        <p:nvSpPr>
          <p:cNvPr id="352" name="Google Shape;352;p30"/>
          <p:cNvSpPr txBox="1"/>
          <p:nvPr/>
        </p:nvSpPr>
        <p:spPr>
          <a:xfrm>
            <a:off x="616585" y="1949340"/>
            <a:ext cx="9746615" cy="430657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1915" marR="93980" rtl="0" algn="just">
              <a:lnSpc>
                <a:spcPct val="122000"/>
              </a:lnSpc>
              <a:spcBef>
                <a:spcPts val="0"/>
              </a:spcBef>
              <a:spcAft>
                <a:spcPts val="0"/>
              </a:spcAft>
              <a:buNone/>
            </a:pPr>
            <a:r>
              <a:rPr lang="zh-CN" sz="1200">
                <a:solidFill>
                  <a:schemeClr val="dk1"/>
                </a:solidFill>
                <a:latin typeface="Arial"/>
                <a:ea typeface="Arial"/>
                <a:cs typeface="Arial"/>
                <a:sym typeface="Arial"/>
              </a:rPr>
              <a:t>您或许会选择先进行一次自我审核</a:t>
            </a:r>
            <a:r>
              <a:rPr baseline="30000" lang="zh-CN" sz="1200">
                <a:solidFill>
                  <a:schemeClr val="dk1"/>
                </a:solidFill>
                <a:latin typeface="Arial"/>
                <a:ea typeface="Arial"/>
                <a:cs typeface="Arial"/>
                <a:sym typeface="Arial"/>
              </a:rPr>
              <a:t>1</a:t>
            </a:r>
            <a:r>
              <a:rPr lang="zh-CN" sz="1200">
                <a:solidFill>
                  <a:schemeClr val="dk1"/>
                </a:solidFill>
                <a:latin typeface="Arial"/>
                <a:ea typeface="Arial"/>
                <a:cs typeface="Arial"/>
                <a:sym typeface="Arial"/>
              </a:rPr>
              <a:t>。但请谨记，有时我们对审核内容的理解可能各有不同。例如，“我们相互信任并倾听对方”这样的基本规则可能被理解的方式各异，譬如说</a:t>
            </a:r>
            <a:r>
              <a:rPr baseline="30000" lang="zh-CN" sz="1200">
                <a:solidFill>
                  <a:schemeClr val="dk1"/>
                </a:solidFill>
                <a:latin typeface="Arial"/>
                <a:ea typeface="Arial"/>
                <a:cs typeface="Arial"/>
                <a:sym typeface="Arial"/>
              </a:rPr>
              <a:t>2</a:t>
            </a:r>
            <a:r>
              <a:rPr lang="zh-CN" sz="1200">
                <a:solidFill>
                  <a:schemeClr val="dk1"/>
                </a:solidFill>
                <a:latin typeface="Arial"/>
                <a:ea typeface="Arial"/>
                <a:cs typeface="Arial"/>
                <a:sym typeface="Arial"/>
              </a:rPr>
              <a:t>：</a:t>
            </a:r>
            <a:endParaRPr/>
          </a:p>
          <a:p>
            <a:pPr indent="0" lvl="0" marL="81915" marR="93980" rtl="0" algn="just">
              <a:lnSpc>
                <a:spcPct val="122000"/>
              </a:lnSpc>
              <a:spcBef>
                <a:spcPts val="290"/>
              </a:spcBef>
              <a:spcAft>
                <a:spcPts val="0"/>
              </a:spcAft>
              <a:buNone/>
            </a:pPr>
            <a:r>
              <a:t/>
            </a:r>
            <a:endParaRPr sz="1200">
              <a:solidFill>
                <a:schemeClr val="dk1"/>
              </a:solidFill>
              <a:latin typeface="Arial"/>
              <a:ea typeface="Arial"/>
              <a:cs typeface="Arial"/>
              <a:sym typeface="Arial"/>
            </a:endParaRPr>
          </a:p>
          <a:p>
            <a:pPr indent="-171450" lvl="0" marL="481965" marR="0" rtl="0" algn="just">
              <a:lnSpc>
                <a:spcPct val="100000"/>
              </a:lnSpc>
              <a:spcBef>
                <a:spcPts val="20"/>
              </a:spcBef>
              <a:spcAft>
                <a:spcPts val="0"/>
              </a:spcAft>
              <a:buClr>
                <a:schemeClr val="dk1"/>
              </a:buClr>
              <a:buSzPts val="1200"/>
              <a:buFont typeface="Arial"/>
              <a:buChar char="•"/>
            </a:pPr>
            <a:r>
              <a:rPr lang="zh-CN" sz="1200">
                <a:solidFill>
                  <a:schemeClr val="dk1"/>
                </a:solidFill>
                <a:latin typeface="Arial"/>
                <a:ea typeface="Arial"/>
                <a:cs typeface="Arial"/>
                <a:sym typeface="Arial"/>
              </a:rPr>
              <a:t>促进人际关系</a:t>
            </a:r>
            <a:endParaRPr/>
          </a:p>
          <a:p>
            <a:pPr indent="-171450" lvl="0" marL="481965" marR="0" rtl="0" algn="just">
              <a:lnSpc>
                <a:spcPct val="100000"/>
              </a:lnSpc>
              <a:spcBef>
                <a:spcPts val="320"/>
              </a:spcBef>
              <a:spcAft>
                <a:spcPts val="0"/>
              </a:spcAft>
              <a:buClr>
                <a:schemeClr val="dk1"/>
              </a:buClr>
              <a:buSzPts val="1200"/>
              <a:buFont typeface="Arial"/>
              <a:buChar char="•"/>
            </a:pPr>
            <a:r>
              <a:rPr lang="zh-CN" sz="1200">
                <a:solidFill>
                  <a:schemeClr val="dk1"/>
                </a:solidFill>
                <a:latin typeface="Arial"/>
                <a:ea typeface="Arial"/>
                <a:cs typeface="Arial"/>
                <a:sym typeface="Arial"/>
              </a:rPr>
              <a:t>听取每个人的观点</a:t>
            </a:r>
            <a:endParaRPr/>
          </a:p>
          <a:p>
            <a:pPr indent="-171450" lvl="0" marL="481965" marR="0" rtl="0" algn="just">
              <a:lnSpc>
                <a:spcPct val="100000"/>
              </a:lnSpc>
              <a:spcBef>
                <a:spcPts val="320"/>
              </a:spcBef>
              <a:spcAft>
                <a:spcPts val="0"/>
              </a:spcAft>
              <a:buClr>
                <a:schemeClr val="dk1"/>
              </a:buClr>
              <a:buSzPts val="1200"/>
              <a:buFont typeface="Arial"/>
              <a:buChar char="•"/>
            </a:pPr>
            <a:r>
              <a:rPr lang="zh-CN" sz="1200">
                <a:solidFill>
                  <a:schemeClr val="dk1"/>
                </a:solidFill>
                <a:latin typeface="Arial"/>
                <a:ea typeface="Arial"/>
                <a:cs typeface="Arial"/>
                <a:sym typeface="Arial"/>
              </a:rPr>
              <a:t>从彼此的思维中学习</a:t>
            </a:r>
            <a:endParaRPr/>
          </a:p>
          <a:p>
            <a:pPr indent="-95250" lvl="0" marL="481965" marR="0" rtl="0" algn="just">
              <a:lnSpc>
                <a:spcPct val="100000"/>
              </a:lnSpc>
              <a:spcBef>
                <a:spcPts val="32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0" marL="81915" marR="0" rtl="0" algn="just">
              <a:lnSpc>
                <a:spcPct val="100000"/>
              </a:lnSpc>
              <a:spcBef>
                <a:spcPts val="300"/>
              </a:spcBef>
              <a:spcAft>
                <a:spcPts val="0"/>
              </a:spcAft>
              <a:buNone/>
            </a:pPr>
            <a:r>
              <a:rPr lang="zh-CN" sz="1200">
                <a:solidFill>
                  <a:schemeClr val="dk1"/>
                </a:solidFill>
                <a:latin typeface="Arimo"/>
                <a:ea typeface="Arimo"/>
                <a:cs typeface="Arimo"/>
                <a:sym typeface="Arimo"/>
              </a:rPr>
              <a:t>您的自我审核将帮助您了解当前课堂实践的特征。同时，它还将支持您：</a:t>
            </a:r>
            <a:endParaRPr/>
          </a:p>
          <a:p>
            <a:pPr indent="0" lvl="0" marL="81915" marR="0" rtl="0" algn="just">
              <a:lnSpc>
                <a:spcPct val="100000"/>
              </a:lnSpc>
              <a:spcBef>
                <a:spcPts val="0"/>
              </a:spcBef>
              <a:spcAft>
                <a:spcPts val="0"/>
              </a:spcAft>
              <a:buNone/>
            </a:pPr>
            <a:r>
              <a:t/>
            </a:r>
            <a:endParaRPr sz="1200">
              <a:solidFill>
                <a:schemeClr val="dk1"/>
              </a:solidFill>
              <a:latin typeface="Arimo"/>
              <a:ea typeface="Arimo"/>
              <a:cs typeface="Arimo"/>
              <a:sym typeface="Arimo"/>
            </a:endParaRPr>
          </a:p>
          <a:p>
            <a:pPr indent="-171450" lvl="0" marL="475615" marR="0" rtl="0" algn="just">
              <a:lnSpc>
                <a:spcPct val="100000"/>
              </a:lnSpc>
              <a:spcBef>
                <a:spcPts val="355"/>
              </a:spcBef>
              <a:spcAft>
                <a:spcPts val="0"/>
              </a:spcAft>
              <a:buClr>
                <a:schemeClr val="dk1"/>
              </a:buClr>
              <a:buSzPts val="1200"/>
              <a:buFont typeface="Arial"/>
              <a:buChar char="•"/>
            </a:pPr>
            <a:r>
              <a:rPr lang="zh-CN" sz="1200">
                <a:solidFill>
                  <a:schemeClr val="dk1"/>
                </a:solidFill>
                <a:latin typeface="Arimo"/>
                <a:ea typeface="Arimo"/>
                <a:cs typeface="Arimo"/>
                <a:sym typeface="Arimo"/>
              </a:rPr>
              <a:t>通过关注您的兴趣和目标，启动您的反思循环，开始深入思考您的探究</a:t>
            </a:r>
            <a:endParaRPr/>
          </a:p>
          <a:p>
            <a:pPr indent="-171450" lvl="0" marL="475615" marR="0" rtl="0" algn="just">
              <a:lnSpc>
                <a:spcPct val="100000"/>
              </a:lnSpc>
              <a:spcBef>
                <a:spcPts val="355"/>
              </a:spcBef>
              <a:spcAft>
                <a:spcPts val="0"/>
              </a:spcAft>
              <a:buClr>
                <a:schemeClr val="dk1"/>
              </a:buClr>
              <a:buSzPts val="1200"/>
              <a:buFont typeface="Arial"/>
              <a:buChar char="•"/>
            </a:pPr>
            <a:r>
              <a:rPr lang="zh-CN" sz="1200">
                <a:solidFill>
                  <a:schemeClr val="dk1"/>
                </a:solidFill>
                <a:latin typeface="Arimo"/>
                <a:ea typeface="Arimo"/>
                <a:cs typeface="Arimo"/>
                <a:sym typeface="Arimo"/>
              </a:rPr>
              <a:t>在探究过程中进行反思和监测</a:t>
            </a:r>
            <a:endParaRPr/>
          </a:p>
          <a:p>
            <a:pPr indent="-171450" lvl="0" marL="475615" marR="0" rtl="0" algn="just">
              <a:lnSpc>
                <a:spcPct val="100000"/>
              </a:lnSpc>
              <a:spcBef>
                <a:spcPts val="355"/>
              </a:spcBef>
              <a:spcAft>
                <a:spcPts val="0"/>
              </a:spcAft>
              <a:buClr>
                <a:schemeClr val="dk1"/>
              </a:buClr>
              <a:buSzPts val="1200"/>
              <a:buFont typeface="Arial"/>
              <a:buChar char="•"/>
            </a:pPr>
            <a:r>
              <a:rPr lang="zh-CN" sz="1200">
                <a:solidFill>
                  <a:schemeClr val="dk1"/>
                </a:solidFill>
                <a:latin typeface="Arimo"/>
                <a:ea typeface="Arimo"/>
                <a:cs typeface="Arimo"/>
                <a:sym typeface="Arimo"/>
              </a:rPr>
              <a:t>在探究结束后再次进行审核，以了解您课堂中对话方式发生的具体变化</a:t>
            </a:r>
            <a:endParaRPr/>
          </a:p>
          <a:p>
            <a:pPr indent="0" lvl="0" marL="0" marR="0" rtl="0" algn="just">
              <a:lnSpc>
                <a:spcPct val="100000"/>
              </a:lnSpc>
              <a:spcBef>
                <a:spcPts val="15"/>
              </a:spcBef>
              <a:spcAft>
                <a:spcPts val="0"/>
              </a:spcAft>
              <a:buNone/>
            </a:pPr>
            <a:r>
              <a:t/>
            </a:r>
            <a:endParaRPr sz="800">
              <a:solidFill>
                <a:schemeClr val="dk1"/>
              </a:solidFill>
              <a:latin typeface="Times New Roman"/>
              <a:ea typeface="Times New Roman"/>
              <a:cs typeface="Times New Roman"/>
              <a:sym typeface="Times New Roman"/>
            </a:endParaRPr>
          </a:p>
          <a:p>
            <a:pPr indent="0" lvl="0" marL="81915" marR="0" rtl="0" algn="just">
              <a:lnSpc>
                <a:spcPct val="100000"/>
              </a:lnSpc>
              <a:spcBef>
                <a:spcPts val="0"/>
              </a:spcBef>
              <a:spcAft>
                <a:spcPts val="0"/>
              </a:spcAft>
              <a:buNone/>
            </a:pPr>
            <a:r>
              <a:t/>
            </a:r>
            <a:endParaRPr sz="1200">
              <a:solidFill>
                <a:schemeClr val="dk1"/>
              </a:solidFill>
              <a:latin typeface="Arimo"/>
              <a:ea typeface="Arimo"/>
              <a:cs typeface="Arimo"/>
              <a:sym typeface="Arimo"/>
            </a:endParaRPr>
          </a:p>
          <a:p>
            <a:pPr indent="0" lvl="0" marL="81915" marR="0" rtl="0" algn="just">
              <a:lnSpc>
                <a:spcPct val="100000"/>
              </a:lnSpc>
              <a:spcBef>
                <a:spcPts val="0"/>
              </a:spcBef>
              <a:spcAft>
                <a:spcPts val="0"/>
              </a:spcAft>
              <a:buNone/>
            </a:pPr>
            <a:r>
              <a:rPr lang="zh-CN" sz="1200">
                <a:solidFill>
                  <a:schemeClr val="dk1"/>
                </a:solidFill>
                <a:latin typeface="Arimo"/>
                <a:ea typeface="Arimo"/>
                <a:cs typeface="Arimo"/>
                <a:sym typeface="Arimo"/>
              </a:rPr>
              <a:t>您可以在下一页找到自我审核表，也可在T-SEDA网站上下载以供填写的版本。</a:t>
            </a:r>
            <a:endParaRPr/>
          </a:p>
          <a:p>
            <a:pPr indent="0" lvl="0" marL="81915" marR="0" rtl="0" algn="just">
              <a:lnSpc>
                <a:spcPct val="100000"/>
              </a:lnSpc>
              <a:spcBef>
                <a:spcPts val="0"/>
              </a:spcBef>
              <a:spcAft>
                <a:spcPts val="0"/>
              </a:spcAft>
              <a:buNone/>
            </a:pPr>
            <a:r>
              <a:t/>
            </a:r>
            <a:endParaRPr b="1" sz="1200">
              <a:solidFill>
                <a:schemeClr val="dk1"/>
              </a:solidFill>
              <a:latin typeface="Arial"/>
              <a:ea typeface="Arial"/>
              <a:cs typeface="Arial"/>
              <a:sym typeface="Arial"/>
            </a:endParaRPr>
          </a:p>
          <a:p>
            <a:pPr indent="0" lvl="0" marL="81915" marR="0" rtl="0" algn="just">
              <a:lnSpc>
                <a:spcPct val="100000"/>
              </a:lnSpc>
              <a:spcBef>
                <a:spcPts val="0"/>
              </a:spcBef>
              <a:spcAft>
                <a:spcPts val="0"/>
              </a:spcAft>
              <a:buNone/>
            </a:pPr>
            <a:r>
              <a:rPr b="1" lang="zh-CN" sz="1200">
                <a:solidFill>
                  <a:schemeClr val="dk1"/>
                </a:solidFill>
                <a:latin typeface="Arial"/>
                <a:ea typeface="Arial"/>
                <a:cs typeface="Arial"/>
                <a:sym typeface="Arial"/>
              </a:rPr>
              <a:t>工具2H</a:t>
            </a:r>
            <a:r>
              <a:rPr lang="zh-CN" sz="1200">
                <a:solidFill>
                  <a:schemeClr val="dk1"/>
                </a:solidFill>
                <a:latin typeface="Calibri"/>
                <a:ea typeface="Calibri"/>
                <a:cs typeface="Calibri"/>
                <a:sym typeface="Calibri"/>
              </a:rPr>
              <a:t>，</a:t>
            </a:r>
            <a:r>
              <a:rPr b="1" lang="zh-CN" sz="1200">
                <a:solidFill>
                  <a:schemeClr val="dk1"/>
                </a:solidFill>
                <a:latin typeface="Arial"/>
                <a:ea typeface="Arial"/>
                <a:cs typeface="Arial"/>
                <a:sym typeface="Arial"/>
              </a:rPr>
              <a:t>对话式教学问卷</a:t>
            </a:r>
            <a:r>
              <a:rPr lang="zh-CN" sz="1200">
                <a:solidFill>
                  <a:schemeClr val="dk1"/>
                </a:solidFill>
                <a:latin typeface="Calibri"/>
                <a:ea typeface="Calibri"/>
                <a:cs typeface="Calibri"/>
                <a:sym typeface="Calibri"/>
              </a:rPr>
              <a:t> - 通过对实践的评估，也为您提供了反思的机会。您可以在进行探究的不同阶段进行这种反思，记录您的实践可能发生的变化。</a:t>
            </a:r>
            <a:endParaRPr sz="1200">
              <a:solidFill>
                <a:schemeClr val="dk1"/>
              </a:solidFill>
              <a:latin typeface="Arimo"/>
              <a:ea typeface="Arimo"/>
              <a:cs typeface="Arimo"/>
              <a:sym typeface="Arimo"/>
            </a:endParaRPr>
          </a:p>
          <a:p>
            <a:pPr indent="0" lvl="0" marL="0" marR="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539115" marR="0" rtl="0" algn="just">
              <a:lnSpc>
                <a:spcPct val="100000"/>
              </a:lnSpc>
              <a:spcBef>
                <a:spcPts val="0"/>
              </a:spcBef>
              <a:spcAft>
                <a:spcPts val="0"/>
              </a:spcAft>
              <a:buNone/>
            </a:pPr>
            <a:r>
              <a:rPr b="1" lang="zh-CN" sz="1200">
                <a:solidFill>
                  <a:srgbClr val="0000FF"/>
                </a:solidFill>
                <a:latin typeface="Arial"/>
                <a:ea typeface="Arial"/>
                <a:cs typeface="Arial"/>
                <a:sym typeface="Arial"/>
              </a:rPr>
              <a:t> </a:t>
            </a:r>
            <a:r>
              <a:rPr b="1" lang="zh-CN" sz="1200" u="sng">
                <a:solidFill>
                  <a:schemeClr val="hlink"/>
                </a:solidFill>
                <a:latin typeface="Arial"/>
                <a:ea typeface="Arial"/>
                <a:cs typeface="Arial"/>
                <a:sym typeface="Arial"/>
                <a:hlinkClick r:id="rId3"/>
              </a:rPr>
              <a:t>视频6：完成自我</a:t>
            </a:r>
            <a:r>
              <a:rPr b="1" lang="zh-CN" sz="1200" u="sng">
                <a:solidFill>
                  <a:srgbClr val="0000FF"/>
                </a:solidFill>
                <a:latin typeface="Arial"/>
                <a:ea typeface="Arial"/>
                <a:cs typeface="Arial"/>
                <a:sym typeface="Arial"/>
              </a:rPr>
              <a:t>审核</a:t>
            </a:r>
            <a:endParaRPr/>
          </a:p>
        </p:txBody>
      </p:sp>
      <p:sp>
        <p:nvSpPr>
          <p:cNvPr id="353" name="Google Shape;353;p30"/>
          <p:cNvSpPr txBox="1"/>
          <p:nvPr/>
        </p:nvSpPr>
        <p:spPr>
          <a:xfrm>
            <a:off x="8242300" y="1692028"/>
            <a:ext cx="1619892" cy="184150"/>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i="1" lang="zh-CN" sz="1200">
                <a:solidFill>
                  <a:schemeClr val="dk1"/>
                </a:solidFill>
                <a:latin typeface="Arial"/>
                <a:ea typeface="Arial"/>
                <a:cs typeface="Arial"/>
                <a:sym typeface="Arial"/>
              </a:rPr>
              <a:t>探究循环中对应部分</a:t>
            </a:r>
            <a:endParaRPr/>
          </a:p>
        </p:txBody>
      </p:sp>
      <p:sp>
        <p:nvSpPr>
          <p:cNvPr id="354" name="Google Shape;354;p30"/>
          <p:cNvSpPr/>
          <p:nvPr/>
        </p:nvSpPr>
        <p:spPr>
          <a:xfrm>
            <a:off x="791095" y="5819775"/>
            <a:ext cx="439415" cy="43941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30"/>
          <p:cNvSpPr txBox="1"/>
          <p:nvPr/>
        </p:nvSpPr>
        <p:spPr>
          <a:xfrm>
            <a:off x="616585" y="6295390"/>
            <a:ext cx="9593580" cy="517525"/>
          </a:xfrm>
          <a:prstGeom prst="rect">
            <a:avLst/>
          </a:prstGeom>
          <a:noFill/>
          <a:ln>
            <a:noFill/>
          </a:ln>
        </p:spPr>
        <p:txBody>
          <a:bodyPr anchorCtr="0" anchor="t" bIns="0" lIns="0" spcFirstLastPara="1" rIns="0" wrap="square" tIns="0">
            <a:spAutoFit/>
          </a:bodyPr>
          <a:lstStyle/>
          <a:p>
            <a:pPr indent="-63500" lvl="0" marL="12700" marR="0" rtl="0" algn="l">
              <a:lnSpc>
                <a:spcPct val="100000"/>
              </a:lnSpc>
              <a:spcBef>
                <a:spcPts val="0"/>
              </a:spcBef>
              <a:spcAft>
                <a:spcPts val="0"/>
              </a:spcAft>
              <a:buClr>
                <a:schemeClr val="dk1"/>
              </a:buClr>
              <a:buSzPts val="1000"/>
              <a:buFont typeface="Arial"/>
              <a:buAutoNum type="arabicPeriod"/>
            </a:pPr>
            <a:r>
              <a:rPr lang="zh-CN" sz="1000">
                <a:solidFill>
                  <a:schemeClr val="dk1"/>
                </a:solidFill>
                <a:latin typeface="Arial"/>
                <a:ea typeface="Arial"/>
                <a:cs typeface="Arial"/>
                <a:sym typeface="Arial"/>
              </a:rPr>
              <a:t> 这份自我审核基于剑桥大学的教师合作研究员 Diane Rawlins 创作的原始表格，其研究得到了经济和社会研究委员会的支持（资助编号 RES063270081）。</a:t>
            </a:r>
            <a:endParaRPr sz="1000">
              <a:solidFill>
                <a:schemeClr val="dk1"/>
              </a:solidFill>
              <a:latin typeface="Arial"/>
              <a:ea typeface="Arial"/>
              <a:cs typeface="Arial"/>
              <a:sym typeface="Arial"/>
            </a:endParaRPr>
          </a:p>
          <a:p>
            <a:pPr indent="-63500" lvl="0" marL="12700" marR="217805" rtl="0" algn="l">
              <a:lnSpc>
                <a:spcPct val="120000"/>
              </a:lnSpc>
              <a:spcBef>
                <a:spcPts val="0"/>
              </a:spcBef>
              <a:spcAft>
                <a:spcPts val="0"/>
              </a:spcAft>
              <a:buClr>
                <a:schemeClr val="dk1"/>
              </a:buClr>
              <a:buSzPts val="1000"/>
              <a:buFont typeface="Arial"/>
              <a:buAutoNum type="arabicPeriod"/>
            </a:pPr>
            <a:r>
              <a:rPr lang="zh-CN" sz="1000">
                <a:solidFill>
                  <a:schemeClr val="dk1"/>
                </a:solidFill>
                <a:latin typeface="Arial"/>
                <a:ea typeface="Arial"/>
                <a:cs typeface="Arial"/>
                <a:sym typeface="Arial"/>
              </a:rPr>
              <a:t> 在一项关于科学和数学教学中课堂对话的大规模混合方法干预研究中，凸显了这三个不同层次和元素的区别 (</a:t>
            </a:r>
            <a:r>
              <a:rPr lang="zh-CN" sz="1000" u="sng">
                <a:solidFill>
                  <a:schemeClr val="hlink"/>
                </a:solidFill>
                <a:latin typeface="Arial"/>
                <a:ea typeface="Arial"/>
                <a:cs typeface="Arial"/>
                <a:sym typeface="Arial"/>
                <a:hlinkClick r:id="rId5"/>
              </a:rPr>
              <a:t>www.educ.cam.ac.uk/research/projects/episteme/)。</a:t>
            </a:r>
            <a:r>
              <a:rPr lang="zh-CN" sz="1000">
                <a:solidFill>
                  <a:schemeClr val="dk1"/>
                </a:solidFill>
                <a:latin typeface="Arial"/>
                <a:ea typeface="Arial"/>
                <a:cs typeface="Arial"/>
                <a:sym typeface="Arial"/>
              </a:rPr>
              <a:t>   </a:t>
            </a:r>
            <a:endParaRPr/>
          </a:p>
          <a:p>
            <a:pPr indent="0" lvl="0" marL="12700" marR="217805" rtl="0" algn="ctr">
              <a:lnSpc>
                <a:spcPct val="120000"/>
              </a:lnSpc>
              <a:spcBef>
                <a:spcPts val="0"/>
              </a:spcBef>
              <a:spcAft>
                <a:spcPts val="0"/>
              </a:spcAft>
              <a:buClr>
                <a:schemeClr val="dk1"/>
              </a:buClr>
              <a:buSzPts val="1500"/>
              <a:buFont typeface="Arial"/>
              <a:buNone/>
            </a:pPr>
            <a:r>
              <a:rPr baseline="-25000" lang="zh-CN" sz="1500">
                <a:solidFill>
                  <a:schemeClr val="dk1"/>
                </a:solidFill>
                <a:latin typeface="Arial"/>
                <a:ea typeface="Arial"/>
                <a:cs typeface="Arial"/>
                <a:sym typeface="Arial"/>
              </a:rPr>
              <a:t>    </a:t>
            </a:r>
            <a:endParaRPr/>
          </a:p>
        </p:txBody>
      </p:sp>
      <p:sp>
        <p:nvSpPr>
          <p:cNvPr id="356" name="Google Shape;356;p30"/>
          <p:cNvSpPr txBox="1"/>
          <p:nvPr/>
        </p:nvSpPr>
        <p:spPr>
          <a:xfrm>
            <a:off x="5285105" y="7087870"/>
            <a:ext cx="353060"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15</a:t>
            </a:r>
            <a:endParaRPr/>
          </a:p>
        </p:txBody>
      </p:sp>
      <p:pic>
        <p:nvPicPr>
          <p:cNvPr id="357" name="Google Shape;357;p30"/>
          <p:cNvPicPr preferRelativeResize="0"/>
          <p:nvPr/>
        </p:nvPicPr>
        <p:blipFill rotWithShape="1">
          <a:blip r:embed="rId6">
            <a:alphaModFix/>
          </a:blip>
          <a:srcRect b="0" l="0" r="0" t="0"/>
          <a:stretch/>
        </p:blipFill>
        <p:spPr>
          <a:xfrm>
            <a:off x="8062595" y="581660"/>
            <a:ext cx="2314575" cy="1095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1"/>
          <p:cNvSpPr txBox="1"/>
          <p:nvPr/>
        </p:nvSpPr>
        <p:spPr>
          <a:xfrm>
            <a:off x="774065" y="383540"/>
            <a:ext cx="8763000" cy="1022350"/>
          </a:xfrm>
          <a:prstGeom prst="rect">
            <a:avLst/>
          </a:prstGeom>
          <a:solidFill>
            <a:srgbClr val="CCCCFF"/>
          </a:solidFill>
          <a:ln>
            <a:noFill/>
          </a:ln>
        </p:spPr>
        <p:txBody>
          <a:bodyPr anchorCtr="0" anchor="t" bIns="91425" lIns="91425" spcFirstLastPara="1" rIns="91425" wrap="square" tIns="91425">
            <a:spAutoFit/>
          </a:bodyPr>
          <a:lstStyle/>
          <a:p>
            <a:pPr indent="0" lvl="0" marL="79375" marR="0" rtl="0" algn="just">
              <a:lnSpc>
                <a:spcPct val="120000"/>
              </a:lnSpc>
              <a:spcBef>
                <a:spcPts val="0"/>
              </a:spcBef>
              <a:spcAft>
                <a:spcPts val="0"/>
              </a:spcAft>
              <a:buNone/>
            </a:pPr>
            <a:r>
              <a:rPr lang="zh-CN" sz="1100">
                <a:solidFill>
                  <a:schemeClr val="dk1"/>
                </a:solidFill>
                <a:latin typeface="Arimo"/>
                <a:ea typeface="Arimo"/>
                <a:cs typeface="Arimo"/>
                <a:sym typeface="Arimo"/>
              </a:rPr>
              <a:t>反思要点：在自我审核时，请问自己：</a:t>
            </a:r>
            <a:endParaRPr/>
          </a:p>
          <a:p>
            <a:pPr indent="-171450" lvl="0" marL="479425" marR="0" rtl="0" algn="just">
              <a:lnSpc>
                <a:spcPct val="120000"/>
              </a:lnSpc>
              <a:spcBef>
                <a:spcPts val="90"/>
              </a:spcBef>
              <a:spcAft>
                <a:spcPts val="0"/>
              </a:spcAft>
              <a:buClr>
                <a:schemeClr val="dk1"/>
              </a:buClr>
              <a:buSzPts val="1100"/>
              <a:buFont typeface="Arial"/>
              <a:buChar char="•"/>
            </a:pPr>
            <a:r>
              <a:rPr b="1" lang="zh-CN" sz="1100">
                <a:solidFill>
                  <a:schemeClr val="dk1"/>
                </a:solidFill>
                <a:latin typeface="Arial"/>
                <a:ea typeface="Arial"/>
                <a:cs typeface="Arial"/>
                <a:sym typeface="Arial"/>
              </a:rPr>
              <a:t>在我的实践中，这一切意味着什么？我如何确信它们真实发生了？</a:t>
            </a:r>
            <a:endParaRPr/>
          </a:p>
          <a:p>
            <a:pPr indent="-171450" lvl="0" marL="479425" marR="0" rtl="0" algn="just">
              <a:lnSpc>
                <a:spcPct val="120000"/>
              </a:lnSpc>
              <a:spcBef>
                <a:spcPts val="70"/>
              </a:spcBef>
              <a:spcAft>
                <a:spcPts val="0"/>
              </a:spcAft>
              <a:buClr>
                <a:schemeClr val="dk1"/>
              </a:buClr>
              <a:buSzPts val="1100"/>
              <a:buFont typeface="Arial"/>
              <a:buChar char="•"/>
            </a:pPr>
            <a:r>
              <a:rPr b="1" lang="zh-CN" sz="1100">
                <a:solidFill>
                  <a:schemeClr val="dk1"/>
                </a:solidFill>
                <a:latin typeface="Arial"/>
                <a:ea typeface="Arial"/>
                <a:cs typeface="Arial"/>
                <a:sym typeface="Arial"/>
              </a:rPr>
              <a:t>我的课堂氛围在多大程度上有利于促进对话学习？</a:t>
            </a:r>
            <a:endParaRPr/>
          </a:p>
          <a:p>
            <a:pPr indent="-171450" lvl="0" marL="479425" marR="0" rtl="0" algn="just">
              <a:lnSpc>
                <a:spcPct val="120000"/>
              </a:lnSpc>
              <a:spcBef>
                <a:spcPts val="70"/>
              </a:spcBef>
              <a:spcAft>
                <a:spcPts val="0"/>
              </a:spcAft>
              <a:buClr>
                <a:schemeClr val="dk1"/>
              </a:buClr>
              <a:buSzPts val="1100"/>
              <a:buFont typeface="Arial"/>
              <a:buChar char="•"/>
            </a:pPr>
            <a:r>
              <a:rPr b="1" lang="zh-CN" sz="1100">
                <a:solidFill>
                  <a:schemeClr val="dk1"/>
                </a:solidFill>
                <a:latin typeface="Arial"/>
                <a:ea typeface="Arial"/>
                <a:cs typeface="Arial"/>
                <a:sym typeface="Arial"/>
              </a:rPr>
              <a:t>“我”和“我们”这两栏有何不同？我的计划与实际操作之间是否存在差距？</a:t>
            </a:r>
            <a:endParaRPr/>
          </a:p>
        </p:txBody>
      </p:sp>
      <p:sp>
        <p:nvSpPr>
          <p:cNvPr id="363" name="Google Shape;363;p31"/>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16</a:t>
            </a:r>
            <a:endParaRPr/>
          </a:p>
        </p:txBody>
      </p:sp>
      <p:graphicFrame>
        <p:nvGraphicFramePr>
          <p:cNvPr id="364" name="Google Shape;364;p31"/>
          <p:cNvGraphicFramePr/>
          <p:nvPr/>
        </p:nvGraphicFramePr>
        <p:xfrm>
          <a:off x="774065" y="1528445"/>
          <a:ext cx="3000000" cy="3000000"/>
        </p:xfrm>
        <a:graphic>
          <a:graphicData uri="http://schemas.openxmlformats.org/drawingml/2006/table">
            <a:tbl>
              <a:tblPr>
                <a:noFill/>
                <a:tableStyleId>{FF3E3D6E-B719-4512-BCB7-21C66A12D1B6}</a:tableStyleId>
              </a:tblPr>
              <a:tblGrid>
                <a:gridCol w="4648200"/>
                <a:gridCol w="685800"/>
                <a:gridCol w="2653025"/>
                <a:gridCol w="775975"/>
              </a:tblGrid>
              <a:tr h="662300">
                <a:tc gridSpan="4">
                  <a:txBody>
                    <a:bodyPr/>
                    <a:lstStyle/>
                    <a:p>
                      <a:pPr indent="0" lvl="0" marL="0" marR="0" rtl="0" algn="l">
                        <a:spcBef>
                          <a:spcPts val="0"/>
                        </a:spcBef>
                        <a:spcAft>
                          <a:spcPts val="0"/>
                        </a:spcAft>
                        <a:buNone/>
                      </a:pPr>
                      <a:r>
                        <a:rPr b="0" i="0" lang="zh-CN" sz="1200" u="none" strike="noStrike">
                          <a:latin typeface="Arial"/>
                          <a:ea typeface="Arial"/>
                          <a:cs typeface="Arial"/>
                          <a:sym typeface="Arial"/>
                        </a:rPr>
                        <a:t> </a:t>
                      </a:r>
                      <a:r>
                        <a:rPr b="1" i="0" lang="zh-CN" sz="1200" u="none" strike="noStrike">
                          <a:solidFill>
                            <a:srgbClr val="000000"/>
                          </a:solidFill>
                          <a:latin typeface="Arial"/>
                          <a:ea typeface="Arial"/>
                          <a:cs typeface="Arial"/>
                          <a:sym typeface="Arial"/>
                        </a:rPr>
                        <a:t>自我审核：促进教学与学习中的对话发展</a:t>
                      </a:r>
                      <a:endParaRPr b="0" i="0" sz="1200" u="none" strike="noStrike">
                        <a:latin typeface="Arial"/>
                        <a:ea typeface="Arial"/>
                        <a:cs typeface="Arial"/>
                        <a:sym typeface="Arial"/>
                      </a:endParaRPr>
                    </a:p>
                    <a:p>
                      <a:pPr indent="0" lvl="0" marL="0" marR="0" rtl="0" algn="l">
                        <a:spcBef>
                          <a:spcPts val="400"/>
                        </a:spcBef>
                        <a:spcAft>
                          <a:spcPts val="0"/>
                        </a:spcAft>
                        <a:buNone/>
                      </a:pPr>
                      <a:r>
                        <a:rPr i="0" lang="zh-CN" sz="1200" u="none" strike="noStrike">
                          <a:latin typeface="Arial"/>
                          <a:ea typeface="Arial"/>
                          <a:cs typeface="Arial"/>
                          <a:sym typeface="Arial"/>
                        </a:rPr>
                        <a:t> 反思您所处的学习和教学环境，然后按以下标准为各项评分：（1）很少（2）有时（3）通常</a:t>
                      </a:r>
                      <a:endParaRPr/>
                    </a:p>
                  </a:txBody>
                  <a:tcPr marT="91450" marB="914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r>
              <a:tr h="548650">
                <a:tc>
                  <a:txBody>
                    <a:bodyPr/>
                    <a:lstStyle/>
                    <a:p>
                      <a:pPr indent="0" lvl="0" marL="91440" marR="0" rtl="0" algn="l">
                        <a:spcBef>
                          <a:spcPts val="0"/>
                        </a:spcBef>
                        <a:spcAft>
                          <a:spcPts val="0"/>
                        </a:spcAft>
                        <a:buNone/>
                      </a:pPr>
                      <a:r>
                        <a:rPr b="1" i="0" lang="zh-CN" sz="1200" u="none" strike="noStrike">
                          <a:solidFill>
                            <a:srgbClr val="000000"/>
                          </a:solidFill>
                          <a:latin typeface="Arial"/>
                          <a:ea typeface="Arial"/>
                          <a:cs typeface="Arial"/>
                          <a:sym typeface="Arial"/>
                        </a:rPr>
                        <a:t>在我的教学中，我是否…?</a:t>
                      </a:r>
                      <a:endParaRPr/>
                    </a:p>
                  </a:txBody>
                  <a:tcPr marT="91450" marB="914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spcBef>
                          <a:spcPts val="0"/>
                        </a:spcBef>
                        <a:spcAft>
                          <a:spcPts val="0"/>
                        </a:spcAft>
                        <a:buNone/>
                      </a:pPr>
                      <a:r>
                        <a:rPr b="1" i="0" lang="zh-CN" sz="1200" u="none" strike="noStrike">
                          <a:solidFill>
                            <a:srgbClr val="000000"/>
                          </a:solidFill>
                          <a:latin typeface="Arial"/>
                          <a:ea typeface="Arial"/>
                          <a:cs typeface="Arial"/>
                          <a:sym typeface="Arial"/>
                        </a:rPr>
                        <a:t>我的评分</a:t>
                      </a:r>
                      <a:endParaRPr/>
                    </a:p>
                  </a:txBody>
                  <a:tcPr marT="91450" marB="914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zh-CN" sz="1200" u="none" strike="noStrike">
                          <a:solidFill>
                            <a:srgbClr val="000000"/>
                          </a:solidFill>
                          <a:latin typeface="Arial"/>
                          <a:ea typeface="Arial"/>
                          <a:cs typeface="Arial"/>
                          <a:sym typeface="Arial"/>
                        </a:rPr>
                        <a:t>在我们的学习环境/课堂中，学生和我是否…</a:t>
                      </a:r>
                      <a:endParaRPr/>
                    </a:p>
                  </a:txBody>
                  <a:tcPr marT="91450" marB="914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spcBef>
                          <a:spcPts val="0"/>
                        </a:spcBef>
                        <a:spcAft>
                          <a:spcPts val="0"/>
                        </a:spcAft>
                        <a:buNone/>
                      </a:pPr>
                      <a:r>
                        <a:rPr b="1" i="0" lang="zh-CN" sz="1200" u="none" strike="noStrike">
                          <a:solidFill>
                            <a:srgbClr val="000000"/>
                          </a:solidFill>
                          <a:latin typeface="Arial"/>
                          <a:ea typeface="Arial"/>
                          <a:cs typeface="Arial"/>
                          <a:sym typeface="Arial"/>
                        </a:rPr>
                        <a:t>我的评分</a:t>
                      </a:r>
                      <a:endParaRPr/>
                    </a:p>
                  </a:txBody>
                  <a:tcPr marT="91450" marB="914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92250">
                <a:tc>
                  <a:txBody>
                    <a:bodyPr/>
                    <a:lstStyle/>
                    <a:p>
                      <a:pPr indent="-274320" lvl="0" marL="384175" marR="0" rtl="0" algn="l">
                        <a:lnSpc>
                          <a:spcPct val="120000"/>
                        </a:lnSpc>
                        <a:spcBef>
                          <a:spcPts val="0"/>
                        </a:spcBef>
                        <a:spcAft>
                          <a:spcPts val="0"/>
                        </a:spcAft>
                        <a:buNone/>
                      </a:pPr>
                      <a:r>
                        <a:rPr b="0" i="0" lang="zh-CN" sz="1200" u="none" strike="noStrike">
                          <a:solidFill>
                            <a:srgbClr val="000000"/>
                          </a:solidFill>
                          <a:latin typeface="Arial"/>
                          <a:ea typeface="Arial"/>
                          <a:cs typeface="Arial"/>
                          <a:sym typeface="Arial"/>
                        </a:rPr>
                        <a:t>●    </a:t>
                      </a:r>
                      <a:r>
                        <a:rPr lang="zh-CN" sz="1200">
                          <a:solidFill>
                            <a:srgbClr val="000000"/>
                          </a:solidFill>
                          <a:latin typeface="Arial"/>
                          <a:ea typeface="Arial"/>
                          <a:cs typeface="Arial"/>
                          <a:sym typeface="Arial"/>
                        </a:rPr>
                        <a:t>注重学生之间的对话，有组织地安排在小组和整体课堂中进行</a:t>
                      </a:r>
                      <a:endParaRPr b="0" i="0" sz="1200" u="none" strike="noStrike">
                        <a:latin typeface="Arial"/>
                        <a:ea typeface="Arial"/>
                        <a:cs typeface="Arial"/>
                        <a:sym typeface="Arial"/>
                      </a:endParaRPr>
                    </a:p>
                    <a:p>
                      <a:pPr indent="-274320" lvl="0" marL="384175" marR="0" rtl="0" algn="l">
                        <a:lnSpc>
                          <a:spcPct val="120000"/>
                        </a:lnSpc>
                        <a:spcBef>
                          <a:spcPts val="400"/>
                        </a:spcBef>
                        <a:spcAft>
                          <a:spcPts val="0"/>
                        </a:spcAft>
                        <a:buNone/>
                      </a:pPr>
                      <a:r>
                        <a:rPr b="0" i="0" lang="zh-CN" sz="1200" u="none" strike="noStrike">
                          <a:solidFill>
                            <a:srgbClr val="000000"/>
                          </a:solidFill>
                          <a:latin typeface="Arial"/>
                          <a:ea typeface="Arial"/>
                          <a:cs typeface="Arial"/>
                          <a:sym typeface="Arial"/>
                        </a:rPr>
                        <a:t>●    确保每位学生，包括我在内，都能积极参与课堂对话</a:t>
                      </a:r>
                      <a:endParaRPr/>
                    </a:p>
                    <a:p>
                      <a:pPr indent="-274320" lvl="0" marL="384175" marR="0" rtl="0" algn="l">
                        <a:lnSpc>
                          <a:spcPct val="120000"/>
                        </a:lnSpc>
                        <a:spcBef>
                          <a:spcPts val="400"/>
                        </a:spcBef>
                        <a:spcAft>
                          <a:spcPts val="0"/>
                        </a:spcAft>
                        <a:buNone/>
                      </a:pPr>
                      <a:r>
                        <a:rPr b="0" i="0" lang="zh-CN" sz="1200" u="none" strike="noStrike">
                          <a:solidFill>
                            <a:srgbClr val="000000"/>
                          </a:solidFill>
                          <a:latin typeface="Arial"/>
                          <a:ea typeface="Arial"/>
                          <a:cs typeface="Arial"/>
                          <a:sym typeface="Arial"/>
                        </a:rPr>
                        <a:t>●    在设计对话时充分考虑学生的个体需求和兴趣</a:t>
                      </a:r>
                      <a:endParaRPr/>
                    </a:p>
                    <a:p>
                      <a:pPr indent="-274320" lvl="0" marL="384175" marR="0" rtl="0" algn="l">
                        <a:lnSpc>
                          <a:spcPct val="120000"/>
                        </a:lnSpc>
                        <a:spcBef>
                          <a:spcPts val="400"/>
                        </a:spcBef>
                        <a:spcAft>
                          <a:spcPts val="0"/>
                        </a:spcAft>
                        <a:buNone/>
                      </a:pPr>
                      <a:r>
                        <a:rPr b="0" i="0" lang="zh-CN" sz="1200" u="none" strike="noStrike">
                          <a:solidFill>
                            <a:srgbClr val="000000"/>
                          </a:solidFill>
                          <a:latin typeface="Arial"/>
                          <a:ea typeface="Arial"/>
                          <a:cs typeface="Arial"/>
                          <a:sym typeface="Arial"/>
                        </a:rPr>
                        <a:t>●    鼓励学生从个体和集体的角度对自己的学习负责</a:t>
                      </a:r>
                      <a:endParaRPr/>
                    </a:p>
                    <a:p>
                      <a:pPr indent="-274320" lvl="0" marL="384175" marR="0" rtl="0" algn="l">
                        <a:lnSpc>
                          <a:spcPct val="120000"/>
                        </a:lnSpc>
                        <a:spcBef>
                          <a:spcPts val="400"/>
                        </a:spcBef>
                        <a:spcAft>
                          <a:spcPts val="0"/>
                        </a:spcAft>
                        <a:buNone/>
                      </a:pPr>
                      <a:r>
                        <a:rPr b="0" i="0" lang="zh-CN" sz="1200" u="none" strike="noStrike">
                          <a:solidFill>
                            <a:srgbClr val="000000"/>
                          </a:solidFill>
                          <a:latin typeface="Arial"/>
                          <a:ea typeface="Arial"/>
                          <a:cs typeface="Arial"/>
                          <a:sym typeface="Arial"/>
                        </a:rPr>
                        <a:t>●    鼓励学生详细阐述并拓展自己和他人的观点</a:t>
                      </a:r>
                      <a:endParaRPr/>
                    </a:p>
                    <a:p>
                      <a:pPr indent="-274320" lvl="0" marL="384175" marR="0" rtl="0" algn="l">
                        <a:lnSpc>
                          <a:spcPct val="120000"/>
                        </a:lnSpc>
                        <a:spcBef>
                          <a:spcPts val="400"/>
                        </a:spcBef>
                        <a:spcAft>
                          <a:spcPts val="0"/>
                        </a:spcAft>
                        <a:buNone/>
                      </a:pPr>
                      <a:r>
                        <a:rPr b="0" i="0" lang="zh-CN" sz="1200" u="none" strike="noStrike">
                          <a:solidFill>
                            <a:srgbClr val="000000"/>
                          </a:solidFill>
                          <a:latin typeface="Arial"/>
                          <a:ea typeface="Arial"/>
                          <a:cs typeface="Arial"/>
                          <a:sym typeface="Arial"/>
                        </a:rPr>
                        <a:t>●    鼓励学生为他们的想法和观点提供合理的理由</a:t>
                      </a:r>
                      <a:endParaRPr/>
                    </a:p>
                    <a:p>
                      <a:pPr indent="-274320" lvl="0" marL="384175" marR="0" rtl="0" algn="l">
                        <a:lnSpc>
                          <a:spcPct val="120000"/>
                        </a:lnSpc>
                        <a:spcBef>
                          <a:spcPts val="400"/>
                        </a:spcBef>
                        <a:spcAft>
                          <a:spcPts val="0"/>
                        </a:spcAft>
                        <a:buNone/>
                      </a:pPr>
                      <a:r>
                        <a:rPr b="0" i="0" lang="zh-CN" sz="1200" u="none" strike="noStrike">
                          <a:solidFill>
                            <a:srgbClr val="000000"/>
                          </a:solidFill>
                          <a:latin typeface="Arial"/>
                          <a:ea typeface="Arial"/>
                          <a:cs typeface="Arial"/>
                          <a:sym typeface="Arial"/>
                        </a:rPr>
                        <a:t>●    邀请学生对彼此的想法提出问题</a:t>
                      </a:r>
                      <a:endParaRPr/>
                    </a:p>
                    <a:p>
                      <a:pPr indent="-274320" lvl="0" marL="384175" marR="0" rtl="0" algn="l">
                        <a:lnSpc>
                          <a:spcPct val="120000"/>
                        </a:lnSpc>
                        <a:spcBef>
                          <a:spcPts val="400"/>
                        </a:spcBef>
                        <a:spcAft>
                          <a:spcPts val="0"/>
                        </a:spcAft>
                        <a:buNone/>
                      </a:pPr>
                      <a:r>
                        <a:rPr b="0" i="0" lang="zh-CN" sz="1200" u="none" strike="noStrike">
                          <a:solidFill>
                            <a:srgbClr val="000000"/>
                          </a:solidFill>
                          <a:latin typeface="Arial"/>
                          <a:ea typeface="Arial"/>
                          <a:cs typeface="Arial"/>
                          <a:sym typeface="Arial"/>
                        </a:rPr>
                        <a:t>●    通过多种方式支持学生，使其能够分享个人想法、观点和感受</a:t>
                      </a:r>
                      <a:endParaRPr/>
                    </a:p>
                    <a:p>
                      <a:pPr indent="-274320" lvl="0" marL="384175" marR="0" rtl="0" algn="l">
                        <a:lnSpc>
                          <a:spcPct val="120000"/>
                        </a:lnSpc>
                        <a:spcBef>
                          <a:spcPts val="400"/>
                        </a:spcBef>
                        <a:spcAft>
                          <a:spcPts val="0"/>
                        </a:spcAft>
                        <a:buNone/>
                      </a:pPr>
                      <a:r>
                        <a:rPr b="0" i="0" lang="zh-CN" sz="1200" u="none" strike="noStrike">
                          <a:solidFill>
                            <a:srgbClr val="000000"/>
                          </a:solidFill>
                          <a:latin typeface="Arial"/>
                          <a:ea typeface="Arial"/>
                          <a:cs typeface="Arial"/>
                          <a:sym typeface="Arial"/>
                        </a:rPr>
                        <a:t>●    基于学生的观点，运用我的学科知识和理解推动对话的发展</a:t>
                      </a:r>
                      <a:endParaRPr/>
                    </a:p>
                    <a:p>
                      <a:pPr indent="-274320" lvl="0" marL="384175" marR="0" rtl="0" algn="l">
                        <a:lnSpc>
                          <a:spcPct val="120000"/>
                        </a:lnSpc>
                        <a:spcBef>
                          <a:spcPts val="400"/>
                        </a:spcBef>
                        <a:spcAft>
                          <a:spcPts val="0"/>
                        </a:spcAft>
                        <a:buNone/>
                      </a:pPr>
                      <a:r>
                        <a:rPr b="0" i="0" lang="zh-CN" sz="1200" u="none" strike="noStrike">
                          <a:solidFill>
                            <a:srgbClr val="000000"/>
                          </a:solidFill>
                          <a:latin typeface="Arial"/>
                          <a:ea typeface="Arial"/>
                          <a:cs typeface="Arial"/>
                          <a:sym typeface="Arial"/>
                        </a:rPr>
                        <a:t>●    勇于尝试创新的对话式教学方法</a:t>
                      </a:r>
                      <a:endParaRPr/>
                    </a:p>
                    <a:p>
                      <a:pPr indent="-274320" lvl="0" marL="384175" marR="0" rtl="0" algn="l">
                        <a:lnSpc>
                          <a:spcPct val="120000"/>
                        </a:lnSpc>
                        <a:spcBef>
                          <a:spcPts val="400"/>
                        </a:spcBef>
                        <a:spcAft>
                          <a:spcPts val="0"/>
                        </a:spcAft>
                        <a:buNone/>
                      </a:pPr>
                      <a:r>
                        <a:rPr b="0" i="0" lang="zh-CN" sz="1200" u="none" strike="noStrike">
                          <a:solidFill>
                            <a:srgbClr val="000000"/>
                          </a:solidFill>
                          <a:latin typeface="Arial"/>
                          <a:ea typeface="Arial"/>
                          <a:cs typeface="Arial"/>
                          <a:sym typeface="Arial"/>
                        </a:rPr>
                        <a:t>●    倾听学生，提供反馈，并以建设性的方式回应</a:t>
                      </a:r>
                      <a:endParaRPr/>
                    </a:p>
                  </a:txBody>
                  <a:tcPr marT="91450" marB="914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200" u="none" strike="noStrike">
                        <a:latin typeface="Arial"/>
                        <a:ea typeface="Arial"/>
                        <a:cs typeface="Arial"/>
                        <a:sym typeface="Arial"/>
                      </a:endParaRPr>
                    </a:p>
                  </a:txBody>
                  <a:tcPr marT="91450" marB="914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347345" marR="0" rtl="0" algn="l">
                        <a:spcBef>
                          <a:spcPts val="0"/>
                        </a:spcBef>
                        <a:spcAft>
                          <a:spcPts val="0"/>
                        </a:spcAft>
                        <a:buNone/>
                      </a:pPr>
                      <a:r>
                        <a:rPr b="0" i="0" lang="zh-CN" sz="1200" u="none" strike="noStrike">
                          <a:solidFill>
                            <a:srgbClr val="000000"/>
                          </a:solidFill>
                          <a:latin typeface="Arial"/>
                          <a:ea typeface="Arial"/>
                          <a:cs typeface="Arial"/>
                          <a:sym typeface="Arial"/>
                        </a:rPr>
                        <a:t>●  营造一种包容性的对话氛围</a:t>
                      </a:r>
                      <a:endParaRPr/>
                    </a:p>
                    <a:p>
                      <a:pPr indent="-228600" lvl="0" marL="347345" marR="0" rtl="0" algn="l">
                        <a:spcBef>
                          <a:spcPts val="400"/>
                        </a:spcBef>
                        <a:spcAft>
                          <a:spcPts val="0"/>
                        </a:spcAft>
                        <a:buNone/>
                      </a:pPr>
                      <a:r>
                        <a:rPr b="0" i="0" lang="zh-CN" sz="1200" u="none" strike="noStrike">
                          <a:solidFill>
                            <a:srgbClr val="000000"/>
                          </a:solidFill>
                          <a:latin typeface="Arial"/>
                          <a:ea typeface="Arial"/>
                          <a:cs typeface="Arial"/>
                          <a:sym typeface="Arial"/>
                        </a:rPr>
                        <a:t>●  互相信任且倾听彼此</a:t>
                      </a:r>
                      <a:endParaRPr/>
                    </a:p>
                    <a:p>
                      <a:pPr indent="-228600" lvl="0" marL="347345" marR="0" rtl="0" algn="l">
                        <a:spcBef>
                          <a:spcPts val="400"/>
                        </a:spcBef>
                        <a:spcAft>
                          <a:spcPts val="0"/>
                        </a:spcAft>
                        <a:buNone/>
                      </a:pPr>
                      <a:r>
                        <a:rPr b="0" i="0" lang="zh-CN" sz="1200" u="none" strike="noStrike">
                          <a:solidFill>
                            <a:srgbClr val="000000"/>
                          </a:solidFill>
                          <a:latin typeface="Arial"/>
                          <a:ea typeface="Arial"/>
                          <a:cs typeface="Arial"/>
                          <a:sym typeface="Arial"/>
                        </a:rPr>
                        <a:t>●  多元地表达观点</a:t>
                      </a:r>
                      <a:endParaRPr/>
                    </a:p>
                    <a:p>
                      <a:pPr indent="-228600" lvl="0" marL="347345" marR="0" rtl="0" algn="l">
                        <a:spcBef>
                          <a:spcPts val="400"/>
                        </a:spcBef>
                        <a:spcAft>
                          <a:spcPts val="0"/>
                        </a:spcAft>
                        <a:buNone/>
                      </a:pPr>
                      <a:r>
                        <a:rPr b="0" i="0" lang="zh-CN" sz="1200" u="none" strike="noStrike">
                          <a:solidFill>
                            <a:srgbClr val="000000"/>
                          </a:solidFill>
                          <a:latin typeface="Arial"/>
                          <a:ea typeface="Arial"/>
                          <a:cs typeface="Arial"/>
                          <a:sym typeface="Arial"/>
                        </a:rPr>
                        <a:t>●  尊重而有挑战性地交流</a:t>
                      </a:r>
                      <a:endParaRPr/>
                    </a:p>
                    <a:p>
                      <a:pPr indent="-228600" lvl="0" marL="347345" marR="0" rtl="0" algn="l">
                        <a:spcBef>
                          <a:spcPts val="400"/>
                        </a:spcBef>
                        <a:spcAft>
                          <a:spcPts val="0"/>
                        </a:spcAft>
                        <a:buNone/>
                      </a:pPr>
                      <a:r>
                        <a:rPr b="0" i="0" lang="zh-CN" sz="1200" u="none" strike="noStrike">
                          <a:solidFill>
                            <a:srgbClr val="000000"/>
                          </a:solidFill>
                          <a:latin typeface="Arial"/>
                          <a:ea typeface="Arial"/>
                          <a:cs typeface="Arial"/>
                          <a:sym typeface="Arial"/>
                        </a:rPr>
                        <a:t>●  清晰地解释我们的推理</a:t>
                      </a:r>
                      <a:endParaRPr/>
                    </a:p>
                    <a:p>
                      <a:pPr indent="-228600" lvl="0" marL="347345" marR="0" rtl="0" algn="l">
                        <a:spcBef>
                          <a:spcPts val="400"/>
                        </a:spcBef>
                        <a:spcAft>
                          <a:spcPts val="0"/>
                        </a:spcAft>
                        <a:buNone/>
                      </a:pPr>
                      <a:r>
                        <a:rPr b="0" i="0" lang="zh-CN" sz="1200" u="none" strike="noStrike">
                          <a:solidFill>
                            <a:srgbClr val="000000"/>
                          </a:solidFill>
                          <a:latin typeface="Arial"/>
                          <a:ea typeface="Arial"/>
                          <a:cs typeface="Arial"/>
                          <a:sym typeface="Arial"/>
                        </a:rPr>
                        <a:t>●  有时愿意调整自己的观念</a:t>
                      </a:r>
                      <a:endParaRPr/>
                    </a:p>
                    <a:p>
                      <a:pPr indent="-228600" lvl="0" marL="347345" marR="0" rtl="0" algn="l">
                        <a:spcBef>
                          <a:spcPts val="400"/>
                        </a:spcBef>
                        <a:spcAft>
                          <a:spcPts val="0"/>
                        </a:spcAft>
                        <a:buNone/>
                      </a:pPr>
                      <a:r>
                        <a:rPr b="0" i="0" lang="zh-CN" sz="1200" u="none" strike="noStrike">
                          <a:solidFill>
                            <a:srgbClr val="000000"/>
                          </a:solidFill>
                          <a:latin typeface="Arial"/>
                          <a:ea typeface="Arial"/>
                          <a:cs typeface="Arial"/>
                          <a:sym typeface="Arial"/>
                        </a:rPr>
                        <a:t>●  有时能够达成一致</a:t>
                      </a:r>
                      <a:endParaRPr/>
                    </a:p>
                    <a:p>
                      <a:pPr indent="-228600" lvl="0" marL="347345" marR="0" rtl="0" algn="l">
                        <a:spcBef>
                          <a:spcPts val="400"/>
                        </a:spcBef>
                        <a:spcAft>
                          <a:spcPts val="0"/>
                        </a:spcAft>
                        <a:buNone/>
                      </a:pPr>
                      <a:r>
                        <a:rPr b="0" i="0" lang="zh-CN" sz="1200" u="none" strike="noStrike">
                          <a:solidFill>
                            <a:srgbClr val="000000"/>
                          </a:solidFill>
                          <a:latin typeface="Arial"/>
                          <a:ea typeface="Arial"/>
                          <a:cs typeface="Arial"/>
                          <a:sym typeface="Arial"/>
                        </a:rPr>
                        <a:t>●  以新的方式互相帮助理解事物</a:t>
                      </a:r>
                      <a:endParaRPr/>
                    </a:p>
                    <a:p>
                      <a:pPr indent="-228600" lvl="0" marL="347345" marR="0" rtl="0" algn="l">
                        <a:spcBef>
                          <a:spcPts val="400"/>
                        </a:spcBef>
                        <a:spcAft>
                          <a:spcPts val="0"/>
                        </a:spcAft>
                        <a:buNone/>
                      </a:pPr>
                      <a:r>
                        <a:rPr b="0" i="0" lang="zh-CN" sz="1200" u="none" strike="noStrike">
                          <a:solidFill>
                            <a:srgbClr val="000000"/>
                          </a:solidFill>
                          <a:latin typeface="Arial"/>
                          <a:ea typeface="Arial"/>
                          <a:cs typeface="Arial"/>
                          <a:sym typeface="Arial"/>
                        </a:rPr>
                        <a:t>●  共同构建新的知识</a:t>
                      </a:r>
                      <a:endParaRPr/>
                    </a:p>
                    <a:p>
                      <a:pPr indent="-228600" lvl="0" marL="347345" marR="0" rtl="0" algn="l">
                        <a:spcBef>
                          <a:spcPts val="400"/>
                        </a:spcBef>
                        <a:spcAft>
                          <a:spcPts val="0"/>
                        </a:spcAft>
                        <a:buNone/>
                      </a:pPr>
                      <a:r>
                        <a:rPr b="0" i="0" lang="zh-CN" sz="1200" u="none" strike="noStrike">
                          <a:solidFill>
                            <a:srgbClr val="000000"/>
                          </a:solidFill>
                          <a:latin typeface="Arial"/>
                          <a:ea typeface="Arial"/>
                          <a:cs typeface="Arial"/>
                          <a:sym typeface="Arial"/>
                        </a:rPr>
                        <a:t>●  拓展和完善我们已经了解的内容</a:t>
                      </a:r>
                      <a:endParaRPr/>
                    </a:p>
                    <a:p>
                      <a:pPr indent="-228600" lvl="0" marL="347345" marR="0" rtl="0" algn="l">
                        <a:spcBef>
                          <a:spcPts val="400"/>
                        </a:spcBef>
                        <a:spcAft>
                          <a:spcPts val="0"/>
                        </a:spcAft>
                        <a:buNone/>
                      </a:pPr>
                      <a:r>
                        <a:rPr b="0" i="0" lang="zh-CN" sz="1200" u="none" strike="noStrike">
                          <a:solidFill>
                            <a:srgbClr val="000000"/>
                          </a:solidFill>
                          <a:latin typeface="Arial"/>
                          <a:ea typeface="Arial"/>
                          <a:cs typeface="Arial"/>
                          <a:sym typeface="Arial"/>
                        </a:rPr>
                        <a:t>●  在不同课程之间</a:t>
                      </a:r>
                      <a:r>
                        <a:rPr b="0" i="0" lang="zh-CN" sz="1200" u="none">
                          <a:solidFill>
                            <a:srgbClr val="000000"/>
                          </a:solidFill>
                          <a:latin typeface="Arial"/>
                          <a:ea typeface="Arial"/>
                          <a:cs typeface="Arial"/>
                          <a:sym typeface="Arial"/>
                        </a:rPr>
                        <a:t>保持</a:t>
                      </a:r>
                      <a:r>
                        <a:rPr b="0" i="0" lang="zh-CN" sz="1200" u="none" strike="noStrike">
                          <a:solidFill>
                            <a:srgbClr val="000000"/>
                          </a:solidFill>
                          <a:latin typeface="Arial"/>
                          <a:ea typeface="Arial"/>
                          <a:cs typeface="Arial"/>
                          <a:sym typeface="Arial"/>
                        </a:rPr>
                        <a:t>持续</a:t>
                      </a:r>
                      <a:r>
                        <a:rPr b="0" i="0" lang="zh-CN" sz="1200" u="none">
                          <a:solidFill>
                            <a:srgbClr val="000000"/>
                          </a:solidFill>
                          <a:latin typeface="Arial"/>
                          <a:ea typeface="Arial"/>
                          <a:cs typeface="Arial"/>
                          <a:sym typeface="Arial"/>
                        </a:rPr>
                        <a:t>的</a:t>
                      </a:r>
                      <a:r>
                        <a:rPr b="0" i="0" lang="zh-CN" sz="1200" u="none" strike="noStrike">
                          <a:solidFill>
                            <a:srgbClr val="000000"/>
                          </a:solidFill>
                          <a:latin typeface="Arial"/>
                          <a:ea typeface="Arial"/>
                          <a:cs typeface="Arial"/>
                          <a:sym typeface="Arial"/>
                        </a:rPr>
                        <a:t>对话</a:t>
                      </a:r>
                      <a:endParaRPr/>
                    </a:p>
                    <a:p>
                      <a:pPr indent="-228600" lvl="0" marL="347345" marR="0" rtl="0" algn="l">
                        <a:spcBef>
                          <a:spcPts val="600"/>
                        </a:spcBef>
                        <a:spcAft>
                          <a:spcPts val="0"/>
                        </a:spcAft>
                        <a:buNone/>
                      </a:pPr>
                      <a:r>
                        <a:rPr b="0" i="0" lang="zh-CN" sz="1200" u="none" strike="noStrike">
                          <a:solidFill>
                            <a:srgbClr val="000000"/>
                          </a:solidFill>
                          <a:latin typeface="Arial"/>
                          <a:ea typeface="Arial"/>
                          <a:cs typeface="Arial"/>
                          <a:sym typeface="Arial"/>
                        </a:rPr>
                        <a:t>●  意识到我们仍然需要或希望学习什么，以及我们将如何实现</a:t>
                      </a:r>
                      <a:endParaRPr/>
                    </a:p>
                  </a:txBody>
                  <a:tcPr marT="91450" marB="914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zh-CN" sz="1200" u="none" strike="noStrike">
                          <a:latin typeface="Arial"/>
                          <a:ea typeface="Arial"/>
                          <a:cs typeface="Arial"/>
                          <a:sym typeface="Arial"/>
                        </a:rPr>
                        <a:t> </a:t>
                      </a:r>
                      <a:endParaRPr b="0" i="0" sz="1200" u="none" strike="noStrike">
                        <a:latin typeface="Arial"/>
                        <a:ea typeface="Arial"/>
                        <a:cs typeface="Arial"/>
                        <a:sym typeface="Arial"/>
                      </a:endParaRPr>
                    </a:p>
                  </a:txBody>
                  <a:tcPr marT="91450" marB="9145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2"/>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17</a:t>
            </a:r>
            <a:endParaRPr/>
          </a:p>
        </p:txBody>
      </p:sp>
      <p:sp>
        <p:nvSpPr>
          <p:cNvPr id="370" name="Google Shape;370;p32"/>
          <p:cNvSpPr txBox="1"/>
          <p:nvPr/>
        </p:nvSpPr>
        <p:spPr>
          <a:xfrm>
            <a:off x="629284" y="556477"/>
            <a:ext cx="2799716" cy="847090"/>
          </a:xfrm>
          <a:prstGeom prst="rect">
            <a:avLst/>
          </a:prstGeom>
          <a:solidFill>
            <a:srgbClr val="D9F1F6"/>
          </a:solidFill>
          <a:ln>
            <a:noFill/>
          </a:ln>
        </p:spPr>
        <p:txBody>
          <a:bodyPr anchorCtr="0" anchor="t" bIns="91425" lIns="91425" spcFirstLastPara="1" rIns="91425" wrap="square" tIns="91425">
            <a:spAutoFit/>
          </a:bodyPr>
          <a:lstStyle/>
          <a:p>
            <a:pPr indent="0" lvl="0" marL="26035" marR="0" rtl="0" algn="l">
              <a:lnSpc>
                <a:spcPct val="120000"/>
              </a:lnSpc>
              <a:spcBef>
                <a:spcPts val="0"/>
              </a:spcBef>
              <a:spcAft>
                <a:spcPts val="0"/>
              </a:spcAft>
              <a:buNone/>
            </a:pPr>
            <a:r>
              <a:rPr b="1" lang="zh-CN" sz="1800">
                <a:solidFill>
                  <a:srgbClr val="1A616F"/>
                </a:solidFill>
                <a:latin typeface="Arial"/>
                <a:ea typeface="Arial"/>
                <a:cs typeface="Arial"/>
                <a:sym typeface="Arial"/>
              </a:rPr>
              <a:t>E部分： 课堂探究的反思循环</a:t>
            </a:r>
            <a:endParaRPr/>
          </a:p>
        </p:txBody>
      </p:sp>
      <p:sp>
        <p:nvSpPr>
          <p:cNvPr id="371" name="Google Shape;371;p32"/>
          <p:cNvSpPr txBox="1"/>
          <p:nvPr/>
        </p:nvSpPr>
        <p:spPr>
          <a:xfrm>
            <a:off x="629284" y="1651001"/>
            <a:ext cx="4869816" cy="347408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820" marR="94615" rtl="0" algn="just">
              <a:lnSpc>
                <a:spcPct val="121000"/>
              </a:lnSpc>
              <a:spcBef>
                <a:spcPts val="0"/>
              </a:spcBef>
              <a:spcAft>
                <a:spcPts val="0"/>
              </a:spcAft>
              <a:buNone/>
            </a:pPr>
            <a:r>
              <a:rPr lang="zh-CN" sz="1300">
                <a:solidFill>
                  <a:schemeClr val="dk1"/>
                </a:solidFill>
                <a:latin typeface="Arial"/>
                <a:ea typeface="Arial"/>
                <a:cs typeface="Arial"/>
                <a:sym typeface="Arial"/>
              </a:rPr>
              <a:t>T-SEDA特别适用于那些对课堂对话和学习表现出特别兴趣或关注的教师。此时，您可能已经通过自我审核明确了在教学环境中设定的具体目标，或者在与同事甚至学生的对话中进一步确认了这一目标。</a:t>
            </a:r>
            <a:endParaRPr/>
          </a:p>
          <a:p>
            <a:pPr indent="0" lvl="0" marL="83820" marR="94615" rtl="0" algn="just">
              <a:lnSpc>
                <a:spcPct val="121000"/>
              </a:lnSpc>
              <a:spcBef>
                <a:spcPts val="580"/>
              </a:spcBef>
              <a:spcAft>
                <a:spcPts val="0"/>
              </a:spcAft>
              <a:buNone/>
            </a:pPr>
            <a:r>
              <a:t/>
            </a:r>
            <a:endParaRPr sz="1300">
              <a:solidFill>
                <a:schemeClr val="dk1"/>
              </a:solidFill>
              <a:latin typeface="Arial"/>
              <a:ea typeface="Arial"/>
              <a:cs typeface="Arial"/>
              <a:sym typeface="Arial"/>
            </a:endParaRPr>
          </a:p>
          <a:p>
            <a:pPr indent="0" lvl="0" marL="83820" marR="94615" rtl="0" algn="just">
              <a:lnSpc>
                <a:spcPct val="121000"/>
              </a:lnSpc>
              <a:spcBef>
                <a:spcPts val="580"/>
              </a:spcBef>
              <a:spcAft>
                <a:spcPts val="0"/>
              </a:spcAft>
              <a:buNone/>
            </a:pPr>
            <a:r>
              <a:rPr lang="zh-CN" sz="1300">
                <a:solidFill>
                  <a:schemeClr val="dk1"/>
                </a:solidFill>
                <a:latin typeface="Arial"/>
                <a:ea typeface="Arial"/>
                <a:cs typeface="Arial"/>
                <a:sym typeface="Arial"/>
              </a:rPr>
              <a:t>T-SEDA工具包中概述的方法源于这一信念：反思探究是教学的核心。聚焦于探究问题并进行短暂的课堂调查有助于集中注意力、提高意识，并深化对于在快节奏的课堂环境中实际发生情况的理解。通过对观察证据的反思和与同事深入的讨论，有助于在后续制定优先事项的决策中，决定是否以及如何进行干预。这一探究过程类似于学校实施的行动研究，即通过规划、课堂试验、观察、评估、反思和修改的反复循环来深化知识和理解。</a:t>
            </a:r>
            <a:endParaRPr/>
          </a:p>
        </p:txBody>
      </p:sp>
      <p:sp>
        <p:nvSpPr>
          <p:cNvPr id="372" name="Google Shape;372;p32"/>
          <p:cNvSpPr txBox="1"/>
          <p:nvPr/>
        </p:nvSpPr>
        <p:spPr>
          <a:xfrm>
            <a:off x="4720648" y="699904"/>
            <a:ext cx="4131252" cy="294640"/>
          </a:xfrm>
          <a:prstGeom prst="rect">
            <a:avLst/>
          </a:prstGeom>
          <a:noFill/>
          <a:ln>
            <a:noFill/>
          </a:ln>
        </p:spPr>
        <p:txBody>
          <a:bodyPr anchorCtr="0" anchor="t" bIns="0" lIns="0" spcFirstLastPara="1" rIns="0" wrap="square" tIns="0">
            <a:spAutoFit/>
          </a:bodyPr>
          <a:lstStyle/>
          <a:p>
            <a:pPr indent="335915" lvl="0" marL="12700" marR="5080" rtl="0" algn="l">
              <a:lnSpc>
                <a:spcPct val="120000"/>
              </a:lnSpc>
              <a:spcBef>
                <a:spcPts val="0"/>
              </a:spcBef>
              <a:spcAft>
                <a:spcPts val="0"/>
              </a:spcAft>
              <a:buNone/>
            </a:pPr>
            <a:r>
              <a:rPr b="1" lang="zh-CN" sz="1600">
                <a:solidFill>
                  <a:schemeClr val="dk1"/>
                </a:solidFill>
                <a:latin typeface="Arial"/>
                <a:ea typeface="Arial"/>
                <a:cs typeface="Arial"/>
                <a:sym typeface="Arial"/>
              </a:rPr>
              <a:t>专注于教育对话</a:t>
            </a:r>
            <a:endParaRPr/>
          </a:p>
        </p:txBody>
      </p:sp>
      <p:sp>
        <p:nvSpPr>
          <p:cNvPr id="373" name="Google Shape;373;p32"/>
          <p:cNvSpPr txBox="1"/>
          <p:nvPr/>
        </p:nvSpPr>
        <p:spPr>
          <a:xfrm>
            <a:off x="5756789" y="1649610"/>
            <a:ext cx="4640580" cy="3352165"/>
          </a:xfrm>
          <a:prstGeom prst="rect">
            <a:avLst/>
          </a:prstGeom>
          <a:solidFill>
            <a:srgbClr val="D9F1F6"/>
          </a:solidFill>
          <a:ln>
            <a:noFill/>
          </a:ln>
        </p:spPr>
        <p:txBody>
          <a:bodyPr anchorCtr="0" anchor="t" bIns="91425" lIns="91425" spcFirstLastPara="1" rIns="91425" wrap="square" tIns="91425">
            <a:spAutoFit/>
          </a:bodyPr>
          <a:lstStyle/>
          <a:p>
            <a:pPr indent="0" lvl="0" marL="26035" marR="0" rtl="0" algn="just">
              <a:lnSpc>
                <a:spcPct val="120000"/>
              </a:lnSpc>
              <a:spcBef>
                <a:spcPts val="0"/>
              </a:spcBef>
              <a:spcAft>
                <a:spcPts val="0"/>
              </a:spcAft>
              <a:buNone/>
            </a:pPr>
            <a:r>
              <a:rPr b="1" lang="zh-CN" sz="1300">
                <a:solidFill>
                  <a:schemeClr val="dk1"/>
                </a:solidFill>
                <a:latin typeface="Arial"/>
                <a:ea typeface="Arial"/>
                <a:cs typeface="Arial"/>
                <a:sym typeface="Arial"/>
              </a:rPr>
              <a:t>反思要点：</a:t>
            </a:r>
            <a:endParaRPr/>
          </a:p>
          <a:p>
            <a:pPr indent="0" lvl="0" marL="26035" marR="0" rtl="0" algn="just">
              <a:lnSpc>
                <a:spcPct val="120000"/>
              </a:lnSpc>
              <a:spcBef>
                <a:spcPts val="105"/>
              </a:spcBef>
              <a:spcAft>
                <a:spcPts val="0"/>
              </a:spcAft>
              <a:buNone/>
            </a:pPr>
            <a:r>
              <a:rPr lang="zh-CN" sz="1200">
                <a:solidFill>
                  <a:schemeClr val="dk1"/>
                </a:solidFill>
                <a:latin typeface="Arial"/>
                <a:ea typeface="Arial"/>
                <a:cs typeface="Arial"/>
                <a:sym typeface="Arial"/>
              </a:rPr>
              <a:t>1. 在完成自我审核后，您对于进行探究最感兴趣的是什么？您在教学环境中希望了解或改变对话的哪些方面？请记录一些潜在的探究想法。</a:t>
            </a:r>
            <a:endParaRPr/>
          </a:p>
          <a:p>
            <a:pPr indent="0" lvl="0" marL="26035" marR="0" rtl="0" algn="just">
              <a:lnSpc>
                <a:spcPct val="120000"/>
              </a:lnSpc>
              <a:spcBef>
                <a:spcPts val="105"/>
              </a:spcBef>
              <a:spcAft>
                <a:spcPts val="0"/>
              </a:spcAft>
              <a:buNone/>
            </a:pPr>
            <a:r>
              <a:rPr lang="zh-CN" sz="1200">
                <a:solidFill>
                  <a:schemeClr val="dk1"/>
                </a:solidFill>
                <a:latin typeface="Arial"/>
                <a:ea typeface="Arial"/>
                <a:cs typeface="Arial"/>
                <a:sym typeface="Arial"/>
              </a:rPr>
              <a:t>2. 回到B部分，详细研究T-SEDA编码方案。您认为有哪些编码最与您相关？请将这些编码写在您潜在探究的想法旁边。</a:t>
            </a:r>
            <a:endParaRPr/>
          </a:p>
          <a:p>
            <a:pPr indent="0" lvl="0" marL="26035" marR="0" rtl="0" algn="just">
              <a:lnSpc>
                <a:spcPct val="120000"/>
              </a:lnSpc>
              <a:spcBef>
                <a:spcPts val="105"/>
              </a:spcBef>
              <a:spcAft>
                <a:spcPts val="0"/>
              </a:spcAft>
              <a:buNone/>
            </a:pPr>
            <a:r>
              <a:rPr lang="zh-CN" sz="1200">
                <a:solidFill>
                  <a:schemeClr val="dk1"/>
                </a:solidFill>
                <a:latin typeface="Arial"/>
                <a:ea typeface="Arial"/>
                <a:cs typeface="Arial"/>
                <a:sym typeface="Arial"/>
              </a:rPr>
              <a:t>3. 您可能还对对话的其他方面感兴趣，例如基本规则和/或对话中的整体参与水平（模板2F）或学生对小组工作质量的自我评估（模板2G）。</a:t>
            </a:r>
            <a:endParaRPr/>
          </a:p>
          <a:p>
            <a:pPr indent="0" lvl="0" marL="26035" marR="0" rtl="0" algn="just">
              <a:lnSpc>
                <a:spcPct val="120000"/>
              </a:lnSpc>
              <a:spcBef>
                <a:spcPts val="105"/>
              </a:spcBef>
              <a:spcAft>
                <a:spcPts val="0"/>
              </a:spcAft>
              <a:buNone/>
            </a:pPr>
            <a:r>
              <a:rPr lang="zh-CN" sz="1200">
                <a:solidFill>
                  <a:schemeClr val="dk1"/>
                </a:solidFill>
                <a:latin typeface="Arial"/>
                <a:ea typeface="Arial"/>
                <a:cs typeface="Arial"/>
                <a:sym typeface="Arial"/>
              </a:rPr>
              <a:t>4. 现在请翻到下一页，仔细阅读探究循环部分。您已经对顶部的兴趣和目标部分进行了深入思考，明确了感兴趣的要点和可能的目标。同时，您也已经开始思考方案中相关的T-SEDA编码。工具包的下一部分将进一步协助您更精准地缩小焦点，以便更详细地规划您的探究</a:t>
            </a:r>
            <a:r>
              <a:rPr lang="zh-CN" sz="1200">
                <a:solidFill>
                  <a:srgbClr val="1A616F"/>
                </a:solidFill>
                <a:latin typeface="Arial"/>
                <a:ea typeface="Arial"/>
                <a:cs typeface="Arial"/>
                <a:sym typeface="Arial"/>
              </a:rPr>
              <a:t>。</a:t>
            </a:r>
            <a:endParaRPr/>
          </a:p>
        </p:txBody>
      </p:sp>
      <p:sp>
        <p:nvSpPr>
          <p:cNvPr id="374" name="Google Shape;374;p32"/>
          <p:cNvSpPr txBox="1"/>
          <p:nvPr/>
        </p:nvSpPr>
        <p:spPr>
          <a:xfrm>
            <a:off x="7460615" y="6372225"/>
            <a:ext cx="2936875" cy="231775"/>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CN" sz="1200" u="sng">
                <a:solidFill>
                  <a:schemeClr val="hlink"/>
                </a:solidFill>
                <a:latin typeface="Arial"/>
                <a:ea typeface="Arial"/>
                <a:cs typeface="Arial"/>
                <a:sym typeface="Arial"/>
                <a:hlinkClick r:id="rId3"/>
              </a:rPr>
              <a:t>  </a:t>
            </a:r>
            <a:r>
              <a:rPr lang="zh-CN" sz="1200">
                <a:solidFill>
                  <a:schemeClr val="dk1"/>
                </a:solidFill>
                <a:latin typeface="Arial"/>
                <a:ea typeface="Arial"/>
                <a:cs typeface="Arial"/>
                <a:sym typeface="Arial"/>
              </a:rPr>
              <a:t>我们的</a:t>
            </a:r>
            <a:r>
              <a:rPr lang="zh-CN" sz="1200" u="sng">
                <a:solidFill>
                  <a:schemeClr val="hlink"/>
                </a:solidFill>
                <a:latin typeface="Arial"/>
                <a:ea typeface="Arial"/>
                <a:cs typeface="Arial"/>
                <a:sym typeface="Arial"/>
                <a:hlinkClick r:id="rId4"/>
              </a:rPr>
              <a:t>网站</a:t>
            </a:r>
            <a:r>
              <a:rPr lang="zh-CN" sz="1200">
                <a:solidFill>
                  <a:schemeClr val="dk1"/>
                </a:solidFill>
                <a:latin typeface="Arial"/>
                <a:ea typeface="Arial"/>
                <a:cs typeface="Arial"/>
                <a:sym typeface="Arial"/>
              </a:rPr>
              <a:t>上提供可下载的模版</a:t>
            </a:r>
            <a:endParaRPr/>
          </a:p>
        </p:txBody>
      </p:sp>
      <p:sp>
        <p:nvSpPr>
          <p:cNvPr id="375" name="Google Shape;375;p32"/>
          <p:cNvSpPr/>
          <p:nvPr/>
        </p:nvSpPr>
        <p:spPr>
          <a:xfrm>
            <a:off x="9863160" y="6372225"/>
            <a:ext cx="232403" cy="23240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3"/>
          <p:cNvSpPr txBox="1"/>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marR="0" rtl="0" algn="l">
              <a:spcBef>
                <a:spcPts val="0"/>
              </a:spcBef>
              <a:spcAft>
                <a:spcPts val="0"/>
              </a:spcAft>
              <a:buNone/>
            </a:pPr>
            <a:r>
              <a:rPr b="0" i="0" lang="zh-CN" sz="1000">
                <a:solidFill>
                  <a:schemeClr val="dk1"/>
                </a:solidFill>
                <a:highlight>
                  <a:srgbClr val="000000"/>
                </a:highlight>
                <a:latin typeface="Arial"/>
                <a:ea typeface="Arial"/>
                <a:cs typeface="Arial"/>
                <a:sym typeface="Arial"/>
              </a:rPr>
              <a:t>18</a:t>
            </a:r>
            <a:endParaRPr/>
          </a:p>
        </p:txBody>
      </p:sp>
      <p:grpSp>
        <p:nvGrpSpPr>
          <p:cNvPr id="381" name="Google Shape;381;p33"/>
          <p:cNvGrpSpPr/>
          <p:nvPr/>
        </p:nvGrpSpPr>
        <p:grpSpPr>
          <a:xfrm>
            <a:off x="2660017" y="1341505"/>
            <a:ext cx="5046978" cy="4974590"/>
            <a:chOff x="3013741" y="142646"/>
            <a:chExt cx="6738481" cy="6641831"/>
          </a:xfrm>
        </p:grpSpPr>
        <p:pic>
          <p:nvPicPr>
            <p:cNvPr id="382" name="Google Shape;382;p33"/>
            <p:cNvPicPr preferRelativeResize="0"/>
            <p:nvPr/>
          </p:nvPicPr>
          <p:blipFill rotWithShape="1">
            <a:blip r:embed="rId3">
              <a:alphaModFix/>
            </a:blip>
            <a:srcRect b="0" l="0" r="0" t="0"/>
            <a:stretch/>
          </p:blipFill>
          <p:spPr>
            <a:xfrm>
              <a:off x="3526783" y="1075531"/>
              <a:ext cx="1385965" cy="1385965"/>
            </a:xfrm>
            <a:prstGeom prst="rect">
              <a:avLst/>
            </a:prstGeom>
            <a:noFill/>
            <a:ln>
              <a:noFill/>
            </a:ln>
          </p:spPr>
        </p:pic>
        <p:sp>
          <p:nvSpPr>
            <p:cNvPr id="383" name="Google Shape;383;p33"/>
            <p:cNvSpPr/>
            <p:nvPr/>
          </p:nvSpPr>
          <p:spPr>
            <a:xfrm>
              <a:off x="3417304" y="1440660"/>
              <a:ext cx="1571861" cy="1222558"/>
            </a:xfrm>
            <a:prstGeom prst="rect">
              <a:avLst/>
            </a:prstGeom>
          </p:spPr>
          <p:txBody>
            <a:bodyPr>
              <a:prstTxWarp prst="textPlain"/>
            </a:bodyPr>
            <a:lstStyle/>
            <a:p>
              <a:pPr lvl="0" algn="ctr"/>
              <a:r>
                <a:rPr b="0" i="0">
                  <a:ln>
                    <a:noFill/>
                  </a:ln>
                  <a:solidFill>
                    <a:schemeClr val="dk1"/>
                  </a:solidFill>
                  <a:latin typeface="Calibri"/>
                </a:rPr>
                <a:t>回顾与反思</a:t>
              </a:r>
            </a:p>
          </p:txBody>
        </p:sp>
        <p:pic>
          <p:nvPicPr>
            <p:cNvPr id="384" name="Google Shape;384;p33"/>
            <p:cNvPicPr preferRelativeResize="0"/>
            <p:nvPr/>
          </p:nvPicPr>
          <p:blipFill rotWithShape="1">
            <a:blip r:embed="rId4">
              <a:alphaModFix/>
            </a:blip>
            <a:srcRect b="0" l="0" r="0" t="0"/>
            <a:stretch/>
          </p:blipFill>
          <p:spPr>
            <a:xfrm>
              <a:off x="3141759" y="3224830"/>
              <a:ext cx="1386000" cy="1386000"/>
            </a:xfrm>
            <a:prstGeom prst="rect">
              <a:avLst/>
            </a:prstGeom>
            <a:noFill/>
            <a:ln>
              <a:noFill/>
            </a:ln>
          </p:spPr>
        </p:pic>
        <p:sp>
          <p:nvSpPr>
            <p:cNvPr id="385" name="Google Shape;385;p33"/>
            <p:cNvSpPr/>
            <p:nvPr/>
          </p:nvSpPr>
          <p:spPr>
            <a:xfrm>
              <a:off x="3013741" y="3967585"/>
              <a:ext cx="1602382" cy="856299"/>
            </a:xfrm>
            <a:prstGeom prst="rect">
              <a:avLst/>
            </a:prstGeom>
          </p:spPr>
          <p:txBody>
            <a:bodyPr>
              <a:prstTxWarp prst="textPlain"/>
            </a:bodyPr>
            <a:lstStyle/>
            <a:p>
              <a:pPr lvl="0" algn="ctr"/>
              <a:r>
                <a:rPr b="0" i="0">
                  <a:ln>
                    <a:noFill/>
                  </a:ln>
                  <a:solidFill>
                    <a:schemeClr val="dk1"/>
                  </a:solidFill>
                  <a:latin typeface="Calibri"/>
                </a:rPr>
                <a:t>行动计划</a:t>
              </a:r>
            </a:p>
          </p:txBody>
        </p:sp>
        <p:pic>
          <p:nvPicPr>
            <p:cNvPr id="386" name="Google Shape;386;p33"/>
            <p:cNvPicPr preferRelativeResize="0"/>
            <p:nvPr/>
          </p:nvPicPr>
          <p:blipFill rotWithShape="1">
            <a:blip r:embed="rId5">
              <a:alphaModFix/>
            </a:blip>
            <a:srcRect b="0" l="0" r="0" t="0"/>
            <a:stretch/>
          </p:blipFill>
          <p:spPr>
            <a:xfrm>
              <a:off x="6716958" y="5129509"/>
              <a:ext cx="1385965" cy="1385965"/>
            </a:xfrm>
            <a:prstGeom prst="rect">
              <a:avLst/>
            </a:prstGeom>
            <a:noFill/>
            <a:ln>
              <a:noFill/>
            </a:ln>
          </p:spPr>
        </p:pic>
        <p:sp>
          <p:nvSpPr>
            <p:cNvPr id="387" name="Google Shape;387;p33"/>
            <p:cNvSpPr/>
            <p:nvPr/>
          </p:nvSpPr>
          <p:spPr>
            <a:xfrm>
              <a:off x="6560177" y="5908678"/>
              <a:ext cx="1700730" cy="875799"/>
            </a:xfrm>
            <a:prstGeom prst="rect">
              <a:avLst/>
            </a:prstGeom>
          </p:spPr>
          <p:txBody>
            <a:bodyPr>
              <a:prstTxWarp prst="textPlain"/>
            </a:bodyPr>
            <a:lstStyle/>
            <a:p>
              <a:pPr lvl="0" algn="ctr"/>
              <a:r>
                <a:rPr b="0" i="0">
                  <a:ln>
                    <a:noFill/>
                  </a:ln>
                  <a:solidFill>
                    <a:schemeClr val="dk1"/>
                  </a:solidFill>
                  <a:latin typeface="Calibri"/>
                </a:rPr>
                <a:t>数据处理</a:t>
              </a:r>
            </a:p>
          </p:txBody>
        </p:sp>
        <p:pic>
          <p:nvPicPr>
            <p:cNvPr id="388" name="Google Shape;388;p33"/>
            <p:cNvPicPr preferRelativeResize="0"/>
            <p:nvPr/>
          </p:nvPicPr>
          <p:blipFill rotWithShape="1">
            <a:blip r:embed="rId6">
              <a:alphaModFix/>
            </a:blip>
            <a:srcRect b="0" l="0" r="0" t="0"/>
            <a:stretch/>
          </p:blipFill>
          <p:spPr>
            <a:xfrm>
              <a:off x="7730523" y="1093008"/>
              <a:ext cx="1386000" cy="1386000"/>
            </a:xfrm>
            <a:prstGeom prst="rect">
              <a:avLst/>
            </a:prstGeom>
            <a:noFill/>
            <a:ln>
              <a:noFill/>
            </a:ln>
          </p:spPr>
        </p:pic>
        <p:sp>
          <p:nvSpPr>
            <p:cNvPr id="389" name="Google Shape;389;p33"/>
            <p:cNvSpPr/>
            <p:nvPr/>
          </p:nvSpPr>
          <p:spPr>
            <a:xfrm>
              <a:off x="7402064" y="1126119"/>
              <a:ext cx="1912685" cy="1578643"/>
            </a:xfrm>
            <a:prstGeom prst="rect">
              <a:avLst/>
            </a:prstGeom>
          </p:spPr>
          <p:txBody>
            <a:bodyPr>
              <a:prstTxWarp prst="textPlain"/>
            </a:bodyPr>
            <a:lstStyle/>
            <a:p>
              <a:pPr lvl="0" algn="ctr"/>
              <a:r>
                <a:rPr b="0" i="0">
                  <a:ln>
                    <a:noFill/>
                  </a:ln>
                  <a:solidFill>
                    <a:schemeClr val="dk1"/>
                  </a:solidFill>
                  <a:latin typeface="Calibri"/>
                </a:rPr>
                <a:t>焦点与探究问题</a:t>
              </a:r>
            </a:p>
          </p:txBody>
        </p:sp>
        <p:pic>
          <p:nvPicPr>
            <p:cNvPr id="390" name="Google Shape;390;p33"/>
            <p:cNvPicPr preferRelativeResize="0"/>
            <p:nvPr/>
          </p:nvPicPr>
          <p:blipFill rotWithShape="1">
            <a:blip r:embed="rId7">
              <a:alphaModFix/>
            </a:blip>
            <a:srcRect b="0" l="0" r="0" t="0"/>
            <a:stretch/>
          </p:blipFill>
          <p:spPr>
            <a:xfrm>
              <a:off x="5593833" y="142646"/>
              <a:ext cx="1386000" cy="1386000"/>
            </a:xfrm>
            <a:prstGeom prst="rect">
              <a:avLst/>
            </a:prstGeom>
            <a:noFill/>
            <a:ln>
              <a:noFill/>
            </a:ln>
          </p:spPr>
        </p:pic>
        <p:sp>
          <p:nvSpPr>
            <p:cNvPr id="391" name="Google Shape;391;p33"/>
            <p:cNvSpPr/>
            <p:nvPr/>
          </p:nvSpPr>
          <p:spPr>
            <a:xfrm>
              <a:off x="5322359" y="669991"/>
              <a:ext cx="1902511" cy="1088603"/>
            </a:xfrm>
            <a:prstGeom prst="rect">
              <a:avLst/>
            </a:prstGeom>
          </p:spPr>
          <p:txBody>
            <a:bodyPr>
              <a:prstTxWarp prst="textPlain"/>
            </a:bodyPr>
            <a:lstStyle/>
            <a:p>
              <a:pPr lvl="0" algn="ctr"/>
              <a:r>
                <a:rPr b="0" i="0">
                  <a:ln>
                    <a:noFill/>
                  </a:ln>
                  <a:solidFill>
                    <a:schemeClr val="dk1"/>
                  </a:solidFill>
                  <a:latin typeface="Calibri"/>
                </a:rPr>
                <a:t>兴趣与目标</a:t>
              </a:r>
            </a:p>
          </p:txBody>
        </p:sp>
        <p:pic>
          <p:nvPicPr>
            <p:cNvPr id="392" name="Google Shape;392;p33"/>
            <p:cNvPicPr preferRelativeResize="0"/>
            <p:nvPr/>
          </p:nvPicPr>
          <p:blipFill rotWithShape="1">
            <a:blip r:embed="rId8">
              <a:alphaModFix/>
            </a:blip>
            <a:srcRect b="0" l="0" r="0" t="0"/>
            <a:stretch/>
          </p:blipFill>
          <p:spPr>
            <a:xfrm>
              <a:off x="4431870" y="5062037"/>
              <a:ext cx="1386000" cy="1386000"/>
            </a:xfrm>
            <a:prstGeom prst="rect">
              <a:avLst/>
            </a:prstGeom>
            <a:noFill/>
            <a:ln>
              <a:noFill/>
            </a:ln>
          </p:spPr>
        </p:pic>
        <p:sp>
          <p:nvSpPr>
            <p:cNvPr id="393" name="Google Shape;393;p33"/>
            <p:cNvSpPr/>
            <p:nvPr/>
          </p:nvSpPr>
          <p:spPr>
            <a:xfrm>
              <a:off x="4553385" y="6347850"/>
              <a:ext cx="1085211" cy="406106"/>
            </a:xfrm>
            <a:prstGeom prst="rect">
              <a:avLst/>
            </a:prstGeom>
          </p:spPr>
          <p:txBody>
            <a:bodyPr>
              <a:prstTxWarp prst="textPlain"/>
            </a:bodyPr>
            <a:lstStyle/>
            <a:p>
              <a:pPr lvl="0" algn="ctr"/>
              <a:r>
                <a:rPr b="0" i="0">
                  <a:ln>
                    <a:noFill/>
                  </a:ln>
                  <a:solidFill>
                    <a:schemeClr val="dk1"/>
                  </a:solidFill>
                  <a:latin typeface="Calibri"/>
                </a:rPr>
                <a:t>阐释</a:t>
              </a:r>
            </a:p>
          </p:txBody>
        </p:sp>
        <p:pic>
          <p:nvPicPr>
            <p:cNvPr id="394" name="Google Shape;394;p33"/>
            <p:cNvPicPr preferRelativeResize="0"/>
            <p:nvPr/>
          </p:nvPicPr>
          <p:blipFill rotWithShape="1">
            <a:blip r:embed="rId9">
              <a:alphaModFix/>
            </a:blip>
            <a:srcRect b="0" l="0" r="0" t="0"/>
            <a:stretch/>
          </p:blipFill>
          <p:spPr>
            <a:xfrm>
              <a:off x="8008169" y="3224830"/>
              <a:ext cx="1386000" cy="1386000"/>
            </a:xfrm>
            <a:prstGeom prst="rect">
              <a:avLst/>
            </a:prstGeom>
            <a:noFill/>
            <a:ln>
              <a:noFill/>
            </a:ln>
          </p:spPr>
        </p:pic>
        <p:sp>
          <p:nvSpPr>
            <p:cNvPr id="395" name="Google Shape;395;p33"/>
            <p:cNvSpPr/>
            <p:nvPr/>
          </p:nvSpPr>
          <p:spPr>
            <a:xfrm>
              <a:off x="7635212" y="3427109"/>
              <a:ext cx="2117010" cy="1375166"/>
            </a:xfrm>
            <a:prstGeom prst="rect">
              <a:avLst/>
            </a:prstGeom>
          </p:spPr>
          <p:txBody>
            <a:bodyPr>
              <a:prstTxWarp prst="textPlain"/>
            </a:bodyPr>
            <a:lstStyle/>
            <a:p>
              <a:pPr lvl="0" algn="ctr"/>
              <a:r>
                <a:rPr b="0" i="0">
                  <a:ln>
                    <a:noFill/>
                  </a:ln>
                  <a:solidFill>
                    <a:schemeClr val="dk1"/>
                  </a:solidFill>
                  <a:latin typeface="Calibri"/>
                </a:rPr>
                <a:t>探究计划与方法</a:t>
              </a:r>
            </a:p>
          </p:txBody>
        </p:sp>
      </p:grpSp>
      <p:sp>
        <p:nvSpPr>
          <p:cNvPr id="396" name="Google Shape;396;p33"/>
          <p:cNvSpPr txBox="1"/>
          <p:nvPr/>
        </p:nvSpPr>
        <p:spPr>
          <a:xfrm>
            <a:off x="241300" y="180970"/>
            <a:ext cx="2956559" cy="90805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820" marR="94615" rtl="0" algn="just">
              <a:lnSpc>
                <a:spcPct val="121000"/>
              </a:lnSpc>
              <a:spcBef>
                <a:spcPts val="0"/>
              </a:spcBef>
              <a:spcAft>
                <a:spcPts val="0"/>
              </a:spcAft>
              <a:buNone/>
            </a:pPr>
            <a:r>
              <a:rPr lang="zh-CN" sz="1300">
                <a:solidFill>
                  <a:schemeClr val="dk1"/>
                </a:solidFill>
                <a:latin typeface="Arial"/>
                <a:ea typeface="Arial"/>
                <a:cs typeface="Arial"/>
                <a:sym typeface="Arial"/>
              </a:rPr>
              <a:t>此页面呈现了反思性探究循环，同时提供了每个阶段的附加信息，帮助您更好地编制自己的探究循环。</a:t>
            </a:r>
            <a:endParaRPr/>
          </a:p>
        </p:txBody>
      </p:sp>
      <p:sp>
        <p:nvSpPr>
          <p:cNvPr id="397" name="Google Shape;397;p33"/>
          <p:cNvSpPr/>
          <p:nvPr/>
        </p:nvSpPr>
        <p:spPr>
          <a:xfrm>
            <a:off x="4113083" y="3117591"/>
            <a:ext cx="2075688" cy="2161579"/>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33"/>
          <p:cNvSpPr txBox="1"/>
          <p:nvPr/>
        </p:nvSpPr>
        <p:spPr>
          <a:xfrm>
            <a:off x="7685031" y="3947691"/>
            <a:ext cx="2649152" cy="613410"/>
          </a:xfrm>
          <a:prstGeom prst="rect">
            <a:avLst/>
          </a:prstGeom>
          <a:noFill/>
          <a:ln cap="flat" cmpd="sng" w="9525">
            <a:solidFill>
              <a:srgbClr val="70413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spcBef>
                <a:spcPts val="0"/>
              </a:spcBef>
              <a:spcAft>
                <a:spcPts val="0"/>
              </a:spcAft>
              <a:buNone/>
            </a:pPr>
            <a:r>
              <a:rPr lang="zh-CN" sz="1400">
                <a:solidFill>
                  <a:srgbClr val="70413C"/>
                </a:solidFill>
                <a:latin typeface="Calibri"/>
                <a:ea typeface="Calibri"/>
                <a:cs typeface="Calibri"/>
                <a:sym typeface="Calibri"/>
              </a:rPr>
              <a:t>规划探究，</a:t>
            </a:r>
            <a:endParaRPr/>
          </a:p>
          <a:p>
            <a:pPr indent="0" lvl="0" marL="0" marR="0" rtl="0" algn="ctr">
              <a:spcBef>
                <a:spcPts val="0"/>
              </a:spcBef>
              <a:spcAft>
                <a:spcPts val="0"/>
              </a:spcAft>
              <a:buNone/>
            </a:pPr>
            <a:r>
              <a:rPr lang="zh-CN" sz="1400">
                <a:solidFill>
                  <a:srgbClr val="70413C"/>
                </a:solidFill>
                <a:latin typeface="Calibri"/>
                <a:ea typeface="Calibri"/>
                <a:cs typeface="Calibri"/>
                <a:sym typeface="Calibri"/>
              </a:rPr>
              <a:t>选择适当的方法和工具</a:t>
            </a:r>
            <a:endParaRPr/>
          </a:p>
        </p:txBody>
      </p:sp>
      <p:sp>
        <p:nvSpPr>
          <p:cNvPr id="399" name="Google Shape;399;p33"/>
          <p:cNvSpPr txBox="1"/>
          <p:nvPr/>
        </p:nvSpPr>
        <p:spPr>
          <a:xfrm>
            <a:off x="5866221" y="1354956"/>
            <a:ext cx="2705838" cy="412750"/>
          </a:xfrm>
          <a:prstGeom prst="rect">
            <a:avLst/>
          </a:prstGeom>
          <a:noFill/>
          <a:ln cap="flat" cmpd="sng" w="9525">
            <a:solidFill>
              <a:srgbClr val="B3883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7000"/>
              </a:lnSpc>
              <a:spcBef>
                <a:spcPts val="0"/>
              </a:spcBef>
              <a:spcAft>
                <a:spcPts val="0"/>
              </a:spcAft>
              <a:buNone/>
            </a:pPr>
            <a:r>
              <a:rPr lang="zh-CN" sz="1400">
                <a:solidFill>
                  <a:srgbClr val="B38834"/>
                </a:solidFill>
                <a:latin typeface="Calibri"/>
                <a:ea typeface="Calibri"/>
                <a:cs typeface="Calibri"/>
                <a:sym typeface="Calibri"/>
              </a:rPr>
              <a:t>确定兴趣点和目标</a:t>
            </a:r>
            <a:endParaRPr/>
          </a:p>
        </p:txBody>
      </p:sp>
      <p:sp>
        <p:nvSpPr>
          <p:cNvPr id="400" name="Google Shape;400;p33"/>
          <p:cNvSpPr txBox="1"/>
          <p:nvPr/>
        </p:nvSpPr>
        <p:spPr>
          <a:xfrm>
            <a:off x="7484266" y="2250448"/>
            <a:ext cx="2849917" cy="613410"/>
          </a:xfrm>
          <a:prstGeom prst="rect">
            <a:avLst/>
          </a:prstGeom>
          <a:noFill/>
          <a:ln cap="flat" cmpd="sng" w="9525">
            <a:solidFill>
              <a:srgbClr val="50769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spcBef>
                <a:spcPts val="0"/>
              </a:spcBef>
              <a:spcAft>
                <a:spcPts val="0"/>
              </a:spcAft>
              <a:buNone/>
            </a:pPr>
            <a:r>
              <a:rPr lang="zh-CN" sz="1400">
                <a:solidFill>
                  <a:srgbClr val="507696"/>
                </a:solidFill>
                <a:latin typeface="Calibri"/>
                <a:ea typeface="Calibri"/>
                <a:cs typeface="Calibri"/>
                <a:sym typeface="Calibri"/>
              </a:rPr>
              <a:t>细化焦点和研究问题，</a:t>
            </a:r>
            <a:endParaRPr/>
          </a:p>
          <a:p>
            <a:pPr indent="0" lvl="0" marL="0" marR="0" rtl="0" algn="ctr">
              <a:spcBef>
                <a:spcPts val="0"/>
              </a:spcBef>
              <a:spcAft>
                <a:spcPts val="0"/>
              </a:spcAft>
              <a:buNone/>
            </a:pPr>
            <a:r>
              <a:rPr lang="zh-CN" sz="1400">
                <a:solidFill>
                  <a:srgbClr val="507696"/>
                </a:solidFill>
                <a:latin typeface="Calibri"/>
                <a:ea typeface="Calibri"/>
                <a:cs typeface="Calibri"/>
                <a:sym typeface="Calibri"/>
              </a:rPr>
              <a:t>与T-SEDA相关联</a:t>
            </a:r>
            <a:endParaRPr/>
          </a:p>
        </p:txBody>
      </p:sp>
      <p:sp>
        <p:nvSpPr>
          <p:cNvPr id="401" name="Google Shape;401;p33"/>
          <p:cNvSpPr txBox="1"/>
          <p:nvPr/>
        </p:nvSpPr>
        <p:spPr>
          <a:xfrm>
            <a:off x="6725104" y="5279170"/>
            <a:ext cx="2649153" cy="398145"/>
          </a:xfrm>
          <a:prstGeom prst="rect">
            <a:avLst/>
          </a:prstGeom>
          <a:noFill/>
          <a:ln cap="flat" cmpd="sng" w="9525">
            <a:solidFill>
              <a:srgbClr val="812C75"/>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spcBef>
                <a:spcPts val="0"/>
              </a:spcBef>
              <a:spcAft>
                <a:spcPts val="0"/>
              </a:spcAft>
              <a:buNone/>
            </a:pPr>
            <a:r>
              <a:rPr lang="zh-CN" sz="1400">
                <a:solidFill>
                  <a:srgbClr val="812C75"/>
                </a:solidFill>
                <a:latin typeface="Calibri"/>
                <a:ea typeface="Calibri"/>
                <a:cs typeface="Calibri"/>
                <a:sym typeface="Calibri"/>
              </a:rPr>
              <a:t>进行探究，收集证据</a:t>
            </a:r>
            <a:endParaRPr/>
          </a:p>
        </p:txBody>
      </p:sp>
      <p:sp>
        <p:nvSpPr>
          <p:cNvPr id="402" name="Google Shape;402;p33"/>
          <p:cNvSpPr txBox="1"/>
          <p:nvPr/>
        </p:nvSpPr>
        <p:spPr>
          <a:xfrm>
            <a:off x="439389" y="5268375"/>
            <a:ext cx="3054927" cy="398145"/>
          </a:xfrm>
          <a:prstGeom prst="rect">
            <a:avLst/>
          </a:prstGeom>
          <a:noFill/>
          <a:ln cap="flat" cmpd="sng" w="9525">
            <a:solidFill>
              <a:srgbClr val="0F857B"/>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spcBef>
                <a:spcPts val="0"/>
              </a:spcBef>
              <a:spcAft>
                <a:spcPts val="0"/>
              </a:spcAft>
              <a:buNone/>
            </a:pPr>
            <a:r>
              <a:rPr lang="zh-CN" sz="1400">
                <a:solidFill>
                  <a:srgbClr val="0F857B"/>
                </a:solidFill>
                <a:latin typeface="Calibri"/>
                <a:ea typeface="Calibri"/>
                <a:cs typeface="Calibri"/>
                <a:sym typeface="Calibri"/>
              </a:rPr>
              <a:t>思考探究结果，反思其潜在含义</a:t>
            </a:r>
            <a:endParaRPr/>
          </a:p>
        </p:txBody>
      </p:sp>
      <p:sp>
        <p:nvSpPr>
          <p:cNvPr id="403" name="Google Shape;403;p33"/>
          <p:cNvSpPr txBox="1"/>
          <p:nvPr/>
        </p:nvSpPr>
        <p:spPr>
          <a:xfrm>
            <a:off x="132908" y="3936770"/>
            <a:ext cx="2397284" cy="412750"/>
          </a:xfrm>
          <a:prstGeom prst="rect">
            <a:avLst/>
          </a:prstGeom>
          <a:noFill/>
          <a:ln cap="flat" cmpd="sng" w="9525">
            <a:solidFill>
              <a:srgbClr val="CE632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7000"/>
              </a:lnSpc>
              <a:spcBef>
                <a:spcPts val="0"/>
              </a:spcBef>
              <a:spcAft>
                <a:spcPts val="0"/>
              </a:spcAft>
              <a:buNone/>
            </a:pPr>
            <a:r>
              <a:rPr lang="zh-CN" sz="1400">
                <a:solidFill>
                  <a:srgbClr val="CE6328"/>
                </a:solidFill>
                <a:latin typeface="Calibri"/>
                <a:ea typeface="Calibri"/>
                <a:cs typeface="Calibri"/>
                <a:sym typeface="Calibri"/>
              </a:rPr>
              <a:t>基于探究结果优化实践</a:t>
            </a:r>
            <a:endParaRPr/>
          </a:p>
        </p:txBody>
      </p:sp>
      <p:sp>
        <p:nvSpPr>
          <p:cNvPr id="404" name="Google Shape;404;p33"/>
          <p:cNvSpPr txBox="1"/>
          <p:nvPr/>
        </p:nvSpPr>
        <p:spPr>
          <a:xfrm>
            <a:off x="132908" y="2834856"/>
            <a:ext cx="2604607" cy="412750"/>
          </a:xfrm>
          <a:prstGeom prst="rect">
            <a:avLst/>
          </a:prstGeom>
          <a:noFill/>
          <a:ln cap="flat" cmpd="sng" w="9525">
            <a:solidFill>
              <a:srgbClr val="C6162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7000"/>
              </a:lnSpc>
              <a:spcBef>
                <a:spcPts val="0"/>
              </a:spcBef>
              <a:spcAft>
                <a:spcPts val="0"/>
              </a:spcAft>
              <a:buNone/>
            </a:pPr>
            <a:r>
              <a:rPr lang="zh-CN" sz="1400">
                <a:solidFill>
                  <a:srgbClr val="C61624"/>
                </a:solidFill>
                <a:latin typeface="Calibri"/>
                <a:ea typeface="Calibri"/>
                <a:cs typeface="Calibri"/>
                <a:sym typeface="Calibri"/>
              </a:rPr>
              <a:t>审视整个过程的运作方式</a:t>
            </a:r>
            <a:endParaRPr/>
          </a:p>
        </p:txBody>
      </p:sp>
      <p:sp>
        <p:nvSpPr>
          <p:cNvPr id="405" name="Google Shape;405;p33"/>
          <p:cNvSpPr/>
          <p:nvPr/>
        </p:nvSpPr>
        <p:spPr>
          <a:xfrm>
            <a:off x="4499452" y="3584501"/>
            <a:ext cx="1200170"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CN" sz="1200">
                <a:solidFill>
                  <a:schemeClr val="lt1"/>
                </a:solidFill>
                <a:latin typeface="Calibri"/>
                <a:ea typeface="Calibri"/>
                <a:cs typeface="Calibri"/>
                <a:sym typeface="Calibri"/>
              </a:rPr>
              <a:t>根据需要重复</a:t>
            </a:r>
            <a:endParaRPr/>
          </a:p>
        </p:txBody>
      </p:sp>
      <p:sp>
        <p:nvSpPr>
          <p:cNvPr id="406" name="Google Shape;406;p33"/>
          <p:cNvSpPr/>
          <p:nvPr/>
        </p:nvSpPr>
        <p:spPr>
          <a:xfrm>
            <a:off x="2243238" y="1548626"/>
            <a:ext cx="923445"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CN" sz="1200">
                <a:solidFill>
                  <a:schemeClr val="lt1"/>
                </a:solidFill>
                <a:latin typeface="Calibri"/>
                <a:ea typeface="Calibri"/>
                <a:cs typeface="Calibri"/>
                <a:sym typeface="Calibri"/>
              </a:rPr>
              <a:t>分享</a:t>
            </a:r>
            <a:endParaRPr/>
          </a:p>
        </p:txBody>
      </p:sp>
      <p:sp>
        <p:nvSpPr>
          <p:cNvPr id="407" name="Google Shape;407;p33"/>
          <p:cNvSpPr/>
          <p:nvPr/>
        </p:nvSpPr>
        <p:spPr>
          <a:xfrm>
            <a:off x="7339666" y="3126944"/>
            <a:ext cx="1061085" cy="45778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CN" sz="1200">
                <a:solidFill>
                  <a:schemeClr val="lt1"/>
                </a:solidFill>
                <a:latin typeface="Calibri"/>
                <a:ea typeface="Calibri"/>
                <a:cs typeface="Calibri"/>
                <a:sym typeface="Calibri"/>
              </a:rPr>
              <a:t>编码</a:t>
            </a:r>
            <a:endParaRPr/>
          </a:p>
          <a:p>
            <a:pPr indent="0" lvl="0" marL="0" marR="0" rtl="0" algn="ctr">
              <a:spcBef>
                <a:spcPts val="0"/>
              </a:spcBef>
              <a:spcAft>
                <a:spcPts val="0"/>
              </a:spcAft>
              <a:buNone/>
            </a:pPr>
            <a:r>
              <a:rPr lang="zh-CN" sz="1200">
                <a:solidFill>
                  <a:schemeClr val="lt1"/>
                </a:solidFill>
                <a:latin typeface="Calibri"/>
                <a:ea typeface="Calibri"/>
                <a:cs typeface="Calibri"/>
                <a:sym typeface="Calibri"/>
              </a:rPr>
              <a:t>方案</a:t>
            </a:r>
            <a:endParaRPr/>
          </a:p>
        </p:txBody>
      </p:sp>
      <p:sp>
        <p:nvSpPr>
          <p:cNvPr id="408" name="Google Shape;408;p33"/>
          <p:cNvSpPr/>
          <p:nvPr/>
        </p:nvSpPr>
        <p:spPr>
          <a:xfrm>
            <a:off x="2737515" y="6221344"/>
            <a:ext cx="886693"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CN" sz="1200">
                <a:solidFill>
                  <a:schemeClr val="lt1"/>
                </a:solidFill>
                <a:latin typeface="Calibri"/>
                <a:ea typeface="Calibri"/>
                <a:cs typeface="Calibri"/>
                <a:sym typeface="Calibri"/>
              </a:rPr>
              <a:t>分享</a:t>
            </a:r>
            <a:endParaRPr/>
          </a:p>
        </p:txBody>
      </p:sp>
      <p:cxnSp>
        <p:nvCxnSpPr>
          <p:cNvPr id="409" name="Google Shape;409;p33"/>
          <p:cNvCxnSpPr/>
          <p:nvPr/>
        </p:nvCxnSpPr>
        <p:spPr>
          <a:xfrm>
            <a:off x="4482970" y="1420430"/>
            <a:ext cx="138969" cy="146063"/>
          </a:xfrm>
          <a:prstGeom prst="straightConnector1">
            <a:avLst/>
          </a:prstGeom>
          <a:noFill/>
          <a:ln cap="flat" cmpd="sng" w="9525">
            <a:solidFill>
              <a:srgbClr val="262626"/>
            </a:solidFill>
            <a:prstDash val="solid"/>
            <a:round/>
            <a:headEnd len="sm" w="sm" type="none"/>
            <a:tailEnd len="med" w="med" type="triangle"/>
          </a:ln>
        </p:spPr>
      </p:cxnSp>
      <p:cxnSp>
        <p:nvCxnSpPr>
          <p:cNvPr id="410" name="Google Shape;410;p33"/>
          <p:cNvCxnSpPr>
            <a:stCxn id="406" idx="5"/>
          </p:cNvCxnSpPr>
          <p:nvPr/>
        </p:nvCxnSpPr>
        <p:spPr>
          <a:xfrm>
            <a:off x="3031448" y="1979397"/>
            <a:ext cx="129900" cy="180300"/>
          </a:xfrm>
          <a:prstGeom prst="straightConnector1">
            <a:avLst/>
          </a:prstGeom>
          <a:noFill/>
          <a:ln cap="flat" cmpd="sng" w="9525">
            <a:solidFill>
              <a:srgbClr val="262626"/>
            </a:solidFill>
            <a:prstDash val="solid"/>
            <a:round/>
            <a:headEnd len="sm" w="sm" type="none"/>
            <a:tailEnd len="med" w="med" type="triangle"/>
          </a:ln>
        </p:spPr>
      </p:cxnSp>
      <p:cxnSp>
        <p:nvCxnSpPr>
          <p:cNvPr id="411" name="Google Shape;411;p33"/>
          <p:cNvCxnSpPr>
            <a:stCxn id="408" idx="7"/>
          </p:cNvCxnSpPr>
          <p:nvPr/>
        </p:nvCxnSpPr>
        <p:spPr>
          <a:xfrm flipH="1" rot="10800000">
            <a:off x="3494355" y="6118672"/>
            <a:ext cx="202200" cy="175200"/>
          </a:xfrm>
          <a:prstGeom prst="straightConnector1">
            <a:avLst/>
          </a:prstGeom>
          <a:noFill/>
          <a:ln cap="flat" cmpd="sng" w="9525">
            <a:solidFill>
              <a:srgbClr val="262626"/>
            </a:solidFill>
            <a:prstDash val="solid"/>
            <a:round/>
            <a:headEnd len="sm" w="sm" type="none"/>
            <a:tailEnd len="med" w="med" type="triangle"/>
          </a:ln>
        </p:spPr>
      </p:cxnSp>
      <p:cxnSp>
        <p:nvCxnSpPr>
          <p:cNvPr id="412" name="Google Shape;412;p33"/>
          <p:cNvCxnSpPr/>
          <p:nvPr/>
        </p:nvCxnSpPr>
        <p:spPr>
          <a:xfrm flipH="1">
            <a:off x="7438821" y="3554968"/>
            <a:ext cx="211966" cy="285617"/>
          </a:xfrm>
          <a:prstGeom prst="straightConnector1">
            <a:avLst/>
          </a:prstGeom>
          <a:noFill/>
          <a:ln cap="flat" cmpd="sng" w="9525">
            <a:solidFill>
              <a:srgbClr val="262626"/>
            </a:solidFill>
            <a:prstDash val="solid"/>
            <a:round/>
            <a:headEnd len="sm" w="sm" type="none"/>
            <a:tailEnd len="med" w="med" type="triangle"/>
          </a:ln>
        </p:spPr>
      </p:cxnSp>
      <p:cxnSp>
        <p:nvCxnSpPr>
          <p:cNvPr id="413" name="Google Shape;413;p33"/>
          <p:cNvCxnSpPr/>
          <p:nvPr/>
        </p:nvCxnSpPr>
        <p:spPr>
          <a:xfrm rot="10800000">
            <a:off x="7365111" y="2926889"/>
            <a:ext cx="213694" cy="237606"/>
          </a:xfrm>
          <a:prstGeom prst="straightConnector1">
            <a:avLst/>
          </a:prstGeom>
          <a:noFill/>
          <a:ln cap="flat" cmpd="sng" w="9525">
            <a:solidFill>
              <a:srgbClr val="262626"/>
            </a:solidFill>
            <a:prstDash val="solid"/>
            <a:round/>
            <a:headEnd len="sm" w="sm" type="none"/>
            <a:tailEnd len="med" w="med" type="triangle"/>
          </a:ln>
        </p:spPr>
      </p:cxnSp>
      <p:sp>
        <p:nvSpPr>
          <p:cNvPr id="414" name="Google Shape;414;p33"/>
          <p:cNvSpPr txBox="1"/>
          <p:nvPr/>
        </p:nvSpPr>
        <p:spPr>
          <a:xfrm>
            <a:off x="353808" y="6746254"/>
            <a:ext cx="28076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zh-CN" sz="1400" u="sng">
                <a:solidFill>
                  <a:schemeClr val="hlink"/>
                </a:solidFill>
                <a:latin typeface="Calibri"/>
                <a:ea typeface="Calibri"/>
                <a:cs typeface="Calibri"/>
                <a:sym typeface="Calibri"/>
                <a:hlinkClick r:id="rId10"/>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zh-CN" sz="1400" u="sng">
                <a:solidFill>
                  <a:schemeClr val="hlink"/>
                </a:solidFill>
                <a:latin typeface="Calibri"/>
                <a:ea typeface="Calibri"/>
                <a:cs typeface="Calibri"/>
                <a:sym typeface="Calibri"/>
                <a:hlinkClick r:id="rId11"/>
              </a:rPr>
              <a:t>https://library.camtree.org</a:t>
            </a:r>
            <a:endParaRPr/>
          </a:p>
        </p:txBody>
      </p:sp>
      <p:sp>
        <p:nvSpPr>
          <p:cNvPr id="415" name="Google Shape;415;p33"/>
          <p:cNvSpPr/>
          <p:nvPr/>
        </p:nvSpPr>
        <p:spPr>
          <a:xfrm>
            <a:off x="3793984" y="983474"/>
            <a:ext cx="747584" cy="520077"/>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zh-CN" sz="1200">
                <a:solidFill>
                  <a:schemeClr val="lt1"/>
                </a:solidFill>
                <a:latin typeface="Calibri"/>
                <a:ea typeface="Calibri"/>
                <a:cs typeface="Calibri"/>
                <a:sym typeface="Calibri"/>
              </a:rPr>
              <a:t>自我审核</a:t>
            </a:r>
            <a:endParaRPr/>
          </a:p>
        </p:txBody>
      </p:sp>
      <p:pic>
        <p:nvPicPr>
          <p:cNvPr id="416" name="Google Shape;416;p33"/>
          <p:cNvPicPr preferRelativeResize="0"/>
          <p:nvPr/>
        </p:nvPicPr>
        <p:blipFill rotWithShape="1">
          <a:blip r:embed="rId12">
            <a:alphaModFix/>
          </a:blip>
          <a:srcRect b="0" l="0" r="0" t="0"/>
          <a:stretch/>
        </p:blipFill>
        <p:spPr>
          <a:xfrm>
            <a:off x="4046881" y="2868131"/>
            <a:ext cx="2041604" cy="204160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4"/>
          <p:cNvSpPr txBox="1"/>
          <p:nvPr/>
        </p:nvSpPr>
        <p:spPr>
          <a:xfrm>
            <a:off x="323216" y="272404"/>
            <a:ext cx="3368553" cy="42418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820" marR="94615" rtl="0" algn="just">
              <a:lnSpc>
                <a:spcPct val="121000"/>
              </a:lnSpc>
              <a:spcBef>
                <a:spcPts val="0"/>
              </a:spcBef>
              <a:spcAft>
                <a:spcPts val="0"/>
              </a:spcAft>
              <a:buNone/>
            </a:pPr>
            <a:r>
              <a:rPr lang="zh-CN" sz="1300">
                <a:solidFill>
                  <a:schemeClr val="dk1"/>
                </a:solidFill>
                <a:latin typeface="Arial"/>
                <a:ea typeface="Arial"/>
                <a:cs typeface="Arial"/>
                <a:sym typeface="Arial"/>
              </a:rPr>
              <a:t>以下是一个已完成的探究循环示例</a:t>
            </a:r>
            <a:endParaRPr/>
          </a:p>
        </p:txBody>
      </p:sp>
      <p:sp>
        <p:nvSpPr>
          <p:cNvPr id="422" name="Google Shape;422;p34"/>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19</a:t>
            </a:r>
            <a:endParaRPr/>
          </a:p>
        </p:txBody>
      </p:sp>
      <p:sp>
        <p:nvSpPr>
          <p:cNvPr id="423" name="Google Shape;423;p34"/>
          <p:cNvSpPr/>
          <p:nvPr/>
        </p:nvSpPr>
        <p:spPr>
          <a:xfrm>
            <a:off x="3923177" y="1254537"/>
            <a:ext cx="2703570" cy="12679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34"/>
          <p:cNvSpPr/>
          <p:nvPr/>
        </p:nvSpPr>
        <p:spPr>
          <a:xfrm>
            <a:off x="7144594" y="2125944"/>
            <a:ext cx="2532875" cy="130454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34"/>
          <p:cNvSpPr/>
          <p:nvPr/>
        </p:nvSpPr>
        <p:spPr>
          <a:xfrm>
            <a:off x="7012048" y="3883081"/>
            <a:ext cx="2578601" cy="138379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34"/>
          <p:cNvSpPr/>
          <p:nvPr/>
        </p:nvSpPr>
        <p:spPr>
          <a:xfrm>
            <a:off x="2210743" y="5712910"/>
            <a:ext cx="2886450" cy="116262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34"/>
          <p:cNvSpPr/>
          <p:nvPr/>
        </p:nvSpPr>
        <p:spPr>
          <a:xfrm>
            <a:off x="3923177" y="1254537"/>
            <a:ext cx="2703570" cy="12679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34"/>
          <p:cNvSpPr/>
          <p:nvPr/>
        </p:nvSpPr>
        <p:spPr>
          <a:xfrm>
            <a:off x="7057535" y="2125944"/>
            <a:ext cx="2532875" cy="130454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34"/>
          <p:cNvSpPr/>
          <p:nvPr/>
        </p:nvSpPr>
        <p:spPr>
          <a:xfrm>
            <a:off x="7012048" y="3883081"/>
            <a:ext cx="2578601" cy="138379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30" name="Google Shape;430;p34"/>
          <p:cNvGrpSpPr/>
          <p:nvPr/>
        </p:nvGrpSpPr>
        <p:grpSpPr>
          <a:xfrm>
            <a:off x="724148" y="1577650"/>
            <a:ext cx="9078692" cy="5219053"/>
            <a:chOff x="1569213" y="1027685"/>
            <a:chExt cx="9078692" cy="5219053"/>
          </a:xfrm>
        </p:grpSpPr>
        <p:grpSp>
          <p:nvGrpSpPr>
            <p:cNvPr id="431" name="Google Shape;431;p34"/>
            <p:cNvGrpSpPr/>
            <p:nvPr/>
          </p:nvGrpSpPr>
          <p:grpSpPr>
            <a:xfrm>
              <a:off x="4649872" y="1027685"/>
              <a:ext cx="2917373" cy="1240065"/>
              <a:chOff x="4408711" y="897056"/>
              <a:chExt cx="2917373" cy="1240065"/>
            </a:xfrm>
          </p:grpSpPr>
          <p:sp>
            <p:nvSpPr>
              <p:cNvPr id="432" name="Google Shape;432;p34"/>
              <p:cNvSpPr/>
              <p:nvPr/>
            </p:nvSpPr>
            <p:spPr>
              <a:xfrm>
                <a:off x="4408711" y="897056"/>
                <a:ext cx="2917373" cy="1240065"/>
              </a:xfrm>
              <a:prstGeom prst="roundRect">
                <a:avLst>
                  <a:gd fmla="val 16667" name="adj"/>
                </a:avLst>
              </a:prstGeom>
              <a:gradFill>
                <a:gsLst>
                  <a:gs pos="0">
                    <a:srgbClr val="EECE9C"/>
                  </a:gs>
                  <a:gs pos="50000">
                    <a:srgbClr val="F2DFC3"/>
                  </a:gs>
                  <a:gs pos="100000">
                    <a:srgbClr val="F8EE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34"/>
              <p:cNvSpPr txBox="1"/>
              <p:nvPr/>
            </p:nvSpPr>
            <p:spPr>
              <a:xfrm>
                <a:off x="4434405" y="1252426"/>
                <a:ext cx="2667324" cy="765175"/>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lang="zh-CN" sz="1100">
                    <a:solidFill>
                      <a:schemeClr val="dk1"/>
                    </a:solidFill>
                    <a:latin typeface="Calibri"/>
                    <a:ea typeface="Calibri"/>
                    <a:cs typeface="Calibri"/>
                    <a:sym typeface="Calibri"/>
                  </a:rPr>
                  <a:t>当我试图鼓励不同水平的孩子共同合作时，成绩较好的孩子倾向于直接将答案告诉那些遇到困难的孩子。</a:t>
                </a:r>
                <a:endParaRPr/>
              </a:p>
            </p:txBody>
          </p:sp>
        </p:grpSp>
        <p:grpSp>
          <p:nvGrpSpPr>
            <p:cNvPr id="434" name="Google Shape;434;p34"/>
            <p:cNvGrpSpPr/>
            <p:nvPr/>
          </p:nvGrpSpPr>
          <p:grpSpPr>
            <a:xfrm>
              <a:off x="7671489" y="2001602"/>
              <a:ext cx="2976416" cy="1240066"/>
              <a:chOff x="7430328" y="1870973"/>
              <a:chExt cx="2976416" cy="1240066"/>
            </a:xfrm>
          </p:grpSpPr>
          <p:sp>
            <p:nvSpPr>
              <p:cNvPr id="435" name="Google Shape;435;p34"/>
              <p:cNvSpPr/>
              <p:nvPr/>
            </p:nvSpPr>
            <p:spPr>
              <a:xfrm>
                <a:off x="7489371" y="1870973"/>
                <a:ext cx="2917373" cy="1240066"/>
              </a:xfrm>
              <a:prstGeom prst="roundRect">
                <a:avLst>
                  <a:gd fmla="val 16667" name="adj"/>
                </a:avLst>
              </a:prstGeom>
              <a:gradFill>
                <a:gsLst>
                  <a:gs pos="0">
                    <a:srgbClr val="9AB5CE"/>
                  </a:gs>
                  <a:gs pos="50000">
                    <a:srgbClr val="C1D1DF"/>
                  </a:gs>
                  <a:gs pos="100000">
                    <a:srgbClr val="E1E8EE"/>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34"/>
              <p:cNvSpPr txBox="1"/>
              <p:nvPr/>
            </p:nvSpPr>
            <p:spPr>
              <a:xfrm>
                <a:off x="7430328" y="1959406"/>
                <a:ext cx="2533015" cy="1065530"/>
              </a:xfrm>
              <a:prstGeom prst="rect">
                <a:avLst/>
              </a:prstGeom>
              <a:noFill/>
              <a:ln>
                <a:noFill/>
              </a:ln>
            </p:spPr>
            <p:txBody>
              <a:bodyPr anchorCtr="0" anchor="t" bIns="45700" lIns="91425" spcFirstLastPara="1" rIns="91425" wrap="square" tIns="45700">
                <a:spAutoFit/>
              </a:bodyPr>
              <a:lstStyle/>
              <a:p>
                <a:pPr indent="0" lvl="0" marL="3810" marR="0" rtl="0" algn="ctr">
                  <a:lnSpc>
                    <a:spcPct val="101818"/>
                  </a:lnSpc>
                  <a:spcBef>
                    <a:spcPts val="0"/>
                  </a:spcBef>
                  <a:spcAft>
                    <a:spcPts val="0"/>
                  </a:spcAft>
                  <a:buNone/>
                </a:pPr>
                <a:r>
                  <a:rPr lang="zh-CN" sz="1100">
                    <a:solidFill>
                      <a:schemeClr val="dk1"/>
                    </a:solidFill>
                    <a:latin typeface="Calibri"/>
                    <a:ea typeface="Calibri"/>
                    <a:cs typeface="Calibri"/>
                    <a:sym typeface="Calibri"/>
                  </a:rPr>
                  <a:t>学生们是否不断深化思考？</a:t>
                </a:r>
                <a:endParaRPr/>
              </a:p>
              <a:p>
                <a:pPr indent="0" lvl="0" marL="3810" marR="0" rtl="0" algn="ctr">
                  <a:lnSpc>
                    <a:spcPct val="101818"/>
                  </a:lnSpc>
                  <a:spcBef>
                    <a:spcPts val="500"/>
                  </a:spcBef>
                  <a:spcAft>
                    <a:spcPts val="0"/>
                  </a:spcAft>
                  <a:buNone/>
                </a:pPr>
                <a:r>
                  <a:rPr lang="zh-CN" sz="1100">
                    <a:solidFill>
                      <a:schemeClr val="dk1"/>
                    </a:solidFill>
                    <a:latin typeface="Calibri"/>
                    <a:ea typeface="Calibri"/>
                    <a:cs typeface="Calibri"/>
                    <a:sym typeface="Calibri"/>
                  </a:rPr>
                  <a:t>是否所有学生都积极分享见解？</a:t>
                </a:r>
                <a:endParaRPr/>
              </a:p>
              <a:p>
                <a:pPr indent="0" lvl="0" marL="3810" marR="0" rtl="0" algn="ctr">
                  <a:lnSpc>
                    <a:spcPct val="101818"/>
                  </a:lnSpc>
                  <a:spcBef>
                    <a:spcPts val="500"/>
                  </a:spcBef>
                  <a:spcAft>
                    <a:spcPts val="0"/>
                  </a:spcAft>
                  <a:buNone/>
                </a:pPr>
                <a:r>
                  <a:rPr lang="zh-CN" sz="1100">
                    <a:solidFill>
                      <a:schemeClr val="dk1"/>
                    </a:solidFill>
                    <a:latin typeface="Calibri"/>
                    <a:ea typeface="Calibri"/>
                    <a:cs typeface="Calibri"/>
                    <a:sym typeface="Calibri"/>
                  </a:rPr>
                  <a:t>安静的学生是否也参与对话？</a:t>
                </a:r>
                <a:endParaRPr/>
              </a:p>
              <a:p>
                <a:pPr indent="0" lvl="0" marL="3810" marR="0" rtl="0" algn="ctr">
                  <a:lnSpc>
                    <a:spcPct val="101818"/>
                  </a:lnSpc>
                  <a:spcBef>
                    <a:spcPts val="500"/>
                  </a:spcBef>
                  <a:spcAft>
                    <a:spcPts val="0"/>
                  </a:spcAft>
                  <a:buNone/>
                </a:pPr>
                <a:r>
                  <a:rPr lang="zh-CN" sz="1100">
                    <a:solidFill>
                      <a:schemeClr val="dk1"/>
                    </a:solidFill>
                    <a:latin typeface="Calibri"/>
                    <a:ea typeface="Calibri"/>
                    <a:cs typeface="Calibri"/>
                    <a:sym typeface="Calibri"/>
                  </a:rPr>
                  <a:t>是否礼貌地质疑他人观点？</a:t>
                </a:r>
                <a:endParaRPr/>
              </a:p>
              <a:p>
                <a:pPr indent="0" lvl="0" marL="3810" marR="0" rtl="0" algn="ctr">
                  <a:lnSpc>
                    <a:spcPct val="101818"/>
                  </a:lnSpc>
                  <a:spcBef>
                    <a:spcPts val="500"/>
                  </a:spcBef>
                  <a:spcAft>
                    <a:spcPts val="0"/>
                  </a:spcAft>
                  <a:buNone/>
                </a:pPr>
                <a:r>
                  <a:rPr lang="zh-CN" sz="1100">
                    <a:solidFill>
                      <a:schemeClr val="dk1"/>
                    </a:solidFill>
                    <a:latin typeface="Calibri"/>
                    <a:ea typeface="Calibri"/>
                    <a:cs typeface="Calibri"/>
                    <a:sym typeface="Calibri"/>
                  </a:rPr>
                  <a:t>是否在现有观点上进一步建构？</a:t>
                </a:r>
                <a:endParaRPr/>
              </a:p>
            </p:txBody>
          </p:sp>
        </p:grpSp>
        <p:grpSp>
          <p:nvGrpSpPr>
            <p:cNvPr id="437" name="Google Shape;437;p34"/>
            <p:cNvGrpSpPr/>
            <p:nvPr/>
          </p:nvGrpSpPr>
          <p:grpSpPr>
            <a:xfrm>
              <a:off x="7730532" y="3528836"/>
              <a:ext cx="2917373" cy="1240067"/>
              <a:chOff x="7650452" y="3389586"/>
              <a:chExt cx="2917373" cy="1240067"/>
            </a:xfrm>
          </p:grpSpPr>
          <p:sp>
            <p:nvSpPr>
              <p:cNvPr id="438" name="Google Shape;438;p34"/>
              <p:cNvSpPr/>
              <p:nvPr/>
            </p:nvSpPr>
            <p:spPr>
              <a:xfrm>
                <a:off x="7650452" y="3389586"/>
                <a:ext cx="2917373" cy="1240067"/>
              </a:xfrm>
              <a:prstGeom prst="roundRect">
                <a:avLst>
                  <a:gd fmla="val 16667" name="adj"/>
                </a:avLst>
              </a:prstGeom>
              <a:gradFill>
                <a:gsLst>
                  <a:gs pos="0">
                    <a:srgbClr val="B49F9D"/>
                  </a:gs>
                  <a:gs pos="50000">
                    <a:srgbClr val="D0C3C3"/>
                  </a:gs>
                  <a:gs pos="100000">
                    <a:srgbClr val="E8E1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34"/>
              <p:cNvSpPr txBox="1"/>
              <p:nvPr/>
            </p:nvSpPr>
            <p:spPr>
              <a:xfrm>
                <a:off x="7740385" y="3603427"/>
                <a:ext cx="2156051" cy="802005"/>
              </a:xfrm>
              <a:prstGeom prst="rect">
                <a:avLst/>
              </a:prstGeom>
              <a:noFill/>
              <a:ln>
                <a:noFill/>
              </a:ln>
            </p:spPr>
            <p:txBody>
              <a:bodyPr anchorCtr="0" anchor="t" bIns="91425" lIns="91425" spcFirstLastPara="1" rIns="91425" wrap="square" tIns="91425">
                <a:spAutoFit/>
              </a:bodyPr>
              <a:lstStyle/>
              <a:p>
                <a:pPr indent="-635" lvl="0" marL="12065" marR="5080" rtl="0" algn="ctr">
                  <a:lnSpc>
                    <a:spcPct val="122000"/>
                  </a:lnSpc>
                  <a:spcBef>
                    <a:spcPts val="0"/>
                  </a:spcBef>
                  <a:spcAft>
                    <a:spcPts val="0"/>
                  </a:spcAft>
                  <a:buNone/>
                </a:pPr>
                <a:r>
                  <a:rPr lang="zh-CN" sz="1100">
                    <a:solidFill>
                      <a:schemeClr val="dk1"/>
                    </a:solidFill>
                    <a:latin typeface="Calibri"/>
                    <a:ea typeface="Calibri"/>
                    <a:cs typeface="Calibri"/>
                    <a:sym typeface="Calibri"/>
                  </a:rPr>
                  <a:t>使用工具2A和2C观察小组中程度不同的学生，以评估他们的参与度和对话质量。</a:t>
                </a:r>
                <a:endParaRPr/>
              </a:p>
            </p:txBody>
          </p:sp>
        </p:grpSp>
        <p:grpSp>
          <p:nvGrpSpPr>
            <p:cNvPr id="440" name="Google Shape;440;p34"/>
            <p:cNvGrpSpPr/>
            <p:nvPr/>
          </p:nvGrpSpPr>
          <p:grpSpPr>
            <a:xfrm>
              <a:off x="3087373" y="5006673"/>
              <a:ext cx="2917373" cy="1240065"/>
              <a:chOff x="2701210" y="4949458"/>
              <a:chExt cx="2917373" cy="1240065"/>
            </a:xfrm>
          </p:grpSpPr>
          <p:sp>
            <p:nvSpPr>
              <p:cNvPr id="441" name="Google Shape;441;p34"/>
              <p:cNvSpPr/>
              <p:nvPr/>
            </p:nvSpPr>
            <p:spPr>
              <a:xfrm>
                <a:off x="2701210" y="4949458"/>
                <a:ext cx="2917373" cy="1240065"/>
              </a:xfrm>
              <a:prstGeom prst="roundRect">
                <a:avLst>
                  <a:gd fmla="val 16667" name="adj"/>
                </a:avLst>
              </a:prstGeom>
              <a:gradFill>
                <a:gsLst>
                  <a:gs pos="0">
                    <a:srgbClr val="93C1BB"/>
                  </a:gs>
                  <a:gs pos="50000">
                    <a:srgbClr val="BED7D4"/>
                  </a:gs>
                  <a:gs pos="100000">
                    <a:srgbClr val="DFEBE9"/>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34"/>
              <p:cNvSpPr txBox="1"/>
              <p:nvPr/>
            </p:nvSpPr>
            <p:spPr>
              <a:xfrm>
                <a:off x="3133010" y="5059948"/>
                <a:ext cx="2466340" cy="1112520"/>
              </a:xfrm>
              <a:prstGeom prst="rect">
                <a:avLst/>
              </a:prstGeom>
              <a:noFill/>
              <a:ln>
                <a:noFill/>
              </a:ln>
            </p:spPr>
            <p:txBody>
              <a:bodyPr anchorCtr="0" anchor="t" bIns="91425" lIns="91425" spcFirstLastPara="1" rIns="91425" wrap="square" tIns="91425">
                <a:spAutoFit/>
              </a:bodyPr>
              <a:lstStyle/>
              <a:p>
                <a:pPr indent="0" lvl="0" marL="0" marR="0" rtl="0" algn="ctr">
                  <a:lnSpc>
                    <a:spcPct val="110000"/>
                  </a:lnSpc>
                  <a:spcBef>
                    <a:spcPts val="0"/>
                  </a:spcBef>
                  <a:spcAft>
                    <a:spcPts val="0"/>
                  </a:spcAft>
                  <a:buNone/>
                </a:pPr>
                <a:r>
                  <a:rPr lang="zh-CN" sz="1100">
                    <a:solidFill>
                      <a:schemeClr val="dk1"/>
                    </a:solidFill>
                    <a:latin typeface="Calibri"/>
                    <a:ea typeface="Calibri"/>
                    <a:cs typeface="Calibri"/>
                    <a:sym typeface="Calibri"/>
                  </a:rPr>
                  <a:t>学生们很少互相拓展观点，高水平的学生主要解释或陈述答案。低水平的学生参与较少，对话完全由高水平的学生主导，呈现出机械性参与或参与度极低。</a:t>
                </a:r>
                <a:endParaRPr/>
              </a:p>
            </p:txBody>
          </p:sp>
        </p:grpSp>
        <p:grpSp>
          <p:nvGrpSpPr>
            <p:cNvPr id="443" name="Google Shape;443;p34"/>
            <p:cNvGrpSpPr/>
            <p:nvPr/>
          </p:nvGrpSpPr>
          <p:grpSpPr>
            <a:xfrm>
              <a:off x="6232865" y="4980930"/>
              <a:ext cx="2917373" cy="1240065"/>
              <a:chOff x="6125535" y="4971642"/>
              <a:chExt cx="2917373" cy="1240065"/>
            </a:xfrm>
          </p:grpSpPr>
          <p:sp>
            <p:nvSpPr>
              <p:cNvPr id="444" name="Google Shape;444;p34"/>
              <p:cNvSpPr/>
              <p:nvPr/>
            </p:nvSpPr>
            <p:spPr>
              <a:xfrm>
                <a:off x="6125535" y="4971642"/>
                <a:ext cx="2917373" cy="1240065"/>
              </a:xfrm>
              <a:prstGeom prst="roundRect">
                <a:avLst>
                  <a:gd fmla="val 16667" name="adj"/>
                </a:avLst>
              </a:prstGeom>
              <a:gradFill>
                <a:gsLst>
                  <a:gs pos="0">
                    <a:srgbClr val="B598AF"/>
                  </a:gs>
                  <a:gs pos="50000">
                    <a:srgbClr val="D1C1CD"/>
                  </a:gs>
                  <a:gs pos="100000">
                    <a:srgbClr val="E7E0E7"/>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34"/>
              <p:cNvSpPr txBox="1"/>
              <p:nvPr/>
            </p:nvSpPr>
            <p:spPr>
              <a:xfrm>
                <a:off x="6288622" y="5223829"/>
                <a:ext cx="2144988" cy="790575"/>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0"/>
                  </a:spcBef>
                  <a:spcAft>
                    <a:spcPts val="0"/>
                  </a:spcAft>
                  <a:buNone/>
                </a:pPr>
                <a:r>
                  <a:rPr lang="zh-CN" sz="1100">
                    <a:solidFill>
                      <a:schemeClr val="dk1"/>
                    </a:solidFill>
                    <a:latin typeface="Calibri"/>
                    <a:ea typeface="Calibri"/>
                    <a:cs typeface="Calibri"/>
                    <a:sym typeface="Calibri"/>
                  </a:rPr>
                  <a:t>对对话片段进行转录和编码，识别并统计每个编码（B、R、IR和CH）的出现次数。</a:t>
                </a:r>
                <a:endParaRPr/>
              </a:p>
            </p:txBody>
          </p:sp>
        </p:grpSp>
        <p:grpSp>
          <p:nvGrpSpPr>
            <p:cNvPr id="446" name="Google Shape;446;p34"/>
            <p:cNvGrpSpPr/>
            <p:nvPr/>
          </p:nvGrpSpPr>
          <p:grpSpPr>
            <a:xfrm>
              <a:off x="1569213" y="3464076"/>
              <a:ext cx="2917373" cy="1306941"/>
              <a:chOff x="1104897" y="3322834"/>
              <a:chExt cx="2917373" cy="1306941"/>
            </a:xfrm>
          </p:grpSpPr>
          <p:sp>
            <p:nvSpPr>
              <p:cNvPr id="447" name="Google Shape;447;p34"/>
              <p:cNvSpPr/>
              <p:nvPr/>
            </p:nvSpPr>
            <p:spPr>
              <a:xfrm>
                <a:off x="1104897" y="3322834"/>
                <a:ext cx="2917373" cy="1240065"/>
              </a:xfrm>
              <a:prstGeom prst="roundRect">
                <a:avLst>
                  <a:gd fmla="val 16667" name="adj"/>
                </a:avLst>
              </a:prstGeom>
              <a:gradFill>
                <a:gsLst>
                  <a:gs pos="0">
                    <a:srgbClr val="F3A08A"/>
                  </a:gs>
                  <a:gs pos="50000">
                    <a:srgbClr val="F6C5B8"/>
                  </a:gs>
                  <a:gs pos="100000">
                    <a:srgbClr val="FAE2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34"/>
              <p:cNvSpPr txBox="1"/>
              <p:nvPr/>
            </p:nvSpPr>
            <p:spPr>
              <a:xfrm>
                <a:off x="1491924" y="3482330"/>
                <a:ext cx="2316966" cy="1147445"/>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lang="zh-CN" sz="1100">
                    <a:solidFill>
                      <a:schemeClr val="dk1"/>
                    </a:solidFill>
                    <a:latin typeface="Calibri"/>
                    <a:ea typeface="Calibri"/>
                    <a:cs typeface="Calibri"/>
                    <a:sym typeface="Calibri"/>
                  </a:rPr>
                  <a:t>共同建立对话基本规则。</a:t>
                </a:r>
                <a:endParaRPr/>
              </a:p>
              <a:p>
                <a:pPr indent="0" lvl="0" marL="0" marR="0" rtl="0" algn="ctr">
                  <a:lnSpc>
                    <a:spcPct val="115000"/>
                  </a:lnSpc>
                  <a:spcBef>
                    <a:spcPts val="0"/>
                  </a:spcBef>
                  <a:spcAft>
                    <a:spcPts val="0"/>
                  </a:spcAft>
                  <a:buNone/>
                </a:pPr>
                <a:r>
                  <a:rPr lang="zh-CN" sz="1100">
                    <a:solidFill>
                      <a:schemeClr val="dk1"/>
                    </a:solidFill>
                    <a:latin typeface="Calibri"/>
                    <a:ea typeface="Calibri"/>
                    <a:cs typeface="Calibri"/>
                    <a:sym typeface="Calibri"/>
                  </a:rPr>
                  <a:t>探讨对话如何有助于所有学习者。</a:t>
                </a:r>
                <a:endParaRPr/>
              </a:p>
              <a:p>
                <a:pPr indent="0" lvl="0" marL="0" marR="0" rtl="0" algn="ctr">
                  <a:lnSpc>
                    <a:spcPct val="115000"/>
                  </a:lnSpc>
                  <a:spcBef>
                    <a:spcPts val="0"/>
                  </a:spcBef>
                  <a:spcAft>
                    <a:spcPts val="0"/>
                  </a:spcAft>
                  <a:buNone/>
                </a:pPr>
                <a:r>
                  <a:rPr lang="zh-CN" sz="1100">
                    <a:solidFill>
                      <a:schemeClr val="dk1"/>
                    </a:solidFill>
                    <a:latin typeface="Calibri"/>
                    <a:ea typeface="Calibri"/>
                    <a:cs typeface="Calibri"/>
                    <a:sym typeface="Calibri"/>
                  </a:rPr>
                  <a:t>引入对话语句结构。</a:t>
                </a:r>
                <a:endParaRPr/>
              </a:p>
              <a:p>
                <a:pPr indent="0" lvl="0" marL="0" marR="0" rtl="0" algn="ctr">
                  <a:lnSpc>
                    <a:spcPct val="115000"/>
                  </a:lnSpc>
                  <a:spcBef>
                    <a:spcPts val="0"/>
                  </a:spcBef>
                  <a:spcAft>
                    <a:spcPts val="0"/>
                  </a:spcAft>
                  <a:buNone/>
                </a:pPr>
                <a:r>
                  <a:rPr lang="zh-CN" sz="1100">
                    <a:solidFill>
                      <a:schemeClr val="dk1"/>
                    </a:solidFill>
                    <a:latin typeface="Calibri"/>
                    <a:ea typeface="Calibri"/>
                    <a:cs typeface="Calibri"/>
                    <a:sym typeface="Calibri"/>
                  </a:rPr>
                  <a:t>培养对于对话好处的元认知。</a:t>
                </a:r>
                <a:endParaRPr/>
              </a:p>
              <a:p>
                <a:pPr indent="225425" lvl="0" marL="12700" marR="5080" rtl="0" algn="l">
                  <a:lnSpc>
                    <a:spcPct val="102000"/>
                  </a:lnSpc>
                  <a:spcBef>
                    <a:spcPts val="0"/>
                  </a:spcBef>
                  <a:spcAft>
                    <a:spcPts val="0"/>
                  </a:spcAft>
                  <a:buNone/>
                </a:pPr>
                <a:r>
                  <a:t/>
                </a:r>
                <a:endParaRPr sz="1200">
                  <a:solidFill>
                    <a:schemeClr val="dk1"/>
                  </a:solidFill>
                  <a:latin typeface="Calibri"/>
                  <a:ea typeface="Calibri"/>
                  <a:cs typeface="Calibri"/>
                  <a:sym typeface="Calibri"/>
                </a:endParaRPr>
              </a:p>
            </p:txBody>
          </p:sp>
        </p:grpSp>
        <p:grpSp>
          <p:nvGrpSpPr>
            <p:cNvPr id="449" name="Google Shape;449;p34"/>
            <p:cNvGrpSpPr/>
            <p:nvPr/>
          </p:nvGrpSpPr>
          <p:grpSpPr>
            <a:xfrm>
              <a:off x="1569213" y="2001603"/>
              <a:ext cx="2917373" cy="1240065"/>
              <a:chOff x="1328052" y="1870974"/>
              <a:chExt cx="2917373" cy="1240065"/>
            </a:xfrm>
          </p:grpSpPr>
          <p:sp>
            <p:nvSpPr>
              <p:cNvPr id="450" name="Google Shape;450;p34"/>
              <p:cNvSpPr/>
              <p:nvPr/>
            </p:nvSpPr>
            <p:spPr>
              <a:xfrm>
                <a:off x="1328052" y="1870974"/>
                <a:ext cx="2917373" cy="1240065"/>
              </a:xfrm>
              <a:prstGeom prst="roundRect">
                <a:avLst>
                  <a:gd fmla="val 16667" name="adj"/>
                </a:avLst>
              </a:prstGeom>
              <a:gradFill>
                <a:gsLst>
                  <a:gs pos="0">
                    <a:srgbClr val="EE8A8B"/>
                  </a:gs>
                  <a:gs pos="50000">
                    <a:srgbClr val="F3B7B9"/>
                  </a:gs>
                  <a:gs pos="100000">
                    <a:srgbClr val="F8DC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34"/>
              <p:cNvSpPr txBox="1"/>
              <p:nvPr/>
            </p:nvSpPr>
            <p:spPr>
              <a:xfrm>
                <a:off x="1902731" y="2004959"/>
                <a:ext cx="2308860" cy="99314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0"/>
                  </a:spcBef>
                  <a:spcAft>
                    <a:spcPts val="0"/>
                  </a:spcAft>
                  <a:buNone/>
                </a:pPr>
                <a:r>
                  <a:rPr lang="zh-CN" sz="1100">
                    <a:solidFill>
                      <a:schemeClr val="dk1"/>
                    </a:solidFill>
                    <a:latin typeface="Calibri"/>
                    <a:ea typeface="Calibri"/>
                    <a:cs typeface="Calibri"/>
                    <a:sym typeface="Calibri"/>
                  </a:rPr>
                  <a:t>对话在数量和质量上都有显著提升 - 解释推理并深化观点。这种变化对学习有何影响？在能力相似的小组中，结果是否存在差异？</a:t>
                </a:r>
                <a:endParaRPr/>
              </a:p>
            </p:txBody>
          </p:sp>
        </p:grpSp>
        <p:sp>
          <p:nvSpPr>
            <p:cNvPr id="452" name="Google Shape;452;p34"/>
            <p:cNvSpPr/>
            <p:nvPr/>
          </p:nvSpPr>
          <p:spPr>
            <a:xfrm>
              <a:off x="5082870" y="2618317"/>
              <a:ext cx="2051376" cy="2010509"/>
            </a:xfrm>
            <a:prstGeom prst="arc">
              <a:avLst>
                <a:gd fmla="val 15399189" name="adj1"/>
                <a:gd fmla="val 14527644" name="adj2"/>
              </a:avLst>
            </a:prstGeom>
            <a:noFill/>
            <a:ln cap="flat" cmpd="sng" w="19050">
              <a:solidFill>
                <a:srgbClr val="C4BD97"/>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53" name="Google Shape;453;p34"/>
          <p:cNvPicPr preferRelativeResize="0"/>
          <p:nvPr/>
        </p:nvPicPr>
        <p:blipFill rotWithShape="1">
          <a:blip r:embed="rId7">
            <a:alphaModFix/>
          </a:blip>
          <a:srcRect b="0" l="0" r="0" t="0"/>
          <a:stretch/>
        </p:blipFill>
        <p:spPr>
          <a:xfrm>
            <a:off x="9168736" y="2203929"/>
            <a:ext cx="1027984" cy="1027984"/>
          </a:xfrm>
          <a:prstGeom prst="rect">
            <a:avLst/>
          </a:prstGeom>
          <a:noFill/>
          <a:ln>
            <a:noFill/>
          </a:ln>
        </p:spPr>
      </p:pic>
      <p:sp>
        <p:nvSpPr>
          <p:cNvPr id="454" name="Google Shape;454;p34"/>
          <p:cNvSpPr/>
          <p:nvPr/>
        </p:nvSpPr>
        <p:spPr>
          <a:xfrm>
            <a:off x="8938260" y="2059305"/>
            <a:ext cx="1513840" cy="1384300"/>
          </a:xfrm>
          <a:prstGeom prst="rect">
            <a:avLst/>
          </a:prstGeom>
        </p:spPr>
        <p:txBody>
          <a:bodyPr>
            <a:prstTxWarp prst="textPlain"/>
          </a:bodyPr>
          <a:lstStyle/>
          <a:p>
            <a:pPr lvl="0" algn="ctr"/>
            <a:r>
              <a:rPr b="0" i="0">
                <a:ln>
                  <a:noFill/>
                </a:ln>
                <a:solidFill>
                  <a:schemeClr val="dk1"/>
                </a:solidFill>
                <a:latin typeface="Calibri"/>
              </a:rPr>
              <a:t>焦点与探究问题</a:t>
            </a:r>
          </a:p>
        </p:txBody>
      </p:sp>
      <p:pic>
        <p:nvPicPr>
          <p:cNvPr id="455" name="Google Shape;455;p34"/>
          <p:cNvPicPr preferRelativeResize="0"/>
          <p:nvPr/>
        </p:nvPicPr>
        <p:blipFill rotWithShape="1">
          <a:blip r:embed="rId8">
            <a:alphaModFix/>
          </a:blip>
          <a:srcRect b="0" l="0" r="0" t="0"/>
          <a:stretch/>
        </p:blipFill>
        <p:spPr>
          <a:xfrm>
            <a:off x="9234195" y="3866653"/>
            <a:ext cx="1027984" cy="1027984"/>
          </a:xfrm>
          <a:prstGeom prst="rect">
            <a:avLst/>
          </a:prstGeom>
          <a:noFill/>
          <a:ln>
            <a:noFill/>
          </a:ln>
        </p:spPr>
      </p:pic>
      <p:sp>
        <p:nvSpPr>
          <p:cNvPr id="456" name="Google Shape;456;p34"/>
          <p:cNvSpPr/>
          <p:nvPr/>
        </p:nvSpPr>
        <p:spPr>
          <a:xfrm>
            <a:off x="9067165" y="3657600"/>
            <a:ext cx="1348740" cy="1416050"/>
          </a:xfrm>
          <a:prstGeom prst="rect">
            <a:avLst/>
          </a:prstGeom>
        </p:spPr>
        <p:txBody>
          <a:bodyPr>
            <a:prstTxWarp prst="textPlain"/>
          </a:bodyPr>
          <a:lstStyle/>
          <a:p>
            <a:pPr lvl="0" algn="ctr"/>
            <a:r>
              <a:rPr b="0" i="0">
                <a:ln>
                  <a:noFill/>
                </a:ln>
                <a:solidFill>
                  <a:schemeClr val="dk1"/>
                </a:solidFill>
                <a:latin typeface="Calibri"/>
              </a:rPr>
              <a:t>探究计划与方法</a:t>
            </a:r>
          </a:p>
        </p:txBody>
      </p:sp>
      <p:pic>
        <p:nvPicPr>
          <p:cNvPr id="457" name="Google Shape;457;p34"/>
          <p:cNvPicPr preferRelativeResize="0"/>
          <p:nvPr/>
        </p:nvPicPr>
        <p:blipFill rotWithShape="1">
          <a:blip r:embed="rId9">
            <a:alphaModFix/>
          </a:blip>
          <a:srcRect b="0" l="0" r="0" t="0"/>
          <a:stretch/>
        </p:blipFill>
        <p:spPr>
          <a:xfrm>
            <a:off x="7791181" y="5467930"/>
            <a:ext cx="1027983" cy="1027983"/>
          </a:xfrm>
          <a:prstGeom prst="rect">
            <a:avLst/>
          </a:prstGeom>
          <a:noFill/>
          <a:ln>
            <a:noFill/>
          </a:ln>
        </p:spPr>
      </p:pic>
      <p:sp>
        <p:nvSpPr>
          <p:cNvPr id="458" name="Google Shape;458;p34"/>
          <p:cNvSpPr/>
          <p:nvPr/>
        </p:nvSpPr>
        <p:spPr>
          <a:xfrm>
            <a:off x="7752080" y="5977890"/>
            <a:ext cx="1076325" cy="710565"/>
          </a:xfrm>
          <a:prstGeom prst="rect">
            <a:avLst/>
          </a:prstGeom>
        </p:spPr>
        <p:txBody>
          <a:bodyPr>
            <a:prstTxWarp prst="textPlain"/>
          </a:bodyPr>
          <a:lstStyle/>
          <a:p>
            <a:pPr lvl="0" algn="ctr"/>
            <a:r>
              <a:rPr b="0" i="0">
                <a:ln>
                  <a:noFill/>
                </a:ln>
                <a:solidFill>
                  <a:schemeClr val="dk1"/>
                </a:solidFill>
                <a:latin typeface="Calibri"/>
              </a:rPr>
              <a:t>数据处理</a:t>
            </a:r>
          </a:p>
        </p:txBody>
      </p:sp>
      <p:pic>
        <p:nvPicPr>
          <p:cNvPr id="459" name="Google Shape;459;p34"/>
          <p:cNvPicPr preferRelativeResize="0"/>
          <p:nvPr/>
        </p:nvPicPr>
        <p:blipFill rotWithShape="1">
          <a:blip r:embed="rId10">
            <a:alphaModFix/>
          </a:blip>
          <a:srcRect b="0" l="0" r="0" t="0"/>
          <a:stretch/>
        </p:blipFill>
        <p:spPr>
          <a:xfrm>
            <a:off x="1713682" y="5438700"/>
            <a:ext cx="1043173" cy="1043173"/>
          </a:xfrm>
          <a:prstGeom prst="rect">
            <a:avLst/>
          </a:prstGeom>
          <a:noFill/>
          <a:ln>
            <a:noFill/>
          </a:ln>
        </p:spPr>
      </p:pic>
      <p:sp>
        <p:nvSpPr>
          <p:cNvPr id="460" name="Google Shape;460;p34"/>
          <p:cNvSpPr/>
          <p:nvPr/>
        </p:nvSpPr>
        <p:spPr>
          <a:xfrm>
            <a:off x="1763395" y="6290945"/>
            <a:ext cx="910590" cy="397510"/>
          </a:xfrm>
          <a:prstGeom prst="rect">
            <a:avLst/>
          </a:prstGeom>
        </p:spPr>
        <p:txBody>
          <a:bodyPr>
            <a:prstTxWarp prst="textPlain"/>
          </a:bodyPr>
          <a:lstStyle/>
          <a:p>
            <a:pPr lvl="0" algn="ctr"/>
            <a:r>
              <a:rPr b="0" i="0">
                <a:ln>
                  <a:noFill/>
                </a:ln>
                <a:solidFill>
                  <a:schemeClr val="dk1"/>
                </a:solidFill>
                <a:latin typeface="Calibri"/>
              </a:rPr>
              <a:t>阐释</a:t>
            </a:r>
          </a:p>
        </p:txBody>
      </p:sp>
      <p:pic>
        <p:nvPicPr>
          <p:cNvPr id="461" name="Google Shape;461;p34"/>
          <p:cNvPicPr preferRelativeResize="0"/>
          <p:nvPr/>
        </p:nvPicPr>
        <p:blipFill rotWithShape="1">
          <a:blip r:embed="rId11">
            <a:alphaModFix/>
          </a:blip>
          <a:srcRect b="0" l="0" r="0" t="0"/>
          <a:stretch/>
        </p:blipFill>
        <p:spPr>
          <a:xfrm>
            <a:off x="165505" y="3927761"/>
            <a:ext cx="1036951" cy="1036951"/>
          </a:xfrm>
          <a:prstGeom prst="rect">
            <a:avLst/>
          </a:prstGeom>
          <a:noFill/>
          <a:ln>
            <a:noFill/>
          </a:ln>
        </p:spPr>
      </p:pic>
      <p:sp>
        <p:nvSpPr>
          <p:cNvPr id="462" name="Google Shape;462;p34"/>
          <p:cNvSpPr/>
          <p:nvPr/>
        </p:nvSpPr>
        <p:spPr>
          <a:xfrm>
            <a:off x="104140" y="4410075"/>
            <a:ext cx="1006475" cy="699135"/>
          </a:xfrm>
          <a:prstGeom prst="rect">
            <a:avLst/>
          </a:prstGeom>
        </p:spPr>
        <p:txBody>
          <a:bodyPr>
            <a:prstTxWarp prst="textPlain"/>
          </a:bodyPr>
          <a:lstStyle/>
          <a:p>
            <a:pPr lvl="0" algn="ctr"/>
            <a:r>
              <a:rPr b="0" i="0">
                <a:ln>
                  <a:noFill/>
                </a:ln>
                <a:solidFill>
                  <a:schemeClr val="dk1"/>
                </a:solidFill>
                <a:latin typeface="Calibri"/>
              </a:rPr>
              <a:t>行动计划</a:t>
            </a:r>
          </a:p>
        </p:txBody>
      </p:sp>
      <p:grpSp>
        <p:nvGrpSpPr>
          <p:cNvPr id="463" name="Google Shape;463;p34"/>
          <p:cNvGrpSpPr/>
          <p:nvPr/>
        </p:nvGrpSpPr>
        <p:grpSpPr>
          <a:xfrm>
            <a:off x="4606533" y="622097"/>
            <a:ext cx="1076149" cy="1240737"/>
            <a:chOff x="4606533" y="622097"/>
            <a:chExt cx="1076149" cy="1240737"/>
          </a:xfrm>
        </p:grpSpPr>
        <p:sp>
          <p:nvSpPr>
            <p:cNvPr id="464" name="Google Shape;464;p34"/>
            <p:cNvSpPr/>
            <p:nvPr/>
          </p:nvSpPr>
          <p:spPr>
            <a:xfrm>
              <a:off x="4606533" y="1206184"/>
              <a:ext cx="1075206" cy="656650"/>
            </a:xfrm>
            <a:prstGeom prst="rect">
              <a:avLst/>
            </a:prstGeom>
          </p:spPr>
          <p:txBody>
            <a:bodyPr>
              <a:prstTxWarp prst="textPlain"/>
            </a:bodyPr>
            <a:lstStyle/>
            <a:p>
              <a:pPr lvl="0" algn="ctr"/>
              <a:r>
                <a:rPr b="0" i="0">
                  <a:ln>
                    <a:noFill/>
                  </a:ln>
                  <a:solidFill>
                    <a:schemeClr val="dk1"/>
                  </a:solidFill>
                  <a:latin typeface="Calibri"/>
                </a:rPr>
                <a:t>兴趣与目标</a:t>
              </a:r>
            </a:p>
          </p:txBody>
        </p:sp>
        <p:pic>
          <p:nvPicPr>
            <p:cNvPr id="465" name="Google Shape;465;p34"/>
            <p:cNvPicPr preferRelativeResize="0"/>
            <p:nvPr/>
          </p:nvPicPr>
          <p:blipFill rotWithShape="1">
            <a:blip r:embed="rId12">
              <a:alphaModFix/>
            </a:blip>
            <a:srcRect b="0" l="0" r="0" t="0"/>
            <a:stretch/>
          </p:blipFill>
          <p:spPr>
            <a:xfrm>
              <a:off x="4654698" y="622097"/>
              <a:ext cx="1027984" cy="1027984"/>
            </a:xfrm>
            <a:prstGeom prst="rect">
              <a:avLst/>
            </a:prstGeom>
            <a:noFill/>
            <a:ln>
              <a:noFill/>
            </a:ln>
          </p:spPr>
        </p:pic>
      </p:grpSp>
      <p:grpSp>
        <p:nvGrpSpPr>
          <p:cNvPr id="466" name="Google Shape;466;p34"/>
          <p:cNvGrpSpPr/>
          <p:nvPr/>
        </p:nvGrpSpPr>
        <p:grpSpPr>
          <a:xfrm>
            <a:off x="154115" y="2200916"/>
            <a:ext cx="1180573" cy="1199246"/>
            <a:chOff x="154115" y="2200916"/>
            <a:chExt cx="1180573" cy="1199246"/>
          </a:xfrm>
        </p:grpSpPr>
        <p:pic>
          <p:nvPicPr>
            <p:cNvPr id="467" name="Google Shape;467;p34"/>
            <p:cNvPicPr preferRelativeResize="0"/>
            <p:nvPr/>
          </p:nvPicPr>
          <p:blipFill rotWithShape="1">
            <a:blip r:embed="rId13">
              <a:alphaModFix/>
            </a:blip>
            <a:srcRect b="0" l="0" r="0" t="0"/>
            <a:stretch/>
          </p:blipFill>
          <p:spPr>
            <a:xfrm>
              <a:off x="211008" y="2200916"/>
              <a:ext cx="1043173" cy="1043173"/>
            </a:xfrm>
            <a:prstGeom prst="rect">
              <a:avLst/>
            </a:prstGeom>
            <a:noFill/>
            <a:ln>
              <a:noFill/>
            </a:ln>
          </p:spPr>
        </p:pic>
        <p:sp>
          <p:nvSpPr>
            <p:cNvPr id="468" name="Google Shape;468;p34"/>
            <p:cNvSpPr/>
            <p:nvPr/>
          </p:nvSpPr>
          <p:spPr>
            <a:xfrm>
              <a:off x="154115" y="2415214"/>
              <a:ext cx="1180573" cy="984948"/>
            </a:xfrm>
            <a:prstGeom prst="rect">
              <a:avLst/>
            </a:prstGeom>
          </p:spPr>
          <p:txBody>
            <a:bodyPr>
              <a:prstTxWarp prst="textPlain"/>
            </a:bodyPr>
            <a:lstStyle/>
            <a:p>
              <a:pPr lvl="0" algn="ctr"/>
              <a:r>
                <a:rPr b="0" i="0">
                  <a:ln>
                    <a:noFill/>
                  </a:ln>
                  <a:solidFill>
                    <a:schemeClr val="dk1"/>
                  </a:solidFill>
                  <a:latin typeface="Calibri"/>
                </a:rPr>
                <a:t>回顾与反思</a:t>
              </a:r>
            </a:p>
          </p:txBody>
        </p:sp>
      </p:grpSp>
      <p:sp>
        <p:nvSpPr>
          <p:cNvPr id="469" name="Google Shape;469;p34"/>
          <p:cNvSpPr txBox="1"/>
          <p:nvPr/>
        </p:nvSpPr>
        <p:spPr>
          <a:xfrm>
            <a:off x="545513" y="899021"/>
            <a:ext cx="2925050" cy="276860"/>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zh-CN" sz="1800">
                <a:solidFill>
                  <a:srgbClr val="800000"/>
                </a:solidFill>
                <a:latin typeface="Arial"/>
                <a:ea typeface="Arial"/>
                <a:cs typeface="Arial"/>
                <a:sym typeface="Arial"/>
              </a:rPr>
              <a:t>反思性探究循环</a:t>
            </a:r>
            <a:endParaRPr/>
          </a:p>
        </p:txBody>
      </p:sp>
      <p:sp>
        <p:nvSpPr>
          <p:cNvPr id="470" name="Google Shape;470;p34"/>
          <p:cNvSpPr txBox="1"/>
          <p:nvPr/>
        </p:nvSpPr>
        <p:spPr>
          <a:xfrm>
            <a:off x="7012048" y="622097"/>
            <a:ext cx="2191943" cy="27686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zh-CN" sz="1800">
                <a:solidFill>
                  <a:srgbClr val="800000"/>
                </a:solidFill>
                <a:latin typeface="Arial"/>
                <a:ea typeface="Arial"/>
                <a:cs typeface="Arial"/>
                <a:sym typeface="Arial"/>
              </a:rPr>
              <a:t>姓名: 朱莉娅·蒙克斯</a:t>
            </a:r>
            <a:endParaRPr/>
          </a:p>
        </p:txBody>
      </p:sp>
      <p:sp>
        <p:nvSpPr>
          <p:cNvPr id="471" name="Google Shape;471;p34"/>
          <p:cNvSpPr txBox="1"/>
          <p:nvPr/>
        </p:nvSpPr>
        <p:spPr>
          <a:xfrm>
            <a:off x="7345680" y="7023735"/>
            <a:ext cx="2936875" cy="276860"/>
          </a:xfrm>
          <a:prstGeom prst="rect">
            <a:avLst/>
          </a:prstGeom>
          <a:noFill/>
          <a:ln cap="flat" cmpd="sng" w="25400">
            <a:solidFill>
              <a:srgbClr val="2791A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zh-CN" sz="1200">
                <a:solidFill>
                  <a:schemeClr val="dk1"/>
                </a:solidFill>
                <a:latin typeface="Arial"/>
                <a:ea typeface="Arial"/>
                <a:cs typeface="Arial"/>
                <a:sym typeface="Arial"/>
              </a:rPr>
              <a:t>  我们的</a:t>
            </a:r>
            <a:r>
              <a:rPr lang="zh-CN" sz="1200" u="sng">
                <a:solidFill>
                  <a:schemeClr val="hlink"/>
                </a:solidFill>
                <a:latin typeface="Arial"/>
                <a:ea typeface="Arial"/>
                <a:cs typeface="Arial"/>
                <a:sym typeface="Arial"/>
                <a:hlinkClick r:id="rId14"/>
              </a:rPr>
              <a:t>网站</a:t>
            </a:r>
            <a:r>
              <a:rPr lang="zh-CN" sz="1200">
                <a:solidFill>
                  <a:schemeClr val="dk1"/>
                </a:solidFill>
                <a:latin typeface="Arial"/>
                <a:ea typeface="Arial"/>
                <a:cs typeface="Arial"/>
                <a:sym typeface="Arial"/>
              </a:rPr>
              <a:t>上提供可下载的模版</a:t>
            </a:r>
            <a:endParaRPr/>
          </a:p>
        </p:txBody>
      </p:sp>
      <p:sp>
        <p:nvSpPr>
          <p:cNvPr id="472" name="Google Shape;472;p34"/>
          <p:cNvSpPr/>
          <p:nvPr/>
        </p:nvSpPr>
        <p:spPr>
          <a:xfrm>
            <a:off x="9748225" y="7067550"/>
            <a:ext cx="232403" cy="232403"/>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5"/>
          <p:cNvSpPr txBox="1"/>
          <p:nvPr/>
        </p:nvSpPr>
        <p:spPr>
          <a:xfrm>
            <a:off x="616464" y="643135"/>
            <a:ext cx="1801495" cy="847090"/>
          </a:xfrm>
          <a:prstGeom prst="rect">
            <a:avLst/>
          </a:prstGeom>
          <a:solidFill>
            <a:srgbClr val="D9F1F6"/>
          </a:solidFill>
          <a:ln>
            <a:noFill/>
          </a:ln>
        </p:spPr>
        <p:txBody>
          <a:bodyPr anchorCtr="0" anchor="t" bIns="91425" lIns="91425" spcFirstLastPara="1" rIns="91425" wrap="square" tIns="91425">
            <a:spAutoFit/>
          </a:bodyPr>
          <a:lstStyle/>
          <a:p>
            <a:pPr indent="0" lvl="0" marL="26035" marR="0" rtl="0" algn="l">
              <a:lnSpc>
                <a:spcPct val="120000"/>
              </a:lnSpc>
              <a:spcBef>
                <a:spcPts val="0"/>
              </a:spcBef>
              <a:spcAft>
                <a:spcPts val="0"/>
              </a:spcAft>
              <a:buNone/>
            </a:pPr>
            <a:r>
              <a:rPr b="1" lang="zh-CN" sz="1800">
                <a:solidFill>
                  <a:srgbClr val="1A616F"/>
                </a:solidFill>
                <a:latin typeface="Arial"/>
                <a:ea typeface="Arial"/>
                <a:cs typeface="Arial"/>
                <a:sym typeface="Arial"/>
              </a:rPr>
              <a:t>F部分：选择探究焦点</a:t>
            </a:r>
            <a:endParaRPr/>
          </a:p>
        </p:txBody>
      </p:sp>
      <p:sp>
        <p:nvSpPr>
          <p:cNvPr id="478" name="Google Shape;478;p35"/>
          <p:cNvSpPr txBox="1"/>
          <p:nvPr/>
        </p:nvSpPr>
        <p:spPr>
          <a:xfrm>
            <a:off x="643891" y="1945639"/>
            <a:ext cx="4660265" cy="139128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820" marR="94615" rtl="0" algn="just">
              <a:lnSpc>
                <a:spcPct val="121000"/>
              </a:lnSpc>
              <a:spcBef>
                <a:spcPts val="0"/>
              </a:spcBef>
              <a:spcAft>
                <a:spcPts val="0"/>
              </a:spcAft>
              <a:buNone/>
            </a:pPr>
            <a:r>
              <a:rPr lang="zh-CN" sz="1300">
                <a:solidFill>
                  <a:schemeClr val="dk1"/>
                </a:solidFill>
                <a:latin typeface="Arial"/>
                <a:ea typeface="Arial"/>
                <a:cs typeface="Arial"/>
                <a:sym typeface="Arial"/>
              </a:rPr>
              <a:t>生成一个探究性问题可能颇具挑战，因为牵涉的方面繁多。在处理探究性问题时，一个通用的经验法则是将思考范围缩小到能够实际实现的范围。您可能设定了一个整体目标，希望班级中的学生都能积极参与、借鉴彼此的思想，并相互挑战，但这一目标涵盖的范围十分广泛，需要特别加以关注！</a:t>
            </a:r>
            <a:endParaRPr/>
          </a:p>
        </p:txBody>
      </p:sp>
      <p:sp>
        <p:nvSpPr>
          <p:cNvPr id="479" name="Google Shape;479;p35"/>
          <p:cNvSpPr txBox="1"/>
          <p:nvPr/>
        </p:nvSpPr>
        <p:spPr>
          <a:xfrm>
            <a:off x="3776584" y="792897"/>
            <a:ext cx="3246516" cy="245745"/>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zh-CN" sz="1600">
                <a:solidFill>
                  <a:schemeClr val="dk1"/>
                </a:solidFill>
                <a:latin typeface="Arial"/>
                <a:ea typeface="Arial"/>
                <a:cs typeface="Arial"/>
                <a:sym typeface="Arial"/>
              </a:rPr>
              <a:t>生成一个探究问题</a:t>
            </a:r>
            <a:endParaRPr/>
          </a:p>
        </p:txBody>
      </p:sp>
      <p:sp>
        <p:nvSpPr>
          <p:cNvPr id="480" name="Google Shape;480;p35"/>
          <p:cNvSpPr txBox="1"/>
          <p:nvPr/>
        </p:nvSpPr>
        <p:spPr>
          <a:xfrm>
            <a:off x="8239499" y="1722537"/>
            <a:ext cx="1526801" cy="153670"/>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i="1" lang="zh-CN" sz="1000">
                <a:solidFill>
                  <a:schemeClr val="dk1"/>
                </a:solidFill>
                <a:latin typeface="Arial"/>
                <a:ea typeface="Arial"/>
                <a:cs typeface="Arial"/>
                <a:sym typeface="Arial"/>
              </a:rPr>
              <a:t>探究循环中对应部分</a:t>
            </a:r>
            <a:endParaRPr/>
          </a:p>
        </p:txBody>
      </p:sp>
      <p:sp>
        <p:nvSpPr>
          <p:cNvPr id="481" name="Google Shape;481;p35"/>
          <p:cNvSpPr txBox="1"/>
          <p:nvPr/>
        </p:nvSpPr>
        <p:spPr>
          <a:xfrm>
            <a:off x="643891" y="3791584"/>
            <a:ext cx="4652010" cy="297180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820" marR="94615" rtl="0" algn="just">
              <a:lnSpc>
                <a:spcPct val="121000"/>
              </a:lnSpc>
              <a:spcBef>
                <a:spcPts val="0"/>
              </a:spcBef>
              <a:spcAft>
                <a:spcPts val="0"/>
              </a:spcAft>
              <a:buNone/>
            </a:pPr>
            <a:r>
              <a:rPr lang="zh-CN" sz="1300">
                <a:solidFill>
                  <a:schemeClr val="dk1"/>
                </a:solidFill>
                <a:latin typeface="Arial"/>
                <a:ea typeface="Arial"/>
                <a:cs typeface="Arial"/>
                <a:sym typeface="Arial"/>
              </a:rPr>
              <a:t>在思考您可以采取的行动时，通过询问自己“我将如何调查我的探究性问题？”来提出一个更切实可行的问题可能会更有帮助。本工具包的第1和2部分为您提供了T-SEDA编码、观察技巧和模板的具体示例。在规划您的探究时，这些内容是值得仔细研究的。您还可以观看相关的视频内容：</a:t>
            </a:r>
            <a:endParaRPr/>
          </a:p>
          <a:p>
            <a:pPr indent="0" lvl="0" marL="83820" marR="94615" rtl="0" algn="just">
              <a:lnSpc>
                <a:spcPct val="121000"/>
              </a:lnSpc>
              <a:spcBef>
                <a:spcPts val="580"/>
              </a:spcBef>
              <a:spcAft>
                <a:spcPts val="0"/>
              </a:spcAft>
              <a:buNone/>
            </a:pPr>
            <a:r>
              <a:t/>
            </a:r>
            <a:endParaRPr sz="1300" u="sng">
              <a:solidFill>
                <a:schemeClr val="hlink"/>
              </a:solidFill>
              <a:latin typeface="Arial"/>
              <a:ea typeface="Arial"/>
              <a:cs typeface="Arial"/>
              <a:sym typeface="Arial"/>
              <a:hlinkClick r:id="rId3"/>
            </a:endParaRPr>
          </a:p>
          <a:p>
            <a:pPr indent="0" lvl="0" marL="83820" marR="94615" rtl="0" algn="just">
              <a:lnSpc>
                <a:spcPct val="121000"/>
              </a:lnSpc>
              <a:spcBef>
                <a:spcPts val="580"/>
              </a:spcBef>
              <a:spcAft>
                <a:spcPts val="0"/>
              </a:spcAft>
              <a:buNone/>
            </a:pPr>
            <a:r>
              <a:rPr lang="zh-CN" sz="1300" u="sng">
                <a:solidFill>
                  <a:schemeClr val="hlink"/>
                </a:solidFill>
                <a:latin typeface="Arial"/>
                <a:ea typeface="Arial"/>
                <a:cs typeface="Arial"/>
                <a:sym typeface="Arial"/>
                <a:hlinkClick r:id="rId4"/>
              </a:rPr>
              <a:t>       视频7：完成反思性探究循环</a:t>
            </a:r>
            <a:endParaRPr sz="1300">
              <a:solidFill>
                <a:schemeClr val="dk1"/>
              </a:solidFill>
              <a:latin typeface="Arial"/>
              <a:ea typeface="Arial"/>
              <a:cs typeface="Arial"/>
              <a:sym typeface="Arial"/>
            </a:endParaRPr>
          </a:p>
          <a:p>
            <a:pPr indent="0" lvl="0" marL="83820" marR="94615" rtl="0" algn="just">
              <a:lnSpc>
                <a:spcPct val="121000"/>
              </a:lnSpc>
              <a:spcBef>
                <a:spcPts val="580"/>
              </a:spcBef>
              <a:spcAft>
                <a:spcPts val="0"/>
              </a:spcAft>
              <a:buNone/>
            </a:pPr>
            <a:r>
              <a:rPr lang="zh-CN" sz="1300" u="sng">
                <a:solidFill>
                  <a:schemeClr val="hlink"/>
                </a:solidFill>
                <a:latin typeface="Arial"/>
                <a:ea typeface="Arial"/>
                <a:cs typeface="Arial"/>
                <a:sym typeface="Arial"/>
                <a:hlinkClick r:id="rId5"/>
              </a:rPr>
              <a:t>       视频10：使用编码表（第1部分）</a:t>
            </a:r>
            <a:endParaRPr sz="1300">
              <a:solidFill>
                <a:schemeClr val="dk1"/>
              </a:solidFill>
              <a:latin typeface="Arial"/>
              <a:ea typeface="Arial"/>
              <a:cs typeface="Arial"/>
              <a:sym typeface="Arial"/>
            </a:endParaRPr>
          </a:p>
          <a:p>
            <a:pPr indent="0" lvl="0" marL="83820" marR="94615" rtl="0" algn="just">
              <a:lnSpc>
                <a:spcPct val="121000"/>
              </a:lnSpc>
              <a:spcBef>
                <a:spcPts val="580"/>
              </a:spcBef>
              <a:spcAft>
                <a:spcPts val="0"/>
              </a:spcAft>
              <a:buNone/>
            </a:pPr>
            <a:r>
              <a:rPr lang="zh-CN" sz="1300" u="sng">
                <a:solidFill>
                  <a:schemeClr val="hlink"/>
                </a:solidFill>
                <a:latin typeface="Arial"/>
                <a:ea typeface="Arial"/>
                <a:cs typeface="Arial"/>
                <a:sym typeface="Arial"/>
                <a:hlinkClick r:id="rId6"/>
              </a:rPr>
              <a:t>       视频11：使用编码表（第2部分）</a:t>
            </a:r>
            <a:endParaRPr sz="1300">
              <a:solidFill>
                <a:schemeClr val="dk1"/>
              </a:solidFill>
              <a:latin typeface="Arial"/>
              <a:ea typeface="Arial"/>
              <a:cs typeface="Arial"/>
              <a:sym typeface="Arial"/>
            </a:endParaRPr>
          </a:p>
          <a:p>
            <a:pPr indent="0" lvl="0" marL="83820" marR="94615" rtl="0" algn="just">
              <a:lnSpc>
                <a:spcPct val="121000"/>
              </a:lnSpc>
              <a:spcBef>
                <a:spcPts val="580"/>
              </a:spcBef>
              <a:spcAft>
                <a:spcPts val="0"/>
              </a:spcAft>
              <a:buNone/>
            </a:pPr>
            <a:r>
              <a:t/>
            </a:r>
            <a:endParaRPr sz="1300">
              <a:solidFill>
                <a:schemeClr val="dk1"/>
              </a:solidFill>
              <a:latin typeface="Arial"/>
              <a:ea typeface="Arial"/>
              <a:cs typeface="Arial"/>
              <a:sym typeface="Arial"/>
            </a:endParaRPr>
          </a:p>
        </p:txBody>
      </p:sp>
      <p:sp>
        <p:nvSpPr>
          <p:cNvPr id="482" name="Google Shape;482;p35"/>
          <p:cNvSpPr/>
          <p:nvPr/>
        </p:nvSpPr>
        <p:spPr>
          <a:xfrm>
            <a:off x="715645" y="5349756"/>
            <a:ext cx="417188" cy="41719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35"/>
          <p:cNvSpPr/>
          <p:nvPr/>
        </p:nvSpPr>
        <p:spPr>
          <a:xfrm>
            <a:off x="715547" y="5678544"/>
            <a:ext cx="411475" cy="4114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35"/>
          <p:cNvSpPr/>
          <p:nvPr/>
        </p:nvSpPr>
        <p:spPr>
          <a:xfrm>
            <a:off x="715865" y="6003234"/>
            <a:ext cx="417188" cy="41719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5" name="Google Shape;485;p35"/>
          <p:cNvSpPr txBox="1"/>
          <p:nvPr/>
        </p:nvSpPr>
        <p:spPr>
          <a:xfrm>
            <a:off x="5262662" y="7073504"/>
            <a:ext cx="167005" cy="154305"/>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zh-CN" sz="1000">
                <a:solidFill>
                  <a:schemeClr val="dk1"/>
                </a:solidFill>
                <a:latin typeface="Arial"/>
                <a:ea typeface="Arial"/>
                <a:cs typeface="Arial"/>
                <a:sym typeface="Arial"/>
              </a:rPr>
              <a:t>20</a:t>
            </a:r>
            <a:endParaRPr/>
          </a:p>
        </p:txBody>
      </p:sp>
      <p:sp>
        <p:nvSpPr>
          <p:cNvPr id="486" name="Google Shape;486;p35"/>
          <p:cNvSpPr txBox="1"/>
          <p:nvPr/>
        </p:nvSpPr>
        <p:spPr>
          <a:xfrm>
            <a:off x="5607686" y="1945639"/>
            <a:ext cx="4660265" cy="454787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12700" marR="5080" rtl="0" algn="just">
              <a:lnSpc>
                <a:spcPct val="121000"/>
              </a:lnSpc>
              <a:spcBef>
                <a:spcPts val="0"/>
              </a:spcBef>
              <a:spcAft>
                <a:spcPts val="0"/>
              </a:spcAft>
              <a:buNone/>
            </a:pPr>
            <a:r>
              <a:rPr lang="zh-CN" sz="1300">
                <a:solidFill>
                  <a:schemeClr val="dk1"/>
                </a:solidFill>
                <a:latin typeface="Arimo"/>
                <a:ea typeface="Arimo"/>
                <a:cs typeface="Arimo"/>
                <a:sym typeface="Arimo"/>
              </a:rPr>
              <a:t>以下页面提供了多种生成探究性问题的指导方式，需要记住的是，并不存在一种固定的正确方式。然而，在提出探究性问题时，有一些原则值得考虑：</a:t>
            </a:r>
            <a:endParaRPr/>
          </a:p>
          <a:p>
            <a:pPr indent="0" lvl="0" marL="12700" marR="5080" rtl="0" algn="just">
              <a:lnSpc>
                <a:spcPct val="121000"/>
              </a:lnSpc>
              <a:spcBef>
                <a:spcPts val="0"/>
              </a:spcBef>
              <a:spcAft>
                <a:spcPts val="0"/>
              </a:spcAft>
              <a:buNone/>
            </a:pPr>
            <a:r>
              <a:t/>
            </a:r>
            <a:endParaRPr sz="1300">
              <a:solidFill>
                <a:schemeClr val="dk1"/>
              </a:solidFill>
              <a:latin typeface="Arial"/>
              <a:ea typeface="Arial"/>
              <a:cs typeface="Arial"/>
              <a:sym typeface="Arial"/>
            </a:endParaRPr>
          </a:p>
          <a:p>
            <a:pPr indent="-171450" lvl="0" marL="184150" marR="62864" rtl="0" algn="just">
              <a:lnSpc>
                <a:spcPct val="120000"/>
              </a:lnSpc>
              <a:spcBef>
                <a:spcPts val="805"/>
              </a:spcBef>
              <a:spcAft>
                <a:spcPts val="0"/>
              </a:spcAft>
              <a:buClr>
                <a:schemeClr val="dk1"/>
              </a:buClr>
              <a:buSzPts val="1079"/>
              <a:buFont typeface="Arial"/>
              <a:buChar char="•"/>
            </a:pPr>
            <a:r>
              <a:rPr lang="zh-CN" sz="1300">
                <a:solidFill>
                  <a:schemeClr val="dk1"/>
                </a:solidFill>
                <a:latin typeface="Arial"/>
                <a:ea typeface="Arial"/>
                <a:cs typeface="Arial"/>
                <a:sym typeface="Arial"/>
              </a:rPr>
              <a:t>探究性问题应该基于您在课堂中观察到的实际问题，以使探究对您具有真实的意义。</a:t>
            </a:r>
            <a:endParaRPr sz="1300">
              <a:solidFill>
                <a:schemeClr val="dk1"/>
              </a:solidFill>
              <a:latin typeface="Arial"/>
              <a:ea typeface="Arial"/>
              <a:cs typeface="Arial"/>
              <a:sym typeface="Arial"/>
            </a:endParaRPr>
          </a:p>
          <a:p>
            <a:pPr indent="-171450" lvl="0" marL="184150" marR="5080" rtl="0" algn="just">
              <a:lnSpc>
                <a:spcPct val="120000"/>
              </a:lnSpc>
              <a:spcBef>
                <a:spcPts val="815"/>
              </a:spcBef>
              <a:spcAft>
                <a:spcPts val="0"/>
              </a:spcAft>
              <a:buClr>
                <a:schemeClr val="dk1"/>
              </a:buClr>
              <a:buSzPts val="1079"/>
              <a:buFont typeface="Arial"/>
              <a:buChar char="•"/>
            </a:pPr>
            <a:r>
              <a:rPr lang="zh-CN" sz="1300">
                <a:solidFill>
                  <a:schemeClr val="dk1"/>
                </a:solidFill>
                <a:latin typeface="Arial"/>
                <a:ea typeface="Arial"/>
                <a:cs typeface="Arial"/>
                <a:sym typeface="Arial"/>
              </a:rPr>
              <a:t>与其他同事讨论您的思考确实有助于您提出问题，例如，您可能会发现您团队中的所有教师都注意到了同一个问题。</a:t>
            </a:r>
            <a:endParaRPr sz="1300">
              <a:solidFill>
                <a:schemeClr val="dk1"/>
              </a:solidFill>
              <a:latin typeface="Arial"/>
              <a:ea typeface="Arial"/>
              <a:cs typeface="Arial"/>
              <a:sym typeface="Arial"/>
            </a:endParaRPr>
          </a:p>
          <a:p>
            <a:pPr indent="-171450" lvl="0" marL="184150" marR="5080" rtl="0" algn="just">
              <a:lnSpc>
                <a:spcPct val="120000"/>
              </a:lnSpc>
              <a:spcBef>
                <a:spcPts val="815"/>
              </a:spcBef>
              <a:spcAft>
                <a:spcPts val="0"/>
              </a:spcAft>
              <a:buClr>
                <a:schemeClr val="dk1"/>
              </a:buClr>
              <a:buSzPts val="1079"/>
              <a:buFont typeface="Arial"/>
              <a:buChar char="•"/>
            </a:pPr>
            <a:r>
              <a:rPr lang="zh-CN" sz="1300">
                <a:solidFill>
                  <a:schemeClr val="dk1"/>
                </a:solidFill>
                <a:latin typeface="Arial"/>
                <a:ea typeface="Arial"/>
                <a:cs typeface="Arial"/>
                <a:sym typeface="Arial"/>
              </a:rPr>
              <a:t>它应该是在您的课堂中可行的 (考虑到您的时间以及是否有其他成年人提供帮助等因素)。</a:t>
            </a:r>
            <a:endParaRPr sz="1300">
              <a:solidFill>
                <a:schemeClr val="dk1"/>
              </a:solidFill>
              <a:latin typeface="Arial"/>
              <a:ea typeface="Arial"/>
              <a:cs typeface="Arial"/>
              <a:sym typeface="Arial"/>
            </a:endParaRPr>
          </a:p>
          <a:p>
            <a:pPr indent="-171450" lvl="0" marL="184150" marR="5080" rtl="0" algn="just">
              <a:lnSpc>
                <a:spcPct val="120000"/>
              </a:lnSpc>
              <a:spcBef>
                <a:spcPts val="805"/>
              </a:spcBef>
              <a:spcAft>
                <a:spcPts val="0"/>
              </a:spcAft>
              <a:buClr>
                <a:schemeClr val="dk1"/>
              </a:buClr>
              <a:buSzPts val="1079"/>
              <a:buFont typeface="Arial"/>
              <a:buChar char="•"/>
            </a:pPr>
            <a:r>
              <a:rPr lang="zh-CN" sz="1300">
                <a:solidFill>
                  <a:schemeClr val="dk1"/>
                </a:solidFill>
                <a:latin typeface="Arial"/>
                <a:ea typeface="Arial"/>
                <a:cs typeface="Arial"/>
                <a:sym typeface="Arial"/>
              </a:rPr>
              <a:t>它应该激发对实践的深刻理解，引导采取行动，尝试新策略，或者改善教学/学习情境。</a:t>
            </a:r>
            <a:endParaRPr sz="1300">
              <a:solidFill>
                <a:schemeClr val="dk1"/>
              </a:solidFill>
              <a:latin typeface="Arial"/>
              <a:ea typeface="Arial"/>
              <a:cs typeface="Arial"/>
              <a:sym typeface="Arial"/>
            </a:endParaRPr>
          </a:p>
          <a:p>
            <a:pPr indent="-171450" lvl="0" marL="184150" marR="5080" rtl="0" algn="just">
              <a:lnSpc>
                <a:spcPct val="120000"/>
              </a:lnSpc>
              <a:spcBef>
                <a:spcPts val="805"/>
              </a:spcBef>
              <a:spcAft>
                <a:spcPts val="0"/>
              </a:spcAft>
              <a:buClr>
                <a:schemeClr val="dk1"/>
              </a:buClr>
              <a:buSzPts val="1079"/>
              <a:buFont typeface="Arial"/>
              <a:buChar char="•"/>
            </a:pPr>
            <a:r>
              <a:rPr lang="zh-CN" sz="1300">
                <a:solidFill>
                  <a:schemeClr val="dk1"/>
                </a:solidFill>
                <a:latin typeface="Arial"/>
                <a:ea typeface="Arial"/>
                <a:cs typeface="Arial"/>
                <a:sym typeface="Arial"/>
              </a:rPr>
              <a:t>它的答案不应该仅仅是简单的“是”或“否”。良好的研究问题通常以“如何...？”、“当...时会发生什么？”等词语开始。这些问题是真正开放性的，允许不同的答案出现。</a:t>
            </a:r>
            <a:endParaRPr sz="1300">
              <a:solidFill>
                <a:schemeClr val="dk1"/>
              </a:solidFill>
              <a:latin typeface="Arial"/>
              <a:ea typeface="Arial"/>
              <a:cs typeface="Arial"/>
              <a:sym typeface="Arial"/>
            </a:endParaRPr>
          </a:p>
          <a:p>
            <a:pPr indent="0" lvl="0" marL="12700" marR="5080" rtl="0" algn="just">
              <a:lnSpc>
                <a:spcPct val="121000"/>
              </a:lnSpc>
              <a:spcBef>
                <a:spcPts val="0"/>
              </a:spcBef>
              <a:spcAft>
                <a:spcPts val="0"/>
              </a:spcAft>
              <a:buNone/>
            </a:pPr>
            <a:r>
              <a:t/>
            </a:r>
            <a:endParaRPr sz="1300">
              <a:solidFill>
                <a:schemeClr val="dk1"/>
              </a:solidFill>
              <a:latin typeface="Arial"/>
              <a:ea typeface="Arial"/>
              <a:cs typeface="Arial"/>
              <a:sym typeface="Arial"/>
            </a:endParaRPr>
          </a:p>
        </p:txBody>
      </p:sp>
      <p:pic>
        <p:nvPicPr>
          <p:cNvPr id="487" name="Google Shape;487;p35"/>
          <p:cNvPicPr preferRelativeResize="0"/>
          <p:nvPr/>
        </p:nvPicPr>
        <p:blipFill rotWithShape="1">
          <a:blip r:embed="rId9">
            <a:alphaModFix/>
          </a:blip>
          <a:srcRect b="0" l="0" r="0" t="0"/>
          <a:stretch/>
        </p:blipFill>
        <p:spPr>
          <a:xfrm>
            <a:off x="7705725" y="653415"/>
            <a:ext cx="2647950" cy="102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9"/>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fld id="{00000000-1234-1234-1234-123412341234}" type="slidenum">
              <a:rPr lang="zh-CN"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
        <p:nvSpPr>
          <p:cNvPr id="80" name="Google Shape;80;p9"/>
          <p:cNvSpPr txBox="1"/>
          <p:nvPr/>
        </p:nvSpPr>
        <p:spPr>
          <a:xfrm>
            <a:off x="469900" y="131445"/>
            <a:ext cx="9727565" cy="6741160"/>
          </a:xfrm>
          <a:prstGeom prst="rect">
            <a:avLst/>
          </a:prstGeom>
          <a:noFill/>
          <a:ln>
            <a:noFill/>
          </a:ln>
        </p:spPr>
        <p:txBody>
          <a:bodyPr anchorCtr="0" anchor="t" bIns="91425" lIns="91425" spcFirstLastPara="1" rIns="91425" wrap="square" tIns="91425">
            <a:spAutoFit/>
          </a:bodyPr>
          <a:lstStyle/>
          <a:p>
            <a:pPr indent="0" lvl="0" marL="159385" marR="0" rtl="0" algn="ctr">
              <a:lnSpc>
                <a:spcPct val="100000"/>
              </a:lnSpc>
              <a:spcBef>
                <a:spcPts val="0"/>
              </a:spcBef>
              <a:spcAft>
                <a:spcPts val="0"/>
              </a:spcAft>
              <a:buNone/>
            </a:pPr>
            <a:r>
              <a:rPr lang="zh-CN" sz="1800">
                <a:solidFill>
                  <a:srgbClr val="1A616F"/>
                </a:solidFill>
                <a:latin typeface="Arial"/>
                <a:ea typeface="Arial"/>
                <a:cs typeface="Arial"/>
                <a:sym typeface="Arial"/>
              </a:rPr>
              <a:t>T-SEDA项目组简介</a:t>
            </a:r>
            <a:endParaRPr/>
          </a:p>
          <a:p>
            <a:pPr indent="0" lvl="0" marL="159385" marR="0" rtl="0" algn="just">
              <a:lnSpc>
                <a:spcPct val="100000"/>
              </a:lnSpc>
              <a:spcBef>
                <a:spcPts val="0"/>
              </a:spcBef>
              <a:spcAft>
                <a:spcPts val="0"/>
              </a:spcAft>
              <a:buNone/>
            </a:pPr>
            <a:r>
              <a:rPr lang="zh-CN" sz="1200">
                <a:solidFill>
                  <a:schemeClr val="dk1"/>
                </a:solidFill>
                <a:latin typeface="Arial"/>
                <a:ea typeface="Arial"/>
                <a:cs typeface="Arial"/>
                <a:sym typeface="Arial"/>
              </a:rPr>
              <a:t>  </a:t>
            </a:r>
            <a:endParaRPr/>
          </a:p>
          <a:p>
            <a:pPr indent="0" lvl="0" marL="92075" marR="5080" rtl="0" algn="just">
              <a:lnSpc>
                <a:spcPct val="121000"/>
              </a:lnSpc>
              <a:spcBef>
                <a:spcPts val="85"/>
              </a:spcBef>
              <a:spcAft>
                <a:spcPts val="0"/>
              </a:spcAft>
              <a:buNone/>
            </a:pPr>
            <a:r>
              <a:rPr lang="zh-CN" sz="1200">
                <a:solidFill>
                  <a:schemeClr val="dk1"/>
                </a:solidFill>
                <a:latin typeface="Arimo"/>
                <a:ea typeface="Arimo"/>
                <a:cs typeface="Arimo"/>
                <a:sym typeface="Arimo"/>
              </a:rPr>
              <a:t>T-SEDA的开发在很大程度上是一个团队共同努力的结果，包括剑桥大学教育学院的Ruth Kershner, Sara Hennessy, Elisa Calcagni, Farah Ahmed, Victoria Cook, Laura Kerslake, Lisa Lee和Maria Vrikki，以及墨西哥国立自治大学的Nube Estrada和Flora Hernández。我们非常感激在过去几年里以各种方式为T-SEDA的发展做出贡献的众多同事们。这包括那些在西班牙语、中文、法语、阿拉伯语、意大利语、日语、希伯来语和荷兰语方面提供翻译帮助的人员(Ana Laura Trigo Clapés, Elisa de Padua, Elisa Izquierdo, Qian Liu, Yun Long, Ji Ying, Ying Ji, Chih Ching Chang, Delphine Cestonaro, Benzi Slakmon, Orianne Monashe, Orly Shapira, Haydeé Ceballos, Keiko Aramaki, Tomonori Ichiyanagi, Ayano Ikeda, Kaori Kanai, Naomi Kagawa, Kiyomi Shijo, Lu Xiaoyun, </a:t>
            </a:r>
            <a:r>
              <a:rPr lang="zh-CN" sz="1200">
                <a:solidFill>
                  <a:schemeClr val="dk1"/>
                </a:solidFill>
                <a:latin typeface="Arial"/>
                <a:ea typeface="Arial"/>
                <a:cs typeface="Arial"/>
                <a:sym typeface="Arial"/>
              </a:rPr>
              <a:t>Arwa Al Qassim, </a:t>
            </a:r>
            <a:r>
              <a:rPr lang="zh-CN" sz="1200">
                <a:solidFill>
                  <a:schemeClr val="dk1"/>
                </a:solidFill>
                <a:latin typeface="Arimo"/>
                <a:ea typeface="Arimo"/>
                <a:cs typeface="Arimo"/>
                <a:sym typeface="Arimo"/>
              </a:rPr>
              <a:t>Chiara Piccini, Patricia Brooks)。</a:t>
            </a:r>
            <a:endParaRPr/>
          </a:p>
          <a:p>
            <a:pPr indent="0" lvl="0" marL="92075" marR="5080" rtl="0" algn="just">
              <a:lnSpc>
                <a:spcPct val="121000"/>
              </a:lnSpc>
              <a:spcBef>
                <a:spcPts val="85"/>
              </a:spcBef>
              <a:spcAft>
                <a:spcPts val="0"/>
              </a:spcAft>
              <a:buNone/>
            </a:pPr>
            <a:r>
              <a:t/>
            </a:r>
            <a:endParaRPr sz="1200">
              <a:solidFill>
                <a:schemeClr val="dk1"/>
              </a:solidFill>
              <a:latin typeface="Arial"/>
              <a:ea typeface="Arial"/>
              <a:cs typeface="Arial"/>
              <a:sym typeface="Arial"/>
            </a:endParaRPr>
          </a:p>
          <a:p>
            <a:pPr indent="0" lvl="0" marL="125095" marR="0" rtl="0" algn="just">
              <a:lnSpc>
                <a:spcPct val="100000"/>
              </a:lnSpc>
              <a:spcBef>
                <a:spcPts val="0"/>
              </a:spcBef>
              <a:spcAft>
                <a:spcPts val="0"/>
              </a:spcAft>
              <a:buNone/>
            </a:pPr>
            <a:r>
              <a:rPr lang="zh-CN" sz="1600">
                <a:solidFill>
                  <a:schemeClr val="dk1"/>
                </a:solidFill>
                <a:latin typeface="Arial"/>
                <a:ea typeface="Arial"/>
                <a:cs typeface="Arial"/>
                <a:sym typeface="Arial"/>
              </a:rPr>
              <a:t>致谢</a:t>
            </a:r>
            <a:endParaRPr/>
          </a:p>
          <a:p>
            <a:pPr indent="0" lvl="0" marL="125095" marR="0" rtl="0" algn="just">
              <a:lnSpc>
                <a:spcPct val="100000"/>
              </a:lnSpc>
              <a:spcBef>
                <a:spcPts val="0"/>
              </a:spcBef>
              <a:spcAft>
                <a:spcPts val="0"/>
              </a:spcAft>
              <a:buNone/>
            </a:pPr>
            <a:r>
              <a:t/>
            </a:r>
            <a:endParaRPr sz="1600">
              <a:solidFill>
                <a:schemeClr val="dk1"/>
              </a:solidFill>
              <a:latin typeface="Arial"/>
              <a:ea typeface="Arial"/>
              <a:cs typeface="Arial"/>
              <a:sym typeface="Arial"/>
            </a:endParaRPr>
          </a:p>
          <a:p>
            <a:pPr indent="0" lvl="0" marL="92075" marR="8255" rtl="0" algn="just">
              <a:lnSpc>
                <a:spcPct val="121000"/>
              </a:lnSpc>
              <a:spcBef>
                <a:spcPts val="0"/>
              </a:spcBef>
              <a:spcAft>
                <a:spcPts val="0"/>
              </a:spcAft>
              <a:buNone/>
            </a:pPr>
            <a:r>
              <a:rPr lang="zh-CN" sz="1200">
                <a:solidFill>
                  <a:schemeClr val="dk1"/>
                </a:solidFill>
                <a:latin typeface="Arimo"/>
                <a:ea typeface="Arimo"/>
                <a:cs typeface="Arimo"/>
                <a:sym typeface="Arimo"/>
              </a:rPr>
              <a:t>T-SEDA（及其前身SEDA）的最初研究得到了英国学院（国际合作和流动计划）的支持，该项目为期三年，名为“课堂对话互动分析工具”（2013-2015）。项目由英国剑桥大学的Sara Hennessy和墨西哥国立自治大学的Sylvia Rojas-Drummond领导。详细信息可访问</a:t>
            </a:r>
            <a:r>
              <a:rPr lang="zh-CN" sz="1200" u="sng">
                <a:solidFill>
                  <a:schemeClr val="hlink"/>
                </a:solidFill>
                <a:latin typeface="Arimo"/>
                <a:ea typeface="Arimo"/>
                <a:cs typeface="Arimo"/>
                <a:sym typeface="Arimo"/>
                <a:hlinkClick r:id="rId3"/>
              </a:rPr>
              <a:t>http://tinyurl.com/BAdialogue</a:t>
            </a:r>
            <a:r>
              <a:rPr lang="zh-CN" sz="1200">
                <a:solidFill>
                  <a:schemeClr val="dk1"/>
                </a:solidFill>
                <a:latin typeface="Calibri"/>
                <a:ea typeface="Calibri"/>
                <a:cs typeface="Calibri"/>
                <a:sym typeface="Calibri"/>
              </a:rPr>
              <a:t>。</a:t>
            </a:r>
            <a:r>
              <a:rPr lang="zh-CN" sz="1200">
                <a:solidFill>
                  <a:schemeClr val="dk1"/>
                </a:solidFill>
                <a:latin typeface="Arimo"/>
                <a:ea typeface="Arimo"/>
                <a:cs typeface="Arimo"/>
                <a:sym typeface="Arimo"/>
              </a:rPr>
              <a:t> 墨西哥的研究得到了墨西哥国立自治大学学术人事总局（DGAPA-UNAM）的支持（PAPIIT项目编号：IN303313和PAPIME编号：PE305814）。我们还感谢英国经济和社会研究委员会（RES063270081；RES000230825）的支持，该委员会资助了英国团队在这个领域的大部分初期工作。</a:t>
            </a:r>
            <a:endParaRPr/>
          </a:p>
          <a:p>
            <a:pPr indent="0" lvl="0" marL="92075" marR="8255" rtl="0" algn="just">
              <a:lnSpc>
                <a:spcPct val="121000"/>
              </a:lnSpc>
              <a:spcBef>
                <a:spcPts val="0"/>
              </a:spcBef>
              <a:spcAft>
                <a:spcPts val="0"/>
              </a:spcAft>
              <a:buNone/>
            </a:pPr>
            <a:r>
              <a:t/>
            </a:r>
            <a:endParaRPr sz="1200">
              <a:solidFill>
                <a:schemeClr val="dk1"/>
              </a:solidFill>
              <a:latin typeface="Arimo"/>
              <a:ea typeface="Arimo"/>
              <a:cs typeface="Arimo"/>
              <a:sym typeface="Arimo"/>
            </a:endParaRPr>
          </a:p>
          <a:p>
            <a:pPr indent="0" lvl="0" marL="92075" marR="8255" rtl="0" algn="just">
              <a:lnSpc>
                <a:spcPct val="121000"/>
              </a:lnSpc>
              <a:spcBef>
                <a:spcPts val="0"/>
              </a:spcBef>
              <a:spcAft>
                <a:spcPts val="0"/>
              </a:spcAft>
              <a:buNone/>
            </a:pPr>
            <a:r>
              <a:rPr lang="zh-CN" sz="1200">
                <a:solidFill>
                  <a:schemeClr val="dk1"/>
                </a:solidFill>
                <a:latin typeface="Arimo"/>
                <a:ea typeface="Arimo"/>
                <a:cs typeface="Arimo"/>
                <a:sym typeface="Arimo"/>
              </a:rPr>
              <a:t>在最近的ESRC项目（ES/M007103/1) “课堂对话：对学生学习有何影响？”(Christine Howe, Sara Hennessy, Neil Mercer, Maria Vrikki &amp; Lisa Wheatley, 2015-17: </a:t>
            </a:r>
            <a:r>
              <a:rPr lang="zh-CN" sz="1200" u="sng">
                <a:solidFill>
                  <a:schemeClr val="hlink"/>
                </a:solidFill>
                <a:latin typeface="Helvetica Neue"/>
                <a:ea typeface="Helvetica Neue"/>
                <a:cs typeface="Helvetica Neue"/>
                <a:sym typeface="Helvetica Neue"/>
                <a:hlinkClick r:id="rId4"/>
              </a:rPr>
              <a:t>http://tinyurl.com/ESRCdialogue</a:t>
            </a:r>
            <a:r>
              <a:rPr lang="zh-CN" sz="1200">
                <a:solidFill>
                  <a:schemeClr val="dk1"/>
                </a:solidFill>
                <a:latin typeface="Arimo"/>
                <a:ea typeface="Arimo"/>
                <a:cs typeface="Arimo"/>
                <a:sym typeface="Arimo"/>
              </a:rPr>
              <a:t>) 中, 我们借鉴了SEDA的经验，开发了CDAS。 这是一个新的12类编码和评级表，已在72名教授10-11岁儿童的教师样本中进行了广泛的测试。我们对对话式教学与学生学业成绩和态度之间的关系进行了统计分析，取得了一些发现，这些发现影响了这个版本工具包的制定。英国ESRC的影响加速计划资助金支持了该工具包的进一步开发，并于2018-19年在七个国家的多样化教育背景中进行了试点。</a:t>
            </a:r>
            <a:endParaRPr/>
          </a:p>
          <a:p>
            <a:pPr indent="0" lvl="0" marL="92075" marR="8255" rtl="0" algn="just">
              <a:lnSpc>
                <a:spcPct val="121000"/>
              </a:lnSpc>
              <a:spcBef>
                <a:spcPts val="0"/>
              </a:spcBef>
              <a:spcAft>
                <a:spcPts val="0"/>
              </a:spcAft>
              <a:buNone/>
            </a:pPr>
            <a:r>
              <a:t/>
            </a:r>
            <a:endParaRPr sz="1200">
              <a:solidFill>
                <a:schemeClr val="dk1"/>
              </a:solidFill>
              <a:latin typeface="Arimo"/>
              <a:ea typeface="Arimo"/>
              <a:cs typeface="Arimo"/>
              <a:sym typeface="Arimo"/>
            </a:endParaRPr>
          </a:p>
          <a:p>
            <a:pPr indent="0" lvl="0" marL="92075" marR="8255" rtl="0" algn="just">
              <a:lnSpc>
                <a:spcPct val="121000"/>
              </a:lnSpc>
              <a:spcBef>
                <a:spcPts val="0"/>
              </a:spcBef>
              <a:spcAft>
                <a:spcPts val="0"/>
              </a:spcAft>
              <a:buNone/>
            </a:pPr>
            <a:r>
              <a:rPr lang="zh-CN" sz="1200">
                <a:solidFill>
                  <a:schemeClr val="dk1"/>
                </a:solidFill>
                <a:latin typeface="Arimo"/>
                <a:ea typeface="Arimo"/>
                <a:cs typeface="Arimo"/>
                <a:sym typeface="Arimo"/>
              </a:rPr>
              <a:t>T-SEDA已在全球范围内进行广泛应用，覆盖了从学前教育到高等教育的各个阶段。我们要感谢在多个国家进行研究和测试的引导者、教师和学生的积极参与。在本工具包中，我们使用了他们友好授权的实例。为了保护教师隐私，一些教师选择保持匿名，我们已根据他们的意愿修改了姓名。工具包中的照片来自我们的研究项目，已获得授权用于教育目的。</a:t>
            </a:r>
            <a:endParaRPr sz="1200">
              <a:solidFill>
                <a:schemeClr val="dk1"/>
              </a:solidFill>
              <a:latin typeface="Arimo"/>
              <a:ea typeface="Arimo"/>
              <a:cs typeface="Arimo"/>
              <a:sym typeface="Arimo"/>
            </a:endParaRPr>
          </a:p>
          <a:p>
            <a:pPr indent="0" lvl="0" marL="92075" marR="8255" rtl="0" algn="just">
              <a:lnSpc>
                <a:spcPct val="121000"/>
              </a:lnSpc>
              <a:spcBef>
                <a:spcPts val="0"/>
              </a:spcBef>
              <a:spcAft>
                <a:spcPts val="0"/>
              </a:spcAft>
              <a:buNone/>
            </a:pPr>
            <a:r>
              <a:t/>
            </a:r>
            <a:endParaRPr sz="1200">
              <a:solidFill>
                <a:schemeClr val="dk1"/>
              </a:solidFill>
              <a:latin typeface="Arimo"/>
              <a:ea typeface="Arimo"/>
              <a:cs typeface="Arimo"/>
              <a:sym typeface="Arimo"/>
            </a:endParaRPr>
          </a:p>
          <a:p>
            <a:pPr indent="0" lvl="0" marL="92075" marR="835660" rtl="0" algn="just">
              <a:lnSpc>
                <a:spcPct val="122000"/>
              </a:lnSpc>
              <a:spcBef>
                <a:spcPts val="0"/>
              </a:spcBef>
              <a:spcAft>
                <a:spcPts val="0"/>
              </a:spcAft>
              <a:buNone/>
            </a:pPr>
            <a:r>
              <a:rPr b="1" lang="zh-CN" sz="1200">
                <a:solidFill>
                  <a:schemeClr val="dk1"/>
                </a:solidFill>
                <a:latin typeface="Arimo"/>
                <a:ea typeface="Arimo"/>
                <a:cs typeface="Arimo"/>
                <a:sym typeface="Arimo"/>
              </a:rPr>
              <a:t>T-SEDA工具包引用格式: </a:t>
            </a:r>
            <a:r>
              <a:rPr lang="zh-CN" sz="1200">
                <a:solidFill>
                  <a:schemeClr val="dk1"/>
                </a:solidFill>
                <a:latin typeface="Arimo"/>
                <a:ea typeface="Arimo"/>
                <a:cs typeface="Arimo"/>
                <a:sym typeface="Arimo"/>
              </a:rPr>
              <a:t>T-SEDA Collective (2023). </a:t>
            </a:r>
            <a:r>
              <a:rPr i="1" lang="zh-CN" sz="1200">
                <a:solidFill>
                  <a:schemeClr val="dk1"/>
                </a:solidFill>
                <a:latin typeface="Arial"/>
                <a:ea typeface="Arial"/>
                <a:cs typeface="Arial"/>
                <a:sym typeface="Arial"/>
              </a:rPr>
              <a:t>Toolkit for Systematic Educational Dialogue Analysis (T-SEDA): A resource for inquiry into practice. v.9. </a:t>
            </a:r>
            <a:r>
              <a:rPr lang="zh-CN" sz="1200">
                <a:solidFill>
                  <a:schemeClr val="dk1"/>
                </a:solidFill>
                <a:latin typeface="Arimo"/>
                <a:ea typeface="Arimo"/>
                <a:cs typeface="Arimo"/>
                <a:sym typeface="Arimo"/>
              </a:rPr>
              <a:t>University of Cambridge. </a:t>
            </a:r>
            <a:r>
              <a:rPr lang="zh-CN" sz="1200" u="sng">
                <a:solidFill>
                  <a:schemeClr val="hlink"/>
                </a:solidFill>
                <a:latin typeface="Arimo"/>
                <a:ea typeface="Arimo"/>
                <a:cs typeface="Arimo"/>
                <a:sym typeface="Arimo"/>
                <a:hlinkClick r:id="rId5"/>
              </a:rPr>
              <a:t>http://bit.ly/T-SEDA.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graphicFrame>
        <p:nvGraphicFramePr>
          <p:cNvPr id="493" name="Google Shape;493;p36"/>
          <p:cNvGraphicFramePr/>
          <p:nvPr/>
        </p:nvGraphicFramePr>
        <p:xfrm>
          <a:off x="850900" y="1683750"/>
          <a:ext cx="3000000" cy="3000000"/>
        </p:xfrm>
        <a:graphic>
          <a:graphicData uri="http://schemas.openxmlformats.org/drawingml/2006/table">
            <a:tbl>
              <a:tblPr>
                <a:noFill/>
                <a:tableStyleId>{7BD0CF87-D1C4-47EB-B1A2-04C292799C67}</a:tableStyleId>
              </a:tblPr>
              <a:tblGrid>
                <a:gridCol w="4191825"/>
                <a:gridCol w="4495375"/>
              </a:tblGrid>
              <a:tr h="218900">
                <a:tc>
                  <a:txBody>
                    <a:bodyPr/>
                    <a:lstStyle/>
                    <a:p>
                      <a:pPr indent="0" lvl="0" marL="0" marR="0" rtl="0" algn="ctr">
                        <a:lnSpc>
                          <a:spcPct val="115000"/>
                        </a:lnSpc>
                        <a:spcBef>
                          <a:spcPts val="0"/>
                        </a:spcBef>
                        <a:spcAft>
                          <a:spcPts val="0"/>
                        </a:spcAft>
                        <a:buNone/>
                      </a:pPr>
                      <a:r>
                        <a:rPr b="1" lang="zh-CN" sz="1400"/>
                        <a:t>探究目的</a:t>
                      </a:r>
                      <a:endParaRPr b="1" sz="1400"/>
                    </a:p>
                  </a:txBody>
                  <a:tcPr marT="34550" marB="34550" marR="34550" marL="34550">
                    <a:solidFill>
                      <a:srgbClr val="D8D8D8"/>
                    </a:solidFill>
                  </a:tcPr>
                </a:tc>
                <a:tc>
                  <a:txBody>
                    <a:bodyPr/>
                    <a:lstStyle/>
                    <a:p>
                      <a:pPr indent="0" lvl="0" marL="0" marR="0" rtl="0" algn="ctr">
                        <a:lnSpc>
                          <a:spcPct val="115000"/>
                        </a:lnSpc>
                        <a:spcBef>
                          <a:spcPts val="0"/>
                        </a:spcBef>
                        <a:spcAft>
                          <a:spcPts val="0"/>
                        </a:spcAft>
                        <a:buNone/>
                      </a:pPr>
                      <a:r>
                        <a:rPr b="1" lang="zh-CN" sz="1400"/>
                        <a:t>探究示例</a:t>
                      </a:r>
                      <a:endParaRPr/>
                    </a:p>
                  </a:txBody>
                  <a:tcPr marT="34550" marB="34550" marR="34550" marL="34550">
                    <a:solidFill>
                      <a:srgbClr val="D8D8D8"/>
                    </a:solidFill>
                  </a:tcPr>
                </a:tc>
              </a:tr>
              <a:tr h="364975">
                <a:tc>
                  <a:txBody>
                    <a:bodyPr/>
                    <a:lstStyle/>
                    <a:p>
                      <a:pPr indent="-165100" lvl="0" marL="271780" marR="0" rtl="0" algn="l">
                        <a:lnSpc>
                          <a:spcPct val="115000"/>
                        </a:lnSpc>
                        <a:spcBef>
                          <a:spcPts val="0"/>
                        </a:spcBef>
                        <a:spcAft>
                          <a:spcPts val="0"/>
                        </a:spcAft>
                        <a:buNone/>
                      </a:pPr>
                      <a:r>
                        <a:rPr lang="zh-CN" sz="1200">
                          <a:solidFill>
                            <a:schemeClr val="dk1"/>
                          </a:solidFill>
                        </a:rPr>
                        <a:t>观察学生在对话中的自主发展</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zh-CN" sz="1200">
                          <a:solidFill>
                            <a:schemeClr val="dk1"/>
                          </a:solidFill>
                        </a:rPr>
                        <a:t>-  观察目标学生在有或没有老师参与的情境下的参与程度</a:t>
                      </a:r>
                      <a:endParaRPr/>
                    </a:p>
                  </a:txBody>
                  <a:tcPr marT="34550" marB="34550" marR="34550" marL="34550">
                    <a:solidFill>
                      <a:srgbClr val="D9F1F6"/>
                    </a:solidFill>
                  </a:tcPr>
                </a:tc>
              </a:tr>
              <a:tr h="364975">
                <a:tc>
                  <a:txBody>
                    <a:bodyPr/>
                    <a:lstStyle/>
                    <a:p>
                      <a:pPr indent="-165100" lvl="0" marL="271780" marR="0" rtl="0" algn="l">
                        <a:lnSpc>
                          <a:spcPct val="115000"/>
                        </a:lnSpc>
                        <a:spcBef>
                          <a:spcPts val="0"/>
                        </a:spcBef>
                        <a:spcAft>
                          <a:spcPts val="0"/>
                        </a:spcAft>
                        <a:buNone/>
                      </a:pPr>
                      <a:r>
                        <a:rPr lang="zh-CN" sz="1200">
                          <a:solidFill>
                            <a:schemeClr val="dk1"/>
                          </a:solidFill>
                        </a:rPr>
                        <a:t>观察学生在特定活动中的对话技能</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zh-CN" sz="1200">
                          <a:solidFill>
                            <a:schemeClr val="dk1"/>
                          </a:solidFill>
                        </a:rPr>
                        <a:t>- 观察学生是否在独立的自主学习中发展了对话技能</a:t>
                      </a:r>
                      <a:endParaRPr/>
                    </a:p>
                  </a:txBody>
                  <a:tcPr marT="34550" marB="34550" marR="34550" marL="34550">
                    <a:solidFill>
                      <a:srgbClr val="D9F1F6"/>
                    </a:solidFill>
                  </a:tcPr>
                </a:tc>
              </a:tr>
              <a:tr h="511050">
                <a:tc>
                  <a:txBody>
                    <a:bodyPr/>
                    <a:lstStyle/>
                    <a:p>
                      <a:pPr indent="-165100" lvl="0" marL="271780" marR="0" rtl="0" algn="l">
                        <a:lnSpc>
                          <a:spcPct val="115000"/>
                        </a:lnSpc>
                        <a:spcBef>
                          <a:spcPts val="0"/>
                        </a:spcBef>
                        <a:spcAft>
                          <a:spcPts val="0"/>
                        </a:spcAft>
                        <a:buNone/>
                      </a:pPr>
                      <a:r>
                        <a:rPr lang="zh-CN" sz="1200">
                          <a:solidFill>
                            <a:schemeClr val="dk1"/>
                          </a:solidFill>
                        </a:rPr>
                        <a:t>观察学生在对话中的特定参与方式</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zh-CN" sz="1200">
                          <a:solidFill>
                            <a:schemeClr val="dk1"/>
                          </a:solidFill>
                        </a:rPr>
                        <a:t>- 观察学生是否能够回应具有挑战性的问题并给出合理的解答</a:t>
                      </a:r>
                      <a:endParaRPr/>
                    </a:p>
                  </a:txBody>
                  <a:tcPr marT="34550" marB="34550" marR="34550" marL="34550">
                    <a:solidFill>
                      <a:srgbClr val="D9F1F6"/>
                    </a:solidFill>
                  </a:tcPr>
                </a:tc>
              </a:tr>
              <a:tr h="511050">
                <a:tc>
                  <a:txBody>
                    <a:bodyPr/>
                    <a:lstStyle/>
                    <a:p>
                      <a:pPr indent="-165100" lvl="0" marL="271780" marR="0" rtl="0" algn="l">
                        <a:lnSpc>
                          <a:spcPct val="115000"/>
                        </a:lnSpc>
                        <a:spcBef>
                          <a:spcPts val="0"/>
                        </a:spcBef>
                        <a:spcAft>
                          <a:spcPts val="0"/>
                        </a:spcAft>
                        <a:buNone/>
                      </a:pPr>
                      <a:r>
                        <a:rPr lang="zh-CN" sz="1200">
                          <a:solidFill>
                            <a:schemeClr val="dk1"/>
                          </a:solidFill>
                        </a:rPr>
                        <a:t>记录班级学生的参与水平或观察较为沉默学生的参与情况</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zh-CN" sz="1200">
                          <a:solidFill>
                            <a:schemeClr val="dk1"/>
                          </a:solidFill>
                        </a:rPr>
                        <a:t>-  发现对话中参与程度不均衡后，</a:t>
                      </a:r>
                      <a:r>
                        <a:rPr lang="zh-CN" sz="1200">
                          <a:solidFill>
                            <a:srgbClr val="00B050"/>
                          </a:solidFill>
                        </a:rPr>
                        <a:t>记录</a:t>
                      </a:r>
                      <a:r>
                        <a:rPr lang="zh-CN" sz="1200">
                          <a:solidFill>
                            <a:schemeClr val="dk1"/>
                          </a:solidFill>
                        </a:rPr>
                        <a:t>哪些学生参与以及他们的参与频率</a:t>
                      </a:r>
                      <a:endParaRPr sz="1200">
                        <a:solidFill>
                          <a:schemeClr val="dk1"/>
                        </a:solidFill>
                      </a:endParaRPr>
                    </a:p>
                  </a:txBody>
                  <a:tcPr marT="34550" marB="34550" marR="34550" marL="34550">
                    <a:solidFill>
                      <a:srgbClr val="D9F1F6"/>
                    </a:solidFill>
                  </a:tcPr>
                </a:tc>
              </a:tr>
              <a:tr h="511175">
                <a:tc>
                  <a:txBody>
                    <a:bodyPr/>
                    <a:lstStyle/>
                    <a:p>
                      <a:pPr indent="-165100" lvl="0" marL="271780" marR="0" rtl="0" algn="l">
                        <a:lnSpc>
                          <a:spcPct val="115000"/>
                        </a:lnSpc>
                        <a:spcBef>
                          <a:spcPts val="0"/>
                        </a:spcBef>
                        <a:spcAft>
                          <a:spcPts val="0"/>
                        </a:spcAft>
                        <a:buNone/>
                      </a:pPr>
                      <a:r>
                        <a:rPr lang="zh-CN" sz="1200">
                          <a:solidFill>
                            <a:schemeClr val="dk1"/>
                          </a:solidFill>
                        </a:rPr>
                        <a:t>评估课堂对话的质量，关注教师和学生的参与情况</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zh-CN" sz="1200">
                          <a:solidFill>
                            <a:schemeClr val="dk1"/>
                          </a:solidFill>
                        </a:rPr>
                        <a:t>-  观察学生在拓展他人观点上的程度，以及老师在对这点进行鼓励的作用</a:t>
                      </a:r>
                      <a:endParaRPr/>
                    </a:p>
                  </a:txBody>
                  <a:tcPr marT="34550" marB="34550" marR="34550" marL="34550">
                    <a:solidFill>
                      <a:srgbClr val="D9F1F6"/>
                    </a:solidFill>
                  </a:tcPr>
                </a:tc>
              </a:tr>
              <a:tr h="366400">
                <a:tc>
                  <a:txBody>
                    <a:bodyPr/>
                    <a:lstStyle/>
                    <a:p>
                      <a:pPr indent="-165100" lvl="0" marL="271780" marR="0" rtl="0" algn="l">
                        <a:lnSpc>
                          <a:spcPct val="115000"/>
                        </a:lnSpc>
                        <a:spcBef>
                          <a:spcPts val="0"/>
                        </a:spcBef>
                        <a:spcAft>
                          <a:spcPts val="0"/>
                        </a:spcAft>
                        <a:buNone/>
                      </a:pPr>
                      <a:r>
                        <a:rPr lang="zh-CN" sz="1200">
                          <a:solidFill>
                            <a:schemeClr val="dk1"/>
                          </a:solidFill>
                        </a:rPr>
                        <a:t>让学生参与对话的发展或评估</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zh-CN" sz="1200">
                          <a:solidFill>
                            <a:schemeClr val="dk1"/>
                          </a:solidFill>
                        </a:rPr>
                        <a:t>- 要求学生记录整个班级讨论的要素</a:t>
                      </a:r>
                      <a:endParaRPr/>
                    </a:p>
                  </a:txBody>
                  <a:tcPr marT="34550" marB="34550" marR="34550" marL="34550">
                    <a:solidFill>
                      <a:srgbClr val="D9F1F6"/>
                    </a:solidFill>
                  </a:tcPr>
                </a:tc>
              </a:tr>
              <a:tr h="511050">
                <a:tc>
                  <a:txBody>
                    <a:bodyPr/>
                    <a:lstStyle/>
                    <a:p>
                      <a:pPr indent="-165100" lvl="0" marL="271780" marR="0" rtl="0" algn="l">
                        <a:lnSpc>
                          <a:spcPct val="115000"/>
                        </a:lnSpc>
                        <a:spcBef>
                          <a:spcPts val="0"/>
                        </a:spcBef>
                        <a:spcAft>
                          <a:spcPts val="0"/>
                        </a:spcAft>
                        <a:buNone/>
                      </a:pPr>
                      <a:r>
                        <a:rPr lang="zh-CN" sz="1200">
                          <a:solidFill>
                            <a:schemeClr val="dk1"/>
                          </a:solidFill>
                        </a:rPr>
                        <a:t>帮助学生发展语言技能和表现</a:t>
                      </a:r>
                      <a:r>
                        <a:rPr lang="zh-CN" sz="1200">
                          <a:solidFill>
                            <a:schemeClr val="lt1"/>
                          </a:solidFill>
                        </a:rPr>
                        <a:t>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zh-CN" sz="1200">
                          <a:solidFill>
                            <a:schemeClr val="dk1"/>
                          </a:solidFill>
                        </a:rPr>
                        <a:t>-  促进学生的对话能力，同时观察其在英语课堂上对阅读和写作能力的影响</a:t>
                      </a:r>
                      <a:endParaRPr/>
                    </a:p>
                  </a:txBody>
                  <a:tcPr marT="34550" marB="34550" marR="34550" marL="34550">
                    <a:solidFill>
                      <a:srgbClr val="D9F1F6"/>
                    </a:solidFill>
                  </a:tcPr>
                </a:tc>
              </a:tr>
              <a:tr h="511050">
                <a:tc>
                  <a:txBody>
                    <a:bodyPr/>
                    <a:lstStyle/>
                    <a:p>
                      <a:pPr indent="-165100" lvl="0" marL="271780" marR="0" rtl="0" algn="l">
                        <a:lnSpc>
                          <a:spcPct val="115000"/>
                        </a:lnSpc>
                        <a:spcBef>
                          <a:spcPts val="0"/>
                        </a:spcBef>
                        <a:spcAft>
                          <a:spcPts val="0"/>
                        </a:spcAft>
                        <a:buNone/>
                      </a:pPr>
                      <a:r>
                        <a:rPr lang="zh-CN" sz="1200">
                          <a:solidFill>
                            <a:schemeClr val="dk1"/>
                          </a:solidFill>
                        </a:rPr>
                        <a:t>尝试在实践中进行创新</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zh-CN" sz="1200">
                          <a:solidFill>
                            <a:schemeClr val="dk1"/>
                          </a:solidFill>
                        </a:rPr>
                        <a:t>-  采用对话式教学，用即时反馈替代远程评分</a:t>
                      </a:r>
                      <a:endParaRPr/>
                    </a:p>
                  </a:txBody>
                  <a:tcPr marT="34550" marB="34550" marR="34550" marL="34550">
                    <a:solidFill>
                      <a:srgbClr val="D9F1F6"/>
                    </a:solidFill>
                  </a:tcPr>
                </a:tc>
              </a:tr>
              <a:tr h="510550">
                <a:tc>
                  <a:txBody>
                    <a:bodyPr/>
                    <a:lstStyle/>
                    <a:p>
                      <a:pPr indent="-165100" lvl="0" marL="271780" marR="0" rtl="0" algn="l">
                        <a:lnSpc>
                          <a:spcPct val="115000"/>
                        </a:lnSpc>
                        <a:spcBef>
                          <a:spcPts val="0"/>
                        </a:spcBef>
                        <a:spcAft>
                          <a:spcPts val="0"/>
                        </a:spcAft>
                        <a:buNone/>
                      </a:pPr>
                      <a:r>
                        <a:rPr lang="zh-CN" sz="1200">
                          <a:solidFill>
                            <a:schemeClr val="dk1"/>
                          </a:solidFill>
                        </a:rPr>
                        <a:t>制定新策略和资源，以提升课堂对话和个人实践水平</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zh-CN" sz="1200">
                          <a:solidFill>
                            <a:schemeClr val="dk1"/>
                          </a:solidFill>
                        </a:rPr>
                        <a:t>-  获取新的策略和资源，以促进实践和提升文学交流的质量</a:t>
                      </a:r>
                      <a:endParaRPr/>
                    </a:p>
                  </a:txBody>
                  <a:tcPr marT="34550" marB="34550" marR="34550" marL="34550">
                    <a:solidFill>
                      <a:srgbClr val="D9F1F6"/>
                    </a:solidFill>
                  </a:tcPr>
                </a:tc>
              </a:tr>
              <a:tr h="511050">
                <a:tc>
                  <a:txBody>
                    <a:bodyPr/>
                    <a:lstStyle/>
                    <a:p>
                      <a:pPr indent="-165100" lvl="0" marL="271780" marR="0" rtl="0" algn="l">
                        <a:lnSpc>
                          <a:spcPct val="115000"/>
                        </a:lnSpc>
                        <a:spcBef>
                          <a:spcPts val="0"/>
                        </a:spcBef>
                        <a:spcAft>
                          <a:spcPts val="0"/>
                        </a:spcAft>
                        <a:buNone/>
                      </a:pPr>
                      <a:r>
                        <a:rPr lang="zh-CN" sz="1200">
                          <a:solidFill>
                            <a:schemeClr val="dk1"/>
                          </a:solidFill>
                        </a:rPr>
                        <a:t>确定促进/支持学生参与形式的方法</a:t>
                      </a:r>
                      <a:r>
                        <a:rPr lang="zh-CN" sz="1200">
                          <a:solidFill>
                            <a:schemeClr val="lt1"/>
                          </a:solidFill>
                        </a:rPr>
                        <a:t> </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zh-CN" sz="1200">
                          <a:solidFill>
                            <a:schemeClr val="dk1"/>
                          </a:solidFill>
                        </a:rPr>
                        <a:t>-  帮助他们相互倾听、回应，并在对方的观点上进行建构和挑战</a:t>
                      </a:r>
                      <a:endParaRPr/>
                    </a:p>
                  </a:txBody>
                  <a:tcPr marT="34550" marB="34550" marR="34550" marL="34550">
                    <a:solidFill>
                      <a:srgbClr val="D9F1F6"/>
                    </a:solidFill>
                  </a:tcPr>
                </a:tc>
              </a:tr>
              <a:tr h="365125">
                <a:tc>
                  <a:txBody>
                    <a:bodyPr/>
                    <a:lstStyle/>
                    <a:p>
                      <a:pPr indent="-165100" lvl="0" marL="271780" marR="0" rtl="0" algn="l">
                        <a:lnSpc>
                          <a:spcPct val="115000"/>
                        </a:lnSpc>
                        <a:spcBef>
                          <a:spcPts val="0"/>
                        </a:spcBef>
                        <a:spcAft>
                          <a:spcPts val="0"/>
                        </a:spcAft>
                        <a:buNone/>
                      </a:pPr>
                      <a:r>
                        <a:rPr lang="zh-CN" sz="1200">
                          <a:solidFill>
                            <a:schemeClr val="dk1"/>
                          </a:solidFill>
                        </a:rPr>
                        <a:t>尝试特定的对话策略</a:t>
                      </a:r>
                      <a:endParaRPr/>
                    </a:p>
                  </a:txBody>
                  <a:tcPr marT="34550" marB="34550" marR="34550" marL="34550">
                    <a:solidFill>
                      <a:srgbClr val="2791A6"/>
                    </a:solidFill>
                  </a:tcPr>
                </a:tc>
                <a:tc>
                  <a:txBody>
                    <a:bodyPr/>
                    <a:lstStyle/>
                    <a:p>
                      <a:pPr indent="-82549" lvl="0" marL="141605" marR="0" rtl="0" algn="l">
                        <a:lnSpc>
                          <a:spcPct val="115000"/>
                        </a:lnSpc>
                        <a:spcBef>
                          <a:spcPts val="0"/>
                        </a:spcBef>
                        <a:spcAft>
                          <a:spcPts val="0"/>
                        </a:spcAft>
                        <a:buNone/>
                      </a:pPr>
                      <a:r>
                        <a:rPr lang="zh-CN" sz="1200">
                          <a:solidFill>
                            <a:schemeClr val="dk1"/>
                          </a:solidFill>
                        </a:rPr>
                        <a:t>-  制定谈话基本规则，以改进小组活动中的对话</a:t>
                      </a:r>
                      <a:endParaRPr/>
                    </a:p>
                  </a:txBody>
                  <a:tcPr marT="34550" marB="34550" marR="34550" marL="34550">
                    <a:solidFill>
                      <a:srgbClr val="D9F1F6"/>
                    </a:solidFill>
                  </a:tcPr>
                </a:tc>
              </a:tr>
            </a:tbl>
          </a:graphicData>
        </a:graphic>
      </p:graphicFrame>
      <p:sp>
        <p:nvSpPr>
          <p:cNvPr id="494" name="Google Shape;494;p36"/>
          <p:cNvSpPr txBox="1"/>
          <p:nvPr/>
        </p:nvSpPr>
        <p:spPr>
          <a:xfrm>
            <a:off x="660400" y="325874"/>
            <a:ext cx="9258300" cy="1388745"/>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1" lang="zh-CN" sz="1400" u="none" cap="none" strike="noStrike">
                <a:solidFill>
                  <a:srgbClr val="000000"/>
                </a:solidFill>
                <a:latin typeface="Arial"/>
                <a:ea typeface="Arial"/>
                <a:cs typeface="Arial"/>
                <a:sym typeface="Arial"/>
              </a:rPr>
              <a:t>示例：T-SEDA探究目的 </a:t>
            </a:r>
            <a:endParaRPr/>
          </a:p>
          <a:p>
            <a:pPr indent="0" lvl="0" marL="0" marR="0" rtl="0" algn="just">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a:p>
            <a:pPr indent="0" lvl="0" marL="0" marR="0" rtl="0" algn="just">
              <a:lnSpc>
                <a:spcPct val="120000"/>
              </a:lnSpc>
              <a:spcBef>
                <a:spcPts val="0"/>
              </a:spcBef>
              <a:spcAft>
                <a:spcPts val="0"/>
              </a:spcAft>
              <a:buNone/>
            </a:pPr>
            <a:r>
              <a:rPr b="0" i="0" lang="zh-CN" sz="1400" u="none" cap="none" strike="noStrike">
                <a:solidFill>
                  <a:srgbClr val="000000"/>
                </a:solidFill>
                <a:latin typeface="Arial"/>
                <a:ea typeface="Arial"/>
                <a:cs typeface="Arial"/>
                <a:sym typeface="Arial"/>
              </a:rPr>
              <a:t>在一个横跨6个国家的国际项目中，有72名教师（涵盖学前到高等教育）参与了以下的探究。这些例子展示了这些从业者使用T-SEDA工具包探索的一些兴趣点（</a:t>
            </a:r>
            <a:r>
              <a:rPr b="0" i="0" lang="zh-CN" sz="1400" u="sng" cap="none" strike="noStrike">
                <a:solidFill>
                  <a:schemeClr val="hlink"/>
                </a:solidFill>
                <a:latin typeface="Arial"/>
                <a:ea typeface="Arial"/>
                <a:cs typeface="Arial"/>
                <a:sym typeface="Arial"/>
                <a:hlinkClick r:id="rId3"/>
              </a:rPr>
              <a:t>Calcagni等，2023</a:t>
            </a:r>
            <a:r>
              <a:rPr b="0" i="0" lang="zh-CN" sz="1400" u="none" cap="none" strike="noStrike">
                <a:solidFill>
                  <a:srgbClr val="000000"/>
                </a:solidFill>
                <a:latin typeface="Arial"/>
                <a:ea typeface="Arial"/>
                <a:cs typeface="Arial"/>
                <a:sym typeface="Arial"/>
              </a:rPr>
              <a:t>）。 在</a:t>
            </a:r>
            <a:r>
              <a:rPr b="0" i="0" lang="zh-CN" sz="1400" u="sng" cap="none" strike="noStrike">
                <a:solidFill>
                  <a:schemeClr val="hlink"/>
                </a:solidFill>
                <a:latin typeface="Arial"/>
                <a:ea typeface="Arial"/>
                <a:cs typeface="Arial"/>
                <a:sym typeface="Arial"/>
                <a:hlinkClick r:id="rId4"/>
              </a:rPr>
              <a:t>Camtree图书馆</a:t>
            </a:r>
            <a:r>
              <a:rPr b="0" i="0" lang="zh-CN" sz="1400" u="none" cap="none" strike="noStrike">
                <a:solidFill>
                  <a:srgbClr val="000000"/>
                </a:solidFill>
                <a:latin typeface="Arial"/>
                <a:ea typeface="Arial"/>
                <a:cs typeface="Arial"/>
                <a:sym typeface="Arial"/>
              </a:rPr>
              <a:t>中，您可以获取来自各种不同背景的详细探究报告。</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37"/>
          <p:cNvSpPr txBox="1"/>
          <p:nvPr/>
        </p:nvSpPr>
        <p:spPr>
          <a:xfrm>
            <a:off x="584517" y="657225"/>
            <a:ext cx="9524365" cy="888365"/>
          </a:xfrm>
          <a:prstGeom prst="rect">
            <a:avLst/>
          </a:prstGeom>
          <a:noFill/>
          <a:ln>
            <a:noFill/>
          </a:ln>
        </p:spPr>
        <p:txBody>
          <a:bodyPr anchorCtr="0" anchor="t" bIns="0" lIns="0" spcFirstLastPara="1" rIns="0" wrap="square" tIns="0">
            <a:spAutoFit/>
          </a:bodyPr>
          <a:lstStyle/>
          <a:p>
            <a:pPr indent="0" lvl="0" marL="3042920" marR="0" rtl="0" algn="l">
              <a:lnSpc>
                <a:spcPct val="100000"/>
              </a:lnSpc>
              <a:spcBef>
                <a:spcPts val="0"/>
              </a:spcBef>
              <a:spcAft>
                <a:spcPts val="0"/>
              </a:spcAft>
              <a:buNone/>
            </a:pPr>
            <a:r>
              <a:rPr b="1" lang="zh-CN" sz="1800">
                <a:solidFill>
                  <a:schemeClr val="dk1"/>
                </a:solidFill>
                <a:latin typeface="Arial"/>
                <a:ea typeface="Arial"/>
                <a:cs typeface="Arial"/>
                <a:sym typeface="Arial"/>
              </a:rPr>
              <a:t>将您的思考转化为一个探究性问题</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12700" marR="5080" rtl="0" algn="l">
              <a:lnSpc>
                <a:spcPct val="120000"/>
              </a:lnSpc>
              <a:spcBef>
                <a:spcPts val="1365"/>
              </a:spcBef>
              <a:spcAft>
                <a:spcPts val="0"/>
              </a:spcAft>
              <a:buNone/>
            </a:pPr>
            <a:r>
              <a:rPr lang="zh-CN" sz="1200">
                <a:solidFill>
                  <a:schemeClr val="dk1"/>
                </a:solidFill>
                <a:latin typeface="Arimo"/>
                <a:ea typeface="Arimo"/>
                <a:cs typeface="Arimo"/>
                <a:sym typeface="Arimo"/>
              </a:rPr>
              <a:t>生成探究性问题的一种方法是将其视为漏斗式过程，您从一个问题出发，逐渐缩小关注范围，直至最终形成一个明确的探究性问题。</a:t>
            </a:r>
            <a:endParaRPr/>
          </a:p>
        </p:txBody>
      </p:sp>
      <p:sp>
        <p:nvSpPr>
          <p:cNvPr id="500" name="Google Shape;500;p37"/>
          <p:cNvSpPr/>
          <p:nvPr/>
        </p:nvSpPr>
        <p:spPr>
          <a:xfrm>
            <a:off x="6132189" y="6727068"/>
            <a:ext cx="3965575" cy="523875"/>
          </a:xfrm>
          <a:custGeom>
            <a:rect b="b" l="l" r="r" t="t"/>
            <a:pathLst>
              <a:path extrusionOk="0" h="523875" w="3965575">
                <a:moveTo>
                  <a:pt x="0" y="0"/>
                </a:moveTo>
                <a:lnTo>
                  <a:pt x="3965456" y="0"/>
                </a:lnTo>
                <a:lnTo>
                  <a:pt x="3965456" y="523607"/>
                </a:lnTo>
                <a:lnTo>
                  <a:pt x="0" y="5236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37"/>
          <p:cNvSpPr txBox="1"/>
          <p:nvPr/>
        </p:nvSpPr>
        <p:spPr>
          <a:xfrm>
            <a:off x="6351289" y="6788783"/>
            <a:ext cx="3616733" cy="408940"/>
          </a:xfrm>
          <a:prstGeom prst="rect">
            <a:avLst/>
          </a:prstGeom>
          <a:noFill/>
          <a:ln>
            <a:noFill/>
          </a:ln>
        </p:spPr>
        <p:txBody>
          <a:bodyPr anchorCtr="0" anchor="t" bIns="0" lIns="91425" spcFirstLastPara="1" rIns="91425" wrap="square" tIns="0">
            <a:spAutoFit/>
          </a:bodyPr>
          <a:lstStyle/>
          <a:p>
            <a:pPr indent="-168275" lvl="0" marL="179705" marR="5080" rtl="0" algn="just">
              <a:lnSpc>
                <a:spcPct val="121000"/>
              </a:lnSpc>
              <a:spcBef>
                <a:spcPts val="0"/>
              </a:spcBef>
              <a:spcAft>
                <a:spcPts val="0"/>
              </a:spcAft>
              <a:buNone/>
            </a:pPr>
            <a:r>
              <a:rPr lang="zh-CN" sz="1100">
                <a:solidFill>
                  <a:schemeClr val="dk1"/>
                </a:solidFill>
                <a:latin typeface="Arial"/>
                <a:ea typeface="Arial"/>
                <a:cs typeface="Arial"/>
                <a:sym typeface="Arial"/>
              </a:rPr>
              <a:t>我的探究性问题是：在数学课上使用句子引导语是否提高了学生的推理水平，具体表现在哪些方面？</a:t>
            </a:r>
            <a:endParaRPr/>
          </a:p>
        </p:txBody>
      </p:sp>
      <p:sp>
        <p:nvSpPr>
          <p:cNvPr id="502" name="Google Shape;502;p37"/>
          <p:cNvSpPr/>
          <p:nvPr/>
        </p:nvSpPr>
        <p:spPr>
          <a:xfrm>
            <a:off x="546100" y="2615443"/>
            <a:ext cx="4950455" cy="463930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37"/>
          <p:cNvSpPr/>
          <p:nvPr/>
        </p:nvSpPr>
        <p:spPr>
          <a:xfrm>
            <a:off x="6745599" y="4254379"/>
            <a:ext cx="2815590" cy="633730"/>
          </a:xfrm>
          <a:custGeom>
            <a:rect b="b" l="l" r="r" t="t"/>
            <a:pathLst>
              <a:path extrusionOk="0" h="633729" w="2815590">
                <a:moveTo>
                  <a:pt x="0" y="0"/>
                </a:moveTo>
                <a:lnTo>
                  <a:pt x="2815423" y="0"/>
                </a:lnTo>
                <a:lnTo>
                  <a:pt x="2815423" y="633406"/>
                </a:lnTo>
                <a:lnTo>
                  <a:pt x="0" y="633406"/>
                </a:lnTo>
                <a:lnTo>
                  <a:pt x="0" y="0"/>
                </a:lnTo>
                <a:close/>
              </a:path>
            </a:pathLst>
          </a:cu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37"/>
          <p:cNvSpPr txBox="1"/>
          <p:nvPr/>
        </p:nvSpPr>
        <p:spPr>
          <a:xfrm>
            <a:off x="6744970" y="4333875"/>
            <a:ext cx="2726055" cy="408940"/>
          </a:xfrm>
          <a:prstGeom prst="rect">
            <a:avLst/>
          </a:prstGeom>
          <a:noFill/>
          <a:ln>
            <a:noFill/>
          </a:ln>
        </p:spPr>
        <p:txBody>
          <a:bodyPr anchorCtr="0" anchor="t" bIns="0" lIns="0" spcFirstLastPara="1" rIns="0" wrap="square" tIns="0">
            <a:spAutoFit/>
          </a:bodyPr>
          <a:lstStyle/>
          <a:p>
            <a:pPr indent="-217805" lvl="0" marL="228600" marR="5080" rtl="0" algn="ctr">
              <a:lnSpc>
                <a:spcPct val="121000"/>
              </a:lnSpc>
              <a:spcBef>
                <a:spcPts val="0"/>
              </a:spcBef>
              <a:spcAft>
                <a:spcPts val="0"/>
              </a:spcAft>
              <a:buNone/>
            </a:pPr>
            <a:r>
              <a:rPr lang="zh-CN" sz="1100">
                <a:solidFill>
                  <a:schemeClr val="dk1"/>
                </a:solidFill>
                <a:latin typeface="Arial"/>
                <a:ea typeface="Arial"/>
                <a:cs typeface="Arial"/>
                <a:sym typeface="Arial"/>
              </a:rPr>
              <a:t>我打算观察一下当我在与学生交流时使用句子引导语时会有什么效果。</a:t>
            </a:r>
            <a:endParaRPr/>
          </a:p>
        </p:txBody>
      </p:sp>
      <p:sp>
        <p:nvSpPr>
          <p:cNvPr id="505" name="Google Shape;505;p37"/>
          <p:cNvSpPr/>
          <p:nvPr/>
        </p:nvSpPr>
        <p:spPr>
          <a:xfrm>
            <a:off x="6039480" y="2718314"/>
            <a:ext cx="4150360" cy="567055"/>
          </a:xfrm>
          <a:custGeom>
            <a:rect b="b" l="l" r="r" t="t"/>
            <a:pathLst>
              <a:path extrusionOk="0" h="567054" w="4150359">
                <a:moveTo>
                  <a:pt x="0" y="0"/>
                </a:moveTo>
                <a:lnTo>
                  <a:pt x="4150147" y="0"/>
                </a:lnTo>
                <a:lnTo>
                  <a:pt x="4150147" y="566765"/>
                </a:lnTo>
                <a:lnTo>
                  <a:pt x="0" y="566765"/>
                </a:lnTo>
                <a:lnTo>
                  <a:pt x="0" y="0"/>
                </a:lnTo>
                <a:close/>
              </a:path>
            </a:pathLst>
          </a:cu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37"/>
          <p:cNvSpPr txBox="1"/>
          <p:nvPr/>
        </p:nvSpPr>
        <p:spPr>
          <a:xfrm>
            <a:off x="6178845" y="2885734"/>
            <a:ext cx="3858260" cy="191770"/>
          </a:xfrm>
          <a:prstGeom prst="rect">
            <a:avLst/>
          </a:prstGeom>
          <a:noFill/>
          <a:ln>
            <a:noFill/>
          </a:ln>
        </p:spPr>
        <p:txBody>
          <a:bodyPr anchorCtr="0" anchor="t" bIns="0" lIns="0" spcFirstLastPara="1" rIns="0" wrap="square" tIns="0">
            <a:spAutoFit/>
          </a:bodyPr>
          <a:lstStyle/>
          <a:p>
            <a:pPr indent="-1417955" lvl="0" marL="1428750" marR="5080" rtl="0" algn="ctr">
              <a:lnSpc>
                <a:spcPct val="114000"/>
              </a:lnSpc>
              <a:spcBef>
                <a:spcPts val="0"/>
              </a:spcBef>
              <a:spcAft>
                <a:spcPts val="0"/>
              </a:spcAft>
              <a:buNone/>
            </a:pPr>
            <a:r>
              <a:rPr lang="zh-CN" sz="1100">
                <a:solidFill>
                  <a:schemeClr val="dk1"/>
                </a:solidFill>
                <a:latin typeface="Arial"/>
                <a:ea typeface="Arial"/>
                <a:cs typeface="Arial"/>
                <a:sym typeface="Arial"/>
              </a:rPr>
              <a:t>我注意到学生在课堂讨论中未对其答案提供理由。</a:t>
            </a:r>
            <a:endParaRPr/>
          </a:p>
        </p:txBody>
      </p:sp>
      <p:sp>
        <p:nvSpPr>
          <p:cNvPr id="507" name="Google Shape;507;p37"/>
          <p:cNvSpPr/>
          <p:nvPr/>
        </p:nvSpPr>
        <p:spPr>
          <a:xfrm>
            <a:off x="7289160" y="5928239"/>
            <a:ext cx="1741170" cy="471170"/>
          </a:xfrm>
          <a:custGeom>
            <a:rect b="b" l="l" r="r" t="t"/>
            <a:pathLst>
              <a:path extrusionOk="0" h="471170" w="1741170">
                <a:moveTo>
                  <a:pt x="0" y="0"/>
                </a:moveTo>
                <a:lnTo>
                  <a:pt x="1740916" y="0"/>
                </a:lnTo>
                <a:lnTo>
                  <a:pt x="1740916" y="470929"/>
                </a:lnTo>
                <a:lnTo>
                  <a:pt x="0" y="47092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37"/>
          <p:cNvSpPr txBox="1"/>
          <p:nvPr/>
        </p:nvSpPr>
        <p:spPr>
          <a:xfrm>
            <a:off x="7289800" y="5948680"/>
            <a:ext cx="1567815" cy="408940"/>
          </a:xfrm>
          <a:prstGeom prst="rect">
            <a:avLst/>
          </a:prstGeom>
          <a:noFill/>
          <a:ln>
            <a:noFill/>
          </a:ln>
        </p:spPr>
        <p:txBody>
          <a:bodyPr anchorCtr="0" anchor="t" bIns="0" lIns="0" spcFirstLastPara="1" rIns="0" wrap="square" tIns="0">
            <a:spAutoFit/>
          </a:bodyPr>
          <a:lstStyle/>
          <a:p>
            <a:pPr indent="-306705" lvl="0" marL="319405" marR="5080" rtl="0" algn="ctr">
              <a:lnSpc>
                <a:spcPct val="121000"/>
              </a:lnSpc>
              <a:spcBef>
                <a:spcPts val="0"/>
              </a:spcBef>
              <a:spcAft>
                <a:spcPts val="0"/>
              </a:spcAft>
              <a:buNone/>
            </a:pPr>
            <a:r>
              <a:rPr lang="zh-CN" sz="1100">
                <a:solidFill>
                  <a:schemeClr val="dk1"/>
                </a:solidFill>
                <a:latin typeface="Arial"/>
                <a:ea typeface="Arial"/>
                <a:cs typeface="Arial"/>
                <a:sym typeface="Arial"/>
              </a:rPr>
              <a:t>我希望集中研究数学课堂上学生的推理水平。</a:t>
            </a:r>
            <a:endParaRPr sz="1100">
              <a:solidFill>
                <a:schemeClr val="dk1"/>
              </a:solidFill>
              <a:latin typeface="Arial"/>
              <a:ea typeface="Arial"/>
              <a:cs typeface="Arial"/>
              <a:sym typeface="Arial"/>
            </a:endParaRPr>
          </a:p>
        </p:txBody>
      </p:sp>
      <p:sp>
        <p:nvSpPr>
          <p:cNvPr id="509" name="Google Shape;509;p37"/>
          <p:cNvSpPr txBox="1"/>
          <p:nvPr/>
        </p:nvSpPr>
        <p:spPr>
          <a:xfrm>
            <a:off x="1024249" y="2718946"/>
            <a:ext cx="4027804" cy="59182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1412240" lvl="0" marL="1576705" marR="173990" rtl="0" algn="l">
              <a:lnSpc>
                <a:spcPct val="121000"/>
              </a:lnSpc>
              <a:spcBef>
                <a:spcPts val="0"/>
              </a:spcBef>
              <a:spcAft>
                <a:spcPts val="0"/>
              </a:spcAft>
              <a:buNone/>
            </a:pPr>
            <a:r>
              <a:rPr lang="zh-CN" sz="1100">
                <a:solidFill>
                  <a:schemeClr val="dk1"/>
                </a:solidFill>
                <a:latin typeface="Arial"/>
                <a:ea typeface="Arial"/>
                <a:cs typeface="Arial"/>
                <a:sym typeface="Arial"/>
              </a:rPr>
              <a:t>您在课堂上觉察到了哪些令人困扰、有趣或具有挑战性的情况?</a:t>
            </a:r>
            <a:endParaRPr/>
          </a:p>
        </p:txBody>
      </p:sp>
      <p:sp>
        <p:nvSpPr>
          <p:cNvPr id="510" name="Google Shape;510;p37"/>
          <p:cNvSpPr txBox="1"/>
          <p:nvPr/>
        </p:nvSpPr>
        <p:spPr>
          <a:xfrm>
            <a:off x="1787520" y="4159883"/>
            <a:ext cx="2475865" cy="59182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262255" lvl="0" marL="434975" marR="186055" rtl="0" algn="ctr">
              <a:lnSpc>
                <a:spcPct val="121000"/>
              </a:lnSpc>
              <a:spcBef>
                <a:spcPts val="0"/>
              </a:spcBef>
              <a:spcAft>
                <a:spcPts val="0"/>
              </a:spcAft>
              <a:buNone/>
            </a:pPr>
            <a:r>
              <a:rPr lang="zh-CN" sz="1100">
                <a:solidFill>
                  <a:schemeClr val="dk1"/>
                </a:solidFill>
                <a:latin typeface="Arial"/>
                <a:ea typeface="Arial"/>
                <a:cs typeface="Arial"/>
                <a:sym typeface="Arial"/>
              </a:rPr>
              <a:t>您将采取哪些措施来实现您希望看到的变化?</a:t>
            </a:r>
            <a:endParaRPr/>
          </a:p>
        </p:txBody>
      </p:sp>
      <p:sp>
        <p:nvSpPr>
          <p:cNvPr id="511" name="Google Shape;511;p37"/>
          <p:cNvSpPr txBox="1"/>
          <p:nvPr/>
        </p:nvSpPr>
        <p:spPr>
          <a:xfrm>
            <a:off x="2116455" y="4956175"/>
            <a:ext cx="1772920" cy="786765"/>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4925" lvl="0" marL="149225" marR="160655" rtl="0" algn="ctr">
              <a:lnSpc>
                <a:spcPct val="119000"/>
              </a:lnSpc>
              <a:spcBef>
                <a:spcPts val="0"/>
              </a:spcBef>
              <a:spcAft>
                <a:spcPts val="0"/>
              </a:spcAft>
              <a:buNone/>
            </a:pPr>
            <a:r>
              <a:rPr lang="zh-CN" sz="1100">
                <a:solidFill>
                  <a:schemeClr val="dk1"/>
                </a:solidFill>
                <a:latin typeface="Arial"/>
                <a:ea typeface="Arial"/>
                <a:cs typeface="Arial"/>
                <a:sym typeface="Arial"/>
              </a:rPr>
              <a:t>您计划具体使用T-SEDA工具包中的哪些方面?</a:t>
            </a:r>
            <a:endParaRPr/>
          </a:p>
        </p:txBody>
      </p:sp>
      <p:sp>
        <p:nvSpPr>
          <p:cNvPr id="512" name="Google Shape;512;p37"/>
          <p:cNvSpPr txBox="1"/>
          <p:nvPr/>
        </p:nvSpPr>
        <p:spPr>
          <a:xfrm>
            <a:off x="2560955" y="5634355"/>
            <a:ext cx="922020" cy="790575"/>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84455" marR="0" rtl="0" algn="ctr">
              <a:lnSpc>
                <a:spcPct val="120000"/>
              </a:lnSpc>
              <a:spcBef>
                <a:spcPts val="0"/>
              </a:spcBef>
              <a:spcAft>
                <a:spcPts val="0"/>
              </a:spcAft>
              <a:buNone/>
            </a:pPr>
            <a:r>
              <a:rPr lang="zh-CN" sz="1100">
                <a:solidFill>
                  <a:schemeClr val="dk1"/>
                </a:solidFill>
                <a:latin typeface="Arial"/>
                <a:ea typeface="Arial"/>
                <a:cs typeface="Arial"/>
                <a:sym typeface="Arial"/>
              </a:rPr>
              <a:t>还有其他需要注意的细节吗?</a:t>
            </a:r>
            <a:endParaRPr/>
          </a:p>
        </p:txBody>
      </p:sp>
      <p:sp>
        <p:nvSpPr>
          <p:cNvPr id="513" name="Google Shape;513;p37"/>
          <p:cNvSpPr/>
          <p:nvPr/>
        </p:nvSpPr>
        <p:spPr>
          <a:xfrm>
            <a:off x="6386826" y="3528571"/>
            <a:ext cx="3896360" cy="582295"/>
          </a:xfrm>
          <a:custGeom>
            <a:rect b="b" l="l" r="r" t="t"/>
            <a:pathLst>
              <a:path extrusionOk="0" h="582295" w="3896359">
                <a:moveTo>
                  <a:pt x="0" y="0"/>
                </a:moveTo>
                <a:lnTo>
                  <a:pt x="3896277" y="0"/>
                </a:lnTo>
                <a:lnTo>
                  <a:pt x="3896277" y="581998"/>
                </a:lnTo>
                <a:lnTo>
                  <a:pt x="0" y="581998"/>
                </a:lnTo>
                <a:lnTo>
                  <a:pt x="0" y="0"/>
                </a:lnTo>
                <a:close/>
              </a:path>
            </a:pathLst>
          </a:cu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37"/>
          <p:cNvSpPr txBox="1"/>
          <p:nvPr/>
        </p:nvSpPr>
        <p:spPr>
          <a:xfrm>
            <a:off x="6605626" y="3696968"/>
            <a:ext cx="3458210" cy="195580"/>
          </a:xfrm>
          <a:prstGeom prst="rect">
            <a:avLst/>
          </a:prstGeom>
          <a:noFill/>
          <a:ln>
            <a:noFill/>
          </a:ln>
        </p:spPr>
        <p:txBody>
          <a:bodyPr anchorCtr="0" anchor="t" bIns="0" lIns="0" spcFirstLastPara="1" rIns="0" wrap="square" tIns="0">
            <a:spAutoFit/>
          </a:bodyPr>
          <a:lstStyle/>
          <a:p>
            <a:pPr indent="-1209675" lvl="0" marL="1209675" marR="5080" rtl="0" algn="ctr">
              <a:lnSpc>
                <a:spcPct val="116000"/>
              </a:lnSpc>
              <a:spcBef>
                <a:spcPts val="0"/>
              </a:spcBef>
              <a:spcAft>
                <a:spcPts val="0"/>
              </a:spcAft>
              <a:buNone/>
            </a:pPr>
            <a:r>
              <a:rPr lang="zh-CN" sz="1100">
                <a:solidFill>
                  <a:schemeClr val="dk1"/>
                </a:solidFill>
                <a:latin typeface="Arial"/>
                <a:ea typeface="Arial"/>
                <a:cs typeface="Arial"/>
                <a:sym typeface="Arial"/>
              </a:rPr>
              <a:t>我希望每个学生在分享意见时都能够陈述理由。</a:t>
            </a:r>
            <a:endParaRPr/>
          </a:p>
        </p:txBody>
      </p:sp>
      <p:sp>
        <p:nvSpPr>
          <p:cNvPr id="515" name="Google Shape;515;p37"/>
          <p:cNvSpPr/>
          <p:nvPr/>
        </p:nvSpPr>
        <p:spPr>
          <a:xfrm>
            <a:off x="6957695" y="5119370"/>
            <a:ext cx="2315845" cy="471805"/>
          </a:xfrm>
          <a:custGeom>
            <a:rect b="b" l="l" r="r" t="t"/>
            <a:pathLst>
              <a:path extrusionOk="0" h="638810" w="2315845">
                <a:moveTo>
                  <a:pt x="0" y="0"/>
                </a:moveTo>
                <a:lnTo>
                  <a:pt x="2315298" y="0"/>
                </a:lnTo>
                <a:lnTo>
                  <a:pt x="2315298" y="638484"/>
                </a:lnTo>
                <a:lnTo>
                  <a:pt x="0" y="638484"/>
                </a:lnTo>
                <a:lnTo>
                  <a:pt x="0" y="0"/>
                </a:lnTo>
                <a:close/>
              </a:path>
            </a:pathLst>
          </a:custGeom>
          <a:noFill/>
          <a:ln cap="flat" cmpd="sng" w="9525">
            <a:solidFill>
              <a:srgbClr val="000000"/>
            </a:solidFill>
            <a:prstDash val="solid"/>
            <a:round/>
            <a:headEnd len="sm" w="sm" type="none"/>
            <a:tailEnd len="sm" w="sm" type="none"/>
          </a:ln>
        </p:spPr>
        <p:txBody>
          <a:bodyPr anchorCtr="0" anchor="t" bIns="0"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37"/>
          <p:cNvSpPr txBox="1"/>
          <p:nvPr/>
        </p:nvSpPr>
        <p:spPr>
          <a:xfrm>
            <a:off x="7041515" y="5233670"/>
            <a:ext cx="2223135" cy="204470"/>
          </a:xfrm>
          <a:prstGeom prst="rect">
            <a:avLst/>
          </a:prstGeom>
          <a:noFill/>
          <a:ln>
            <a:noFill/>
          </a:ln>
        </p:spPr>
        <p:txBody>
          <a:bodyPr anchorCtr="0" anchor="t" bIns="0" lIns="0" spcFirstLastPara="1" rIns="0" wrap="square" tIns="0">
            <a:spAutoFit/>
          </a:bodyPr>
          <a:lstStyle/>
          <a:p>
            <a:pPr indent="-217805" lvl="0" marL="228600" marR="5080" rtl="0" algn="ctr">
              <a:lnSpc>
                <a:spcPct val="121000"/>
              </a:lnSpc>
              <a:spcBef>
                <a:spcPts val="0"/>
              </a:spcBef>
              <a:spcAft>
                <a:spcPts val="0"/>
              </a:spcAft>
              <a:buNone/>
            </a:pPr>
            <a:r>
              <a:rPr lang="zh-CN" sz="1100">
                <a:solidFill>
                  <a:schemeClr val="dk1"/>
                </a:solidFill>
                <a:latin typeface="Arial"/>
                <a:ea typeface="Arial"/>
                <a:cs typeface="Arial"/>
                <a:sym typeface="Arial"/>
              </a:rPr>
              <a:t>我将专注研究对话编码“推理（R）”。</a:t>
            </a:r>
            <a:endParaRPr sz="1100">
              <a:solidFill>
                <a:schemeClr val="dk1"/>
              </a:solidFill>
              <a:latin typeface="Arial"/>
              <a:ea typeface="Arial"/>
              <a:cs typeface="Arial"/>
              <a:sym typeface="Arial"/>
            </a:endParaRPr>
          </a:p>
        </p:txBody>
      </p:sp>
      <p:sp>
        <p:nvSpPr>
          <p:cNvPr id="517" name="Google Shape;517;p37"/>
          <p:cNvSpPr txBox="1"/>
          <p:nvPr/>
        </p:nvSpPr>
        <p:spPr>
          <a:xfrm>
            <a:off x="1353180" y="3491107"/>
            <a:ext cx="3336925" cy="38735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1412240" lvl="0" marL="1576705" marR="173990" rtl="0" algn="l">
              <a:lnSpc>
                <a:spcPct val="121000"/>
              </a:lnSpc>
              <a:spcBef>
                <a:spcPts val="0"/>
              </a:spcBef>
              <a:spcAft>
                <a:spcPts val="0"/>
              </a:spcAft>
              <a:buNone/>
            </a:pPr>
            <a:r>
              <a:rPr lang="zh-CN" sz="1100">
                <a:solidFill>
                  <a:schemeClr val="dk1"/>
                </a:solidFill>
                <a:latin typeface="Arial"/>
                <a:ea typeface="Arial"/>
                <a:cs typeface="Arial"/>
                <a:sym typeface="Arial"/>
              </a:rPr>
              <a:t>对于您的课堂，您期望看到或改变什么?</a:t>
            </a:r>
            <a:endParaRPr/>
          </a:p>
        </p:txBody>
      </p:sp>
      <p:sp>
        <p:nvSpPr>
          <p:cNvPr id="518" name="Google Shape;518;p37"/>
          <p:cNvSpPr txBox="1"/>
          <p:nvPr/>
        </p:nvSpPr>
        <p:spPr>
          <a:xfrm>
            <a:off x="1107555" y="2028825"/>
            <a:ext cx="3843654" cy="36703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788035" marR="0" rtl="0" algn="l">
              <a:lnSpc>
                <a:spcPct val="100000"/>
              </a:lnSpc>
              <a:spcBef>
                <a:spcPts val="0"/>
              </a:spcBef>
              <a:spcAft>
                <a:spcPts val="0"/>
              </a:spcAft>
              <a:buNone/>
            </a:pPr>
            <a:r>
              <a:rPr b="1" lang="zh-CN" sz="1200">
                <a:solidFill>
                  <a:schemeClr val="dk1"/>
                </a:solidFill>
                <a:latin typeface="Arimo"/>
                <a:ea typeface="Arimo"/>
                <a:cs typeface="Arimo"/>
                <a:sym typeface="Arimo"/>
              </a:rPr>
              <a:t>           漏斗式自问问题</a:t>
            </a:r>
            <a:endParaRPr b="1" sz="1200">
              <a:solidFill>
                <a:schemeClr val="dk1"/>
              </a:solidFill>
              <a:latin typeface="Arimo"/>
              <a:ea typeface="Arimo"/>
              <a:cs typeface="Arimo"/>
              <a:sym typeface="Arimo"/>
            </a:endParaRPr>
          </a:p>
        </p:txBody>
      </p:sp>
      <p:sp>
        <p:nvSpPr>
          <p:cNvPr id="519" name="Google Shape;519;p37"/>
          <p:cNvSpPr txBox="1"/>
          <p:nvPr/>
        </p:nvSpPr>
        <p:spPr>
          <a:xfrm>
            <a:off x="5880099" y="2044924"/>
            <a:ext cx="4393705" cy="36703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173355" marR="0" rtl="0" algn="ctr">
              <a:lnSpc>
                <a:spcPct val="100000"/>
              </a:lnSpc>
              <a:spcBef>
                <a:spcPts val="0"/>
              </a:spcBef>
              <a:spcAft>
                <a:spcPts val="0"/>
              </a:spcAft>
              <a:buNone/>
            </a:pPr>
            <a:r>
              <a:rPr b="1" lang="zh-CN" sz="1200">
                <a:solidFill>
                  <a:schemeClr val="dk1"/>
                </a:solidFill>
                <a:latin typeface="Arimo"/>
                <a:ea typeface="Arimo"/>
                <a:cs typeface="Arimo"/>
                <a:sym typeface="Arimo"/>
              </a:rPr>
              <a:t>漏斗式生成探究性问题的示例</a:t>
            </a:r>
            <a:endParaRPr/>
          </a:p>
        </p:txBody>
      </p:sp>
      <p:sp>
        <p:nvSpPr>
          <p:cNvPr id="520" name="Google Shape;520;p37"/>
          <p:cNvSpPr/>
          <p:nvPr/>
        </p:nvSpPr>
        <p:spPr>
          <a:xfrm>
            <a:off x="5955576"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322516" y="2596388"/>
                </a:lnTo>
                <a:lnTo>
                  <a:pt x="1208582" y="2596388"/>
                </a:lnTo>
                <a:lnTo>
                  <a:pt x="218033" y="0"/>
                </a:lnTo>
                <a:close/>
              </a:path>
              <a:path extrusionOk="0" h="3503929" w="1430020">
                <a:moveTo>
                  <a:pt x="1317599" y="2554795"/>
                </a:moveTo>
                <a:lnTo>
                  <a:pt x="1208582" y="2596388"/>
                </a:lnTo>
                <a:lnTo>
                  <a:pt x="1322516" y="2596388"/>
                </a:lnTo>
                <a:lnTo>
                  <a:pt x="1317599" y="2554795"/>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37"/>
          <p:cNvSpPr/>
          <p:nvPr/>
        </p:nvSpPr>
        <p:spPr>
          <a:xfrm>
            <a:off x="5955576"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425447" y="3467011"/>
                </a:lnTo>
                <a:lnTo>
                  <a:pt x="1415859" y="3467011"/>
                </a:lnTo>
                <a:lnTo>
                  <a:pt x="896353" y="2725699"/>
                </a:lnTo>
                <a:lnTo>
                  <a:pt x="1002842" y="2685072"/>
                </a:lnTo>
                <a:lnTo>
                  <a:pt x="12293" y="88684"/>
                </a:lnTo>
                <a:lnTo>
                  <a:pt x="212534" y="12293"/>
                </a:lnTo>
                <a:lnTo>
                  <a:pt x="222723" y="12293"/>
                </a:lnTo>
                <a:lnTo>
                  <a:pt x="218033" y="0"/>
                </a:lnTo>
                <a:close/>
              </a:path>
              <a:path extrusionOk="0" h="3503929" w="1430020">
                <a:moveTo>
                  <a:pt x="1319167" y="2568054"/>
                </a:moveTo>
                <a:lnTo>
                  <a:pt x="1309573" y="2568054"/>
                </a:lnTo>
                <a:lnTo>
                  <a:pt x="1415859" y="3467011"/>
                </a:lnTo>
                <a:lnTo>
                  <a:pt x="1425447" y="3467011"/>
                </a:lnTo>
                <a:lnTo>
                  <a:pt x="1319167" y="2568054"/>
                </a:lnTo>
                <a:close/>
              </a:path>
              <a:path extrusionOk="0" h="3503929" w="1430020">
                <a:moveTo>
                  <a:pt x="222723" y="12293"/>
                </a:moveTo>
                <a:lnTo>
                  <a:pt x="212534" y="12293"/>
                </a:lnTo>
                <a:lnTo>
                  <a:pt x="1203083" y="2608681"/>
                </a:lnTo>
                <a:lnTo>
                  <a:pt x="1235306" y="2596388"/>
                </a:lnTo>
                <a:lnTo>
                  <a:pt x="1208582" y="2596388"/>
                </a:lnTo>
                <a:lnTo>
                  <a:pt x="222723" y="12293"/>
                </a:lnTo>
                <a:close/>
              </a:path>
              <a:path extrusionOk="0" h="3503929" w="1430020">
                <a:moveTo>
                  <a:pt x="1317599" y="2554795"/>
                </a:moveTo>
                <a:lnTo>
                  <a:pt x="1208582" y="2596388"/>
                </a:lnTo>
                <a:lnTo>
                  <a:pt x="1235306" y="2596388"/>
                </a:lnTo>
                <a:lnTo>
                  <a:pt x="1309573" y="2568054"/>
                </a:lnTo>
                <a:lnTo>
                  <a:pt x="1319167" y="2568054"/>
                </a:lnTo>
                <a:lnTo>
                  <a:pt x="1317599" y="2554795"/>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37"/>
          <p:cNvSpPr/>
          <p:nvPr/>
        </p:nvSpPr>
        <p:spPr>
          <a:xfrm>
            <a:off x="8820290" y="3207677"/>
            <a:ext cx="1453515" cy="3556000"/>
          </a:xfrm>
          <a:custGeom>
            <a:rect b="b" l="l" r="r" t="t"/>
            <a:pathLst>
              <a:path extrusionOk="0" h="3556000" w="1453515">
                <a:moveTo>
                  <a:pt x="109296" y="2591587"/>
                </a:moveTo>
                <a:lnTo>
                  <a:pt x="0" y="3555923"/>
                </a:lnTo>
                <a:lnTo>
                  <a:pt x="560793" y="2763837"/>
                </a:lnTo>
                <a:lnTo>
                  <a:pt x="447916" y="2720771"/>
                </a:lnTo>
                <a:lnTo>
                  <a:pt x="480771" y="2634653"/>
                </a:lnTo>
                <a:lnTo>
                  <a:pt x="222173" y="2634653"/>
                </a:lnTo>
                <a:lnTo>
                  <a:pt x="109296" y="2591587"/>
                </a:lnTo>
                <a:close/>
              </a:path>
              <a:path extrusionOk="0" h="3556000" w="1453515">
                <a:moveTo>
                  <a:pt x="1227327" y="0"/>
                </a:moveTo>
                <a:lnTo>
                  <a:pt x="222173" y="2634653"/>
                </a:lnTo>
                <a:lnTo>
                  <a:pt x="480771" y="2634653"/>
                </a:lnTo>
                <a:lnTo>
                  <a:pt x="1453070" y="86131"/>
                </a:lnTo>
                <a:lnTo>
                  <a:pt x="1227327" y="0"/>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3" name="Google Shape;523;p37"/>
          <p:cNvSpPr/>
          <p:nvPr/>
        </p:nvSpPr>
        <p:spPr>
          <a:xfrm>
            <a:off x="8820290" y="3207677"/>
            <a:ext cx="1453515" cy="3556000"/>
          </a:xfrm>
          <a:custGeom>
            <a:rect b="b" l="l" r="r" t="t"/>
            <a:pathLst>
              <a:path extrusionOk="0" h="3556000" w="1453515">
                <a:moveTo>
                  <a:pt x="109296" y="2591587"/>
                </a:moveTo>
                <a:lnTo>
                  <a:pt x="0" y="3555923"/>
                </a:lnTo>
                <a:lnTo>
                  <a:pt x="25302" y="3520186"/>
                </a:lnTo>
                <a:lnTo>
                  <a:pt x="13639" y="3520186"/>
                </a:lnTo>
                <a:lnTo>
                  <a:pt x="117386" y="2604871"/>
                </a:lnTo>
                <a:lnTo>
                  <a:pt x="144114" y="2604871"/>
                </a:lnTo>
                <a:lnTo>
                  <a:pt x="109296" y="2591587"/>
                </a:lnTo>
                <a:close/>
              </a:path>
              <a:path extrusionOk="0" h="3556000" w="1453515">
                <a:moveTo>
                  <a:pt x="1259548" y="12293"/>
                </a:moveTo>
                <a:lnTo>
                  <a:pt x="1232827" y="12293"/>
                </a:lnTo>
                <a:lnTo>
                  <a:pt x="1440776" y="91630"/>
                </a:lnTo>
                <a:lnTo>
                  <a:pt x="435622" y="2726283"/>
                </a:lnTo>
                <a:lnTo>
                  <a:pt x="545922" y="2768358"/>
                </a:lnTo>
                <a:lnTo>
                  <a:pt x="13639" y="3520186"/>
                </a:lnTo>
                <a:lnTo>
                  <a:pt x="25302" y="3520186"/>
                </a:lnTo>
                <a:lnTo>
                  <a:pt x="560793" y="2763837"/>
                </a:lnTo>
                <a:lnTo>
                  <a:pt x="447916" y="2720771"/>
                </a:lnTo>
                <a:lnTo>
                  <a:pt x="1453070" y="86131"/>
                </a:lnTo>
                <a:lnTo>
                  <a:pt x="1259548" y="12293"/>
                </a:lnTo>
                <a:close/>
              </a:path>
              <a:path extrusionOk="0" h="3556000" w="1453515">
                <a:moveTo>
                  <a:pt x="144114" y="2604871"/>
                </a:moveTo>
                <a:lnTo>
                  <a:pt x="117386" y="2604871"/>
                </a:lnTo>
                <a:lnTo>
                  <a:pt x="227672" y="2646946"/>
                </a:lnTo>
                <a:lnTo>
                  <a:pt x="232363" y="2634653"/>
                </a:lnTo>
                <a:lnTo>
                  <a:pt x="222173" y="2634653"/>
                </a:lnTo>
                <a:lnTo>
                  <a:pt x="144114" y="2604871"/>
                </a:lnTo>
                <a:close/>
              </a:path>
              <a:path extrusionOk="0" h="3556000" w="1453515">
                <a:moveTo>
                  <a:pt x="1227327" y="0"/>
                </a:moveTo>
                <a:lnTo>
                  <a:pt x="222173" y="2634653"/>
                </a:lnTo>
                <a:lnTo>
                  <a:pt x="232363" y="2634653"/>
                </a:lnTo>
                <a:lnTo>
                  <a:pt x="1232827" y="12293"/>
                </a:lnTo>
                <a:lnTo>
                  <a:pt x="1259548" y="12293"/>
                </a:lnTo>
                <a:lnTo>
                  <a:pt x="122732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37"/>
          <p:cNvSpPr txBox="1"/>
          <p:nvPr>
            <p:ph idx="12" type="sldNum"/>
          </p:nvPr>
        </p:nvSpPr>
        <p:spPr>
          <a:xfrm>
            <a:off x="5164987" y="7072867"/>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21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38"/>
          <p:cNvSpPr txBox="1"/>
          <p:nvPr/>
        </p:nvSpPr>
        <p:spPr>
          <a:xfrm>
            <a:off x="534669" y="657225"/>
            <a:ext cx="9727565" cy="20510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0950">
            <a:spAutoFit/>
          </a:bodyPr>
          <a:lstStyle/>
          <a:p>
            <a:pPr indent="0" lvl="0" marL="495300" marR="0" rtl="0" algn="ctr">
              <a:lnSpc>
                <a:spcPct val="100000"/>
              </a:lnSpc>
              <a:spcBef>
                <a:spcPts val="0"/>
              </a:spcBef>
              <a:spcAft>
                <a:spcPts val="0"/>
              </a:spcAft>
              <a:buNone/>
            </a:pPr>
            <a:r>
              <a:rPr lang="zh-CN" sz="1200">
                <a:solidFill>
                  <a:schemeClr val="dk1"/>
                </a:solidFill>
                <a:latin typeface="Arimo"/>
                <a:ea typeface="Arimo"/>
                <a:cs typeface="Arimo"/>
                <a:sym typeface="Arimo"/>
              </a:rPr>
              <a:t>以下页面上的几个图表可能会给您提供更多关于您想要专注的方向以及如何构建问题的想法</a:t>
            </a:r>
            <a:endParaRPr/>
          </a:p>
        </p:txBody>
      </p:sp>
      <p:grpSp>
        <p:nvGrpSpPr>
          <p:cNvPr id="530" name="Google Shape;530;p38"/>
          <p:cNvGrpSpPr/>
          <p:nvPr/>
        </p:nvGrpSpPr>
        <p:grpSpPr>
          <a:xfrm>
            <a:off x="1457325" y="1219616"/>
            <a:ext cx="7372349" cy="5412441"/>
            <a:chOff x="377825" y="3112"/>
            <a:chExt cx="7372349" cy="5412441"/>
          </a:xfrm>
        </p:grpSpPr>
        <p:sp>
          <p:nvSpPr>
            <p:cNvPr id="531" name="Google Shape;531;p38"/>
            <p:cNvSpPr/>
            <p:nvPr/>
          </p:nvSpPr>
          <p:spPr>
            <a:xfrm>
              <a:off x="676147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32" name="Google Shape;532;p38"/>
            <p:cNvSpPr/>
            <p:nvPr/>
          </p:nvSpPr>
          <p:spPr>
            <a:xfrm>
              <a:off x="3978275" y="982949"/>
              <a:ext cx="2828924" cy="448770"/>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33" name="Google Shape;533;p38"/>
            <p:cNvSpPr/>
            <p:nvPr/>
          </p:nvSpPr>
          <p:spPr>
            <a:xfrm>
              <a:off x="487552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34" name="Google Shape;534;p38"/>
            <p:cNvSpPr/>
            <p:nvPr/>
          </p:nvSpPr>
          <p:spPr>
            <a:xfrm>
              <a:off x="3978275" y="982949"/>
              <a:ext cx="942974" cy="448770"/>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35" name="Google Shape;535;p38"/>
            <p:cNvSpPr/>
            <p:nvPr/>
          </p:nvSpPr>
          <p:spPr>
            <a:xfrm>
              <a:off x="298957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36" name="Google Shape;536;p38"/>
            <p:cNvSpPr/>
            <p:nvPr/>
          </p:nvSpPr>
          <p:spPr>
            <a:xfrm>
              <a:off x="3035299" y="982949"/>
              <a:ext cx="942975" cy="448770"/>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37" name="Google Shape;537;p38"/>
            <p:cNvSpPr/>
            <p:nvPr/>
          </p:nvSpPr>
          <p:spPr>
            <a:xfrm>
              <a:off x="110362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38" name="Google Shape;538;p38"/>
            <p:cNvSpPr/>
            <p:nvPr/>
          </p:nvSpPr>
          <p:spPr>
            <a:xfrm>
              <a:off x="1149349" y="982949"/>
              <a:ext cx="2828925" cy="448770"/>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39" name="Google Shape;539;p38"/>
            <p:cNvSpPr/>
            <p:nvPr/>
          </p:nvSpPr>
          <p:spPr>
            <a:xfrm>
              <a:off x="3206750" y="3112"/>
              <a:ext cx="1543049" cy="97983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8"/>
            <p:cNvSpPr/>
            <p:nvPr/>
          </p:nvSpPr>
          <p:spPr>
            <a:xfrm>
              <a:off x="3378200" y="165990"/>
              <a:ext cx="1543049" cy="979836"/>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8"/>
            <p:cNvSpPr txBox="1"/>
            <p:nvPr/>
          </p:nvSpPr>
          <p:spPr>
            <a:xfrm>
              <a:off x="3406898" y="194688"/>
              <a:ext cx="1485653" cy="922440"/>
            </a:xfrm>
            <a:prstGeom prst="rect">
              <a:avLst/>
            </a:prstGeom>
            <a:noFill/>
            <a:ln>
              <a:noFill/>
            </a:ln>
          </p:spPr>
          <p:txBody>
            <a:bodyPr anchorCtr="0" anchor="ctr" bIns="53325" lIns="53325" spcFirstLastPara="1" rIns="53325" wrap="square" tIns="53325">
              <a:noAutofit/>
            </a:bodyPr>
            <a:lstStyle/>
            <a:p>
              <a:pPr indent="0" lvl="0" marL="0" marR="0" rtl="0" algn="ctr">
                <a:lnSpc>
                  <a:spcPct val="120000"/>
                </a:lnSpc>
                <a:spcBef>
                  <a:spcPts val="0"/>
                </a:spcBef>
                <a:spcAft>
                  <a:spcPts val="0"/>
                </a:spcAft>
                <a:buClr>
                  <a:srgbClr val="46474A"/>
                </a:buClr>
                <a:buSzPts val="1400"/>
                <a:buFont typeface="Arial"/>
                <a:buNone/>
              </a:pPr>
              <a:r>
                <a:rPr lang="zh-CN" sz="1400">
                  <a:solidFill>
                    <a:srgbClr val="46474A"/>
                  </a:solidFill>
                  <a:latin typeface="Arial"/>
                  <a:ea typeface="Arial"/>
                  <a:cs typeface="Arial"/>
                  <a:sym typeface="Arial"/>
                </a:rPr>
                <a:t>我想专注于我的个人实践。我希望…</a:t>
              </a:r>
              <a:endParaRPr/>
            </a:p>
          </p:txBody>
        </p:sp>
        <p:sp>
          <p:nvSpPr>
            <p:cNvPr id="542" name="Google Shape;542;p38"/>
            <p:cNvSpPr/>
            <p:nvPr/>
          </p:nvSpPr>
          <p:spPr>
            <a:xfrm>
              <a:off x="377825" y="1431719"/>
              <a:ext cx="1543049" cy="979836"/>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8"/>
            <p:cNvSpPr/>
            <p:nvPr/>
          </p:nvSpPr>
          <p:spPr>
            <a:xfrm>
              <a:off x="549275"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8"/>
            <p:cNvSpPr txBox="1"/>
            <p:nvPr/>
          </p:nvSpPr>
          <p:spPr>
            <a:xfrm>
              <a:off x="577973" y="1623295"/>
              <a:ext cx="1485653" cy="922440"/>
            </a:xfrm>
            <a:prstGeom prst="rect">
              <a:avLst/>
            </a:prstGeom>
            <a:noFill/>
            <a:ln>
              <a:noFill/>
            </a:ln>
          </p:spPr>
          <p:txBody>
            <a:bodyPr anchorCtr="0" anchor="ctr" bIns="49525" lIns="49525" spcFirstLastPara="1" rIns="49525" wrap="square" tIns="49525">
              <a:noAutofit/>
            </a:bodyPr>
            <a:lstStyle/>
            <a:p>
              <a:pPr indent="0" lvl="0" marL="0" marR="0" rtl="0" algn="ctr">
                <a:lnSpc>
                  <a:spcPct val="120000"/>
                </a:lnSpc>
                <a:spcBef>
                  <a:spcPts val="0"/>
                </a:spcBef>
                <a:spcAft>
                  <a:spcPts val="0"/>
                </a:spcAft>
                <a:buClr>
                  <a:srgbClr val="46474A"/>
                </a:buClr>
                <a:buSzPts val="1300"/>
                <a:buFont typeface="Arial"/>
                <a:buNone/>
              </a:pPr>
              <a:r>
                <a:rPr lang="zh-CN" sz="1300">
                  <a:solidFill>
                    <a:srgbClr val="46474A"/>
                  </a:solidFill>
                  <a:latin typeface="Arial"/>
                  <a:ea typeface="Arial"/>
                  <a:cs typeface="Arial"/>
                  <a:sym typeface="Arial"/>
                </a:rPr>
                <a:t>找到促使学习者相互质疑想法的方式</a:t>
              </a:r>
              <a:endParaRPr/>
            </a:p>
          </p:txBody>
        </p:sp>
        <p:sp>
          <p:nvSpPr>
            <p:cNvPr id="545" name="Google Shape;545;p38"/>
            <p:cNvSpPr/>
            <p:nvPr/>
          </p:nvSpPr>
          <p:spPr>
            <a:xfrm>
              <a:off x="377825" y="2860326"/>
              <a:ext cx="1543049" cy="2323486"/>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8"/>
            <p:cNvSpPr/>
            <p:nvPr/>
          </p:nvSpPr>
          <p:spPr>
            <a:xfrm>
              <a:off x="549275" y="3023204"/>
              <a:ext cx="1543049" cy="232348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8"/>
            <p:cNvSpPr txBox="1"/>
            <p:nvPr/>
          </p:nvSpPr>
          <p:spPr>
            <a:xfrm>
              <a:off x="594469" y="3068398"/>
              <a:ext cx="1452661" cy="2233098"/>
            </a:xfrm>
            <a:prstGeom prst="rect">
              <a:avLst/>
            </a:prstGeom>
            <a:noFill/>
            <a:ln>
              <a:noFill/>
            </a:ln>
          </p:spPr>
          <p:txBody>
            <a:bodyPr anchorCtr="0" anchor="ctr" bIns="49525" lIns="49525" spcFirstLastPara="1" rIns="49525" wrap="square" tIns="49525">
              <a:noAutofit/>
            </a:bodyPr>
            <a:lstStyle/>
            <a:p>
              <a:pPr indent="0" lvl="0" marL="0" marR="0" rtl="0" algn="ctr">
                <a:lnSpc>
                  <a:spcPct val="120000"/>
                </a:lnSpc>
                <a:spcBef>
                  <a:spcPts val="0"/>
                </a:spcBef>
                <a:spcAft>
                  <a:spcPts val="0"/>
                </a:spcAft>
                <a:buClr>
                  <a:srgbClr val="46474A"/>
                </a:buClr>
                <a:buSzPts val="1300"/>
                <a:buFont typeface="Arial"/>
                <a:buNone/>
              </a:pPr>
              <a:r>
                <a:rPr lang="zh-CN" sz="1300">
                  <a:solidFill>
                    <a:srgbClr val="46474A"/>
                  </a:solidFill>
                  <a:latin typeface="Arial"/>
                  <a:ea typeface="Arial"/>
                  <a:cs typeface="Arial"/>
                  <a:sym typeface="Arial"/>
                </a:rPr>
                <a:t>我在多大程度上利用句子引导语展示来示范提问的方法?</a:t>
              </a:r>
              <a:endParaRPr/>
            </a:p>
          </p:txBody>
        </p:sp>
        <p:sp>
          <p:nvSpPr>
            <p:cNvPr id="548" name="Google Shape;548;p38"/>
            <p:cNvSpPr/>
            <p:nvPr/>
          </p:nvSpPr>
          <p:spPr>
            <a:xfrm>
              <a:off x="2263774" y="1431719"/>
              <a:ext cx="1543049" cy="979836"/>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8"/>
            <p:cNvSpPr/>
            <p:nvPr/>
          </p:nvSpPr>
          <p:spPr>
            <a:xfrm>
              <a:off x="2435224"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8"/>
            <p:cNvSpPr txBox="1"/>
            <p:nvPr/>
          </p:nvSpPr>
          <p:spPr>
            <a:xfrm>
              <a:off x="2463922" y="1623295"/>
              <a:ext cx="1485653" cy="922440"/>
            </a:xfrm>
            <a:prstGeom prst="rect">
              <a:avLst/>
            </a:prstGeom>
            <a:noFill/>
            <a:ln>
              <a:noFill/>
            </a:ln>
          </p:spPr>
          <p:txBody>
            <a:bodyPr anchorCtr="0" anchor="ctr" bIns="49525" lIns="49525" spcFirstLastPara="1" rIns="49525" wrap="square" tIns="49525">
              <a:noAutofit/>
            </a:bodyPr>
            <a:lstStyle/>
            <a:p>
              <a:pPr indent="0" lvl="0" marL="0" marR="0" rtl="0" algn="ctr">
                <a:lnSpc>
                  <a:spcPct val="120000"/>
                </a:lnSpc>
                <a:spcBef>
                  <a:spcPts val="0"/>
                </a:spcBef>
                <a:spcAft>
                  <a:spcPts val="0"/>
                </a:spcAft>
                <a:buClr>
                  <a:schemeClr val="dk1"/>
                </a:buClr>
                <a:buSzPts val="1300"/>
                <a:buFont typeface="Arial"/>
                <a:buNone/>
              </a:pPr>
              <a:r>
                <a:rPr lang="zh-CN" sz="1300">
                  <a:solidFill>
                    <a:schemeClr val="dk1"/>
                  </a:solidFill>
                  <a:latin typeface="Arial"/>
                  <a:ea typeface="Arial"/>
                  <a:cs typeface="Arial"/>
                  <a:sym typeface="Arial"/>
                </a:rPr>
                <a:t>考虑如何激励学习者为他们的想法提供理由</a:t>
              </a:r>
              <a:endParaRPr/>
            </a:p>
          </p:txBody>
        </p:sp>
        <p:sp>
          <p:nvSpPr>
            <p:cNvPr id="551" name="Google Shape;551;p38"/>
            <p:cNvSpPr/>
            <p:nvPr/>
          </p:nvSpPr>
          <p:spPr>
            <a:xfrm>
              <a:off x="2263774" y="2860326"/>
              <a:ext cx="1543049" cy="235911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8"/>
            <p:cNvSpPr/>
            <p:nvPr/>
          </p:nvSpPr>
          <p:spPr>
            <a:xfrm>
              <a:off x="2435224" y="3023204"/>
              <a:ext cx="1543049" cy="235911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8"/>
            <p:cNvSpPr txBox="1"/>
            <p:nvPr/>
          </p:nvSpPr>
          <p:spPr>
            <a:xfrm>
              <a:off x="2480418" y="3068398"/>
              <a:ext cx="1452661" cy="2268725"/>
            </a:xfrm>
            <a:prstGeom prst="rect">
              <a:avLst/>
            </a:prstGeom>
            <a:noFill/>
            <a:ln>
              <a:noFill/>
            </a:ln>
          </p:spPr>
          <p:txBody>
            <a:bodyPr anchorCtr="0" anchor="ctr" bIns="49525" lIns="49525" spcFirstLastPara="1" rIns="49525" wrap="square" tIns="49525">
              <a:noAutofit/>
            </a:bodyPr>
            <a:lstStyle/>
            <a:p>
              <a:pPr indent="0" lvl="0" marL="0" marR="0" rtl="0" algn="ctr">
                <a:lnSpc>
                  <a:spcPct val="120000"/>
                </a:lnSpc>
                <a:spcBef>
                  <a:spcPts val="0"/>
                </a:spcBef>
                <a:spcAft>
                  <a:spcPts val="0"/>
                </a:spcAft>
                <a:buClr>
                  <a:srgbClr val="46474A"/>
                </a:buClr>
                <a:buSzPts val="1300"/>
                <a:buFont typeface="Arial"/>
                <a:buNone/>
              </a:pPr>
              <a:r>
                <a:rPr lang="zh-CN" sz="1300">
                  <a:solidFill>
                    <a:srgbClr val="46474A"/>
                  </a:solidFill>
                  <a:latin typeface="Arial"/>
                  <a:ea typeface="Arial"/>
                  <a:cs typeface="Arial"/>
                  <a:sym typeface="Arial"/>
                </a:rPr>
                <a:t>我是否经常提出后续问题?</a:t>
              </a:r>
              <a:endParaRPr/>
            </a:p>
            <a:p>
              <a:pPr indent="0" lvl="0" marL="0" marR="0" rtl="0" algn="ctr">
                <a:lnSpc>
                  <a:spcPct val="100000"/>
                </a:lnSpc>
                <a:spcBef>
                  <a:spcPts val="0"/>
                </a:spcBef>
                <a:spcAft>
                  <a:spcPts val="0"/>
                </a:spcAft>
                <a:buClr>
                  <a:schemeClr val="dk1"/>
                </a:buClr>
                <a:buSzPts val="1300"/>
                <a:buFont typeface="Calibri"/>
                <a:buNone/>
              </a:pPr>
              <a:r>
                <a:t/>
              </a:r>
              <a:endParaRPr sz="1300">
                <a:solidFill>
                  <a:srgbClr val="46474A"/>
                </a:solidFill>
                <a:latin typeface="Arial"/>
                <a:ea typeface="Arial"/>
                <a:cs typeface="Arial"/>
                <a:sym typeface="Arial"/>
              </a:endParaRPr>
            </a:p>
            <a:p>
              <a:pPr indent="0" lvl="0" marL="0" marR="0" rtl="0" algn="ctr">
                <a:lnSpc>
                  <a:spcPct val="120000"/>
                </a:lnSpc>
                <a:spcBef>
                  <a:spcPts val="455"/>
                </a:spcBef>
                <a:spcAft>
                  <a:spcPts val="0"/>
                </a:spcAft>
                <a:buClr>
                  <a:srgbClr val="46474A"/>
                </a:buClr>
                <a:buSzPts val="1300"/>
                <a:buFont typeface="Arial"/>
                <a:buNone/>
              </a:pPr>
              <a:r>
                <a:rPr lang="zh-CN" sz="1300">
                  <a:solidFill>
                    <a:srgbClr val="46474A"/>
                  </a:solidFill>
                  <a:latin typeface="Arial"/>
                  <a:ea typeface="Arial"/>
                  <a:cs typeface="Arial"/>
                  <a:sym typeface="Arial"/>
                </a:rPr>
                <a:t>我是否给学习者足够的时间充分解释他们的答案?</a:t>
              </a:r>
              <a:endParaRPr/>
            </a:p>
          </p:txBody>
        </p:sp>
        <p:sp>
          <p:nvSpPr>
            <p:cNvPr id="554" name="Google Shape;554;p38"/>
            <p:cNvSpPr/>
            <p:nvPr/>
          </p:nvSpPr>
          <p:spPr>
            <a:xfrm>
              <a:off x="4149724" y="1431719"/>
              <a:ext cx="1543049" cy="979836"/>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8"/>
            <p:cNvSpPr/>
            <p:nvPr/>
          </p:nvSpPr>
          <p:spPr>
            <a:xfrm>
              <a:off x="4321175"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8"/>
            <p:cNvSpPr txBox="1"/>
            <p:nvPr/>
          </p:nvSpPr>
          <p:spPr>
            <a:xfrm>
              <a:off x="4349873" y="1623295"/>
              <a:ext cx="1485653" cy="922440"/>
            </a:xfrm>
            <a:prstGeom prst="rect">
              <a:avLst/>
            </a:prstGeom>
            <a:noFill/>
            <a:ln>
              <a:noFill/>
            </a:ln>
          </p:spPr>
          <p:txBody>
            <a:bodyPr anchorCtr="0" anchor="ctr" bIns="49525" lIns="49525" spcFirstLastPara="1" rIns="49525" wrap="square" tIns="49525">
              <a:noAutofit/>
            </a:bodyPr>
            <a:lstStyle/>
            <a:p>
              <a:pPr indent="0" lvl="0" marL="0" marR="0" rtl="0" algn="ctr">
                <a:lnSpc>
                  <a:spcPct val="120000"/>
                </a:lnSpc>
                <a:spcBef>
                  <a:spcPts val="0"/>
                </a:spcBef>
                <a:spcAft>
                  <a:spcPts val="0"/>
                </a:spcAft>
                <a:buClr>
                  <a:srgbClr val="454744"/>
                </a:buClr>
                <a:buSzPts val="1300"/>
                <a:buFont typeface="Arial"/>
                <a:buNone/>
              </a:pPr>
              <a:r>
                <a:rPr lang="zh-CN" sz="1300">
                  <a:solidFill>
                    <a:srgbClr val="454744"/>
                  </a:solidFill>
                  <a:latin typeface="Arial"/>
                  <a:ea typeface="Arial"/>
                  <a:cs typeface="Arial"/>
                  <a:sym typeface="Arial"/>
                </a:rPr>
                <a:t>促进学习者彼此借鉴补充发展想法的方式</a:t>
              </a:r>
              <a:endParaRPr/>
            </a:p>
          </p:txBody>
        </p:sp>
        <p:sp>
          <p:nvSpPr>
            <p:cNvPr id="557" name="Google Shape;557;p38"/>
            <p:cNvSpPr/>
            <p:nvPr/>
          </p:nvSpPr>
          <p:spPr>
            <a:xfrm>
              <a:off x="4149724" y="2860326"/>
              <a:ext cx="1543049" cy="2382629"/>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8"/>
            <p:cNvSpPr/>
            <p:nvPr/>
          </p:nvSpPr>
          <p:spPr>
            <a:xfrm>
              <a:off x="4321175" y="3023204"/>
              <a:ext cx="1543049" cy="238262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8"/>
            <p:cNvSpPr txBox="1"/>
            <p:nvPr/>
          </p:nvSpPr>
          <p:spPr>
            <a:xfrm>
              <a:off x="4366369" y="3068398"/>
              <a:ext cx="1452661" cy="2292241"/>
            </a:xfrm>
            <a:prstGeom prst="rect">
              <a:avLst/>
            </a:prstGeom>
            <a:noFill/>
            <a:ln>
              <a:noFill/>
            </a:ln>
          </p:spPr>
          <p:txBody>
            <a:bodyPr anchorCtr="0" anchor="ctr" bIns="49525" lIns="49525" spcFirstLastPara="1" rIns="49525" wrap="square" tIns="49525">
              <a:noAutofit/>
            </a:bodyPr>
            <a:lstStyle/>
            <a:p>
              <a:pPr indent="0" lvl="0" marL="0" marR="0" rtl="0" algn="ctr">
                <a:lnSpc>
                  <a:spcPct val="120000"/>
                </a:lnSpc>
                <a:spcBef>
                  <a:spcPts val="0"/>
                </a:spcBef>
                <a:spcAft>
                  <a:spcPts val="0"/>
                </a:spcAft>
                <a:buClr>
                  <a:srgbClr val="46474A"/>
                </a:buClr>
                <a:buSzPts val="1300"/>
                <a:buFont typeface="Arial"/>
                <a:buNone/>
              </a:pPr>
              <a:r>
                <a:rPr lang="zh-CN" sz="1300">
                  <a:solidFill>
                    <a:srgbClr val="46474A"/>
                  </a:solidFill>
                  <a:latin typeface="Arial"/>
                  <a:ea typeface="Arial"/>
                  <a:cs typeface="Arial"/>
                  <a:sym typeface="Arial"/>
                </a:rPr>
                <a:t>在多大程度上，我为学习者提供了彼此回应的机会，而不是仅仅回应我自己?</a:t>
              </a:r>
              <a:endParaRPr/>
            </a:p>
          </p:txBody>
        </p:sp>
        <p:sp>
          <p:nvSpPr>
            <p:cNvPr id="560" name="Google Shape;560;p38"/>
            <p:cNvSpPr/>
            <p:nvPr/>
          </p:nvSpPr>
          <p:spPr>
            <a:xfrm>
              <a:off x="6035674" y="1431719"/>
              <a:ext cx="1543049" cy="979836"/>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8"/>
            <p:cNvSpPr/>
            <p:nvPr/>
          </p:nvSpPr>
          <p:spPr>
            <a:xfrm>
              <a:off x="6207125"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8"/>
            <p:cNvSpPr txBox="1"/>
            <p:nvPr/>
          </p:nvSpPr>
          <p:spPr>
            <a:xfrm>
              <a:off x="6235823" y="1623295"/>
              <a:ext cx="1485653" cy="922440"/>
            </a:xfrm>
            <a:prstGeom prst="rect">
              <a:avLst/>
            </a:prstGeom>
            <a:noFill/>
            <a:ln>
              <a:noFill/>
            </a:ln>
          </p:spPr>
          <p:txBody>
            <a:bodyPr anchorCtr="0" anchor="ctr" bIns="49525" lIns="49525" spcFirstLastPara="1" rIns="49525" wrap="square" tIns="49525">
              <a:noAutofit/>
            </a:bodyPr>
            <a:lstStyle/>
            <a:p>
              <a:pPr indent="0" lvl="0" marL="0" marR="0" rtl="0" algn="ctr">
                <a:lnSpc>
                  <a:spcPct val="120000"/>
                </a:lnSpc>
                <a:spcBef>
                  <a:spcPts val="0"/>
                </a:spcBef>
                <a:spcAft>
                  <a:spcPts val="0"/>
                </a:spcAft>
                <a:buClr>
                  <a:schemeClr val="dk1"/>
                </a:buClr>
                <a:buSzPts val="1300"/>
                <a:buFont typeface="Arial"/>
                <a:buNone/>
              </a:pPr>
              <a:r>
                <a:rPr lang="zh-CN" sz="1300">
                  <a:solidFill>
                    <a:schemeClr val="dk1"/>
                  </a:solidFill>
                  <a:latin typeface="Arial"/>
                  <a:ea typeface="Arial"/>
                  <a:cs typeface="Arial"/>
                  <a:sym typeface="Arial"/>
                </a:rPr>
                <a:t>思考如何鼓励学习者在学习的过程中建立联系</a:t>
              </a:r>
              <a:endParaRPr sz="1300">
                <a:solidFill>
                  <a:schemeClr val="dk1"/>
                </a:solidFill>
                <a:latin typeface="Arial"/>
                <a:ea typeface="Arial"/>
                <a:cs typeface="Arial"/>
                <a:sym typeface="Arial"/>
              </a:endParaRPr>
            </a:p>
          </p:txBody>
        </p:sp>
        <p:sp>
          <p:nvSpPr>
            <p:cNvPr id="563" name="Google Shape;563;p38"/>
            <p:cNvSpPr/>
            <p:nvPr/>
          </p:nvSpPr>
          <p:spPr>
            <a:xfrm>
              <a:off x="6035674" y="2860326"/>
              <a:ext cx="1543049" cy="2392349"/>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8"/>
            <p:cNvSpPr/>
            <p:nvPr/>
          </p:nvSpPr>
          <p:spPr>
            <a:xfrm>
              <a:off x="6207125" y="3023204"/>
              <a:ext cx="1543049" cy="239234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8"/>
            <p:cNvSpPr txBox="1"/>
            <p:nvPr/>
          </p:nvSpPr>
          <p:spPr>
            <a:xfrm>
              <a:off x="6252319" y="3068398"/>
              <a:ext cx="1452661" cy="2301961"/>
            </a:xfrm>
            <a:prstGeom prst="rect">
              <a:avLst/>
            </a:prstGeom>
            <a:noFill/>
            <a:ln>
              <a:noFill/>
            </a:ln>
          </p:spPr>
          <p:txBody>
            <a:bodyPr anchorCtr="0" anchor="ctr" bIns="49525" lIns="49525" spcFirstLastPara="1" rIns="49525" wrap="square" tIns="49525">
              <a:noAutofit/>
            </a:bodyPr>
            <a:lstStyle/>
            <a:p>
              <a:pPr indent="0" lvl="0" marL="0" marR="0" rtl="0" algn="ctr">
                <a:lnSpc>
                  <a:spcPct val="120000"/>
                </a:lnSpc>
                <a:spcBef>
                  <a:spcPts val="0"/>
                </a:spcBef>
                <a:spcAft>
                  <a:spcPts val="0"/>
                </a:spcAft>
                <a:buClr>
                  <a:schemeClr val="dk1"/>
                </a:buClr>
                <a:buSzPts val="1300"/>
                <a:buFont typeface="Arial"/>
                <a:buNone/>
              </a:pPr>
              <a:r>
                <a:rPr lang="zh-CN" sz="1300">
                  <a:solidFill>
                    <a:schemeClr val="dk1"/>
                  </a:solidFill>
                  <a:latin typeface="Arial"/>
                  <a:ea typeface="Arial"/>
                  <a:cs typeface="Arial"/>
                  <a:sym typeface="Arial"/>
                </a:rPr>
                <a:t>我是否经常为学习者提供在个人、健康和社会教育方面分享课外经验的机会?</a:t>
              </a:r>
              <a:endParaRPr/>
            </a:p>
          </p:txBody>
        </p:sp>
      </p:grpSp>
      <p:sp>
        <p:nvSpPr>
          <p:cNvPr id="566" name="Google Shape;566;p38"/>
          <p:cNvSpPr txBox="1"/>
          <p:nvPr/>
        </p:nvSpPr>
        <p:spPr>
          <a:xfrm>
            <a:off x="5261610" y="7087870"/>
            <a:ext cx="353060"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22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9"/>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23</a:t>
            </a:r>
            <a:endParaRPr/>
          </a:p>
        </p:txBody>
      </p:sp>
      <p:grpSp>
        <p:nvGrpSpPr>
          <p:cNvPr id="573" name="Google Shape;573;p39"/>
          <p:cNvGrpSpPr/>
          <p:nvPr/>
        </p:nvGrpSpPr>
        <p:grpSpPr>
          <a:xfrm>
            <a:off x="1082260" y="452428"/>
            <a:ext cx="8527827" cy="6361091"/>
            <a:chOff x="508854" y="1299"/>
            <a:chExt cx="8527827" cy="6361091"/>
          </a:xfrm>
        </p:grpSpPr>
        <p:sp>
          <p:nvSpPr>
            <p:cNvPr id="574" name="Google Shape;574;p39"/>
            <p:cNvSpPr/>
            <p:nvPr/>
          </p:nvSpPr>
          <p:spPr>
            <a:xfrm>
              <a:off x="7900192" y="2787221"/>
              <a:ext cx="91440" cy="519106"/>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75" name="Google Shape;575;p39"/>
            <p:cNvSpPr/>
            <p:nvPr/>
          </p:nvSpPr>
          <p:spPr>
            <a:xfrm>
              <a:off x="4673607" y="1134707"/>
              <a:ext cx="3272305" cy="519106"/>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576" name="Google Shape;576;p39"/>
            <p:cNvSpPr/>
            <p:nvPr/>
          </p:nvSpPr>
          <p:spPr>
            <a:xfrm>
              <a:off x="5718655" y="2787221"/>
              <a:ext cx="91440" cy="519106"/>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77" name="Google Shape;577;p39"/>
            <p:cNvSpPr/>
            <p:nvPr/>
          </p:nvSpPr>
          <p:spPr>
            <a:xfrm>
              <a:off x="4673607" y="1134707"/>
              <a:ext cx="1090768" cy="519106"/>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578" name="Google Shape;578;p39"/>
            <p:cNvSpPr/>
            <p:nvPr/>
          </p:nvSpPr>
          <p:spPr>
            <a:xfrm>
              <a:off x="3537118" y="2787221"/>
              <a:ext cx="91440" cy="519106"/>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79" name="Google Shape;579;p39"/>
            <p:cNvSpPr/>
            <p:nvPr/>
          </p:nvSpPr>
          <p:spPr>
            <a:xfrm>
              <a:off x="3582838" y="1134707"/>
              <a:ext cx="1090768" cy="519106"/>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580" name="Google Shape;580;p39"/>
            <p:cNvSpPr/>
            <p:nvPr/>
          </p:nvSpPr>
          <p:spPr>
            <a:xfrm>
              <a:off x="1355581" y="2796742"/>
              <a:ext cx="91440" cy="509586"/>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81" name="Google Shape;581;p39"/>
            <p:cNvSpPr/>
            <p:nvPr/>
          </p:nvSpPr>
          <p:spPr>
            <a:xfrm>
              <a:off x="1401301" y="1134707"/>
              <a:ext cx="3272305" cy="528627"/>
            </a:xfrm>
            <a:custGeom>
              <a:rect b="b" l="l" r="r" t="t"/>
              <a:pathLst>
                <a:path extrusionOk="0" h="120000" w="120000">
                  <a:moveTo>
                    <a:pt x="120000" y="0"/>
                  </a:moveTo>
                  <a:lnTo>
                    <a:pt x="120000" y="82465"/>
                  </a:lnTo>
                  <a:lnTo>
                    <a:pt x="0" y="82465"/>
                  </a:lnTo>
                  <a:lnTo>
                    <a:pt x="0" y="120000"/>
                  </a:lnTo>
                </a:path>
              </a:pathLst>
            </a:custGeom>
            <a:noFill/>
            <a:ln cap="flat" cmpd="sng" w="25400">
              <a:solidFill>
                <a:schemeClr val="accent3"/>
              </a:solidFill>
              <a:prstDash val="solid"/>
              <a:round/>
              <a:headEnd len="sm" w="sm" type="none"/>
              <a:tailEnd len="sm" w="sm" type="none"/>
            </a:ln>
          </p:spPr>
        </p:sp>
        <p:sp>
          <p:nvSpPr>
            <p:cNvPr id="582" name="Google Shape;582;p39"/>
            <p:cNvSpPr/>
            <p:nvPr/>
          </p:nvSpPr>
          <p:spPr>
            <a:xfrm>
              <a:off x="3781160" y="1299"/>
              <a:ext cx="1784894" cy="1133407"/>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9"/>
            <p:cNvSpPr/>
            <p:nvPr/>
          </p:nvSpPr>
          <p:spPr>
            <a:xfrm>
              <a:off x="3979481" y="189705"/>
              <a:ext cx="1784894" cy="1133407"/>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9"/>
            <p:cNvSpPr txBox="1"/>
            <p:nvPr/>
          </p:nvSpPr>
          <p:spPr>
            <a:xfrm>
              <a:off x="4012677" y="222901"/>
              <a:ext cx="1718502" cy="1067015"/>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zh-CN" sz="1200">
                  <a:solidFill>
                    <a:schemeClr val="dk1"/>
                  </a:solidFill>
                  <a:latin typeface="Calibri"/>
                  <a:ea typeface="Calibri"/>
                  <a:cs typeface="Calibri"/>
                  <a:sym typeface="Calibri"/>
                </a:rPr>
                <a:t>我想专注于学生对话。</a:t>
              </a:r>
              <a:endParaRPr/>
            </a:p>
            <a:p>
              <a:pPr indent="0" lvl="0" marL="0" marR="0" rtl="0" algn="ctr">
                <a:lnSpc>
                  <a:spcPct val="100000"/>
                </a:lnSpc>
                <a:spcBef>
                  <a:spcPts val="420"/>
                </a:spcBef>
                <a:spcAft>
                  <a:spcPts val="0"/>
                </a:spcAft>
                <a:buClr>
                  <a:schemeClr val="dk1"/>
                </a:buClr>
                <a:buSzPts val="1200"/>
                <a:buFont typeface="Calibri"/>
                <a:buNone/>
              </a:pPr>
              <a:r>
                <a:rPr lang="zh-CN" sz="1200">
                  <a:solidFill>
                    <a:schemeClr val="dk1"/>
                  </a:solidFill>
                  <a:latin typeface="Calibri"/>
                  <a:ea typeface="Calibri"/>
                  <a:cs typeface="Calibri"/>
                  <a:sym typeface="Calibri"/>
                </a:rPr>
                <a:t>我想… </a:t>
              </a:r>
              <a:endParaRPr/>
            </a:p>
            <a:p>
              <a:pPr indent="0" lvl="0" marL="0" marR="0" rtl="0" algn="ctr">
                <a:lnSpc>
                  <a:spcPct val="100000"/>
                </a:lnSpc>
                <a:spcBef>
                  <a:spcPts val="42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585" name="Google Shape;585;p39"/>
            <p:cNvSpPr/>
            <p:nvPr/>
          </p:nvSpPr>
          <p:spPr>
            <a:xfrm>
              <a:off x="508854" y="1663334"/>
              <a:ext cx="1784894" cy="1133407"/>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9"/>
            <p:cNvSpPr/>
            <p:nvPr/>
          </p:nvSpPr>
          <p:spPr>
            <a:xfrm>
              <a:off x="707176" y="1851740"/>
              <a:ext cx="1784894" cy="11334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9"/>
            <p:cNvSpPr txBox="1"/>
            <p:nvPr/>
          </p:nvSpPr>
          <p:spPr>
            <a:xfrm>
              <a:off x="740372" y="1884936"/>
              <a:ext cx="1718502" cy="1067015"/>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帮助学生为他们的想法提供理由</a:t>
              </a:r>
              <a:endParaRPr sz="1200">
                <a:solidFill>
                  <a:schemeClr val="dk1"/>
                </a:solidFill>
                <a:highlight>
                  <a:srgbClr val="FF00FF"/>
                </a:highlight>
                <a:latin typeface="Arial"/>
                <a:ea typeface="Arial"/>
                <a:cs typeface="Arial"/>
                <a:sym typeface="Arial"/>
              </a:endParaRPr>
            </a:p>
            <a:p>
              <a:pPr indent="0" lvl="0" marL="0" marR="0" rtl="0" algn="ctr">
                <a:lnSpc>
                  <a:spcPct val="100000"/>
                </a:lnSpc>
                <a:spcBef>
                  <a:spcPts val="420"/>
                </a:spcBef>
                <a:spcAft>
                  <a:spcPts val="0"/>
                </a:spcAft>
                <a:buClr>
                  <a:schemeClr val="dk1"/>
                </a:buClr>
                <a:buSzPts val="1200"/>
                <a:buFont typeface="Arial"/>
                <a:buNone/>
              </a:pPr>
              <a:r>
                <a:rPr lang="zh-CN" sz="1200">
                  <a:solidFill>
                    <a:schemeClr val="dk1"/>
                  </a:solidFill>
                  <a:latin typeface="Arial"/>
                  <a:ea typeface="Arial"/>
                  <a:cs typeface="Arial"/>
                  <a:sym typeface="Arial"/>
                </a:rPr>
                <a:t>（明确阐述推理，R）</a:t>
              </a:r>
              <a:endParaRPr sz="1300">
                <a:solidFill>
                  <a:schemeClr val="dk1"/>
                </a:solidFill>
                <a:latin typeface="Arial"/>
                <a:ea typeface="Arial"/>
                <a:cs typeface="Arial"/>
                <a:sym typeface="Arial"/>
              </a:endParaRPr>
            </a:p>
            <a:p>
              <a:pPr indent="0" lvl="0" marL="0" marR="0" rtl="0" algn="ctr">
                <a:lnSpc>
                  <a:spcPct val="100000"/>
                </a:lnSpc>
                <a:spcBef>
                  <a:spcPts val="420"/>
                </a:spcBef>
                <a:spcAft>
                  <a:spcPts val="0"/>
                </a:spcAft>
                <a:buClr>
                  <a:schemeClr val="dk1"/>
                </a:buClr>
                <a:buSzPts val="1300"/>
                <a:buFont typeface="Calibri"/>
                <a:buNone/>
              </a:pPr>
              <a:r>
                <a:t/>
              </a:r>
              <a:endParaRPr sz="1300">
                <a:solidFill>
                  <a:schemeClr val="dk1"/>
                </a:solidFill>
                <a:latin typeface="Arial"/>
                <a:ea typeface="Arial"/>
                <a:cs typeface="Arial"/>
                <a:sym typeface="Arial"/>
              </a:endParaRPr>
            </a:p>
          </p:txBody>
        </p:sp>
        <p:sp>
          <p:nvSpPr>
            <p:cNvPr id="588" name="Google Shape;588;p39"/>
            <p:cNvSpPr/>
            <p:nvPr/>
          </p:nvSpPr>
          <p:spPr>
            <a:xfrm>
              <a:off x="508854" y="3306328"/>
              <a:ext cx="1784894" cy="2687649"/>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9"/>
            <p:cNvSpPr/>
            <p:nvPr/>
          </p:nvSpPr>
          <p:spPr>
            <a:xfrm>
              <a:off x="707176" y="3494733"/>
              <a:ext cx="1784894" cy="268764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9"/>
            <p:cNvSpPr txBox="1"/>
            <p:nvPr/>
          </p:nvSpPr>
          <p:spPr>
            <a:xfrm>
              <a:off x="759454" y="3547011"/>
              <a:ext cx="1680338" cy="2583093"/>
            </a:xfrm>
            <a:prstGeom prst="rect">
              <a:avLst/>
            </a:prstGeom>
            <a:noFill/>
            <a:ln>
              <a:noFill/>
            </a:ln>
          </p:spPr>
          <p:txBody>
            <a:bodyPr anchorCtr="0" anchor="ctr" bIns="45700" lIns="45700" spcFirstLastPara="1" rIns="45700" wrap="square" tIns="45700">
              <a:noAutofit/>
            </a:bodyPr>
            <a:lstStyle/>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在计算机课程中，当两人一组进行编码时，学生有多少次为他们的决定提供理由?</a:t>
              </a:r>
              <a:endParaRPr sz="1200">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在科学课程中进行预测时，学生在多大程度上给出理由?</a:t>
              </a:r>
              <a:endParaRPr/>
            </a:p>
          </p:txBody>
        </p:sp>
        <p:sp>
          <p:nvSpPr>
            <p:cNvPr id="591" name="Google Shape;591;p39"/>
            <p:cNvSpPr/>
            <p:nvPr/>
          </p:nvSpPr>
          <p:spPr>
            <a:xfrm>
              <a:off x="2690391" y="1653813"/>
              <a:ext cx="1784894" cy="113340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9"/>
            <p:cNvSpPr/>
            <p:nvPr/>
          </p:nvSpPr>
          <p:spPr>
            <a:xfrm>
              <a:off x="2888713" y="1842219"/>
              <a:ext cx="1784894" cy="11334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9"/>
            <p:cNvSpPr txBox="1"/>
            <p:nvPr/>
          </p:nvSpPr>
          <p:spPr>
            <a:xfrm>
              <a:off x="2921909" y="1875415"/>
              <a:ext cx="1718502" cy="1067015"/>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协助学生对彼此的观点提出质疑和挑战</a:t>
              </a:r>
              <a:endParaRPr/>
            </a:p>
            <a:p>
              <a:pPr indent="0" lvl="0" marL="0" marR="0" rtl="0" algn="ctr">
                <a:lnSpc>
                  <a:spcPct val="100000"/>
                </a:lnSpc>
                <a:spcBef>
                  <a:spcPts val="420"/>
                </a:spcBef>
                <a:spcAft>
                  <a:spcPts val="0"/>
                </a:spcAft>
                <a:buClr>
                  <a:schemeClr val="dk1"/>
                </a:buClr>
                <a:buSzPts val="1200"/>
                <a:buFont typeface="Arial"/>
                <a:buNone/>
              </a:pPr>
              <a:r>
                <a:rPr b="1" lang="zh-CN" sz="1200">
                  <a:solidFill>
                    <a:schemeClr val="dk1"/>
                  </a:solidFill>
                  <a:latin typeface="Arial"/>
                  <a:ea typeface="Arial"/>
                  <a:cs typeface="Arial"/>
                  <a:sym typeface="Arial"/>
                </a:rPr>
                <a:t>（质疑，CH）</a:t>
              </a:r>
              <a:r>
                <a:rPr lang="zh-CN" sz="1000">
                  <a:solidFill>
                    <a:schemeClr val="dk1"/>
                  </a:solidFill>
                  <a:latin typeface="Arial"/>
                  <a:ea typeface="Arial"/>
                  <a:cs typeface="Arial"/>
                  <a:sym typeface="Arial"/>
                </a:rPr>
                <a:t>  </a:t>
              </a:r>
              <a:r>
                <a:rPr lang="zh-C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p:txBody>
        </p:sp>
        <p:sp>
          <p:nvSpPr>
            <p:cNvPr id="594" name="Google Shape;594;p39"/>
            <p:cNvSpPr/>
            <p:nvPr/>
          </p:nvSpPr>
          <p:spPr>
            <a:xfrm>
              <a:off x="2690391" y="3306328"/>
              <a:ext cx="1784894" cy="2728860"/>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9"/>
            <p:cNvSpPr/>
            <p:nvPr/>
          </p:nvSpPr>
          <p:spPr>
            <a:xfrm>
              <a:off x="2888713" y="3494733"/>
              <a:ext cx="1784894" cy="2728860"/>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9"/>
            <p:cNvSpPr txBox="1"/>
            <p:nvPr/>
          </p:nvSpPr>
          <p:spPr>
            <a:xfrm>
              <a:off x="2940991" y="3547011"/>
              <a:ext cx="1680338" cy="2624304"/>
            </a:xfrm>
            <a:prstGeom prst="rect">
              <a:avLst/>
            </a:prstGeom>
            <a:noFill/>
            <a:ln>
              <a:noFill/>
            </a:ln>
          </p:spPr>
          <p:txBody>
            <a:bodyPr anchorCtr="0" anchor="ctr" bIns="45700" lIns="45700" spcFirstLastPara="1" rIns="45700" wrap="square" tIns="45700">
              <a:noAutofit/>
            </a:bodyPr>
            <a:lstStyle/>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在历史课上，当我的学生研究资料时，他们在多大程度上相互质疑对方的观点?</a:t>
              </a:r>
              <a:endParaRPr sz="1200">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在学习媒体与性别模块（社会学学士课程）时，我的学生在讨论中对不同的批判理论的评价如何?</a:t>
              </a:r>
              <a:endParaRPr/>
            </a:p>
          </p:txBody>
        </p:sp>
        <p:sp>
          <p:nvSpPr>
            <p:cNvPr id="597" name="Google Shape;597;p39"/>
            <p:cNvSpPr/>
            <p:nvPr/>
          </p:nvSpPr>
          <p:spPr>
            <a:xfrm>
              <a:off x="4871928" y="1653813"/>
              <a:ext cx="1784894" cy="1133407"/>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9"/>
            <p:cNvSpPr/>
            <p:nvPr/>
          </p:nvSpPr>
          <p:spPr>
            <a:xfrm>
              <a:off x="5070250" y="1842219"/>
              <a:ext cx="1784894" cy="11334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9"/>
            <p:cNvSpPr txBox="1"/>
            <p:nvPr/>
          </p:nvSpPr>
          <p:spPr>
            <a:xfrm>
              <a:off x="5103446" y="1875415"/>
              <a:ext cx="1718502" cy="1067015"/>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Calibri"/>
                <a:buNone/>
              </a:pPr>
              <a:r>
                <a:rPr lang="zh-CN" sz="1200">
                  <a:solidFill>
                    <a:schemeClr val="dk1"/>
                  </a:solidFill>
                  <a:latin typeface="Calibri"/>
                  <a:ea typeface="Calibri"/>
                  <a:cs typeface="Calibri"/>
                  <a:sym typeface="Calibri"/>
                </a:rPr>
                <a:t>协助学生在彼此的观点基础上构建</a:t>
              </a:r>
              <a:endParaRPr sz="1200">
                <a:solidFill>
                  <a:schemeClr val="dk1"/>
                </a:solidFill>
                <a:latin typeface="Calibri"/>
                <a:ea typeface="Calibri"/>
                <a:cs typeface="Calibri"/>
                <a:sym typeface="Calibri"/>
              </a:endParaRPr>
            </a:p>
            <a:p>
              <a:pPr indent="0" lvl="0" marL="0" marR="0" rtl="0" algn="ctr">
                <a:lnSpc>
                  <a:spcPct val="100000"/>
                </a:lnSpc>
                <a:spcBef>
                  <a:spcPts val="420"/>
                </a:spcBef>
                <a:spcAft>
                  <a:spcPts val="0"/>
                </a:spcAft>
                <a:buClr>
                  <a:schemeClr val="dk1"/>
                </a:buClr>
                <a:buSzPts val="1200"/>
                <a:buFont typeface="Calibri"/>
                <a:buNone/>
              </a:pPr>
              <a:r>
                <a:rPr b="1" lang="zh-CN" sz="1200">
                  <a:solidFill>
                    <a:schemeClr val="dk1"/>
                  </a:solidFill>
                  <a:latin typeface="Calibri"/>
                  <a:ea typeface="Calibri"/>
                  <a:cs typeface="Calibri"/>
                  <a:sym typeface="Calibri"/>
                </a:rPr>
                <a:t>（补充发展想法，B</a:t>
              </a:r>
              <a:r>
                <a:rPr b="1" lang="zh-CN" sz="1300">
                  <a:solidFill>
                    <a:schemeClr val="dk1"/>
                  </a:solidFill>
                  <a:latin typeface="Calibri"/>
                  <a:ea typeface="Calibri"/>
                  <a:cs typeface="Calibri"/>
                  <a:sym typeface="Calibri"/>
                </a:rPr>
                <a:t>）</a:t>
              </a:r>
              <a:endParaRPr/>
            </a:p>
          </p:txBody>
        </p:sp>
        <p:sp>
          <p:nvSpPr>
            <p:cNvPr id="600" name="Google Shape;600;p39"/>
            <p:cNvSpPr/>
            <p:nvPr/>
          </p:nvSpPr>
          <p:spPr>
            <a:xfrm>
              <a:off x="4871928" y="3306328"/>
              <a:ext cx="1784894" cy="2867657"/>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9"/>
            <p:cNvSpPr/>
            <p:nvPr/>
          </p:nvSpPr>
          <p:spPr>
            <a:xfrm>
              <a:off x="5070250" y="3494733"/>
              <a:ext cx="1784894" cy="286765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9"/>
            <p:cNvSpPr txBox="1"/>
            <p:nvPr/>
          </p:nvSpPr>
          <p:spPr>
            <a:xfrm>
              <a:off x="5122528" y="3547011"/>
              <a:ext cx="1680338" cy="2763101"/>
            </a:xfrm>
            <a:prstGeom prst="rect">
              <a:avLst/>
            </a:prstGeom>
            <a:noFill/>
            <a:ln>
              <a:noFill/>
            </a:ln>
          </p:spPr>
          <p:txBody>
            <a:bodyPr anchorCtr="0" anchor="ctr" bIns="45700" lIns="45700" spcFirstLastPara="1" rIns="45700" wrap="square" tIns="45700">
              <a:noAutofit/>
            </a:bodyPr>
            <a:lstStyle/>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在幼儿园学生进行想象游戏时，他们在多大程度上补充发展了彼此的想法？学生们通过补充发展彼此的想法，在多大程度上增进了他们对知识的理解?</a:t>
              </a:r>
              <a:endParaRPr/>
            </a:p>
          </p:txBody>
        </p:sp>
        <p:sp>
          <p:nvSpPr>
            <p:cNvPr id="603" name="Google Shape;603;p39"/>
            <p:cNvSpPr/>
            <p:nvPr/>
          </p:nvSpPr>
          <p:spPr>
            <a:xfrm>
              <a:off x="7053465" y="1653813"/>
              <a:ext cx="1784894" cy="1133407"/>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9"/>
            <p:cNvSpPr/>
            <p:nvPr/>
          </p:nvSpPr>
          <p:spPr>
            <a:xfrm>
              <a:off x="7251787" y="1842219"/>
              <a:ext cx="1784894" cy="1133407"/>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9"/>
            <p:cNvSpPr txBox="1"/>
            <p:nvPr/>
          </p:nvSpPr>
          <p:spPr>
            <a:xfrm>
              <a:off x="7284983" y="1875415"/>
              <a:ext cx="1718502" cy="1067015"/>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协助学生在学习过程中有序地建立联系和关联</a:t>
              </a:r>
              <a:endParaRPr/>
            </a:p>
            <a:p>
              <a:pPr indent="0" lvl="0" marL="0" marR="0" rtl="0" algn="ctr">
                <a:lnSpc>
                  <a:spcPct val="10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（联系，C）</a:t>
              </a:r>
              <a:endParaRPr/>
            </a:p>
          </p:txBody>
        </p:sp>
        <p:sp>
          <p:nvSpPr>
            <p:cNvPr id="606" name="Google Shape;606;p39"/>
            <p:cNvSpPr/>
            <p:nvPr/>
          </p:nvSpPr>
          <p:spPr>
            <a:xfrm>
              <a:off x="7053465" y="3306328"/>
              <a:ext cx="1784894" cy="2767305"/>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9"/>
            <p:cNvSpPr/>
            <p:nvPr/>
          </p:nvSpPr>
          <p:spPr>
            <a:xfrm>
              <a:off x="7251787" y="3494733"/>
              <a:ext cx="1784894" cy="2767305"/>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9"/>
            <p:cNvSpPr txBox="1"/>
            <p:nvPr/>
          </p:nvSpPr>
          <p:spPr>
            <a:xfrm>
              <a:off x="7304065" y="3547011"/>
              <a:ext cx="1680338" cy="2662749"/>
            </a:xfrm>
            <a:prstGeom prst="rect">
              <a:avLst/>
            </a:prstGeom>
            <a:noFill/>
            <a:ln>
              <a:noFill/>
            </a:ln>
          </p:spPr>
          <p:txBody>
            <a:bodyPr anchorCtr="0" anchor="ctr" bIns="45700" lIns="45700" spcFirstLastPara="1" rIns="45700" wrap="square" tIns="45700">
              <a:noAutofit/>
            </a:bodyPr>
            <a:lstStyle/>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在宗教教育课中，学生们在多大程度上将个人经验融入到课堂讨论中?</a:t>
              </a:r>
              <a:endParaRPr/>
            </a:p>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在讨论《动物庄园》这本书时，学生们在多大程度上能够将其与俄国革命联系起来?     </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0"/>
          <p:cNvSpPr/>
          <p:nvPr/>
        </p:nvSpPr>
        <p:spPr>
          <a:xfrm>
            <a:off x="591700" y="6000750"/>
            <a:ext cx="9773285" cy="875665"/>
          </a:xfrm>
          <a:custGeom>
            <a:rect b="b" l="l" r="r" t="t"/>
            <a:pathLst>
              <a:path extrusionOk="0" h="875665" w="9773285">
                <a:moveTo>
                  <a:pt x="0" y="0"/>
                </a:moveTo>
                <a:lnTo>
                  <a:pt x="9773285" y="0"/>
                </a:lnTo>
                <a:lnTo>
                  <a:pt x="9773285" y="875665"/>
                </a:lnTo>
                <a:lnTo>
                  <a:pt x="0" y="875665"/>
                </a:lnTo>
                <a:lnTo>
                  <a:pt x="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40"/>
          <p:cNvSpPr txBox="1"/>
          <p:nvPr/>
        </p:nvSpPr>
        <p:spPr>
          <a:xfrm>
            <a:off x="691268" y="6015355"/>
            <a:ext cx="9573260" cy="908050"/>
          </a:xfrm>
          <a:prstGeom prst="rect">
            <a:avLst/>
          </a:prstGeom>
          <a:noFill/>
          <a:ln>
            <a:noFill/>
          </a:ln>
        </p:spPr>
        <p:txBody>
          <a:bodyPr anchorCtr="0" anchor="t" bIns="91425" lIns="91425" spcFirstLastPara="1" rIns="91425" wrap="square" tIns="91425">
            <a:spAutoFit/>
          </a:bodyPr>
          <a:lstStyle/>
          <a:p>
            <a:pPr indent="0" lvl="0" marL="12700" marR="5080" rtl="0" algn="l">
              <a:lnSpc>
                <a:spcPct val="121000"/>
              </a:lnSpc>
              <a:spcBef>
                <a:spcPts val="0"/>
              </a:spcBef>
              <a:spcAft>
                <a:spcPts val="0"/>
              </a:spcAft>
              <a:buNone/>
            </a:pPr>
            <a:r>
              <a:rPr b="1" lang="zh-CN" sz="1300">
                <a:solidFill>
                  <a:schemeClr val="dk1"/>
                </a:solidFill>
                <a:latin typeface="Arial"/>
                <a:ea typeface="Arial"/>
                <a:cs typeface="Arial"/>
                <a:sym typeface="Arial"/>
              </a:rPr>
              <a:t>反思要点：</a:t>
            </a:r>
            <a:r>
              <a:rPr lang="zh-CN" sz="1300">
                <a:solidFill>
                  <a:schemeClr val="dk1"/>
                </a:solidFill>
                <a:latin typeface="Arial"/>
                <a:ea typeface="Arial"/>
                <a:cs typeface="Arial"/>
                <a:sym typeface="Arial"/>
              </a:rPr>
              <a:t>此时，您应该对您想提出的研究问题有了一些想法。如果尚未确立，请再次查阅您的自我审核表以及有关生成研究问题的指导。您还可以在H部分中寻找灵感，该部分详细介绍了如何对您的课堂对话进行编码和分析。或者，您可以与同事交流，以帮助您更好地思考。</a:t>
            </a:r>
            <a:endParaRPr/>
          </a:p>
        </p:txBody>
      </p:sp>
      <p:sp>
        <p:nvSpPr>
          <p:cNvPr id="616" name="Google Shape;616;p40"/>
          <p:cNvSpPr txBox="1"/>
          <p:nvPr>
            <p:ph idx="12" type="sldNum"/>
          </p:nvPr>
        </p:nvSpPr>
        <p:spPr>
          <a:xfrm>
            <a:off x="5249962" y="7058025"/>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24</a:t>
            </a:r>
            <a:endParaRPr/>
          </a:p>
        </p:txBody>
      </p:sp>
      <p:grpSp>
        <p:nvGrpSpPr>
          <p:cNvPr id="617" name="Google Shape;617;p40"/>
          <p:cNvGrpSpPr/>
          <p:nvPr/>
        </p:nvGrpSpPr>
        <p:grpSpPr>
          <a:xfrm>
            <a:off x="2776220" y="462962"/>
            <a:ext cx="5403849" cy="5416454"/>
            <a:chOff x="1362075" y="1106"/>
            <a:chExt cx="5403849" cy="5416454"/>
          </a:xfrm>
        </p:grpSpPr>
        <p:sp>
          <p:nvSpPr>
            <p:cNvPr id="618" name="Google Shape;618;p40"/>
            <p:cNvSpPr/>
            <p:nvPr/>
          </p:nvSpPr>
          <p:spPr>
            <a:xfrm>
              <a:off x="5791418"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19" name="Google Shape;619;p40"/>
            <p:cNvSpPr/>
            <p:nvPr/>
          </p:nvSpPr>
          <p:spPr>
            <a:xfrm>
              <a:off x="3979564" y="966200"/>
              <a:ext cx="1857573" cy="442018"/>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620" name="Google Shape;620;p40"/>
            <p:cNvSpPr/>
            <p:nvPr/>
          </p:nvSpPr>
          <p:spPr>
            <a:xfrm>
              <a:off x="3933844"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21" name="Google Shape;621;p40"/>
            <p:cNvSpPr/>
            <p:nvPr/>
          </p:nvSpPr>
          <p:spPr>
            <a:xfrm>
              <a:off x="3933844" y="966200"/>
              <a:ext cx="91440" cy="442018"/>
            </a:xfrm>
            <a:custGeom>
              <a:rect b="b" l="l" r="r" t="t"/>
              <a:pathLst>
                <a:path extrusionOk="0" h="120000" w="120000">
                  <a:moveTo>
                    <a:pt x="60000" y="0"/>
                  </a:moveTo>
                  <a:lnTo>
                    <a:pt x="60000" y="120000"/>
                  </a:lnTo>
                </a:path>
              </a:pathLst>
            </a:custGeom>
            <a:noFill/>
            <a:ln cap="flat" cmpd="sng" w="25400">
              <a:solidFill>
                <a:schemeClr val="accent3"/>
              </a:solidFill>
              <a:prstDash val="solid"/>
              <a:round/>
              <a:headEnd len="sm" w="sm" type="none"/>
              <a:tailEnd len="sm" w="sm" type="none"/>
            </a:ln>
          </p:spPr>
        </p:sp>
        <p:sp>
          <p:nvSpPr>
            <p:cNvPr id="622" name="Google Shape;622;p40"/>
            <p:cNvSpPr/>
            <p:nvPr/>
          </p:nvSpPr>
          <p:spPr>
            <a:xfrm>
              <a:off x="2076271"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23" name="Google Shape;623;p40"/>
            <p:cNvSpPr/>
            <p:nvPr/>
          </p:nvSpPr>
          <p:spPr>
            <a:xfrm>
              <a:off x="2121991" y="966200"/>
              <a:ext cx="1857573" cy="442018"/>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624" name="Google Shape;624;p40"/>
            <p:cNvSpPr/>
            <p:nvPr/>
          </p:nvSpPr>
          <p:spPr>
            <a:xfrm>
              <a:off x="3219648" y="1106"/>
              <a:ext cx="1519832" cy="965093"/>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0"/>
            <p:cNvSpPr/>
            <p:nvPr/>
          </p:nvSpPr>
          <p:spPr>
            <a:xfrm>
              <a:off x="3388518" y="161533"/>
              <a:ext cx="1519832" cy="965093"/>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0"/>
            <p:cNvSpPr txBox="1"/>
            <p:nvPr/>
          </p:nvSpPr>
          <p:spPr>
            <a:xfrm>
              <a:off x="3416785" y="189800"/>
              <a:ext cx="1463298" cy="908559"/>
            </a:xfrm>
            <a:prstGeom prst="rect">
              <a:avLst/>
            </a:prstGeom>
            <a:noFill/>
            <a:ln>
              <a:noFill/>
            </a:ln>
          </p:spPr>
          <p:txBody>
            <a:bodyPr anchorCtr="0" anchor="ctr" bIns="49525" lIns="49525" spcFirstLastPara="1" rIns="49525" wrap="square" tIns="49525">
              <a:noAutofit/>
            </a:bodyPr>
            <a:lstStyle/>
            <a:p>
              <a:pPr indent="0" lvl="0" marL="0" marR="0" rtl="0" algn="ctr">
                <a:lnSpc>
                  <a:spcPct val="120000"/>
                </a:lnSpc>
                <a:spcBef>
                  <a:spcPts val="0"/>
                </a:spcBef>
                <a:spcAft>
                  <a:spcPts val="0"/>
                </a:spcAft>
                <a:buClr>
                  <a:schemeClr val="dk1"/>
                </a:buClr>
                <a:buSzPts val="1300"/>
                <a:buFont typeface="Arial"/>
                <a:buNone/>
              </a:pPr>
              <a:r>
                <a:rPr lang="zh-CN" sz="1300">
                  <a:solidFill>
                    <a:schemeClr val="dk1"/>
                  </a:solidFill>
                  <a:latin typeface="Arial"/>
                  <a:ea typeface="Arial"/>
                  <a:cs typeface="Arial"/>
                  <a:sym typeface="Arial"/>
                </a:rPr>
                <a:t>我想专注于学生参与。我希望…</a:t>
              </a:r>
              <a:endParaRPr/>
            </a:p>
          </p:txBody>
        </p:sp>
        <p:sp>
          <p:nvSpPr>
            <p:cNvPr id="627" name="Google Shape;627;p40"/>
            <p:cNvSpPr/>
            <p:nvPr/>
          </p:nvSpPr>
          <p:spPr>
            <a:xfrm>
              <a:off x="1362075" y="1408218"/>
              <a:ext cx="1519832" cy="965093"/>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0"/>
            <p:cNvSpPr/>
            <p:nvPr/>
          </p:nvSpPr>
          <p:spPr>
            <a:xfrm>
              <a:off x="1530945"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0"/>
            <p:cNvSpPr txBox="1"/>
            <p:nvPr/>
          </p:nvSpPr>
          <p:spPr>
            <a:xfrm>
              <a:off x="1559212" y="1596912"/>
              <a:ext cx="1463298" cy="908559"/>
            </a:xfrm>
            <a:prstGeom prst="rect">
              <a:avLst/>
            </a:prstGeom>
            <a:noFill/>
            <a:ln>
              <a:noFill/>
            </a:ln>
          </p:spPr>
          <p:txBody>
            <a:bodyPr anchorCtr="0" anchor="ctr" bIns="49525" lIns="49525" spcFirstLastPara="1" rIns="49525" wrap="square" tIns="49525">
              <a:noAutofit/>
            </a:bodyPr>
            <a:lstStyle/>
            <a:p>
              <a:pPr indent="0" lvl="0" marL="0" marR="0" rtl="0" algn="ctr">
                <a:lnSpc>
                  <a:spcPct val="100000"/>
                </a:lnSpc>
                <a:spcBef>
                  <a:spcPts val="0"/>
                </a:spcBef>
                <a:spcAft>
                  <a:spcPts val="0"/>
                </a:spcAft>
                <a:buClr>
                  <a:schemeClr val="dk1"/>
                </a:buClr>
                <a:buSzPts val="1300"/>
                <a:buFont typeface="Arial"/>
                <a:buNone/>
              </a:pPr>
              <a:r>
                <a:rPr lang="zh-CN" sz="1300">
                  <a:solidFill>
                    <a:schemeClr val="dk1"/>
                  </a:solidFill>
                  <a:latin typeface="Arial"/>
                  <a:ea typeface="Arial"/>
                  <a:cs typeface="Arial"/>
                  <a:sym typeface="Arial"/>
                </a:rPr>
                <a:t>有更多学生积极参与课堂对话</a:t>
              </a:r>
              <a:endParaRPr/>
            </a:p>
          </p:txBody>
        </p:sp>
        <p:sp>
          <p:nvSpPr>
            <p:cNvPr id="630" name="Google Shape;630;p40"/>
            <p:cNvSpPr/>
            <p:nvPr/>
          </p:nvSpPr>
          <p:spPr>
            <a:xfrm>
              <a:off x="1362075" y="2815330"/>
              <a:ext cx="1519832" cy="2288527"/>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0"/>
            <p:cNvSpPr/>
            <p:nvPr/>
          </p:nvSpPr>
          <p:spPr>
            <a:xfrm>
              <a:off x="1530945" y="2975757"/>
              <a:ext cx="1519832" cy="228852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0"/>
            <p:cNvSpPr txBox="1"/>
            <p:nvPr/>
          </p:nvSpPr>
          <p:spPr>
            <a:xfrm>
              <a:off x="1575459" y="3020271"/>
              <a:ext cx="1430804" cy="2199499"/>
            </a:xfrm>
            <a:prstGeom prst="rect">
              <a:avLst/>
            </a:prstGeom>
            <a:noFill/>
            <a:ln>
              <a:noFill/>
            </a:ln>
          </p:spPr>
          <p:txBody>
            <a:bodyPr anchorCtr="0" anchor="ctr" bIns="45700" lIns="45700" spcFirstLastPara="1" rIns="45700" wrap="square" tIns="45700">
              <a:noAutofit/>
            </a:bodyPr>
            <a:lstStyle/>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“‘谈话伙伴’方法对我的课堂对话有何影响?</a:t>
              </a:r>
              <a:endParaRPr sz="1200">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在我的课堂里，对话在多大程度上是被少数学生主导?</a:t>
              </a:r>
              <a:endParaRPr/>
            </a:p>
          </p:txBody>
        </p:sp>
        <p:sp>
          <p:nvSpPr>
            <p:cNvPr id="633" name="Google Shape;633;p40"/>
            <p:cNvSpPr/>
            <p:nvPr/>
          </p:nvSpPr>
          <p:spPr>
            <a:xfrm>
              <a:off x="3219648" y="1408218"/>
              <a:ext cx="1519832" cy="96509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0"/>
            <p:cNvSpPr/>
            <p:nvPr/>
          </p:nvSpPr>
          <p:spPr>
            <a:xfrm>
              <a:off x="3388518"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0"/>
            <p:cNvSpPr txBox="1"/>
            <p:nvPr/>
          </p:nvSpPr>
          <p:spPr>
            <a:xfrm>
              <a:off x="3416785" y="1596912"/>
              <a:ext cx="1463298" cy="908559"/>
            </a:xfrm>
            <a:prstGeom prst="rect">
              <a:avLst/>
            </a:prstGeom>
            <a:noFill/>
            <a:ln>
              <a:noFill/>
            </a:ln>
          </p:spPr>
          <p:txBody>
            <a:bodyPr anchorCtr="0" anchor="ctr" bIns="49525" lIns="49525" spcFirstLastPara="1" rIns="49525" wrap="square" tIns="49525">
              <a:noAutofit/>
            </a:bodyPr>
            <a:lstStyle/>
            <a:p>
              <a:pPr indent="0" lvl="0" marL="0" marR="0" rtl="0" algn="ctr">
                <a:lnSpc>
                  <a:spcPct val="120000"/>
                </a:lnSpc>
                <a:spcBef>
                  <a:spcPts val="0"/>
                </a:spcBef>
                <a:spcAft>
                  <a:spcPts val="0"/>
                </a:spcAft>
                <a:buClr>
                  <a:schemeClr val="dk1"/>
                </a:buClr>
                <a:buSzPts val="1300"/>
                <a:buFont typeface="Arial"/>
                <a:buNone/>
              </a:pPr>
              <a:r>
                <a:rPr lang="zh-CN" sz="1300">
                  <a:solidFill>
                    <a:schemeClr val="dk1"/>
                  </a:solidFill>
                  <a:latin typeface="Arial"/>
                  <a:ea typeface="Arial"/>
                  <a:cs typeface="Arial"/>
                  <a:sym typeface="Arial"/>
                </a:rPr>
                <a:t>小组间更有效地进行交流</a:t>
              </a:r>
              <a:endParaRPr/>
            </a:p>
          </p:txBody>
        </p:sp>
        <p:sp>
          <p:nvSpPr>
            <p:cNvPr id="636" name="Google Shape;636;p40"/>
            <p:cNvSpPr/>
            <p:nvPr/>
          </p:nvSpPr>
          <p:spPr>
            <a:xfrm>
              <a:off x="3219648" y="2815330"/>
              <a:ext cx="1519832" cy="232361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0"/>
            <p:cNvSpPr/>
            <p:nvPr/>
          </p:nvSpPr>
          <p:spPr>
            <a:xfrm>
              <a:off x="3388518" y="2975757"/>
              <a:ext cx="1519832" cy="232361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0"/>
            <p:cNvSpPr txBox="1"/>
            <p:nvPr/>
          </p:nvSpPr>
          <p:spPr>
            <a:xfrm>
              <a:off x="3433032" y="3020271"/>
              <a:ext cx="1430804" cy="2234589"/>
            </a:xfrm>
            <a:prstGeom prst="rect">
              <a:avLst/>
            </a:prstGeom>
            <a:noFill/>
            <a:ln>
              <a:noFill/>
            </a:ln>
          </p:spPr>
          <p:txBody>
            <a:bodyPr anchorCtr="0" anchor="ctr" bIns="45700" lIns="45700" spcFirstLastPara="1" rIns="45700" wrap="square" tIns="45700">
              <a:noAutofit/>
            </a:bodyPr>
            <a:lstStyle/>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学生如何评价他们小组活动的质量?</a:t>
              </a:r>
              <a:endParaRPr sz="1200">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在小组活动中给予学生角色分配对对话有何影响?</a:t>
              </a:r>
              <a:r>
                <a:rPr lang="zh-CN" sz="1200">
                  <a:solidFill>
                    <a:schemeClr val="dk1"/>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639" name="Google Shape;639;p40"/>
            <p:cNvSpPr/>
            <p:nvPr/>
          </p:nvSpPr>
          <p:spPr>
            <a:xfrm>
              <a:off x="5077221" y="1408218"/>
              <a:ext cx="1519832" cy="96509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0"/>
            <p:cNvSpPr/>
            <p:nvPr/>
          </p:nvSpPr>
          <p:spPr>
            <a:xfrm>
              <a:off x="5246092"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0"/>
            <p:cNvSpPr txBox="1"/>
            <p:nvPr/>
          </p:nvSpPr>
          <p:spPr>
            <a:xfrm>
              <a:off x="5274359" y="1596912"/>
              <a:ext cx="1463298" cy="908559"/>
            </a:xfrm>
            <a:prstGeom prst="rect">
              <a:avLst/>
            </a:prstGeom>
            <a:noFill/>
            <a:ln>
              <a:noFill/>
            </a:ln>
          </p:spPr>
          <p:txBody>
            <a:bodyPr anchorCtr="0" anchor="ctr" bIns="49525" lIns="49525" spcFirstLastPara="1" rIns="49525" wrap="square" tIns="49525">
              <a:noAutofit/>
            </a:bodyPr>
            <a:lstStyle/>
            <a:p>
              <a:pPr indent="0" lvl="0" marL="0" marR="0" rtl="0" algn="ctr">
                <a:lnSpc>
                  <a:spcPct val="100000"/>
                </a:lnSpc>
                <a:spcBef>
                  <a:spcPts val="0"/>
                </a:spcBef>
                <a:spcAft>
                  <a:spcPts val="0"/>
                </a:spcAft>
                <a:buClr>
                  <a:schemeClr val="dk1"/>
                </a:buClr>
                <a:buSzPts val="1300"/>
                <a:buFont typeface="Arial"/>
                <a:buNone/>
              </a:pPr>
              <a:r>
                <a:rPr lang="zh-CN" sz="1300">
                  <a:solidFill>
                    <a:schemeClr val="dk1"/>
                  </a:solidFill>
                  <a:latin typeface="Arial"/>
                  <a:ea typeface="Arial"/>
                  <a:cs typeface="Arial"/>
                  <a:sym typeface="Arial"/>
                </a:rPr>
                <a:t>在我的课堂文化中建立基本规则</a:t>
              </a:r>
              <a:endParaRPr/>
            </a:p>
          </p:txBody>
        </p:sp>
        <p:sp>
          <p:nvSpPr>
            <p:cNvPr id="642" name="Google Shape;642;p40"/>
            <p:cNvSpPr/>
            <p:nvPr/>
          </p:nvSpPr>
          <p:spPr>
            <a:xfrm>
              <a:off x="5077221" y="2815330"/>
              <a:ext cx="1519832" cy="244180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0"/>
            <p:cNvSpPr/>
            <p:nvPr/>
          </p:nvSpPr>
          <p:spPr>
            <a:xfrm>
              <a:off x="5246092" y="2975757"/>
              <a:ext cx="1519832" cy="244180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0"/>
            <p:cNvSpPr txBox="1"/>
            <p:nvPr/>
          </p:nvSpPr>
          <p:spPr>
            <a:xfrm>
              <a:off x="5290606" y="3020271"/>
              <a:ext cx="1430804" cy="2352775"/>
            </a:xfrm>
            <a:prstGeom prst="rect">
              <a:avLst/>
            </a:prstGeom>
            <a:noFill/>
            <a:ln>
              <a:noFill/>
            </a:ln>
          </p:spPr>
          <p:txBody>
            <a:bodyPr anchorCtr="0" anchor="ctr" bIns="45700" lIns="45700" spcFirstLastPara="1" rIns="45700" wrap="square" tIns="45700">
              <a:noAutofit/>
            </a:bodyPr>
            <a:lstStyle/>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在我的课堂中采用基本规则对对话有何影响?</a:t>
              </a:r>
              <a:endParaRPr/>
            </a:p>
            <a:p>
              <a:pPr indent="0" lvl="0" marL="0" marR="0" rtl="0" algn="ctr">
                <a:lnSpc>
                  <a:spcPct val="12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在教学过程中，我参考这些基本规则的频率如何?</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41"/>
          <p:cNvSpPr txBox="1"/>
          <p:nvPr/>
        </p:nvSpPr>
        <p:spPr>
          <a:xfrm>
            <a:off x="704851" y="592988"/>
            <a:ext cx="2660649" cy="459740"/>
          </a:xfrm>
          <a:prstGeom prst="rect">
            <a:avLst/>
          </a:prstGeom>
          <a:solidFill>
            <a:srgbClr val="D9F1F6"/>
          </a:solidFill>
          <a:ln>
            <a:noFill/>
          </a:ln>
        </p:spPr>
        <p:txBody>
          <a:bodyPr anchorCtr="0" anchor="t" bIns="91425" lIns="91425" spcFirstLastPara="1" rIns="91425" wrap="square" tIns="91425">
            <a:spAutoFit/>
          </a:bodyPr>
          <a:lstStyle/>
          <a:p>
            <a:pPr indent="0" lvl="0" marL="26035" marR="0" rtl="0" algn="l">
              <a:lnSpc>
                <a:spcPct val="100000"/>
              </a:lnSpc>
              <a:spcBef>
                <a:spcPts val="0"/>
              </a:spcBef>
              <a:spcAft>
                <a:spcPts val="0"/>
              </a:spcAft>
              <a:buNone/>
            </a:pPr>
            <a:r>
              <a:rPr b="1" lang="zh-CN" sz="1800">
                <a:solidFill>
                  <a:srgbClr val="1A616F"/>
                </a:solidFill>
                <a:latin typeface="Arial"/>
                <a:ea typeface="Arial"/>
                <a:cs typeface="Arial"/>
                <a:sym typeface="Arial"/>
              </a:rPr>
              <a:t>G部分：研究伦理</a:t>
            </a:r>
            <a:endParaRPr/>
          </a:p>
        </p:txBody>
      </p:sp>
      <p:sp>
        <p:nvSpPr>
          <p:cNvPr id="650" name="Google Shape;650;p41"/>
          <p:cNvSpPr txBox="1"/>
          <p:nvPr/>
        </p:nvSpPr>
        <p:spPr>
          <a:xfrm>
            <a:off x="3967222" y="739528"/>
            <a:ext cx="4351278" cy="245745"/>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zh-CN" sz="1600">
                <a:solidFill>
                  <a:schemeClr val="dk1"/>
                </a:solidFill>
                <a:latin typeface="Arial"/>
                <a:ea typeface="Arial"/>
                <a:cs typeface="Arial"/>
                <a:sym typeface="Arial"/>
              </a:rPr>
              <a:t>确保您进行的探究具备研究伦理</a:t>
            </a:r>
            <a:endParaRPr/>
          </a:p>
        </p:txBody>
      </p:sp>
      <p:sp>
        <p:nvSpPr>
          <p:cNvPr id="651" name="Google Shape;651;p41"/>
          <p:cNvSpPr txBox="1"/>
          <p:nvPr/>
        </p:nvSpPr>
        <p:spPr>
          <a:xfrm>
            <a:off x="642499" y="1314604"/>
            <a:ext cx="9660890" cy="908050"/>
          </a:xfrm>
          <a:prstGeom prst="rect">
            <a:avLst/>
          </a:prstGeom>
          <a:noFill/>
          <a:ln>
            <a:noFill/>
          </a:ln>
        </p:spPr>
        <p:txBody>
          <a:bodyPr anchorCtr="0" anchor="t" bIns="91425" lIns="91425" spcFirstLastPara="1" rIns="91425" wrap="square" tIns="91425">
            <a:spAutoFit/>
          </a:bodyPr>
          <a:lstStyle/>
          <a:p>
            <a:pPr indent="0" lvl="0" marL="12700" marR="5080" rtl="0" algn="just">
              <a:lnSpc>
                <a:spcPct val="121000"/>
              </a:lnSpc>
              <a:spcBef>
                <a:spcPts val="0"/>
              </a:spcBef>
              <a:spcAft>
                <a:spcPts val="0"/>
              </a:spcAft>
              <a:buNone/>
            </a:pPr>
            <a:r>
              <a:rPr lang="zh-CN" sz="1300">
                <a:solidFill>
                  <a:schemeClr val="dk1"/>
                </a:solidFill>
                <a:latin typeface="Arial"/>
                <a:ea typeface="Arial"/>
                <a:cs typeface="Arial"/>
                <a:sym typeface="Arial"/>
              </a:rPr>
              <a:t>T-SEDA专业学习工具旨在支持教师的反思探究，以提升课堂对话水平。与任何专业活动一样，使用T-SEDA进行对话研究时需要考虑一些通用的伦理问题。请注意，英国的教育研究人员被期望遵守由英国教育研究协会颁布的伦理准则，这些准则对其他人也提供了有用的指导 </a:t>
            </a:r>
            <a:r>
              <a:rPr lang="zh-CN" sz="1300" u="sng">
                <a:solidFill>
                  <a:schemeClr val="hlink"/>
                </a:solidFill>
                <a:latin typeface="Arimo"/>
                <a:ea typeface="Arimo"/>
                <a:cs typeface="Arimo"/>
                <a:sym typeface="Arimo"/>
                <a:hlinkClick r:id="rId3"/>
              </a:rPr>
              <a:t>http://bit.ly/BERAethics2018</a:t>
            </a:r>
            <a:r>
              <a:rPr lang="zh-CN" sz="1300">
                <a:solidFill>
                  <a:schemeClr val="dk1"/>
                </a:solidFill>
                <a:latin typeface="Arial"/>
                <a:ea typeface="Arial"/>
                <a:cs typeface="Arial"/>
                <a:sym typeface="Arial"/>
              </a:rPr>
              <a:t>。</a:t>
            </a:r>
            <a:endParaRPr/>
          </a:p>
        </p:txBody>
      </p:sp>
      <p:sp>
        <p:nvSpPr>
          <p:cNvPr id="652" name="Google Shape;652;p41"/>
          <p:cNvSpPr txBox="1"/>
          <p:nvPr/>
        </p:nvSpPr>
        <p:spPr>
          <a:xfrm>
            <a:off x="628651" y="2282826"/>
            <a:ext cx="4438015" cy="201104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820" marR="0" rtl="0" algn="l">
              <a:lnSpc>
                <a:spcPct val="100000"/>
              </a:lnSpc>
              <a:spcBef>
                <a:spcPts val="0"/>
              </a:spcBef>
              <a:spcAft>
                <a:spcPts val="0"/>
              </a:spcAft>
              <a:buNone/>
            </a:pPr>
            <a:r>
              <a:rPr lang="zh-CN" sz="1300">
                <a:solidFill>
                  <a:schemeClr val="dk1"/>
                </a:solidFill>
                <a:latin typeface="Arial"/>
                <a:ea typeface="Arial"/>
                <a:cs typeface="Arial"/>
                <a:sym typeface="Arial"/>
              </a:rPr>
              <a:t>研究伦理原则：</a:t>
            </a:r>
            <a:endParaRPr/>
          </a:p>
          <a:p>
            <a:pPr indent="-171450" lvl="0" marL="255270" marR="0" rtl="0" algn="l">
              <a:lnSpc>
                <a:spcPct val="100000"/>
              </a:lnSpc>
              <a:spcBef>
                <a:spcPts val="980"/>
              </a:spcBef>
              <a:spcAft>
                <a:spcPts val="0"/>
              </a:spcAft>
              <a:buClr>
                <a:schemeClr val="dk1"/>
              </a:buClr>
              <a:buSzPts val="1300"/>
              <a:buFont typeface="Arial"/>
              <a:buChar char="•"/>
            </a:pPr>
            <a:r>
              <a:rPr lang="zh-CN" sz="1300">
                <a:solidFill>
                  <a:schemeClr val="dk1"/>
                </a:solidFill>
                <a:latin typeface="Arial"/>
                <a:ea typeface="Arial"/>
                <a:cs typeface="Arial"/>
                <a:sym typeface="Arial"/>
              </a:rPr>
              <a:t>将潜在危害最小化，将收益最大化</a:t>
            </a:r>
            <a:endParaRPr sz="1300">
              <a:solidFill>
                <a:schemeClr val="dk1"/>
              </a:solidFill>
              <a:latin typeface="Arial"/>
              <a:ea typeface="Arial"/>
              <a:cs typeface="Arial"/>
              <a:sym typeface="Arial"/>
            </a:endParaRPr>
          </a:p>
          <a:p>
            <a:pPr indent="-171450" lvl="0" marL="255270" marR="0" rtl="0" algn="l">
              <a:lnSpc>
                <a:spcPct val="100000"/>
              </a:lnSpc>
              <a:spcBef>
                <a:spcPts val="980"/>
              </a:spcBef>
              <a:spcAft>
                <a:spcPts val="0"/>
              </a:spcAft>
              <a:buClr>
                <a:schemeClr val="dk1"/>
              </a:buClr>
              <a:buSzPts val="1300"/>
              <a:buFont typeface="Arial"/>
              <a:buChar char="•"/>
            </a:pPr>
            <a:r>
              <a:rPr lang="zh-CN" sz="1300">
                <a:solidFill>
                  <a:schemeClr val="dk1"/>
                </a:solidFill>
                <a:latin typeface="Arial"/>
                <a:ea typeface="Arial"/>
                <a:cs typeface="Arial"/>
                <a:sym typeface="Arial"/>
              </a:rPr>
              <a:t>获得知情同意</a:t>
            </a:r>
            <a:endParaRPr/>
          </a:p>
          <a:p>
            <a:pPr indent="-171450" lvl="0" marL="255270" marR="0" rtl="0" algn="l">
              <a:lnSpc>
                <a:spcPct val="100000"/>
              </a:lnSpc>
              <a:spcBef>
                <a:spcPts val="980"/>
              </a:spcBef>
              <a:spcAft>
                <a:spcPts val="0"/>
              </a:spcAft>
              <a:buClr>
                <a:schemeClr val="dk1"/>
              </a:buClr>
              <a:buSzPts val="1300"/>
              <a:buFont typeface="Arial"/>
              <a:buChar char="•"/>
            </a:pPr>
            <a:r>
              <a:rPr lang="zh-CN" sz="1300">
                <a:solidFill>
                  <a:schemeClr val="dk1"/>
                </a:solidFill>
                <a:latin typeface="Arial"/>
                <a:ea typeface="Arial"/>
                <a:cs typeface="Arial"/>
                <a:sym typeface="Arial"/>
              </a:rPr>
              <a:t>保护匿名和保密性</a:t>
            </a:r>
            <a:endParaRPr/>
          </a:p>
          <a:p>
            <a:pPr indent="-171450" lvl="0" marL="255270" marR="0" rtl="0" algn="l">
              <a:lnSpc>
                <a:spcPct val="100000"/>
              </a:lnSpc>
              <a:spcBef>
                <a:spcPts val="980"/>
              </a:spcBef>
              <a:spcAft>
                <a:spcPts val="0"/>
              </a:spcAft>
              <a:buClr>
                <a:schemeClr val="dk1"/>
              </a:buClr>
              <a:buSzPts val="1300"/>
              <a:buFont typeface="Arial"/>
              <a:buChar char="•"/>
            </a:pPr>
            <a:r>
              <a:rPr lang="zh-CN" sz="1300">
                <a:solidFill>
                  <a:schemeClr val="dk1"/>
                </a:solidFill>
                <a:latin typeface="Arial"/>
                <a:ea typeface="Arial"/>
                <a:cs typeface="Arial"/>
                <a:sym typeface="Arial"/>
              </a:rPr>
              <a:t>避免使用欺骗性手段</a:t>
            </a:r>
            <a:endParaRPr/>
          </a:p>
          <a:p>
            <a:pPr indent="-171450" lvl="0" marL="255270" marR="0" rtl="0" algn="l">
              <a:lnSpc>
                <a:spcPct val="100000"/>
              </a:lnSpc>
              <a:spcBef>
                <a:spcPts val="980"/>
              </a:spcBef>
              <a:spcAft>
                <a:spcPts val="0"/>
              </a:spcAft>
              <a:buClr>
                <a:schemeClr val="dk1"/>
              </a:buClr>
              <a:buSzPts val="1300"/>
              <a:buFont typeface="Arial"/>
              <a:buChar char="•"/>
            </a:pPr>
            <a:r>
              <a:rPr lang="zh-CN" sz="1300">
                <a:solidFill>
                  <a:schemeClr val="dk1"/>
                </a:solidFill>
                <a:latin typeface="Arial"/>
                <a:ea typeface="Arial"/>
                <a:cs typeface="Arial"/>
                <a:sym typeface="Arial"/>
              </a:rPr>
              <a:t>提供退出研究的权利</a:t>
            </a:r>
            <a:endParaRPr/>
          </a:p>
        </p:txBody>
      </p:sp>
      <p:sp>
        <p:nvSpPr>
          <p:cNvPr id="653" name="Google Shape;653;p41"/>
          <p:cNvSpPr txBox="1"/>
          <p:nvPr/>
        </p:nvSpPr>
        <p:spPr>
          <a:xfrm>
            <a:off x="5848351" y="2290444"/>
            <a:ext cx="4528820" cy="167259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1915" marR="0" rtl="0" algn="l">
              <a:lnSpc>
                <a:spcPct val="100000"/>
              </a:lnSpc>
              <a:spcBef>
                <a:spcPts val="0"/>
              </a:spcBef>
              <a:spcAft>
                <a:spcPts val="0"/>
              </a:spcAft>
              <a:buNone/>
            </a:pPr>
            <a:r>
              <a:rPr lang="zh-CN" sz="1300">
                <a:solidFill>
                  <a:schemeClr val="dk1"/>
                </a:solidFill>
                <a:latin typeface="Arial"/>
                <a:ea typeface="Arial"/>
                <a:cs typeface="Arial"/>
                <a:sym typeface="Arial"/>
              </a:rPr>
              <a:t>危害风险的具体含义是什么?</a:t>
            </a:r>
            <a:endParaRPr sz="1300">
              <a:solidFill>
                <a:schemeClr val="dk1"/>
              </a:solidFill>
              <a:latin typeface="Arial"/>
              <a:ea typeface="Arial"/>
              <a:cs typeface="Arial"/>
              <a:sym typeface="Arial"/>
            </a:endParaRPr>
          </a:p>
          <a:p>
            <a:pPr indent="-109854" lvl="0" marL="252730" marR="0" rtl="0" algn="l">
              <a:lnSpc>
                <a:spcPct val="100000"/>
              </a:lnSpc>
              <a:spcBef>
                <a:spcPts val="955"/>
              </a:spcBef>
              <a:spcAft>
                <a:spcPts val="0"/>
              </a:spcAft>
              <a:buClr>
                <a:schemeClr val="dk1"/>
              </a:buClr>
              <a:buSzPts val="1300"/>
              <a:buFont typeface="Arial"/>
              <a:buChar char="•"/>
            </a:pPr>
            <a:r>
              <a:rPr lang="zh-CN" sz="1300">
                <a:solidFill>
                  <a:schemeClr val="dk1"/>
                </a:solidFill>
                <a:latin typeface="Arial"/>
                <a:ea typeface="Arial"/>
                <a:cs typeface="Arial"/>
                <a:sym typeface="Arial"/>
              </a:rPr>
              <a:t>对参与者可能造成身体上的伤害或不适</a:t>
            </a:r>
            <a:endParaRPr/>
          </a:p>
          <a:p>
            <a:pPr indent="-109854" lvl="0" marL="252730" marR="0" rtl="0" algn="l">
              <a:lnSpc>
                <a:spcPct val="100000"/>
              </a:lnSpc>
              <a:spcBef>
                <a:spcPts val="955"/>
              </a:spcBef>
              <a:spcAft>
                <a:spcPts val="0"/>
              </a:spcAft>
              <a:buClr>
                <a:schemeClr val="dk1"/>
              </a:buClr>
              <a:buSzPts val="1300"/>
              <a:buFont typeface="Arial"/>
              <a:buChar char="•"/>
            </a:pPr>
            <a:r>
              <a:rPr lang="zh-CN" sz="1300">
                <a:solidFill>
                  <a:schemeClr val="dk1"/>
                </a:solidFill>
                <a:latin typeface="Arial"/>
                <a:ea typeface="Arial"/>
                <a:cs typeface="Arial"/>
                <a:sym typeface="Arial"/>
              </a:rPr>
              <a:t>引发心理上的困扰和不适，包括参与者感到参与的压力</a:t>
            </a:r>
            <a:endParaRPr/>
          </a:p>
          <a:p>
            <a:pPr indent="-109854" lvl="0" marL="252730" marR="0" rtl="0" algn="l">
              <a:lnSpc>
                <a:spcPct val="100000"/>
              </a:lnSpc>
              <a:spcBef>
                <a:spcPts val="955"/>
              </a:spcBef>
              <a:spcAft>
                <a:spcPts val="0"/>
              </a:spcAft>
              <a:buClr>
                <a:schemeClr val="dk1"/>
              </a:buClr>
              <a:buSzPts val="1300"/>
              <a:buFont typeface="Arial"/>
              <a:buChar char="•"/>
            </a:pPr>
            <a:r>
              <a:rPr lang="zh-CN" sz="1300">
                <a:solidFill>
                  <a:schemeClr val="dk1"/>
                </a:solidFill>
                <a:latin typeface="Arial"/>
                <a:ea typeface="Arial"/>
                <a:cs typeface="Arial"/>
                <a:sym typeface="Arial"/>
              </a:rPr>
              <a:t>可能导致社会或教育方面的不利影响</a:t>
            </a:r>
            <a:endParaRPr/>
          </a:p>
          <a:p>
            <a:pPr indent="-109854" lvl="0" marL="252730" marR="0" rtl="0" algn="l">
              <a:lnSpc>
                <a:spcPct val="100000"/>
              </a:lnSpc>
              <a:spcBef>
                <a:spcPts val="955"/>
              </a:spcBef>
              <a:spcAft>
                <a:spcPts val="0"/>
              </a:spcAft>
              <a:buClr>
                <a:schemeClr val="dk1"/>
              </a:buClr>
              <a:buSzPts val="1300"/>
              <a:buFont typeface="Arial"/>
              <a:buChar char="•"/>
            </a:pPr>
            <a:r>
              <a:rPr lang="zh-CN" sz="1300">
                <a:solidFill>
                  <a:schemeClr val="dk1"/>
                </a:solidFill>
                <a:latin typeface="Arial"/>
                <a:ea typeface="Arial"/>
                <a:cs typeface="Arial"/>
                <a:sym typeface="Arial"/>
              </a:rPr>
              <a:t>缺乏隐私和匿名性</a:t>
            </a:r>
            <a:endParaRPr/>
          </a:p>
        </p:txBody>
      </p:sp>
      <p:sp>
        <p:nvSpPr>
          <p:cNvPr id="654" name="Google Shape;654;p41"/>
          <p:cNvSpPr txBox="1"/>
          <p:nvPr/>
        </p:nvSpPr>
        <p:spPr>
          <a:xfrm>
            <a:off x="627260" y="4331088"/>
            <a:ext cx="9575800" cy="662305"/>
          </a:xfrm>
          <a:prstGeom prst="rect">
            <a:avLst/>
          </a:prstGeom>
          <a:noFill/>
          <a:ln>
            <a:noFill/>
          </a:ln>
        </p:spPr>
        <p:txBody>
          <a:bodyPr anchorCtr="0" anchor="t" bIns="91425" lIns="91425" spcFirstLastPara="1" rIns="91425" wrap="square" tIns="91425">
            <a:spAutoFit/>
          </a:bodyPr>
          <a:lstStyle/>
          <a:p>
            <a:pPr indent="0" lvl="0" marL="12700" marR="5080" rtl="0" algn="just">
              <a:lnSpc>
                <a:spcPct val="120000"/>
              </a:lnSpc>
              <a:spcBef>
                <a:spcPts val="0"/>
              </a:spcBef>
              <a:spcAft>
                <a:spcPts val="0"/>
              </a:spcAft>
              <a:buNone/>
            </a:pPr>
            <a:r>
              <a:rPr lang="zh-CN" sz="1300">
                <a:solidFill>
                  <a:schemeClr val="dk1"/>
                </a:solidFill>
                <a:latin typeface="Arial"/>
                <a:ea typeface="Arial"/>
                <a:cs typeface="Arial"/>
                <a:sym typeface="Arial"/>
              </a:rPr>
              <a:t>为确保遵循研究伦理原则，在进行调查之前、期间和之后都需要认真考虑以下几点。您可以选择与同事讨论这些问题，或者对其中任何一点进行个人记录:</a:t>
            </a:r>
            <a:endParaRPr/>
          </a:p>
        </p:txBody>
      </p:sp>
      <p:sp>
        <p:nvSpPr>
          <p:cNvPr id="655" name="Google Shape;655;p41"/>
          <p:cNvSpPr/>
          <p:nvPr/>
        </p:nvSpPr>
        <p:spPr>
          <a:xfrm>
            <a:off x="673614" y="6753225"/>
            <a:ext cx="356228" cy="35623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41"/>
          <p:cNvSpPr txBox="1"/>
          <p:nvPr/>
        </p:nvSpPr>
        <p:spPr>
          <a:xfrm>
            <a:off x="1215976" y="6829425"/>
            <a:ext cx="2606724" cy="20002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zh-CN" sz="1300" u="sng">
                <a:solidFill>
                  <a:srgbClr val="0000FF"/>
                </a:solidFill>
                <a:latin typeface="Arial"/>
                <a:ea typeface="Arial"/>
                <a:cs typeface="Arial"/>
                <a:sym typeface="Arial"/>
              </a:rPr>
              <a:t>视频8：教育探究中的伦理问题</a:t>
            </a:r>
            <a:endParaRPr/>
          </a:p>
        </p:txBody>
      </p:sp>
      <p:sp>
        <p:nvSpPr>
          <p:cNvPr id="657" name="Google Shape;657;p41"/>
          <p:cNvSpPr/>
          <p:nvPr/>
        </p:nvSpPr>
        <p:spPr>
          <a:xfrm>
            <a:off x="9896989" y="5749806"/>
            <a:ext cx="91440" cy="91440"/>
          </a:xfrm>
          <a:custGeom>
            <a:rect b="b" l="l" r="r" t="t"/>
            <a:pathLst>
              <a:path extrusionOk="0" h="91439" w="91440">
                <a:moveTo>
                  <a:pt x="0" y="0"/>
                </a:moveTo>
                <a:lnTo>
                  <a:pt x="91440" y="0"/>
                </a:lnTo>
                <a:lnTo>
                  <a:pt x="91440" y="91440"/>
                </a:lnTo>
                <a:lnTo>
                  <a:pt x="0" y="9144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41"/>
          <p:cNvSpPr txBox="1"/>
          <p:nvPr/>
        </p:nvSpPr>
        <p:spPr>
          <a:xfrm>
            <a:off x="5262662" y="7088779"/>
            <a:ext cx="167005" cy="15367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zh-CN" sz="1000">
                <a:solidFill>
                  <a:schemeClr val="dk1"/>
                </a:solidFill>
                <a:latin typeface="Arial"/>
                <a:ea typeface="Arial"/>
                <a:cs typeface="Arial"/>
                <a:sym typeface="Arial"/>
              </a:rPr>
              <a:t>25</a:t>
            </a:r>
            <a:endParaRPr/>
          </a:p>
        </p:txBody>
      </p:sp>
      <p:graphicFrame>
        <p:nvGraphicFramePr>
          <p:cNvPr id="659" name="Google Shape;659;p41"/>
          <p:cNvGraphicFramePr/>
          <p:nvPr/>
        </p:nvGraphicFramePr>
        <p:xfrm>
          <a:off x="598125" y="4956779"/>
          <a:ext cx="3000000" cy="3000000"/>
        </p:xfrm>
        <a:graphic>
          <a:graphicData uri="http://schemas.openxmlformats.org/drawingml/2006/table">
            <a:tbl>
              <a:tblPr bandRow="1" firstRow="1">
                <a:noFill/>
                <a:tableStyleId>{2292D75B-86EB-400A-BDBB-63409D97A915}</a:tableStyleId>
              </a:tblPr>
              <a:tblGrid>
                <a:gridCol w="5053375"/>
                <a:gridCol w="4651900"/>
              </a:tblGrid>
              <a:tr h="321300">
                <a:tc>
                  <a:txBody>
                    <a:bodyPr/>
                    <a:lstStyle/>
                    <a:p>
                      <a:pPr indent="0" lvl="0" marL="0" marR="0" rtl="0" algn="l">
                        <a:lnSpc>
                          <a:spcPct val="120000"/>
                        </a:lnSpc>
                        <a:spcBef>
                          <a:spcPts val="0"/>
                        </a:spcBef>
                        <a:spcAft>
                          <a:spcPts val="0"/>
                        </a:spcAft>
                        <a:buNone/>
                      </a:pPr>
                      <a:r>
                        <a:rPr b="0" lang="zh-CN" sz="1200">
                          <a:solidFill>
                            <a:schemeClr val="dk1"/>
                          </a:solidFill>
                          <a:latin typeface="Arial"/>
                          <a:ea typeface="Arial"/>
                          <a:cs typeface="Arial"/>
                          <a:sym typeface="Arial"/>
                        </a:rPr>
                        <a:t>1. 是否需要考虑其他人（如父母、学生）的看法?</a:t>
                      </a:r>
                      <a:endParaRPr/>
                    </a:p>
                  </a:txBody>
                  <a:tcPr marT="45725" marB="45725" marR="91450" marL="91450" anchor="ctr">
                    <a:solidFill>
                      <a:srgbClr val="E9F1F5"/>
                    </a:solidFill>
                  </a:tcPr>
                </a:tc>
                <a:tc>
                  <a:txBody>
                    <a:bodyPr/>
                    <a:lstStyle/>
                    <a:p>
                      <a:pPr indent="0" lvl="0" marL="0" marR="0" rtl="0" algn="l">
                        <a:spcBef>
                          <a:spcPts val="0"/>
                        </a:spcBef>
                        <a:spcAft>
                          <a:spcPts val="0"/>
                        </a:spcAft>
                        <a:buNone/>
                      </a:pPr>
                      <a:r>
                        <a:rPr b="0" lang="zh-CN" sz="1100">
                          <a:solidFill>
                            <a:schemeClr val="dk1"/>
                          </a:solidFill>
                          <a:latin typeface="Arial"/>
                          <a:ea typeface="Arial"/>
                          <a:cs typeface="Arial"/>
                          <a:sym typeface="Arial"/>
                        </a:rPr>
                        <a:t>6. </a:t>
                      </a:r>
                      <a:r>
                        <a:rPr b="0" lang="zh-CN" sz="1200">
                          <a:solidFill>
                            <a:schemeClr val="dk1"/>
                          </a:solidFill>
                          <a:latin typeface="Arial"/>
                          <a:ea typeface="Arial"/>
                          <a:cs typeface="Arial"/>
                          <a:sym typeface="Arial"/>
                        </a:rPr>
                        <a:t>调查中是否可能出现负面或令人尴尬的数据?</a:t>
                      </a:r>
                      <a:endParaRPr/>
                    </a:p>
                  </a:txBody>
                  <a:tcPr marT="0" marB="0" marR="68575" marL="68575" anchor="ctr">
                    <a:solidFill>
                      <a:srgbClr val="E9F1F5"/>
                    </a:solidFill>
                  </a:tcPr>
                </a:tc>
              </a:tr>
              <a:tr h="370850">
                <a:tc>
                  <a:txBody>
                    <a:bodyPr/>
                    <a:lstStyle/>
                    <a:p>
                      <a:pPr indent="0" lvl="0" marL="0" marR="0" rtl="0" algn="l">
                        <a:lnSpc>
                          <a:spcPct val="120000"/>
                        </a:lnSpc>
                        <a:spcBef>
                          <a:spcPts val="0"/>
                        </a:spcBef>
                        <a:spcAft>
                          <a:spcPts val="0"/>
                        </a:spcAft>
                        <a:buClr>
                          <a:schemeClr val="dk1"/>
                        </a:buClr>
                        <a:buSzPts val="1200"/>
                        <a:buFont typeface="Calibri"/>
                        <a:buNone/>
                      </a:pPr>
                      <a:r>
                        <a:rPr b="0" lang="zh-CN" sz="1200">
                          <a:solidFill>
                            <a:schemeClr val="dk1"/>
                          </a:solidFill>
                          <a:latin typeface="Arial"/>
                          <a:ea typeface="Arial"/>
                          <a:cs typeface="Arial"/>
                          <a:sym typeface="Arial"/>
                        </a:rPr>
                        <a:t>2. 您的研究有哪些好处?（例如对同事、学生）</a:t>
                      </a:r>
                      <a:endParaRPr/>
                    </a:p>
                  </a:txBody>
                  <a:tcPr marT="0" marB="0" marR="68575" marL="68575" anchor="ctr"/>
                </a:tc>
                <a:tc>
                  <a:txBody>
                    <a:bodyPr/>
                    <a:lstStyle/>
                    <a:p>
                      <a:pPr indent="0" lvl="0" marL="0" marR="0" rtl="0" algn="l">
                        <a:spcBef>
                          <a:spcPts val="0"/>
                        </a:spcBef>
                        <a:spcAft>
                          <a:spcPts val="0"/>
                        </a:spcAft>
                        <a:buNone/>
                      </a:pPr>
                      <a:r>
                        <a:rPr lang="zh-CN" sz="1200">
                          <a:solidFill>
                            <a:schemeClr val="dk1"/>
                          </a:solidFill>
                          <a:latin typeface="Arial"/>
                          <a:ea typeface="Arial"/>
                          <a:cs typeface="Arial"/>
                          <a:sym typeface="Arial"/>
                        </a:rPr>
                        <a:t>7. 您将如何确保学习者免受潜在负面数据的影响?</a:t>
                      </a:r>
                      <a:endParaRPr/>
                    </a:p>
                  </a:txBody>
                  <a:tcPr marT="0" marB="0" marR="68575" marL="68575" anchor="ctr"/>
                </a:tc>
              </a:tr>
              <a:tr h="370850">
                <a:tc>
                  <a:txBody>
                    <a:bodyPr/>
                    <a:lstStyle/>
                    <a:p>
                      <a:pPr indent="0" lvl="0" marL="0" marR="0" rtl="0" algn="l">
                        <a:lnSpc>
                          <a:spcPct val="120000"/>
                        </a:lnSpc>
                        <a:spcBef>
                          <a:spcPts val="0"/>
                        </a:spcBef>
                        <a:spcAft>
                          <a:spcPts val="0"/>
                        </a:spcAft>
                        <a:buClr>
                          <a:srgbClr val="000000"/>
                        </a:buClr>
                        <a:buSzPts val="1200"/>
                        <a:buFont typeface="Calibri"/>
                        <a:buNone/>
                      </a:pPr>
                      <a:r>
                        <a:rPr b="0" lang="zh-CN" sz="1200">
                          <a:solidFill>
                            <a:srgbClr val="000000"/>
                          </a:solidFill>
                          <a:latin typeface="Arial"/>
                          <a:ea typeface="Arial"/>
                          <a:cs typeface="Arial"/>
                          <a:sym typeface="Arial"/>
                        </a:rPr>
                        <a:t>3. </a:t>
                      </a:r>
                      <a:r>
                        <a:rPr b="0" lang="zh-CN" sz="1200">
                          <a:solidFill>
                            <a:schemeClr val="dk1"/>
                          </a:solidFill>
                          <a:latin typeface="Arial"/>
                          <a:ea typeface="Arial"/>
                          <a:cs typeface="Arial"/>
                          <a:sym typeface="Arial"/>
                        </a:rPr>
                        <a:t>您将如何保护参与者的数据?（例如书面或录音）</a:t>
                      </a:r>
                      <a:endParaRPr/>
                    </a:p>
                  </a:txBody>
                  <a:tcPr marT="0" marB="0" marR="68575" marL="68575" anchor="ctr">
                    <a:solidFill>
                      <a:srgbClr val="E9F1F5"/>
                    </a:solidFill>
                  </a:tcPr>
                </a:tc>
                <a:tc>
                  <a:txBody>
                    <a:bodyPr/>
                    <a:lstStyle/>
                    <a:p>
                      <a:pPr indent="0" lvl="0" marL="0" marR="0" rtl="0" algn="l">
                        <a:spcBef>
                          <a:spcPts val="0"/>
                        </a:spcBef>
                        <a:spcAft>
                          <a:spcPts val="0"/>
                        </a:spcAft>
                        <a:buNone/>
                      </a:pPr>
                      <a:r>
                        <a:rPr lang="zh-CN" sz="1200">
                          <a:solidFill>
                            <a:schemeClr val="dk1"/>
                          </a:solidFill>
                          <a:latin typeface="Arial"/>
                          <a:ea typeface="Arial"/>
                          <a:cs typeface="Arial"/>
                          <a:sym typeface="Arial"/>
                        </a:rPr>
                        <a:t>8. 是否需要从学生或其父母那里获得签署的同意书?</a:t>
                      </a:r>
                      <a:endParaRPr/>
                    </a:p>
                  </a:txBody>
                  <a:tcPr marT="0" marB="0" marR="68575" marL="68575" anchor="ctr">
                    <a:solidFill>
                      <a:srgbClr val="E9F1F5"/>
                    </a:solidFill>
                  </a:tcPr>
                </a:tc>
              </a:tr>
              <a:tr h="370850">
                <a:tc>
                  <a:txBody>
                    <a:bodyPr/>
                    <a:lstStyle/>
                    <a:p>
                      <a:pPr indent="0" lvl="0" marL="0" marR="0" rtl="0" algn="l">
                        <a:lnSpc>
                          <a:spcPct val="120000"/>
                        </a:lnSpc>
                        <a:spcBef>
                          <a:spcPts val="0"/>
                        </a:spcBef>
                        <a:spcAft>
                          <a:spcPts val="0"/>
                        </a:spcAft>
                        <a:buClr>
                          <a:schemeClr val="dk1"/>
                        </a:buClr>
                        <a:buSzPts val="1200"/>
                        <a:buFont typeface="Calibri"/>
                        <a:buNone/>
                      </a:pPr>
                      <a:r>
                        <a:rPr b="0" lang="zh-CN" sz="1200">
                          <a:solidFill>
                            <a:schemeClr val="dk1"/>
                          </a:solidFill>
                          <a:latin typeface="Arial"/>
                          <a:ea typeface="Arial"/>
                          <a:cs typeface="Arial"/>
                          <a:sym typeface="Arial"/>
                        </a:rPr>
                        <a:t>4. 在向学生和机构内其他人解释这项研究时，您打算采取什么方式?</a:t>
                      </a:r>
                      <a:endParaRPr/>
                    </a:p>
                  </a:txBody>
                  <a:tcPr marT="0" marB="0" marR="68575" marL="68575" anchor="ctr"/>
                </a:tc>
                <a:tc>
                  <a:txBody>
                    <a:bodyPr/>
                    <a:lstStyle/>
                    <a:p>
                      <a:pPr indent="0" lvl="0" marL="0" marR="0" rtl="0" algn="l">
                        <a:spcBef>
                          <a:spcPts val="0"/>
                        </a:spcBef>
                        <a:spcAft>
                          <a:spcPts val="0"/>
                        </a:spcAft>
                        <a:buNone/>
                      </a:pPr>
                      <a:r>
                        <a:rPr lang="zh-CN" sz="1100">
                          <a:latin typeface="Arial"/>
                          <a:ea typeface="Arial"/>
                          <a:cs typeface="Arial"/>
                          <a:sym typeface="Arial"/>
                        </a:rPr>
                        <a:t>9. </a:t>
                      </a:r>
                      <a:r>
                        <a:rPr lang="zh-CN" sz="1200">
                          <a:solidFill>
                            <a:schemeClr val="dk1"/>
                          </a:solidFill>
                          <a:latin typeface="Arial"/>
                          <a:ea typeface="Arial"/>
                          <a:cs typeface="Arial"/>
                          <a:sym typeface="Arial"/>
                        </a:rPr>
                        <a:t>您将如何保护参与调查的其他人的隐私?</a:t>
                      </a:r>
                      <a:endParaRPr/>
                    </a:p>
                  </a:txBody>
                  <a:tcPr marT="0" marB="0" marR="68575" marL="68575" anchor="ctr"/>
                </a:tc>
              </a:tr>
              <a:tr h="264150">
                <a:tc>
                  <a:txBody>
                    <a:bodyPr/>
                    <a:lstStyle/>
                    <a:p>
                      <a:pPr indent="0" lvl="0" marL="0" marR="0" rtl="0" algn="l">
                        <a:lnSpc>
                          <a:spcPct val="120000"/>
                        </a:lnSpc>
                        <a:spcBef>
                          <a:spcPts val="0"/>
                        </a:spcBef>
                        <a:spcAft>
                          <a:spcPts val="0"/>
                        </a:spcAft>
                        <a:buClr>
                          <a:schemeClr val="dk1"/>
                        </a:buClr>
                        <a:buSzPts val="1200"/>
                        <a:buFont typeface="Calibri"/>
                        <a:buNone/>
                      </a:pPr>
                      <a:r>
                        <a:rPr b="0" lang="zh-CN" sz="1200">
                          <a:solidFill>
                            <a:schemeClr val="dk1"/>
                          </a:solidFill>
                          <a:latin typeface="Arial"/>
                          <a:ea typeface="Arial"/>
                          <a:cs typeface="Arial"/>
                          <a:sym typeface="Arial"/>
                        </a:rPr>
                        <a:t>5. 在分享研究结果时，您如何确保匿名性和保密性?</a:t>
                      </a:r>
                      <a:endParaRPr/>
                    </a:p>
                  </a:txBody>
                  <a:tcPr marT="0" marB="0" marR="68575" marL="68575" anchor="ctr"/>
                </a:tc>
                <a:tc>
                  <a:txBody>
                    <a:bodyPr/>
                    <a:lstStyle/>
                    <a:p>
                      <a:pPr indent="0" lvl="0" marL="0" marR="0" rtl="0" algn="l">
                        <a:spcBef>
                          <a:spcPts val="0"/>
                        </a:spcBef>
                        <a:spcAft>
                          <a:spcPts val="0"/>
                        </a:spcAft>
                        <a:buNone/>
                      </a:pPr>
                      <a:r>
                        <a:rPr lang="zh-CN" sz="1100">
                          <a:latin typeface="Arial"/>
                          <a:ea typeface="Arial"/>
                          <a:cs typeface="Arial"/>
                          <a:sym typeface="Arial"/>
                        </a:rPr>
                        <a:t>10. </a:t>
                      </a:r>
                      <a:r>
                        <a:rPr lang="zh-CN" sz="1200">
                          <a:solidFill>
                            <a:schemeClr val="dk1"/>
                          </a:solidFill>
                          <a:latin typeface="Arial"/>
                          <a:ea typeface="Arial"/>
                          <a:cs typeface="Arial"/>
                          <a:sym typeface="Arial"/>
                        </a:rPr>
                        <a:t>是否需要向同事致谢，以感谢他们在您的数据中的贡献?</a:t>
                      </a:r>
                      <a:endParaRPr/>
                    </a:p>
                  </a:txBody>
                  <a:tcPr marT="0" marB="0" marR="68575" marL="68575"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42"/>
          <p:cNvSpPr txBox="1"/>
          <p:nvPr/>
        </p:nvSpPr>
        <p:spPr>
          <a:xfrm>
            <a:off x="8427092" y="1695076"/>
            <a:ext cx="1491608" cy="168910"/>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i="1" lang="zh-CN" sz="1100">
                <a:solidFill>
                  <a:schemeClr val="dk1"/>
                </a:solidFill>
                <a:latin typeface="Arial"/>
                <a:ea typeface="Arial"/>
                <a:cs typeface="Arial"/>
                <a:sym typeface="Arial"/>
              </a:rPr>
              <a:t>探究循环中对应部分</a:t>
            </a:r>
            <a:endParaRPr/>
          </a:p>
        </p:txBody>
      </p:sp>
      <p:sp>
        <p:nvSpPr>
          <p:cNvPr id="665" name="Google Shape;665;p42"/>
          <p:cNvSpPr txBox="1"/>
          <p:nvPr/>
        </p:nvSpPr>
        <p:spPr>
          <a:xfrm>
            <a:off x="4502532" y="739528"/>
            <a:ext cx="2368168" cy="245745"/>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zh-CN" sz="1600">
                <a:solidFill>
                  <a:schemeClr val="dk1"/>
                </a:solidFill>
                <a:latin typeface="Arial"/>
                <a:ea typeface="Arial"/>
                <a:cs typeface="Arial"/>
                <a:sym typeface="Arial"/>
              </a:rPr>
              <a:t>关于编码和评分</a:t>
            </a:r>
            <a:endParaRPr/>
          </a:p>
        </p:txBody>
      </p:sp>
      <p:sp>
        <p:nvSpPr>
          <p:cNvPr id="666" name="Google Shape;666;p42"/>
          <p:cNvSpPr txBox="1"/>
          <p:nvPr/>
        </p:nvSpPr>
        <p:spPr>
          <a:xfrm>
            <a:off x="659130" y="610903"/>
            <a:ext cx="2769870" cy="858520"/>
          </a:xfrm>
          <a:prstGeom prst="rect">
            <a:avLst/>
          </a:prstGeom>
          <a:solidFill>
            <a:srgbClr val="D9F1F6"/>
          </a:solidFill>
          <a:ln>
            <a:noFill/>
          </a:ln>
        </p:spPr>
        <p:txBody>
          <a:bodyPr anchorCtr="0" anchor="t" bIns="91425" lIns="91425" spcFirstLastPara="1" rIns="91425" wrap="square" tIns="91425">
            <a:spAutoFit/>
          </a:bodyPr>
          <a:lstStyle/>
          <a:p>
            <a:pPr indent="0" lvl="0" marL="26035" marR="189230" rtl="0" algn="l">
              <a:lnSpc>
                <a:spcPct val="122000"/>
              </a:lnSpc>
              <a:spcBef>
                <a:spcPts val="0"/>
              </a:spcBef>
              <a:spcAft>
                <a:spcPts val="0"/>
              </a:spcAft>
              <a:buNone/>
            </a:pPr>
            <a:r>
              <a:rPr b="1" lang="zh-CN" sz="1800">
                <a:solidFill>
                  <a:srgbClr val="1A616F"/>
                </a:solidFill>
                <a:latin typeface="Arial"/>
                <a:ea typeface="Arial"/>
                <a:cs typeface="Arial"/>
                <a:sym typeface="Arial"/>
              </a:rPr>
              <a:t>H部分：分析课堂对话：系统观察</a:t>
            </a:r>
            <a:endParaRPr/>
          </a:p>
        </p:txBody>
      </p:sp>
      <p:sp>
        <p:nvSpPr>
          <p:cNvPr id="667" name="Google Shape;667;p42"/>
          <p:cNvSpPr txBox="1"/>
          <p:nvPr/>
        </p:nvSpPr>
        <p:spPr>
          <a:xfrm>
            <a:off x="659130" y="1958342"/>
            <a:ext cx="4572000" cy="336613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820" marR="94615" rtl="0" algn="just">
              <a:lnSpc>
                <a:spcPct val="121000"/>
              </a:lnSpc>
              <a:spcBef>
                <a:spcPts val="0"/>
              </a:spcBef>
              <a:spcAft>
                <a:spcPts val="0"/>
              </a:spcAft>
              <a:buNone/>
            </a:pPr>
            <a:r>
              <a:rPr lang="zh-CN" sz="1300">
                <a:solidFill>
                  <a:schemeClr val="dk1"/>
                </a:solidFill>
                <a:latin typeface="Arial"/>
                <a:ea typeface="Arial"/>
                <a:cs typeface="Arial"/>
                <a:sym typeface="Arial"/>
              </a:rPr>
              <a:t>在规划您的探究时，请思考在实际情境中如何执行探究，以更好地回答您的研究问题。考虑您希望进行多少观察以及何时进行观察；重复观察以研究变化的可行性如何？本节向您介绍在教育环境中进行编码的基本概念，在第一和第二部分中，您还能找到更多详细信息和编码模板，以协助您进行探究。</a:t>
            </a:r>
            <a:endParaRPr/>
          </a:p>
          <a:p>
            <a:pPr indent="0" lvl="0" marL="83820" marR="94615" rtl="0" algn="just">
              <a:lnSpc>
                <a:spcPct val="121000"/>
              </a:lnSpc>
              <a:spcBef>
                <a:spcPts val="580"/>
              </a:spcBef>
              <a:spcAft>
                <a:spcPts val="0"/>
              </a:spcAft>
              <a:buNone/>
            </a:pPr>
            <a:r>
              <a:t/>
            </a:r>
            <a:endParaRPr sz="1300">
              <a:solidFill>
                <a:schemeClr val="dk1"/>
              </a:solidFill>
              <a:latin typeface="Arial"/>
              <a:ea typeface="Arial"/>
              <a:cs typeface="Arial"/>
              <a:sym typeface="Arial"/>
            </a:endParaRPr>
          </a:p>
          <a:p>
            <a:pPr indent="0" lvl="0" marL="83820" marR="94615" rtl="0" algn="just">
              <a:lnSpc>
                <a:spcPct val="121000"/>
              </a:lnSpc>
              <a:spcBef>
                <a:spcPts val="580"/>
              </a:spcBef>
              <a:spcAft>
                <a:spcPts val="0"/>
              </a:spcAft>
              <a:buNone/>
            </a:pPr>
            <a:r>
              <a:rPr lang="zh-CN" sz="1300">
                <a:solidFill>
                  <a:schemeClr val="dk1"/>
                </a:solidFill>
                <a:latin typeface="Arial"/>
                <a:ea typeface="Arial"/>
                <a:cs typeface="Arial"/>
                <a:sym typeface="Arial"/>
              </a:rPr>
              <a:t>有多个T-SEDA视频指南可在您着手规划和方法时提供有益的指导。该视频将为您概述如何进行编码，以及不同编码类型的优缺点:</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None/>
            </a:pPr>
            <a:r>
              <a:t/>
            </a:r>
            <a:endParaRPr sz="1400">
              <a:solidFill>
                <a:schemeClr val="dk1"/>
              </a:solidFill>
              <a:latin typeface="Times New Roman"/>
              <a:ea typeface="Times New Roman"/>
              <a:cs typeface="Times New Roman"/>
              <a:sym typeface="Times New Roman"/>
            </a:endParaRPr>
          </a:p>
          <a:p>
            <a:pPr indent="0" lvl="0" marL="635000" marR="0" rtl="0" algn="l">
              <a:lnSpc>
                <a:spcPct val="100000"/>
              </a:lnSpc>
              <a:spcBef>
                <a:spcPts val="0"/>
              </a:spcBef>
              <a:spcAft>
                <a:spcPts val="0"/>
              </a:spcAft>
              <a:buNone/>
            </a:pPr>
            <a:r>
              <a:rPr b="1" lang="zh-CN" sz="1200" u="sng">
                <a:solidFill>
                  <a:schemeClr val="hlink"/>
                </a:solidFill>
                <a:latin typeface="Arial"/>
                <a:ea typeface="Arial"/>
                <a:cs typeface="Arial"/>
                <a:sym typeface="Arial"/>
                <a:hlinkClick r:id="rId3"/>
              </a:rPr>
              <a:t>视频12：在课堂中记录对话并编码</a:t>
            </a:r>
            <a:endParaRPr/>
          </a:p>
        </p:txBody>
      </p:sp>
      <p:sp>
        <p:nvSpPr>
          <p:cNvPr id="668" name="Google Shape;668;p42"/>
          <p:cNvSpPr/>
          <p:nvPr/>
        </p:nvSpPr>
        <p:spPr>
          <a:xfrm>
            <a:off x="749300" y="4828540"/>
            <a:ext cx="472433" cy="4724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9" name="Google Shape;669;p42"/>
          <p:cNvSpPr/>
          <p:nvPr/>
        </p:nvSpPr>
        <p:spPr>
          <a:xfrm>
            <a:off x="5575300" y="1965326"/>
            <a:ext cx="4811394" cy="5209702"/>
          </a:xfrm>
          <a:custGeom>
            <a:rect b="b" l="l" r="r" t="t"/>
            <a:pathLst>
              <a:path extrusionOk="0" h="5387975" w="4692650">
                <a:moveTo>
                  <a:pt x="0" y="0"/>
                </a:moveTo>
                <a:lnTo>
                  <a:pt x="4692541" y="0"/>
                </a:lnTo>
                <a:lnTo>
                  <a:pt x="4692541" y="5387512"/>
                </a:lnTo>
                <a:lnTo>
                  <a:pt x="0" y="538751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42"/>
          <p:cNvSpPr txBox="1"/>
          <p:nvPr/>
        </p:nvSpPr>
        <p:spPr>
          <a:xfrm>
            <a:off x="5649984" y="2057280"/>
            <a:ext cx="4631689" cy="5213985"/>
          </a:xfrm>
          <a:prstGeom prst="rect">
            <a:avLst/>
          </a:prstGeom>
          <a:noFill/>
          <a:ln>
            <a:noFill/>
          </a:ln>
        </p:spPr>
        <p:txBody>
          <a:bodyPr anchorCtr="0" anchor="t" bIns="91425" lIns="91425" spcFirstLastPara="1" rIns="91425" wrap="square" tIns="91425">
            <a:spAutoFit/>
          </a:bodyPr>
          <a:lstStyle/>
          <a:p>
            <a:pPr indent="0" lvl="0" marL="12700" marR="0" rtl="0" algn="just">
              <a:lnSpc>
                <a:spcPct val="100000"/>
              </a:lnSpc>
              <a:spcBef>
                <a:spcPts val="0"/>
              </a:spcBef>
              <a:spcAft>
                <a:spcPts val="0"/>
              </a:spcAft>
              <a:buNone/>
            </a:pPr>
            <a:r>
              <a:rPr b="1" lang="zh-CN" sz="1200">
                <a:solidFill>
                  <a:schemeClr val="dk1"/>
                </a:solidFill>
                <a:latin typeface="Arial"/>
                <a:ea typeface="Arial"/>
                <a:cs typeface="Arial"/>
                <a:sym typeface="Arial"/>
              </a:rPr>
              <a:t>什么是编码?</a:t>
            </a:r>
            <a:endParaRPr b="1" sz="120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t/>
            </a:r>
            <a:endParaRPr b="1" sz="1200">
              <a:solidFill>
                <a:schemeClr val="dk1"/>
              </a:solidFill>
              <a:latin typeface="Arial"/>
              <a:ea typeface="Arial"/>
              <a:cs typeface="Arial"/>
              <a:sym typeface="Arial"/>
            </a:endParaRPr>
          </a:p>
          <a:p>
            <a:pPr indent="0" lvl="0" marL="12700" marR="0" rtl="0" algn="just">
              <a:lnSpc>
                <a:spcPct val="120000"/>
              </a:lnSpc>
              <a:spcBef>
                <a:spcPts val="0"/>
              </a:spcBef>
              <a:spcAft>
                <a:spcPts val="0"/>
              </a:spcAft>
              <a:buNone/>
            </a:pPr>
            <a:r>
              <a:rPr lang="zh-CN" sz="1200">
                <a:solidFill>
                  <a:schemeClr val="dk1"/>
                </a:solidFill>
                <a:latin typeface="Arial"/>
                <a:ea typeface="Arial"/>
                <a:cs typeface="Arial"/>
                <a:sym typeface="Arial"/>
              </a:rPr>
              <a:t>编码是将教室中的对话分解成块，并有系统地将每个“块”放入相应类别的过程。通常，这是通过“轮次”（例如，人A...人B...等）来完成的。</a:t>
            </a:r>
            <a:endParaRPr/>
          </a:p>
          <a:p>
            <a:pPr indent="0" lvl="0" marL="12700" marR="0" rtl="0" algn="just">
              <a:lnSpc>
                <a:spcPct val="100000"/>
              </a:lnSpc>
              <a:spcBef>
                <a:spcPts val="0"/>
              </a:spcBef>
              <a:spcAft>
                <a:spcPts val="0"/>
              </a:spcAft>
              <a:buNone/>
            </a:pPr>
            <a:r>
              <a:t/>
            </a:r>
            <a:endParaRPr b="1" sz="120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rPr b="1" lang="zh-CN" sz="1200">
                <a:solidFill>
                  <a:schemeClr val="dk1"/>
                </a:solidFill>
                <a:latin typeface="Arial"/>
                <a:ea typeface="Arial"/>
                <a:cs typeface="Arial"/>
                <a:sym typeface="Arial"/>
              </a:rPr>
              <a:t>为何编码至关重要?</a:t>
            </a:r>
            <a:endParaRPr b="1" sz="1200">
              <a:solidFill>
                <a:schemeClr val="dk1"/>
              </a:solidFill>
              <a:latin typeface="Arial"/>
              <a:ea typeface="Arial"/>
              <a:cs typeface="Arial"/>
              <a:sym typeface="Arial"/>
            </a:endParaRPr>
          </a:p>
          <a:p>
            <a:pPr indent="0" lvl="0" marL="12700" marR="0" rtl="0" algn="just">
              <a:lnSpc>
                <a:spcPct val="100000"/>
              </a:lnSpc>
              <a:spcBef>
                <a:spcPts val="0"/>
              </a:spcBef>
              <a:spcAft>
                <a:spcPts val="0"/>
              </a:spcAft>
              <a:buNone/>
            </a:pPr>
            <a:r>
              <a:t/>
            </a:r>
            <a:endParaRPr b="1" sz="1200">
              <a:solidFill>
                <a:schemeClr val="dk1"/>
              </a:solidFill>
              <a:latin typeface="Arial"/>
              <a:ea typeface="Arial"/>
              <a:cs typeface="Arial"/>
              <a:sym typeface="Arial"/>
            </a:endParaRPr>
          </a:p>
          <a:p>
            <a:pPr indent="0" lvl="0" marL="12700" marR="0" rtl="0" algn="just">
              <a:lnSpc>
                <a:spcPct val="120000"/>
              </a:lnSpc>
              <a:spcBef>
                <a:spcPts val="0"/>
              </a:spcBef>
              <a:spcAft>
                <a:spcPts val="0"/>
              </a:spcAft>
              <a:buNone/>
            </a:pPr>
            <a:r>
              <a:rPr lang="zh-CN" sz="1200">
                <a:solidFill>
                  <a:schemeClr val="dk1"/>
                </a:solidFill>
                <a:latin typeface="Arial"/>
                <a:ea typeface="Arial"/>
                <a:cs typeface="Arial"/>
                <a:sym typeface="Arial"/>
              </a:rPr>
              <a:t>在繁忙的课堂上，我们很容易忽略对话，或者错误地假设对话正在发生，实际上可能并非如此。编码是一种将注意力集中在特定类型对话上并以某种方式记录的方法。这使您能够回顾对话，注意教学环节或未能抓住与学生互动的机会。同时，它有助于您观察随时间推移发生的变化。</a:t>
            </a:r>
            <a:endParaRPr b="1" sz="1200">
              <a:solidFill>
                <a:schemeClr val="dk1"/>
              </a:solidFill>
              <a:latin typeface="Arial"/>
              <a:ea typeface="Arial"/>
              <a:cs typeface="Arial"/>
              <a:sym typeface="Arial"/>
            </a:endParaRPr>
          </a:p>
          <a:p>
            <a:pPr indent="0" lvl="0" marL="14605" marR="5080" rtl="0" algn="just">
              <a:lnSpc>
                <a:spcPct val="121000"/>
              </a:lnSpc>
              <a:spcBef>
                <a:spcPts val="580"/>
              </a:spcBef>
              <a:spcAft>
                <a:spcPts val="0"/>
              </a:spcAft>
              <a:buNone/>
            </a:pPr>
            <a:r>
              <a:rPr b="1" lang="zh-CN" sz="1200">
                <a:solidFill>
                  <a:schemeClr val="dk1"/>
                </a:solidFill>
                <a:latin typeface="Arial"/>
                <a:ea typeface="Arial"/>
                <a:cs typeface="Arial"/>
                <a:sym typeface="Arial"/>
              </a:rPr>
              <a:t>如何进行编码?</a:t>
            </a:r>
            <a:endParaRPr b="1" sz="1200">
              <a:solidFill>
                <a:schemeClr val="dk1"/>
              </a:solidFill>
              <a:latin typeface="Arial"/>
              <a:ea typeface="Arial"/>
              <a:cs typeface="Arial"/>
              <a:sym typeface="Arial"/>
            </a:endParaRPr>
          </a:p>
          <a:p>
            <a:pPr indent="0" lvl="0" marL="12700" marR="5080" rtl="0" algn="just">
              <a:lnSpc>
                <a:spcPct val="120000"/>
              </a:lnSpc>
              <a:spcBef>
                <a:spcPts val="580"/>
              </a:spcBef>
              <a:spcAft>
                <a:spcPts val="0"/>
              </a:spcAft>
              <a:buNone/>
            </a:pPr>
            <a:r>
              <a:rPr lang="zh-CN" sz="1200">
                <a:solidFill>
                  <a:schemeClr val="dk1"/>
                </a:solidFill>
                <a:latin typeface="Arial"/>
                <a:ea typeface="Arial"/>
                <a:cs typeface="Arial"/>
                <a:sym typeface="Arial"/>
              </a:rPr>
              <a:t>T-SEDA工具包提供了多种资源来支持您编码，详细信息请参阅下面的页面。</a:t>
            </a:r>
            <a:endParaRPr/>
          </a:p>
          <a:p>
            <a:pPr indent="0" lvl="0" marL="12700" marR="0" rtl="0" algn="just">
              <a:lnSpc>
                <a:spcPct val="100000"/>
              </a:lnSpc>
              <a:spcBef>
                <a:spcPts val="910"/>
              </a:spcBef>
              <a:spcAft>
                <a:spcPts val="0"/>
              </a:spcAft>
              <a:buNone/>
            </a:pPr>
            <a:r>
              <a:rPr b="1" lang="zh-CN" sz="1200">
                <a:solidFill>
                  <a:schemeClr val="dk1"/>
                </a:solidFill>
                <a:latin typeface="Arial"/>
                <a:ea typeface="Arial"/>
                <a:cs typeface="Arial"/>
                <a:sym typeface="Arial"/>
              </a:rPr>
              <a:t>什么是评分?</a:t>
            </a:r>
            <a:endParaRPr b="1" sz="1200">
              <a:solidFill>
                <a:schemeClr val="dk1"/>
              </a:solidFill>
              <a:latin typeface="Arial"/>
              <a:ea typeface="Arial"/>
              <a:cs typeface="Arial"/>
              <a:sym typeface="Arial"/>
            </a:endParaRPr>
          </a:p>
          <a:p>
            <a:pPr indent="0" lvl="0" marL="12700" marR="0" rtl="0" algn="just">
              <a:lnSpc>
                <a:spcPct val="120000"/>
              </a:lnSpc>
              <a:spcBef>
                <a:spcPts val="910"/>
              </a:spcBef>
              <a:spcAft>
                <a:spcPts val="0"/>
              </a:spcAft>
              <a:buNone/>
            </a:pPr>
            <a:r>
              <a:rPr lang="zh-CN" sz="1200">
                <a:solidFill>
                  <a:schemeClr val="dk1"/>
                </a:solidFill>
                <a:latin typeface="Arial"/>
                <a:ea typeface="Arial"/>
                <a:cs typeface="Arial"/>
                <a:sym typeface="Arial"/>
              </a:rPr>
              <a:t>在进行对话编码的同时，您可能想对学生的参与程度进行评级。例如，您可以将积极参与的学生评为‘1’，参与较少的学生评为‘2’，而几乎没有参与的学生评为‘3’。此外，我们还提供资源来协助您评估课堂各个方面（请查看小组活动的2C和2D模板，以及全班参与的2E和2F模板）。</a:t>
            </a:r>
            <a:endParaRPr/>
          </a:p>
        </p:txBody>
      </p:sp>
      <p:sp>
        <p:nvSpPr>
          <p:cNvPr id="671" name="Google Shape;671;p42"/>
          <p:cNvSpPr txBox="1"/>
          <p:nvPr/>
        </p:nvSpPr>
        <p:spPr>
          <a:xfrm>
            <a:off x="5262662" y="7088779"/>
            <a:ext cx="167005" cy="15367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zh-CN" sz="1000">
                <a:solidFill>
                  <a:schemeClr val="dk1"/>
                </a:solidFill>
                <a:latin typeface="Arial"/>
                <a:ea typeface="Arial"/>
                <a:cs typeface="Arial"/>
                <a:sym typeface="Arial"/>
              </a:rPr>
              <a:t>26</a:t>
            </a:r>
            <a:endParaRPr/>
          </a:p>
        </p:txBody>
      </p:sp>
      <p:pic>
        <p:nvPicPr>
          <p:cNvPr id="672" name="Google Shape;672;p42"/>
          <p:cNvPicPr preferRelativeResize="0"/>
          <p:nvPr/>
        </p:nvPicPr>
        <p:blipFill rotWithShape="1">
          <a:blip r:embed="rId5">
            <a:alphaModFix/>
          </a:blip>
          <a:srcRect b="0" l="0" r="0" t="0"/>
          <a:stretch/>
        </p:blipFill>
        <p:spPr>
          <a:xfrm>
            <a:off x="8103870" y="689610"/>
            <a:ext cx="2292985" cy="95440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43"/>
          <p:cNvSpPr txBox="1"/>
          <p:nvPr/>
        </p:nvSpPr>
        <p:spPr>
          <a:xfrm>
            <a:off x="3975100" y="739528"/>
            <a:ext cx="3729959" cy="245745"/>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zh-CN" sz="1600">
                <a:solidFill>
                  <a:schemeClr val="dk1"/>
                </a:solidFill>
                <a:latin typeface="Arial"/>
                <a:ea typeface="Arial"/>
                <a:cs typeface="Arial"/>
                <a:sym typeface="Arial"/>
              </a:rPr>
              <a:t>关于编码：规划您的探究</a:t>
            </a:r>
            <a:endParaRPr/>
          </a:p>
        </p:txBody>
      </p:sp>
      <p:sp>
        <p:nvSpPr>
          <p:cNvPr id="678" name="Google Shape;678;p43"/>
          <p:cNvSpPr txBox="1"/>
          <p:nvPr/>
        </p:nvSpPr>
        <p:spPr>
          <a:xfrm>
            <a:off x="5693924" y="1578491"/>
            <a:ext cx="4705985" cy="3886200"/>
          </a:xfrm>
          <a:prstGeom prst="rect">
            <a:avLst/>
          </a:prstGeom>
          <a:solidFill>
            <a:srgbClr val="D9F1F6"/>
          </a:solidFill>
          <a:ln>
            <a:noFill/>
          </a:ln>
        </p:spPr>
        <p:txBody>
          <a:bodyPr anchorCtr="0" anchor="t" bIns="91425" lIns="91425" spcFirstLastPara="1" rIns="91425" wrap="square" tIns="91425">
            <a:spAutoFit/>
          </a:bodyPr>
          <a:lstStyle/>
          <a:p>
            <a:pPr indent="0" lvl="0" marL="78740" marR="294640" rtl="0" algn="just">
              <a:lnSpc>
                <a:spcPct val="120000"/>
              </a:lnSpc>
              <a:spcBef>
                <a:spcPts val="0"/>
              </a:spcBef>
              <a:spcAft>
                <a:spcPts val="0"/>
              </a:spcAft>
              <a:buNone/>
            </a:pPr>
            <a:r>
              <a:rPr b="1" lang="zh-CN" sz="1400">
                <a:solidFill>
                  <a:schemeClr val="dk1"/>
                </a:solidFill>
                <a:latin typeface="Arial"/>
                <a:ea typeface="Arial"/>
                <a:cs typeface="Arial"/>
                <a:sym typeface="Arial"/>
              </a:rPr>
              <a:t>反思要点: </a:t>
            </a:r>
            <a:r>
              <a:rPr lang="zh-CN" sz="1400">
                <a:solidFill>
                  <a:schemeClr val="dk1"/>
                </a:solidFill>
                <a:latin typeface="Arial"/>
                <a:ea typeface="Arial"/>
                <a:cs typeface="Arial"/>
                <a:sym typeface="Arial"/>
              </a:rPr>
              <a:t>如果您对编码不太熟悉，那么它可能会让人感到有些困扰。以下是一些建议，可帮助您在探究中规划编码：</a:t>
            </a:r>
            <a:endParaRPr/>
          </a:p>
          <a:p>
            <a:pPr indent="-171450" lvl="0" marL="250190" marR="415290" rtl="0" algn="just">
              <a:lnSpc>
                <a:spcPct val="120000"/>
              </a:lnSpc>
              <a:spcBef>
                <a:spcPts val="665"/>
              </a:spcBef>
              <a:spcAft>
                <a:spcPts val="0"/>
              </a:spcAft>
              <a:buClr>
                <a:schemeClr val="dk1"/>
              </a:buClr>
              <a:buSzPts val="1400"/>
              <a:buFont typeface="Arial"/>
              <a:buChar char="•"/>
            </a:pPr>
            <a:r>
              <a:rPr lang="zh-CN" sz="1400">
                <a:solidFill>
                  <a:schemeClr val="dk1"/>
                </a:solidFill>
                <a:latin typeface="Arial"/>
                <a:ea typeface="Arial"/>
                <a:cs typeface="Arial"/>
                <a:sym typeface="Arial"/>
              </a:rPr>
              <a:t>在每个调查中选择一到两个对话编码，这样您在课堂上就不会试图关注过多内容。</a:t>
            </a:r>
            <a:endParaRPr/>
          </a:p>
          <a:p>
            <a:pPr indent="-171450" lvl="0" marL="250190" marR="195580" rtl="0" algn="just">
              <a:lnSpc>
                <a:spcPct val="120000"/>
              </a:lnSpc>
              <a:spcBef>
                <a:spcPts val="680"/>
              </a:spcBef>
              <a:spcAft>
                <a:spcPts val="0"/>
              </a:spcAft>
              <a:buClr>
                <a:schemeClr val="dk1"/>
              </a:buClr>
              <a:buSzPts val="1400"/>
              <a:buFont typeface="Arial"/>
              <a:buChar char="•"/>
            </a:pPr>
            <a:r>
              <a:rPr lang="zh-CN" sz="1400">
                <a:solidFill>
                  <a:schemeClr val="dk1"/>
                </a:solidFill>
                <a:latin typeface="Arial"/>
                <a:ea typeface="Arial"/>
                <a:cs typeface="Arial"/>
                <a:sym typeface="Arial"/>
              </a:rPr>
              <a:t>查看第二部分中的模板，思考如何在您的教室中使用它们来记录对话。</a:t>
            </a:r>
            <a:endParaRPr/>
          </a:p>
          <a:p>
            <a:pPr indent="-171450" lvl="0" marL="250190" marR="195580" rtl="0" algn="just">
              <a:lnSpc>
                <a:spcPct val="120000"/>
              </a:lnSpc>
              <a:spcBef>
                <a:spcPts val="680"/>
              </a:spcBef>
              <a:spcAft>
                <a:spcPts val="0"/>
              </a:spcAft>
              <a:buClr>
                <a:schemeClr val="dk1"/>
              </a:buClr>
              <a:buSzPts val="1400"/>
              <a:buFont typeface="Arial"/>
              <a:buChar char="•"/>
            </a:pPr>
            <a:r>
              <a:rPr lang="zh-CN" sz="1400">
                <a:solidFill>
                  <a:schemeClr val="dk1"/>
                </a:solidFill>
                <a:latin typeface="Arial"/>
                <a:ea typeface="Arial"/>
                <a:cs typeface="Arial"/>
                <a:sym typeface="Arial"/>
              </a:rPr>
              <a:t>考虑记录对话的方式以及其中的细节。您是否需要准备录音设备? 在您亲自进行编码（实时编码）时，您的教学环境中是否有其他成年人可以提供协助?</a:t>
            </a:r>
            <a:endParaRPr sz="1400">
              <a:solidFill>
                <a:schemeClr val="dk1"/>
              </a:solidFill>
              <a:latin typeface="Arial"/>
              <a:ea typeface="Arial"/>
              <a:cs typeface="Arial"/>
              <a:sym typeface="Arial"/>
            </a:endParaRPr>
          </a:p>
          <a:p>
            <a:pPr indent="0" lvl="0" marL="78740" marR="139700" rtl="0" algn="just">
              <a:lnSpc>
                <a:spcPct val="122000"/>
              </a:lnSpc>
              <a:spcBef>
                <a:spcPts val="570"/>
              </a:spcBef>
              <a:spcAft>
                <a:spcPts val="0"/>
              </a:spcAft>
              <a:buNone/>
            </a:pPr>
            <a:r>
              <a:rPr lang="zh-CN" sz="1400">
                <a:solidFill>
                  <a:schemeClr val="dk1"/>
                </a:solidFill>
                <a:latin typeface="Arial"/>
                <a:ea typeface="Arial"/>
                <a:cs typeface="Arial"/>
                <a:sym typeface="Arial"/>
              </a:rPr>
              <a:t>利用第一和第二部分以及视频指南的帮助，简要记录一下对这些问题的一些想法。这些建议将有助于您制定探究计划。</a:t>
            </a:r>
            <a:endParaRPr/>
          </a:p>
        </p:txBody>
      </p:sp>
      <p:sp>
        <p:nvSpPr>
          <p:cNvPr id="679" name="Google Shape;679;p43"/>
          <p:cNvSpPr txBox="1"/>
          <p:nvPr/>
        </p:nvSpPr>
        <p:spPr>
          <a:xfrm>
            <a:off x="657859" y="1578609"/>
            <a:ext cx="4677410" cy="283845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1915" marR="97155" rtl="0" algn="just">
              <a:lnSpc>
                <a:spcPct val="121000"/>
              </a:lnSpc>
              <a:spcBef>
                <a:spcPts val="0"/>
              </a:spcBef>
              <a:spcAft>
                <a:spcPts val="0"/>
              </a:spcAft>
              <a:buNone/>
            </a:pPr>
            <a:r>
              <a:rPr lang="zh-CN" sz="1400">
                <a:solidFill>
                  <a:schemeClr val="dk1"/>
                </a:solidFill>
                <a:latin typeface="Arial"/>
                <a:ea typeface="Arial"/>
                <a:cs typeface="Arial"/>
                <a:sym typeface="Arial"/>
              </a:rPr>
              <a:t>在进行探究时，一个关键的编码建议是提前进行一些实践练习。T-SEDA的编码视频中包含一些活动，让您可以练习对录制的对话进行编码。</a:t>
            </a:r>
            <a:endParaRPr/>
          </a:p>
          <a:p>
            <a:pPr indent="0" lvl="0" marL="0" marR="0" rtl="0" algn="just">
              <a:lnSpc>
                <a:spcPct val="100000"/>
              </a:lnSpc>
              <a:spcBef>
                <a:spcPts val="50"/>
              </a:spcBef>
              <a:spcAft>
                <a:spcPts val="0"/>
              </a:spcAft>
              <a:buNone/>
            </a:pPr>
            <a:r>
              <a:t/>
            </a:r>
            <a:endParaRPr sz="1400">
              <a:solidFill>
                <a:schemeClr val="dk1"/>
              </a:solidFill>
              <a:latin typeface="Times New Roman"/>
              <a:ea typeface="Times New Roman"/>
              <a:cs typeface="Times New Roman"/>
              <a:sym typeface="Times New Roman"/>
            </a:endParaRPr>
          </a:p>
          <a:p>
            <a:pPr indent="0" lvl="0" marL="539115" marR="347345" rtl="0" algn="just">
              <a:lnSpc>
                <a:spcPct val="122000"/>
              </a:lnSpc>
              <a:spcBef>
                <a:spcPts val="0"/>
              </a:spcBef>
              <a:spcAft>
                <a:spcPts val="0"/>
              </a:spcAft>
              <a:buNone/>
            </a:pPr>
            <a:r>
              <a:t/>
            </a:r>
            <a:endParaRPr b="1" sz="1400" u="sng">
              <a:solidFill>
                <a:schemeClr val="hlink"/>
              </a:solidFill>
              <a:latin typeface="Arial"/>
              <a:ea typeface="Arial"/>
              <a:cs typeface="Arial"/>
              <a:sym typeface="Arial"/>
              <a:hlinkClick r:id="rId3"/>
            </a:endParaRPr>
          </a:p>
          <a:p>
            <a:pPr indent="0" lvl="0" marL="539115" marR="347345" rtl="0" algn="l">
              <a:lnSpc>
                <a:spcPct val="122000"/>
              </a:lnSpc>
              <a:spcBef>
                <a:spcPts val="0"/>
              </a:spcBef>
              <a:spcAft>
                <a:spcPts val="0"/>
              </a:spcAft>
              <a:buNone/>
            </a:pPr>
            <a:r>
              <a:rPr b="1" lang="zh-CN" sz="1400" u="sng">
                <a:solidFill>
                  <a:schemeClr val="hlink"/>
                </a:solidFill>
                <a:latin typeface="Arial"/>
                <a:ea typeface="Arial"/>
                <a:cs typeface="Arial"/>
                <a:sym typeface="Arial"/>
                <a:hlinkClick r:id="rId4"/>
              </a:rPr>
              <a:t>视频13：辨识有效的对话： 对观点进行“补充”与“挑战”</a:t>
            </a:r>
            <a:endParaRPr sz="1400">
              <a:solidFill>
                <a:schemeClr val="dk1"/>
              </a:solidFill>
              <a:latin typeface="Arial"/>
              <a:ea typeface="Arial"/>
              <a:cs typeface="Arial"/>
              <a:sym typeface="Arial"/>
            </a:endParaRPr>
          </a:p>
          <a:p>
            <a:pPr indent="0" lvl="0" marL="0" marR="0" rtl="0" algn="just">
              <a:lnSpc>
                <a:spcPct val="100000"/>
              </a:lnSpc>
              <a:spcBef>
                <a:spcPts val="35"/>
              </a:spcBef>
              <a:spcAft>
                <a:spcPts val="0"/>
              </a:spcAft>
              <a:buNone/>
            </a:pPr>
            <a:r>
              <a:t/>
            </a:r>
            <a:endParaRPr sz="1400">
              <a:solidFill>
                <a:schemeClr val="dk1"/>
              </a:solidFill>
              <a:latin typeface="Times New Roman"/>
              <a:ea typeface="Times New Roman"/>
              <a:cs typeface="Times New Roman"/>
              <a:sym typeface="Times New Roman"/>
            </a:endParaRPr>
          </a:p>
          <a:p>
            <a:pPr indent="0" lvl="0" marL="529590" marR="0" rtl="0" algn="just">
              <a:lnSpc>
                <a:spcPct val="100000"/>
              </a:lnSpc>
              <a:spcBef>
                <a:spcPts val="0"/>
              </a:spcBef>
              <a:spcAft>
                <a:spcPts val="0"/>
              </a:spcAft>
              <a:buNone/>
            </a:pPr>
            <a:r>
              <a:rPr b="1" lang="zh-CN" sz="1400" u="sng">
                <a:solidFill>
                  <a:schemeClr val="hlink"/>
                </a:solidFill>
                <a:latin typeface="Arial"/>
                <a:ea typeface="Arial"/>
                <a:cs typeface="Arial"/>
                <a:sym typeface="Arial"/>
                <a:hlinkClick r:id="rId5"/>
              </a:rPr>
              <a:t>视频14：练习编码：全班对话</a:t>
            </a:r>
            <a:endParaRPr/>
          </a:p>
          <a:p>
            <a:pPr indent="0" lvl="0" marL="529590" marR="0" rtl="0" algn="just">
              <a:lnSpc>
                <a:spcPct val="100000"/>
              </a:lnSpc>
              <a:spcBef>
                <a:spcPts val="0"/>
              </a:spcBef>
              <a:spcAft>
                <a:spcPts val="0"/>
              </a:spcAft>
              <a:buNone/>
            </a:pPr>
            <a:r>
              <a:t/>
            </a:r>
            <a:endParaRPr b="1" sz="1400" u="sng">
              <a:solidFill>
                <a:srgbClr val="0000FF"/>
              </a:solidFill>
              <a:latin typeface="Arial"/>
              <a:ea typeface="Arial"/>
              <a:cs typeface="Arial"/>
              <a:sym typeface="Arial"/>
            </a:endParaRPr>
          </a:p>
          <a:p>
            <a:pPr indent="0" lvl="0" marL="529590" marR="0" rtl="0" algn="just">
              <a:lnSpc>
                <a:spcPct val="100000"/>
              </a:lnSpc>
              <a:spcBef>
                <a:spcPts val="0"/>
              </a:spcBef>
              <a:spcAft>
                <a:spcPts val="0"/>
              </a:spcAft>
              <a:buNone/>
            </a:pPr>
            <a:r>
              <a:rPr b="1" lang="zh-CN" sz="1400" u="sng">
                <a:solidFill>
                  <a:schemeClr val="hlink"/>
                </a:solidFill>
                <a:latin typeface="Arial"/>
                <a:ea typeface="Arial"/>
                <a:cs typeface="Arial"/>
                <a:sym typeface="Arial"/>
                <a:hlinkClick r:id="rId6"/>
              </a:rPr>
              <a:t>视频16：对小组对话进行编码和质量评级</a:t>
            </a:r>
            <a:endParaRPr/>
          </a:p>
        </p:txBody>
      </p:sp>
      <p:sp>
        <p:nvSpPr>
          <p:cNvPr id="680" name="Google Shape;680;p43"/>
          <p:cNvSpPr/>
          <p:nvPr/>
        </p:nvSpPr>
        <p:spPr>
          <a:xfrm>
            <a:off x="737749" y="3448565"/>
            <a:ext cx="411473" cy="41147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43"/>
          <p:cNvSpPr/>
          <p:nvPr/>
        </p:nvSpPr>
        <p:spPr>
          <a:xfrm>
            <a:off x="744105" y="3860045"/>
            <a:ext cx="411475" cy="41147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43"/>
          <p:cNvSpPr/>
          <p:nvPr/>
        </p:nvSpPr>
        <p:spPr>
          <a:xfrm>
            <a:off x="737749" y="2806580"/>
            <a:ext cx="411473" cy="41147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43"/>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27</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4"/>
          <p:cNvSpPr txBox="1"/>
          <p:nvPr/>
        </p:nvSpPr>
        <p:spPr>
          <a:xfrm>
            <a:off x="537844" y="541655"/>
            <a:ext cx="4999990" cy="114935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185" marR="95250" rtl="0" algn="just">
              <a:lnSpc>
                <a:spcPct val="121000"/>
              </a:lnSpc>
              <a:spcBef>
                <a:spcPts val="0"/>
              </a:spcBef>
              <a:spcAft>
                <a:spcPts val="0"/>
              </a:spcAft>
              <a:buNone/>
            </a:pPr>
            <a:r>
              <a:rPr lang="zh-CN" sz="1300">
                <a:solidFill>
                  <a:schemeClr val="dk1"/>
                </a:solidFill>
                <a:latin typeface="Arimo"/>
                <a:ea typeface="Arimo"/>
                <a:cs typeface="Arimo"/>
                <a:sym typeface="Arimo"/>
              </a:rPr>
              <a:t>在这个例子中，您可以看到一个对话片段，通过“轮次”方式进行了编码：每当有不同的人讲话时，请查看编码框架，看看是否可以将一个（或多个）编码应用于他们的发言。在这个示例中，对话已被记录并随后转录</a:t>
            </a:r>
            <a:r>
              <a:rPr lang="zh-CN" sz="1200">
                <a:solidFill>
                  <a:schemeClr val="dk1"/>
                </a:solidFill>
                <a:latin typeface="Arimo"/>
                <a:ea typeface="Arimo"/>
                <a:cs typeface="Arimo"/>
                <a:sym typeface="Arimo"/>
              </a:rPr>
              <a:t>。</a:t>
            </a:r>
            <a:endParaRPr/>
          </a:p>
        </p:txBody>
      </p:sp>
      <p:sp>
        <p:nvSpPr>
          <p:cNvPr id="689" name="Google Shape;689;p44"/>
          <p:cNvSpPr/>
          <p:nvPr/>
        </p:nvSpPr>
        <p:spPr>
          <a:xfrm>
            <a:off x="635484" y="1991094"/>
            <a:ext cx="1409065" cy="1232535"/>
          </a:xfrm>
          <a:custGeom>
            <a:rect b="b" l="l" r="r" t="t"/>
            <a:pathLst>
              <a:path extrusionOk="0" h="1232535" w="1409064">
                <a:moveTo>
                  <a:pt x="1203642" y="0"/>
                </a:moveTo>
                <a:lnTo>
                  <a:pt x="205422" y="0"/>
                </a:lnTo>
                <a:lnTo>
                  <a:pt x="158321" y="5425"/>
                </a:lnTo>
                <a:lnTo>
                  <a:pt x="115084" y="20879"/>
                </a:lnTo>
                <a:lnTo>
                  <a:pt x="76942" y="45129"/>
                </a:lnTo>
                <a:lnTo>
                  <a:pt x="45129" y="76942"/>
                </a:lnTo>
                <a:lnTo>
                  <a:pt x="20879" y="115084"/>
                </a:lnTo>
                <a:lnTo>
                  <a:pt x="5425" y="158321"/>
                </a:lnTo>
                <a:lnTo>
                  <a:pt x="0" y="205422"/>
                </a:lnTo>
                <a:lnTo>
                  <a:pt x="0" y="1027099"/>
                </a:lnTo>
                <a:lnTo>
                  <a:pt x="5425" y="1074205"/>
                </a:lnTo>
                <a:lnTo>
                  <a:pt x="20879" y="1117446"/>
                </a:lnTo>
                <a:lnTo>
                  <a:pt x="45129" y="1155590"/>
                </a:lnTo>
                <a:lnTo>
                  <a:pt x="76942" y="1187404"/>
                </a:lnTo>
                <a:lnTo>
                  <a:pt x="115084" y="1211654"/>
                </a:lnTo>
                <a:lnTo>
                  <a:pt x="158321" y="1227109"/>
                </a:lnTo>
                <a:lnTo>
                  <a:pt x="205422" y="1232535"/>
                </a:lnTo>
                <a:lnTo>
                  <a:pt x="1203642" y="1232535"/>
                </a:lnTo>
                <a:lnTo>
                  <a:pt x="1250743" y="1227109"/>
                </a:lnTo>
                <a:lnTo>
                  <a:pt x="1293980" y="1211654"/>
                </a:lnTo>
                <a:lnTo>
                  <a:pt x="1332122" y="1187404"/>
                </a:lnTo>
                <a:lnTo>
                  <a:pt x="1363935" y="1155590"/>
                </a:lnTo>
                <a:lnTo>
                  <a:pt x="1388185" y="1117446"/>
                </a:lnTo>
                <a:lnTo>
                  <a:pt x="1403639" y="1074205"/>
                </a:lnTo>
                <a:lnTo>
                  <a:pt x="1409065" y="1027099"/>
                </a:lnTo>
                <a:lnTo>
                  <a:pt x="1409065" y="205422"/>
                </a:lnTo>
                <a:lnTo>
                  <a:pt x="1403639" y="158321"/>
                </a:lnTo>
                <a:lnTo>
                  <a:pt x="1388185" y="115084"/>
                </a:lnTo>
                <a:lnTo>
                  <a:pt x="1363935" y="76942"/>
                </a:lnTo>
                <a:lnTo>
                  <a:pt x="1332122" y="45129"/>
                </a:lnTo>
                <a:lnTo>
                  <a:pt x="1293980" y="20879"/>
                </a:lnTo>
                <a:lnTo>
                  <a:pt x="1250743" y="5425"/>
                </a:lnTo>
                <a:lnTo>
                  <a:pt x="120364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44"/>
          <p:cNvSpPr txBox="1"/>
          <p:nvPr/>
        </p:nvSpPr>
        <p:spPr>
          <a:xfrm>
            <a:off x="721747" y="2150469"/>
            <a:ext cx="1292458" cy="959485"/>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zh-CN" sz="1300">
                <a:solidFill>
                  <a:schemeClr val="dk1"/>
                </a:solidFill>
                <a:latin typeface="Arimo"/>
                <a:ea typeface="Arimo"/>
                <a:cs typeface="Arimo"/>
                <a:sym typeface="Arimo"/>
              </a:rPr>
              <a:t>为了方便识别，每个不同的轮次都被分配了独特的编号</a:t>
            </a:r>
            <a:r>
              <a:rPr lang="zh-CN" sz="1200">
                <a:solidFill>
                  <a:schemeClr val="dk1"/>
                </a:solidFill>
                <a:latin typeface="Arimo"/>
                <a:ea typeface="Arimo"/>
                <a:cs typeface="Arimo"/>
                <a:sym typeface="Arimo"/>
              </a:rPr>
              <a:t>。</a:t>
            </a:r>
            <a:endParaRPr/>
          </a:p>
        </p:txBody>
      </p:sp>
      <p:sp>
        <p:nvSpPr>
          <p:cNvPr id="691" name="Google Shape;691;p44"/>
          <p:cNvSpPr/>
          <p:nvPr/>
        </p:nvSpPr>
        <p:spPr>
          <a:xfrm>
            <a:off x="2665610" y="2115058"/>
            <a:ext cx="1557020" cy="703580"/>
          </a:xfrm>
          <a:custGeom>
            <a:rect b="b" l="l" r="r" t="t"/>
            <a:pathLst>
              <a:path extrusionOk="0" h="703580" w="1557020">
                <a:moveTo>
                  <a:pt x="1439760" y="0"/>
                </a:moveTo>
                <a:lnTo>
                  <a:pt x="117271" y="0"/>
                </a:lnTo>
                <a:lnTo>
                  <a:pt x="71623" y="9215"/>
                </a:lnTo>
                <a:lnTo>
                  <a:pt x="34347" y="34347"/>
                </a:lnTo>
                <a:lnTo>
                  <a:pt x="9215" y="71623"/>
                </a:lnTo>
                <a:lnTo>
                  <a:pt x="0" y="117271"/>
                </a:lnTo>
                <a:lnTo>
                  <a:pt x="0" y="586320"/>
                </a:lnTo>
                <a:lnTo>
                  <a:pt x="9215" y="631969"/>
                </a:lnTo>
                <a:lnTo>
                  <a:pt x="34347" y="669245"/>
                </a:lnTo>
                <a:lnTo>
                  <a:pt x="71623" y="694377"/>
                </a:lnTo>
                <a:lnTo>
                  <a:pt x="117271" y="703592"/>
                </a:lnTo>
                <a:lnTo>
                  <a:pt x="1439760" y="703592"/>
                </a:lnTo>
                <a:lnTo>
                  <a:pt x="1485402" y="694377"/>
                </a:lnTo>
                <a:lnTo>
                  <a:pt x="1522674" y="669245"/>
                </a:lnTo>
                <a:lnTo>
                  <a:pt x="1547804" y="631969"/>
                </a:lnTo>
                <a:lnTo>
                  <a:pt x="1557020" y="586320"/>
                </a:lnTo>
                <a:lnTo>
                  <a:pt x="1557020" y="117271"/>
                </a:lnTo>
                <a:lnTo>
                  <a:pt x="1547804" y="71623"/>
                </a:lnTo>
                <a:lnTo>
                  <a:pt x="1522674" y="34347"/>
                </a:lnTo>
                <a:lnTo>
                  <a:pt x="1485402" y="9215"/>
                </a:lnTo>
                <a:lnTo>
                  <a:pt x="143976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44"/>
          <p:cNvSpPr txBox="1"/>
          <p:nvPr/>
        </p:nvSpPr>
        <p:spPr>
          <a:xfrm>
            <a:off x="2824480" y="2223278"/>
            <a:ext cx="1239520" cy="487045"/>
          </a:xfrm>
          <a:prstGeom prst="rect">
            <a:avLst/>
          </a:prstGeom>
          <a:noFill/>
          <a:ln>
            <a:noFill/>
          </a:ln>
        </p:spPr>
        <p:txBody>
          <a:bodyPr anchorCtr="0" anchor="t" bIns="0" lIns="0" spcFirstLastPara="1" rIns="0" wrap="square" tIns="0">
            <a:spAutoFit/>
          </a:bodyPr>
          <a:lstStyle/>
          <a:p>
            <a:pPr indent="0" lvl="0" marL="12700" marR="5080" rtl="0" algn="l">
              <a:lnSpc>
                <a:spcPct val="122000"/>
              </a:lnSpc>
              <a:spcBef>
                <a:spcPts val="0"/>
              </a:spcBef>
              <a:spcAft>
                <a:spcPts val="0"/>
              </a:spcAft>
              <a:buNone/>
            </a:pPr>
            <a:r>
              <a:rPr lang="zh-CN" sz="1300">
                <a:solidFill>
                  <a:schemeClr val="dk1"/>
                </a:solidFill>
                <a:latin typeface="Arimo"/>
                <a:ea typeface="Arimo"/>
                <a:cs typeface="Arimo"/>
                <a:sym typeface="Arimo"/>
              </a:rPr>
              <a:t>此处记录的是每位发言者的姓名。</a:t>
            </a:r>
            <a:endParaRPr/>
          </a:p>
        </p:txBody>
      </p:sp>
      <p:sp>
        <p:nvSpPr>
          <p:cNvPr id="693" name="Google Shape;693;p44"/>
          <p:cNvSpPr/>
          <p:nvPr/>
        </p:nvSpPr>
        <p:spPr>
          <a:xfrm>
            <a:off x="5563749" y="2136657"/>
            <a:ext cx="1744345" cy="661035"/>
          </a:xfrm>
          <a:custGeom>
            <a:rect b="b" l="l" r="r" t="t"/>
            <a:pathLst>
              <a:path extrusionOk="0" h="661035" w="1744345">
                <a:moveTo>
                  <a:pt x="1634172" y="0"/>
                </a:moveTo>
                <a:lnTo>
                  <a:pt x="110172" y="0"/>
                </a:lnTo>
                <a:lnTo>
                  <a:pt x="67288" y="8658"/>
                </a:lnTo>
                <a:lnTo>
                  <a:pt x="32269" y="32269"/>
                </a:lnTo>
                <a:lnTo>
                  <a:pt x="8658" y="67288"/>
                </a:lnTo>
                <a:lnTo>
                  <a:pt x="0" y="110172"/>
                </a:lnTo>
                <a:lnTo>
                  <a:pt x="0" y="550862"/>
                </a:lnTo>
                <a:lnTo>
                  <a:pt x="8658" y="593746"/>
                </a:lnTo>
                <a:lnTo>
                  <a:pt x="32269" y="628765"/>
                </a:lnTo>
                <a:lnTo>
                  <a:pt x="67288" y="652376"/>
                </a:lnTo>
                <a:lnTo>
                  <a:pt x="110172" y="661035"/>
                </a:lnTo>
                <a:lnTo>
                  <a:pt x="1634172" y="661035"/>
                </a:lnTo>
                <a:lnTo>
                  <a:pt x="1677056" y="652376"/>
                </a:lnTo>
                <a:lnTo>
                  <a:pt x="1712075" y="628765"/>
                </a:lnTo>
                <a:lnTo>
                  <a:pt x="1735686" y="593746"/>
                </a:lnTo>
                <a:lnTo>
                  <a:pt x="1744345" y="550862"/>
                </a:lnTo>
                <a:lnTo>
                  <a:pt x="1744345" y="110172"/>
                </a:lnTo>
                <a:lnTo>
                  <a:pt x="1735686" y="67288"/>
                </a:lnTo>
                <a:lnTo>
                  <a:pt x="1712075" y="32269"/>
                </a:lnTo>
                <a:lnTo>
                  <a:pt x="1677056" y="8658"/>
                </a:lnTo>
                <a:lnTo>
                  <a:pt x="163417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4" name="Google Shape;694;p44"/>
          <p:cNvSpPr txBox="1"/>
          <p:nvPr/>
        </p:nvSpPr>
        <p:spPr>
          <a:xfrm>
            <a:off x="5802630" y="2150444"/>
            <a:ext cx="1425575" cy="479425"/>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lang="zh-CN" sz="1300">
                <a:solidFill>
                  <a:schemeClr val="dk1"/>
                </a:solidFill>
                <a:latin typeface="Arimo"/>
                <a:ea typeface="Arimo"/>
                <a:cs typeface="Arimo"/>
                <a:sym typeface="Arimo"/>
              </a:rPr>
              <a:t>每个轮次都被单独放置在一行。</a:t>
            </a:r>
            <a:endParaRPr/>
          </a:p>
        </p:txBody>
      </p:sp>
      <p:sp>
        <p:nvSpPr>
          <p:cNvPr id="695" name="Google Shape;695;p44"/>
          <p:cNvSpPr/>
          <p:nvPr/>
        </p:nvSpPr>
        <p:spPr>
          <a:xfrm>
            <a:off x="8292490" y="2083066"/>
            <a:ext cx="1913255" cy="1125220"/>
          </a:xfrm>
          <a:custGeom>
            <a:rect b="b" l="l" r="r" t="t"/>
            <a:pathLst>
              <a:path extrusionOk="0" h="1125220" w="1913254">
                <a:moveTo>
                  <a:pt x="1725714" y="0"/>
                </a:moveTo>
                <a:lnTo>
                  <a:pt x="187540" y="0"/>
                </a:lnTo>
                <a:lnTo>
                  <a:pt x="137683" y="6698"/>
                </a:lnTo>
                <a:lnTo>
                  <a:pt x="92883" y="25603"/>
                </a:lnTo>
                <a:lnTo>
                  <a:pt x="54927" y="54927"/>
                </a:lnTo>
                <a:lnTo>
                  <a:pt x="25603" y="92883"/>
                </a:lnTo>
                <a:lnTo>
                  <a:pt x="6698" y="137683"/>
                </a:lnTo>
                <a:lnTo>
                  <a:pt x="0" y="187540"/>
                </a:lnTo>
                <a:lnTo>
                  <a:pt x="0" y="937679"/>
                </a:lnTo>
                <a:lnTo>
                  <a:pt x="6698" y="987536"/>
                </a:lnTo>
                <a:lnTo>
                  <a:pt x="25603" y="1032336"/>
                </a:lnTo>
                <a:lnTo>
                  <a:pt x="54927" y="1070292"/>
                </a:lnTo>
                <a:lnTo>
                  <a:pt x="92883" y="1099616"/>
                </a:lnTo>
                <a:lnTo>
                  <a:pt x="137683" y="1118521"/>
                </a:lnTo>
                <a:lnTo>
                  <a:pt x="187540" y="1125220"/>
                </a:lnTo>
                <a:lnTo>
                  <a:pt x="1725714" y="1125220"/>
                </a:lnTo>
                <a:lnTo>
                  <a:pt x="1775571" y="1118521"/>
                </a:lnTo>
                <a:lnTo>
                  <a:pt x="1820371" y="1099616"/>
                </a:lnTo>
                <a:lnTo>
                  <a:pt x="1858327" y="1070292"/>
                </a:lnTo>
                <a:lnTo>
                  <a:pt x="1887651" y="1032336"/>
                </a:lnTo>
                <a:lnTo>
                  <a:pt x="1906556" y="987536"/>
                </a:lnTo>
                <a:lnTo>
                  <a:pt x="1913255" y="937679"/>
                </a:lnTo>
                <a:lnTo>
                  <a:pt x="1913255" y="187540"/>
                </a:lnTo>
                <a:lnTo>
                  <a:pt x="1906556" y="137683"/>
                </a:lnTo>
                <a:lnTo>
                  <a:pt x="1887651" y="92883"/>
                </a:lnTo>
                <a:lnTo>
                  <a:pt x="1858327" y="54927"/>
                </a:lnTo>
                <a:lnTo>
                  <a:pt x="1820371" y="25603"/>
                </a:lnTo>
                <a:lnTo>
                  <a:pt x="1775571" y="6698"/>
                </a:lnTo>
                <a:lnTo>
                  <a:pt x="1725714"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44"/>
          <p:cNvSpPr txBox="1"/>
          <p:nvPr/>
        </p:nvSpPr>
        <p:spPr>
          <a:xfrm>
            <a:off x="8404298" y="2172460"/>
            <a:ext cx="1690370" cy="959485"/>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zh-CN" sz="1300">
                <a:solidFill>
                  <a:schemeClr val="dk1"/>
                </a:solidFill>
                <a:latin typeface="Arimo"/>
                <a:ea typeface="Arimo"/>
                <a:cs typeface="Arimo"/>
                <a:sym typeface="Arimo"/>
              </a:rPr>
              <a:t>您可以将对话中所说的内容与第一部分的编码框架进行核对来确认编码。</a:t>
            </a:r>
            <a:endParaRPr/>
          </a:p>
        </p:txBody>
      </p:sp>
      <p:sp>
        <p:nvSpPr>
          <p:cNvPr id="697" name="Google Shape;697;p44"/>
          <p:cNvSpPr/>
          <p:nvPr/>
        </p:nvSpPr>
        <p:spPr>
          <a:xfrm>
            <a:off x="1881149" y="2360168"/>
            <a:ext cx="1305064" cy="1305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44"/>
          <p:cNvSpPr/>
          <p:nvPr/>
        </p:nvSpPr>
        <p:spPr>
          <a:xfrm>
            <a:off x="4767275" y="2360544"/>
            <a:ext cx="1317560" cy="131755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9" name="Google Shape;699;p44"/>
          <p:cNvSpPr/>
          <p:nvPr/>
        </p:nvSpPr>
        <p:spPr>
          <a:xfrm>
            <a:off x="9084667" y="4453291"/>
            <a:ext cx="329105" cy="135114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44"/>
          <p:cNvSpPr/>
          <p:nvPr/>
        </p:nvSpPr>
        <p:spPr>
          <a:xfrm>
            <a:off x="8292324" y="3074871"/>
            <a:ext cx="1680248" cy="168025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1" name="Google Shape;701;p44"/>
          <p:cNvSpPr/>
          <p:nvPr/>
        </p:nvSpPr>
        <p:spPr>
          <a:xfrm>
            <a:off x="1378242" y="3665249"/>
            <a:ext cx="550283" cy="79065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2" name="Google Shape;702;p44"/>
          <p:cNvSpPr/>
          <p:nvPr/>
        </p:nvSpPr>
        <p:spPr>
          <a:xfrm>
            <a:off x="587229" y="2769452"/>
            <a:ext cx="1340929" cy="1340932"/>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3" name="Google Shape;703;p44"/>
          <p:cNvSpPr txBox="1"/>
          <p:nvPr>
            <p:ph idx="12" type="sldNum"/>
          </p:nvPr>
        </p:nvSpPr>
        <p:spPr>
          <a:xfrm>
            <a:off x="4767580" y="7199630"/>
            <a:ext cx="287655" cy="320675"/>
          </a:xfrm>
          <a:prstGeom prst="rect">
            <a:avLst/>
          </a:prstGeom>
          <a:noFill/>
          <a:ln>
            <a:noFill/>
          </a:ln>
        </p:spPr>
        <p:txBody>
          <a:bodyPr anchorCtr="0" anchor="t" bIns="0" lIns="0" spcFirstLastPara="1" rIns="0" wrap="square" tIns="625">
            <a:noAutofit/>
          </a:bodyPr>
          <a:lstStyle/>
          <a:p>
            <a:pPr indent="0" lvl="0" marL="25400" rtl="0" algn="l">
              <a:lnSpc>
                <a:spcPct val="100000"/>
              </a:lnSpc>
              <a:spcBef>
                <a:spcPts val="0"/>
              </a:spcBef>
              <a:spcAft>
                <a:spcPts val="0"/>
              </a:spcAft>
              <a:buNone/>
            </a:pPr>
            <a:r>
              <a:rPr lang="zh-CN"/>
              <a:t>28</a:t>
            </a:r>
            <a:endParaRPr/>
          </a:p>
        </p:txBody>
      </p:sp>
      <p:graphicFrame>
        <p:nvGraphicFramePr>
          <p:cNvPr id="704" name="Google Shape;704;p44"/>
          <p:cNvGraphicFramePr/>
          <p:nvPr/>
        </p:nvGraphicFramePr>
        <p:xfrm>
          <a:off x="1610995" y="3305175"/>
          <a:ext cx="3000000" cy="3000000"/>
        </p:xfrm>
        <a:graphic>
          <a:graphicData uri="http://schemas.openxmlformats.org/drawingml/2006/table">
            <a:tbl>
              <a:tblPr>
                <a:noFill/>
                <a:tableStyleId>{7BD0CF87-D1C4-47EB-B1A2-04C292799C67}</a:tableStyleId>
              </a:tblPr>
              <a:tblGrid>
                <a:gridCol w="522600"/>
                <a:gridCol w="789950"/>
                <a:gridCol w="4751075"/>
                <a:gridCol w="1092825"/>
              </a:tblGrid>
              <a:tr h="487675">
                <a:tc>
                  <a:txBody>
                    <a:bodyPr/>
                    <a:lstStyle/>
                    <a:p>
                      <a:pPr indent="0" lvl="0" marL="0" marR="0" rtl="0" algn="l">
                        <a:spcBef>
                          <a:spcPts val="0"/>
                        </a:spcBef>
                        <a:spcAft>
                          <a:spcPts val="0"/>
                        </a:spcAft>
                        <a:buNone/>
                      </a:pPr>
                      <a:r>
                        <a:rPr lang="zh-CN" sz="1000">
                          <a:latin typeface="Arial"/>
                          <a:ea typeface="Arial"/>
                          <a:cs typeface="Arial"/>
                          <a:sym typeface="Arial"/>
                        </a:rPr>
                        <a:t>223</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马修：</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如果你仔细观察，300克会更接近500克，正如艾莉娅所述，而不是接近0千克。因此，我认为它会离得更远。</a:t>
                      </a:r>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推</a:t>
                      </a:r>
                      <a:r>
                        <a:rPr lang="zh-CN" sz="1000">
                          <a:solidFill>
                            <a:schemeClr val="dk1"/>
                          </a:solidFill>
                          <a:latin typeface="Arial"/>
                          <a:ea typeface="Arial"/>
                          <a:cs typeface="Arial"/>
                          <a:sym typeface="Arial"/>
                        </a:rPr>
                        <a:t>理R</a:t>
                      </a:r>
                      <a:endParaRPr sz="1000">
                        <a:solidFill>
                          <a:schemeClr val="dk1"/>
                        </a:solidFill>
                        <a:latin typeface="Arial"/>
                        <a:ea typeface="Arial"/>
                        <a:cs typeface="Arial"/>
                        <a:sym typeface="Arial"/>
                      </a:endParaRPr>
                    </a:p>
                  </a:txBody>
                  <a:tcPr marT="91450" marB="91450" marR="91450" marL="91450">
                    <a:solidFill>
                      <a:srgbClr val="FDE9D8"/>
                    </a:solidFill>
                  </a:tcPr>
                </a:tc>
              </a:tr>
              <a:tr h="335275">
                <a:tc>
                  <a:txBody>
                    <a:bodyPr/>
                    <a:lstStyle/>
                    <a:p>
                      <a:pPr indent="0" lvl="0" marL="0" marR="0" rtl="0" algn="l">
                        <a:spcBef>
                          <a:spcPts val="0"/>
                        </a:spcBef>
                        <a:spcAft>
                          <a:spcPts val="0"/>
                        </a:spcAft>
                        <a:buNone/>
                      </a:pPr>
                      <a:r>
                        <a:rPr lang="zh-CN" sz="1000">
                          <a:latin typeface="Arial"/>
                          <a:ea typeface="Arial"/>
                          <a:cs typeface="Arial"/>
                          <a:sym typeface="Arial"/>
                        </a:rPr>
                        <a:t>224</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老师：</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所以你对当前的方向有异议。你想将其移动到距离500更近的位置？</a:t>
                      </a:r>
                      <a:endParaRPr/>
                    </a:p>
                  </a:txBody>
                  <a:tcPr marT="91450" marB="91450" marR="91450" marL="91450">
                    <a:solidFill>
                      <a:srgbClr val="FDE9D8"/>
                    </a:solidFill>
                  </a:tcPr>
                </a:tc>
                <a:tc>
                  <a:txBody>
                    <a:bodyPr/>
                    <a:lstStyle/>
                    <a:p>
                      <a:pPr indent="0" lvl="0" marL="0" marR="0" rtl="0" algn="l">
                        <a:spcBef>
                          <a:spcPts val="0"/>
                        </a:spcBef>
                        <a:spcAft>
                          <a:spcPts val="0"/>
                        </a:spcAft>
                        <a:buNone/>
                      </a:pPr>
                      <a:r>
                        <a:rPr b="1" lang="zh-CN" sz="1000">
                          <a:latin typeface="Arial"/>
                          <a:ea typeface="Arial"/>
                          <a:cs typeface="Arial"/>
                          <a:sym typeface="Arial"/>
                        </a:rPr>
                        <a:t>邀请补充发展想法</a:t>
                      </a:r>
                      <a:r>
                        <a:rPr lang="zh-CN" sz="1000">
                          <a:latin typeface="Arial"/>
                          <a:ea typeface="Arial"/>
                          <a:cs typeface="Arial"/>
                          <a:sym typeface="Arial"/>
                        </a:rPr>
                        <a:t>IB</a:t>
                      </a:r>
                      <a:endParaRPr sz="1000">
                        <a:latin typeface="Arial"/>
                        <a:ea typeface="Arial"/>
                        <a:cs typeface="Arial"/>
                        <a:sym typeface="Arial"/>
                      </a:endParaRPr>
                    </a:p>
                  </a:txBody>
                  <a:tcPr marT="91450" marB="91450" marR="91450" marL="91450">
                    <a:solidFill>
                      <a:srgbClr val="FDE9D8"/>
                    </a:solidFill>
                  </a:tcPr>
                </a:tc>
              </a:tr>
              <a:tr h="335275">
                <a:tc>
                  <a:txBody>
                    <a:bodyPr/>
                    <a:lstStyle/>
                    <a:p>
                      <a:pPr indent="0" lvl="0" marL="0" marR="0" rtl="0" algn="l">
                        <a:spcBef>
                          <a:spcPts val="0"/>
                        </a:spcBef>
                        <a:spcAft>
                          <a:spcPts val="0"/>
                        </a:spcAft>
                        <a:buNone/>
                      </a:pPr>
                      <a:r>
                        <a:rPr lang="zh-CN" sz="1000">
                          <a:latin typeface="Arial"/>
                          <a:ea typeface="Arial"/>
                          <a:cs typeface="Arial"/>
                          <a:sym typeface="Arial"/>
                        </a:rPr>
                        <a:t>225</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艾莉娅：</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我认为我同意马修的看法。</a:t>
                      </a:r>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 </a:t>
                      </a:r>
                      <a:endParaRPr sz="1000">
                        <a:latin typeface="Arial"/>
                        <a:ea typeface="Arial"/>
                        <a:cs typeface="Arial"/>
                        <a:sym typeface="Arial"/>
                      </a:endParaRPr>
                    </a:p>
                  </a:txBody>
                  <a:tcPr marT="91450" marB="91450" marR="91450" marL="91450">
                    <a:solidFill>
                      <a:srgbClr val="FDE9D8"/>
                    </a:solidFill>
                  </a:tcPr>
                </a:tc>
              </a:tr>
              <a:tr h="335275">
                <a:tc>
                  <a:txBody>
                    <a:bodyPr/>
                    <a:lstStyle/>
                    <a:p>
                      <a:pPr indent="0" lvl="0" marL="0" marR="0" rtl="0" algn="l">
                        <a:spcBef>
                          <a:spcPts val="0"/>
                        </a:spcBef>
                        <a:spcAft>
                          <a:spcPts val="0"/>
                        </a:spcAft>
                        <a:buNone/>
                      </a:pPr>
                      <a:r>
                        <a:rPr lang="zh-CN" sz="1000">
                          <a:latin typeface="Arial"/>
                          <a:ea typeface="Arial"/>
                          <a:cs typeface="Arial"/>
                          <a:sym typeface="Arial"/>
                        </a:rPr>
                        <a:t>226</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老师：</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solidFill>
                            <a:schemeClr val="dk1"/>
                          </a:solidFill>
                          <a:latin typeface="Arial"/>
                          <a:ea typeface="Arial"/>
                          <a:cs typeface="Arial"/>
                          <a:sym typeface="Arial"/>
                        </a:rPr>
                        <a:t>你同意马修的看法。那好，如果你愿意，就把它移动一下。</a:t>
                      </a:r>
                      <a:endParaRPr/>
                    </a:p>
                  </a:txBody>
                  <a:tcPr marT="91450" marB="91450" marR="91450" marL="91450">
                    <a:solidFill>
                      <a:srgbClr val="FDE9D8"/>
                    </a:solidFill>
                  </a:tcPr>
                </a:tc>
                <a:tc>
                  <a:txBody>
                    <a:bodyPr/>
                    <a:lstStyle/>
                    <a:p>
                      <a:pPr indent="0" lvl="0" marL="0" marR="0" rtl="0" algn="l">
                        <a:spcBef>
                          <a:spcPts val="0"/>
                        </a:spcBef>
                        <a:spcAft>
                          <a:spcPts val="0"/>
                        </a:spcAft>
                        <a:buNone/>
                      </a:pPr>
                      <a:r>
                        <a:rPr b="1" lang="zh-CN" sz="1000">
                          <a:solidFill>
                            <a:schemeClr val="dk1"/>
                          </a:solidFill>
                          <a:latin typeface="Arial"/>
                          <a:ea typeface="Arial"/>
                          <a:cs typeface="Arial"/>
                          <a:sym typeface="Arial"/>
                        </a:rPr>
                        <a:t>邀请推理</a:t>
                      </a:r>
                      <a:r>
                        <a:rPr lang="zh-CN" sz="1000">
                          <a:solidFill>
                            <a:schemeClr val="dk1"/>
                          </a:solidFill>
                          <a:latin typeface="Arial"/>
                          <a:ea typeface="Arial"/>
                          <a:cs typeface="Arial"/>
                          <a:sym typeface="Arial"/>
                        </a:rPr>
                        <a:t>IR</a:t>
                      </a:r>
                      <a:endParaRPr sz="1000">
                        <a:solidFill>
                          <a:schemeClr val="dk1"/>
                        </a:solidFill>
                        <a:latin typeface="Arial"/>
                        <a:ea typeface="Arial"/>
                        <a:cs typeface="Arial"/>
                        <a:sym typeface="Arial"/>
                      </a:endParaRPr>
                    </a:p>
                  </a:txBody>
                  <a:tcPr marT="91450" marB="91450" marR="91450" marL="91450">
                    <a:solidFill>
                      <a:srgbClr val="FDE9D8"/>
                    </a:solidFill>
                  </a:tcPr>
                </a:tc>
              </a:tr>
              <a:tr h="419725">
                <a:tc gridSpan="3">
                  <a:txBody>
                    <a:bodyPr/>
                    <a:lstStyle/>
                    <a:p>
                      <a:pPr indent="0" lvl="0" marL="0" marR="0" rtl="0" algn="l">
                        <a:spcBef>
                          <a:spcPts val="0"/>
                        </a:spcBef>
                        <a:spcAft>
                          <a:spcPts val="0"/>
                        </a:spcAft>
                        <a:buNone/>
                      </a:pPr>
                      <a:r>
                        <a:rPr lang="zh-CN" sz="1000">
                          <a:latin typeface="Arial"/>
                          <a:ea typeface="Arial"/>
                          <a:cs typeface="Arial"/>
                          <a:sym typeface="Arial"/>
                        </a:rPr>
                        <a:t>几轮过后，一位学生在数轴上标注了0.9千克。另一位学生对之前的回答感到犹豫，并提出了如下的质疑...</a:t>
                      </a:r>
                      <a:endParaRPr/>
                    </a:p>
                  </a:txBody>
                  <a:tcPr marT="91450" marB="91450" marR="91450" marL="91450">
                    <a:solidFill>
                      <a:srgbClr val="FDE9D8"/>
                    </a:solidFill>
                  </a:tcPr>
                </a:tc>
                <a:tc hMerge="1"/>
                <a:tc hMerge="1"/>
                <a:tc>
                  <a:txBody>
                    <a:bodyPr/>
                    <a:lstStyle/>
                    <a:p>
                      <a:pPr indent="0" lvl="0" marL="0" marR="0" rtl="0" algn="l">
                        <a:spcBef>
                          <a:spcPts val="0"/>
                        </a:spcBef>
                        <a:spcAft>
                          <a:spcPts val="0"/>
                        </a:spcAft>
                        <a:buNone/>
                      </a:pPr>
                      <a:r>
                        <a:rPr lang="zh-CN" sz="1000">
                          <a:latin typeface="Arial"/>
                          <a:ea typeface="Arial"/>
                          <a:cs typeface="Arial"/>
                          <a:sym typeface="Arial"/>
                        </a:rPr>
                        <a:t> </a:t>
                      </a:r>
                      <a:endParaRPr sz="1000">
                        <a:latin typeface="Arial"/>
                        <a:ea typeface="Arial"/>
                        <a:cs typeface="Arial"/>
                        <a:sym typeface="Arial"/>
                      </a:endParaRPr>
                    </a:p>
                  </a:txBody>
                  <a:tcPr marT="91450" marB="91450" marR="91450" marL="91450">
                    <a:solidFill>
                      <a:srgbClr val="FDE9D8"/>
                    </a:solidFill>
                  </a:tcPr>
                </a:tc>
              </a:tr>
              <a:tr h="335275">
                <a:tc>
                  <a:txBody>
                    <a:bodyPr/>
                    <a:lstStyle/>
                    <a:p>
                      <a:pPr indent="0" lvl="0" marL="0" marR="0" rtl="0" algn="l">
                        <a:spcBef>
                          <a:spcPts val="0"/>
                        </a:spcBef>
                        <a:spcAft>
                          <a:spcPts val="0"/>
                        </a:spcAft>
                        <a:buNone/>
                      </a:pPr>
                      <a:r>
                        <a:rPr lang="zh-CN" sz="1000">
                          <a:latin typeface="Arial"/>
                          <a:ea typeface="Arial"/>
                          <a:cs typeface="Arial"/>
                          <a:sym typeface="Arial"/>
                        </a:rPr>
                        <a:t>268</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迪利斯：</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我觉得它会是-，因为0大于0.-，0比0.9大吗？它会在0千克之前吗？</a:t>
                      </a:r>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 推理R</a:t>
                      </a:r>
                      <a:endParaRPr sz="1000">
                        <a:latin typeface="Arial"/>
                        <a:ea typeface="Arial"/>
                        <a:cs typeface="Arial"/>
                        <a:sym typeface="Arial"/>
                      </a:endParaRPr>
                    </a:p>
                  </a:txBody>
                  <a:tcPr marT="91450" marB="91450" marR="91450" marL="91450">
                    <a:solidFill>
                      <a:srgbClr val="FDE9D8"/>
                    </a:solidFill>
                  </a:tcPr>
                </a:tc>
              </a:tr>
              <a:tr h="487675">
                <a:tc>
                  <a:txBody>
                    <a:bodyPr/>
                    <a:lstStyle/>
                    <a:p>
                      <a:pPr indent="0" lvl="0" marL="0" marR="0" rtl="0" algn="l">
                        <a:spcBef>
                          <a:spcPts val="0"/>
                        </a:spcBef>
                        <a:spcAft>
                          <a:spcPts val="0"/>
                        </a:spcAft>
                        <a:buNone/>
                      </a:pPr>
                      <a:r>
                        <a:rPr lang="zh-CN" sz="1000">
                          <a:latin typeface="Arial"/>
                          <a:ea typeface="Arial"/>
                          <a:cs typeface="Arial"/>
                          <a:sym typeface="Arial"/>
                        </a:rPr>
                        <a:t>269</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老师：</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好问题，迪利斯。我喜欢你今天上午的提问。我们怎么看？0和0.9哪个更大？（一些同学举手）科迪。</a:t>
                      </a:r>
                      <a:endParaRPr/>
                    </a:p>
                  </a:txBody>
                  <a:tcPr marT="91450" marB="91450" marR="91450" marL="91450">
                    <a:solidFill>
                      <a:srgbClr val="FDE9D8"/>
                    </a:solidFill>
                  </a:tcPr>
                </a:tc>
                <a:tc>
                  <a:txBody>
                    <a:bodyPr/>
                    <a:lstStyle/>
                    <a:p>
                      <a:pPr indent="0" lvl="0" marL="0" marR="0" rtl="0" algn="l">
                        <a:spcBef>
                          <a:spcPts val="0"/>
                        </a:spcBef>
                        <a:spcAft>
                          <a:spcPts val="0"/>
                        </a:spcAft>
                        <a:buNone/>
                      </a:pPr>
                      <a:r>
                        <a:rPr b="1" lang="zh-CN" sz="1000">
                          <a:latin typeface="Arial"/>
                          <a:ea typeface="Arial"/>
                          <a:cs typeface="Arial"/>
                          <a:sym typeface="Arial"/>
                        </a:rPr>
                        <a:t>邀请补充发展想法</a:t>
                      </a:r>
                      <a:r>
                        <a:rPr lang="zh-CN" sz="1000">
                          <a:latin typeface="Arial"/>
                          <a:ea typeface="Arial"/>
                          <a:cs typeface="Arial"/>
                          <a:sym typeface="Arial"/>
                        </a:rPr>
                        <a:t>IB</a:t>
                      </a:r>
                      <a:endParaRPr sz="1000">
                        <a:latin typeface="Arial"/>
                        <a:ea typeface="Arial"/>
                        <a:cs typeface="Arial"/>
                        <a:sym typeface="Arial"/>
                      </a:endParaRPr>
                    </a:p>
                  </a:txBody>
                  <a:tcPr marT="91450" marB="91450" marR="91450" marL="91450">
                    <a:solidFill>
                      <a:srgbClr val="FDE9D8"/>
                    </a:solidFill>
                  </a:tcPr>
                </a:tc>
              </a:tr>
              <a:tr h="335275">
                <a:tc>
                  <a:txBody>
                    <a:bodyPr/>
                    <a:lstStyle/>
                    <a:p>
                      <a:pPr indent="0" lvl="0" marL="0" marR="0" rtl="0" algn="l">
                        <a:spcBef>
                          <a:spcPts val="0"/>
                        </a:spcBef>
                        <a:spcAft>
                          <a:spcPts val="0"/>
                        </a:spcAft>
                        <a:buNone/>
                      </a:pPr>
                      <a:r>
                        <a:rPr lang="zh-CN" sz="1000">
                          <a:latin typeface="Arial"/>
                          <a:ea typeface="Arial"/>
                          <a:cs typeface="Arial"/>
                          <a:sym typeface="Arial"/>
                        </a:rPr>
                        <a:t>270</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科迪:</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0.9.</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 </a:t>
                      </a:r>
                      <a:endParaRPr sz="1000">
                        <a:latin typeface="Arial"/>
                        <a:ea typeface="Arial"/>
                        <a:cs typeface="Arial"/>
                        <a:sym typeface="Arial"/>
                      </a:endParaRPr>
                    </a:p>
                  </a:txBody>
                  <a:tcPr marT="91450" marB="91450" marR="91450" marL="91450">
                    <a:solidFill>
                      <a:srgbClr val="FDE9D8"/>
                    </a:solidFill>
                  </a:tcPr>
                </a:tc>
              </a:tr>
              <a:tr h="335275">
                <a:tc>
                  <a:txBody>
                    <a:bodyPr/>
                    <a:lstStyle/>
                    <a:p>
                      <a:pPr indent="0" lvl="0" marL="0" marR="0" rtl="0" algn="l">
                        <a:spcBef>
                          <a:spcPts val="0"/>
                        </a:spcBef>
                        <a:spcAft>
                          <a:spcPts val="0"/>
                        </a:spcAft>
                        <a:buNone/>
                      </a:pPr>
                      <a:r>
                        <a:rPr lang="zh-CN" sz="1000">
                          <a:latin typeface="Arial"/>
                          <a:ea typeface="Arial"/>
                          <a:cs typeface="Arial"/>
                          <a:sym typeface="Arial"/>
                        </a:rPr>
                        <a:t>271</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老师：</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solidFill>
                            <a:schemeClr val="dk1"/>
                          </a:solidFill>
                          <a:latin typeface="Arial"/>
                          <a:ea typeface="Arial"/>
                          <a:cs typeface="Arial"/>
                          <a:sym typeface="Arial"/>
                        </a:rPr>
                        <a:t>为什么？</a:t>
                      </a:r>
                      <a:endParaRPr/>
                    </a:p>
                  </a:txBody>
                  <a:tcPr marT="91450" marB="91450" marR="91450" marL="91450">
                    <a:solidFill>
                      <a:srgbClr val="FDE9D8"/>
                    </a:solidFill>
                  </a:tcPr>
                </a:tc>
                <a:tc>
                  <a:txBody>
                    <a:bodyPr/>
                    <a:lstStyle/>
                    <a:p>
                      <a:pPr indent="0" lvl="0" marL="0" marR="0" rtl="0" algn="l">
                        <a:spcBef>
                          <a:spcPts val="0"/>
                        </a:spcBef>
                        <a:spcAft>
                          <a:spcPts val="0"/>
                        </a:spcAft>
                        <a:buNone/>
                      </a:pPr>
                      <a:r>
                        <a:rPr b="1" lang="zh-CN" sz="1000">
                          <a:solidFill>
                            <a:schemeClr val="dk1"/>
                          </a:solidFill>
                          <a:latin typeface="Arial"/>
                          <a:ea typeface="Arial"/>
                          <a:cs typeface="Arial"/>
                          <a:sym typeface="Arial"/>
                        </a:rPr>
                        <a:t>邀请推理</a:t>
                      </a:r>
                      <a:r>
                        <a:rPr lang="zh-CN" sz="1000">
                          <a:solidFill>
                            <a:schemeClr val="dk1"/>
                          </a:solidFill>
                          <a:latin typeface="Arial"/>
                          <a:ea typeface="Arial"/>
                          <a:cs typeface="Arial"/>
                          <a:sym typeface="Arial"/>
                        </a:rPr>
                        <a:t>IR</a:t>
                      </a:r>
                      <a:endParaRPr sz="1000">
                        <a:solidFill>
                          <a:schemeClr val="dk1"/>
                        </a:solidFill>
                        <a:latin typeface="Arial"/>
                        <a:ea typeface="Arial"/>
                        <a:cs typeface="Arial"/>
                        <a:sym typeface="Arial"/>
                      </a:endParaRPr>
                    </a:p>
                  </a:txBody>
                  <a:tcPr marT="91450" marB="91450" marR="91450" marL="91450">
                    <a:solidFill>
                      <a:srgbClr val="FDE9D8"/>
                    </a:solidFill>
                  </a:tcPr>
                </a:tc>
              </a:tr>
              <a:tr h="335275">
                <a:tc>
                  <a:txBody>
                    <a:bodyPr/>
                    <a:lstStyle/>
                    <a:p>
                      <a:pPr indent="0" lvl="0" marL="0" marR="0" rtl="0" algn="l">
                        <a:spcBef>
                          <a:spcPts val="0"/>
                        </a:spcBef>
                        <a:spcAft>
                          <a:spcPts val="0"/>
                        </a:spcAft>
                        <a:buNone/>
                      </a:pPr>
                      <a:r>
                        <a:rPr lang="zh-CN" sz="1000">
                          <a:latin typeface="Arial"/>
                          <a:ea typeface="Arial"/>
                          <a:cs typeface="Arial"/>
                          <a:sym typeface="Arial"/>
                        </a:rPr>
                        <a:t>272</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latin typeface="Arial"/>
                          <a:ea typeface="Arial"/>
                          <a:cs typeface="Arial"/>
                          <a:sym typeface="Arial"/>
                        </a:rPr>
                        <a:t>科迪:</a:t>
                      </a:r>
                      <a:endParaRPr sz="1000">
                        <a:latin typeface="Arial"/>
                        <a:ea typeface="Arial"/>
                        <a:cs typeface="Arial"/>
                        <a:sym typeface="Arial"/>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solidFill>
                            <a:schemeClr val="dk1"/>
                          </a:solidFill>
                          <a:latin typeface="Arial"/>
                          <a:ea typeface="Arial"/>
                          <a:cs typeface="Arial"/>
                          <a:sym typeface="Arial"/>
                        </a:rPr>
                        <a:t>因为0也相当于0克，但0.9千克相当于90克，900克，而900克比0克大。</a:t>
                      </a:r>
                      <a:endParaRPr/>
                    </a:p>
                  </a:txBody>
                  <a:tcPr marT="91450" marB="91450" marR="91450" marL="91450">
                    <a:solidFill>
                      <a:srgbClr val="FDE9D8"/>
                    </a:solidFill>
                  </a:tcPr>
                </a:tc>
                <a:tc>
                  <a:txBody>
                    <a:bodyPr/>
                    <a:lstStyle/>
                    <a:p>
                      <a:pPr indent="0" lvl="0" marL="0" marR="0" rtl="0" algn="l">
                        <a:spcBef>
                          <a:spcPts val="0"/>
                        </a:spcBef>
                        <a:spcAft>
                          <a:spcPts val="0"/>
                        </a:spcAft>
                        <a:buNone/>
                      </a:pPr>
                      <a:r>
                        <a:rPr lang="zh-CN" sz="1000">
                          <a:solidFill>
                            <a:schemeClr val="dk1"/>
                          </a:solidFill>
                          <a:latin typeface="Arial"/>
                          <a:ea typeface="Arial"/>
                          <a:cs typeface="Arial"/>
                          <a:sym typeface="Arial"/>
                        </a:rPr>
                        <a:t> 推理R</a:t>
                      </a:r>
                      <a:endParaRPr sz="1000">
                        <a:solidFill>
                          <a:schemeClr val="dk1"/>
                        </a:solidFill>
                        <a:latin typeface="Arial"/>
                        <a:ea typeface="Arial"/>
                        <a:cs typeface="Arial"/>
                        <a:sym typeface="Arial"/>
                      </a:endParaRPr>
                    </a:p>
                  </a:txBody>
                  <a:tcPr marT="91450" marB="91450" marR="91450" marL="91450">
                    <a:solidFill>
                      <a:srgbClr val="FDE9D8"/>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45"/>
          <p:cNvSpPr/>
          <p:nvPr/>
        </p:nvSpPr>
        <p:spPr>
          <a:xfrm>
            <a:off x="416560" y="594995"/>
            <a:ext cx="4295140" cy="6241415"/>
          </a:xfrm>
          <a:custGeom>
            <a:rect b="b" l="l" r="r" t="t"/>
            <a:pathLst>
              <a:path extrusionOk="0" h="6817995" w="4142740">
                <a:moveTo>
                  <a:pt x="0" y="0"/>
                </a:moveTo>
                <a:lnTo>
                  <a:pt x="4142277" y="0"/>
                </a:lnTo>
                <a:lnTo>
                  <a:pt x="4142277" y="6817437"/>
                </a:lnTo>
                <a:lnTo>
                  <a:pt x="0" y="681743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45"/>
          <p:cNvSpPr txBox="1"/>
          <p:nvPr/>
        </p:nvSpPr>
        <p:spPr>
          <a:xfrm>
            <a:off x="546100" y="790455"/>
            <a:ext cx="4036909" cy="6149975"/>
          </a:xfrm>
          <a:prstGeom prst="rect">
            <a:avLst/>
          </a:prstGeom>
          <a:noFill/>
          <a:ln>
            <a:noFill/>
          </a:ln>
        </p:spPr>
        <p:txBody>
          <a:bodyPr anchorCtr="0" anchor="t" bIns="91425" lIns="91425" spcFirstLastPara="1" rIns="91425" wrap="square" tIns="91425">
            <a:spAutoFit/>
          </a:bodyPr>
          <a:lstStyle/>
          <a:p>
            <a:pPr indent="0" lvl="0" marL="12700" marR="0" rtl="0" algn="just">
              <a:lnSpc>
                <a:spcPct val="100000"/>
              </a:lnSpc>
              <a:spcBef>
                <a:spcPts val="0"/>
              </a:spcBef>
              <a:spcAft>
                <a:spcPts val="0"/>
              </a:spcAft>
              <a:buNone/>
            </a:pPr>
            <a:r>
              <a:rPr b="1" lang="zh-CN" sz="1400">
                <a:solidFill>
                  <a:schemeClr val="dk1"/>
                </a:solidFill>
                <a:latin typeface="Arial"/>
                <a:ea typeface="Arial"/>
                <a:cs typeface="Arial"/>
                <a:sym typeface="Arial"/>
              </a:rPr>
              <a:t>在您的探究中收集数据：初始数据</a:t>
            </a:r>
            <a:endParaRPr sz="1400">
              <a:solidFill>
                <a:schemeClr val="dk1"/>
              </a:solidFill>
              <a:latin typeface="Arial"/>
              <a:ea typeface="Arial"/>
              <a:cs typeface="Arial"/>
              <a:sym typeface="Arial"/>
            </a:endParaRPr>
          </a:p>
          <a:p>
            <a:pPr indent="0" lvl="0" marL="12700" marR="0" rtl="0" algn="just">
              <a:lnSpc>
                <a:spcPct val="120000"/>
              </a:lnSpc>
              <a:spcBef>
                <a:spcPts val="940"/>
              </a:spcBef>
              <a:spcAft>
                <a:spcPts val="0"/>
              </a:spcAft>
              <a:buNone/>
            </a:pPr>
            <a:r>
              <a:rPr b="1" lang="zh-CN" sz="1300">
                <a:solidFill>
                  <a:srgbClr val="1A616F"/>
                </a:solidFill>
                <a:latin typeface="Arial"/>
                <a:ea typeface="Arial"/>
                <a:cs typeface="Arial"/>
                <a:sym typeface="Arial"/>
              </a:rPr>
              <a:t>什么是初始数据?</a:t>
            </a:r>
            <a:endParaRPr sz="1300">
              <a:solidFill>
                <a:schemeClr val="dk1"/>
              </a:solidFill>
              <a:latin typeface="Arial"/>
              <a:ea typeface="Arial"/>
              <a:cs typeface="Arial"/>
              <a:sym typeface="Arial"/>
            </a:endParaRPr>
          </a:p>
          <a:p>
            <a:pPr indent="0" lvl="0" marL="82550" marR="5080" rtl="0" algn="just">
              <a:lnSpc>
                <a:spcPct val="120000"/>
              </a:lnSpc>
              <a:spcBef>
                <a:spcPts val="580"/>
              </a:spcBef>
              <a:spcAft>
                <a:spcPts val="0"/>
              </a:spcAft>
              <a:buNone/>
            </a:pPr>
            <a:r>
              <a:rPr lang="zh-CN" sz="1300">
                <a:solidFill>
                  <a:schemeClr val="dk1"/>
                </a:solidFill>
                <a:latin typeface="Arial"/>
                <a:ea typeface="Arial"/>
                <a:cs typeface="Arial"/>
                <a:sym typeface="Arial"/>
              </a:rPr>
              <a:t>初始数据指的是在您对学习环境进行任何更改之前进行的观察和收集的信息。</a:t>
            </a:r>
            <a:endParaRPr sz="1300">
              <a:solidFill>
                <a:schemeClr val="dk1"/>
              </a:solidFill>
              <a:latin typeface="Arial"/>
              <a:ea typeface="Arial"/>
              <a:cs typeface="Arial"/>
              <a:sym typeface="Arial"/>
            </a:endParaRPr>
          </a:p>
          <a:p>
            <a:pPr indent="0" lvl="0" marL="82550" marR="0" rtl="0" algn="just">
              <a:lnSpc>
                <a:spcPct val="120000"/>
              </a:lnSpc>
              <a:spcBef>
                <a:spcPts val="580"/>
              </a:spcBef>
              <a:spcAft>
                <a:spcPts val="0"/>
              </a:spcAft>
              <a:buNone/>
            </a:pPr>
            <a:r>
              <a:rPr lang="zh-CN" sz="1300">
                <a:solidFill>
                  <a:schemeClr val="dk1"/>
                </a:solidFill>
                <a:latin typeface="Arial"/>
                <a:ea typeface="Arial"/>
                <a:cs typeface="Arial"/>
                <a:sym typeface="Arial"/>
              </a:rPr>
              <a:t>为什么要收集初始数据?</a:t>
            </a:r>
            <a:endParaRPr/>
          </a:p>
          <a:p>
            <a:pPr indent="0" lvl="0" marL="82550" marR="5715" rtl="0" algn="just">
              <a:lnSpc>
                <a:spcPct val="120000"/>
              </a:lnSpc>
              <a:spcBef>
                <a:spcPts val="580"/>
              </a:spcBef>
              <a:spcAft>
                <a:spcPts val="0"/>
              </a:spcAft>
              <a:buNone/>
            </a:pPr>
            <a:r>
              <a:rPr lang="zh-CN" sz="1300">
                <a:solidFill>
                  <a:schemeClr val="dk1"/>
                </a:solidFill>
                <a:latin typeface="Arial"/>
                <a:ea typeface="Arial"/>
                <a:cs typeface="Arial"/>
                <a:sym typeface="Arial"/>
              </a:rPr>
              <a:t>在调查初期了解教室中正在进行的对话类型可以：</a:t>
            </a:r>
            <a:endParaRPr/>
          </a:p>
          <a:p>
            <a:pPr indent="-82550" lvl="0" marL="82550" marR="7620" rtl="0" algn="just">
              <a:lnSpc>
                <a:spcPct val="120000"/>
              </a:lnSpc>
              <a:spcBef>
                <a:spcPts val="580"/>
              </a:spcBef>
              <a:spcAft>
                <a:spcPts val="0"/>
              </a:spcAft>
              <a:buClr>
                <a:schemeClr val="dk1"/>
              </a:buClr>
              <a:buSzPts val="1079"/>
              <a:buFont typeface="Arial"/>
              <a:buChar char="•"/>
            </a:pPr>
            <a:r>
              <a:rPr lang="zh-CN" sz="1300">
                <a:solidFill>
                  <a:schemeClr val="dk1"/>
                </a:solidFill>
                <a:latin typeface="Arial"/>
                <a:ea typeface="Arial"/>
                <a:cs typeface="Arial"/>
                <a:sym typeface="Arial"/>
              </a:rPr>
              <a:t>为您的假设提供更多的信息（学生可能表现得比您想象的更好或更差）。</a:t>
            </a:r>
            <a:endParaRPr/>
          </a:p>
          <a:p>
            <a:pPr indent="-82550" lvl="0" marL="82550" marR="6350" rtl="0" algn="just">
              <a:lnSpc>
                <a:spcPct val="120000"/>
              </a:lnSpc>
              <a:spcBef>
                <a:spcPts val="580"/>
              </a:spcBef>
              <a:spcAft>
                <a:spcPts val="0"/>
              </a:spcAft>
              <a:buClr>
                <a:schemeClr val="dk1"/>
              </a:buClr>
              <a:buSzPts val="1079"/>
              <a:buFont typeface="Arial"/>
              <a:buChar char="•"/>
            </a:pPr>
            <a:r>
              <a:rPr lang="zh-CN" sz="1300">
                <a:solidFill>
                  <a:schemeClr val="dk1"/>
                </a:solidFill>
                <a:latin typeface="Arial"/>
                <a:ea typeface="Arial"/>
                <a:cs typeface="Arial"/>
                <a:sym typeface="Arial"/>
              </a:rPr>
              <a:t>帮助您理解随时间推移而发生的变化。您可以将初始数据与后续收集的数据进行比较，以查看是否发生了任何变化。</a:t>
            </a:r>
            <a:endParaRPr/>
          </a:p>
          <a:p>
            <a:pPr indent="-82550" lvl="0" marL="82550" marR="6350" rtl="0" algn="just">
              <a:lnSpc>
                <a:spcPct val="120000"/>
              </a:lnSpc>
              <a:spcBef>
                <a:spcPts val="580"/>
              </a:spcBef>
              <a:spcAft>
                <a:spcPts val="0"/>
              </a:spcAft>
              <a:buClr>
                <a:schemeClr val="dk1"/>
              </a:buClr>
              <a:buSzPts val="1079"/>
              <a:buFont typeface="Arial"/>
              <a:buChar char="•"/>
            </a:pPr>
            <a:r>
              <a:rPr lang="zh-CN" sz="1300">
                <a:solidFill>
                  <a:schemeClr val="dk1"/>
                </a:solidFill>
                <a:latin typeface="Arial"/>
                <a:ea typeface="Arial"/>
                <a:cs typeface="Arial"/>
                <a:sym typeface="Arial"/>
              </a:rPr>
              <a:t>提供线索，显示您正在实施的任何干预是否产生积极的效果。</a:t>
            </a:r>
            <a:endParaRPr/>
          </a:p>
          <a:p>
            <a:pPr indent="0" lvl="0" marL="0" marR="6350" rtl="0" algn="just">
              <a:lnSpc>
                <a:spcPct val="120000"/>
              </a:lnSpc>
              <a:spcBef>
                <a:spcPts val="580"/>
              </a:spcBef>
              <a:spcAft>
                <a:spcPts val="0"/>
              </a:spcAft>
              <a:buClr>
                <a:schemeClr val="dk1"/>
              </a:buClr>
              <a:buSzPts val="1079"/>
              <a:buFont typeface="Arial"/>
              <a:buNone/>
            </a:pPr>
            <a:r>
              <a:rPr lang="zh-CN" sz="1300">
                <a:solidFill>
                  <a:schemeClr val="dk1"/>
                </a:solidFill>
                <a:latin typeface="Arial"/>
                <a:ea typeface="Arial"/>
                <a:cs typeface="Arial"/>
                <a:sym typeface="Arial"/>
              </a:rPr>
              <a:t>请看右侧的两个对话片段。这是在进行干预前后的同一组儿童对话。他们正参与一个小组活动，解决多项选择的非语言推理问题。在第一个例子中，您会注意到儿童并没有进行很多推理：他们没有花太多时间讨论活动或向其他人提供理由。而在第二个例子中，互动更为深入，推理更为充分（“因为”这个词被经常使用）。</a:t>
            </a:r>
            <a:endParaRPr/>
          </a:p>
          <a:p>
            <a:pPr indent="0" lvl="0" marL="0" marR="6350" rtl="0" algn="just">
              <a:lnSpc>
                <a:spcPct val="120000"/>
              </a:lnSpc>
              <a:spcBef>
                <a:spcPts val="580"/>
              </a:spcBef>
              <a:spcAft>
                <a:spcPts val="0"/>
              </a:spcAft>
              <a:buClr>
                <a:schemeClr val="dk1"/>
              </a:buClr>
              <a:buSzPts val="1079"/>
              <a:buFont typeface="Arial"/>
              <a:buNone/>
            </a:pPr>
            <a:r>
              <a:rPr lang="zh-CN" sz="1300">
                <a:solidFill>
                  <a:schemeClr val="dk1"/>
                </a:solidFill>
                <a:latin typeface="Arial"/>
                <a:ea typeface="Arial"/>
                <a:cs typeface="Arial"/>
                <a:sym typeface="Arial"/>
              </a:rPr>
              <a:t>这表明在干预后，儿童更积极参与对话，特别是展示推理能力。</a:t>
            </a:r>
            <a:endParaRPr/>
          </a:p>
        </p:txBody>
      </p:sp>
      <p:sp>
        <p:nvSpPr>
          <p:cNvPr id="711" name="Google Shape;711;p45"/>
          <p:cNvSpPr txBox="1"/>
          <p:nvPr/>
        </p:nvSpPr>
        <p:spPr>
          <a:xfrm>
            <a:off x="4892871" y="595252"/>
            <a:ext cx="3637400" cy="1841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zh-CN" sz="1200">
                <a:solidFill>
                  <a:schemeClr val="dk1"/>
                </a:solidFill>
                <a:latin typeface="Arial"/>
                <a:ea typeface="Arial"/>
                <a:cs typeface="Arial"/>
                <a:sym typeface="Arial"/>
              </a:rPr>
              <a:t>示例 1：干预前的初始数据</a:t>
            </a:r>
            <a:endParaRPr/>
          </a:p>
        </p:txBody>
      </p:sp>
      <p:sp>
        <p:nvSpPr>
          <p:cNvPr id="712" name="Google Shape;712;p45"/>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29</a:t>
            </a:r>
            <a:endParaRPr/>
          </a:p>
        </p:txBody>
      </p:sp>
      <p:sp>
        <p:nvSpPr>
          <p:cNvPr id="713" name="Google Shape;713;p45"/>
          <p:cNvSpPr txBox="1"/>
          <p:nvPr/>
        </p:nvSpPr>
        <p:spPr>
          <a:xfrm>
            <a:off x="4903031" y="3441561"/>
            <a:ext cx="5427979" cy="18415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zh-CN" sz="1200">
                <a:solidFill>
                  <a:schemeClr val="dk1"/>
                </a:solidFill>
                <a:latin typeface="Arial"/>
                <a:ea typeface="Arial"/>
                <a:cs typeface="Arial"/>
                <a:sym typeface="Arial"/>
              </a:rPr>
              <a:t>示例 2: 经干预后收集的数据显示出积极的变化  </a:t>
            </a:r>
            <a:endParaRPr sz="1200">
              <a:solidFill>
                <a:schemeClr val="dk1"/>
              </a:solidFill>
              <a:latin typeface="Arial"/>
              <a:ea typeface="Arial"/>
              <a:cs typeface="Arial"/>
              <a:sym typeface="Arial"/>
            </a:endParaRPr>
          </a:p>
        </p:txBody>
      </p:sp>
      <p:graphicFrame>
        <p:nvGraphicFramePr>
          <p:cNvPr id="714" name="Google Shape;714;p45"/>
          <p:cNvGraphicFramePr/>
          <p:nvPr/>
        </p:nvGraphicFramePr>
        <p:xfrm>
          <a:off x="4892754" y="896620"/>
          <a:ext cx="3000000" cy="3000000"/>
        </p:xfrm>
        <a:graphic>
          <a:graphicData uri="http://schemas.openxmlformats.org/drawingml/2006/table">
            <a:tbl>
              <a:tblPr bandRow="1" firstCol="1" firstRow="1">
                <a:noFill/>
                <a:tableStyleId>{7BD0CF87-D1C4-47EB-B1A2-04C292799C67}</a:tableStyleId>
              </a:tblPr>
              <a:tblGrid>
                <a:gridCol w="516250"/>
                <a:gridCol w="323850"/>
                <a:gridCol w="2432450"/>
                <a:gridCol w="2164725"/>
              </a:tblGrid>
              <a:tr h="210300">
                <a:tc>
                  <a:txBody>
                    <a:bodyPr/>
                    <a:lstStyle/>
                    <a:p>
                      <a:pPr indent="0" lvl="0" marL="0" marR="0" rtl="0" algn="l">
                        <a:lnSpc>
                          <a:spcPct val="115000"/>
                        </a:lnSpc>
                        <a:spcBef>
                          <a:spcPts val="0"/>
                        </a:spcBef>
                        <a:spcAft>
                          <a:spcPts val="0"/>
                        </a:spcAft>
                        <a:buNone/>
                      </a:pPr>
                      <a:r>
                        <a:rPr b="0" lang="zh-CN" sz="1050">
                          <a:solidFill>
                            <a:schemeClr val="dk1"/>
                          </a:solidFill>
                        </a:rPr>
                        <a:t>03.12</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zh-CN" sz="1050">
                          <a:solidFill>
                            <a:schemeClr val="dk1"/>
                          </a:solidFill>
                        </a:rPr>
                        <a:t>K</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zh-CN" sz="1050">
                          <a:solidFill>
                            <a:schemeClr val="dk1"/>
                          </a:solidFill>
                        </a:rPr>
                        <a:t>就选这个，就是这个。</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zh-CN" sz="1050">
                          <a:solidFill>
                            <a:schemeClr val="dk1"/>
                          </a:solidFill>
                        </a:rPr>
                        <a:t>K用手指轻轻点了一下答案，D将其圈了出来</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10175">
                <a:tc>
                  <a:txBody>
                    <a:bodyPr/>
                    <a:lstStyle/>
                    <a:p>
                      <a:pPr indent="0" lvl="0" marL="0" marR="0" rtl="0" algn="l">
                        <a:lnSpc>
                          <a:spcPct val="115000"/>
                        </a:lnSpc>
                        <a:spcBef>
                          <a:spcPts val="0"/>
                        </a:spcBef>
                        <a:spcAft>
                          <a:spcPts val="0"/>
                        </a:spcAft>
                        <a:buNone/>
                      </a:pPr>
                      <a:r>
                        <a:rPr b="0" lang="zh-CN" sz="1050">
                          <a:solidFill>
                            <a:schemeClr val="dk1"/>
                          </a:solidFill>
                        </a:rPr>
                        <a:t>03.14</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M</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那一个。</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K也指向相同的答案</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0300">
                <a:tc>
                  <a:txBody>
                    <a:bodyPr/>
                    <a:lstStyle/>
                    <a:p>
                      <a:pPr indent="0" lvl="0" marL="0" marR="0" rtl="0" algn="l">
                        <a:lnSpc>
                          <a:spcPct val="115000"/>
                        </a:lnSpc>
                        <a:spcBef>
                          <a:spcPts val="0"/>
                        </a:spcBef>
                        <a:spcAft>
                          <a:spcPts val="0"/>
                        </a:spcAft>
                        <a:buNone/>
                      </a:pPr>
                      <a:r>
                        <a:rPr b="0" lang="zh-CN" sz="1050">
                          <a:solidFill>
                            <a:schemeClr val="dk1"/>
                          </a:solidFill>
                        </a:rPr>
                        <a:t>03.21</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K</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我觉得是那个，A。就是这个，应该是自行车，那个，我想是C。</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 </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0175">
                <a:tc>
                  <a:txBody>
                    <a:bodyPr/>
                    <a:lstStyle/>
                    <a:p>
                      <a:pPr indent="0" lvl="0" marL="0" marR="0" rtl="0" algn="l">
                        <a:lnSpc>
                          <a:spcPct val="115000"/>
                        </a:lnSpc>
                        <a:spcBef>
                          <a:spcPts val="0"/>
                        </a:spcBef>
                        <a:spcAft>
                          <a:spcPts val="0"/>
                        </a:spcAft>
                        <a:buNone/>
                      </a:pPr>
                      <a:r>
                        <a:rPr b="0" lang="zh-CN" sz="1050">
                          <a:solidFill>
                            <a:schemeClr val="dk1"/>
                          </a:solidFill>
                        </a:rPr>
                        <a:t>03.34</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D</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是的。</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 </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0300">
                <a:tc>
                  <a:txBody>
                    <a:bodyPr/>
                    <a:lstStyle/>
                    <a:p>
                      <a:pPr indent="0" lvl="0" marL="0" marR="0" rtl="0" algn="l">
                        <a:lnSpc>
                          <a:spcPct val="115000"/>
                        </a:lnSpc>
                        <a:spcBef>
                          <a:spcPts val="0"/>
                        </a:spcBef>
                        <a:spcAft>
                          <a:spcPts val="0"/>
                        </a:spcAft>
                        <a:buNone/>
                      </a:pPr>
                      <a:r>
                        <a:rPr b="0" lang="zh-CN" sz="1050">
                          <a:solidFill>
                            <a:schemeClr val="dk1"/>
                          </a:solidFill>
                        </a:rPr>
                        <a:t>03.34</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M</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是的。</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 </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0175">
                <a:tc>
                  <a:txBody>
                    <a:bodyPr/>
                    <a:lstStyle/>
                    <a:p>
                      <a:pPr indent="0" lvl="0" marL="0" marR="0" rtl="0" algn="l">
                        <a:lnSpc>
                          <a:spcPct val="115000"/>
                        </a:lnSpc>
                        <a:spcBef>
                          <a:spcPts val="0"/>
                        </a:spcBef>
                        <a:spcAft>
                          <a:spcPts val="0"/>
                        </a:spcAft>
                        <a:buNone/>
                      </a:pPr>
                      <a:r>
                        <a:rPr b="0" lang="zh-CN" sz="1050">
                          <a:solidFill>
                            <a:schemeClr val="dk1"/>
                          </a:solidFill>
                        </a:rPr>
                        <a:t>03.35</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K</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就选C吧。</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 </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0300">
                <a:tc>
                  <a:txBody>
                    <a:bodyPr/>
                    <a:lstStyle/>
                    <a:p>
                      <a:pPr indent="0" lvl="0" marL="0" marR="0" rtl="0" algn="l">
                        <a:lnSpc>
                          <a:spcPct val="115000"/>
                        </a:lnSpc>
                        <a:spcBef>
                          <a:spcPts val="0"/>
                        </a:spcBef>
                        <a:spcAft>
                          <a:spcPts val="0"/>
                        </a:spcAft>
                        <a:buNone/>
                      </a:pPr>
                      <a:r>
                        <a:rPr b="0" lang="zh-CN" sz="1050">
                          <a:solidFill>
                            <a:schemeClr val="dk1"/>
                          </a:solidFill>
                        </a:rPr>
                        <a:t>03.38</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chemeClr val="dk1"/>
                          </a:solidFill>
                        </a:rPr>
                        <a:t>D</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chemeClr val="dk1"/>
                          </a:solidFill>
                        </a:rPr>
                        <a:t>是的，因为你看。</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chemeClr val="dk1"/>
                          </a:solidFill>
                        </a:rPr>
                        <a:t>D指着问题</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10300">
                <a:tc>
                  <a:txBody>
                    <a:bodyPr/>
                    <a:lstStyle/>
                    <a:p>
                      <a:pPr indent="0" lvl="0" marL="0" marR="0" rtl="0" algn="l">
                        <a:lnSpc>
                          <a:spcPct val="115000"/>
                        </a:lnSpc>
                        <a:spcBef>
                          <a:spcPts val="0"/>
                        </a:spcBef>
                        <a:spcAft>
                          <a:spcPts val="0"/>
                        </a:spcAft>
                        <a:buNone/>
                      </a:pPr>
                      <a:r>
                        <a:rPr b="0" lang="zh-CN" sz="1050">
                          <a:solidFill>
                            <a:schemeClr val="dk1"/>
                          </a:solidFill>
                        </a:rPr>
                        <a:t>03.40</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chemeClr val="dk1"/>
                          </a:solidFill>
                        </a:rPr>
                        <a:t>K</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chemeClr val="dk1"/>
                          </a:solidFill>
                        </a:rPr>
                        <a:t>对，对，对。</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chemeClr val="dk1"/>
                          </a:solidFill>
                        </a:rPr>
                        <a:t>D圈出了答案</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10300">
                <a:tc>
                  <a:txBody>
                    <a:bodyPr/>
                    <a:lstStyle/>
                    <a:p>
                      <a:pPr indent="0" lvl="0" marL="0" marR="0" rtl="0" algn="l">
                        <a:lnSpc>
                          <a:spcPct val="115000"/>
                        </a:lnSpc>
                        <a:spcBef>
                          <a:spcPts val="0"/>
                        </a:spcBef>
                        <a:spcAft>
                          <a:spcPts val="0"/>
                        </a:spcAft>
                        <a:buNone/>
                      </a:pPr>
                      <a:r>
                        <a:rPr b="0" lang="zh-CN" sz="1050">
                          <a:solidFill>
                            <a:schemeClr val="dk1"/>
                          </a:solidFill>
                        </a:rPr>
                        <a:t>03.45</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K</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胡椒，盐，盐。 </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K指着答案，D圈出了答案</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715" name="Google Shape;715;p45"/>
          <p:cNvGraphicFramePr/>
          <p:nvPr/>
        </p:nvGraphicFramePr>
        <p:xfrm>
          <a:off x="4903031" y="3734296"/>
          <a:ext cx="3000000" cy="3000000"/>
        </p:xfrm>
        <a:graphic>
          <a:graphicData uri="http://schemas.openxmlformats.org/drawingml/2006/table">
            <a:tbl>
              <a:tblPr bandRow="1" firstCol="1" firstRow="1">
                <a:noFill/>
                <a:tableStyleId>{7BD0CF87-D1C4-47EB-B1A2-04C292799C67}</a:tableStyleId>
              </a:tblPr>
              <a:tblGrid>
                <a:gridCol w="535950"/>
                <a:gridCol w="306700"/>
                <a:gridCol w="2429825"/>
                <a:gridCol w="2209800"/>
              </a:tblGrid>
              <a:tr h="210175">
                <a:tc>
                  <a:txBody>
                    <a:bodyPr/>
                    <a:lstStyle/>
                    <a:p>
                      <a:pPr indent="0" lvl="0" marL="0" marR="0" rtl="0" algn="l">
                        <a:lnSpc>
                          <a:spcPct val="115000"/>
                        </a:lnSpc>
                        <a:spcBef>
                          <a:spcPts val="0"/>
                        </a:spcBef>
                        <a:spcAft>
                          <a:spcPts val="0"/>
                        </a:spcAft>
                        <a:buNone/>
                      </a:pPr>
                      <a:r>
                        <a:rPr b="0" lang="zh-CN" sz="1050">
                          <a:solidFill>
                            <a:schemeClr val="dk1"/>
                          </a:solidFill>
                        </a:rPr>
                        <a:t>02.00</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zh-CN" sz="1050">
                          <a:solidFill>
                            <a:schemeClr val="dk1"/>
                          </a:solidFill>
                        </a:rPr>
                        <a:t>D</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zh-CN" sz="1050">
                          <a:solidFill>
                            <a:schemeClr val="dk1"/>
                          </a:solidFill>
                        </a:rPr>
                        <a:t>不过，瞧这个，那个是一样的。</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 </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10300">
                <a:tc>
                  <a:txBody>
                    <a:bodyPr/>
                    <a:lstStyle/>
                    <a:p>
                      <a:pPr indent="0" lvl="0" marL="0" marR="0" rtl="0" algn="l">
                        <a:lnSpc>
                          <a:spcPct val="115000"/>
                        </a:lnSpc>
                        <a:spcBef>
                          <a:spcPts val="0"/>
                        </a:spcBef>
                        <a:spcAft>
                          <a:spcPts val="0"/>
                        </a:spcAft>
                        <a:buNone/>
                      </a:pPr>
                      <a:r>
                        <a:rPr b="0" lang="zh-CN" sz="1050">
                          <a:solidFill>
                            <a:schemeClr val="dk1"/>
                          </a:solidFill>
                        </a:rPr>
                        <a:t>02.03</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M</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那不是（听不清）。</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 </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10300">
                <a:tc>
                  <a:txBody>
                    <a:bodyPr/>
                    <a:lstStyle/>
                    <a:p>
                      <a:pPr indent="0" lvl="0" marL="0" marR="0" rtl="0" algn="l">
                        <a:lnSpc>
                          <a:spcPct val="115000"/>
                        </a:lnSpc>
                        <a:spcBef>
                          <a:spcPts val="0"/>
                        </a:spcBef>
                        <a:spcAft>
                          <a:spcPts val="0"/>
                        </a:spcAft>
                        <a:buNone/>
                      </a:pPr>
                      <a:r>
                        <a:rPr b="0" lang="zh-CN" sz="1050">
                          <a:solidFill>
                            <a:schemeClr val="dk1"/>
                          </a:solidFill>
                        </a:rPr>
                        <a:t>02.03</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D</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就是这个！</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 </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10825">
                <a:tc>
                  <a:txBody>
                    <a:bodyPr/>
                    <a:lstStyle/>
                    <a:p>
                      <a:pPr indent="0" lvl="0" marL="0" marR="0" rtl="0" algn="l">
                        <a:lnSpc>
                          <a:spcPct val="115000"/>
                        </a:lnSpc>
                        <a:spcBef>
                          <a:spcPts val="0"/>
                        </a:spcBef>
                        <a:spcAft>
                          <a:spcPts val="0"/>
                        </a:spcAft>
                        <a:buNone/>
                      </a:pPr>
                      <a:r>
                        <a:rPr b="0" lang="zh-CN" sz="1050">
                          <a:solidFill>
                            <a:schemeClr val="dk1"/>
                          </a:solidFill>
                        </a:rPr>
                        <a:t>02.05</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K</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不，因为那样就是不同的杯子了。</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 </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10300">
                <a:tc>
                  <a:txBody>
                    <a:bodyPr/>
                    <a:lstStyle/>
                    <a:p>
                      <a:pPr indent="0" lvl="0" marL="0" marR="0" rtl="0" algn="l">
                        <a:lnSpc>
                          <a:spcPct val="115000"/>
                        </a:lnSpc>
                        <a:spcBef>
                          <a:spcPts val="0"/>
                        </a:spcBef>
                        <a:spcAft>
                          <a:spcPts val="0"/>
                        </a:spcAft>
                        <a:buNone/>
                      </a:pPr>
                      <a:r>
                        <a:rPr b="0" lang="zh-CN" sz="1050">
                          <a:solidFill>
                            <a:schemeClr val="dk1"/>
                          </a:solidFill>
                        </a:rPr>
                        <a:t>02.07</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D</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是的，因为那个是不同的一个。</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 </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10300">
                <a:tc>
                  <a:txBody>
                    <a:bodyPr/>
                    <a:lstStyle/>
                    <a:p>
                      <a:pPr indent="0" lvl="0" marL="0" marR="0" rtl="0" algn="l">
                        <a:lnSpc>
                          <a:spcPct val="115000"/>
                        </a:lnSpc>
                        <a:spcBef>
                          <a:spcPts val="0"/>
                        </a:spcBef>
                        <a:spcAft>
                          <a:spcPts val="0"/>
                        </a:spcAft>
                        <a:buNone/>
                      </a:pPr>
                      <a:r>
                        <a:rPr b="0" lang="zh-CN" sz="1050">
                          <a:solidFill>
                            <a:schemeClr val="dk1"/>
                          </a:solidFill>
                        </a:rPr>
                        <a:t>02.10</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K</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你得做这个，D。</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 </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10300">
                <a:tc>
                  <a:txBody>
                    <a:bodyPr/>
                    <a:lstStyle/>
                    <a:p>
                      <a:pPr indent="0" lvl="0" marL="0" marR="0" rtl="0" algn="l">
                        <a:lnSpc>
                          <a:spcPct val="115000"/>
                        </a:lnSpc>
                        <a:spcBef>
                          <a:spcPts val="0"/>
                        </a:spcBef>
                        <a:spcAft>
                          <a:spcPts val="0"/>
                        </a:spcAft>
                        <a:buNone/>
                      </a:pPr>
                      <a:r>
                        <a:rPr b="0" lang="zh-CN" sz="1050">
                          <a:solidFill>
                            <a:schemeClr val="dk1"/>
                          </a:solidFill>
                        </a:rPr>
                        <a:t>02.12</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M</a:t>
                      </a:r>
                      <a:endParaRPr sz="1050">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我也是这么想的。</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t>M圈出了答案D</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10175">
                <a:tc>
                  <a:txBody>
                    <a:bodyPr/>
                    <a:lstStyle/>
                    <a:p>
                      <a:pPr indent="0" lvl="0" marL="0" marR="0" rtl="0" algn="l">
                        <a:lnSpc>
                          <a:spcPct val="115000"/>
                        </a:lnSpc>
                        <a:spcBef>
                          <a:spcPts val="0"/>
                        </a:spcBef>
                        <a:spcAft>
                          <a:spcPts val="0"/>
                        </a:spcAft>
                        <a:buNone/>
                      </a:pPr>
                      <a:r>
                        <a:rPr b="0" lang="zh-CN" sz="1050">
                          <a:solidFill>
                            <a:schemeClr val="dk1"/>
                          </a:solidFill>
                        </a:rPr>
                        <a:t>02.25</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D</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是那个吗？</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孩子们默读问题，D指向一个答案</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0825">
                <a:tc>
                  <a:txBody>
                    <a:bodyPr/>
                    <a:lstStyle/>
                    <a:p>
                      <a:pPr indent="0" lvl="0" marL="0" marR="0" rtl="0" algn="l">
                        <a:lnSpc>
                          <a:spcPct val="115000"/>
                        </a:lnSpc>
                        <a:spcBef>
                          <a:spcPts val="0"/>
                        </a:spcBef>
                        <a:spcAft>
                          <a:spcPts val="0"/>
                        </a:spcAft>
                        <a:buNone/>
                      </a:pPr>
                      <a:r>
                        <a:rPr b="0" lang="zh-CN" sz="1050">
                          <a:solidFill>
                            <a:schemeClr val="dk1"/>
                          </a:solidFill>
                        </a:rPr>
                        <a:t>02.29</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K</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应该是这个，因为接着还有一层4和5。</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K指向与D相同的答案</a:t>
                      </a:r>
                      <a:endParaRPr sz="1050" strike="sngStrike">
                        <a:solidFill>
                          <a:schemeClr val="dk1"/>
                        </a:solidFil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0825">
                <a:tc>
                  <a:txBody>
                    <a:bodyPr/>
                    <a:lstStyle/>
                    <a:p>
                      <a:pPr indent="0" lvl="0" marL="0" marR="0" rtl="0" algn="l">
                        <a:lnSpc>
                          <a:spcPct val="115000"/>
                        </a:lnSpc>
                        <a:spcBef>
                          <a:spcPts val="0"/>
                        </a:spcBef>
                        <a:spcAft>
                          <a:spcPts val="0"/>
                        </a:spcAft>
                        <a:buNone/>
                      </a:pPr>
                      <a:r>
                        <a:rPr b="0" lang="zh-CN" sz="1050">
                          <a:solidFill>
                            <a:schemeClr val="dk1"/>
                          </a:solidFill>
                        </a:rPr>
                        <a:t>02.35</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D</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是的，是的。</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D看了所有的答案，分别指向每个</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0300">
                <a:tc>
                  <a:txBody>
                    <a:bodyPr/>
                    <a:lstStyle/>
                    <a:p>
                      <a:pPr indent="0" lvl="0" marL="0" marR="0" rtl="0" algn="l">
                        <a:lnSpc>
                          <a:spcPct val="115000"/>
                        </a:lnSpc>
                        <a:spcBef>
                          <a:spcPts val="0"/>
                        </a:spcBef>
                        <a:spcAft>
                          <a:spcPts val="0"/>
                        </a:spcAft>
                        <a:buNone/>
                      </a:pPr>
                      <a:r>
                        <a:rPr b="0" lang="zh-CN" sz="1050">
                          <a:solidFill>
                            <a:schemeClr val="dk1"/>
                          </a:solidFill>
                        </a:rPr>
                        <a:t>02.37</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M</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是这个吗？</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M指向答案B</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0300">
                <a:tc>
                  <a:txBody>
                    <a:bodyPr/>
                    <a:lstStyle/>
                    <a:p>
                      <a:pPr indent="0" lvl="0" marL="0" marR="0" rtl="0" algn="l">
                        <a:lnSpc>
                          <a:spcPct val="115000"/>
                        </a:lnSpc>
                        <a:spcBef>
                          <a:spcPts val="0"/>
                        </a:spcBef>
                        <a:spcAft>
                          <a:spcPts val="0"/>
                        </a:spcAft>
                        <a:buNone/>
                      </a:pPr>
                      <a:r>
                        <a:rPr b="0" lang="zh-CN" sz="1050">
                          <a:solidFill>
                            <a:schemeClr val="dk1"/>
                          </a:solidFill>
                        </a:rPr>
                        <a:t>02.28</a:t>
                      </a:r>
                      <a:endParaRPr b="0"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K</a:t>
                      </a:r>
                      <a:endParaRPr sz="1050">
                        <a:solidFill>
                          <a:schemeClr val="dk1"/>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是A，就是这个。因为那个有3，接着应该是2，然后是1。</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050">
                          <a:solidFill>
                            <a:schemeClr val="dk1"/>
                          </a:solidFill>
                        </a:rPr>
                        <a:t>M圈出了答案A</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0175">
                <a:tc>
                  <a:txBody>
                    <a:bodyPr/>
                    <a:lstStyle/>
                    <a:p>
                      <a:pPr indent="0" lvl="0" marL="0" marR="0" rtl="0" algn="l">
                        <a:lnSpc>
                          <a:spcPct val="115000"/>
                        </a:lnSpc>
                        <a:spcBef>
                          <a:spcPts val="0"/>
                        </a:spcBef>
                        <a:spcAft>
                          <a:spcPts val="0"/>
                        </a:spcAft>
                        <a:buNone/>
                      </a:pPr>
                      <a:r>
                        <a:rPr b="0" lang="zh-CN" sz="1050">
                          <a:solidFill>
                            <a:srgbClr val="000000"/>
                          </a:solidFill>
                        </a:rPr>
                        <a:t>02.57</a:t>
                      </a:r>
                      <a:endParaRPr b="0" sz="1050">
                        <a:solidFill>
                          <a:srgbClr val="000000"/>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rgbClr val="000000"/>
                          </a:solidFill>
                        </a:rPr>
                        <a:t>D</a:t>
                      </a:r>
                      <a:endParaRPr sz="1050">
                        <a:solidFill>
                          <a:srgbClr val="000000"/>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rgbClr val="000000"/>
                          </a:solidFill>
                        </a:rPr>
                        <a:t>就是那个，因为那个什么都没有。</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rgbClr val="000000"/>
                          </a:solidFill>
                        </a:rPr>
                        <a:t>孩子们都转向下一个问题</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10300">
                <a:tc>
                  <a:txBody>
                    <a:bodyPr/>
                    <a:lstStyle/>
                    <a:p>
                      <a:pPr indent="0" lvl="0" marL="0" marR="0" rtl="0" algn="l">
                        <a:lnSpc>
                          <a:spcPct val="115000"/>
                        </a:lnSpc>
                        <a:spcBef>
                          <a:spcPts val="0"/>
                        </a:spcBef>
                        <a:spcAft>
                          <a:spcPts val="0"/>
                        </a:spcAft>
                        <a:buNone/>
                      </a:pPr>
                      <a:r>
                        <a:rPr b="0" lang="zh-CN" sz="1050">
                          <a:solidFill>
                            <a:srgbClr val="000000"/>
                          </a:solidFill>
                        </a:rPr>
                        <a:t>03.01</a:t>
                      </a:r>
                      <a:endParaRPr b="0" sz="1050">
                        <a:solidFill>
                          <a:srgbClr val="000000"/>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rgbClr val="000000"/>
                          </a:solidFill>
                        </a:rPr>
                        <a:t>K</a:t>
                      </a:r>
                      <a:endParaRPr sz="1050">
                        <a:solidFill>
                          <a:srgbClr val="000000"/>
                        </a:solidFill>
                        <a:latin typeface="Calibri"/>
                        <a:ea typeface="Calibri"/>
                        <a:cs typeface="Calibri"/>
                        <a:sym typeface="Calibri"/>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rgbClr val="000000"/>
                          </a:solidFill>
                        </a:rPr>
                        <a:t>哦，不对，是那个。</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zh-CN" sz="1050">
                          <a:solidFill>
                            <a:srgbClr val="000000"/>
                          </a:solidFill>
                        </a:rPr>
                        <a:t>K指向了另一个答案</a:t>
                      </a:r>
                      <a:endParaRPr sz="1050" strike="sngStrike">
                        <a:solidFill>
                          <a:srgbClr val="000000"/>
                        </a:solidFil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46"/>
          <p:cNvSpPr txBox="1"/>
          <p:nvPr/>
        </p:nvSpPr>
        <p:spPr>
          <a:xfrm>
            <a:off x="616464" y="614560"/>
            <a:ext cx="2596636" cy="847090"/>
          </a:xfrm>
          <a:prstGeom prst="rect">
            <a:avLst/>
          </a:prstGeom>
          <a:solidFill>
            <a:srgbClr val="D9F1F6"/>
          </a:solidFill>
          <a:ln>
            <a:noFill/>
          </a:ln>
        </p:spPr>
        <p:txBody>
          <a:bodyPr anchorCtr="0" anchor="t" bIns="91425" lIns="91425" spcFirstLastPara="1" rIns="91425" wrap="square" tIns="91425">
            <a:spAutoFit/>
          </a:bodyPr>
          <a:lstStyle/>
          <a:p>
            <a:pPr indent="0" lvl="0" marL="26035" marR="0" rtl="0" algn="just">
              <a:lnSpc>
                <a:spcPct val="120000"/>
              </a:lnSpc>
              <a:spcBef>
                <a:spcPts val="0"/>
              </a:spcBef>
              <a:spcAft>
                <a:spcPts val="0"/>
              </a:spcAft>
              <a:buNone/>
            </a:pPr>
            <a:r>
              <a:rPr b="1" lang="zh-CN" sz="1800">
                <a:solidFill>
                  <a:srgbClr val="1A616F"/>
                </a:solidFill>
                <a:latin typeface="Arial"/>
                <a:ea typeface="Arial"/>
                <a:cs typeface="Arial"/>
                <a:sym typeface="Arial"/>
              </a:rPr>
              <a:t>I部分：T-SEDA工具包的潜在用途</a:t>
            </a:r>
            <a:endParaRPr/>
          </a:p>
        </p:txBody>
      </p:sp>
      <p:sp>
        <p:nvSpPr>
          <p:cNvPr id="721" name="Google Shape;721;p46"/>
          <p:cNvSpPr txBox="1"/>
          <p:nvPr/>
        </p:nvSpPr>
        <p:spPr>
          <a:xfrm>
            <a:off x="616584" y="1774825"/>
            <a:ext cx="4735195" cy="470598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185" marR="95885" rtl="0" algn="just">
              <a:lnSpc>
                <a:spcPct val="120000"/>
              </a:lnSpc>
              <a:spcBef>
                <a:spcPts val="0"/>
              </a:spcBef>
              <a:spcAft>
                <a:spcPts val="0"/>
              </a:spcAft>
              <a:buNone/>
            </a:pPr>
            <a:r>
              <a:rPr lang="zh-CN" sz="1300">
                <a:solidFill>
                  <a:schemeClr val="dk1"/>
                </a:solidFill>
                <a:latin typeface="Arimo"/>
                <a:ea typeface="Arimo"/>
                <a:cs typeface="Arimo"/>
                <a:sym typeface="Arimo"/>
              </a:rPr>
              <a:t>您如何充分利用这个工具包将取决于您的兴趣，也取决于您所拥有的机会。以下是关于如何更广泛地利用这些资源的一些建议：</a:t>
            </a:r>
            <a:endParaRPr/>
          </a:p>
          <a:p>
            <a:pPr indent="-171450" lvl="0" marL="254634" marR="126365" rtl="0" algn="just">
              <a:lnSpc>
                <a:spcPct val="120000"/>
              </a:lnSpc>
              <a:spcBef>
                <a:spcPts val="610"/>
              </a:spcBef>
              <a:spcAft>
                <a:spcPts val="0"/>
              </a:spcAft>
              <a:buClr>
                <a:schemeClr val="dk1"/>
              </a:buClr>
              <a:buSzPts val="1170"/>
              <a:buFont typeface="Arial"/>
              <a:buChar char="•"/>
            </a:pPr>
            <a:r>
              <a:rPr lang="zh-CN" sz="1300">
                <a:solidFill>
                  <a:schemeClr val="dk1"/>
                </a:solidFill>
                <a:latin typeface="Arimo"/>
                <a:ea typeface="Arimo"/>
                <a:cs typeface="Arimo"/>
                <a:sym typeface="Arimo"/>
              </a:rPr>
              <a:t>如果您的学校有教学助理，您可以请他们协助录制视频或进行实时观察。或者，如果您想集中关注自己的教学实践，同样可以请他们为您录制视频。</a:t>
            </a:r>
            <a:endParaRPr sz="1300">
              <a:solidFill>
                <a:schemeClr val="dk1"/>
              </a:solidFill>
              <a:latin typeface="Arimo"/>
              <a:ea typeface="Arimo"/>
              <a:cs typeface="Arimo"/>
              <a:sym typeface="Arimo"/>
            </a:endParaRPr>
          </a:p>
          <a:p>
            <a:pPr indent="-171450" lvl="0" marL="254634" marR="193675" rtl="0" algn="just">
              <a:lnSpc>
                <a:spcPct val="120000"/>
              </a:lnSpc>
              <a:spcBef>
                <a:spcPts val="585"/>
              </a:spcBef>
              <a:spcAft>
                <a:spcPts val="0"/>
              </a:spcAft>
              <a:buClr>
                <a:schemeClr val="dk1"/>
              </a:buClr>
              <a:buSzPts val="1170"/>
              <a:buFont typeface="Arial"/>
              <a:buChar char="•"/>
            </a:pPr>
            <a:r>
              <a:rPr lang="zh-CN" sz="1300">
                <a:solidFill>
                  <a:schemeClr val="dk1"/>
                </a:solidFill>
                <a:latin typeface="Arimo"/>
                <a:ea typeface="Arimo"/>
                <a:cs typeface="Arimo"/>
                <a:sym typeface="Arimo"/>
              </a:rPr>
              <a:t>如果您学校有多位教师进行T-SEDA探究，可以协作共享研究发现，并探讨如何将其融入到全校教学实践中。</a:t>
            </a:r>
            <a:endParaRPr sz="1300">
              <a:solidFill>
                <a:schemeClr val="dk1"/>
              </a:solidFill>
              <a:latin typeface="Arimo"/>
              <a:ea typeface="Arimo"/>
              <a:cs typeface="Arimo"/>
              <a:sym typeface="Arimo"/>
            </a:endParaRPr>
          </a:p>
          <a:p>
            <a:pPr indent="-171450" lvl="0" marL="254634" marR="290830" rtl="0" algn="just">
              <a:lnSpc>
                <a:spcPct val="120000"/>
              </a:lnSpc>
              <a:spcBef>
                <a:spcPts val="620"/>
              </a:spcBef>
              <a:spcAft>
                <a:spcPts val="0"/>
              </a:spcAft>
              <a:buClr>
                <a:schemeClr val="dk1"/>
              </a:buClr>
              <a:buSzPts val="1170"/>
              <a:buFont typeface="Arial"/>
              <a:buChar char="•"/>
            </a:pPr>
            <a:r>
              <a:rPr lang="zh-CN" sz="1300">
                <a:solidFill>
                  <a:schemeClr val="dk1"/>
                </a:solidFill>
                <a:latin typeface="Arimo"/>
                <a:ea typeface="Arimo"/>
                <a:cs typeface="Arimo"/>
                <a:sym typeface="Arimo"/>
              </a:rPr>
              <a:t>您可以请其他同事观察您的课堂教学，或者您也可以观察他们的课堂，然后共同展开有益的学习对话。</a:t>
            </a:r>
            <a:endParaRPr sz="1300">
              <a:solidFill>
                <a:schemeClr val="dk1"/>
              </a:solidFill>
              <a:latin typeface="Arimo"/>
              <a:ea typeface="Arimo"/>
              <a:cs typeface="Arimo"/>
              <a:sym typeface="Arimo"/>
            </a:endParaRPr>
          </a:p>
          <a:p>
            <a:pPr indent="-171450" lvl="0" marL="254634" marR="211455" rtl="0" algn="just">
              <a:lnSpc>
                <a:spcPct val="120000"/>
              </a:lnSpc>
              <a:spcBef>
                <a:spcPts val="610"/>
              </a:spcBef>
              <a:spcAft>
                <a:spcPts val="0"/>
              </a:spcAft>
              <a:buClr>
                <a:schemeClr val="dk1"/>
              </a:buClr>
              <a:buSzPts val="1170"/>
              <a:buFont typeface="Arial"/>
              <a:buChar char="•"/>
            </a:pPr>
            <a:r>
              <a:rPr lang="zh-CN" sz="1300">
                <a:solidFill>
                  <a:schemeClr val="dk1"/>
                </a:solidFill>
                <a:latin typeface="Arimo"/>
                <a:ea typeface="Arimo"/>
                <a:cs typeface="Arimo"/>
                <a:sym typeface="Arimo"/>
              </a:rPr>
              <a:t>根据学生的年龄，您可以在规划探究并与他们分享发现时征求他们的意见，或者让他们参与制定您的行动计划。您可以思考如何将技术融入您的探究，并思考这对对话的影响。</a:t>
            </a:r>
            <a:endParaRPr sz="1300">
              <a:solidFill>
                <a:schemeClr val="dk1"/>
              </a:solidFill>
              <a:latin typeface="Arimo"/>
              <a:ea typeface="Arimo"/>
              <a:cs typeface="Arimo"/>
              <a:sym typeface="Arimo"/>
            </a:endParaRPr>
          </a:p>
          <a:p>
            <a:pPr indent="-171450" lvl="0" marL="254634" marR="145415" rtl="0" algn="l">
              <a:lnSpc>
                <a:spcPct val="120000"/>
              </a:lnSpc>
              <a:spcBef>
                <a:spcPts val="600"/>
              </a:spcBef>
              <a:spcAft>
                <a:spcPts val="0"/>
              </a:spcAft>
              <a:buClr>
                <a:schemeClr val="dk1"/>
              </a:buClr>
              <a:buSzPts val="1170"/>
              <a:buFont typeface="Arial"/>
              <a:buChar char="•"/>
            </a:pPr>
            <a:r>
              <a:rPr lang="zh-CN" sz="1300">
                <a:solidFill>
                  <a:schemeClr val="dk1"/>
                </a:solidFill>
                <a:latin typeface="Arimo"/>
                <a:ea typeface="Arimo"/>
                <a:cs typeface="Arimo"/>
                <a:sym typeface="Arimo"/>
              </a:rPr>
              <a:t>工具包的第一至第五部分将为您提供有关可能采取的更多创意的想法</a:t>
            </a:r>
            <a:r>
              <a:rPr lang="zh-CN" sz="1200">
                <a:solidFill>
                  <a:schemeClr val="dk1"/>
                </a:solidFill>
                <a:latin typeface="Arimo"/>
                <a:ea typeface="Arimo"/>
                <a:cs typeface="Arimo"/>
                <a:sym typeface="Arimo"/>
              </a:rPr>
              <a:t>。</a:t>
            </a:r>
            <a:endParaRPr sz="1200">
              <a:solidFill>
                <a:schemeClr val="dk1"/>
              </a:solidFill>
              <a:latin typeface="Arimo"/>
              <a:ea typeface="Arimo"/>
              <a:cs typeface="Arimo"/>
              <a:sym typeface="Arimo"/>
            </a:endParaRPr>
          </a:p>
          <a:p>
            <a:pPr indent="0" lvl="0" marL="83185" marR="145415" rtl="0" algn="just">
              <a:lnSpc>
                <a:spcPct val="120000"/>
              </a:lnSpc>
              <a:spcBef>
                <a:spcPts val="600"/>
              </a:spcBef>
              <a:spcAft>
                <a:spcPts val="0"/>
              </a:spcAft>
              <a:buNone/>
            </a:pPr>
            <a:r>
              <a:rPr lang="zh-CN" sz="1200">
                <a:solidFill>
                  <a:schemeClr val="dk1"/>
                </a:solidFill>
                <a:latin typeface="Arimo"/>
                <a:ea typeface="Arimo"/>
                <a:cs typeface="Arimo"/>
                <a:sym typeface="Arimo"/>
              </a:rPr>
              <a:t>		</a:t>
            </a:r>
            <a:r>
              <a:rPr lang="zh-CN" sz="1200" u="sng">
                <a:solidFill>
                  <a:schemeClr val="hlink"/>
                </a:solidFill>
                <a:latin typeface="Arial"/>
                <a:ea typeface="Arial"/>
                <a:cs typeface="Arial"/>
                <a:sym typeface="Arial"/>
                <a:hlinkClick r:id="rId3"/>
              </a:rPr>
              <a:t> </a:t>
            </a:r>
            <a:r>
              <a:rPr b="1" lang="zh-CN" sz="1200" u="sng">
                <a:solidFill>
                  <a:schemeClr val="hlink"/>
                </a:solidFill>
                <a:latin typeface="Arial"/>
                <a:ea typeface="Arial"/>
                <a:cs typeface="Arial"/>
                <a:sym typeface="Arial"/>
                <a:hlinkClick r:id="rId4"/>
              </a:rPr>
              <a:t>视频9：T-SEDA探究的影响</a:t>
            </a:r>
            <a:endParaRPr b="1" sz="1200">
              <a:solidFill>
                <a:schemeClr val="dk1"/>
              </a:solidFill>
              <a:latin typeface="Arial"/>
              <a:ea typeface="Arial"/>
              <a:cs typeface="Arial"/>
              <a:sym typeface="Arial"/>
            </a:endParaRPr>
          </a:p>
        </p:txBody>
      </p:sp>
      <p:sp>
        <p:nvSpPr>
          <p:cNvPr id="722" name="Google Shape;722;p46"/>
          <p:cNvSpPr/>
          <p:nvPr/>
        </p:nvSpPr>
        <p:spPr>
          <a:xfrm>
            <a:off x="6059055" y="622181"/>
            <a:ext cx="3619493" cy="204025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3" name="Google Shape;723;p46"/>
          <p:cNvSpPr/>
          <p:nvPr/>
        </p:nvSpPr>
        <p:spPr>
          <a:xfrm>
            <a:off x="6450850" y="5174496"/>
            <a:ext cx="2821936" cy="204533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46"/>
          <p:cNvSpPr/>
          <p:nvPr/>
        </p:nvSpPr>
        <p:spPr>
          <a:xfrm>
            <a:off x="5573280" y="2820550"/>
            <a:ext cx="4716767" cy="221233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5" name="Google Shape;725;p46"/>
          <p:cNvSpPr txBox="1"/>
          <p:nvPr/>
        </p:nvSpPr>
        <p:spPr>
          <a:xfrm>
            <a:off x="5262662" y="7088109"/>
            <a:ext cx="167005" cy="154305"/>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zh-CN" sz="1000">
                <a:solidFill>
                  <a:schemeClr val="dk1"/>
                </a:solidFill>
                <a:latin typeface="Arial"/>
                <a:ea typeface="Arial"/>
                <a:cs typeface="Arial"/>
                <a:sym typeface="Arial"/>
              </a:rPr>
              <a:t>30</a:t>
            </a:r>
            <a:endParaRPr/>
          </a:p>
        </p:txBody>
      </p:sp>
      <p:sp>
        <p:nvSpPr>
          <p:cNvPr id="726" name="Google Shape;726;p46"/>
          <p:cNvSpPr/>
          <p:nvPr/>
        </p:nvSpPr>
        <p:spPr>
          <a:xfrm>
            <a:off x="1025525" y="6028495"/>
            <a:ext cx="439415" cy="43941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47"/>
          <p:cNvSpPr txBox="1"/>
          <p:nvPr>
            <p:ph type="title"/>
          </p:nvPr>
        </p:nvSpPr>
        <p:spPr>
          <a:xfrm>
            <a:off x="739599" y="702263"/>
            <a:ext cx="9046126" cy="553720"/>
          </a:xfrm>
          <a:prstGeom prst="rect">
            <a:avLst/>
          </a:prstGeom>
          <a:noFill/>
          <a:ln>
            <a:noFill/>
          </a:ln>
        </p:spPr>
        <p:txBody>
          <a:bodyPr anchorCtr="0" anchor="t" bIns="0" lIns="0" spcFirstLastPara="1" rIns="0" wrap="square" tIns="0">
            <a:spAutoFit/>
          </a:bodyPr>
          <a:lstStyle/>
          <a:p>
            <a:pPr indent="0" lvl="0" marL="318770" rtl="0" algn="ctr">
              <a:lnSpc>
                <a:spcPct val="100000"/>
              </a:lnSpc>
              <a:spcBef>
                <a:spcPts val="0"/>
              </a:spcBef>
              <a:spcAft>
                <a:spcPts val="0"/>
              </a:spcAft>
              <a:buNone/>
            </a:pPr>
            <a:r>
              <a:rPr lang="zh-CN" sz="3600"/>
              <a:t>T-SEDA：支持资源</a:t>
            </a:r>
            <a:endParaRPr/>
          </a:p>
        </p:txBody>
      </p:sp>
      <p:sp>
        <p:nvSpPr>
          <p:cNvPr id="733" name="Google Shape;733;p47"/>
          <p:cNvSpPr txBox="1"/>
          <p:nvPr>
            <p:ph idx="1" type="body"/>
          </p:nvPr>
        </p:nvSpPr>
        <p:spPr>
          <a:xfrm>
            <a:off x="774700" y="4841286"/>
            <a:ext cx="10046982" cy="982320"/>
          </a:xfrm>
          <a:prstGeom prst="rect">
            <a:avLst/>
          </a:prstGeom>
          <a:noFill/>
          <a:ln>
            <a:noFill/>
          </a:ln>
        </p:spPr>
        <p:txBody>
          <a:bodyPr anchorCtr="0" anchor="t" bIns="0" lIns="0" spcFirstLastPara="1" rIns="0" wrap="square" tIns="0">
            <a:spAutoFit/>
          </a:bodyPr>
          <a:lstStyle/>
          <a:p>
            <a:pPr indent="0" lvl="0" marL="316230" rtl="0" algn="l">
              <a:lnSpc>
                <a:spcPct val="100000"/>
              </a:lnSpc>
              <a:spcBef>
                <a:spcPts val="0"/>
              </a:spcBef>
              <a:spcAft>
                <a:spcPts val="0"/>
              </a:spcAft>
              <a:buNone/>
            </a:pPr>
            <a:r>
              <a:t/>
            </a:r>
            <a:endParaRPr sz="1550">
              <a:latin typeface="Times New Roman"/>
              <a:ea typeface="Times New Roman"/>
              <a:cs typeface="Times New Roman"/>
              <a:sym typeface="Times New Roman"/>
            </a:endParaRPr>
          </a:p>
          <a:p>
            <a:pPr indent="0" lvl="0" marL="316230" rtl="0" algn="l">
              <a:lnSpc>
                <a:spcPct val="100000"/>
              </a:lnSpc>
              <a:spcBef>
                <a:spcPts val="0"/>
              </a:spcBef>
              <a:spcAft>
                <a:spcPts val="0"/>
              </a:spcAft>
              <a:buClr>
                <a:schemeClr val="dk1"/>
              </a:buClr>
              <a:buSzPts val="1700"/>
              <a:buFont typeface="Noto Sans Symbols"/>
              <a:buNone/>
            </a:pPr>
            <a:r>
              <a:t/>
            </a:r>
            <a:endParaRPr sz="1700">
              <a:latin typeface="Times New Roman"/>
              <a:ea typeface="Times New Roman"/>
              <a:cs typeface="Times New Roman"/>
              <a:sym typeface="Times New Roman"/>
            </a:endParaRPr>
          </a:p>
          <a:p>
            <a:pPr indent="0" lvl="0" marL="316230" rtl="0" algn="l">
              <a:lnSpc>
                <a:spcPct val="100000"/>
              </a:lnSpc>
              <a:spcBef>
                <a:spcPts val="35"/>
              </a:spcBef>
              <a:spcAft>
                <a:spcPts val="0"/>
              </a:spcAft>
              <a:buClr>
                <a:schemeClr val="dk1"/>
              </a:buClr>
              <a:buSzPts val="1750"/>
              <a:buFont typeface="Noto Sans Symbols"/>
              <a:buNone/>
            </a:pPr>
            <a:r>
              <a:t/>
            </a:r>
            <a:endParaRPr sz="1750">
              <a:latin typeface="Times New Roman"/>
              <a:ea typeface="Times New Roman"/>
              <a:cs typeface="Times New Roman"/>
              <a:sym typeface="Times New Roman"/>
            </a:endParaRPr>
          </a:p>
          <a:p>
            <a:pPr indent="0" lvl="0" marL="316230" rtl="0" algn="l">
              <a:lnSpc>
                <a:spcPct val="100000"/>
              </a:lnSpc>
              <a:spcBef>
                <a:spcPts val="50"/>
              </a:spcBef>
              <a:spcAft>
                <a:spcPts val="0"/>
              </a:spcAft>
              <a:buNone/>
            </a:pPr>
            <a:r>
              <a:t/>
            </a:r>
            <a:endParaRPr sz="1300">
              <a:latin typeface="Times New Roman"/>
              <a:ea typeface="Times New Roman"/>
              <a:cs typeface="Times New Roman"/>
              <a:sym typeface="Times New Roman"/>
            </a:endParaRPr>
          </a:p>
        </p:txBody>
      </p:sp>
      <p:sp>
        <p:nvSpPr>
          <p:cNvPr id="734" name="Google Shape;734;p47"/>
          <p:cNvSpPr txBox="1"/>
          <p:nvPr/>
        </p:nvSpPr>
        <p:spPr>
          <a:xfrm>
            <a:off x="5262662" y="7088109"/>
            <a:ext cx="167005" cy="154305"/>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zh-CN" sz="1000">
                <a:solidFill>
                  <a:schemeClr val="dk1"/>
                </a:solidFill>
                <a:latin typeface="Arial"/>
                <a:ea typeface="Arial"/>
                <a:cs typeface="Arial"/>
                <a:sym typeface="Arial"/>
              </a:rPr>
              <a:t>31</a:t>
            </a:r>
            <a:endParaRPr/>
          </a:p>
        </p:txBody>
      </p:sp>
      <p:graphicFrame>
        <p:nvGraphicFramePr>
          <p:cNvPr id="735" name="Google Shape;735;p47"/>
          <p:cNvGraphicFramePr/>
          <p:nvPr/>
        </p:nvGraphicFramePr>
        <p:xfrm>
          <a:off x="774700" y="1760313"/>
          <a:ext cx="3000000" cy="3000000"/>
        </p:xfrm>
        <a:graphic>
          <a:graphicData uri="http://schemas.openxmlformats.org/drawingml/2006/table">
            <a:tbl>
              <a:tblPr bandRow="1" firstRow="1">
                <a:noFill/>
                <a:tableStyleId>{BE6F74B4-034D-4DF5-80FB-4895103268DE}</a:tableStyleId>
              </a:tblPr>
              <a:tblGrid>
                <a:gridCol w="4759900"/>
                <a:gridCol w="762000"/>
              </a:tblGrid>
              <a:tr h="457200">
                <a:tc>
                  <a:txBody>
                    <a:bodyPr/>
                    <a:lstStyle/>
                    <a:p>
                      <a:pPr indent="0" lvl="0" marL="0" marR="0" rtl="0" algn="ctr">
                        <a:spcBef>
                          <a:spcPts val="0"/>
                        </a:spcBef>
                        <a:spcAft>
                          <a:spcPts val="0"/>
                        </a:spcAft>
                        <a:buNone/>
                      </a:pPr>
                      <a:r>
                        <a:rPr lang="zh-CN" sz="1800"/>
                        <a:t>部分</a:t>
                      </a:r>
                      <a:endParaRPr/>
                    </a:p>
                  </a:txBody>
                  <a:tcPr marT="91450" marB="91450" marR="91450" marL="91450">
                    <a:solidFill>
                      <a:srgbClr val="2E6A7B"/>
                    </a:solidFill>
                  </a:tcPr>
                </a:tc>
                <a:tc>
                  <a:txBody>
                    <a:bodyPr/>
                    <a:lstStyle/>
                    <a:p>
                      <a:pPr indent="0" lvl="0" marL="0" marR="0" rtl="0" algn="ctr">
                        <a:spcBef>
                          <a:spcPts val="0"/>
                        </a:spcBef>
                        <a:spcAft>
                          <a:spcPts val="0"/>
                        </a:spcAft>
                        <a:buNone/>
                      </a:pPr>
                      <a:r>
                        <a:rPr b="1" lang="zh-CN" sz="1400">
                          <a:solidFill>
                            <a:schemeClr val="lt1"/>
                          </a:solidFill>
                          <a:latin typeface="Calibri"/>
                          <a:ea typeface="Calibri"/>
                          <a:cs typeface="Calibri"/>
                          <a:sym typeface="Calibri"/>
                        </a:rPr>
                        <a:t>幻灯片</a:t>
                      </a:r>
                      <a:endParaRPr sz="1400">
                        <a:solidFill>
                          <a:srgbClr val="00B050"/>
                        </a:solidFill>
                      </a:endParaRPr>
                    </a:p>
                  </a:txBody>
                  <a:tcPr marT="91450" marB="91450" marR="91450" marL="91450">
                    <a:solidFill>
                      <a:srgbClr val="2E6A7B"/>
                    </a:solidFill>
                  </a:tcPr>
                </a:tc>
              </a:tr>
              <a:tr h="586475">
                <a:tc>
                  <a:txBody>
                    <a:bodyPr/>
                    <a:lstStyle/>
                    <a:p>
                      <a:pPr indent="0" lvl="0" marL="0" marR="0" rtl="0" algn="l">
                        <a:lnSpc>
                          <a:spcPct val="120000"/>
                        </a:lnSpc>
                        <a:spcBef>
                          <a:spcPts val="0"/>
                        </a:spcBef>
                        <a:spcAft>
                          <a:spcPts val="0"/>
                        </a:spcAft>
                        <a:buSzPts val="1400"/>
                        <a:buFont typeface="Calibri"/>
                        <a:buNone/>
                      </a:pPr>
                      <a:r>
                        <a:rPr b="1" lang="zh-CN" sz="1400">
                          <a:latin typeface="Calibri"/>
                          <a:ea typeface="Calibri"/>
                          <a:cs typeface="Calibri"/>
                          <a:sym typeface="Calibri"/>
                        </a:rPr>
                        <a:t>第一部分：详细编码框架。</a:t>
                      </a:r>
                      <a:r>
                        <a:rPr lang="zh-CN" sz="1400">
                          <a:latin typeface="Calibri"/>
                          <a:ea typeface="Calibri"/>
                          <a:cs typeface="Calibri"/>
                          <a:sym typeface="Calibri"/>
                        </a:rPr>
                        <a:t>列举和解释对话类别，配以提示语和参与示例，以及更广泛的对话式课堂实践。</a:t>
                      </a:r>
                      <a:endParaRPr/>
                    </a:p>
                  </a:txBody>
                  <a:tcPr marT="91450" marB="91450" marR="91450" marL="91450"/>
                </a:tc>
                <a:tc>
                  <a:txBody>
                    <a:bodyPr/>
                    <a:lstStyle/>
                    <a:p>
                      <a:pPr indent="0" lvl="0" marL="0" marR="0" rtl="0" algn="ctr">
                        <a:spcBef>
                          <a:spcPts val="0"/>
                        </a:spcBef>
                        <a:spcAft>
                          <a:spcPts val="0"/>
                        </a:spcAft>
                        <a:buNone/>
                      </a:pPr>
                      <a:r>
                        <a:rPr lang="zh-CN" sz="1400"/>
                        <a:t>42</a:t>
                      </a:r>
                      <a:endParaRPr/>
                    </a:p>
                  </a:txBody>
                  <a:tcPr marT="91450" marB="91450" marR="91450" marL="91450">
                    <a:solidFill>
                      <a:srgbClr val="D8D8D8"/>
                    </a:solidFill>
                  </a:tcPr>
                </a:tc>
              </a:tr>
              <a:tr h="694700">
                <a:tc>
                  <a:txBody>
                    <a:bodyPr/>
                    <a:lstStyle/>
                    <a:p>
                      <a:pPr indent="0" lvl="0" marL="0" marR="0" rtl="0" algn="l">
                        <a:lnSpc>
                          <a:spcPct val="120000"/>
                        </a:lnSpc>
                        <a:spcBef>
                          <a:spcPts val="0"/>
                        </a:spcBef>
                        <a:spcAft>
                          <a:spcPts val="0"/>
                        </a:spcAft>
                        <a:buSzPts val="1400"/>
                        <a:buFont typeface="Calibri"/>
                        <a:buNone/>
                      </a:pPr>
                      <a:r>
                        <a:rPr b="1" lang="zh-CN" sz="1400">
                          <a:latin typeface="Calibri"/>
                          <a:ea typeface="Calibri"/>
                          <a:cs typeface="Calibri"/>
                          <a:sym typeface="Calibri"/>
                        </a:rPr>
                        <a:t>第二部分：观察类型及相应的观察与编码模板，</a:t>
                      </a:r>
                      <a:r>
                        <a:rPr lang="zh-CN" sz="1400">
                          <a:latin typeface="Calibri"/>
                          <a:ea typeface="Calibri"/>
                          <a:cs typeface="Calibri"/>
                          <a:sym typeface="Calibri"/>
                        </a:rPr>
                        <a:t>包括课堂观察（时间抽样、核对表、评分表）。</a:t>
                      </a:r>
                      <a:endParaRPr/>
                    </a:p>
                  </a:txBody>
                  <a:tcPr marT="91450" marB="91450" marR="91450" marL="91450"/>
                </a:tc>
                <a:tc>
                  <a:txBody>
                    <a:bodyPr/>
                    <a:lstStyle/>
                    <a:p>
                      <a:pPr indent="0" lvl="0" marL="0" marR="0" rtl="0" algn="ctr">
                        <a:spcBef>
                          <a:spcPts val="0"/>
                        </a:spcBef>
                        <a:spcAft>
                          <a:spcPts val="0"/>
                        </a:spcAft>
                        <a:buNone/>
                      </a:pPr>
                      <a:r>
                        <a:rPr lang="zh-CN" sz="1400"/>
                        <a:t>48</a:t>
                      </a:r>
                      <a:endParaRPr/>
                    </a:p>
                  </a:txBody>
                  <a:tcPr marT="91450" marB="91450" marR="91450" marL="91450">
                    <a:solidFill>
                      <a:srgbClr val="D8D8D8"/>
                    </a:solidFill>
                  </a:tcPr>
                </a:tc>
              </a:tr>
              <a:tr h="396250">
                <a:tc>
                  <a:txBody>
                    <a:bodyPr/>
                    <a:lstStyle/>
                    <a:p>
                      <a:pPr indent="0" lvl="0" marL="93980" marR="0" rtl="0" algn="l">
                        <a:lnSpc>
                          <a:spcPct val="100000"/>
                        </a:lnSpc>
                        <a:spcBef>
                          <a:spcPts val="0"/>
                        </a:spcBef>
                        <a:spcAft>
                          <a:spcPts val="0"/>
                        </a:spcAft>
                        <a:buSzPts val="1400"/>
                        <a:buFont typeface="Calibri"/>
                        <a:buNone/>
                      </a:pPr>
                      <a:r>
                        <a:rPr b="1" lang="zh-CN" sz="1400">
                          <a:latin typeface="Calibri"/>
                          <a:ea typeface="Calibri"/>
                          <a:cs typeface="Calibri"/>
                          <a:sym typeface="Calibri"/>
                        </a:rPr>
                        <a:t> 模板 2A: 转录文本编码</a:t>
                      </a:r>
                      <a:endParaRPr/>
                    </a:p>
                  </a:txBody>
                  <a:tcPr marT="91450" marB="91450" marR="91450" marL="91450"/>
                </a:tc>
                <a:tc>
                  <a:txBody>
                    <a:bodyPr/>
                    <a:lstStyle/>
                    <a:p>
                      <a:pPr indent="0" lvl="0" marL="0" marR="0" rtl="0" algn="ctr">
                        <a:spcBef>
                          <a:spcPts val="0"/>
                        </a:spcBef>
                        <a:spcAft>
                          <a:spcPts val="0"/>
                        </a:spcAft>
                        <a:buNone/>
                      </a:pPr>
                      <a:r>
                        <a:rPr lang="zh-CN" sz="1400"/>
                        <a:t>51</a:t>
                      </a:r>
                      <a:endParaRPr/>
                    </a:p>
                  </a:txBody>
                  <a:tcPr marT="91450" marB="91450" marR="91450" marL="91450">
                    <a:solidFill>
                      <a:srgbClr val="D8D8D8"/>
                    </a:solidFill>
                  </a:tcPr>
                </a:tc>
              </a:tr>
              <a:tr h="304800">
                <a:tc>
                  <a:txBody>
                    <a:bodyPr/>
                    <a:lstStyle/>
                    <a:p>
                      <a:pPr indent="0" lvl="0" marL="93980" marR="0" rtl="0" algn="l">
                        <a:lnSpc>
                          <a:spcPct val="100000"/>
                        </a:lnSpc>
                        <a:spcBef>
                          <a:spcPts val="0"/>
                        </a:spcBef>
                        <a:spcAft>
                          <a:spcPts val="0"/>
                        </a:spcAft>
                        <a:buNone/>
                      </a:pPr>
                      <a:r>
                        <a:rPr b="1" lang="zh-CN" sz="1400">
                          <a:latin typeface="Calibri"/>
                          <a:ea typeface="Calibri"/>
                          <a:cs typeface="Calibri"/>
                          <a:sym typeface="Calibri"/>
                        </a:rPr>
                        <a:t> 模板 2B: 小组活动的时间抽样编码</a:t>
                      </a:r>
                      <a:endParaRPr/>
                    </a:p>
                  </a:txBody>
                  <a:tcPr marT="91450" marB="91450" marR="91450" marL="91450"/>
                </a:tc>
                <a:tc>
                  <a:txBody>
                    <a:bodyPr/>
                    <a:lstStyle/>
                    <a:p>
                      <a:pPr indent="0" lvl="0" marL="0" marR="0" rtl="0" algn="ctr">
                        <a:spcBef>
                          <a:spcPts val="0"/>
                        </a:spcBef>
                        <a:spcAft>
                          <a:spcPts val="0"/>
                        </a:spcAft>
                        <a:buNone/>
                      </a:pPr>
                      <a:r>
                        <a:rPr lang="zh-CN" sz="1400"/>
                        <a:t>53</a:t>
                      </a:r>
                      <a:endParaRPr/>
                    </a:p>
                  </a:txBody>
                  <a:tcPr marT="91450" marB="91450" marR="91450" marL="91450">
                    <a:solidFill>
                      <a:srgbClr val="D8D8D8"/>
                    </a:solidFill>
                  </a:tcPr>
                </a:tc>
              </a:tr>
              <a:tr h="297300">
                <a:tc>
                  <a:txBody>
                    <a:bodyPr/>
                    <a:lstStyle/>
                    <a:p>
                      <a:pPr indent="0" lvl="0" marL="93980" marR="130810" rtl="0" algn="l">
                        <a:lnSpc>
                          <a:spcPct val="101000"/>
                        </a:lnSpc>
                        <a:spcBef>
                          <a:spcPts val="0"/>
                        </a:spcBef>
                        <a:spcAft>
                          <a:spcPts val="0"/>
                        </a:spcAft>
                        <a:buNone/>
                      </a:pPr>
                      <a:r>
                        <a:rPr b="1" lang="zh-CN" sz="1400">
                          <a:latin typeface="Calibri"/>
                          <a:ea typeface="Calibri"/>
                          <a:cs typeface="Calibri"/>
                          <a:sym typeface="Calibri"/>
                        </a:rPr>
                        <a:t> 模板 2C: 小组活动中个体学生的核对表</a:t>
                      </a:r>
                      <a:endParaRPr/>
                    </a:p>
                  </a:txBody>
                  <a:tcPr marT="91450" marB="91450" marR="91450" marL="91450"/>
                </a:tc>
                <a:tc>
                  <a:txBody>
                    <a:bodyPr/>
                    <a:lstStyle/>
                    <a:p>
                      <a:pPr indent="0" lvl="0" marL="0" marR="0" rtl="0" algn="ctr">
                        <a:spcBef>
                          <a:spcPts val="0"/>
                        </a:spcBef>
                        <a:spcAft>
                          <a:spcPts val="0"/>
                        </a:spcAft>
                        <a:buNone/>
                      </a:pPr>
                      <a:r>
                        <a:rPr lang="zh-CN" sz="1400"/>
                        <a:t>55</a:t>
                      </a:r>
                      <a:endParaRPr/>
                    </a:p>
                  </a:txBody>
                  <a:tcPr marT="91450" marB="91450" marR="91450" marL="91450">
                    <a:solidFill>
                      <a:srgbClr val="D8D8D8"/>
                    </a:solidFill>
                  </a:tcPr>
                </a:tc>
              </a:tr>
              <a:tr h="396250">
                <a:tc>
                  <a:txBody>
                    <a:bodyPr/>
                    <a:lstStyle/>
                    <a:p>
                      <a:pPr indent="0" lvl="0" marL="93980" marR="0" rtl="0" algn="l">
                        <a:lnSpc>
                          <a:spcPct val="100000"/>
                        </a:lnSpc>
                        <a:spcBef>
                          <a:spcPts val="0"/>
                        </a:spcBef>
                        <a:spcAft>
                          <a:spcPts val="0"/>
                        </a:spcAft>
                        <a:buSzPts val="1400"/>
                        <a:buFont typeface="Calibri"/>
                        <a:buNone/>
                      </a:pPr>
                      <a:r>
                        <a:rPr b="1" lang="zh-CN" sz="1400">
                          <a:latin typeface="Calibri"/>
                          <a:ea typeface="Calibri"/>
                          <a:cs typeface="Calibri"/>
                          <a:sym typeface="Calibri"/>
                        </a:rPr>
                        <a:t> 模板 2D: 小组评分</a:t>
                      </a:r>
                      <a:endParaRPr/>
                    </a:p>
                  </a:txBody>
                  <a:tcPr marT="91450" marB="91450" marR="91450" marL="91450"/>
                </a:tc>
                <a:tc>
                  <a:txBody>
                    <a:bodyPr/>
                    <a:lstStyle/>
                    <a:p>
                      <a:pPr indent="0" lvl="0" marL="0" marR="0" rtl="0" algn="ctr">
                        <a:spcBef>
                          <a:spcPts val="0"/>
                        </a:spcBef>
                        <a:spcAft>
                          <a:spcPts val="0"/>
                        </a:spcAft>
                        <a:buNone/>
                      </a:pPr>
                      <a:r>
                        <a:rPr lang="zh-CN" sz="1400"/>
                        <a:t>56</a:t>
                      </a:r>
                      <a:endParaRPr/>
                    </a:p>
                  </a:txBody>
                  <a:tcPr marT="91450" marB="91450" marR="91450" marL="91450">
                    <a:solidFill>
                      <a:srgbClr val="D8D8D8"/>
                    </a:solidFill>
                  </a:tcPr>
                </a:tc>
              </a:tr>
              <a:tr h="396250">
                <a:tc>
                  <a:txBody>
                    <a:bodyPr/>
                    <a:lstStyle/>
                    <a:p>
                      <a:pPr indent="0" lvl="0" marL="93980" marR="0" rtl="0" algn="l">
                        <a:lnSpc>
                          <a:spcPct val="100000"/>
                        </a:lnSpc>
                        <a:spcBef>
                          <a:spcPts val="0"/>
                        </a:spcBef>
                        <a:spcAft>
                          <a:spcPts val="0"/>
                        </a:spcAft>
                        <a:buClr>
                          <a:schemeClr val="dk1"/>
                        </a:buClr>
                        <a:buSzPts val="1400"/>
                        <a:buFont typeface="Calibri"/>
                        <a:buNone/>
                      </a:pPr>
                      <a:r>
                        <a:rPr b="1" lang="zh-CN" sz="1400">
                          <a:solidFill>
                            <a:schemeClr val="dk1"/>
                          </a:solidFill>
                          <a:latin typeface="Calibri"/>
                          <a:ea typeface="Calibri"/>
                          <a:cs typeface="Calibri"/>
                          <a:sym typeface="Calibri"/>
                        </a:rPr>
                        <a:t> 模板 2E: 全班参与评分表</a:t>
                      </a:r>
                      <a:endParaRPr/>
                    </a:p>
                  </a:txBody>
                  <a:tcPr marT="91450" marB="91450" marR="91450" marL="91450"/>
                </a:tc>
                <a:tc>
                  <a:txBody>
                    <a:bodyPr/>
                    <a:lstStyle/>
                    <a:p>
                      <a:pPr indent="0" lvl="0" marL="0" marR="0" rtl="0" algn="ctr">
                        <a:spcBef>
                          <a:spcPts val="0"/>
                        </a:spcBef>
                        <a:spcAft>
                          <a:spcPts val="0"/>
                        </a:spcAft>
                        <a:buNone/>
                      </a:pPr>
                      <a:r>
                        <a:rPr lang="zh-CN" sz="1400"/>
                        <a:t>57</a:t>
                      </a:r>
                      <a:endParaRPr/>
                    </a:p>
                  </a:txBody>
                  <a:tcPr marT="91450" marB="91450" marR="91450" marL="91450">
                    <a:solidFill>
                      <a:srgbClr val="D8D8D8"/>
                    </a:solidFill>
                  </a:tcPr>
                </a:tc>
              </a:tr>
              <a:tr h="396250">
                <a:tc>
                  <a:txBody>
                    <a:bodyPr/>
                    <a:lstStyle/>
                    <a:p>
                      <a:pPr indent="0" lvl="0" marL="93980" marR="0" rtl="0" algn="l">
                        <a:lnSpc>
                          <a:spcPct val="100000"/>
                        </a:lnSpc>
                        <a:spcBef>
                          <a:spcPts val="0"/>
                        </a:spcBef>
                        <a:spcAft>
                          <a:spcPts val="0"/>
                        </a:spcAft>
                        <a:buClr>
                          <a:schemeClr val="dk1"/>
                        </a:buClr>
                        <a:buSzPts val="1400"/>
                        <a:buFont typeface="Calibri"/>
                        <a:buNone/>
                      </a:pPr>
                      <a:r>
                        <a:rPr b="1" lang="zh-CN" sz="1400">
                          <a:solidFill>
                            <a:schemeClr val="dk1"/>
                          </a:solidFill>
                          <a:latin typeface="Calibri"/>
                          <a:ea typeface="Calibri"/>
                          <a:cs typeface="Calibri"/>
                          <a:sym typeface="Calibri"/>
                        </a:rPr>
                        <a:t> 模板 2F: 学生参与和基本规则评分表</a:t>
                      </a:r>
                      <a:endParaRPr/>
                    </a:p>
                  </a:txBody>
                  <a:tcPr marT="91450" marB="91450" marR="91450" marL="91450"/>
                </a:tc>
                <a:tc>
                  <a:txBody>
                    <a:bodyPr/>
                    <a:lstStyle/>
                    <a:p>
                      <a:pPr indent="0" lvl="0" marL="0" marR="0" rtl="0" algn="ctr">
                        <a:spcBef>
                          <a:spcPts val="0"/>
                        </a:spcBef>
                        <a:spcAft>
                          <a:spcPts val="0"/>
                        </a:spcAft>
                        <a:buNone/>
                      </a:pPr>
                      <a:r>
                        <a:rPr lang="zh-CN" sz="1400"/>
                        <a:t>58</a:t>
                      </a:r>
                      <a:endParaRPr/>
                    </a:p>
                  </a:txBody>
                  <a:tcPr marT="91450" marB="91450" marR="91450" marL="91450">
                    <a:solidFill>
                      <a:srgbClr val="D8D8D8"/>
                    </a:solidFill>
                  </a:tcPr>
                </a:tc>
              </a:tr>
              <a:tr h="297300">
                <a:tc>
                  <a:txBody>
                    <a:bodyPr/>
                    <a:lstStyle/>
                    <a:p>
                      <a:pPr indent="0" lvl="0" marL="93980" marR="0" rtl="0" algn="l">
                        <a:lnSpc>
                          <a:spcPct val="100000"/>
                        </a:lnSpc>
                        <a:spcBef>
                          <a:spcPts val="0"/>
                        </a:spcBef>
                        <a:spcAft>
                          <a:spcPts val="0"/>
                        </a:spcAft>
                        <a:buSzPts val="1400"/>
                        <a:buFont typeface="Calibri"/>
                        <a:buNone/>
                      </a:pPr>
                      <a:r>
                        <a:rPr lang="zh-CN" sz="1400"/>
                        <a:t> </a:t>
                      </a:r>
                      <a:r>
                        <a:rPr b="1" lang="zh-CN" sz="1400">
                          <a:solidFill>
                            <a:schemeClr val="dk1"/>
                          </a:solidFill>
                          <a:latin typeface="Calibri"/>
                          <a:ea typeface="Calibri"/>
                          <a:cs typeface="Calibri"/>
                          <a:sym typeface="Calibri"/>
                        </a:rPr>
                        <a:t>模板 2G: 学生小组活动自我评估</a:t>
                      </a:r>
                      <a:endParaRPr/>
                    </a:p>
                  </a:txBody>
                  <a:tcPr marT="91450" marB="91450" marR="91450" marL="91450"/>
                </a:tc>
                <a:tc>
                  <a:txBody>
                    <a:bodyPr/>
                    <a:lstStyle/>
                    <a:p>
                      <a:pPr indent="0" lvl="0" marL="0" marR="0" rtl="0" algn="ctr">
                        <a:spcBef>
                          <a:spcPts val="0"/>
                        </a:spcBef>
                        <a:spcAft>
                          <a:spcPts val="0"/>
                        </a:spcAft>
                        <a:buNone/>
                      </a:pPr>
                      <a:r>
                        <a:rPr lang="zh-CN" sz="1400"/>
                        <a:t>59</a:t>
                      </a:r>
                      <a:endParaRPr/>
                    </a:p>
                  </a:txBody>
                  <a:tcPr marT="91450" marB="91450" marR="91450" marL="91450">
                    <a:solidFill>
                      <a:srgbClr val="D8D8D8"/>
                    </a:solidFill>
                  </a:tcPr>
                </a:tc>
              </a:tr>
              <a:tr h="297300">
                <a:tc>
                  <a:txBody>
                    <a:bodyPr/>
                    <a:lstStyle/>
                    <a:p>
                      <a:pPr indent="0" lvl="0" marL="135255" marR="0" rtl="0" algn="l">
                        <a:lnSpc>
                          <a:spcPct val="100000"/>
                        </a:lnSpc>
                        <a:spcBef>
                          <a:spcPts val="0"/>
                        </a:spcBef>
                        <a:spcAft>
                          <a:spcPts val="0"/>
                        </a:spcAft>
                        <a:buClr>
                          <a:schemeClr val="dk1"/>
                        </a:buClr>
                        <a:buSzPts val="1400"/>
                        <a:buFont typeface="Calibri"/>
                        <a:buNone/>
                      </a:pPr>
                      <a:r>
                        <a:rPr b="1" lang="zh-CN" sz="1400">
                          <a:solidFill>
                            <a:schemeClr val="dk1"/>
                          </a:solidFill>
                          <a:latin typeface="Calibri"/>
                          <a:ea typeface="Calibri"/>
                          <a:cs typeface="Calibri"/>
                          <a:sym typeface="Calibri"/>
                        </a:rPr>
                        <a:t>模板 2H: 对话式教学问卷（实践的自我评估）</a:t>
                      </a:r>
                      <a:endParaRPr/>
                    </a:p>
                  </a:txBody>
                  <a:tcPr marT="91450" marB="91450" marR="91450" marL="91450"/>
                </a:tc>
                <a:tc>
                  <a:txBody>
                    <a:bodyPr/>
                    <a:lstStyle/>
                    <a:p>
                      <a:pPr indent="0" lvl="0" marL="0" marR="0" rtl="0" algn="ctr">
                        <a:spcBef>
                          <a:spcPts val="0"/>
                        </a:spcBef>
                        <a:spcAft>
                          <a:spcPts val="0"/>
                        </a:spcAft>
                        <a:buNone/>
                      </a:pPr>
                      <a:r>
                        <a:rPr lang="zh-CN" sz="1400"/>
                        <a:t>60</a:t>
                      </a:r>
                      <a:endParaRPr/>
                    </a:p>
                  </a:txBody>
                  <a:tcPr marT="91450" marB="91450" marR="91450" marL="91450">
                    <a:solidFill>
                      <a:srgbClr val="D8D8D8"/>
                    </a:solidFill>
                  </a:tcPr>
                </a:tc>
              </a:tr>
            </a:tbl>
          </a:graphicData>
        </a:graphic>
      </p:graphicFrame>
      <p:sp>
        <p:nvSpPr>
          <p:cNvPr id="736" name="Google Shape;736;p47"/>
          <p:cNvSpPr txBox="1"/>
          <p:nvPr/>
        </p:nvSpPr>
        <p:spPr>
          <a:xfrm>
            <a:off x="6613347" y="1938692"/>
            <a:ext cx="3472475" cy="3798570"/>
          </a:xfrm>
          <a:prstGeom prst="rect">
            <a:avLst/>
          </a:prstGeom>
          <a:noFill/>
          <a:ln cap="flat" cmpd="sng" w="19050">
            <a:solidFill>
              <a:srgbClr val="2E6A7B"/>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None/>
            </a:pPr>
            <a:r>
              <a:rPr b="1" lang="zh-CN" sz="1400">
                <a:solidFill>
                  <a:schemeClr val="dk1"/>
                </a:solidFill>
                <a:latin typeface="Arial"/>
                <a:ea typeface="Arial"/>
                <a:cs typeface="Arial"/>
                <a:sym typeface="Arial"/>
              </a:rPr>
              <a:t>以下资源可在线获取 (</a:t>
            </a:r>
            <a:r>
              <a:rPr b="1" lang="zh-CN" sz="1400" u="sng">
                <a:solidFill>
                  <a:schemeClr val="hlink"/>
                </a:solidFill>
                <a:latin typeface="Arial"/>
                <a:ea typeface="Arial"/>
                <a:cs typeface="Arial"/>
                <a:sym typeface="Arial"/>
                <a:hlinkClick r:id="rId3"/>
              </a:rPr>
              <a:t>http://bit.ly/T-SEDA),</a:t>
            </a:r>
            <a:r>
              <a:rPr b="1" lang="zh-CN" sz="1400">
                <a:solidFill>
                  <a:schemeClr val="dk1"/>
                </a:solidFill>
                <a:latin typeface="Arial"/>
                <a:ea typeface="Arial"/>
                <a:cs typeface="Arial"/>
                <a:sym typeface="Arial"/>
              </a:rPr>
              <a:t> 包括可单独下载的用于打印或编辑的模板；请留意相关图标    。</a:t>
            </a:r>
            <a:endParaRPr b="1" sz="1400">
              <a:solidFill>
                <a:schemeClr val="dk1"/>
              </a:solidFill>
              <a:latin typeface="Arial"/>
              <a:ea typeface="Arial"/>
              <a:cs typeface="Arial"/>
              <a:sym typeface="Arial"/>
            </a:endParaRPr>
          </a:p>
          <a:p>
            <a:pPr indent="0" lvl="0" marL="0" marR="0" rtl="0" algn="l">
              <a:lnSpc>
                <a:spcPct val="120000"/>
              </a:lnSpc>
              <a:spcBef>
                <a:spcPts val="0"/>
              </a:spcBef>
              <a:spcAft>
                <a:spcPts val="0"/>
              </a:spcAft>
              <a:buNone/>
            </a:pPr>
            <a:r>
              <a:t/>
            </a:r>
            <a:endParaRPr b="1" sz="1400" u="sng">
              <a:solidFill>
                <a:schemeClr val="dk1"/>
              </a:solidFill>
              <a:latin typeface="Arial"/>
              <a:ea typeface="Arial"/>
              <a:cs typeface="Arial"/>
              <a:sym typeface="Arial"/>
            </a:endParaRPr>
          </a:p>
          <a:p>
            <a:pPr indent="0" lvl="0" marL="0" marR="0" rtl="0" algn="l">
              <a:lnSpc>
                <a:spcPct val="120000"/>
              </a:lnSpc>
              <a:spcBef>
                <a:spcPts val="0"/>
              </a:spcBef>
              <a:spcAft>
                <a:spcPts val="0"/>
              </a:spcAft>
              <a:buNone/>
            </a:pPr>
            <a:r>
              <a:rPr b="1" lang="zh-CN" sz="1400" u="sng">
                <a:solidFill>
                  <a:schemeClr val="dk1"/>
                </a:solidFill>
                <a:latin typeface="Arial"/>
                <a:ea typeface="Arial"/>
                <a:cs typeface="Arial"/>
                <a:sym typeface="Arial"/>
              </a:rPr>
              <a:t>第三部分</a:t>
            </a:r>
            <a:r>
              <a:rPr b="1" lang="zh-CN" sz="1400">
                <a:solidFill>
                  <a:schemeClr val="dk1"/>
                </a:solidFill>
                <a:latin typeface="Arial"/>
                <a:ea typeface="Arial"/>
                <a:cs typeface="Arial"/>
                <a:sym typeface="Arial"/>
              </a:rPr>
              <a:t>：录制和转录的技术指南</a:t>
            </a:r>
            <a:endParaRPr/>
          </a:p>
          <a:p>
            <a:pPr indent="0" lvl="0" marL="0" marR="0" rtl="0" algn="l">
              <a:lnSpc>
                <a:spcPct val="120000"/>
              </a:lnSpc>
              <a:spcBef>
                <a:spcPts val="500"/>
              </a:spcBef>
              <a:spcAft>
                <a:spcPts val="0"/>
              </a:spcAft>
              <a:buNone/>
            </a:pPr>
            <a:r>
              <a:t/>
            </a:r>
            <a:endParaRPr b="1" sz="1400">
              <a:solidFill>
                <a:schemeClr val="dk1"/>
              </a:solidFill>
              <a:latin typeface="Arial"/>
              <a:ea typeface="Arial"/>
              <a:cs typeface="Arial"/>
              <a:sym typeface="Arial"/>
            </a:endParaRPr>
          </a:p>
          <a:p>
            <a:pPr indent="0" lvl="0" marL="0" marR="0" rtl="0" algn="l">
              <a:lnSpc>
                <a:spcPct val="120000"/>
              </a:lnSpc>
              <a:spcBef>
                <a:spcPts val="500"/>
              </a:spcBef>
              <a:spcAft>
                <a:spcPts val="0"/>
              </a:spcAft>
              <a:buNone/>
            </a:pPr>
            <a:r>
              <a:rPr b="1" lang="zh-CN" sz="1400" u="sng">
                <a:solidFill>
                  <a:schemeClr val="dk1"/>
                </a:solidFill>
                <a:latin typeface="Arial"/>
                <a:ea typeface="Arial"/>
                <a:cs typeface="Arial"/>
                <a:sym typeface="Arial"/>
              </a:rPr>
              <a:t>第四部分</a:t>
            </a:r>
            <a:r>
              <a:rPr lang="zh-CN" sz="1400">
                <a:solidFill>
                  <a:schemeClr val="dk1"/>
                </a:solidFill>
                <a:latin typeface="Arial"/>
                <a:ea typeface="Arial"/>
                <a:cs typeface="Arial"/>
                <a:sym typeface="Arial"/>
              </a:rPr>
              <a:t>：</a:t>
            </a:r>
            <a:r>
              <a:rPr b="1" lang="zh-CN" sz="1400">
                <a:solidFill>
                  <a:schemeClr val="dk1"/>
                </a:solidFill>
                <a:latin typeface="Arial"/>
                <a:ea typeface="Arial"/>
                <a:cs typeface="Arial"/>
                <a:sym typeface="Arial"/>
              </a:rPr>
              <a:t>案例研究</a:t>
            </a:r>
            <a:r>
              <a:rPr lang="zh-CN" sz="1400">
                <a:solidFill>
                  <a:schemeClr val="dk1"/>
                </a:solidFill>
                <a:latin typeface="Arial"/>
                <a:ea typeface="Arial"/>
                <a:cs typeface="Arial"/>
                <a:sym typeface="Arial"/>
              </a:rPr>
              <a:t> - 展示教师在不同背景下对话编码与解释的案例；包括教师的发现和后续步骤。</a:t>
            </a:r>
            <a:endParaRPr/>
          </a:p>
          <a:p>
            <a:pPr indent="0" lvl="0" marL="0" marR="0" rtl="0" algn="l">
              <a:lnSpc>
                <a:spcPct val="120000"/>
              </a:lnSpc>
              <a:spcBef>
                <a:spcPts val="500"/>
              </a:spcBef>
              <a:spcAft>
                <a:spcPts val="0"/>
              </a:spcAft>
              <a:buNone/>
            </a:pPr>
            <a:r>
              <a:t/>
            </a:r>
            <a:endParaRPr sz="1400">
              <a:solidFill>
                <a:schemeClr val="dk1"/>
              </a:solidFill>
              <a:latin typeface="Arial"/>
              <a:ea typeface="Arial"/>
              <a:cs typeface="Arial"/>
              <a:sym typeface="Arial"/>
            </a:endParaRPr>
          </a:p>
          <a:p>
            <a:pPr indent="0" lvl="0" marL="0" marR="0" rtl="0" algn="l">
              <a:lnSpc>
                <a:spcPct val="120000"/>
              </a:lnSpc>
              <a:spcBef>
                <a:spcPts val="500"/>
              </a:spcBef>
              <a:spcAft>
                <a:spcPts val="0"/>
              </a:spcAft>
              <a:buNone/>
            </a:pPr>
            <a:r>
              <a:rPr b="1" lang="zh-CN" sz="1400" u="sng">
                <a:solidFill>
                  <a:schemeClr val="dk1"/>
                </a:solidFill>
                <a:latin typeface="Arial"/>
                <a:ea typeface="Arial"/>
                <a:cs typeface="Arial"/>
                <a:sym typeface="Arial"/>
              </a:rPr>
              <a:t>第五部分</a:t>
            </a:r>
            <a:r>
              <a:rPr lang="zh-CN" sz="1400">
                <a:solidFill>
                  <a:schemeClr val="dk1"/>
                </a:solidFill>
                <a:latin typeface="Arial"/>
                <a:ea typeface="Arial"/>
                <a:cs typeface="Arial"/>
                <a:sym typeface="Arial"/>
              </a:rPr>
              <a:t>：</a:t>
            </a:r>
            <a:r>
              <a:rPr b="1" lang="zh-CN" sz="1400">
                <a:solidFill>
                  <a:schemeClr val="dk1"/>
                </a:solidFill>
                <a:latin typeface="Arial"/>
                <a:ea typeface="Arial"/>
                <a:cs typeface="Arial"/>
                <a:sym typeface="Arial"/>
              </a:rPr>
              <a:t>资源与活动</a:t>
            </a:r>
            <a:r>
              <a:rPr lang="zh-CN" sz="1400">
                <a:solidFill>
                  <a:schemeClr val="dk1"/>
                </a:solidFill>
                <a:latin typeface="Arial"/>
                <a:ea typeface="Arial"/>
                <a:cs typeface="Arial"/>
                <a:sym typeface="Arial"/>
              </a:rPr>
              <a:t> - 提供在您的课堂中实施对话的创意，参考其他对话研究，并提供相关资源链接。</a:t>
            </a:r>
            <a:endParaRPr/>
          </a:p>
        </p:txBody>
      </p:sp>
      <p:sp>
        <p:nvSpPr>
          <p:cNvPr id="737" name="Google Shape;737;p47"/>
          <p:cNvSpPr/>
          <p:nvPr/>
        </p:nvSpPr>
        <p:spPr>
          <a:xfrm>
            <a:off x="8884285" y="2583815"/>
            <a:ext cx="190498" cy="190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48"/>
          <p:cNvSpPr txBox="1"/>
          <p:nvPr/>
        </p:nvSpPr>
        <p:spPr>
          <a:xfrm>
            <a:off x="433069" y="173846"/>
            <a:ext cx="9746615" cy="114998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29210" marR="0" rtl="0" algn="l">
              <a:lnSpc>
                <a:spcPct val="100000"/>
              </a:lnSpc>
              <a:spcBef>
                <a:spcPts val="0"/>
              </a:spcBef>
              <a:spcAft>
                <a:spcPts val="0"/>
              </a:spcAft>
              <a:buNone/>
            </a:pPr>
            <a:r>
              <a:rPr b="1" lang="zh-CN" sz="1400">
                <a:solidFill>
                  <a:schemeClr val="dk1"/>
                </a:solidFill>
                <a:latin typeface="Arial"/>
                <a:ea typeface="Arial"/>
                <a:cs typeface="Arial"/>
                <a:sym typeface="Arial"/>
              </a:rPr>
              <a:t>第一部分：详细编码框架</a:t>
            </a:r>
            <a:endParaRPr/>
          </a:p>
          <a:p>
            <a:pPr indent="0" lvl="0" marL="29210" marR="305435" rtl="0" algn="just">
              <a:lnSpc>
                <a:spcPct val="121000"/>
              </a:lnSpc>
              <a:spcBef>
                <a:spcPts val="645"/>
              </a:spcBef>
              <a:spcAft>
                <a:spcPts val="0"/>
              </a:spcAft>
              <a:buNone/>
            </a:pPr>
            <a:r>
              <a:rPr lang="zh-CN" sz="1200">
                <a:solidFill>
                  <a:schemeClr val="dk1"/>
                </a:solidFill>
                <a:latin typeface="Arimo"/>
                <a:ea typeface="Arimo"/>
                <a:cs typeface="Arimo"/>
                <a:sym typeface="Arimo"/>
              </a:rPr>
              <a:t>这个编码方案相较于B部分中的版本更为详细。使用这些编码有助于您辨识学习环境中正在进行的对话。您可以为每个不同参与者的每个“话语轮次”应用一个对话编码。对于口头对话，您可以录制并转录对话内容，或者在学生交谈时进行实时编码。如何使用该框架的指导将在本资源的后续部分中提供。</a:t>
            </a:r>
            <a:endParaRPr/>
          </a:p>
        </p:txBody>
      </p:sp>
      <p:graphicFrame>
        <p:nvGraphicFramePr>
          <p:cNvPr id="743" name="Google Shape;743;p48"/>
          <p:cNvGraphicFramePr/>
          <p:nvPr/>
        </p:nvGraphicFramePr>
        <p:xfrm>
          <a:off x="438150" y="1409700"/>
          <a:ext cx="3000000" cy="3000000"/>
        </p:xfrm>
        <a:graphic>
          <a:graphicData uri="http://schemas.openxmlformats.org/drawingml/2006/table">
            <a:tbl>
              <a:tblPr bandRow="1" firstRow="1">
                <a:noFill/>
                <a:tableStyleId>{B718ED9C-53E8-462F-8460-63741EC14F3D}</a:tableStyleId>
              </a:tblPr>
              <a:tblGrid>
                <a:gridCol w="2635250"/>
                <a:gridCol w="3060700"/>
                <a:gridCol w="4050675"/>
              </a:tblGrid>
              <a:tr h="365750">
                <a:tc>
                  <a:txBody>
                    <a:bodyPr/>
                    <a:lstStyle/>
                    <a:p>
                      <a:pPr indent="0" lvl="0" marL="0" marR="0" rtl="0" algn="ctr">
                        <a:lnSpc>
                          <a:spcPct val="100000"/>
                        </a:lnSpc>
                        <a:spcBef>
                          <a:spcPts val="0"/>
                        </a:spcBef>
                        <a:spcAft>
                          <a:spcPts val="0"/>
                        </a:spcAft>
                        <a:buNone/>
                      </a:pPr>
                      <a:r>
                        <a:rPr b="1" lang="zh-CN" sz="1200">
                          <a:solidFill>
                            <a:schemeClr val="dk1"/>
                          </a:solidFill>
                          <a:latin typeface="Arimo"/>
                          <a:ea typeface="Arimo"/>
                          <a:cs typeface="Arimo"/>
                          <a:sym typeface="Arimo"/>
                        </a:rPr>
                        <a:t>编码类别</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方法与策略</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我们听到了什么？</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527925">
                <a:tc>
                  <a:txBody>
                    <a:bodyPr/>
                    <a:lstStyle/>
                    <a:p>
                      <a:pPr indent="0" lvl="0" marL="88265" marR="0" rtl="0" algn="l">
                        <a:lnSpc>
                          <a:spcPct val="100000"/>
                        </a:lnSpc>
                        <a:spcBef>
                          <a:spcPts val="0"/>
                        </a:spcBef>
                        <a:spcAft>
                          <a:spcPts val="0"/>
                        </a:spcAft>
                        <a:buNone/>
                      </a:pPr>
                      <a:r>
                        <a:rPr b="1" lang="zh-CN" sz="1200">
                          <a:latin typeface="Arial"/>
                          <a:ea typeface="Arial"/>
                          <a:cs typeface="Arial"/>
                          <a:sym typeface="Arial"/>
                        </a:rPr>
                        <a:t>B - 补充发展想法</a:t>
                      </a:r>
                      <a:endParaRPr b="1" i="1" sz="1200">
                        <a:latin typeface="Arial"/>
                        <a:ea typeface="Arial"/>
                        <a:cs typeface="Arial"/>
                        <a:sym typeface="Arial"/>
                      </a:endParaRPr>
                    </a:p>
                    <a:p>
                      <a:pPr indent="0" lvl="0" marL="88265" marR="0" rtl="0" algn="l">
                        <a:lnSpc>
                          <a:spcPct val="120000"/>
                        </a:lnSpc>
                        <a:spcBef>
                          <a:spcPts val="800"/>
                        </a:spcBef>
                        <a:spcAft>
                          <a:spcPts val="0"/>
                        </a:spcAft>
                        <a:buNone/>
                      </a:pPr>
                      <a:r>
                        <a:rPr i="1" lang="zh-CN" sz="1200">
                          <a:latin typeface="Arial"/>
                          <a:ea typeface="Arial"/>
                          <a:cs typeface="Arial"/>
                          <a:sym typeface="Arial"/>
                        </a:rPr>
                        <a:t>对自己或他人在之前的对话或其他学习活动中（口述/书面/其他）提出的观点进行深入构建、阐释、澄清或评论。</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b="0" lang="zh-CN" sz="1200">
                          <a:latin typeface="Arial"/>
                          <a:ea typeface="Arial"/>
                          <a:cs typeface="Arial"/>
                          <a:sym typeface="Arial"/>
                        </a:rPr>
                        <a:t>在自己或他人之前的观点或见解基础上，通过添加新的内容来进一步丰富发展</a:t>
                      </a:r>
                      <a:endParaRPr/>
                    </a:p>
                    <a:p>
                      <a:pPr indent="-95250" lvl="0" marL="259715" marR="0" rtl="0" algn="l">
                        <a:lnSpc>
                          <a:spcPct val="100000"/>
                        </a:lnSpc>
                        <a:spcBef>
                          <a:spcPts val="740"/>
                        </a:spcBef>
                        <a:spcAft>
                          <a:spcPts val="0"/>
                        </a:spcAft>
                        <a:buSzPts val="1200"/>
                        <a:buFont typeface="Arial"/>
                        <a:buNone/>
                      </a:pPr>
                      <a:r>
                        <a:t/>
                      </a:r>
                      <a:endParaRPr sz="1200">
                        <a:latin typeface="Arial"/>
                        <a:ea typeface="Arial"/>
                        <a:cs typeface="Arial"/>
                        <a:sym typeface="Arial"/>
                      </a:endParaRPr>
                    </a:p>
                    <a:p>
                      <a:pPr indent="-171450" lvl="0" marL="259715" marR="220345" rtl="0" algn="l">
                        <a:lnSpc>
                          <a:spcPct val="102000"/>
                        </a:lnSpc>
                        <a:spcBef>
                          <a:spcPts val="0"/>
                        </a:spcBef>
                        <a:spcAft>
                          <a:spcPts val="0"/>
                        </a:spcAft>
                        <a:buSzPts val="1200"/>
                        <a:buFont typeface="Arial"/>
                        <a:buChar char="•"/>
                      </a:pPr>
                      <a:r>
                        <a:rPr lang="zh-CN" sz="1200">
                          <a:latin typeface="Arial"/>
                          <a:ea typeface="Arial"/>
                          <a:cs typeface="Arial"/>
                          <a:sym typeface="Arial"/>
                        </a:rPr>
                        <a:t>澄清、详细阐述、拓展、举例说明，或重新表述自己或他人之前的观点或</a:t>
                      </a:r>
                      <a:r>
                        <a:rPr lang="zh-CN" sz="1200">
                          <a:latin typeface="Arial"/>
                          <a:ea typeface="Arial"/>
                          <a:cs typeface="Arial"/>
                          <a:sym typeface="Arial"/>
                        </a:rPr>
                        <a:t>见解</a:t>
                      </a:r>
                      <a:endParaRPr sz="1200">
                        <a:latin typeface="Arial"/>
                        <a:ea typeface="Arial"/>
                        <a:cs typeface="Arial"/>
                        <a:sym typeface="Arial"/>
                      </a:endParaRPr>
                    </a:p>
                    <a:p>
                      <a:pPr indent="-95250" lvl="0" marL="259715" marR="220345" rtl="0" algn="l">
                        <a:lnSpc>
                          <a:spcPct val="102000"/>
                        </a:lnSpc>
                        <a:spcBef>
                          <a:spcPts val="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5"/>
                        </a:spcBef>
                        <a:spcAft>
                          <a:spcPts val="0"/>
                        </a:spcAft>
                        <a:buSzPts val="1200"/>
                        <a:buFont typeface="Arial"/>
                        <a:buChar char="•"/>
                      </a:pPr>
                      <a:r>
                        <a:rPr lang="zh-CN" sz="1200">
                          <a:latin typeface="Arial"/>
                          <a:ea typeface="Arial"/>
                          <a:cs typeface="Arial"/>
                          <a:sym typeface="Arial"/>
                        </a:rPr>
                        <a:t>对之前的观点或</a:t>
                      </a:r>
                      <a:r>
                        <a:rPr lang="zh-CN" sz="1200">
                          <a:latin typeface="Arial"/>
                          <a:ea typeface="Arial"/>
                          <a:cs typeface="Arial"/>
                          <a:sym typeface="Arial"/>
                        </a:rPr>
                        <a:t>见解</a:t>
                      </a:r>
                      <a:r>
                        <a:rPr lang="zh-CN" sz="1200">
                          <a:latin typeface="Arial"/>
                          <a:ea typeface="Arial"/>
                          <a:cs typeface="Arial"/>
                          <a:sym typeface="Arial"/>
                        </a:rPr>
                        <a:t>进行评论</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145" marR="0" rtl="0" algn="l">
                        <a:lnSpc>
                          <a:spcPct val="120000"/>
                        </a:lnSpc>
                        <a:spcBef>
                          <a:spcPts val="0"/>
                        </a:spcBef>
                        <a:spcAft>
                          <a:spcPts val="0"/>
                        </a:spcAft>
                        <a:buNone/>
                      </a:pPr>
                      <a:r>
                        <a:rPr b="1" lang="zh-CN" sz="1200">
                          <a:latin typeface="Arial"/>
                          <a:ea typeface="Arial"/>
                          <a:cs typeface="Arial"/>
                          <a:sym typeface="Arial"/>
                        </a:rPr>
                        <a:t>可能的关键词提示:</a:t>
                      </a:r>
                      <a:endParaRPr/>
                    </a:p>
                    <a:p>
                      <a:pPr indent="0" lvl="0" marL="144145" marR="0" rtl="0" algn="l">
                        <a:lnSpc>
                          <a:spcPct val="120000"/>
                        </a:lnSpc>
                        <a:spcBef>
                          <a:spcPts val="600"/>
                        </a:spcBef>
                        <a:spcAft>
                          <a:spcPts val="0"/>
                        </a:spcAft>
                        <a:buNone/>
                      </a:pPr>
                      <a:r>
                        <a:rPr lang="zh-CN" sz="1100">
                          <a:latin typeface="Arial"/>
                          <a:ea typeface="Arial"/>
                          <a:cs typeface="Arial"/>
                          <a:sym typeface="Arial"/>
                        </a:rPr>
                        <a:t>“这也是”， “这让我想到”， “我的意思是”， “她的意思是”</a:t>
                      </a:r>
                      <a:endParaRPr b="1" sz="1100">
                        <a:latin typeface="Arial"/>
                        <a:ea typeface="Arial"/>
                        <a:cs typeface="Arial"/>
                        <a:sym typeface="Arial"/>
                      </a:endParaRPr>
                    </a:p>
                    <a:p>
                      <a:pPr indent="0" lvl="0" marL="144145" marR="0" rtl="0" algn="l">
                        <a:lnSpc>
                          <a:spcPct val="110000"/>
                        </a:lnSpc>
                        <a:spcBef>
                          <a:spcPts val="0"/>
                        </a:spcBef>
                        <a:spcAft>
                          <a:spcPts val="0"/>
                        </a:spcAft>
                        <a:buNone/>
                      </a:pPr>
                      <a:r>
                        <a:t/>
                      </a:r>
                      <a:endParaRPr b="1" sz="800">
                        <a:latin typeface="Arial"/>
                        <a:ea typeface="Arial"/>
                        <a:cs typeface="Arial"/>
                        <a:sym typeface="Arial"/>
                      </a:endParaRPr>
                    </a:p>
                    <a:p>
                      <a:pPr indent="0" lvl="0" marL="144145" marR="0" rtl="0" algn="l">
                        <a:lnSpc>
                          <a:spcPct val="120000"/>
                        </a:lnSpc>
                        <a:spcBef>
                          <a:spcPts val="0"/>
                        </a:spcBef>
                        <a:spcAft>
                          <a:spcPts val="0"/>
                        </a:spcAft>
                        <a:buNone/>
                      </a:pPr>
                      <a:r>
                        <a:rPr b="1" lang="zh-CN" sz="1200">
                          <a:latin typeface="Arial"/>
                          <a:ea typeface="Arial"/>
                          <a:cs typeface="Arial"/>
                          <a:sym typeface="Arial"/>
                        </a:rPr>
                        <a:t>举例：</a:t>
                      </a:r>
                      <a:endParaRPr b="1" sz="1150">
                        <a:latin typeface="Arial"/>
                        <a:ea typeface="Arial"/>
                        <a:cs typeface="Arial"/>
                        <a:sym typeface="Arial"/>
                      </a:endParaRPr>
                    </a:p>
                    <a:p>
                      <a:pPr indent="0" lvl="0" marL="144145" marR="311785" rtl="0" algn="l">
                        <a:lnSpc>
                          <a:spcPct val="120000"/>
                        </a:lnSpc>
                        <a:spcBef>
                          <a:spcPts val="600"/>
                        </a:spcBef>
                        <a:spcAft>
                          <a:spcPts val="0"/>
                        </a:spcAft>
                        <a:buSzPts val="1100"/>
                        <a:buFont typeface="Arial"/>
                        <a:buNone/>
                      </a:pPr>
                      <a:r>
                        <a:rPr lang="zh-CN" sz="1100">
                          <a:latin typeface="Arial"/>
                          <a:ea typeface="Arial"/>
                          <a:cs typeface="Arial"/>
                          <a:sym typeface="Arial"/>
                        </a:rPr>
                        <a:t>接着桑杰刚刚所说的…</a:t>
                      </a:r>
                      <a:endParaRPr/>
                    </a:p>
                    <a:p>
                      <a:pPr indent="0" lvl="0" marL="144145" marR="311785" rtl="0" algn="l">
                        <a:lnSpc>
                          <a:spcPct val="120000"/>
                        </a:lnSpc>
                        <a:spcBef>
                          <a:spcPts val="20"/>
                        </a:spcBef>
                        <a:spcAft>
                          <a:spcPts val="0"/>
                        </a:spcAft>
                        <a:buSzPts val="1100"/>
                        <a:buFont typeface="Arial"/>
                        <a:buNone/>
                      </a:pPr>
                      <a:r>
                        <a:rPr lang="zh-CN" sz="1100">
                          <a:latin typeface="Arial"/>
                          <a:ea typeface="Arial"/>
                          <a:cs typeface="Arial"/>
                          <a:sym typeface="Arial"/>
                        </a:rPr>
                        <a:t>凯特的想法让我思考为什么这个角色会那么做</a:t>
                      </a:r>
                      <a:endParaRPr/>
                    </a:p>
                    <a:p>
                      <a:pPr indent="0" lvl="0" marL="144145" marR="311785" rtl="0" algn="l">
                        <a:lnSpc>
                          <a:spcPct val="120000"/>
                        </a:lnSpc>
                        <a:spcBef>
                          <a:spcPts val="20"/>
                        </a:spcBef>
                        <a:spcAft>
                          <a:spcPts val="0"/>
                        </a:spcAft>
                        <a:buSzPts val="1100"/>
                        <a:buFont typeface="Arial"/>
                        <a:buNone/>
                      </a:pPr>
                      <a:r>
                        <a:rPr lang="zh-CN" sz="1100">
                          <a:latin typeface="Arial"/>
                          <a:ea typeface="Arial"/>
                          <a:cs typeface="Arial"/>
                          <a:sym typeface="Arial"/>
                        </a:rPr>
                        <a:t>我有一个想法，目前还没有被提到…</a:t>
                      </a:r>
                      <a:endParaRPr/>
                    </a:p>
                    <a:p>
                      <a:pPr indent="0" lvl="0" marL="144145" marR="311785" rtl="0" algn="l">
                        <a:lnSpc>
                          <a:spcPct val="120000"/>
                        </a:lnSpc>
                        <a:spcBef>
                          <a:spcPts val="20"/>
                        </a:spcBef>
                        <a:spcAft>
                          <a:spcPts val="0"/>
                        </a:spcAft>
                        <a:buSzPts val="1100"/>
                        <a:buFont typeface="Arial"/>
                        <a:buNone/>
                      </a:pPr>
                      <a:r>
                        <a:rPr lang="zh-CN" sz="1100">
                          <a:latin typeface="Arial"/>
                          <a:ea typeface="Arial"/>
                          <a:cs typeface="Arial"/>
                          <a:sym typeface="Arial"/>
                        </a:rPr>
                        <a:t>我之前的意思是…</a:t>
                      </a:r>
                      <a:endParaRPr/>
                    </a:p>
                    <a:p>
                      <a:pPr indent="0" lvl="0" marL="144145" marR="311785" rtl="0" algn="l">
                        <a:lnSpc>
                          <a:spcPct val="120000"/>
                        </a:lnSpc>
                        <a:spcBef>
                          <a:spcPts val="20"/>
                        </a:spcBef>
                        <a:spcAft>
                          <a:spcPts val="0"/>
                        </a:spcAft>
                        <a:buSzPts val="1100"/>
                        <a:buFont typeface="Arial"/>
                        <a:buNone/>
                      </a:pPr>
                      <a:r>
                        <a:rPr lang="zh-CN" sz="1100">
                          <a:latin typeface="Arial"/>
                          <a:ea typeface="Arial"/>
                          <a:cs typeface="Arial"/>
                          <a:sym typeface="Arial"/>
                        </a:rPr>
                        <a:t>艾哈迈德的故事有很多细节的描写</a:t>
                      </a:r>
                      <a:endParaRPr/>
                    </a:p>
                    <a:p>
                      <a:pPr indent="0" lvl="0" marL="144145" marR="311785" rtl="0" algn="l">
                        <a:lnSpc>
                          <a:spcPct val="120000"/>
                        </a:lnSpc>
                        <a:spcBef>
                          <a:spcPts val="20"/>
                        </a:spcBef>
                        <a:spcAft>
                          <a:spcPts val="0"/>
                        </a:spcAft>
                        <a:buSzPts val="1100"/>
                        <a:buFont typeface="Arial"/>
                        <a:buNone/>
                      </a:pPr>
                      <a:r>
                        <a:rPr lang="zh-CN" sz="1100">
                          <a:latin typeface="Arial"/>
                          <a:ea typeface="Arial"/>
                          <a:cs typeface="Arial"/>
                          <a:sym typeface="Arial"/>
                        </a:rPr>
                        <a:t>我的想法和何塞的相似，我写的是鲜花将是最好的礼物</a:t>
                      </a:r>
                      <a:endParaRPr/>
                    </a:p>
                    <a:p>
                      <a:pPr indent="0" lvl="0" marL="144145" marR="311785" rtl="0" algn="l">
                        <a:lnSpc>
                          <a:spcPct val="120000"/>
                        </a:lnSpc>
                        <a:spcBef>
                          <a:spcPts val="20"/>
                        </a:spcBef>
                        <a:spcAft>
                          <a:spcPts val="0"/>
                        </a:spcAft>
                        <a:buSzPts val="1100"/>
                        <a:buFont typeface="Calibri"/>
                        <a:buNone/>
                      </a:pPr>
                      <a:r>
                        <a:t/>
                      </a:r>
                      <a:endParaRPr sz="1100">
                        <a:latin typeface="Arial"/>
                        <a:ea typeface="Arial"/>
                        <a:cs typeface="Arial"/>
                        <a:sym typeface="Arial"/>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94975">
                <a:tc>
                  <a:txBody>
                    <a:bodyPr/>
                    <a:lstStyle/>
                    <a:p>
                      <a:pPr indent="0" lvl="0" marL="88265" marR="0" rtl="0" algn="l">
                        <a:lnSpc>
                          <a:spcPct val="100000"/>
                        </a:lnSpc>
                        <a:spcBef>
                          <a:spcPts val="0"/>
                        </a:spcBef>
                        <a:spcAft>
                          <a:spcPts val="0"/>
                        </a:spcAft>
                        <a:buNone/>
                      </a:pPr>
                      <a:r>
                        <a:rPr b="1" lang="zh-CN" sz="1200">
                          <a:latin typeface="Arial"/>
                          <a:ea typeface="Arial"/>
                          <a:cs typeface="Arial"/>
                          <a:sym typeface="Arial"/>
                        </a:rPr>
                        <a:t>IB – 邀请补充发展想法</a:t>
                      </a:r>
                      <a:endParaRPr b="1" i="0" sz="1200" u="none" strike="noStrike">
                        <a:latin typeface="Arial"/>
                        <a:ea typeface="Arial"/>
                        <a:cs typeface="Arial"/>
                        <a:sym typeface="Arial"/>
                      </a:endParaRPr>
                    </a:p>
                    <a:p>
                      <a:pPr indent="0" lvl="0" marL="88265" marR="0" rtl="0" algn="l">
                        <a:lnSpc>
                          <a:spcPct val="120000"/>
                        </a:lnSpc>
                        <a:spcBef>
                          <a:spcPts val="800"/>
                        </a:spcBef>
                        <a:spcAft>
                          <a:spcPts val="0"/>
                        </a:spcAft>
                        <a:buNone/>
                      </a:pPr>
                      <a:r>
                        <a:rPr i="1" lang="zh-CN" sz="1200">
                          <a:latin typeface="Arial"/>
                          <a:ea typeface="Arial"/>
                          <a:cs typeface="Arial"/>
                          <a:sym typeface="Arial"/>
                        </a:rPr>
                        <a:t>邀请对学习活动</a:t>
                      </a:r>
                      <a:r>
                        <a:rPr i="1" lang="zh-CN" sz="1200">
                          <a:latin typeface="Arial"/>
                          <a:ea typeface="Arial"/>
                          <a:cs typeface="Arial"/>
                          <a:sym typeface="Arial"/>
                        </a:rPr>
                        <a:t>（口述/书面/其他）</a:t>
                      </a:r>
                      <a:r>
                        <a:rPr i="1" lang="zh-CN" sz="1200">
                          <a:latin typeface="Arial"/>
                          <a:ea typeface="Arial"/>
                          <a:cs typeface="Arial"/>
                          <a:sym typeface="Arial"/>
                        </a:rPr>
                        <a:t>中自己或他人的想法</a:t>
                      </a:r>
                      <a:r>
                        <a:rPr i="1" lang="zh-CN" sz="1200">
                          <a:latin typeface="Arial"/>
                          <a:ea typeface="Arial"/>
                          <a:cs typeface="Arial"/>
                          <a:sym typeface="Arial"/>
                        </a:rPr>
                        <a:t>或</a:t>
                      </a:r>
                      <a:r>
                        <a:rPr i="1" lang="zh-CN" sz="1200">
                          <a:latin typeface="Arial"/>
                          <a:ea typeface="Arial"/>
                          <a:cs typeface="Arial"/>
                          <a:sym typeface="Arial"/>
                        </a:rPr>
                        <a:t>见解进行更深入的构建、详细阐述、重塑、澄清或评论。</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邀请他人进一步发展自己或他人的想法。</a:t>
                      </a:r>
                      <a:endParaRPr/>
                    </a:p>
                    <a:p>
                      <a:pPr indent="-95250" lvl="0" marL="259715" marR="0" rtl="0" algn="l">
                        <a:lnSpc>
                          <a:spcPct val="100000"/>
                        </a:lnSpc>
                        <a:spcBef>
                          <a:spcPts val="72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20000"/>
                        </a:lnSpc>
                        <a:spcBef>
                          <a:spcPts val="700"/>
                        </a:spcBef>
                        <a:spcAft>
                          <a:spcPts val="0"/>
                        </a:spcAft>
                        <a:buSzPts val="1200"/>
                        <a:buFont typeface="Arial"/>
                        <a:buChar char="•"/>
                      </a:pPr>
                      <a:r>
                        <a:rPr lang="zh-CN" sz="1200">
                          <a:latin typeface="Arial"/>
                          <a:ea typeface="Arial"/>
                          <a:cs typeface="Arial"/>
                          <a:sym typeface="Arial"/>
                        </a:rPr>
                        <a:t>邀请他人澄清/重新表述见解（包括提供示例）。</a:t>
                      </a:r>
                      <a:endParaRPr/>
                    </a:p>
                    <a:p>
                      <a:pPr indent="-95250" lvl="0" marL="259715" marR="0" rtl="0" algn="l">
                        <a:lnSpc>
                          <a:spcPct val="100000"/>
                        </a:lnSpc>
                        <a:spcBef>
                          <a:spcPts val="72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20000"/>
                        </a:lnSpc>
                        <a:spcBef>
                          <a:spcPts val="700"/>
                        </a:spcBef>
                        <a:spcAft>
                          <a:spcPts val="0"/>
                        </a:spcAft>
                        <a:buSzPts val="1200"/>
                        <a:buFont typeface="Arial"/>
                        <a:buChar char="•"/>
                      </a:pPr>
                      <a:r>
                        <a:rPr lang="zh-CN" sz="1200">
                          <a:latin typeface="Arial"/>
                          <a:ea typeface="Arial"/>
                          <a:cs typeface="Arial"/>
                          <a:sym typeface="Arial"/>
                        </a:rPr>
                        <a:t>邀请他人评论他人的想法或观点（包括邀请赞同/反对或评估）。</a:t>
                      </a:r>
                      <a:endParaRPr/>
                    </a:p>
                    <a:p>
                      <a:pPr indent="-95250" lvl="0" marL="259715" marR="0" rtl="0" algn="l">
                        <a:lnSpc>
                          <a:spcPct val="100000"/>
                        </a:lnSpc>
                        <a:spcBef>
                          <a:spcPts val="72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720"/>
                        </a:spcBef>
                        <a:spcAft>
                          <a:spcPts val="0"/>
                        </a:spcAft>
                        <a:buSzPts val="1200"/>
                        <a:buFont typeface="Arial"/>
                        <a:buChar char="•"/>
                      </a:pPr>
                      <a:r>
                        <a:rPr lang="zh-CN" sz="1200">
                          <a:latin typeface="Arial"/>
                          <a:ea typeface="Arial"/>
                          <a:cs typeface="Arial"/>
                          <a:sym typeface="Arial"/>
                        </a:rPr>
                        <a:t>邀请他人完善/改进想法。</a:t>
                      </a:r>
                      <a:endParaRPr/>
                    </a:p>
                    <a:p>
                      <a:pPr indent="0" lvl="0" marL="0" marR="0" rtl="0" algn="l">
                        <a:lnSpc>
                          <a:spcPct val="100000"/>
                        </a:lnSpc>
                        <a:spcBef>
                          <a:spcPts val="0"/>
                        </a:spcBef>
                        <a:spcAft>
                          <a:spcPts val="0"/>
                        </a:spcAft>
                        <a:buNone/>
                      </a:pPr>
                      <a:r>
                        <a:t/>
                      </a:r>
                      <a:endParaRPr sz="1200">
                        <a:latin typeface="Arial"/>
                        <a:ea typeface="Arial"/>
                        <a:cs typeface="Arial"/>
                        <a:sym typeface="Arial"/>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33019" lvl="0" marL="144145" marR="313055" rtl="0" algn="l">
                        <a:lnSpc>
                          <a:spcPct val="120000"/>
                        </a:lnSpc>
                        <a:spcBef>
                          <a:spcPts val="0"/>
                        </a:spcBef>
                        <a:spcAft>
                          <a:spcPts val="0"/>
                        </a:spcAft>
                        <a:buNone/>
                      </a:pPr>
                      <a:r>
                        <a:rPr b="1" lang="zh-CN" sz="1200">
                          <a:latin typeface="Arial"/>
                          <a:ea typeface="Arial"/>
                          <a:cs typeface="Arial"/>
                          <a:sym typeface="Arial"/>
                        </a:rPr>
                        <a:t>可能的关键词提示:</a:t>
                      </a:r>
                      <a:endParaRPr b="1" sz="1200">
                        <a:latin typeface="Arial"/>
                        <a:ea typeface="Arial"/>
                        <a:cs typeface="Arial"/>
                        <a:sym typeface="Arial"/>
                      </a:endParaRPr>
                    </a:p>
                    <a:p>
                      <a:pPr indent="33019" lvl="0" marL="144145" marR="313055" rtl="0" algn="l">
                        <a:lnSpc>
                          <a:spcPct val="120000"/>
                        </a:lnSpc>
                        <a:spcBef>
                          <a:spcPts val="600"/>
                        </a:spcBef>
                        <a:spcAft>
                          <a:spcPts val="0"/>
                        </a:spcAft>
                        <a:buNone/>
                      </a:pPr>
                      <a:r>
                        <a:rPr lang="zh-CN" sz="1100">
                          <a:latin typeface="Arial"/>
                          <a:ea typeface="Arial"/>
                          <a:cs typeface="Arial"/>
                          <a:sym typeface="Arial"/>
                        </a:rPr>
                        <a:t>“什么?” “告诉我”， “你能重新表达一下吗?” “你认为呢?” “你同意吗?”  “你可以补充一些吗?”</a:t>
                      </a:r>
                      <a:endParaRPr/>
                    </a:p>
                    <a:p>
                      <a:pPr indent="33019" lvl="0" marL="144145" marR="313055" rtl="0" algn="l">
                        <a:lnSpc>
                          <a:spcPct val="110000"/>
                        </a:lnSpc>
                        <a:spcBef>
                          <a:spcPts val="190"/>
                        </a:spcBef>
                        <a:spcAft>
                          <a:spcPts val="0"/>
                        </a:spcAft>
                        <a:buNone/>
                      </a:pPr>
                      <a:r>
                        <a:t/>
                      </a:r>
                      <a:endParaRPr sz="800">
                        <a:latin typeface="Arial"/>
                        <a:ea typeface="Arial"/>
                        <a:cs typeface="Arial"/>
                        <a:sym typeface="Arial"/>
                      </a:endParaRPr>
                    </a:p>
                    <a:p>
                      <a:pPr indent="0" lvl="0" marL="144145" marR="0" rtl="0" algn="l">
                        <a:lnSpc>
                          <a:spcPct val="110000"/>
                        </a:lnSpc>
                        <a:spcBef>
                          <a:spcPts val="0"/>
                        </a:spcBef>
                        <a:spcAft>
                          <a:spcPts val="0"/>
                        </a:spcAft>
                        <a:buNone/>
                      </a:pPr>
                      <a:r>
                        <a:rPr b="1" lang="zh-CN" sz="1200">
                          <a:latin typeface="Arial"/>
                          <a:ea typeface="Arial"/>
                          <a:cs typeface="Arial"/>
                          <a:sym typeface="Arial"/>
                        </a:rPr>
                        <a:t>举例</a:t>
                      </a:r>
                      <a:r>
                        <a:rPr b="1" lang="zh-CN" sz="1200">
                          <a:latin typeface="Arial"/>
                          <a:ea typeface="Arial"/>
                          <a:cs typeface="Arial"/>
                          <a:sym typeface="Arial"/>
                        </a:rPr>
                        <a:t>:</a:t>
                      </a:r>
                      <a:endParaRPr/>
                    </a:p>
                    <a:p>
                      <a:pPr indent="0" lvl="0" marL="144145" marR="0" rtl="0" algn="l">
                        <a:lnSpc>
                          <a:spcPct val="120000"/>
                        </a:lnSpc>
                        <a:spcBef>
                          <a:spcPts val="600"/>
                        </a:spcBef>
                        <a:spcAft>
                          <a:spcPts val="0"/>
                        </a:spcAft>
                        <a:buNone/>
                      </a:pPr>
                      <a:r>
                        <a:rPr lang="zh-CN" sz="1100">
                          <a:latin typeface="Arial"/>
                          <a:ea typeface="Arial"/>
                          <a:cs typeface="Arial"/>
                          <a:sym typeface="Arial"/>
                        </a:rPr>
                        <a:t>你的意思是什么? 请再详细说明一下…</a:t>
                      </a:r>
                      <a:endParaRPr/>
                    </a:p>
                    <a:p>
                      <a:pPr indent="0" lvl="0" marL="144145" marR="0" rtl="0" algn="l">
                        <a:lnSpc>
                          <a:spcPct val="120000"/>
                        </a:lnSpc>
                        <a:spcBef>
                          <a:spcPts val="225"/>
                        </a:spcBef>
                        <a:spcAft>
                          <a:spcPts val="0"/>
                        </a:spcAft>
                        <a:buNone/>
                      </a:pPr>
                      <a:r>
                        <a:rPr lang="zh-CN" sz="1100">
                          <a:latin typeface="Arial"/>
                          <a:ea typeface="Arial"/>
                          <a:cs typeface="Arial"/>
                          <a:sym typeface="Arial"/>
                        </a:rPr>
                        <a:t>你认为她的用意是什么? 她当时在想什么?</a:t>
                      </a:r>
                      <a:endParaRPr sz="1100">
                        <a:latin typeface="Arial"/>
                        <a:ea typeface="Arial"/>
                        <a:cs typeface="Arial"/>
                        <a:sym typeface="Arial"/>
                      </a:endParaRPr>
                    </a:p>
                    <a:p>
                      <a:pPr indent="0" lvl="0" marL="144145" marR="309245" rtl="0" algn="l">
                        <a:lnSpc>
                          <a:spcPct val="120000"/>
                        </a:lnSpc>
                        <a:spcBef>
                          <a:spcPts val="240"/>
                        </a:spcBef>
                        <a:spcAft>
                          <a:spcPts val="0"/>
                        </a:spcAft>
                        <a:buNone/>
                      </a:pPr>
                      <a:r>
                        <a:rPr lang="zh-CN" sz="1100">
                          <a:latin typeface="Arial"/>
                          <a:ea typeface="Arial"/>
                          <a:cs typeface="Arial"/>
                          <a:sym typeface="Arial"/>
                        </a:rPr>
                        <a:t>有人能够补充一下吗? 你能举一个例子说明你所说的吗?</a:t>
                      </a:r>
                      <a:endParaRPr sz="1100">
                        <a:latin typeface="Arial"/>
                        <a:ea typeface="Arial"/>
                        <a:cs typeface="Arial"/>
                        <a:sym typeface="Arial"/>
                      </a:endParaRPr>
                    </a:p>
                    <a:p>
                      <a:pPr indent="0" lvl="0" marL="144145" marR="0" rtl="0" algn="l">
                        <a:lnSpc>
                          <a:spcPct val="120000"/>
                        </a:lnSpc>
                        <a:spcBef>
                          <a:spcPts val="230"/>
                        </a:spcBef>
                        <a:spcAft>
                          <a:spcPts val="0"/>
                        </a:spcAft>
                        <a:buNone/>
                      </a:pPr>
                      <a:r>
                        <a:rPr lang="zh-CN" sz="1100">
                          <a:latin typeface="Arial"/>
                          <a:ea typeface="Arial"/>
                          <a:cs typeface="Arial"/>
                          <a:sym typeface="Arial"/>
                        </a:rPr>
                        <a:t>你的想法是否和曼努埃尔的相似? 你对玛丽亚的想法有什么看法? 你同意克里斯刚才说的吗? </a:t>
                      </a:r>
                      <a:endParaRPr sz="1100">
                        <a:latin typeface="Arial"/>
                        <a:ea typeface="Arial"/>
                        <a:cs typeface="Arial"/>
                        <a:sym typeface="Arial"/>
                      </a:endParaRPr>
                    </a:p>
                    <a:p>
                      <a:pPr indent="0" lvl="0" marL="144145" marR="0" rtl="0" algn="l">
                        <a:lnSpc>
                          <a:spcPct val="120000"/>
                        </a:lnSpc>
                        <a:spcBef>
                          <a:spcPts val="345"/>
                        </a:spcBef>
                        <a:spcAft>
                          <a:spcPts val="0"/>
                        </a:spcAft>
                        <a:buNone/>
                      </a:pPr>
                      <a:r>
                        <a:rPr lang="zh-CN" sz="1100">
                          <a:latin typeface="Arial"/>
                          <a:ea typeface="Arial"/>
                          <a:cs typeface="Arial"/>
                          <a:sym typeface="Arial"/>
                        </a:rPr>
                        <a:t>我们还需要哪些信息?</a:t>
                      </a:r>
                      <a:endParaRPr sz="1100">
                        <a:latin typeface="Arial"/>
                        <a:ea typeface="Arial"/>
                        <a:cs typeface="Arial"/>
                        <a:sym typeface="Arial"/>
                      </a:endParaRPr>
                    </a:p>
                    <a:p>
                      <a:pPr indent="0" lvl="0" marL="144145" marR="0" rtl="0" algn="l">
                        <a:lnSpc>
                          <a:spcPct val="120000"/>
                        </a:lnSpc>
                        <a:spcBef>
                          <a:spcPts val="345"/>
                        </a:spcBef>
                        <a:spcAft>
                          <a:spcPts val="0"/>
                        </a:spcAft>
                        <a:buNone/>
                      </a:pPr>
                      <a:r>
                        <a:rPr lang="zh-CN" sz="1100">
                          <a:latin typeface="Arial"/>
                          <a:ea typeface="Arial"/>
                          <a:cs typeface="Arial"/>
                          <a:sym typeface="Arial"/>
                        </a:rPr>
                        <a:t>你有什么方法可以改进桑杰小组的海报/概念图吗?</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44" name="Google Shape;744;p48"/>
          <p:cNvSpPr txBox="1"/>
          <p:nvPr/>
        </p:nvSpPr>
        <p:spPr>
          <a:xfrm>
            <a:off x="5262662" y="7198599"/>
            <a:ext cx="167005" cy="154305"/>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zh-CN" sz="1000">
                <a:solidFill>
                  <a:schemeClr val="dk1"/>
                </a:solidFill>
                <a:latin typeface="Arial"/>
                <a:ea typeface="Arial"/>
                <a:cs typeface="Arial"/>
                <a:sym typeface="Arial"/>
              </a:rPr>
              <a:t>32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49"/>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33</a:t>
            </a:r>
            <a:endParaRPr/>
          </a:p>
        </p:txBody>
      </p:sp>
      <p:graphicFrame>
        <p:nvGraphicFramePr>
          <p:cNvPr id="750" name="Google Shape;750;p49"/>
          <p:cNvGraphicFramePr/>
          <p:nvPr/>
        </p:nvGraphicFramePr>
        <p:xfrm>
          <a:off x="454667" y="338462"/>
          <a:ext cx="3000000" cy="3000000"/>
        </p:xfrm>
        <a:graphic>
          <a:graphicData uri="http://schemas.openxmlformats.org/drawingml/2006/table">
            <a:tbl>
              <a:tblPr bandRow="1" firstRow="1">
                <a:noFill/>
                <a:tableStyleId>{B718ED9C-53E8-462F-8460-63741EC14F3D}</a:tableStyleId>
              </a:tblPr>
              <a:tblGrid>
                <a:gridCol w="2471925"/>
                <a:gridCol w="3139450"/>
                <a:gridCol w="4172700"/>
              </a:tblGrid>
              <a:tr h="473075">
                <a:tc>
                  <a:txBody>
                    <a:bodyPr/>
                    <a:lstStyle/>
                    <a:p>
                      <a:pPr indent="0" lvl="0" marL="0" marR="0" rtl="0" algn="ctr">
                        <a:lnSpc>
                          <a:spcPct val="100000"/>
                        </a:lnSpc>
                        <a:spcBef>
                          <a:spcPts val="0"/>
                        </a:spcBef>
                        <a:spcAft>
                          <a:spcPts val="0"/>
                        </a:spcAft>
                        <a:buNone/>
                      </a:pPr>
                      <a:r>
                        <a:rPr b="1" lang="zh-CN" sz="1200">
                          <a:solidFill>
                            <a:schemeClr val="dk1"/>
                          </a:solidFill>
                          <a:latin typeface="Arimo"/>
                          <a:ea typeface="Arimo"/>
                          <a:cs typeface="Arimo"/>
                          <a:sym typeface="Arimo"/>
                        </a:rPr>
                        <a:t>编码类</a:t>
                      </a:r>
                      <a:r>
                        <a:rPr b="1" lang="zh-CN" sz="1200">
                          <a:latin typeface="Arimo"/>
                          <a:ea typeface="Arimo"/>
                          <a:cs typeface="Arimo"/>
                          <a:sym typeface="Arimo"/>
                        </a:rPr>
                        <a:t>别</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方法与策略</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我们听到了什么？</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61975">
                <a:tc>
                  <a:txBody>
                    <a:bodyPr/>
                    <a:lstStyle/>
                    <a:p>
                      <a:pPr indent="0" lvl="0" marL="88265" marR="0" rtl="0" algn="l">
                        <a:lnSpc>
                          <a:spcPct val="100000"/>
                        </a:lnSpc>
                        <a:spcBef>
                          <a:spcPts val="0"/>
                        </a:spcBef>
                        <a:spcAft>
                          <a:spcPts val="0"/>
                        </a:spcAft>
                        <a:buNone/>
                      </a:pPr>
                      <a:r>
                        <a:rPr b="1" lang="zh-CN" sz="1200">
                          <a:latin typeface="Arial"/>
                          <a:ea typeface="Arial"/>
                          <a:cs typeface="Arial"/>
                          <a:sym typeface="Arial"/>
                        </a:rPr>
                        <a:t>CH – </a:t>
                      </a:r>
                      <a:r>
                        <a:rPr b="1" lang="zh-CN" sz="1200">
                          <a:latin typeface="Arial"/>
                          <a:ea typeface="Arial"/>
                          <a:cs typeface="Arial"/>
                          <a:sym typeface="Arial"/>
                        </a:rPr>
                        <a:t>质疑</a:t>
                      </a:r>
                      <a:endParaRPr b="1" sz="1200">
                        <a:latin typeface="Arial"/>
                        <a:ea typeface="Arial"/>
                        <a:cs typeface="Arial"/>
                        <a:sym typeface="Arial"/>
                      </a:endParaRPr>
                    </a:p>
                    <a:p>
                      <a:pPr indent="0" lvl="0" marL="88265" marR="0" rtl="0" algn="l">
                        <a:lnSpc>
                          <a:spcPct val="120000"/>
                        </a:lnSpc>
                        <a:spcBef>
                          <a:spcPts val="800"/>
                        </a:spcBef>
                        <a:spcAft>
                          <a:spcPts val="0"/>
                        </a:spcAft>
                        <a:buNone/>
                      </a:pPr>
                      <a:r>
                        <a:rPr i="1" lang="zh-CN" sz="1200">
                          <a:latin typeface="Arial"/>
                          <a:ea typeface="Arial"/>
                          <a:cs typeface="Arial"/>
                          <a:sym typeface="Arial"/>
                        </a:rPr>
                        <a:t>对一个观点质疑、怀疑、询问、不同意或提出挑战。</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表明完全或部分不同意</a:t>
                      </a:r>
                      <a:endParaRPr/>
                    </a:p>
                    <a:p>
                      <a:pPr indent="-95250" lvl="0" marL="259715" marR="0" rtl="0" algn="l">
                        <a:lnSpc>
                          <a:spcPct val="100000"/>
                        </a:lnSpc>
                        <a:spcBef>
                          <a:spcPts val="745"/>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对一个观点表示怀疑 / 对观点提出质疑</a:t>
                      </a:r>
                      <a:endParaRPr/>
                    </a:p>
                    <a:p>
                      <a:pPr indent="-95250" lvl="0" marL="259715" marR="0" rtl="0" algn="l">
                        <a:lnSpc>
                          <a:spcPct val="100000"/>
                        </a:lnSpc>
                        <a:spcBef>
                          <a:spcPts val="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5"/>
                        </a:spcBef>
                        <a:spcAft>
                          <a:spcPts val="0"/>
                        </a:spcAft>
                        <a:buSzPts val="1200"/>
                        <a:buFont typeface="Arial"/>
                        <a:buChar char="•"/>
                      </a:pPr>
                      <a:r>
                        <a:rPr lang="zh-CN" sz="1200">
                          <a:latin typeface="Arial"/>
                          <a:ea typeface="Arial"/>
                          <a:cs typeface="Arial"/>
                          <a:sym typeface="Arial"/>
                        </a:rPr>
                        <a:t>对一个观点提出挑战</a:t>
                      </a:r>
                      <a:endParaRPr/>
                    </a:p>
                    <a:p>
                      <a:pPr indent="-95250" lvl="0" marL="259715" marR="0" rtl="0" algn="l">
                        <a:lnSpc>
                          <a:spcPct val="100000"/>
                        </a:lnSpc>
                        <a:spcBef>
                          <a:spcPts val="5"/>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拒绝一个观点</a:t>
                      </a:r>
                      <a:endParaRPr/>
                    </a:p>
                    <a:p>
                      <a:pPr indent="-95250" lvl="0" marL="259715" marR="0" rtl="0" algn="l">
                        <a:lnSpc>
                          <a:spcPct val="100000"/>
                        </a:lnSpc>
                        <a:spcBef>
                          <a:spcPts val="0"/>
                        </a:spcBef>
                        <a:spcAft>
                          <a:spcPts val="0"/>
                        </a:spcAft>
                        <a:buSzPts val="1200"/>
                        <a:buFont typeface="Arial"/>
                        <a:buNone/>
                      </a:pPr>
                      <a:r>
                        <a:t/>
                      </a:r>
                      <a:endParaRPr sz="1200">
                        <a:latin typeface="Arial"/>
                        <a:ea typeface="Arial"/>
                        <a:cs typeface="Arial"/>
                        <a:sym typeface="Arial"/>
                      </a:endParaRPr>
                    </a:p>
                    <a:p>
                      <a:pPr indent="-171450" lvl="0" marL="259715" marR="252730" rtl="0" algn="l">
                        <a:lnSpc>
                          <a:spcPct val="102000"/>
                        </a:lnSpc>
                        <a:spcBef>
                          <a:spcPts val="0"/>
                        </a:spcBef>
                        <a:spcAft>
                          <a:spcPts val="0"/>
                        </a:spcAft>
                        <a:buSzPts val="1200"/>
                        <a:buFont typeface="Arial"/>
                        <a:buChar char="•"/>
                      </a:pPr>
                      <a:r>
                        <a:rPr lang="zh-CN" sz="1200">
                          <a:latin typeface="Arial"/>
                          <a:ea typeface="Arial"/>
                          <a:cs typeface="Arial"/>
                          <a:sym typeface="Arial"/>
                        </a:rPr>
                        <a:t>表明已表达的两个或多个观点存在分歧</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zh-CN" sz="1200">
                          <a:latin typeface="Arial"/>
                          <a:ea typeface="Arial"/>
                          <a:cs typeface="Arial"/>
                          <a:sym typeface="Arial"/>
                        </a:rPr>
                        <a:t>可能的关键词提示</a:t>
                      </a:r>
                      <a:r>
                        <a:rPr b="1" lang="zh-CN" sz="1200">
                          <a:latin typeface="Arial"/>
                          <a:ea typeface="Arial"/>
                          <a:cs typeface="Arial"/>
                          <a:sym typeface="Arial"/>
                        </a:rPr>
                        <a:t>:</a:t>
                      </a:r>
                      <a:endParaRPr sz="1200">
                        <a:latin typeface="Arial"/>
                        <a:ea typeface="Arial"/>
                        <a:cs typeface="Arial"/>
                        <a:sym typeface="Arial"/>
                      </a:endParaRPr>
                    </a:p>
                    <a:p>
                      <a:pPr indent="0" lvl="0" marL="88265" marR="0" rtl="0" algn="l">
                        <a:lnSpc>
                          <a:spcPct val="100000"/>
                        </a:lnSpc>
                        <a:spcBef>
                          <a:spcPts val="600"/>
                        </a:spcBef>
                        <a:spcAft>
                          <a:spcPts val="0"/>
                        </a:spcAft>
                        <a:buNone/>
                      </a:pPr>
                      <a:r>
                        <a:rPr lang="zh-CN" sz="1100">
                          <a:latin typeface="Arial"/>
                          <a:ea typeface="Arial"/>
                          <a:cs typeface="Arial"/>
                          <a:sym typeface="Arial"/>
                        </a:rPr>
                        <a:t>“我不同意”, “不”, “但是”, “你确定…吗?” “ …不同的看法/观点”</a:t>
                      </a:r>
                      <a:endParaRPr sz="1100">
                        <a:latin typeface="Arial"/>
                        <a:ea typeface="Arial"/>
                        <a:cs typeface="Arial"/>
                        <a:sym typeface="Arial"/>
                      </a:endParaRPr>
                    </a:p>
                    <a:p>
                      <a:pPr indent="0" lvl="0" marL="88265" marR="0" rtl="0" algn="l">
                        <a:lnSpc>
                          <a:spcPct val="100000"/>
                        </a:lnSpc>
                        <a:spcBef>
                          <a:spcPts val="310"/>
                        </a:spcBef>
                        <a:spcAft>
                          <a:spcPts val="0"/>
                        </a:spcAft>
                        <a:buNone/>
                      </a:pPr>
                      <a:r>
                        <a:t/>
                      </a:r>
                      <a:endParaRPr sz="1150">
                        <a:latin typeface="Arial"/>
                        <a:ea typeface="Arial"/>
                        <a:cs typeface="Arial"/>
                        <a:sym typeface="Arial"/>
                      </a:endParaRPr>
                    </a:p>
                    <a:p>
                      <a:pPr indent="0" lvl="0" marL="88265" marR="0" rtl="0" algn="l">
                        <a:lnSpc>
                          <a:spcPct val="100000"/>
                        </a:lnSpc>
                        <a:spcBef>
                          <a:spcPts val="0"/>
                        </a:spcBef>
                        <a:spcAft>
                          <a:spcPts val="0"/>
                        </a:spcAft>
                        <a:buNone/>
                      </a:pPr>
                      <a:r>
                        <a:rPr b="1" lang="zh-CN" sz="1200">
                          <a:latin typeface="Arial"/>
                          <a:ea typeface="Arial"/>
                          <a:cs typeface="Arial"/>
                          <a:sym typeface="Arial"/>
                        </a:rPr>
                        <a:t>举例</a:t>
                      </a:r>
                      <a:r>
                        <a:rPr b="1" lang="zh-CN" sz="1200">
                          <a:latin typeface="Arial"/>
                          <a:ea typeface="Arial"/>
                          <a:cs typeface="Arial"/>
                          <a:sym typeface="Arial"/>
                        </a:rPr>
                        <a:t>:</a:t>
                      </a:r>
                      <a:endParaRPr sz="1200">
                        <a:latin typeface="Arial"/>
                        <a:ea typeface="Arial"/>
                        <a:cs typeface="Arial"/>
                        <a:sym typeface="Arial"/>
                      </a:endParaRPr>
                    </a:p>
                    <a:p>
                      <a:pPr indent="0" lvl="0" marL="88265" marR="253365" rtl="0" algn="l">
                        <a:lnSpc>
                          <a:spcPct val="122000"/>
                        </a:lnSpc>
                        <a:spcBef>
                          <a:spcPts val="600"/>
                        </a:spcBef>
                        <a:spcAft>
                          <a:spcPts val="0"/>
                        </a:spcAft>
                        <a:buNone/>
                      </a:pPr>
                      <a:r>
                        <a:rPr lang="zh-CN" sz="1100">
                          <a:latin typeface="Arial"/>
                          <a:ea typeface="Arial"/>
                          <a:cs typeface="Arial"/>
                          <a:sym typeface="Arial"/>
                        </a:rPr>
                        <a:t>实际上，我对它是否会浮起来不太确定。</a:t>
                      </a:r>
                      <a:endParaRPr/>
                    </a:p>
                    <a:p>
                      <a:pPr indent="0" lvl="0" marL="88265" marR="253365" rtl="0" algn="l">
                        <a:lnSpc>
                          <a:spcPct val="122000"/>
                        </a:lnSpc>
                        <a:spcBef>
                          <a:spcPts val="0"/>
                        </a:spcBef>
                        <a:spcAft>
                          <a:spcPts val="0"/>
                        </a:spcAft>
                        <a:buNone/>
                      </a:pPr>
                      <a:r>
                        <a:rPr lang="zh-CN" sz="1100">
                          <a:latin typeface="Arial"/>
                          <a:ea typeface="Arial"/>
                          <a:cs typeface="Arial"/>
                          <a:sym typeface="Arial"/>
                        </a:rPr>
                        <a:t>我觉得那不对，我认为... 或者我有一个不同的想法... </a:t>
                      </a:r>
                      <a:endParaRPr sz="1100">
                        <a:latin typeface="Arial"/>
                        <a:ea typeface="Arial"/>
                        <a:cs typeface="Arial"/>
                        <a:sym typeface="Arial"/>
                      </a:endParaRPr>
                    </a:p>
                    <a:p>
                      <a:pPr indent="0" lvl="0" marL="88265" marR="253365" rtl="0" algn="l">
                        <a:lnSpc>
                          <a:spcPct val="122000"/>
                        </a:lnSpc>
                        <a:spcBef>
                          <a:spcPts val="0"/>
                        </a:spcBef>
                        <a:spcAft>
                          <a:spcPts val="0"/>
                        </a:spcAft>
                        <a:buNone/>
                      </a:pPr>
                      <a:r>
                        <a:rPr lang="zh-CN" sz="1100">
                          <a:latin typeface="Arial"/>
                          <a:ea typeface="Arial"/>
                          <a:cs typeface="Arial"/>
                          <a:sym typeface="Arial"/>
                        </a:rPr>
                        <a:t>你确定这些角度是一样的吗?</a:t>
                      </a:r>
                      <a:endParaRPr sz="1100">
                        <a:latin typeface="Arial"/>
                        <a:ea typeface="Arial"/>
                        <a:cs typeface="Arial"/>
                        <a:sym typeface="Arial"/>
                      </a:endParaRPr>
                    </a:p>
                    <a:p>
                      <a:pPr indent="0" lvl="0" marL="88265" marR="253365" rtl="0" algn="l">
                        <a:lnSpc>
                          <a:spcPct val="122000"/>
                        </a:lnSpc>
                        <a:spcBef>
                          <a:spcPts val="0"/>
                        </a:spcBef>
                        <a:spcAft>
                          <a:spcPts val="0"/>
                        </a:spcAft>
                        <a:buSzPts val="1100"/>
                        <a:buFont typeface="Arial"/>
                        <a:buNone/>
                      </a:pPr>
                      <a:r>
                        <a:rPr lang="zh-CN" sz="1100">
                          <a:latin typeface="Arial"/>
                          <a:ea typeface="Arial"/>
                          <a:cs typeface="Arial"/>
                          <a:sym typeface="Arial"/>
                        </a:rPr>
                        <a:t>但如果...的话，那就不会发生。</a:t>
                      </a:r>
                      <a:endParaRPr sz="1100">
                        <a:latin typeface="Arial"/>
                        <a:ea typeface="Arial"/>
                        <a:cs typeface="Arial"/>
                        <a:sym typeface="Arial"/>
                      </a:endParaRPr>
                    </a:p>
                    <a:p>
                      <a:pPr indent="0" lvl="0" marL="88265" marR="253365" rtl="0" algn="l">
                        <a:lnSpc>
                          <a:spcPct val="122000"/>
                        </a:lnSpc>
                        <a:spcBef>
                          <a:spcPts val="0"/>
                        </a:spcBef>
                        <a:spcAft>
                          <a:spcPts val="0"/>
                        </a:spcAft>
                        <a:buSzPts val="1100"/>
                        <a:buFont typeface="Arial"/>
                        <a:buNone/>
                      </a:pPr>
                      <a:r>
                        <a:rPr lang="zh-CN" sz="1100">
                          <a:latin typeface="Arial"/>
                          <a:ea typeface="Arial"/>
                          <a:cs typeface="Arial"/>
                          <a:sym typeface="Arial"/>
                        </a:rPr>
                        <a:t>那在某种程度上是正确的，但在...的时候不是。</a:t>
                      </a:r>
                      <a:endParaRPr/>
                    </a:p>
                    <a:p>
                      <a:pPr indent="0" lvl="0" marL="88265" marR="253365" rtl="0" algn="l">
                        <a:lnSpc>
                          <a:spcPct val="122000"/>
                        </a:lnSpc>
                        <a:spcBef>
                          <a:spcPts val="0"/>
                        </a:spcBef>
                        <a:spcAft>
                          <a:spcPts val="0"/>
                        </a:spcAft>
                        <a:buSzPts val="1100"/>
                        <a:buFont typeface="Arial"/>
                        <a:buNone/>
                      </a:pPr>
                      <a:r>
                        <a:rPr lang="zh-CN" sz="1100">
                          <a:latin typeface="Arial"/>
                          <a:ea typeface="Arial"/>
                          <a:cs typeface="Arial"/>
                          <a:sym typeface="Arial"/>
                        </a:rPr>
                        <a:t>我完全不同意，因为...</a:t>
                      </a:r>
                      <a:endParaRPr/>
                    </a:p>
                    <a:p>
                      <a:pPr indent="0" lvl="0" marL="88265" marR="253365" rtl="0" algn="l">
                        <a:lnSpc>
                          <a:spcPct val="122000"/>
                        </a:lnSpc>
                        <a:spcBef>
                          <a:spcPts val="0"/>
                        </a:spcBef>
                        <a:spcAft>
                          <a:spcPts val="0"/>
                        </a:spcAft>
                        <a:buSzPts val="1100"/>
                        <a:buFont typeface="Arial"/>
                        <a:buNone/>
                      </a:pPr>
                      <a:r>
                        <a:rPr lang="zh-CN" sz="1100">
                          <a:latin typeface="Arial"/>
                          <a:ea typeface="Arial"/>
                          <a:cs typeface="Arial"/>
                          <a:sym typeface="Arial"/>
                        </a:rPr>
                        <a:t>尽管这不是维多利亚时代的伦敦</a:t>
                      </a:r>
                      <a:endParaRPr/>
                    </a:p>
                    <a:p>
                      <a:pPr indent="0" lvl="0" marL="88265" marR="253365" rtl="0" algn="l">
                        <a:lnSpc>
                          <a:spcPct val="122000"/>
                        </a:lnSpc>
                        <a:spcBef>
                          <a:spcPts val="0"/>
                        </a:spcBef>
                        <a:spcAft>
                          <a:spcPts val="0"/>
                        </a:spcAft>
                        <a:buSzPts val="1100"/>
                        <a:buFont typeface="Arial"/>
                        <a:buNone/>
                      </a:pPr>
                      <a:r>
                        <a:rPr lang="zh-CN" sz="1100">
                          <a:latin typeface="Arial"/>
                          <a:ea typeface="Arial"/>
                          <a:cs typeface="Arial"/>
                          <a:sym typeface="Arial"/>
                        </a:rPr>
                        <a:t>我在考虑它可能是...</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06400">
                <a:tc>
                  <a:txBody>
                    <a:bodyPr/>
                    <a:lstStyle/>
                    <a:p>
                      <a:pPr indent="0" lvl="0" marL="88265" marR="0" rtl="0" algn="just">
                        <a:lnSpc>
                          <a:spcPct val="100000"/>
                        </a:lnSpc>
                        <a:spcBef>
                          <a:spcPts val="0"/>
                        </a:spcBef>
                        <a:spcAft>
                          <a:spcPts val="0"/>
                        </a:spcAft>
                        <a:buNone/>
                      </a:pPr>
                      <a:r>
                        <a:rPr b="1" lang="zh-CN" sz="1200">
                          <a:latin typeface="Arial"/>
                          <a:ea typeface="Arial"/>
                          <a:cs typeface="Arial"/>
                          <a:sym typeface="Arial"/>
                        </a:rPr>
                        <a:t>R  – </a:t>
                      </a:r>
                      <a:r>
                        <a:rPr b="1" lang="zh-CN" sz="1200">
                          <a:latin typeface="Arial"/>
                          <a:ea typeface="Arial"/>
                          <a:cs typeface="Arial"/>
                          <a:sym typeface="Arial"/>
                        </a:rPr>
                        <a:t>明确阐述推理</a:t>
                      </a:r>
                      <a:endParaRPr b="1" sz="1200">
                        <a:latin typeface="Arial"/>
                        <a:ea typeface="Arial"/>
                        <a:cs typeface="Arial"/>
                        <a:sym typeface="Arial"/>
                      </a:endParaRPr>
                    </a:p>
                    <a:p>
                      <a:pPr indent="0" lvl="0" marL="88265" marR="0" rtl="0" algn="l">
                        <a:lnSpc>
                          <a:spcPct val="120000"/>
                        </a:lnSpc>
                        <a:spcBef>
                          <a:spcPts val="800"/>
                        </a:spcBef>
                        <a:spcAft>
                          <a:spcPts val="0"/>
                        </a:spcAft>
                        <a:buNone/>
                      </a:pPr>
                      <a:r>
                        <a:rPr i="1" lang="zh-CN" sz="1200">
                          <a:latin typeface="Arial"/>
                          <a:ea typeface="Arial"/>
                          <a:cs typeface="Arial"/>
                          <a:sym typeface="Arial"/>
                        </a:rPr>
                        <a:t>对自己或他人的观点进行解释、证明，或运用可能性思维。</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563880" rtl="0" algn="l">
                        <a:lnSpc>
                          <a:spcPct val="101000"/>
                        </a:lnSpc>
                        <a:spcBef>
                          <a:spcPts val="0"/>
                        </a:spcBef>
                        <a:spcAft>
                          <a:spcPts val="0"/>
                        </a:spcAft>
                        <a:buSzPts val="1200"/>
                        <a:buFont typeface="Arial"/>
                        <a:buChar char="•"/>
                      </a:pPr>
                      <a:r>
                        <a:rPr lang="zh-CN" sz="1200">
                          <a:latin typeface="Arial"/>
                          <a:ea typeface="Arial"/>
                          <a:cs typeface="Arial"/>
                          <a:sym typeface="Arial"/>
                        </a:rPr>
                        <a:t>解释、证明、依据证据、进行类比、做出区分</a:t>
                      </a:r>
                      <a:endParaRPr/>
                    </a:p>
                    <a:p>
                      <a:pPr indent="-95250" lvl="0" marL="259715" marR="563880" rtl="0" algn="l">
                        <a:lnSpc>
                          <a:spcPct val="101000"/>
                        </a:lnSpc>
                        <a:spcBef>
                          <a:spcPts val="90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5"/>
                        </a:spcBef>
                        <a:spcAft>
                          <a:spcPts val="0"/>
                        </a:spcAft>
                        <a:buSzPts val="1200"/>
                        <a:buFont typeface="Arial"/>
                        <a:buChar char="•"/>
                      </a:pPr>
                      <a:r>
                        <a:rPr lang="zh-CN" sz="1200">
                          <a:latin typeface="Arial"/>
                          <a:ea typeface="Arial"/>
                          <a:cs typeface="Arial"/>
                          <a:sym typeface="Arial"/>
                        </a:rPr>
                        <a:t>预测、假设</a:t>
                      </a:r>
                      <a:endParaRPr/>
                    </a:p>
                    <a:p>
                      <a:pPr indent="-95250" lvl="0" marL="259715" marR="0" rtl="0" algn="l">
                        <a:lnSpc>
                          <a:spcPct val="100000"/>
                        </a:lnSpc>
                        <a:spcBef>
                          <a:spcPts val="5"/>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5"/>
                        </a:spcBef>
                        <a:spcAft>
                          <a:spcPts val="0"/>
                        </a:spcAft>
                        <a:buSzPts val="1200"/>
                        <a:buFont typeface="Arial"/>
                        <a:buChar char="•"/>
                      </a:pPr>
                      <a:r>
                        <a:rPr lang="zh-CN" sz="1200">
                          <a:latin typeface="Arial"/>
                          <a:ea typeface="Arial"/>
                          <a:cs typeface="Arial"/>
                          <a:sym typeface="Arial"/>
                        </a:rPr>
                        <a:t>推测、探索不同的可能性</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zh-CN" sz="1200">
                          <a:latin typeface="Arial"/>
                          <a:ea typeface="Arial"/>
                          <a:cs typeface="Arial"/>
                          <a:sym typeface="Arial"/>
                        </a:rPr>
                        <a:t>可能的关键词提示</a:t>
                      </a:r>
                      <a:r>
                        <a:rPr b="1" lang="zh-CN" sz="1200">
                          <a:latin typeface="Arial"/>
                          <a:ea typeface="Arial"/>
                          <a:cs typeface="Arial"/>
                          <a:sym typeface="Arial"/>
                        </a:rPr>
                        <a:t>:</a:t>
                      </a:r>
                      <a:endParaRPr sz="1200">
                        <a:latin typeface="Arial"/>
                        <a:ea typeface="Arial"/>
                        <a:cs typeface="Arial"/>
                        <a:sym typeface="Arial"/>
                      </a:endParaRPr>
                    </a:p>
                    <a:p>
                      <a:pPr indent="0" lvl="0" marL="88265" marR="0" rtl="0" algn="l">
                        <a:lnSpc>
                          <a:spcPct val="120000"/>
                        </a:lnSpc>
                        <a:spcBef>
                          <a:spcPts val="600"/>
                        </a:spcBef>
                        <a:spcAft>
                          <a:spcPts val="0"/>
                        </a:spcAft>
                        <a:buNone/>
                      </a:pPr>
                      <a:r>
                        <a:rPr b="0" lang="zh-CN" sz="1100">
                          <a:latin typeface="Arial"/>
                          <a:ea typeface="Arial"/>
                          <a:cs typeface="Arial"/>
                          <a:sym typeface="Arial"/>
                        </a:rPr>
                        <a:t>“我认为”, “因为”, “所以”, “因此”, “从而”, “为了”, “如果...那么”, “除非”, “就像...”, “想象一下如果...”, “将会”, “可以”, “可能”</a:t>
                      </a:r>
                      <a:endParaRPr/>
                    </a:p>
                    <a:p>
                      <a:pPr indent="0" lvl="0" marL="88265" marR="0" rtl="0" algn="l">
                        <a:lnSpc>
                          <a:spcPct val="100000"/>
                        </a:lnSpc>
                        <a:spcBef>
                          <a:spcPts val="320"/>
                        </a:spcBef>
                        <a:spcAft>
                          <a:spcPts val="0"/>
                        </a:spcAft>
                        <a:buNone/>
                      </a:pPr>
                      <a:r>
                        <a:t/>
                      </a:r>
                      <a:endParaRPr b="1" sz="1150">
                        <a:latin typeface="Arial"/>
                        <a:ea typeface="Arial"/>
                        <a:cs typeface="Arial"/>
                        <a:sym typeface="Arial"/>
                      </a:endParaRPr>
                    </a:p>
                    <a:p>
                      <a:pPr indent="0" lvl="0" marL="88265" marR="0" rtl="0" algn="l">
                        <a:lnSpc>
                          <a:spcPct val="100000"/>
                        </a:lnSpc>
                        <a:spcBef>
                          <a:spcPts val="320"/>
                        </a:spcBef>
                        <a:spcAft>
                          <a:spcPts val="0"/>
                        </a:spcAft>
                        <a:buNone/>
                      </a:pPr>
                      <a:r>
                        <a:rPr b="1" lang="zh-CN" sz="1200">
                          <a:latin typeface="Arial"/>
                          <a:ea typeface="Arial"/>
                          <a:cs typeface="Arial"/>
                          <a:sym typeface="Arial"/>
                        </a:rPr>
                        <a:t>举例</a:t>
                      </a:r>
                      <a:r>
                        <a:rPr b="1" lang="zh-CN" sz="1200">
                          <a:latin typeface="Arial"/>
                          <a:ea typeface="Arial"/>
                          <a:cs typeface="Arial"/>
                          <a:sym typeface="Arial"/>
                        </a:rPr>
                        <a:t>:</a:t>
                      </a:r>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我认为木头会浮起，但金属不会。</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冰盖融化了10%，这进一步支持了全球变暖的理论。</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如果孩子们不必上学，他们就不太可能认真学数学。</a:t>
                      </a:r>
                      <a:endParaRPr/>
                    </a:p>
                    <a:p>
                      <a:pPr indent="0" lvl="0" marL="88265" marR="321310" rtl="0" algn="l">
                        <a:lnSpc>
                          <a:spcPct val="120000"/>
                        </a:lnSpc>
                        <a:spcBef>
                          <a:spcPts val="215"/>
                        </a:spcBef>
                        <a:spcAft>
                          <a:spcPts val="0"/>
                        </a:spcAft>
                        <a:buNone/>
                      </a:pPr>
                      <a:r>
                        <a:rPr lang="zh-CN" sz="1100">
                          <a:latin typeface="Arial"/>
                          <a:ea typeface="Arial"/>
                          <a:cs typeface="Arial"/>
                          <a:sym typeface="Arial"/>
                        </a:rPr>
                        <a:t>如果我选择第一种方案，将会稳妥一些；但如果我选择第二种，最终可能会带来更大的收益。</a:t>
                      </a:r>
                      <a:endParaRPr/>
                    </a:p>
                    <a:p>
                      <a:pPr indent="0" lvl="0" marL="88265" marR="321310" rtl="0" algn="l">
                        <a:lnSpc>
                          <a:spcPct val="120000"/>
                        </a:lnSpc>
                        <a:spcBef>
                          <a:spcPts val="215"/>
                        </a:spcBef>
                        <a:spcAft>
                          <a:spcPts val="0"/>
                        </a:spcAft>
                        <a:buNone/>
                      </a:pPr>
                      <a:r>
                        <a:rPr lang="zh-CN" sz="1100">
                          <a:latin typeface="Arial"/>
                          <a:ea typeface="Arial"/>
                          <a:cs typeface="Arial"/>
                          <a:sym typeface="Arial"/>
                        </a:rPr>
                        <a:t>我认为作者在写水的时候可能在暗示情感。</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50"/>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34</a:t>
            </a:r>
            <a:endParaRPr/>
          </a:p>
        </p:txBody>
      </p:sp>
      <p:graphicFrame>
        <p:nvGraphicFramePr>
          <p:cNvPr id="757" name="Google Shape;757;p50"/>
          <p:cNvGraphicFramePr/>
          <p:nvPr/>
        </p:nvGraphicFramePr>
        <p:xfrm>
          <a:off x="423545" y="419100"/>
          <a:ext cx="3000000" cy="3000000"/>
        </p:xfrm>
        <a:graphic>
          <a:graphicData uri="http://schemas.openxmlformats.org/drawingml/2006/table">
            <a:tbl>
              <a:tblPr bandRow="1" firstRow="1">
                <a:noFill/>
                <a:tableStyleId>{B718ED9C-53E8-462F-8460-63741EC14F3D}</a:tableStyleId>
              </a:tblPr>
              <a:tblGrid>
                <a:gridCol w="2533650"/>
                <a:gridCol w="3218175"/>
                <a:gridCol w="4276725"/>
              </a:tblGrid>
              <a:tr h="379725">
                <a:tc>
                  <a:txBody>
                    <a:bodyPr/>
                    <a:lstStyle/>
                    <a:p>
                      <a:pPr indent="0" lvl="0" marL="0" marR="0" rtl="0" algn="ctr">
                        <a:lnSpc>
                          <a:spcPct val="100000"/>
                        </a:lnSpc>
                        <a:spcBef>
                          <a:spcPts val="0"/>
                        </a:spcBef>
                        <a:spcAft>
                          <a:spcPts val="0"/>
                        </a:spcAft>
                        <a:buNone/>
                      </a:pPr>
                      <a:r>
                        <a:rPr b="1" lang="zh-CN" sz="1200">
                          <a:solidFill>
                            <a:schemeClr val="dk1"/>
                          </a:solidFill>
                          <a:latin typeface="Arimo"/>
                          <a:ea typeface="Arimo"/>
                          <a:cs typeface="Arimo"/>
                          <a:sym typeface="Arimo"/>
                        </a:rPr>
                        <a:t>编码类</a:t>
                      </a:r>
                      <a:r>
                        <a:rPr b="1" lang="zh-CN" sz="1200">
                          <a:latin typeface="Arimo"/>
                          <a:ea typeface="Arimo"/>
                          <a:cs typeface="Arimo"/>
                          <a:sym typeface="Arimo"/>
                        </a:rPr>
                        <a:t>别</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方法与策略</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我们听到了什么？</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225175">
                <a:tc>
                  <a:txBody>
                    <a:bodyPr/>
                    <a:lstStyle/>
                    <a:p>
                      <a:pPr indent="0" lvl="0" marL="88265" marR="0" rtl="0" algn="just">
                        <a:lnSpc>
                          <a:spcPct val="100000"/>
                        </a:lnSpc>
                        <a:spcBef>
                          <a:spcPts val="0"/>
                        </a:spcBef>
                        <a:spcAft>
                          <a:spcPts val="0"/>
                        </a:spcAft>
                        <a:buNone/>
                      </a:pPr>
                      <a:r>
                        <a:rPr b="1" lang="zh-CN" sz="1200">
                          <a:latin typeface="Arial"/>
                          <a:ea typeface="Arial"/>
                          <a:cs typeface="Arial"/>
                          <a:sym typeface="Arial"/>
                        </a:rPr>
                        <a:t>IR –</a:t>
                      </a:r>
                      <a:r>
                        <a:rPr b="1" lang="zh-CN" sz="1200">
                          <a:solidFill>
                            <a:srgbClr val="000000"/>
                          </a:solidFill>
                          <a:latin typeface="Arial"/>
                          <a:ea typeface="Arial"/>
                          <a:cs typeface="Arial"/>
                          <a:sym typeface="Arial"/>
                        </a:rPr>
                        <a:t>邀请推理</a:t>
                      </a:r>
                      <a:endParaRPr b="1" sz="1200">
                        <a:latin typeface="Arial"/>
                        <a:ea typeface="Arial"/>
                        <a:cs typeface="Arial"/>
                        <a:sym typeface="Arial"/>
                      </a:endParaRPr>
                    </a:p>
                    <a:p>
                      <a:pPr indent="0" lvl="0" marL="88265" marR="0" rtl="0" algn="l">
                        <a:lnSpc>
                          <a:spcPct val="120000"/>
                        </a:lnSpc>
                        <a:spcBef>
                          <a:spcPts val="800"/>
                        </a:spcBef>
                        <a:spcAft>
                          <a:spcPts val="0"/>
                        </a:spcAft>
                        <a:buNone/>
                      </a:pPr>
                      <a:r>
                        <a:rPr i="1" lang="zh-CN" sz="1200">
                          <a:latin typeface="Arial"/>
                          <a:ea typeface="Arial"/>
                          <a:cs typeface="Arial"/>
                          <a:sym typeface="Arial"/>
                        </a:rPr>
                        <a:t>邀请对自己或他人的观点进行解释、证明，或者运用可能性思维进行思考。</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563880" rtl="0" algn="l">
                        <a:lnSpc>
                          <a:spcPct val="120000"/>
                        </a:lnSpc>
                        <a:spcBef>
                          <a:spcPts val="0"/>
                        </a:spcBef>
                        <a:spcAft>
                          <a:spcPts val="0"/>
                        </a:spcAft>
                        <a:buSzPts val="1200"/>
                        <a:buFont typeface="Arial"/>
                        <a:buChar char="•"/>
                      </a:pPr>
                      <a:r>
                        <a:rPr lang="zh-CN" sz="1200">
                          <a:latin typeface="Arial"/>
                          <a:ea typeface="Arial"/>
                          <a:cs typeface="Arial"/>
                          <a:sym typeface="Arial"/>
                        </a:rPr>
                        <a:t>鼓励他人解释、证明、依据证据、进行类比、做出区分</a:t>
                      </a:r>
                      <a:endParaRPr/>
                    </a:p>
                    <a:p>
                      <a:pPr indent="-95250" lvl="0" marL="259715" marR="563880" rtl="0" algn="l">
                        <a:lnSpc>
                          <a:spcPct val="120000"/>
                        </a:lnSpc>
                        <a:spcBef>
                          <a:spcPts val="90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20000"/>
                        </a:lnSpc>
                        <a:spcBef>
                          <a:spcPts val="5"/>
                        </a:spcBef>
                        <a:spcAft>
                          <a:spcPts val="0"/>
                        </a:spcAft>
                        <a:buSzPts val="1200"/>
                        <a:buFont typeface="Arial"/>
                        <a:buChar char="•"/>
                      </a:pPr>
                      <a:r>
                        <a:rPr lang="zh-CN" sz="1200">
                          <a:latin typeface="Arial"/>
                          <a:ea typeface="Arial"/>
                          <a:cs typeface="Arial"/>
                          <a:sym typeface="Arial"/>
                        </a:rPr>
                        <a:t>鼓励他人预测、假设</a:t>
                      </a:r>
                      <a:endParaRPr sz="1200">
                        <a:latin typeface="Arial"/>
                        <a:ea typeface="Arial"/>
                        <a:cs typeface="Arial"/>
                        <a:sym typeface="Arial"/>
                      </a:endParaRPr>
                    </a:p>
                    <a:p>
                      <a:pPr indent="-95250" lvl="0" marL="259715" marR="0" rtl="0" algn="l">
                        <a:lnSpc>
                          <a:spcPct val="120000"/>
                        </a:lnSpc>
                        <a:spcBef>
                          <a:spcPts val="5"/>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20000"/>
                        </a:lnSpc>
                        <a:spcBef>
                          <a:spcPts val="5"/>
                        </a:spcBef>
                        <a:spcAft>
                          <a:spcPts val="0"/>
                        </a:spcAft>
                        <a:buSzPts val="1200"/>
                        <a:buFont typeface="Arial"/>
                        <a:buChar char="•"/>
                      </a:pPr>
                      <a:r>
                        <a:rPr lang="zh-CN" sz="1200">
                          <a:latin typeface="Arial"/>
                          <a:ea typeface="Arial"/>
                          <a:cs typeface="Arial"/>
                          <a:sym typeface="Arial"/>
                        </a:rPr>
                        <a:t>鼓励他人推测、探索不同的可能性</a:t>
                      </a:r>
                      <a:endParaRPr sz="1200">
                        <a:latin typeface="Arial"/>
                        <a:ea typeface="Arial"/>
                        <a:cs typeface="Arial"/>
                        <a:sym typeface="Arial"/>
                      </a:endParaRPr>
                    </a:p>
                    <a:p>
                      <a:pPr indent="-95250" lvl="0" marL="259715" marR="109854" rtl="0" algn="l">
                        <a:lnSpc>
                          <a:spcPct val="120000"/>
                        </a:lnSpc>
                        <a:spcBef>
                          <a:spcPts val="910"/>
                        </a:spcBef>
                        <a:spcAft>
                          <a:spcPts val="0"/>
                        </a:spcAft>
                        <a:buSzPts val="1200"/>
                        <a:buFont typeface="Arial"/>
                        <a:buNone/>
                      </a:pPr>
                      <a:r>
                        <a:t/>
                      </a:r>
                      <a:endParaRPr sz="1200">
                        <a:latin typeface="Arial"/>
                        <a:ea typeface="Arial"/>
                        <a:cs typeface="Arial"/>
                        <a:sym typeface="Arial"/>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zh-CN" sz="1200">
                          <a:latin typeface="Arial"/>
                          <a:ea typeface="Arial"/>
                          <a:cs typeface="Arial"/>
                          <a:sym typeface="Arial"/>
                        </a:rPr>
                        <a:t>可能的关键词提示:</a:t>
                      </a:r>
                      <a:endParaRPr sz="1200">
                        <a:latin typeface="Arial"/>
                        <a:ea typeface="Arial"/>
                        <a:cs typeface="Arial"/>
                        <a:sym typeface="Arial"/>
                      </a:endParaRPr>
                    </a:p>
                    <a:p>
                      <a:pPr indent="0" lvl="0" marL="88265" marR="0" rtl="0" algn="l">
                        <a:lnSpc>
                          <a:spcPct val="100000"/>
                        </a:lnSpc>
                        <a:spcBef>
                          <a:spcPts val="600"/>
                        </a:spcBef>
                        <a:spcAft>
                          <a:spcPts val="0"/>
                        </a:spcAft>
                        <a:buNone/>
                      </a:pPr>
                      <a:r>
                        <a:rPr lang="zh-CN" sz="1100">
                          <a:latin typeface="Arial"/>
                          <a:ea typeface="Arial"/>
                          <a:cs typeface="Arial"/>
                          <a:sym typeface="Arial"/>
                        </a:rPr>
                        <a:t>“为什么?”, “怎么样?”, “你认为呢?”, “深入解释一下” </a:t>
                      </a:r>
                      <a:endParaRPr/>
                    </a:p>
                    <a:p>
                      <a:pPr indent="0" lvl="0" marL="88265" marR="0" rtl="0" algn="l">
                        <a:lnSpc>
                          <a:spcPct val="100000"/>
                        </a:lnSpc>
                        <a:spcBef>
                          <a:spcPts val="600"/>
                        </a:spcBef>
                        <a:spcAft>
                          <a:spcPts val="0"/>
                        </a:spcAft>
                        <a:buNone/>
                      </a:pPr>
                      <a:r>
                        <a:t/>
                      </a:r>
                      <a:endParaRPr b="1" sz="1150">
                        <a:latin typeface="Arial"/>
                        <a:ea typeface="Arial"/>
                        <a:cs typeface="Arial"/>
                        <a:sym typeface="Arial"/>
                      </a:endParaRPr>
                    </a:p>
                    <a:p>
                      <a:pPr indent="0" lvl="0" marL="88265" marR="0" rtl="0" algn="l">
                        <a:lnSpc>
                          <a:spcPct val="100000"/>
                        </a:lnSpc>
                        <a:spcBef>
                          <a:spcPts val="320"/>
                        </a:spcBef>
                        <a:spcAft>
                          <a:spcPts val="0"/>
                        </a:spcAft>
                        <a:buNone/>
                      </a:pPr>
                      <a:r>
                        <a:rPr b="1" lang="zh-CN" sz="1200">
                          <a:latin typeface="Arial"/>
                          <a:ea typeface="Arial"/>
                          <a:cs typeface="Arial"/>
                          <a:sym typeface="Arial"/>
                        </a:rPr>
                        <a:t>举例:</a:t>
                      </a:r>
                      <a:endParaRPr b="1" sz="120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你是怎么得出那个解决方案/结论/评价的? 我有点不明白，能再解释一下吗?</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X 组 / 同学 Y 说是因为... 你对他们的解释有什么看法?</a:t>
                      </a:r>
                      <a:endParaRPr sz="1100">
                        <a:latin typeface="Arial"/>
                        <a:ea typeface="Arial"/>
                        <a:cs typeface="Arial"/>
                        <a:sym typeface="Arial"/>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如果...，会有什么变化? </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你认为哪些物体可能会浮起来? </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你觉得为什么会这样?（与某个陈述/观察相关）</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你为什么认为会这样?（与一个陈述/观察相关）</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你为什么认为他会这样说?</a:t>
                      </a:r>
                      <a:endParaRPr sz="1100">
                        <a:latin typeface="Arial"/>
                        <a:ea typeface="Arial"/>
                        <a:cs typeface="Arial"/>
                        <a:sym typeface="Arial"/>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你是怎么知道的?</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80700">
                <a:tc>
                  <a:txBody>
                    <a:bodyPr/>
                    <a:lstStyle/>
                    <a:p>
                      <a:pPr indent="0" lvl="0" marL="88265" marR="527685" rtl="0" algn="l">
                        <a:lnSpc>
                          <a:spcPct val="101000"/>
                        </a:lnSpc>
                        <a:spcBef>
                          <a:spcPts val="0"/>
                        </a:spcBef>
                        <a:spcAft>
                          <a:spcPts val="0"/>
                        </a:spcAft>
                        <a:buNone/>
                      </a:pPr>
                      <a:r>
                        <a:rPr b="1" lang="zh-CN" sz="1150">
                          <a:latin typeface="Arial"/>
                          <a:ea typeface="Arial"/>
                          <a:cs typeface="Arial"/>
                          <a:sym typeface="Arial"/>
                        </a:rPr>
                        <a:t>CA - </a:t>
                      </a:r>
                      <a:r>
                        <a:rPr b="1" lang="zh-CN" sz="1200">
                          <a:solidFill>
                            <a:srgbClr val="000000"/>
                          </a:solidFill>
                          <a:latin typeface="Arial"/>
                          <a:ea typeface="Arial"/>
                          <a:cs typeface="Arial"/>
                          <a:sym typeface="Arial"/>
                        </a:rPr>
                        <a:t>观点协调与一致</a:t>
                      </a:r>
                      <a:endParaRPr b="1" sz="1150">
                        <a:solidFill>
                          <a:srgbClr val="000000"/>
                        </a:solidFill>
                        <a:latin typeface="Arial"/>
                        <a:ea typeface="Arial"/>
                        <a:cs typeface="Arial"/>
                        <a:sym typeface="Arial"/>
                      </a:endParaRPr>
                    </a:p>
                    <a:p>
                      <a:pPr indent="0" lvl="0" marL="88265" marR="527685" rtl="0" algn="l">
                        <a:lnSpc>
                          <a:spcPct val="120000"/>
                        </a:lnSpc>
                        <a:spcBef>
                          <a:spcPts val="800"/>
                        </a:spcBef>
                        <a:spcAft>
                          <a:spcPts val="0"/>
                        </a:spcAft>
                        <a:buNone/>
                      </a:pPr>
                      <a:r>
                        <a:rPr i="1" lang="zh-CN" sz="1200">
                          <a:latin typeface="Arial"/>
                          <a:ea typeface="Arial"/>
                          <a:cs typeface="Arial"/>
                          <a:sym typeface="Arial"/>
                        </a:rPr>
                        <a:t>评估、对比或综合思想，融合论点，表达一致和共识，或邀请他人共同参与</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达成共识</a:t>
                      </a:r>
                      <a:endParaRPr sz="1200">
                        <a:latin typeface="Arial"/>
                        <a:ea typeface="Arial"/>
                        <a:cs typeface="Arial"/>
                        <a:sym typeface="Arial"/>
                      </a:endParaRPr>
                    </a:p>
                    <a:p>
                      <a:pPr indent="-209550" lvl="0" marL="285750" marR="0" rtl="0" algn="l">
                        <a:lnSpc>
                          <a:spcPct val="100000"/>
                        </a:lnSpc>
                        <a:spcBef>
                          <a:spcPts val="55"/>
                        </a:spcBef>
                        <a:spcAft>
                          <a:spcPts val="0"/>
                        </a:spcAft>
                        <a:buSzPts val="1200"/>
                        <a:buFont typeface="Arial"/>
                        <a:buNone/>
                      </a:pPr>
                      <a:r>
                        <a:t/>
                      </a:r>
                      <a:endParaRPr sz="1200">
                        <a:latin typeface="Arial"/>
                        <a:ea typeface="Arial"/>
                        <a:cs typeface="Arial"/>
                        <a:sym typeface="Arial"/>
                      </a:endParaRPr>
                    </a:p>
                    <a:p>
                      <a:pPr indent="-171450" lvl="0" marL="259715" marR="398145" rtl="0" algn="l">
                        <a:lnSpc>
                          <a:spcPct val="101000"/>
                        </a:lnSpc>
                        <a:spcBef>
                          <a:spcPts val="0"/>
                        </a:spcBef>
                        <a:spcAft>
                          <a:spcPts val="0"/>
                        </a:spcAft>
                        <a:buSzPts val="1200"/>
                        <a:buFont typeface="Arial"/>
                        <a:buChar char="•"/>
                      </a:pPr>
                      <a:r>
                        <a:rPr lang="zh-CN" sz="1200">
                          <a:latin typeface="Arial"/>
                          <a:ea typeface="Arial"/>
                          <a:cs typeface="Arial"/>
                          <a:sym typeface="Arial"/>
                        </a:rPr>
                        <a:t>通过比较、对比和评论至少两种不同的观点，对它们进行评估</a:t>
                      </a:r>
                      <a:endParaRPr/>
                    </a:p>
                    <a:p>
                      <a:pPr indent="-95250" lvl="0" marL="259715" marR="398145" rtl="0" algn="l">
                        <a:lnSpc>
                          <a:spcPct val="101000"/>
                        </a:lnSpc>
                        <a:spcBef>
                          <a:spcPts val="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评估一个观点的价值</a:t>
                      </a:r>
                      <a:endParaRPr/>
                    </a:p>
                    <a:p>
                      <a:pPr indent="-95250" lvl="0" marL="171450" marR="0" rtl="0" algn="l">
                        <a:lnSpc>
                          <a:spcPct val="100000"/>
                        </a:lnSpc>
                        <a:spcBef>
                          <a:spcPts val="2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确认</a:t>
                      </a:r>
                      <a:r>
                        <a:rPr lang="zh-CN" sz="1200">
                          <a:latin typeface="Arial"/>
                          <a:ea typeface="Arial"/>
                          <a:cs typeface="Arial"/>
                          <a:sym typeface="Arial"/>
                        </a:rPr>
                        <a:t>一致/共识</a:t>
                      </a:r>
                      <a:endParaRPr sz="1200">
                        <a:latin typeface="Arial"/>
                        <a:ea typeface="Arial"/>
                        <a:cs typeface="Arial"/>
                        <a:sym typeface="Arial"/>
                      </a:endParaRPr>
                    </a:p>
                    <a:p>
                      <a:pPr indent="-95250" lvl="0" marL="259715" marR="0" rtl="0" algn="l">
                        <a:lnSpc>
                          <a:spcPct val="100000"/>
                        </a:lnSpc>
                        <a:spcBef>
                          <a:spcPts val="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提出解决分歧并/或就解决方案达成一致</a:t>
                      </a:r>
                      <a:endParaRPr/>
                    </a:p>
                    <a:p>
                      <a:pPr indent="-95250" lvl="0" marL="259715" marR="222884" rtl="0" algn="l">
                        <a:lnSpc>
                          <a:spcPct val="101000"/>
                        </a:lnSpc>
                        <a:spcBef>
                          <a:spcPts val="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综合、归纳</a:t>
                      </a:r>
                      <a:endParaRPr/>
                    </a:p>
                    <a:p>
                      <a:pPr indent="-95250" lvl="0" marL="259715" marR="0" rtl="0" algn="l">
                        <a:lnSpc>
                          <a:spcPct val="100000"/>
                        </a:lnSpc>
                        <a:spcBef>
                          <a:spcPts val="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邀请达成共识、评估、总结</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zh-CN" sz="1200">
                          <a:latin typeface="Arial"/>
                          <a:ea typeface="Arial"/>
                          <a:cs typeface="Arial"/>
                          <a:sym typeface="Arial"/>
                        </a:rPr>
                        <a:t>可能的关键词提示:</a:t>
                      </a:r>
                      <a:endParaRPr sz="1200">
                        <a:latin typeface="Arial"/>
                        <a:ea typeface="Arial"/>
                        <a:cs typeface="Arial"/>
                        <a:sym typeface="Arial"/>
                      </a:endParaRPr>
                    </a:p>
                    <a:p>
                      <a:pPr indent="0" lvl="0" marL="88265" marR="0" rtl="0" algn="l">
                        <a:lnSpc>
                          <a:spcPct val="120000"/>
                        </a:lnSpc>
                        <a:spcBef>
                          <a:spcPts val="600"/>
                        </a:spcBef>
                        <a:spcAft>
                          <a:spcPts val="0"/>
                        </a:spcAft>
                        <a:buNone/>
                      </a:pPr>
                      <a:r>
                        <a:rPr lang="zh-CN" sz="1100">
                          <a:latin typeface="Arial"/>
                          <a:ea typeface="Arial"/>
                          <a:cs typeface="Arial"/>
                          <a:sym typeface="Arial"/>
                        </a:rPr>
                        <a:t>“我同意”, “总的来说...”, “所以，我们都认为...”, “总结” , “相似之处和不同之处”</a:t>
                      </a:r>
                      <a:endParaRPr/>
                    </a:p>
                    <a:p>
                      <a:pPr indent="0" lvl="0" marL="88265" marR="0" rtl="0" algn="l">
                        <a:lnSpc>
                          <a:spcPct val="100000"/>
                        </a:lnSpc>
                        <a:spcBef>
                          <a:spcPts val="225"/>
                        </a:spcBef>
                        <a:spcAft>
                          <a:spcPts val="0"/>
                        </a:spcAft>
                        <a:buNone/>
                      </a:pPr>
                      <a:r>
                        <a:t/>
                      </a:r>
                      <a:endParaRPr b="1" sz="1150">
                        <a:latin typeface="Arial"/>
                        <a:ea typeface="Arial"/>
                        <a:cs typeface="Arial"/>
                        <a:sym typeface="Arial"/>
                      </a:endParaRPr>
                    </a:p>
                    <a:p>
                      <a:pPr indent="0" lvl="0" marL="88265" marR="0" rtl="0" algn="l">
                        <a:lnSpc>
                          <a:spcPct val="100000"/>
                        </a:lnSpc>
                        <a:spcBef>
                          <a:spcPts val="320"/>
                        </a:spcBef>
                        <a:spcAft>
                          <a:spcPts val="0"/>
                        </a:spcAft>
                        <a:buNone/>
                      </a:pPr>
                      <a:r>
                        <a:rPr b="1" lang="zh-CN" sz="1200">
                          <a:latin typeface="Arial"/>
                          <a:ea typeface="Arial"/>
                          <a:cs typeface="Arial"/>
                          <a:sym typeface="Arial"/>
                        </a:rPr>
                        <a:t>举例:</a:t>
                      </a:r>
                      <a:endParaRPr b="1" sz="120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所以，我们同意杰森的观点... 因为...</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伊莲的证据更有说服力，但我们也应该考虑蒂姆的观点。</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我认为我们都同意悬索桥是最佳选择。</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我支持玛丽亚而不是安迪，因为卵石太重，浮不起来。</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我们一致认为这些观点无法调和。</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我明白你的意思，C选项可能是正确的，而不是B。</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他们两个都在表达相同的观点，因为...</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51"/>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35</a:t>
            </a:r>
            <a:endParaRPr/>
          </a:p>
        </p:txBody>
      </p:sp>
      <p:graphicFrame>
        <p:nvGraphicFramePr>
          <p:cNvPr id="764" name="Google Shape;764;p51"/>
          <p:cNvGraphicFramePr/>
          <p:nvPr/>
        </p:nvGraphicFramePr>
        <p:xfrm>
          <a:off x="423552" y="636912"/>
          <a:ext cx="3000000" cy="3000000"/>
        </p:xfrm>
        <a:graphic>
          <a:graphicData uri="http://schemas.openxmlformats.org/drawingml/2006/table">
            <a:tbl>
              <a:tblPr bandRow="1" firstRow="1">
                <a:noFill/>
                <a:tableStyleId>{B718ED9C-53E8-462F-8460-63741EC14F3D}</a:tableStyleId>
              </a:tblPr>
              <a:tblGrid>
                <a:gridCol w="2471925"/>
                <a:gridCol w="3139450"/>
                <a:gridCol w="4172700"/>
              </a:tblGrid>
              <a:tr h="883925">
                <a:tc>
                  <a:txBody>
                    <a:bodyPr/>
                    <a:lstStyle/>
                    <a:p>
                      <a:pPr indent="0" lvl="0" marL="0" marR="0" rtl="0" algn="ctr">
                        <a:lnSpc>
                          <a:spcPct val="100000"/>
                        </a:lnSpc>
                        <a:spcBef>
                          <a:spcPts val="0"/>
                        </a:spcBef>
                        <a:spcAft>
                          <a:spcPts val="0"/>
                        </a:spcAft>
                        <a:buNone/>
                      </a:pPr>
                      <a:r>
                        <a:rPr b="1" lang="zh-CN" sz="1200">
                          <a:solidFill>
                            <a:schemeClr val="dk1"/>
                          </a:solidFill>
                          <a:latin typeface="Arimo"/>
                          <a:ea typeface="Arimo"/>
                          <a:cs typeface="Arimo"/>
                          <a:sym typeface="Arimo"/>
                        </a:rPr>
                        <a:t>编码类</a:t>
                      </a:r>
                      <a:r>
                        <a:rPr b="1" lang="zh-CN" sz="1200">
                          <a:latin typeface="Arimo"/>
                          <a:ea typeface="Arimo"/>
                          <a:cs typeface="Arimo"/>
                          <a:sym typeface="Arimo"/>
                        </a:rPr>
                        <a:t>别</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方法与策略</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我们听到了什么？</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4776225">
                <a:tc>
                  <a:txBody>
                    <a:bodyPr/>
                    <a:lstStyle/>
                    <a:p>
                      <a:pPr indent="0" lvl="0" marL="88265" marR="187325" rtl="0" algn="l">
                        <a:lnSpc>
                          <a:spcPct val="107000"/>
                        </a:lnSpc>
                        <a:spcBef>
                          <a:spcPts val="0"/>
                        </a:spcBef>
                        <a:spcAft>
                          <a:spcPts val="0"/>
                        </a:spcAft>
                        <a:buNone/>
                      </a:pPr>
                      <a:r>
                        <a:rPr b="1" lang="zh-CN" sz="1200">
                          <a:latin typeface="Arial"/>
                          <a:ea typeface="Arial"/>
                          <a:cs typeface="Arial"/>
                          <a:sym typeface="Arial"/>
                        </a:rPr>
                        <a:t>RD – 反思对话或活动 </a:t>
                      </a:r>
                      <a:endParaRPr b="1" sz="1200">
                        <a:latin typeface="Arial"/>
                        <a:ea typeface="Arial"/>
                        <a:cs typeface="Arial"/>
                        <a:sym typeface="Arial"/>
                      </a:endParaRPr>
                    </a:p>
                    <a:p>
                      <a:pPr indent="0" lvl="0" marL="88265" marR="187325" rtl="0" algn="l">
                        <a:lnSpc>
                          <a:spcPct val="120000"/>
                        </a:lnSpc>
                        <a:spcBef>
                          <a:spcPts val="700"/>
                        </a:spcBef>
                        <a:spcAft>
                          <a:spcPts val="0"/>
                        </a:spcAft>
                        <a:buNone/>
                      </a:pPr>
                      <a:r>
                        <a:rPr i="1" lang="zh-CN" sz="1200">
                          <a:latin typeface="Arial"/>
                          <a:ea typeface="Arial"/>
                          <a:cs typeface="Arial"/>
                          <a:sym typeface="Arial"/>
                        </a:rPr>
                        <a:t>对对话或学习活动的过程进行“元认知”的评估或反思；并邀请他人一同参与。</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SzPts val="1200"/>
                        <a:buFont typeface="Arial"/>
                        <a:buNone/>
                      </a:pPr>
                      <a:r>
                        <a:rPr b="1" lang="zh-CN" sz="1200">
                          <a:latin typeface="Arial"/>
                          <a:ea typeface="Arial"/>
                          <a:cs typeface="Arial"/>
                          <a:sym typeface="Arial"/>
                        </a:rPr>
                        <a:t>反思对话</a:t>
                      </a:r>
                      <a:endParaRPr/>
                    </a:p>
                    <a:p>
                      <a:pPr indent="-171450" lvl="0" marL="259715" marR="0" rtl="0" algn="l">
                        <a:lnSpc>
                          <a:spcPct val="100000"/>
                        </a:lnSpc>
                        <a:spcBef>
                          <a:spcPts val="915"/>
                        </a:spcBef>
                        <a:spcAft>
                          <a:spcPts val="0"/>
                        </a:spcAft>
                        <a:buSzPts val="1200"/>
                        <a:buFont typeface="Arial"/>
                        <a:buChar char="•"/>
                      </a:pPr>
                      <a:r>
                        <a:rPr lang="zh-CN" sz="1200">
                          <a:latin typeface="Arial"/>
                          <a:ea typeface="Arial"/>
                          <a:cs typeface="Arial"/>
                          <a:sym typeface="Arial"/>
                        </a:rPr>
                        <a:t>讨论对话规则 / 基本规则</a:t>
                      </a:r>
                      <a:endParaRPr/>
                    </a:p>
                    <a:p>
                      <a:pPr indent="-95250" lvl="0" marL="259715" marR="0" rtl="0" algn="l">
                        <a:lnSpc>
                          <a:spcPct val="100000"/>
                        </a:lnSpc>
                        <a:spcBef>
                          <a:spcPts val="915"/>
                        </a:spcBef>
                        <a:spcAft>
                          <a:spcPts val="0"/>
                        </a:spcAft>
                        <a:buSzPts val="1200"/>
                        <a:buFont typeface="Arial"/>
                        <a:buNone/>
                      </a:pPr>
                      <a:r>
                        <a:t/>
                      </a:r>
                      <a:endParaRPr sz="1200">
                        <a:latin typeface="Arial"/>
                        <a:ea typeface="Arial"/>
                        <a:cs typeface="Arial"/>
                        <a:sym typeface="Arial"/>
                      </a:endParaRPr>
                    </a:p>
                    <a:p>
                      <a:pPr indent="-171450" lvl="0" marL="259715" marR="668655" rtl="0" algn="l">
                        <a:lnSpc>
                          <a:spcPct val="104000"/>
                        </a:lnSpc>
                        <a:spcBef>
                          <a:spcPts val="0"/>
                        </a:spcBef>
                        <a:spcAft>
                          <a:spcPts val="0"/>
                        </a:spcAft>
                        <a:buSzPts val="1200"/>
                        <a:buFont typeface="Arial"/>
                        <a:buChar char="•"/>
                      </a:pPr>
                      <a:r>
                        <a:rPr lang="zh-CN" sz="1200">
                          <a:latin typeface="Arial"/>
                          <a:ea typeface="Arial"/>
                          <a:cs typeface="Arial"/>
                          <a:sym typeface="Arial"/>
                        </a:rPr>
                        <a:t>反思（或邀请反思）对话的过程 / 价值 / 影响</a:t>
                      </a:r>
                      <a:endParaRPr/>
                    </a:p>
                    <a:p>
                      <a:pPr indent="-95250" lvl="0" marL="259715" marR="668655" rtl="0" algn="l">
                        <a:lnSpc>
                          <a:spcPct val="104000"/>
                        </a:lnSpc>
                        <a:spcBef>
                          <a:spcPts val="0"/>
                        </a:spcBef>
                        <a:spcAft>
                          <a:spcPts val="0"/>
                        </a:spcAft>
                        <a:buSzPts val="1200"/>
                        <a:buFont typeface="Arial"/>
                        <a:buNone/>
                      </a:pPr>
                      <a:r>
                        <a:t/>
                      </a:r>
                      <a:endParaRPr sz="1200">
                        <a:latin typeface="Arial"/>
                        <a:ea typeface="Arial"/>
                        <a:cs typeface="Arial"/>
                        <a:sym typeface="Arial"/>
                      </a:endParaRPr>
                    </a:p>
                    <a:p>
                      <a:pPr indent="0" lvl="0" marL="88265" marR="668655" rtl="0" algn="l">
                        <a:lnSpc>
                          <a:spcPct val="104000"/>
                        </a:lnSpc>
                        <a:spcBef>
                          <a:spcPts val="0"/>
                        </a:spcBef>
                        <a:spcAft>
                          <a:spcPts val="0"/>
                        </a:spcAft>
                        <a:buSzPts val="1200"/>
                        <a:buFont typeface="Arial"/>
                        <a:buNone/>
                      </a:pPr>
                      <a:r>
                        <a:rPr b="1" lang="zh-CN" sz="1200">
                          <a:latin typeface="Arial"/>
                          <a:ea typeface="Arial"/>
                          <a:cs typeface="Arial"/>
                          <a:sym typeface="Arial"/>
                        </a:rPr>
                        <a:t>反思学习活动</a:t>
                      </a:r>
                      <a:endParaRPr/>
                    </a:p>
                    <a:p>
                      <a:pPr indent="0" lvl="0" marL="88265" marR="668655" rtl="0" algn="l">
                        <a:lnSpc>
                          <a:spcPct val="104000"/>
                        </a:lnSpc>
                        <a:spcBef>
                          <a:spcPts val="0"/>
                        </a:spcBef>
                        <a:spcAft>
                          <a:spcPts val="0"/>
                        </a:spcAft>
                        <a:buSzPts val="1200"/>
                        <a:buFont typeface="Arial"/>
                        <a:buNone/>
                      </a:pPr>
                      <a:r>
                        <a:t/>
                      </a:r>
                      <a:endParaRPr b="1" sz="1200">
                        <a:latin typeface="Arial"/>
                        <a:ea typeface="Arial"/>
                        <a:cs typeface="Arial"/>
                        <a:sym typeface="Arial"/>
                      </a:endParaRPr>
                    </a:p>
                    <a:p>
                      <a:pPr indent="-171450" lvl="0" marL="259715" marR="174625" rtl="0" algn="l">
                        <a:lnSpc>
                          <a:spcPct val="101000"/>
                        </a:lnSpc>
                        <a:spcBef>
                          <a:spcPts val="600"/>
                        </a:spcBef>
                        <a:spcAft>
                          <a:spcPts val="0"/>
                        </a:spcAft>
                        <a:buSzPts val="1200"/>
                        <a:buFont typeface="Arial"/>
                        <a:buChar char="•"/>
                      </a:pPr>
                      <a:r>
                        <a:rPr lang="zh-CN" sz="1200">
                          <a:latin typeface="Arial"/>
                          <a:ea typeface="Arial"/>
                          <a:cs typeface="Arial"/>
                          <a:sym typeface="Arial"/>
                        </a:rPr>
                        <a:t>反思（或邀请反思）学习活动的结果 / 过程 / 价值 / 影响</a:t>
                      </a:r>
                      <a:endParaRPr/>
                    </a:p>
                    <a:p>
                      <a:pPr indent="-95250" lvl="0" marL="259715" marR="174625" rtl="0" algn="l">
                        <a:lnSpc>
                          <a:spcPct val="101000"/>
                        </a:lnSpc>
                        <a:spcBef>
                          <a:spcPts val="60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明确承认立场的变化</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zh-CN" sz="1200">
                          <a:latin typeface="Arial"/>
                          <a:ea typeface="Arial"/>
                          <a:cs typeface="Arial"/>
                          <a:sym typeface="Arial"/>
                        </a:rPr>
                        <a:t>可能的关键词提示:</a:t>
                      </a:r>
                      <a:endParaRPr sz="1200">
                        <a:latin typeface="Arial"/>
                        <a:ea typeface="Arial"/>
                        <a:cs typeface="Arial"/>
                        <a:sym typeface="Arial"/>
                      </a:endParaRPr>
                    </a:p>
                    <a:p>
                      <a:pPr indent="0" lvl="0" marL="88265" marR="0" rtl="0" algn="l">
                        <a:lnSpc>
                          <a:spcPct val="120000"/>
                        </a:lnSpc>
                        <a:spcBef>
                          <a:spcPts val="600"/>
                        </a:spcBef>
                        <a:spcAft>
                          <a:spcPts val="0"/>
                        </a:spcAft>
                        <a:buNone/>
                      </a:pPr>
                      <a:r>
                        <a:rPr lang="zh-CN" sz="1100">
                          <a:latin typeface="Arial"/>
                          <a:ea typeface="Arial"/>
                          <a:cs typeface="Arial"/>
                          <a:sym typeface="Arial"/>
                        </a:rPr>
                        <a:t>“对话”, “谈论”, “分享”, “在小组/两人组中合作” , “任务”, “活动”, “你学到的内容”, “我改变了主意”，”你改变了主意”, “听” , “对话规则”</a:t>
                      </a:r>
                      <a:endParaRPr b="1" sz="1150">
                        <a:latin typeface="Arial"/>
                        <a:ea typeface="Arial"/>
                        <a:cs typeface="Arial"/>
                        <a:sym typeface="Arial"/>
                      </a:endParaRPr>
                    </a:p>
                    <a:p>
                      <a:pPr indent="0" lvl="0" marL="88265" marR="0" rtl="0" algn="l">
                        <a:lnSpc>
                          <a:spcPct val="100000"/>
                        </a:lnSpc>
                        <a:spcBef>
                          <a:spcPts val="0"/>
                        </a:spcBef>
                        <a:spcAft>
                          <a:spcPts val="0"/>
                        </a:spcAft>
                        <a:buNone/>
                      </a:pPr>
                      <a:r>
                        <a:t/>
                      </a:r>
                      <a:endParaRPr b="1" sz="1150">
                        <a:latin typeface="Arial"/>
                        <a:ea typeface="Arial"/>
                        <a:cs typeface="Arial"/>
                        <a:sym typeface="Arial"/>
                      </a:endParaRPr>
                    </a:p>
                    <a:p>
                      <a:pPr indent="0" lvl="0" marL="88265" marR="0" rtl="0" algn="l">
                        <a:lnSpc>
                          <a:spcPct val="100000"/>
                        </a:lnSpc>
                        <a:spcBef>
                          <a:spcPts val="520"/>
                        </a:spcBef>
                        <a:spcAft>
                          <a:spcPts val="0"/>
                        </a:spcAft>
                        <a:buNone/>
                      </a:pPr>
                      <a:r>
                        <a:rPr b="1" lang="zh-CN" sz="1200">
                          <a:latin typeface="Arial"/>
                          <a:ea typeface="Arial"/>
                          <a:cs typeface="Arial"/>
                          <a:sym typeface="Arial"/>
                        </a:rPr>
                        <a:t>举例:</a:t>
                      </a:r>
                      <a:r>
                        <a:rPr b="1" i="1" lang="zh-CN" sz="1200">
                          <a:latin typeface="Arial"/>
                          <a:ea typeface="Arial"/>
                          <a:cs typeface="Arial"/>
                          <a:sym typeface="Arial"/>
                        </a:rPr>
                        <a:t>（注：有时一条评论可能同时包含对对话和学习活动的反思）</a:t>
                      </a:r>
                      <a:endParaRPr b="1" i="1" sz="115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我喜欢交流观点，因为它能为我们的写作激发新的思路。</a:t>
                      </a:r>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它们（谈话和倾听）有点互补，是吧?</a:t>
                      </a:r>
                      <a:endParaRPr sz="110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在你们的小组中，你能思考一下是什么让对话更有效吗?</a:t>
                      </a:r>
                      <a:endParaRPr sz="110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你认为我们下次讨论需要新规则吗?</a:t>
                      </a:r>
                      <a:endParaRPr sz="110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我注意到你们彼此认真倾听；这是否加深了你们对机构性种族主义辩论的理解?</a:t>
                      </a:r>
                      <a:endParaRPr sz="110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作为你们小组的“记录员”，你感觉自己是否积极参与了对话?</a:t>
                      </a:r>
                      <a:endParaRPr sz="110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是谁的论点或观点影响了你改变主意，为什么?</a:t>
                      </a:r>
                      <a:endParaRPr sz="110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你从今天的课中有哪些收获? 你的观点有没有发生变化?</a:t>
                      </a:r>
                      <a:endParaRPr sz="110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我们小组为不同受众制作了一张非常有说服力的气候变化海报。</a:t>
                      </a:r>
                      <a:endParaRPr/>
                    </a:p>
                    <a:p>
                      <a:pPr indent="0" lvl="0" marL="88265" marR="253365" rtl="0" algn="l">
                        <a:lnSpc>
                          <a:spcPct val="120000"/>
                        </a:lnSpc>
                        <a:spcBef>
                          <a:spcPts val="240"/>
                        </a:spcBef>
                        <a:spcAft>
                          <a:spcPts val="0"/>
                        </a:spcAft>
                        <a:buNone/>
                      </a:pPr>
                      <a:r>
                        <a:t/>
                      </a:r>
                      <a:endParaRPr sz="1100">
                        <a:latin typeface="Arial"/>
                        <a:ea typeface="Arial"/>
                        <a:cs typeface="Arial"/>
                        <a:sym typeface="Arial"/>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52"/>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36</a:t>
            </a:r>
            <a:endParaRPr/>
          </a:p>
        </p:txBody>
      </p:sp>
      <p:graphicFrame>
        <p:nvGraphicFramePr>
          <p:cNvPr id="770" name="Google Shape;770;p52"/>
          <p:cNvGraphicFramePr/>
          <p:nvPr/>
        </p:nvGraphicFramePr>
        <p:xfrm>
          <a:off x="423552" y="382658"/>
          <a:ext cx="3000000" cy="3000000"/>
        </p:xfrm>
        <a:graphic>
          <a:graphicData uri="http://schemas.openxmlformats.org/drawingml/2006/table">
            <a:tbl>
              <a:tblPr bandRow="1" firstRow="1">
                <a:noFill/>
                <a:tableStyleId>{B718ED9C-53E8-462F-8460-63741EC14F3D}</a:tableStyleId>
              </a:tblPr>
              <a:tblGrid>
                <a:gridCol w="2472050"/>
                <a:gridCol w="3139325"/>
                <a:gridCol w="4172700"/>
              </a:tblGrid>
              <a:tr h="487675">
                <a:tc>
                  <a:txBody>
                    <a:bodyPr/>
                    <a:lstStyle/>
                    <a:p>
                      <a:pPr indent="0" lvl="0" marL="0" marR="0" rtl="0" algn="ctr">
                        <a:lnSpc>
                          <a:spcPct val="100000"/>
                        </a:lnSpc>
                        <a:spcBef>
                          <a:spcPts val="0"/>
                        </a:spcBef>
                        <a:spcAft>
                          <a:spcPts val="0"/>
                        </a:spcAft>
                        <a:buNone/>
                      </a:pPr>
                      <a:r>
                        <a:rPr b="1" lang="zh-CN" sz="1200">
                          <a:solidFill>
                            <a:schemeClr val="dk1"/>
                          </a:solidFill>
                          <a:latin typeface="Arimo"/>
                          <a:ea typeface="Arimo"/>
                          <a:cs typeface="Arimo"/>
                          <a:sym typeface="Arimo"/>
                        </a:rPr>
                        <a:t>编码类</a:t>
                      </a:r>
                      <a:r>
                        <a:rPr b="1" lang="zh-CN" sz="1200">
                          <a:latin typeface="Arimo"/>
                          <a:ea typeface="Arimo"/>
                          <a:cs typeface="Arimo"/>
                          <a:sym typeface="Arimo"/>
                        </a:rPr>
                        <a:t>别</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方法与策略</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我们听到了什么？</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399150">
                <a:tc>
                  <a:txBody>
                    <a:bodyPr/>
                    <a:lstStyle/>
                    <a:p>
                      <a:pPr indent="0" lvl="0" marL="88265" marR="0" rtl="0" algn="l">
                        <a:lnSpc>
                          <a:spcPct val="100000"/>
                        </a:lnSpc>
                        <a:spcBef>
                          <a:spcPts val="0"/>
                        </a:spcBef>
                        <a:spcAft>
                          <a:spcPts val="0"/>
                        </a:spcAft>
                        <a:buNone/>
                      </a:pPr>
                      <a:r>
                        <a:rPr b="1" lang="zh-CN" sz="1200">
                          <a:solidFill>
                            <a:schemeClr val="dk1"/>
                          </a:solidFill>
                          <a:latin typeface="Arial"/>
                          <a:ea typeface="Arial"/>
                          <a:cs typeface="Arial"/>
                          <a:sym typeface="Arial"/>
                        </a:rPr>
                        <a:t>C  – 联系</a:t>
                      </a:r>
                      <a:endParaRPr b="1" sz="1200">
                        <a:solidFill>
                          <a:schemeClr val="dk1"/>
                        </a:solidFill>
                        <a:latin typeface="Arial"/>
                        <a:ea typeface="Arial"/>
                        <a:cs typeface="Arial"/>
                        <a:sym typeface="Arial"/>
                      </a:endParaRPr>
                    </a:p>
                    <a:p>
                      <a:pPr indent="0" lvl="0" marL="88265" marR="0" rtl="0" algn="l">
                        <a:lnSpc>
                          <a:spcPct val="100000"/>
                        </a:lnSpc>
                        <a:spcBef>
                          <a:spcPts val="865"/>
                        </a:spcBef>
                        <a:spcAft>
                          <a:spcPts val="0"/>
                        </a:spcAft>
                        <a:buNone/>
                      </a:pPr>
                      <a:r>
                        <a:rPr i="1" lang="zh-CN" sz="1200">
                          <a:latin typeface="Arial"/>
                          <a:ea typeface="Arial"/>
                          <a:cs typeface="Arial"/>
                          <a:sym typeface="Arial"/>
                        </a:rPr>
                        <a:t>通过将学习路径与当前对话范围之外的观点、知识、资源和经验相连接，使之更加明晰。</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339090" rtl="0" algn="l">
                        <a:lnSpc>
                          <a:spcPct val="120000"/>
                        </a:lnSpc>
                        <a:spcBef>
                          <a:spcPts val="0"/>
                        </a:spcBef>
                        <a:spcAft>
                          <a:spcPts val="0"/>
                        </a:spcAft>
                        <a:buSzPts val="1200"/>
                        <a:buFont typeface="Arial"/>
                        <a:buChar char="•"/>
                      </a:pPr>
                      <a:r>
                        <a:rPr lang="zh-CN" sz="1200">
                          <a:latin typeface="Arial"/>
                          <a:ea typeface="Arial"/>
                          <a:cs typeface="Arial"/>
                          <a:sym typeface="Arial"/>
                        </a:rPr>
                        <a:t>回顾之前的观点或提前标注即将提出的内容。</a:t>
                      </a:r>
                      <a:endParaRPr/>
                    </a:p>
                    <a:p>
                      <a:pPr indent="-171450" lvl="0" marL="259715" marR="339090" rtl="0" algn="l">
                        <a:lnSpc>
                          <a:spcPct val="120000"/>
                        </a:lnSpc>
                        <a:spcBef>
                          <a:spcPts val="1500"/>
                        </a:spcBef>
                        <a:spcAft>
                          <a:spcPts val="0"/>
                        </a:spcAft>
                        <a:buSzPts val="1200"/>
                        <a:buFont typeface="Arial"/>
                        <a:buChar char="•"/>
                      </a:pPr>
                      <a:r>
                        <a:rPr lang="zh-CN" sz="1200">
                          <a:latin typeface="Arial"/>
                          <a:ea typeface="Arial"/>
                          <a:cs typeface="Arial"/>
                          <a:sym typeface="Arial"/>
                        </a:rPr>
                        <a:t>参考与对话相关的活动或材料的前后情境。</a:t>
                      </a:r>
                      <a:endParaRPr/>
                    </a:p>
                    <a:p>
                      <a:pPr indent="-171450" lvl="0" marL="259715" marR="339090" rtl="0" algn="l">
                        <a:lnSpc>
                          <a:spcPct val="120000"/>
                        </a:lnSpc>
                        <a:spcBef>
                          <a:spcPts val="1500"/>
                        </a:spcBef>
                        <a:spcAft>
                          <a:spcPts val="0"/>
                        </a:spcAft>
                        <a:buSzPts val="1200"/>
                        <a:buFont typeface="Arial"/>
                        <a:buChar char="•"/>
                      </a:pPr>
                      <a:r>
                        <a:rPr lang="zh-CN" sz="1200">
                          <a:latin typeface="Arial"/>
                          <a:ea typeface="Arial"/>
                          <a:cs typeface="Arial"/>
                          <a:sym typeface="Arial"/>
                        </a:rPr>
                        <a:t>参考课堂之外更广泛的背景或先前的知识、经验、资源（包括外部证据）。</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zh-CN" sz="1200">
                          <a:latin typeface="Arial"/>
                          <a:ea typeface="Arial"/>
                          <a:cs typeface="Arial"/>
                          <a:sym typeface="Arial"/>
                        </a:rPr>
                        <a:t>可能的关键词提示:</a:t>
                      </a:r>
                      <a:endParaRPr sz="1200">
                        <a:latin typeface="Arial"/>
                        <a:ea typeface="Arial"/>
                        <a:cs typeface="Arial"/>
                        <a:sym typeface="Arial"/>
                      </a:endParaRPr>
                    </a:p>
                    <a:p>
                      <a:pPr indent="0" lvl="0" marL="88265" marR="0" rtl="0" algn="l">
                        <a:lnSpc>
                          <a:spcPct val="120000"/>
                        </a:lnSpc>
                        <a:spcBef>
                          <a:spcPts val="600"/>
                        </a:spcBef>
                        <a:spcAft>
                          <a:spcPts val="0"/>
                        </a:spcAft>
                        <a:buNone/>
                      </a:pPr>
                      <a:r>
                        <a:rPr lang="zh-CN" sz="1100">
                          <a:latin typeface="Arial"/>
                          <a:ea typeface="Arial"/>
                          <a:cs typeface="Arial"/>
                          <a:sym typeface="Arial"/>
                        </a:rPr>
                        <a:t>“上一堂课”, “之前”, “使我联想到”, “下一堂课” , “与...相关”, “在你的家里”</a:t>
                      </a:r>
                      <a:endParaRPr b="1" sz="1150">
                        <a:latin typeface="Arial"/>
                        <a:ea typeface="Arial"/>
                        <a:cs typeface="Arial"/>
                        <a:sym typeface="Arial"/>
                      </a:endParaRPr>
                    </a:p>
                    <a:p>
                      <a:pPr indent="0" lvl="0" marL="88265" marR="0" rtl="0" algn="l">
                        <a:lnSpc>
                          <a:spcPct val="100000"/>
                        </a:lnSpc>
                        <a:spcBef>
                          <a:spcPts val="900"/>
                        </a:spcBef>
                        <a:spcAft>
                          <a:spcPts val="0"/>
                        </a:spcAft>
                        <a:buNone/>
                      </a:pPr>
                      <a:r>
                        <a:rPr b="1" lang="zh-CN" sz="1200">
                          <a:latin typeface="Arial"/>
                          <a:ea typeface="Arial"/>
                          <a:cs typeface="Arial"/>
                          <a:sym typeface="Arial"/>
                        </a:rPr>
                        <a:t>举例:</a:t>
                      </a:r>
                      <a:endParaRPr b="1" sz="120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这就像我们做过/学过...的时候</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今天的课程和上一节有什么关系?</a:t>
                      </a:r>
                      <a:endParaRPr sz="1100">
                        <a:latin typeface="Arial"/>
                        <a:ea typeface="Arial"/>
                        <a:cs typeface="Arial"/>
                        <a:sym typeface="Arial"/>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谁还记得我们在黑暗中培养植物的实验?</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课程结束时，我会要求你们写下你们认为发生了什么及原因。</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有谁去过科学博物馆并能分享一下看到了什么吗?</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我对骑马很了解，因为我有自己的马。</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你认为在你自己花园的土壤中可能会发现类似的生物吗?</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你在新闻中看到过与天气或气候有关的内容吗?</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在前几章中有没有有用的信息?</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739400">
                <a:tc>
                  <a:txBody>
                    <a:bodyPr/>
                    <a:lstStyle/>
                    <a:p>
                      <a:pPr indent="0" lvl="0" marL="88265" marR="324485" rtl="0" algn="l">
                        <a:lnSpc>
                          <a:spcPct val="101000"/>
                        </a:lnSpc>
                        <a:spcBef>
                          <a:spcPts val="0"/>
                        </a:spcBef>
                        <a:spcAft>
                          <a:spcPts val="0"/>
                        </a:spcAft>
                        <a:buNone/>
                      </a:pPr>
                      <a:r>
                        <a:rPr b="1" lang="zh-CN" sz="1200">
                          <a:latin typeface="Arial"/>
                          <a:ea typeface="Arial"/>
                          <a:cs typeface="Arial"/>
                          <a:sym typeface="Arial"/>
                        </a:rPr>
                        <a:t>G – 引导对话或活动方向</a:t>
                      </a:r>
                      <a:endParaRPr/>
                    </a:p>
                    <a:p>
                      <a:pPr indent="0" lvl="0" marL="88265" marR="324485" rtl="0" algn="l">
                        <a:lnSpc>
                          <a:spcPct val="101000"/>
                        </a:lnSpc>
                        <a:spcBef>
                          <a:spcPts val="855"/>
                        </a:spcBef>
                        <a:spcAft>
                          <a:spcPts val="0"/>
                        </a:spcAft>
                        <a:buNone/>
                      </a:pPr>
                      <a:r>
                        <a:t/>
                      </a:r>
                      <a:endParaRPr b="1" sz="1200">
                        <a:latin typeface="Arial"/>
                        <a:ea typeface="Arial"/>
                        <a:cs typeface="Arial"/>
                        <a:sym typeface="Arial"/>
                      </a:endParaRPr>
                    </a:p>
                    <a:p>
                      <a:pPr indent="0" lvl="0" marL="88265" marR="324485" rtl="0" algn="l">
                        <a:lnSpc>
                          <a:spcPct val="121000"/>
                        </a:lnSpc>
                        <a:spcBef>
                          <a:spcPts val="800"/>
                        </a:spcBef>
                        <a:spcAft>
                          <a:spcPts val="0"/>
                        </a:spcAft>
                        <a:buNone/>
                      </a:pPr>
                      <a:r>
                        <a:rPr i="1" lang="zh-CN" sz="1200">
                          <a:latin typeface="Arial"/>
                          <a:ea typeface="Arial"/>
                          <a:cs typeface="Arial"/>
                          <a:sym typeface="Arial"/>
                        </a:rPr>
                        <a:t>负责引导活动，使对话朝着预期方向发展，或采用其他支持对话或学习的支持策略。</a:t>
                      </a:r>
                      <a:endParaRPr/>
                    </a:p>
                    <a:p>
                      <a:pPr indent="0" lvl="0" marL="88265" marR="324485" rtl="0" algn="l">
                        <a:lnSpc>
                          <a:spcPct val="101000"/>
                        </a:lnSpc>
                        <a:spcBef>
                          <a:spcPts val="855"/>
                        </a:spcBef>
                        <a:spcAft>
                          <a:spcPts val="0"/>
                        </a:spcAft>
                        <a:buNone/>
                      </a:pPr>
                      <a:r>
                        <a:t/>
                      </a:r>
                      <a:endParaRPr i="1" sz="1200">
                        <a:latin typeface="Arial"/>
                        <a:ea typeface="Arial"/>
                        <a:cs typeface="Arial"/>
                        <a:sym typeface="Arial"/>
                      </a:endParaRPr>
                    </a:p>
                    <a:p>
                      <a:pPr indent="0" lvl="0" marL="88265" marR="85090" rtl="0" algn="l">
                        <a:lnSpc>
                          <a:spcPct val="101000"/>
                        </a:lnSpc>
                        <a:spcBef>
                          <a:spcPts val="275"/>
                        </a:spcBef>
                        <a:spcAft>
                          <a:spcPts val="0"/>
                        </a:spcAft>
                        <a:buNone/>
                      </a:pPr>
                      <a:r>
                        <a:rPr b="1" lang="zh-CN" sz="1200">
                          <a:latin typeface="Arial"/>
                          <a:ea typeface="Arial"/>
                          <a:cs typeface="Arial"/>
                          <a:sym typeface="Arial"/>
                        </a:rPr>
                        <a:t>（这一广泛类别包括有助于对话流畅并可能提升学生参与度的方式或方法。）</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zh-CN" sz="1200">
                          <a:latin typeface="Arial"/>
                          <a:ea typeface="Arial"/>
                          <a:cs typeface="Arial"/>
                          <a:sym typeface="Arial"/>
                        </a:rPr>
                        <a:t>促进学生之间的对话</a:t>
                      </a:r>
                      <a:endParaRPr/>
                    </a:p>
                    <a:p>
                      <a:pPr indent="-171450" lvl="0" marL="259715" marR="0" rtl="0" algn="l">
                        <a:lnSpc>
                          <a:spcPct val="100000"/>
                        </a:lnSpc>
                        <a:spcBef>
                          <a:spcPts val="1615"/>
                        </a:spcBef>
                        <a:spcAft>
                          <a:spcPts val="0"/>
                        </a:spcAft>
                        <a:buSzPts val="1200"/>
                        <a:buFont typeface="Arial"/>
                        <a:buChar char="•"/>
                      </a:pPr>
                      <a:r>
                        <a:rPr lang="zh-CN" sz="1200">
                          <a:latin typeface="Arial"/>
                          <a:ea typeface="Arial"/>
                          <a:cs typeface="Arial"/>
                          <a:sym typeface="Arial"/>
                        </a:rPr>
                        <a:t>提供充分的思考时间</a:t>
                      </a:r>
                      <a:endParaRPr/>
                    </a:p>
                    <a:p>
                      <a:pPr indent="-171450" lvl="0" marL="259715" marR="0" rtl="0" algn="l">
                        <a:lnSpc>
                          <a:spcPct val="100000"/>
                        </a:lnSpc>
                        <a:spcBef>
                          <a:spcPts val="1615"/>
                        </a:spcBef>
                        <a:spcAft>
                          <a:spcPts val="0"/>
                        </a:spcAft>
                        <a:buSzPts val="1200"/>
                        <a:buFont typeface="Arial"/>
                        <a:buChar char="•"/>
                      </a:pPr>
                      <a:r>
                        <a:rPr lang="zh-CN" sz="1200">
                          <a:latin typeface="Arial"/>
                          <a:ea typeface="Arial"/>
                          <a:cs typeface="Arial"/>
                          <a:sym typeface="Arial"/>
                        </a:rPr>
                        <a:t>提出可能的行动或探究方向</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zh-CN" sz="1200">
                          <a:latin typeface="Arial"/>
                          <a:ea typeface="Arial"/>
                          <a:cs typeface="Arial"/>
                          <a:sym typeface="Arial"/>
                        </a:rPr>
                        <a:t>可能的关键词提示:</a:t>
                      </a:r>
                      <a:endParaRPr sz="1200">
                        <a:latin typeface="Arial"/>
                        <a:ea typeface="Arial"/>
                        <a:cs typeface="Arial"/>
                        <a:sym typeface="Arial"/>
                      </a:endParaRPr>
                    </a:p>
                    <a:p>
                      <a:pPr indent="0" lvl="0" marL="88265" marR="0" rtl="0" algn="l">
                        <a:lnSpc>
                          <a:spcPct val="120000"/>
                        </a:lnSpc>
                        <a:spcBef>
                          <a:spcPts val="600"/>
                        </a:spcBef>
                        <a:spcAft>
                          <a:spcPts val="0"/>
                        </a:spcAft>
                        <a:buNone/>
                      </a:pPr>
                      <a:r>
                        <a:rPr lang="zh-CN" sz="1100">
                          <a:latin typeface="Arial"/>
                          <a:ea typeface="Arial"/>
                          <a:cs typeface="Arial"/>
                          <a:sym typeface="Arial"/>
                        </a:rPr>
                        <a:t>“...怎么样”, “专注于”, “集中注意力在”, “让我们试试” , “别担心”</a:t>
                      </a:r>
                      <a:endParaRPr b="1" sz="1150">
                        <a:latin typeface="Arial"/>
                        <a:ea typeface="Arial"/>
                        <a:cs typeface="Arial"/>
                        <a:sym typeface="Arial"/>
                      </a:endParaRPr>
                    </a:p>
                    <a:p>
                      <a:pPr indent="0" lvl="0" marL="88265" marR="0" rtl="0" algn="l">
                        <a:lnSpc>
                          <a:spcPct val="100000"/>
                        </a:lnSpc>
                        <a:spcBef>
                          <a:spcPts val="900"/>
                        </a:spcBef>
                        <a:spcAft>
                          <a:spcPts val="0"/>
                        </a:spcAft>
                        <a:buNone/>
                      </a:pPr>
                      <a:r>
                        <a:rPr b="1" lang="zh-CN" sz="1200">
                          <a:latin typeface="Arial"/>
                          <a:ea typeface="Arial"/>
                          <a:cs typeface="Arial"/>
                          <a:sym typeface="Arial"/>
                        </a:rPr>
                        <a:t>举例:</a:t>
                      </a:r>
                      <a:endParaRPr b="1" sz="1200">
                        <a:latin typeface="Arial"/>
                        <a:ea typeface="Arial"/>
                        <a:cs typeface="Arial"/>
                        <a:sym typeface="Arial"/>
                      </a:endParaRPr>
                    </a:p>
                    <a:p>
                      <a:pPr indent="0" lvl="0" marL="88265" marR="210820" rtl="0" algn="l">
                        <a:lnSpc>
                          <a:spcPct val="120000"/>
                        </a:lnSpc>
                        <a:spcBef>
                          <a:spcPts val="600"/>
                        </a:spcBef>
                        <a:spcAft>
                          <a:spcPts val="0"/>
                        </a:spcAft>
                        <a:buNone/>
                      </a:pPr>
                      <a:r>
                        <a:rPr lang="zh-CN" sz="1100">
                          <a:latin typeface="Arial"/>
                          <a:ea typeface="Arial"/>
                          <a:cs typeface="Arial"/>
                          <a:sym typeface="Arial"/>
                        </a:rPr>
                        <a:t>那么，对于这个问题，你有了什么发现吗?你正在思考的是...?</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别担心，试试看...</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我们换个方法，试试相加吧！</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慢慢来，有了想法就告诉我。</a:t>
                      </a:r>
                      <a:endParaRPr sz="1100">
                        <a:latin typeface="Arial"/>
                        <a:ea typeface="Arial"/>
                        <a:cs typeface="Arial"/>
                        <a:sym typeface="Arial"/>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为什么不向凯利解释一下我们在做什么？</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成组讨论一下，你认为这些信息来源中哪一个是对这场战斗最可靠的记述？</a:t>
                      </a:r>
                      <a:endParaRPr/>
                    </a:p>
                    <a:p>
                      <a:pPr indent="0" lvl="0" marL="88265" marR="210820" rtl="0" algn="l">
                        <a:lnSpc>
                          <a:spcPct val="120000"/>
                        </a:lnSpc>
                        <a:spcBef>
                          <a:spcPts val="155"/>
                        </a:spcBef>
                        <a:spcAft>
                          <a:spcPts val="0"/>
                        </a:spcAft>
                        <a:buNone/>
                      </a:pPr>
                      <a:r>
                        <a:rPr lang="zh-CN" sz="1100">
                          <a:latin typeface="Arial"/>
                          <a:ea typeface="Arial"/>
                          <a:cs typeface="Arial"/>
                          <a:sym typeface="Arial"/>
                        </a:rPr>
                        <a:t>牛顿可能会怎么说?</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53"/>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37</a:t>
            </a:r>
            <a:endParaRPr/>
          </a:p>
        </p:txBody>
      </p:sp>
      <p:graphicFrame>
        <p:nvGraphicFramePr>
          <p:cNvPr id="777" name="Google Shape;777;p53"/>
          <p:cNvGraphicFramePr/>
          <p:nvPr/>
        </p:nvGraphicFramePr>
        <p:xfrm>
          <a:off x="423552" y="636912"/>
          <a:ext cx="3000000" cy="3000000"/>
        </p:xfrm>
        <a:graphic>
          <a:graphicData uri="http://schemas.openxmlformats.org/drawingml/2006/table">
            <a:tbl>
              <a:tblPr bandRow="1" firstRow="1">
                <a:noFill/>
                <a:tableStyleId>{B718ED9C-53E8-462F-8460-63741EC14F3D}</a:tableStyleId>
              </a:tblPr>
              <a:tblGrid>
                <a:gridCol w="2471925"/>
                <a:gridCol w="3139450"/>
                <a:gridCol w="4172700"/>
              </a:tblGrid>
              <a:tr h="883925">
                <a:tc>
                  <a:txBody>
                    <a:bodyPr/>
                    <a:lstStyle/>
                    <a:p>
                      <a:pPr indent="0" lvl="0" marL="0" marR="0" rtl="0" algn="ctr">
                        <a:lnSpc>
                          <a:spcPct val="100000"/>
                        </a:lnSpc>
                        <a:spcBef>
                          <a:spcPts val="0"/>
                        </a:spcBef>
                        <a:spcAft>
                          <a:spcPts val="0"/>
                        </a:spcAft>
                        <a:buNone/>
                      </a:pPr>
                      <a:r>
                        <a:rPr b="1" lang="zh-CN" sz="1200">
                          <a:solidFill>
                            <a:schemeClr val="dk1"/>
                          </a:solidFill>
                          <a:latin typeface="Arimo"/>
                          <a:ea typeface="Arimo"/>
                          <a:cs typeface="Arimo"/>
                          <a:sym typeface="Arimo"/>
                        </a:rPr>
                        <a:t>编码类</a:t>
                      </a:r>
                      <a:r>
                        <a:rPr b="1" lang="zh-CN" sz="1200">
                          <a:latin typeface="Arimo"/>
                          <a:ea typeface="Arimo"/>
                          <a:cs typeface="Arimo"/>
                          <a:sym typeface="Arimo"/>
                        </a:rPr>
                        <a:t>别</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方法与策略</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我们听到了什么？</a:t>
                      </a:r>
                      <a:endParaRPr/>
                    </a:p>
                  </a:txBody>
                  <a:tcPr marT="91450" marB="91450" marR="91450" marL="9145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212600">
                <a:tc>
                  <a:txBody>
                    <a:bodyPr/>
                    <a:lstStyle/>
                    <a:p>
                      <a:pPr indent="0" lvl="0" marL="88265" marR="0" rtl="0" algn="just">
                        <a:lnSpc>
                          <a:spcPct val="100000"/>
                        </a:lnSpc>
                        <a:spcBef>
                          <a:spcPts val="0"/>
                        </a:spcBef>
                        <a:spcAft>
                          <a:spcPts val="0"/>
                        </a:spcAft>
                        <a:buNone/>
                      </a:pPr>
                      <a:r>
                        <a:rPr b="1" lang="zh-CN" sz="1200">
                          <a:latin typeface="Arial"/>
                          <a:ea typeface="Arial"/>
                          <a:cs typeface="Arial"/>
                          <a:sym typeface="Arial"/>
                        </a:rPr>
                        <a:t>E  – 表达或请他人提出想法 </a:t>
                      </a:r>
                      <a:endParaRPr/>
                    </a:p>
                    <a:p>
                      <a:pPr indent="0" lvl="0" marL="88265" marR="0" rtl="0" algn="l">
                        <a:lnSpc>
                          <a:spcPct val="100000"/>
                        </a:lnSpc>
                        <a:spcBef>
                          <a:spcPts val="865"/>
                        </a:spcBef>
                        <a:spcAft>
                          <a:spcPts val="0"/>
                        </a:spcAft>
                        <a:buNone/>
                      </a:pPr>
                      <a:r>
                        <a:t/>
                      </a:r>
                      <a:endParaRPr i="1" sz="1200">
                        <a:latin typeface="Arial"/>
                        <a:ea typeface="Arial"/>
                        <a:cs typeface="Arial"/>
                        <a:sym typeface="Arial"/>
                      </a:endParaRPr>
                    </a:p>
                    <a:p>
                      <a:pPr indent="0" lvl="0" marL="88265" marR="0" rtl="0" algn="l">
                        <a:lnSpc>
                          <a:spcPct val="100000"/>
                        </a:lnSpc>
                        <a:spcBef>
                          <a:spcPts val="865"/>
                        </a:spcBef>
                        <a:spcAft>
                          <a:spcPts val="0"/>
                        </a:spcAft>
                        <a:buNone/>
                      </a:pPr>
                      <a:r>
                        <a:rPr i="1" lang="zh-CN" sz="1200">
                          <a:latin typeface="Arial"/>
                          <a:ea typeface="Arial"/>
                          <a:cs typeface="Arial"/>
                          <a:sym typeface="Arial"/>
                        </a:rPr>
                        <a:t>提出或邀请相关的贡献，以推动讨论、提高参与度，开启或深化对话。 </a:t>
                      </a:r>
                      <a:endParaRPr i="1" sz="1200">
                        <a:latin typeface="Arial"/>
                        <a:ea typeface="Arial"/>
                        <a:cs typeface="Arial"/>
                        <a:sym typeface="Arial"/>
                      </a:endParaRPr>
                    </a:p>
                    <a:p>
                      <a:pPr indent="0" lvl="0" marL="88265" marR="173990" rtl="0" algn="l">
                        <a:lnSpc>
                          <a:spcPct val="103000"/>
                        </a:lnSpc>
                        <a:spcBef>
                          <a:spcPts val="190"/>
                        </a:spcBef>
                        <a:spcAft>
                          <a:spcPts val="0"/>
                        </a:spcAft>
                        <a:buNone/>
                      </a:pPr>
                      <a:r>
                        <a:t/>
                      </a:r>
                      <a:endParaRPr i="1" sz="1200">
                        <a:latin typeface="Arial"/>
                        <a:ea typeface="Arial"/>
                        <a:cs typeface="Arial"/>
                        <a:sym typeface="Arial"/>
                      </a:endParaRPr>
                    </a:p>
                    <a:p>
                      <a:pPr indent="0" lvl="0" marL="88265" marR="173990" rtl="0" algn="l">
                        <a:lnSpc>
                          <a:spcPct val="103000"/>
                        </a:lnSpc>
                        <a:spcBef>
                          <a:spcPts val="190"/>
                        </a:spcBef>
                        <a:spcAft>
                          <a:spcPts val="0"/>
                        </a:spcAft>
                        <a:buNone/>
                      </a:pPr>
                      <a:r>
                        <a:rPr b="1" i="0" lang="zh-CN" sz="1200">
                          <a:latin typeface="Arial"/>
                          <a:ea typeface="Arial"/>
                          <a:cs typeface="Arial"/>
                          <a:sym typeface="Arial"/>
                        </a:rPr>
                        <a:t>（这一类别包括与学习活动相关、引导学生参与的方式和邀请，这些方式在其他类别中没有涵盖。虽然它们并非充分具备对话性质，但的确推动了讨论的展开。）</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82550" lvl="0" marL="82550" marR="96520" rtl="0" algn="l">
                        <a:lnSpc>
                          <a:spcPct val="121000"/>
                        </a:lnSpc>
                        <a:spcBef>
                          <a:spcPts val="0"/>
                        </a:spcBef>
                        <a:spcAft>
                          <a:spcPts val="0"/>
                        </a:spcAft>
                        <a:buSzPts val="1200"/>
                        <a:buFont typeface="Arial"/>
                        <a:buChar char="•"/>
                      </a:pPr>
                      <a:r>
                        <a:rPr lang="zh-CN" sz="1200">
                          <a:latin typeface="Arial"/>
                          <a:ea typeface="Arial"/>
                          <a:cs typeface="Arial"/>
                          <a:sym typeface="Arial"/>
                        </a:rPr>
                        <a:t>以开放、一般性问题，邀请他人提出意见、想法、看法或示例，而无需回溯或基于先前的观点。或者以更广泛的方式吸引更多人参与交流，而无需明确邀请他们构建、推理、协调或提出质疑。</a:t>
                      </a:r>
                      <a:endParaRPr/>
                    </a:p>
                    <a:p>
                      <a:pPr indent="-6350" lvl="0" marL="82550" marR="96520" rtl="0" algn="l">
                        <a:lnSpc>
                          <a:spcPct val="121000"/>
                        </a:lnSpc>
                        <a:spcBef>
                          <a:spcPts val="580"/>
                        </a:spcBef>
                        <a:spcAft>
                          <a:spcPts val="0"/>
                        </a:spcAft>
                        <a:buSzPts val="1200"/>
                        <a:buFont typeface="Arial"/>
                        <a:buNone/>
                      </a:pPr>
                      <a:r>
                        <a:t/>
                      </a:r>
                      <a:endParaRPr sz="1200">
                        <a:latin typeface="Arial"/>
                        <a:ea typeface="Arial"/>
                        <a:cs typeface="Arial"/>
                        <a:sym typeface="Arial"/>
                      </a:endParaRPr>
                    </a:p>
                    <a:p>
                      <a:pPr indent="-6350" lvl="0" marL="82550" marR="96520" rtl="0" algn="l">
                        <a:lnSpc>
                          <a:spcPct val="121000"/>
                        </a:lnSpc>
                        <a:spcBef>
                          <a:spcPts val="580"/>
                        </a:spcBef>
                        <a:spcAft>
                          <a:spcPts val="0"/>
                        </a:spcAft>
                        <a:buSzPts val="1200"/>
                        <a:buFont typeface="Arial"/>
                        <a:buNone/>
                      </a:pPr>
                      <a:r>
                        <a:t/>
                      </a:r>
                      <a:endParaRPr sz="1200">
                        <a:latin typeface="Arial"/>
                        <a:ea typeface="Arial"/>
                        <a:cs typeface="Arial"/>
                        <a:sym typeface="Arial"/>
                      </a:endParaRPr>
                    </a:p>
                    <a:p>
                      <a:pPr indent="-82550" lvl="0" marL="82550" marR="137160" rtl="0" algn="l">
                        <a:lnSpc>
                          <a:spcPct val="121000"/>
                        </a:lnSpc>
                        <a:spcBef>
                          <a:spcPts val="580"/>
                        </a:spcBef>
                        <a:spcAft>
                          <a:spcPts val="0"/>
                        </a:spcAft>
                        <a:buSzPts val="1200"/>
                        <a:buFont typeface="Arial"/>
                        <a:buChar char="•"/>
                      </a:pPr>
                      <a:r>
                        <a:rPr lang="zh-CN" sz="1200">
                          <a:latin typeface="Arial"/>
                          <a:ea typeface="Arial"/>
                          <a:cs typeface="Arial"/>
                          <a:sym typeface="Arial"/>
                        </a:rPr>
                        <a:t>提出相关见解，包括对封闭问题的简短回应、集体分享，以及与先前讨论无直接联系的深入思考。同时，也包括表达引人深思的观点。</a:t>
                      </a:r>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zh-CN" sz="1200">
                          <a:latin typeface="Arial"/>
                          <a:ea typeface="Arial"/>
                          <a:cs typeface="Arial"/>
                          <a:sym typeface="Arial"/>
                        </a:rPr>
                        <a:t>可能的关键词提示:</a:t>
                      </a:r>
                      <a:endParaRPr sz="1200">
                        <a:latin typeface="Arial"/>
                        <a:ea typeface="Arial"/>
                        <a:cs typeface="Arial"/>
                        <a:sym typeface="Arial"/>
                      </a:endParaRPr>
                    </a:p>
                    <a:p>
                      <a:pPr indent="0" lvl="0" marL="88265" marR="0" rtl="0" algn="l">
                        <a:lnSpc>
                          <a:spcPct val="120000"/>
                        </a:lnSpc>
                        <a:spcBef>
                          <a:spcPts val="600"/>
                        </a:spcBef>
                        <a:spcAft>
                          <a:spcPts val="0"/>
                        </a:spcAft>
                        <a:buNone/>
                      </a:pPr>
                      <a:r>
                        <a:rPr lang="zh-CN" sz="1100">
                          <a:latin typeface="Arial"/>
                          <a:ea typeface="Arial"/>
                          <a:cs typeface="Arial"/>
                          <a:sym typeface="Arial"/>
                        </a:rPr>
                        <a:t>“对于...你有何看法?”, “告诉我”, “你的想法”, “我的观点是...” , “你的意见”</a:t>
                      </a:r>
                      <a:endParaRPr/>
                    </a:p>
                    <a:p>
                      <a:pPr indent="0" lvl="0" marL="88265" marR="504825" rtl="0" algn="l">
                        <a:lnSpc>
                          <a:spcPct val="101000"/>
                        </a:lnSpc>
                        <a:spcBef>
                          <a:spcPts val="310"/>
                        </a:spcBef>
                        <a:spcAft>
                          <a:spcPts val="0"/>
                        </a:spcAft>
                        <a:buNone/>
                      </a:pPr>
                      <a:r>
                        <a:t/>
                      </a:r>
                      <a:endParaRPr sz="1150">
                        <a:latin typeface="Arial"/>
                        <a:ea typeface="Arial"/>
                        <a:cs typeface="Arial"/>
                        <a:sym typeface="Arial"/>
                      </a:endParaRPr>
                    </a:p>
                    <a:p>
                      <a:pPr indent="0" lvl="0" marL="88265" marR="0" rtl="0" algn="l">
                        <a:lnSpc>
                          <a:spcPct val="100000"/>
                        </a:lnSpc>
                        <a:spcBef>
                          <a:spcPts val="320"/>
                        </a:spcBef>
                        <a:spcAft>
                          <a:spcPts val="0"/>
                        </a:spcAft>
                        <a:buNone/>
                      </a:pPr>
                      <a:r>
                        <a:rPr b="1" lang="zh-CN" sz="1200">
                          <a:latin typeface="Arial"/>
                          <a:ea typeface="Arial"/>
                          <a:cs typeface="Arial"/>
                          <a:sym typeface="Arial"/>
                        </a:rPr>
                        <a:t>举例:</a:t>
                      </a:r>
                      <a:endParaRPr b="1" sz="1200">
                        <a:latin typeface="Arial"/>
                        <a:ea typeface="Arial"/>
                        <a:cs typeface="Arial"/>
                        <a:sym typeface="Arial"/>
                      </a:endParaRPr>
                    </a:p>
                    <a:p>
                      <a:pPr indent="0" lvl="0" marL="88265" marR="210820" rtl="0" algn="l">
                        <a:lnSpc>
                          <a:spcPct val="120000"/>
                        </a:lnSpc>
                        <a:spcBef>
                          <a:spcPts val="600"/>
                        </a:spcBef>
                        <a:spcAft>
                          <a:spcPts val="0"/>
                        </a:spcAft>
                        <a:buSzPts val="1100"/>
                        <a:buFont typeface="Arial"/>
                        <a:buNone/>
                      </a:pPr>
                      <a:r>
                        <a:rPr lang="zh-CN" sz="1100">
                          <a:latin typeface="Arial"/>
                          <a:ea typeface="Arial"/>
                          <a:cs typeface="Arial"/>
                          <a:sym typeface="Arial"/>
                        </a:rPr>
                        <a:t>玛丽亚，你对这个有什么看法?</a:t>
                      </a:r>
                      <a:endParaRPr/>
                    </a:p>
                    <a:p>
                      <a:pPr indent="0" lvl="0" marL="88265" marR="210820" rtl="0" algn="l">
                        <a:lnSpc>
                          <a:spcPct val="120000"/>
                        </a:lnSpc>
                        <a:spcBef>
                          <a:spcPts val="155"/>
                        </a:spcBef>
                        <a:spcAft>
                          <a:spcPts val="0"/>
                        </a:spcAft>
                        <a:buSzPts val="1100"/>
                        <a:buFont typeface="Arial"/>
                        <a:buNone/>
                      </a:pPr>
                      <a:r>
                        <a:rPr lang="zh-CN" sz="1100">
                          <a:latin typeface="Arial"/>
                          <a:ea typeface="Arial"/>
                          <a:cs typeface="Arial"/>
                          <a:sym typeface="Arial"/>
                        </a:rPr>
                        <a:t>我认为我们需要更加严格的枪支管控。</a:t>
                      </a:r>
                      <a:endParaRPr/>
                    </a:p>
                    <a:p>
                      <a:pPr indent="0" lvl="0" marL="88265" marR="210820" rtl="0" algn="l">
                        <a:lnSpc>
                          <a:spcPct val="120000"/>
                        </a:lnSpc>
                        <a:spcBef>
                          <a:spcPts val="155"/>
                        </a:spcBef>
                        <a:spcAft>
                          <a:spcPts val="0"/>
                        </a:spcAft>
                        <a:buSzPts val="1100"/>
                        <a:buFont typeface="Arial"/>
                        <a:buNone/>
                      </a:pPr>
                      <a:r>
                        <a:rPr lang="zh-CN" sz="1100">
                          <a:latin typeface="Arial"/>
                          <a:ea typeface="Arial"/>
                          <a:cs typeface="Arial"/>
                          <a:sym typeface="Arial"/>
                        </a:rPr>
                        <a:t>在这篇文章中，你觉得什么是真正重要的?</a:t>
                      </a:r>
                      <a:endParaRPr/>
                    </a:p>
                    <a:p>
                      <a:pPr indent="0" lvl="0" marL="88265" marR="210820" rtl="0" algn="l">
                        <a:lnSpc>
                          <a:spcPct val="120000"/>
                        </a:lnSpc>
                        <a:spcBef>
                          <a:spcPts val="155"/>
                        </a:spcBef>
                        <a:spcAft>
                          <a:spcPts val="0"/>
                        </a:spcAft>
                        <a:buSzPts val="1100"/>
                        <a:buFont typeface="Arial"/>
                        <a:buNone/>
                      </a:pPr>
                      <a:r>
                        <a:rPr lang="zh-CN" sz="1100">
                          <a:latin typeface="Arial"/>
                          <a:ea typeface="Arial"/>
                          <a:cs typeface="Arial"/>
                          <a:sym typeface="Arial"/>
                        </a:rPr>
                        <a:t>能找出一些关键词并在黑板上划出来吗？</a:t>
                      </a:r>
                      <a:endParaRPr/>
                    </a:p>
                    <a:p>
                      <a:pPr indent="0" lvl="0" marL="88265" marR="210820" rtl="0" algn="l">
                        <a:lnSpc>
                          <a:spcPct val="120000"/>
                        </a:lnSpc>
                        <a:spcBef>
                          <a:spcPts val="155"/>
                        </a:spcBef>
                        <a:spcAft>
                          <a:spcPts val="0"/>
                        </a:spcAft>
                        <a:buSzPts val="1100"/>
                        <a:buFont typeface="Arial"/>
                        <a:buNone/>
                      </a:pPr>
                      <a:r>
                        <a:rPr lang="zh-CN" sz="1100">
                          <a:latin typeface="Arial"/>
                          <a:ea typeface="Arial"/>
                          <a:cs typeface="Arial"/>
                          <a:sym typeface="Arial"/>
                        </a:rPr>
                        <a:t>还有什么其他想法吗？</a:t>
                      </a:r>
                      <a:endParaRPr/>
                    </a:p>
                    <a:p>
                      <a:pPr indent="0" lvl="0" marL="88265" marR="210820" rtl="0" algn="l">
                        <a:lnSpc>
                          <a:spcPct val="120000"/>
                        </a:lnSpc>
                        <a:spcBef>
                          <a:spcPts val="155"/>
                        </a:spcBef>
                        <a:spcAft>
                          <a:spcPts val="0"/>
                        </a:spcAft>
                        <a:buSzPts val="1100"/>
                        <a:buFont typeface="Arial"/>
                        <a:buNone/>
                      </a:pPr>
                      <a:r>
                        <a:rPr lang="zh-CN" sz="1100">
                          <a:latin typeface="Arial"/>
                          <a:ea typeface="Arial"/>
                          <a:cs typeface="Arial"/>
                          <a:sym typeface="Arial"/>
                        </a:rPr>
                        <a:t>你能说出多少种四脚动物的名字？</a:t>
                      </a:r>
                      <a:endParaRPr/>
                    </a:p>
                    <a:p>
                      <a:pPr indent="0" lvl="0" marL="88265" marR="210820" rtl="0" algn="l">
                        <a:lnSpc>
                          <a:spcPct val="120000"/>
                        </a:lnSpc>
                        <a:spcBef>
                          <a:spcPts val="155"/>
                        </a:spcBef>
                        <a:spcAft>
                          <a:spcPts val="0"/>
                        </a:spcAft>
                        <a:buSzPts val="1100"/>
                        <a:buFont typeface="Arial"/>
                        <a:buNone/>
                      </a:pPr>
                      <a:r>
                        <a:rPr lang="zh-CN" sz="1100">
                          <a:latin typeface="Arial"/>
                          <a:ea typeface="Arial"/>
                          <a:cs typeface="Arial"/>
                          <a:sym typeface="Arial"/>
                        </a:rPr>
                        <a:t>我认为马是最好的动物。</a:t>
                      </a:r>
                      <a:endParaRPr/>
                    </a:p>
                    <a:p>
                      <a:pPr indent="0" lvl="0" marL="88265" marR="210820" rtl="0" algn="l">
                        <a:lnSpc>
                          <a:spcPct val="120000"/>
                        </a:lnSpc>
                        <a:spcBef>
                          <a:spcPts val="155"/>
                        </a:spcBef>
                        <a:spcAft>
                          <a:spcPts val="0"/>
                        </a:spcAft>
                        <a:buSzPts val="1100"/>
                        <a:buFont typeface="Arial"/>
                        <a:buNone/>
                      </a:pPr>
                      <a:r>
                        <a:rPr lang="zh-CN" sz="1100">
                          <a:latin typeface="Arial"/>
                          <a:ea typeface="Arial"/>
                          <a:cs typeface="Arial"/>
                          <a:sym typeface="Arial"/>
                        </a:rPr>
                        <a:t>这张图似乎显示贫困和健康有关。</a:t>
                      </a:r>
                      <a:endParaRPr/>
                    </a:p>
                    <a:p>
                      <a:pPr indent="0" lvl="0" marL="88265" marR="210820" rtl="0" algn="l">
                        <a:lnSpc>
                          <a:spcPct val="120000"/>
                        </a:lnSpc>
                        <a:spcBef>
                          <a:spcPts val="155"/>
                        </a:spcBef>
                        <a:spcAft>
                          <a:spcPts val="0"/>
                        </a:spcAft>
                        <a:buSzPts val="1100"/>
                        <a:buFont typeface="Arial"/>
                        <a:buNone/>
                      </a:pPr>
                      <a:r>
                        <a:rPr lang="zh-CN" sz="1100">
                          <a:latin typeface="Arial"/>
                          <a:ea typeface="Arial"/>
                          <a:cs typeface="Arial"/>
                          <a:sym typeface="Arial"/>
                        </a:rPr>
                        <a:t>对电的工作原理你了解多少？</a:t>
                      </a:r>
                      <a:endParaRPr/>
                    </a:p>
                    <a:p>
                      <a:pPr indent="0" lvl="0" marL="88265" marR="210820" rtl="0" algn="l">
                        <a:lnSpc>
                          <a:spcPct val="120000"/>
                        </a:lnSpc>
                        <a:spcBef>
                          <a:spcPts val="155"/>
                        </a:spcBef>
                        <a:spcAft>
                          <a:spcPts val="0"/>
                        </a:spcAft>
                        <a:buSzPts val="1100"/>
                        <a:buFont typeface="Arial"/>
                        <a:buNone/>
                      </a:pPr>
                      <a:r>
                        <a:rPr lang="zh-CN" sz="1100">
                          <a:latin typeface="Arial"/>
                          <a:ea typeface="Arial"/>
                          <a:cs typeface="Arial"/>
                          <a:sym typeface="Arial"/>
                        </a:rPr>
                        <a:t>让我们一起进行头脑风暴吧…</a:t>
                      </a:r>
                      <a:endParaRPr/>
                    </a:p>
                    <a:p>
                      <a:pPr indent="0" lvl="0" marL="88265" marR="210820" rtl="0" algn="l">
                        <a:lnSpc>
                          <a:spcPct val="120000"/>
                        </a:lnSpc>
                        <a:spcBef>
                          <a:spcPts val="155"/>
                        </a:spcBef>
                        <a:spcAft>
                          <a:spcPts val="0"/>
                        </a:spcAft>
                        <a:buSzPts val="1100"/>
                        <a:buFont typeface="Arial"/>
                        <a:buNone/>
                      </a:pPr>
                      <a:r>
                        <a:rPr lang="zh-CN" sz="1100">
                          <a:latin typeface="Arial"/>
                          <a:ea typeface="Arial"/>
                          <a:cs typeface="Arial"/>
                          <a:sym typeface="Arial"/>
                        </a:rPr>
                        <a:t>我妈妈前几天触电了！</a:t>
                      </a:r>
                      <a:endParaRPr/>
                    </a:p>
                    <a:p>
                      <a:pPr indent="0" lvl="0" marL="88265" marR="130810" rtl="0" algn="l">
                        <a:lnSpc>
                          <a:spcPct val="101000"/>
                        </a:lnSpc>
                        <a:spcBef>
                          <a:spcPts val="215"/>
                        </a:spcBef>
                        <a:spcAft>
                          <a:spcPts val="0"/>
                        </a:spcAft>
                        <a:buNone/>
                      </a:pPr>
                      <a:r>
                        <a:t/>
                      </a:r>
                      <a:endParaRPr sz="1150">
                        <a:latin typeface="Arial"/>
                        <a:ea typeface="Arial"/>
                        <a:cs typeface="Arial"/>
                        <a:sym typeface="Arial"/>
                      </a:endParaRPr>
                    </a:p>
                  </a:txBody>
                  <a:tcPr marT="91450" marB="91450"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54"/>
          <p:cNvSpPr/>
          <p:nvPr/>
        </p:nvSpPr>
        <p:spPr>
          <a:xfrm>
            <a:off x="619126" y="576580"/>
            <a:ext cx="9760585" cy="1005840"/>
          </a:xfrm>
          <a:custGeom>
            <a:rect b="b" l="l" r="r" t="t"/>
            <a:pathLst>
              <a:path extrusionOk="0" h="1005840" w="9760585">
                <a:moveTo>
                  <a:pt x="0" y="0"/>
                </a:moveTo>
                <a:lnTo>
                  <a:pt x="9760430" y="0"/>
                </a:lnTo>
                <a:lnTo>
                  <a:pt x="9760430" y="1005707"/>
                </a:lnTo>
                <a:lnTo>
                  <a:pt x="0" y="10057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3" name="Google Shape;783;p54"/>
          <p:cNvSpPr txBox="1"/>
          <p:nvPr/>
        </p:nvSpPr>
        <p:spPr>
          <a:xfrm>
            <a:off x="706755" y="669290"/>
            <a:ext cx="9490075" cy="74231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zh-CN" sz="1400">
                <a:solidFill>
                  <a:schemeClr val="dk1"/>
                </a:solidFill>
                <a:latin typeface="Arial"/>
                <a:ea typeface="Arial"/>
                <a:cs typeface="Arial"/>
                <a:sym typeface="Arial"/>
              </a:rPr>
              <a:t>第二部分：系统观察和编码对话</a:t>
            </a:r>
            <a:endParaRPr sz="1400">
              <a:solidFill>
                <a:schemeClr val="dk1"/>
              </a:solidFill>
              <a:latin typeface="Arial"/>
              <a:ea typeface="Arial"/>
              <a:cs typeface="Arial"/>
              <a:sym typeface="Arial"/>
            </a:endParaRPr>
          </a:p>
          <a:p>
            <a:pPr indent="0" lvl="0" marL="12700" marR="5080" rtl="0" algn="l">
              <a:lnSpc>
                <a:spcPct val="122000"/>
              </a:lnSpc>
              <a:spcBef>
                <a:spcPts val="600"/>
              </a:spcBef>
              <a:spcAft>
                <a:spcPts val="0"/>
              </a:spcAft>
              <a:buNone/>
            </a:pPr>
            <a:r>
              <a:rPr lang="zh-CN" sz="1200">
                <a:solidFill>
                  <a:schemeClr val="dk1"/>
                </a:solidFill>
                <a:latin typeface="Arimo"/>
                <a:ea typeface="Arimo"/>
                <a:cs typeface="Arimo"/>
                <a:sym typeface="Arimo"/>
              </a:rPr>
              <a:t>这一部分涵盖了进行调查的两个关键方面：您将进行哪种观察，以及将使用哪个模板记录您的观察。这些观察事实材料提供了关于不同观察类型的更详细信息。</a:t>
            </a:r>
            <a:endParaRPr/>
          </a:p>
        </p:txBody>
      </p:sp>
      <p:sp>
        <p:nvSpPr>
          <p:cNvPr id="784" name="Google Shape;784;p54"/>
          <p:cNvSpPr/>
          <p:nvPr/>
        </p:nvSpPr>
        <p:spPr>
          <a:xfrm>
            <a:off x="633095" y="1635760"/>
            <a:ext cx="4685030" cy="4952365"/>
          </a:xfrm>
          <a:custGeom>
            <a:rect b="b" l="l" r="r" t="t"/>
            <a:pathLst>
              <a:path extrusionOk="0" h="5613400" w="4685030">
                <a:moveTo>
                  <a:pt x="0" y="0"/>
                </a:moveTo>
                <a:lnTo>
                  <a:pt x="4684925" y="0"/>
                </a:lnTo>
                <a:lnTo>
                  <a:pt x="4684925" y="5612822"/>
                </a:lnTo>
                <a:lnTo>
                  <a:pt x="0" y="561282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5" name="Google Shape;785;p54"/>
          <p:cNvSpPr txBox="1"/>
          <p:nvPr/>
        </p:nvSpPr>
        <p:spPr>
          <a:xfrm>
            <a:off x="718699" y="1750956"/>
            <a:ext cx="4461510" cy="528193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zh-CN" sz="1200">
                <a:solidFill>
                  <a:schemeClr val="dk1"/>
                </a:solidFill>
                <a:latin typeface="Arial"/>
                <a:ea typeface="Arial"/>
                <a:cs typeface="Arial"/>
                <a:sym typeface="Arial"/>
              </a:rPr>
              <a:t>观察类型：实时编码</a:t>
            </a:r>
            <a:endParaRPr sz="1200">
              <a:solidFill>
                <a:schemeClr val="dk1"/>
              </a:solidFill>
              <a:latin typeface="Arimo"/>
              <a:ea typeface="Arimo"/>
              <a:cs typeface="Arimo"/>
              <a:sym typeface="Arimo"/>
            </a:endParaRPr>
          </a:p>
          <a:p>
            <a:pPr indent="0" lvl="0" marL="12700" marR="5080" rtl="0" algn="l">
              <a:lnSpc>
                <a:spcPct val="121000"/>
              </a:lnSpc>
              <a:spcBef>
                <a:spcPts val="610"/>
              </a:spcBef>
              <a:spcAft>
                <a:spcPts val="0"/>
              </a:spcAft>
              <a:buNone/>
            </a:pPr>
            <a:r>
              <a:rPr b="1" lang="zh-CN" sz="1200">
                <a:solidFill>
                  <a:schemeClr val="dk1"/>
                </a:solidFill>
                <a:latin typeface="Arial"/>
                <a:ea typeface="Arial"/>
                <a:cs typeface="Arial"/>
                <a:sym typeface="Arial"/>
              </a:rPr>
              <a:t>它是如何实现的? </a:t>
            </a:r>
            <a:endParaRPr/>
          </a:p>
          <a:p>
            <a:pPr indent="0" lvl="0" marL="12700" marR="5080" rtl="0" algn="l">
              <a:lnSpc>
                <a:spcPct val="121000"/>
              </a:lnSpc>
              <a:spcBef>
                <a:spcPts val="600"/>
              </a:spcBef>
              <a:spcAft>
                <a:spcPts val="0"/>
              </a:spcAft>
              <a:buNone/>
            </a:pPr>
            <a:r>
              <a:rPr lang="zh-CN" sz="1200">
                <a:solidFill>
                  <a:schemeClr val="dk1"/>
                </a:solidFill>
                <a:latin typeface="Arimo"/>
                <a:ea typeface="Arimo"/>
                <a:cs typeface="Arimo"/>
                <a:sym typeface="Arimo"/>
              </a:rPr>
              <a:t>您可以在学习环境中进行实时编码，比如与一组人坐在一起，并将他们的对话即时记录到编码模板中。</a:t>
            </a:r>
            <a:endParaRPr/>
          </a:p>
          <a:p>
            <a:pPr indent="0" lvl="0" marL="12700" marR="5080" rtl="0" algn="l">
              <a:lnSpc>
                <a:spcPct val="121000"/>
              </a:lnSpc>
              <a:spcBef>
                <a:spcPts val="600"/>
              </a:spcBef>
              <a:spcAft>
                <a:spcPts val="0"/>
              </a:spcAft>
              <a:buNone/>
            </a:pPr>
            <a:r>
              <a:rPr b="1" lang="zh-CN" sz="1200">
                <a:solidFill>
                  <a:schemeClr val="dk1"/>
                </a:solidFill>
                <a:latin typeface="Arial"/>
                <a:ea typeface="Arial"/>
                <a:cs typeface="Arial"/>
                <a:sym typeface="Arial"/>
              </a:rPr>
              <a:t>有哪些优势?</a:t>
            </a:r>
            <a:endParaRPr sz="1200">
              <a:solidFill>
                <a:schemeClr val="dk1"/>
              </a:solidFill>
              <a:latin typeface="Arial"/>
              <a:ea typeface="Arial"/>
              <a:cs typeface="Arial"/>
              <a:sym typeface="Arial"/>
            </a:endParaRPr>
          </a:p>
          <a:p>
            <a:pPr indent="-171450" lvl="0" marL="220345" marR="196850" rtl="0" algn="l">
              <a:lnSpc>
                <a:spcPct val="120000"/>
              </a:lnSpc>
              <a:spcBef>
                <a:spcPts val="600"/>
              </a:spcBef>
              <a:spcAft>
                <a:spcPts val="0"/>
              </a:spcAft>
              <a:buClr>
                <a:schemeClr val="dk1"/>
              </a:buClr>
              <a:buSzPts val="996"/>
              <a:buFont typeface="Arial"/>
              <a:buChar char="•"/>
            </a:pPr>
            <a:r>
              <a:rPr lang="zh-CN" sz="1200">
                <a:solidFill>
                  <a:schemeClr val="dk1"/>
                </a:solidFill>
                <a:latin typeface="Arimo"/>
                <a:ea typeface="Arimo"/>
                <a:cs typeface="Arimo"/>
                <a:sym typeface="Arimo"/>
              </a:rPr>
              <a:t>您可以观察组员间的互动，并捕捉到非言语线索，如身体语言</a:t>
            </a:r>
            <a:endParaRPr/>
          </a:p>
          <a:p>
            <a:pPr indent="-171450" lvl="0" marL="220345" marR="196850" rtl="0" algn="l">
              <a:lnSpc>
                <a:spcPct val="120000"/>
              </a:lnSpc>
              <a:spcBef>
                <a:spcPts val="0"/>
              </a:spcBef>
              <a:spcAft>
                <a:spcPts val="0"/>
              </a:spcAft>
              <a:buClr>
                <a:schemeClr val="dk1"/>
              </a:buClr>
              <a:buSzPts val="996"/>
              <a:buFont typeface="Arial"/>
              <a:buChar char="•"/>
            </a:pPr>
            <a:r>
              <a:rPr lang="zh-CN" sz="1200">
                <a:solidFill>
                  <a:schemeClr val="dk1"/>
                </a:solidFill>
                <a:latin typeface="Arimo"/>
                <a:ea typeface="Arimo"/>
                <a:cs typeface="Arimo"/>
                <a:sym typeface="Arimo"/>
              </a:rPr>
              <a:t>这更加实用，不需要任何特殊设备，因此可以更经常使用</a:t>
            </a:r>
            <a:endParaRPr/>
          </a:p>
          <a:p>
            <a:pPr indent="-171450" lvl="0" marL="220345" marR="196850" rtl="0" algn="l">
              <a:lnSpc>
                <a:spcPct val="120000"/>
              </a:lnSpc>
              <a:spcBef>
                <a:spcPts val="0"/>
              </a:spcBef>
              <a:spcAft>
                <a:spcPts val="0"/>
              </a:spcAft>
              <a:buClr>
                <a:schemeClr val="dk1"/>
              </a:buClr>
              <a:buSzPts val="996"/>
              <a:buFont typeface="Arial"/>
              <a:buChar char="•"/>
            </a:pPr>
            <a:r>
              <a:rPr lang="zh-CN" sz="1200">
                <a:solidFill>
                  <a:schemeClr val="dk1"/>
                </a:solidFill>
                <a:latin typeface="Arimo"/>
                <a:ea typeface="Arimo"/>
                <a:cs typeface="Arimo"/>
                <a:sym typeface="Arimo"/>
              </a:rPr>
              <a:t>由于不需要拍摄学生的视频，所以更容易捕捉自然状态下的行为</a:t>
            </a:r>
            <a:endParaRPr/>
          </a:p>
          <a:p>
            <a:pPr indent="0" lvl="0" marL="12700" marR="0" rtl="0" algn="l">
              <a:lnSpc>
                <a:spcPct val="100000"/>
              </a:lnSpc>
              <a:spcBef>
                <a:spcPts val="600"/>
              </a:spcBef>
              <a:spcAft>
                <a:spcPts val="0"/>
              </a:spcAft>
              <a:buNone/>
            </a:pPr>
            <a:r>
              <a:rPr b="1" lang="zh-CN" sz="1200">
                <a:solidFill>
                  <a:schemeClr val="dk1"/>
                </a:solidFill>
                <a:latin typeface="Arial"/>
                <a:ea typeface="Arial"/>
                <a:cs typeface="Arial"/>
                <a:sym typeface="Arial"/>
              </a:rPr>
              <a:t>有哪些缺点?</a:t>
            </a:r>
            <a:endParaRPr b="1" sz="1200">
              <a:solidFill>
                <a:schemeClr val="dk1"/>
              </a:solidFill>
              <a:latin typeface="Arial"/>
              <a:ea typeface="Arial"/>
              <a:cs typeface="Arial"/>
              <a:sym typeface="Arial"/>
            </a:endParaRPr>
          </a:p>
          <a:p>
            <a:pPr indent="-171450" lvl="0" marL="184150" marR="5080" rtl="0" algn="l">
              <a:lnSpc>
                <a:spcPct val="145833"/>
              </a:lnSpc>
              <a:spcBef>
                <a:spcPts val="600"/>
              </a:spcBef>
              <a:spcAft>
                <a:spcPts val="0"/>
              </a:spcAft>
              <a:buClr>
                <a:schemeClr val="dk1"/>
              </a:buClr>
              <a:buSzPts val="996"/>
              <a:buFont typeface="Arial"/>
              <a:buChar char="•"/>
            </a:pPr>
            <a:r>
              <a:rPr lang="zh-CN" sz="1200">
                <a:solidFill>
                  <a:schemeClr val="dk1"/>
                </a:solidFill>
                <a:latin typeface="Arimo"/>
                <a:ea typeface="Arimo"/>
                <a:cs typeface="Arimo"/>
                <a:sym typeface="Arimo"/>
              </a:rPr>
              <a:t>因为您没有记录对话，如果错过了什么，将无法追溯具体内容</a:t>
            </a:r>
            <a:endParaRPr sz="1200">
              <a:solidFill>
                <a:schemeClr val="dk1"/>
              </a:solidFill>
              <a:latin typeface="Arimo"/>
              <a:ea typeface="Arimo"/>
              <a:cs typeface="Arimo"/>
              <a:sym typeface="Arimo"/>
            </a:endParaRPr>
          </a:p>
          <a:p>
            <a:pPr indent="-171450" lvl="0" marL="184150" marR="5080" rtl="0" algn="l">
              <a:lnSpc>
                <a:spcPct val="145833"/>
              </a:lnSpc>
              <a:spcBef>
                <a:spcPts val="85"/>
              </a:spcBef>
              <a:spcAft>
                <a:spcPts val="0"/>
              </a:spcAft>
              <a:buClr>
                <a:schemeClr val="dk1"/>
              </a:buClr>
              <a:buSzPts val="996"/>
              <a:buFont typeface="Arial"/>
              <a:buChar char="•"/>
            </a:pPr>
            <a:r>
              <a:rPr lang="zh-CN" sz="1200">
                <a:solidFill>
                  <a:schemeClr val="dk1"/>
                </a:solidFill>
                <a:latin typeface="Arimo"/>
                <a:ea typeface="Arimo"/>
                <a:cs typeface="Arimo"/>
                <a:sym typeface="Arimo"/>
              </a:rPr>
              <a:t>这可能相对更有挑战性，因为您需要同时聆听、思考和编码</a:t>
            </a:r>
            <a:endParaRPr sz="1200">
              <a:solidFill>
                <a:schemeClr val="dk1"/>
              </a:solidFill>
              <a:latin typeface="Arimo"/>
              <a:ea typeface="Arimo"/>
              <a:cs typeface="Arimo"/>
              <a:sym typeface="Arimo"/>
            </a:endParaRPr>
          </a:p>
          <a:p>
            <a:pPr indent="-171450" lvl="0" marL="184150" marR="5080" rtl="0" algn="l">
              <a:lnSpc>
                <a:spcPct val="145833"/>
              </a:lnSpc>
              <a:spcBef>
                <a:spcPts val="85"/>
              </a:spcBef>
              <a:spcAft>
                <a:spcPts val="0"/>
              </a:spcAft>
              <a:buClr>
                <a:schemeClr val="dk1"/>
              </a:buClr>
              <a:buSzPts val="996"/>
              <a:buFont typeface="Arial"/>
              <a:buChar char="•"/>
            </a:pPr>
            <a:r>
              <a:rPr lang="zh-CN" sz="1200">
                <a:solidFill>
                  <a:schemeClr val="dk1"/>
                </a:solidFill>
                <a:latin typeface="Arimo"/>
                <a:ea typeface="Arimo"/>
                <a:cs typeface="Arimo"/>
                <a:sym typeface="Arimo"/>
              </a:rPr>
              <a:t>您的关注必须集中在一两个编码上，使其更易于操作</a:t>
            </a:r>
            <a:endParaRPr sz="1200">
              <a:solidFill>
                <a:schemeClr val="dk1"/>
              </a:solidFill>
              <a:latin typeface="Arimo"/>
              <a:ea typeface="Arimo"/>
              <a:cs typeface="Arimo"/>
              <a:sym typeface="Arimo"/>
            </a:endParaRPr>
          </a:p>
          <a:p>
            <a:pPr indent="0" lvl="0" marL="12700" marR="5080" rtl="0" algn="l">
              <a:lnSpc>
                <a:spcPct val="122000"/>
              </a:lnSpc>
              <a:spcBef>
                <a:spcPts val="600"/>
              </a:spcBef>
              <a:spcAft>
                <a:spcPts val="0"/>
              </a:spcAft>
              <a:buNone/>
            </a:pPr>
            <a:r>
              <a:rPr b="1" lang="zh-CN" sz="1200">
                <a:solidFill>
                  <a:schemeClr val="dk1"/>
                </a:solidFill>
                <a:latin typeface="Arial"/>
                <a:ea typeface="Arial"/>
                <a:cs typeface="Arial"/>
                <a:sym typeface="Arial"/>
              </a:rPr>
              <a:t>最适用于: </a:t>
            </a:r>
            <a:endParaRPr b="1" sz="1200">
              <a:solidFill>
                <a:schemeClr val="dk1"/>
              </a:solidFill>
              <a:latin typeface="Arial"/>
              <a:ea typeface="Arial"/>
              <a:cs typeface="Arial"/>
              <a:sym typeface="Arial"/>
            </a:endParaRPr>
          </a:p>
          <a:p>
            <a:pPr indent="0" lvl="0" marL="12700" marR="5080" rtl="0" algn="l">
              <a:lnSpc>
                <a:spcPct val="122000"/>
              </a:lnSpc>
              <a:spcBef>
                <a:spcPts val="600"/>
              </a:spcBef>
              <a:spcAft>
                <a:spcPts val="0"/>
              </a:spcAft>
              <a:buNone/>
            </a:pPr>
            <a:r>
              <a:rPr lang="zh-CN" sz="1200">
                <a:solidFill>
                  <a:schemeClr val="dk1"/>
                </a:solidFill>
                <a:latin typeface="Arimo"/>
                <a:ea typeface="Arimo"/>
                <a:cs typeface="Arimo"/>
                <a:sym typeface="Arimo"/>
              </a:rPr>
              <a:t>记录小组活动中的对话；评估学生的参与度或对话水平；进行短时和/或多次观察。</a:t>
            </a:r>
            <a:endParaRPr sz="1200">
              <a:solidFill>
                <a:schemeClr val="dk1"/>
              </a:solidFill>
              <a:latin typeface="Arimo"/>
              <a:ea typeface="Arimo"/>
              <a:cs typeface="Arimo"/>
              <a:sym typeface="Arimo"/>
            </a:endParaRPr>
          </a:p>
          <a:p>
            <a:pPr indent="0" lvl="0" marL="12700" marR="5080" rtl="0" algn="l">
              <a:lnSpc>
                <a:spcPct val="145833"/>
              </a:lnSpc>
              <a:spcBef>
                <a:spcPts val="85"/>
              </a:spcBef>
              <a:spcAft>
                <a:spcPts val="0"/>
              </a:spcAft>
              <a:buClr>
                <a:schemeClr val="dk1"/>
              </a:buClr>
              <a:buSzPts val="996"/>
              <a:buFont typeface="Arial"/>
              <a:buNone/>
            </a:pPr>
            <a:r>
              <a:t/>
            </a:r>
            <a:endParaRPr sz="1200">
              <a:solidFill>
                <a:schemeClr val="dk1"/>
              </a:solidFill>
              <a:latin typeface="Arimo"/>
              <a:ea typeface="Arimo"/>
              <a:cs typeface="Arimo"/>
              <a:sym typeface="Arimo"/>
            </a:endParaRPr>
          </a:p>
          <a:p>
            <a:pPr indent="0" lvl="0" marL="12700" marR="5080" rtl="0" algn="l">
              <a:lnSpc>
                <a:spcPct val="145833"/>
              </a:lnSpc>
              <a:spcBef>
                <a:spcPts val="85"/>
              </a:spcBef>
              <a:spcAft>
                <a:spcPts val="0"/>
              </a:spcAft>
              <a:buClr>
                <a:schemeClr val="dk1"/>
              </a:buClr>
              <a:buSzPts val="996"/>
              <a:buFont typeface="Arial"/>
              <a:buNone/>
            </a:pPr>
            <a:r>
              <a:rPr b="1" lang="zh-CN" sz="1200">
                <a:solidFill>
                  <a:schemeClr val="dk1"/>
                </a:solidFill>
                <a:latin typeface="Arial"/>
                <a:ea typeface="Arial"/>
                <a:cs typeface="Arial"/>
                <a:sym typeface="Arial"/>
              </a:rPr>
              <a:t>适用于以下模板：</a:t>
            </a:r>
            <a:r>
              <a:rPr lang="zh-CN" sz="1200">
                <a:solidFill>
                  <a:schemeClr val="dk1"/>
                </a:solidFill>
                <a:latin typeface="Arial"/>
                <a:ea typeface="Arial"/>
                <a:cs typeface="Arial"/>
                <a:sym typeface="Arial"/>
              </a:rPr>
              <a:t>2B、2C、2D</a:t>
            </a:r>
            <a:endParaRPr sz="1200">
              <a:solidFill>
                <a:schemeClr val="dk1"/>
              </a:solidFill>
              <a:latin typeface="Arial"/>
              <a:ea typeface="Arial"/>
              <a:cs typeface="Arial"/>
              <a:sym typeface="Arial"/>
            </a:endParaRPr>
          </a:p>
          <a:p>
            <a:pPr indent="0" lvl="0" marL="12700" marR="5080" rtl="0" algn="l">
              <a:lnSpc>
                <a:spcPct val="145833"/>
              </a:lnSpc>
              <a:spcBef>
                <a:spcPts val="85"/>
              </a:spcBef>
              <a:spcAft>
                <a:spcPts val="0"/>
              </a:spcAft>
              <a:buClr>
                <a:schemeClr val="dk1"/>
              </a:buClr>
              <a:buSzPts val="996"/>
              <a:buFont typeface="Arial"/>
              <a:buNone/>
            </a:pPr>
            <a:r>
              <a:t/>
            </a:r>
            <a:endParaRPr sz="1200">
              <a:solidFill>
                <a:schemeClr val="dk1"/>
              </a:solidFill>
              <a:latin typeface="Arimo"/>
              <a:ea typeface="Arimo"/>
              <a:cs typeface="Arimo"/>
              <a:sym typeface="Arimo"/>
            </a:endParaRPr>
          </a:p>
          <a:p>
            <a:pPr indent="0" lvl="0" marL="48895" marR="196850" rtl="0" algn="l">
              <a:lnSpc>
                <a:spcPct val="120000"/>
              </a:lnSpc>
              <a:spcBef>
                <a:spcPts val="0"/>
              </a:spcBef>
              <a:spcAft>
                <a:spcPts val="0"/>
              </a:spcAft>
              <a:buClr>
                <a:schemeClr val="dk1"/>
              </a:buClr>
              <a:buSzPts val="996"/>
              <a:buFont typeface="Arial"/>
              <a:buNone/>
            </a:pPr>
            <a:r>
              <a:t/>
            </a:r>
            <a:endParaRPr sz="1200">
              <a:solidFill>
                <a:schemeClr val="dk1"/>
              </a:solidFill>
              <a:latin typeface="Arimo"/>
              <a:ea typeface="Arimo"/>
              <a:cs typeface="Arimo"/>
              <a:sym typeface="Arimo"/>
            </a:endParaRPr>
          </a:p>
        </p:txBody>
      </p:sp>
      <p:sp>
        <p:nvSpPr>
          <p:cNvPr id="786" name="Google Shape;786;p54"/>
          <p:cNvSpPr/>
          <p:nvPr/>
        </p:nvSpPr>
        <p:spPr>
          <a:xfrm>
            <a:off x="5459730" y="1650365"/>
            <a:ext cx="4922520" cy="4928235"/>
          </a:xfrm>
          <a:custGeom>
            <a:rect b="b" l="l" r="r" t="t"/>
            <a:pathLst>
              <a:path extrusionOk="0" h="5599430" w="4922520">
                <a:moveTo>
                  <a:pt x="0" y="0"/>
                </a:moveTo>
                <a:lnTo>
                  <a:pt x="4922294" y="0"/>
                </a:lnTo>
                <a:lnTo>
                  <a:pt x="4922294" y="5598859"/>
                </a:lnTo>
                <a:lnTo>
                  <a:pt x="0" y="55988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54"/>
          <p:cNvSpPr txBox="1"/>
          <p:nvPr/>
        </p:nvSpPr>
        <p:spPr>
          <a:xfrm>
            <a:off x="5546732" y="1743336"/>
            <a:ext cx="4711065" cy="457708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zh-CN" sz="1200">
                <a:solidFill>
                  <a:schemeClr val="dk1"/>
                </a:solidFill>
                <a:latin typeface="Arial"/>
                <a:ea typeface="Arial"/>
                <a:cs typeface="Arial"/>
                <a:sym typeface="Arial"/>
              </a:rPr>
              <a:t>观察类型：音频录制并转录</a:t>
            </a:r>
            <a:endParaRPr/>
          </a:p>
          <a:p>
            <a:pPr indent="0" lvl="0" marL="12700" marR="5080" rtl="0" algn="l">
              <a:lnSpc>
                <a:spcPct val="121000"/>
              </a:lnSpc>
              <a:spcBef>
                <a:spcPts val="610"/>
              </a:spcBef>
              <a:spcAft>
                <a:spcPts val="0"/>
              </a:spcAft>
              <a:buNone/>
            </a:pPr>
            <a:r>
              <a:rPr b="1" lang="zh-CN" sz="1200">
                <a:solidFill>
                  <a:schemeClr val="dk1"/>
                </a:solidFill>
                <a:latin typeface="Arial"/>
                <a:ea typeface="Arial"/>
                <a:cs typeface="Arial"/>
                <a:sym typeface="Arial"/>
              </a:rPr>
              <a:t>它是如何实现的? </a:t>
            </a:r>
            <a:endParaRPr b="1" sz="1200">
              <a:solidFill>
                <a:schemeClr val="dk1"/>
              </a:solidFill>
              <a:latin typeface="Arial"/>
              <a:ea typeface="Arial"/>
              <a:cs typeface="Arial"/>
              <a:sym typeface="Arial"/>
            </a:endParaRPr>
          </a:p>
          <a:p>
            <a:pPr indent="0" lvl="0" marL="12700" marR="5080" rtl="0" algn="l">
              <a:lnSpc>
                <a:spcPct val="121000"/>
              </a:lnSpc>
              <a:spcBef>
                <a:spcPts val="600"/>
              </a:spcBef>
              <a:spcAft>
                <a:spcPts val="0"/>
              </a:spcAft>
              <a:buNone/>
            </a:pPr>
            <a:r>
              <a:rPr lang="zh-CN" sz="1200">
                <a:solidFill>
                  <a:schemeClr val="dk1"/>
                </a:solidFill>
                <a:latin typeface="Arimo"/>
                <a:ea typeface="Arimo"/>
                <a:cs typeface="Arimo"/>
                <a:sym typeface="Arimo"/>
              </a:rPr>
              <a:t>您在学习环境中记录言语内容（仅音频），然后稍后将其转录，以便进行编码。编码转录示例详见H部分。</a:t>
            </a:r>
            <a:endParaRPr sz="1200">
              <a:solidFill>
                <a:schemeClr val="dk1"/>
              </a:solidFill>
              <a:latin typeface="Arimo"/>
              <a:ea typeface="Arimo"/>
              <a:cs typeface="Arimo"/>
              <a:sym typeface="Arimo"/>
            </a:endParaRPr>
          </a:p>
          <a:p>
            <a:pPr indent="0" lvl="0" marL="12700" marR="5080" rtl="0" algn="l">
              <a:lnSpc>
                <a:spcPct val="121000"/>
              </a:lnSpc>
              <a:spcBef>
                <a:spcPts val="610"/>
              </a:spcBef>
              <a:spcAft>
                <a:spcPts val="0"/>
              </a:spcAft>
              <a:buNone/>
            </a:pPr>
            <a:r>
              <a:rPr b="1" lang="zh-CN" sz="1200">
                <a:solidFill>
                  <a:schemeClr val="dk1"/>
                </a:solidFill>
                <a:latin typeface="Arial"/>
                <a:ea typeface="Arial"/>
                <a:cs typeface="Arial"/>
                <a:sym typeface="Arial"/>
              </a:rPr>
              <a:t>有哪些优势?</a:t>
            </a:r>
            <a:endParaRPr sz="1200">
              <a:solidFill>
                <a:schemeClr val="dk1"/>
              </a:solidFill>
              <a:latin typeface="Arial"/>
              <a:ea typeface="Arial"/>
              <a:cs typeface="Arial"/>
              <a:sym typeface="Arial"/>
            </a:endParaRPr>
          </a:p>
          <a:p>
            <a:pPr indent="-171450" lvl="0" marL="220345" marR="196850" rtl="0" algn="l">
              <a:lnSpc>
                <a:spcPct val="120000"/>
              </a:lnSpc>
              <a:spcBef>
                <a:spcPts val="600"/>
              </a:spcBef>
              <a:spcAft>
                <a:spcPts val="0"/>
              </a:spcAft>
              <a:buClr>
                <a:schemeClr val="dk1"/>
              </a:buClr>
              <a:buSzPts val="996"/>
              <a:buFont typeface="Arial"/>
              <a:buChar char="•"/>
            </a:pPr>
            <a:r>
              <a:rPr lang="zh-CN" sz="1200">
                <a:solidFill>
                  <a:schemeClr val="dk1"/>
                </a:solidFill>
                <a:latin typeface="Arimo"/>
                <a:ea typeface="Arimo"/>
                <a:cs typeface="Arimo"/>
                <a:sym typeface="Arimo"/>
              </a:rPr>
              <a:t>您可以更加详细、更加精准地进行编码</a:t>
            </a:r>
            <a:endParaRPr/>
          </a:p>
          <a:p>
            <a:pPr indent="-171450" lvl="0" marL="220345" marR="196850" rtl="0" algn="l">
              <a:lnSpc>
                <a:spcPct val="120000"/>
              </a:lnSpc>
              <a:spcBef>
                <a:spcPts val="0"/>
              </a:spcBef>
              <a:spcAft>
                <a:spcPts val="0"/>
              </a:spcAft>
              <a:buClr>
                <a:schemeClr val="dk1"/>
              </a:buClr>
              <a:buSzPts val="996"/>
              <a:buFont typeface="Arial"/>
              <a:buChar char="•"/>
            </a:pPr>
            <a:r>
              <a:rPr lang="zh-CN" sz="1200">
                <a:solidFill>
                  <a:schemeClr val="dk1"/>
                </a:solidFill>
                <a:latin typeface="Arimo"/>
                <a:ea typeface="Arimo"/>
                <a:cs typeface="Arimo"/>
                <a:sym typeface="Arimo"/>
              </a:rPr>
              <a:t>您可以在对话的“轮次”之间建立更多联系，因为可以重新查看文本和录音</a:t>
            </a:r>
            <a:endParaRPr/>
          </a:p>
          <a:p>
            <a:pPr indent="-171450" lvl="0" marL="220345" marR="196850" rtl="0" algn="l">
              <a:lnSpc>
                <a:spcPct val="120000"/>
              </a:lnSpc>
              <a:spcBef>
                <a:spcPts val="0"/>
              </a:spcBef>
              <a:spcAft>
                <a:spcPts val="0"/>
              </a:spcAft>
              <a:buClr>
                <a:schemeClr val="dk1"/>
              </a:buClr>
              <a:buSzPts val="996"/>
              <a:buFont typeface="Arial"/>
              <a:buChar char="•"/>
            </a:pPr>
            <a:r>
              <a:rPr lang="zh-CN" sz="1200">
                <a:solidFill>
                  <a:schemeClr val="dk1"/>
                </a:solidFill>
                <a:latin typeface="Arimo"/>
                <a:ea typeface="Arimo"/>
                <a:cs typeface="Arimo"/>
                <a:sym typeface="Arimo"/>
              </a:rPr>
              <a:t>它为您提供更多的思考时间</a:t>
            </a:r>
            <a:endParaRPr/>
          </a:p>
          <a:p>
            <a:pPr indent="-171450" lvl="0" marL="220345" marR="196850" rtl="0" algn="l">
              <a:lnSpc>
                <a:spcPct val="120000"/>
              </a:lnSpc>
              <a:spcBef>
                <a:spcPts val="0"/>
              </a:spcBef>
              <a:spcAft>
                <a:spcPts val="0"/>
              </a:spcAft>
              <a:buClr>
                <a:schemeClr val="dk1"/>
              </a:buClr>
              <a:buSzPts val="996"/>
              <a:buFont typeface="Arial"/>
              <a:buChar char="•"/>
            </a:pPr>
            <a:r>
              <a:rPr lang="zh-CN" sz="1200">
                <a:solidFill>
                  <a:schemeClr val="dk1"/>
                </a:solidFill>
                <a:latin typeface="Arimo"/>
                <a:ea typeface="Arimo"/>
                <a:cs typeface="Arimo"/>
                <a:sym typeface="Arimo"/>
              </a:rPr>
              <a:t>这是一种比使用视频摄像机更易于操作的记录方式 </a:t>
            </a:r>
            <a:endParaRPr/>
          </a:p>
          <a:p>
            <a:pPr indent="0" lvl="0" marL="48895" marR="196850" rtl="0" algn="l">
              <a:lnSpc>
                <a:spcPct val="120000"/>
              </a:lnSpc>
              <a:spcBef>
                <a:spcPts val="0"/>
              </a:spcBef>
              <a:spcAft>
                <a:spcPts val="0"/>
              </a:spcAft>
              <a:buClr>
                <a:schemeClr val="dk1"/>
              </a:buClr>
              <a:buSzPts val="996"/>
              <a:buFont typeface="Arial"/>
              <a:buNone/>
            </a:pPr>
            <a:r>
              <a:t/>
            </a:r>
            <a:endParaRPr sz="1200">
              <a:solidFill>
                <a:schemeClr val="dk1"/>
              </a:solidFill>
              <a:latin typeface="Arimo"/>
              <a:ea typeface="Arimo"/>
              <a:cs typeface="Arimo"/>
              <a:sym typeface="Arimo"/>
            </a:endParaRPr>
          </a:p>
          <a:p>
            <a:pPr indent="0" lvl="0" marL="12700" marR="0" rtl="0" algn="l">
              <a:lnSpc>
                <a:spcPct val="100000"/>
              </a:lnSpc>
              <a:spcBef>
                <a:spcPts val="0"/>
              </a:spcBef>
              <a:spcAft>
                <a:spcPts val="0"/>
              </a:spcAft>
              <a:buNone/>
            </a:pPr>
            <a:r>
              <a:rPr b="1" lang="zh-CN" sz="1200">
                <a:solidFill>
                  <a:schemeClr val="dk1"/>
                </a:solidFill>
                <a:latin typeface="Arial"/>
                <a:ea typeface="Arial"/>
                <a:cs typeface="Arial"/>
                <a:sym typeface="Arial"/>
              </a:rPr>
              <a:t>有哪些缺点?</a:t>
            </a:r>
            <a:endParaRPr b="1" sz="1200">
              <a:solidFill>
                <a:schemeClr val="dk1"/>
              </a:solidFill>
              <a:latin typeface="Arial"/>
              <a:ea typeface="Arial"/>
              <a:cs typeface="Arial"/>
              <a:sym typeface="Arial"/>
            </a:endParaRPr>
          </a:p>
          <a:p>
            <a:pPr indent="-171450" lvl="0" marL="184150" marR="5080" rtl="0" algn="l">
              <a:lnSpc>
                <a:spcPct val="145833"/>
              </a:lnSpc>
              <a:spcBef>
                <a:spcPts val="600"/>
              </a:spcBef>
              <a:spcAft>
                <a:spcPts val="0"/>
              </a:spcAft>
              <a:buClr>
                <a:schemeClr val="dk1"/>
              </a:buClr>
              <a:buSzPts val="996"/>
              <a:buFont typeface="Arial"/>
              <a:buChar char="•"/>
            </a:pPr>
            <a:r>
              <a:rPr lang="zh-CN" sz="1200">
                <a:solidFill>
                  <a:schemeClr val="dk1"/>
                </a:solidFill>
                <a:latin typeface="Arimo"/>
                <a:ea typeface="Arimo"/>
                <a:cs typeface="Arimo"/>
                <a:sym typeface="Arimo"/>
              </a:rPr>
              <a:t>由于您需要花时间将录音转录成文字，因此更为耗时</a:t>
            </a:r>
            <a:endParaRPr/>
          </a:p>
          <a:p>
            <a:pPr indent="-171450" lvl="0" marL="184150" marR="5080" rtl="0" algn="l">
              <a:lnSpc>
                <a:spcPct val="145833"/>
              </a:lnSpc>
              <a:spcBef>
                <a:spcPts val="85"/>
              </a:spcBef>
              <a:spcAft>
                <a:spcPts val="0"/>
              </a:spcAft>
              <a:buClr>
                <a:schemeClr val="dk1"/>
              </a:buClr>
              <a:buSzPts val="996"/>
              <a:buFont typeface="Arial"/>
              <a:buChar char="•"/>
            </a:pPr>
            <a:r>
              <a:rPr lang="zh-CN" sz="1200">
                <a:solidFill>
                  <a:schemeClr val="dk1"/>
                </a:solidFill>
                <a:latin typeface="Arimo"/>
                <a:ea typeface="Arimo"/>
                <a:cs typeface="Arimo"/>
                <a:sym typeface="Arimo"/>
              </a:rPr>
              <a:t>您没有进行视觉观察，因此无法捕捉到对话和互动的非语言细节</a:t>
            </a:r>
            <a:endParaRPr/>
          </a:p>
          <a:p>
            <a:pPr indent="-171450" lvl="0" marL="184150" marR="5080" rtl="0" algn="l">
              <a:lnSpc>
                <a:spcPct val="145833"/>
              </a:lnSpc>
              <a:spcBef>
                <a:spcPts val="85"/>
              </a:spcBef>
              <a:spcAft>
                <a:spcPts val="0"/>
              </a:spcAft>
              <a:buClr>
                <a:schemeClr val="dk1"/>
              </a:buClr>
              <a:buSzPts val="996"/>
              <a:buFont typeface="Arial"/>
              <a:buChar char="•"/>
            </a:pPr>
            <a:r>
              <a:rPr lang="zh-CN" sz="1200">
                <a:solidFill>
                  <a:schemeClr val="dk1"/>
                </a:solidFill>
                <a:latin typeface="Arimo"/>
                <a:ea typeface="Arimo"/>
                <a:cs typeface="Arimo"/>
                <a:sym typeface="Arimo"/>
              </a:rPr>
              <a:t>您需要获得监护人的同意才能录音，因此需要提前计划</a:t>
            </a:r>
            <a:endParaRPr sz="1200">
              <a:solidFill>
                <a:schemeClr val="dk1"/>
              </a:solidFill>
              <a:latin typeface="Arimo"/>
              <a:ea typeface="Arimo"/>
              <a:cs typeface="Arimo"/>
              <a:sym typeface="Arimo"/>
            </a:endParaRPr>
          </a:p>
          <a:p>
            <a:pPr indent="0" lvl="0" marL="12700" marR="5080" rtl="0" algn="l">
              <a:lnSpc>
                <a:spcPct val="122000"/>
              </a:lnSpc>
              <a:spcBef>
                <a:spcPts val="600"/>
              </a:spcBef>
              <a:spcAft>
                <a:spcPts val="0"/>
              </a:spcAft>
              <a:buNone/>
            </a:pPr>
            <a:r>
              <a:rPr b="1" lang="zh-CN" sz="1200">
                <a:solidFill>
                  <a:schemeClr val="dk1"/>
                </a:solidFill>
                <a:latin typeface="Arial"/>
                <a:ea typeface="Arial"/>
                <a:cs typeface="Arial"/>
                <a:sym typeface="Arial"/>
              </a:rPr>
              <a:t>最适用于: </a:t>
            </a:r>
            <a:endParaRPr b="1" sz="1200">
              <a:solidFill>
                <a:schemeClr val="dk1"/>
              </a:solidFill>
              <a:latin typeface="Arial"/>
              <a:ea typeface="Arial"/>
              <a:cs typeface="Arial"/>
              <a:sym typeface="Arial"/>
            </a:endParaRPr>
          </a:p>
          <a:p>
            <a:pPr indent="0" lvl="0" marL="12700" marR="5080" rtl="0" algn="l">
              <a:lnSpc>
                <a:spcPct val="122000"/>
              </a:lnSpc>
              <a:spcBef>
                <a:spcPts val="600"/>
              </a:spcBef>
              <a:spcAft>
                <a:spcPts val="0"/>
              </a:spcAft>
              <a:buNone/>
            </a:pPr>
            <a:r>
              <a:rPr lang="zh-CN" sz="1200">
                <a:solidFill>
                  <a:schemeClr val="dk1"/>
                </a:solidFill>
                <a:latin typeface="Arimo"/>
                <a:ea typeface="Arimo"/>
                <a:cs typeface="Arimo"/>
                <a:sym typeface="Arimo"/>
              </a:rPr>
              <a:t>如果您想更详细地研究一个对话片段；如果您希望同时查看多个编码。</a:t>
            </a:r>
            <a:endParaRPr/>
          </a:p>
          <a:p>
            <a:pPr indent="0" lvl="0" marL="12700" marR="5080" rtl="0" algn="l">
              <a:lnSpc>
                <a:spcPct val="122000"/>
              </a:lnSpc>
              <a:spcBef>
                <a:spcPts val="600"/>
              </a:spcBef>
              <a:spcAft>
                <a:spcPts val="0"/>
              </a:spcAft>
              <a:buNone/>
            </a:pPr>
            <a:r>
              <a:rPr b="1" lang="zh-CN" sz="1200">
                <a:solidFill>
                  <a:schemeClr val="dk1"/>
                </a:solidFill>
                <a:latin typeface="Arial"/>
                <a:ea typeface="Arial"/>
                <a:cs typeface="Arial"/>
                <a:sym typeface="Arial"/>
              </a:rPr>
              <a:t>适用于以下模板：</a:t>
            </a:r>
            <a:r>
              <a:rPr lang="zh-CN" sz="1200">
                <a:solidFill>
                  <a:schemeClr val="dk1"/>
                </a:solidFill>
                <a:latin typeface="Arimo"/>
                <a:ea typeface="Arimo"/>
                <a:cs typeface="Arimo"/>
                <a:sym typeface="Arimo"/>
              </a:rPr>
              <a:t>2A、2C、2E</a:t>
            </a:r>
            <a:endParaRPr/>
          </a:p>
        </p:txBody>
      </p:sp>
      <p:sp>
        <p:nvSpPr>
          <p:cNvPr id="788" name="Google Shape;788;p54"/>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38</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55"/>
          <p:cNvSpPr/>
          <p:nvPr/>
        </p:nvSpPr>
        <p:spPr>
          <a:xfrm>
            <a:off x="615315" y="638810"/>
            <a:ext cx="4726940" cy="6257925"/>
          </a:xfrm>
          <a:custGeom>
            <a:rect b="b" l="l" r="r" t="t"/>
            <a:pathLst>
              <a:path extrusionOk="0" h="6597015" w="4726940">
                <a:moveTo>
                  <a:pt x="0" y="0"/>
                </a:moveTo>
                <a:lnTo>
                  <a:pt x="4726814" y="0"/>
                </a:lnTo>
                <a:lnTo>
                  <a:pt x="4726814" y="6596570"/>
                </a:lnTo>
                <a:lnTo>
                  <a:pt x="0" y="6596570"/>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4" name="Google Shape;794;p55"/>
          <p:cNvSpPr txBox="1"/>
          <p:nvPr/>
        </p:nvSpPr>
        <p:spPr>
          <a:xfrm>
            <a:off x="778510" y="810260"/>
            <a:ext cx="4487545" cy="625856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zh-CN" sz="1400">
                <a:solidFill>
                  <a:schemeClr val="dk1"/>
                </a:solidFill>
                <a:latin typeface="Arial"/>
                <a:ea typeface="Arial"/>
                <a:cs typeface="Arial"/>
                <a:sym typeface="Arial"/>
              </a:rPr>
              <a:t>观察类型：视频录制并转录</a:t>
            </a:r>
            <a:endParaRPr/>
          </a:p>
          <a:p>
            <a:pPr indent="0" lvl="0" marL="12700" marR="5080" rtl="0" algn="l">
              <a:lnSpc>
                <a:spcPct val="121000"/>
              </a:lnSpc>
              <a:spcBef>
                <a:spcPts val="610"/>
              </a:spcBef>
              <a:spcAft>
                <a:spcPts val="0"/>
              </a:spcAft>
              <a:buNone/>
            </a:pPr>
            <a:r>
              <a:rPr b="1" lang="zh-CN" sz="1400">
                <a:solidFill>
                  <a:schemeClr val="dk1"/>
                </a:solidFill>
                <a:latin typeface="Arial"/>
                <a:ea typeface="Arial"/>
                <a:cs typeface="Arial"/>
                <a:sym typeface="Arial"/>
              </a:rPr>
              <a:t>它是如何实现的? </a:t>
            </a:r>
            <a:endParaRPr b="1" sz="1400">
              <a:solidFill>
                <a:schemeClr val="dk1"/>
              </a:solidFill>
              <a:latin typeface="Arial"/>
              <a:ea typeface="Arial"/>
              <a:cs typeface="Arial"/>
              <a:sym typeface="Arial"/>
            </a:endParaRPr>
          </a:p>
          <a:p>
            <a:pPr indent="0" lvl="0" marL="12700" marR="5080" rtl="0" algn="l">
              <a:lnSpc>
                <a:spcPct val="121000"/>
              </a:lnSpc>
              <a:spcBef>
                <a:spcPts val="600"/>
              </a:spcBef>
              <a:spcAft>
                <a:spcPts val="0"/>
              </a:spcAft>
              <a:buNone/>
            </a:pPr>
            <a:r>
              <a:rPr lang="zh-CN" sz="1400">
                <a:solidFill>
                  <a:schemeClr val="dk1"/>
                </a:solidFill>
                <a:latin typeface="Arimo"/>
                <a:ea typeface="Arimo"/>
                <a:cs typeface="Arimo"/>
                <a:sym typeface="Arimo"/>
              </a:rPr>
              <a:t>您在学习环境中录制对话，之后将其转录成文字。</a:t>
            </a:r>
            <a:endParaRPr sz="1400">
              <a:solidFill>
                <a:schemeClr val="dk1"/>
              </a:solidFill>
              <a:latin typeface="Arimo"/>
              <a:ea typeface="Arimo"/>
              <a:cs typeface="Arimo"/>
              <a:sym typeface="Arimo"/>
            </a:endParaRPr>
          </a:p>
          <a:p>
            <a:pPr indent="0" lvl="0" marL="12700" marR="5080" rtl="0" algn="l">
              <a:lnSpc>
                <a:spcPct val="121000"/>
              </a:lnSpc>
              <a:spcBef>
                <a:spcPts val="610"/>
              </a:spcBef>
              <a:spcAft>
                <a:spcPts val="0"/>
              </a:spcAft>
              <a:buNone/>
            </a:pPr>
            <a:r>
              <a:rPr b="1" lang="zh-CN" sz="1400">
                <a:solidFill>
                  <a:schemeClr val="dk1"/>
                </a:solidFill>
                <a:latin typeface="Arial"/>
                <a:ea typeface="Arial"/>
                <a:cs typeface="Arial"/>
                <a:sym typeface="Arial"/>
              </a:rPr>
              <a:t>有哪些优势?</a:t>
            </a:r>
            <a:endParaRPr sz="1400">
              <a:solidFill>
                <a:schemeClr val="dk1"/>
              </a:solidFill>
              <a:latin typeface="Arial"/>
              <a:ea typeface="Arial"/>
              <a:cs typeface="Arial"/>
              <a:sym typeface="Arial"/>
            </a:endParaRPr>
          </a:p>
          <a:p>
            <a:pPr indent="-171450" lvl="0" marL="220345" marR="196850" rtl="0" algn="l">
              <a:lnSpc>
                <a:spcPct val="120000"/>
              </a:lnSpc>
              <a:spcBef>
                <a:spcPts val="600"/>
              </a:spcBef>
              <a:spcAft>
                <a:spcPts val="0"/>
              </a:spcAft>
              <a:buClr>
                <a:schemeClr val="dk1"/>
              </a:buClr>
              <a:buSzPts val="1162"/>
              <a:buFont typeface="Arial"/>
              <a:buChar char="•"/>
            </a:pPr>
            <a:r>
              <a:rPr lang="zh-CN" sz="1400">
                <a:solidFill>
                  <a:schemeClr val="dk1"/>
                </a:solidFill>
                <a:latin typeface="Arimo"/>
                <a:ea typeface="Arimo"/>
                <a:cs typeface="Arimo"/>
                <a:sym typeface="Arimo"/>
              </a:rPr>
              <a:t>您可以更为详细和准确地进行编码</a:t>
            </a:r>
            <a:endParaRPr/>
          </a:p>
          <a:p>
            <a:pPr indent="-171450" lvl="0" marL="220345" marR="196850" rtl="0" algn="l">
              <a:lnSpc>
                <a:spcPct val="120000"/>
              </a:lnSpc>
              <a:spcBef>
                <a:spcPts val="0"/>
              </a:spcBef>
              <a:spcAft>
                <a:spcPts val="0"/>
              </a:spcAft>
              <a:buClr>
                <a:schemeClr val="dk1"/>
              </a:buClr>
              <a:buSzPts val="1162"/>
              <a:buFont typeface="Arial"/>
              <a:buChar char="•"/>
            </a:pPr>
            <a:r>
              <a:rPr lang="zh-CN" sz="1400">
                <a:solidFill>
                  <a:schemeClr val="dk1"/>
                </a:solidFill>
                <a:latin typeface="Arimo"/>
                <a:ea typeface="Arimo"/>
                <a:cs typeface="Arimo"/>
                <a:sym typeface="Arimo"/>
              </a:rPr>
              <a:t>由于具备音频和视觉数据，因此能更准确地呈现课堂事件</a:t>
            </a:r>
            <a:endParaRPr/>
          </a:p>
          <a:p>
            <a:pPr indent="-171450" lvl="0" marL="220345" marR="196850" rtl="0" algn="l">
              <a:lnSpc>
                <a:spcPct val="120000"/>
              </a:lnSpc>
              <a:spcBef>
                <a:spcPts val="0"/>
              </a:spcBef>
              <a:spcAft>
                <a:spcPts val="0"/>
              </a:spcAft>
              <a:buClr>
                <a:schemeClr val="dk1"/>
              </a:buClr>
              <a:buSzPts val="1162"/>
              <a:buFont typeface="Arial"/>
              <a:buChar char="•"/>
            </a:pPr>
            <a:r>
              <a:rPr lang="zh-CN" sz="1400">
                <a:solidFill>
                  <a:schemeClr val="dk1"/>
                </a:solidFill>
                <a:latin typeface="Arimo"/>
                <a:ea typeface="Arimo"/>
                <a:cs typeface="Arimo"/>
                <a:sym typeface="Arimo"/>
              </a:rPr>
              <a:t>您可以重新查看数据，建立对话“轮次”之间的联系</a:t>
            </a:r>
            <a:endParaRPr/>
          </a:p>
          <a:p>
            <a:pPr indent="-171450" lvl="0" marL="220345" marR="196850" rtl="0" algn="l">
              <a:lnSpc>
                <a:spcPct val="120000"/>
              </a:lnSpc>
              <a:spcBef>
                <a:spcPts val="0"/>
              </a:spcBef>
              <a:spcAft>
                <a:spcPts val="0"/>
              </a:spcAft>
              <a:buClr>
                <a:schemeClr val="dk1"/>
              </a:buClr>
              <a:buSzPts val="1162"/>
              <a:buFont typeface="Arial"/>
              <a:buChar char="•"/>
            </a:pPr>
            <a:r>
              <a:rPr lang="zh-CN" sz="1400">
                <a:solidFill>
                  <a:schemeClr val="dk1"/>
                </a:solidFill>
                <a:latin typeface="Arimo"/>
                <a:ea typeface="Arimo"/>
                <a:cs typeface="Arimo"/>
                <a:sym typeface="Arimo"/>
              </a:rPr>
              <a:t>您可以记录学生的互动和非语言对话</a:t>
            </a:r>
            <a:endParaRPr/>
          </a:p>
          <a:p>
            <a:pPr indent="0" lvl="0" marL="48895" marR="196850" rtl="0" algn="l">
              <a:lnSpc>
                <a:spcPct val="120000"/>
              </a:lnSpc>
              <a:spcBef>
                <a:spcPts val="0"/>
              </a:spcBef>
              <a:spcAft>
                <a:spcPts val="0"/>
              </a:spcAft>
              <a:buClr>
                <a:schemeClr val="dk1"/>
              </a:buClr>
              <a:buSzPts val="1162"/>
              <a:buFont typeface="Arial"/>
              <a:buNone/>
            </a:pPr>
            <a:r>
              <a:t/>
            </a:r>
            <a:endParaRPr sz="1400">
              <a:solidFill>
                <a:schemeClr val="dk1"/>
              </a:solidFill>
              <a:latin typeface="Arimo"/>
              <a:ea typeface="Arimo"/>
              <a:cs typeface="Arimo"/>
              <a:sym typeface="Arimo"/>
            </a:endParaRPr>
          </a:p>
          <a:p>
            <a:pPr indent="0" lvl="0" marL="12700" marR="0" rtl="0" algn="l">
              <a:lnSpc>
                <a:spcPct val="100000"/>
              </a:lnSpc>
              <a:spcBef>
                <a:spcPts val="0"/>
              </a:spcBef>
              <a:spcAft>
                <a:spcPts val="0"/>
              </a:spcAft>
              <a:buNone/>
            </a:pPr>
            <a:r>
              <a:rPr b="1" lang="zh-CN" sz="1400">
                <a:solidFill>
                  <a:schemeClr val="dk1"/>
                </a:solidFill>
                <a:latin typeface="Arial"/>
                <a:ea typeface="Arial"/>
                <a:cs typeface="Arial"/>
                <a:sym typeface="Arial"/>
              </a:rPr>
              <a:t>有哪些缺点?</a:t>
            </a:r>
            <a:endParaRPr b="1" sz="1400">
              <a:solidFill>
                <a:schemeClr val="dk1"/>
              </a:solidFill>
              <a:latin typeface="Arial"/>
              <a:ea typeface="Arial"/>
              <a:cs typeface="Arial"/>
              <a:sym typeface="Arial"/>
            </a:endParaRPr>
          </a:p>
          <a:p>
            <a:pPr indent="-171450" lvl="0" marL="184150" marR="5080" rtl="0" algn="l">
              <a:lnSpc>
                <a:spcPct val="125000"/>
              </a:lnSpc>
              <a:spcBef>
                <a:spcPts val="600"/>
              </a:spcBef>
              <a:spcAft>
                <a:spcPts val="0"/>
              </a:spcAft>
              <a:buClr>
                <a:schemeClr val="dk1"/>
              </a:buClr>
              <a:buSzPts val="1162"/>
              <a:buFont typeface="Arial"/>
              <a:buChar char="•"/>
            </a:pPr>
            <a:r>
              <a:rPr lang="zh-CN" sz="1400">
                <a:solidFill>
                  <a:schemeClr val="dk1"/>
                </a:solidFill>
                <a:latin typeface="Arimo"/>
                <a:ea typeface="Arimo"/>
                <a:cs typeface="Arimo"/>
                <a:sym typeface="Arimo"/>
              </a:rPr>
              <a:t>学生可能需要一些时间来适应被录像，他们的行为在摄像机面前可能会有所不同</a:t>
            </a:r>
            <a:endParaRPr/>
          </a:p>
          <a:p>
            <a:pPr indent="-171450" lvl="0" marL="184150" marR="5080" rtl="0" algn="l">
              <a:lnSpc>
                <a:spcPct val="125000"/>
              </a:lnSpc>
              <a:spcBef>
                <a:spcPts val="85"/>
              </a:spcBef>
              <a:spcAft>
                <a:spcPts val="0"/>
              </a:spcAft>
              <a:buClr>
                <a:schemeClr val="dk1"/>
              </a:buClr>
              <a:buSzPts val="1162"/>
              <a:buFont typeface="Arial"/>
              <a:buChar char="•"/>
            </a:pPr>
            <a:r>
              <a:rPr lang="zh-CN" sz="1400">
                <a:solidFill>
                  <a:schemeClr val="dk1"/>
                </a:solidFill>
                <a:latin typeface="Arimo"/>
                <a:ea typeface="Arimo"/>
                <a:cs typeface="Arimo"/>
                <a:sym typeface="Arimo"/>
              </a:rPr>
              <a:t>您需要得到监护人的同意，因此需要提前计划</a:t>
            </a:r>
            <a:endParaRPr/>
          </a:p>
          <a:p>
            <a:pPr indent="-171450" lvl="0" marL="184150" marR="5080" rtl="0" algn="l">
              <a:lnSpc>
                <a:spcPct val="125000"/>
              </a:lnSpc>
              <a:spcBef>
                <a:spcPts val="85"/>
              </a:spcBef>
              <a:spcAft>
                <a:spcPts val="0"/>
              </a:spcAft>
              <a:buClr>
                <a:schemeClr val="dk1"/>
              </a:buClr>
              <a:buSzPts val="1162"/>
              <a:buFont typeface="Arial"/>
              <a:buChar char="•"/>
            </a:pPr>
            <a:r>
              <a:rPr lang="zh-CN" sz="1400">
                <a:solidFill>
                  <a:schemeClr val="dk1"/>
                </a:solidFill>
                <a:latin typeface="Arimo"/>
                <a:ea typeface="Arimo"/>
                <a:cs typeface="Arimo"/>
                <a:sym typeface="Arimo"/>
              </a:rPr>
              <a:t>转录是一项耗时的任务，因此您需要确保计划转录的对话量是可控的</a:t>
            </a:r>
            <a:endParaRPr/>
          </a:p>
          <a:p>
            <a:pPr indent="0" lvl="0" marL="12700" marR="5080" rtl="0" algn="l">
              <a:lnSpc>
                <a:spcPct val="122000"/>
              </a:lnSpc>
              <a:spcBef>
                <a:spcPts val="600"/>
              </a:spcBef>
              <a:spcAft>
                <a:spcPts val="0"/>
              </a:spcAft>
              <a:buNone/>
            </a:pPr>
            <a:r>
              <a:rPr b="1" lang="zh-CN" sz="1400">
                <a:solidFill>
                  <a:schemeClr val="dk1"/>
                </a:solidFill>
                <a:latin typeface="Arial"/>
                <a:ea typeface="Arial"/>
                <a:cs typeface="Arial"/>
                <a:sym typeface="Arial"/>
              </a:rPr>
              <a:t>最适用于: </a:t>
            </a:r>
            <a:endParaRPr b="1" sz="1400">
              <a:solidFill>
                <a:schemeClr val="dk1"/>
              </a:solidFill>
              <a:latin typeface="Arial"/>
              <a:ea typeface="Arial"/>
              <a:cs typeface="Arial"/>
              <a:sym typeface="Arial"/>
            </a:endParaRPr>
          </a:p>
          <a:p>
            <a:pPr indent="0" lvl="0" marL="12700" marR="5080" rtl="0" algn="l">
              <a:lnSpc>
                <a:spcPct val="122000"/>
              </a:lnSpc>
              <a:spcBef>
                <a:spcPts val="600"/>
              </a:spcBef>
              <a:spcAft>
                <a:spcPts val="0"/>
              </a:spcAft>
              <a:buNone/>
            </a:pPr>
            <a:r>
              <a:rPr lang="zh-CN" sz="1400">
                <a:solidFill>
                  <a:schemeClr val="dk1"/>
                </a:solidFill>
                <a:latin typeface="Arimo"/>
                <a:ea typeface="Arimo"/>
                <a:cs typeface="Arimo"/>
                <a:sym typeface="Arimo"/>
              </a:rPr>
              <a:t>如果您希望详细研究一段较长的对话片段；如果您想要观察非语言互动；如果您想要同时查看多个编码。</a:t>
            </a:r>
            <a:endParaRPr sz="1400">
              <a:solidFill>
                <a:schemeClr val="dk1"/>
              </a:solidFill>
              <a:latin typeface="Arimo"/>
              <a:ea typeface="Arimo"/>
              <a:cs typeface="Arimo"/>
              <a:sym typeface="Arimo"/>
            </a:endParaRPr>
          </a:p>
          <a:p>
            <a:pPr indent="0" lvl="0" marL="12700" marR="5080" rtl="0" algn="l">
              <a:lnSpc>
                <a:spcPct val="125000"/>
              </a:lnSpc>
              <a:spcBef>
                <a:spcPts val="85"/>
              </a:spcBef>
              <a:spcAft>
                <a:spcPts val="0"/>
              </a:spcAft>
              <a:buClr>
                <a:schemeClr val="dk1"/>
              </a:buClr>
              <a:buSzPts val="1162"/>
              <a:buFont typeface="Arial"/>
              <a:buNone/>
            </a:pPr>
            <a:r>
              <a:t/>
            </a:r>
            <a:endParaRPr sz="1400">
              <a:solidFill>
                <a:schemeClr val="dk1"/>
              </a:solidFill>
              <a:latin typeface="Arimo"/>
              <a:ea typeface="Arimo"/>
              <a:cs typeface="Arimo"/>
              <a:sym typeface="Arimo"/>
            </a:endParaRPr>
          </a:p>
          <a:p>
            <a:pPr indent="0" lvl="0" marL="12700" marR="5080" rtl="0" algn="l">
              <a:lnSpc>
                <a:spcPct val="125000"/>
              </a:lnSpc>
              <a:spcBef>
                <a:spcPts val="85"/>
              </a:spcBef>
              <a:spcAft>
                <a:spcPts val="0"/>
              </a:spcAft>
              <a:buClr>
                <a:schemeClr val="dk1"/>
              </a:buClr>
              <a:buSzPts val="1162"/>
              <a:buFont typeface="Arial"/>
              <a:buNone/>
            </a:pPr>
            <a:r>
              <a:rPr b="1" lang="zh-CN" sz="1400">
                <a:solidFill>
                  <a:schemeClr val="dk1"/>
                </a:solidFill>
                <a:latin typeface="Arial"/>
                <a:ea typeface="Arial"/>
                <a:cs typeface="Arial"/>
                <a:sym typeface="Arial"/>
              </a:rPr>
              <a:t>适用于以下模板：</a:t>
            </a:r>
            <a:r>
              <a:rPr lang="zh-CN" sz="1400">
                <a:solidFill>
                  <a:schemeClr val="dk1"/>
                </a:solidFill>
                <a:latin typeface="Arial"/>
                <a:ea typeface="Arial"/>
                <a:cs typeface="Arial"/>
                <a:sym typeface="Arial"/>
              </a:rPr>
              <a:t>2A、2C、2E</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12700" marR="93980" rtl="0" algn="l">
              <a:lnSpc>
                <a:spcPct val="121000"/>
              </a:lnSpc>
              <a:spcBef>
                <a:spcPts val="900"/>
              </a:spcBef>
              <a:spcAft>
                <a:spcPts val="0"/>
              </a:spcAft>
              <a:buNone/>
            </a:pPr>
            <a:r>
              <a:t/>
            </a:r>
            <a:endParaRPr sz="1200">
              <a:solidFill>
                <a:schemeClr val="dk1"/>
              </a:solidFill>
              <a:latin typeface="Arimo"/>
              <a:ea typeface="Arimo"/>
              <a:cs typeface="Arimo"/>
              <a:sym typeface="Arimo"/>
            </a:endParaRPr>
          </a:p>
        </p:txBody>
      </p:sp>
      <p:sp>
        <p:nvSpPr>
          <p:cNvPr id="795" name="Google Shape;795;p55"/>
          <p:cNvSpPr/>
          <p:nvPr/>
        </p:nvSpPr>
        <p:spPr>
          <a:xfrm>
            <a:off x="5572125" y="638810"/>
            <a:ext cx="4403725" cy="175069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6" name="Google Shape;796;p55"/>
          <p:cNvSpPr/>
          <p:nvPr/>
        </p:nvSpPr>
        <p:spPr>
          <a:xfrm>
            <a:off x="5551805" y="2512695"/>
            <a:ext cx="4424045" cy="207454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55"/>
          <p:cNvSpPr/>
          <p:nvPr/>
        </p:nvSpPr>
        <p:spPr>
          <a:xfrm>
            <a:off x="5551805" y="4775835"/>
            <a:ext cx="4424045" cy="19939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8" name="Google Shape;798;p55"/>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39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1"/>
          <p:cNvSpPr txBox="1"/>
          <p:nvPr/>
        </p:nvSpPr>
        <p:spPr>
          <a:xfrm>
            <a:off x="938664" y="448571"/>
            <a:ext cx="9512935" cy="6898005"/>
          </a:xfrm>
          <a:prstGeom prst="rect">
            <a:avLst/>
          </a:prstGeom>
          <a:noFill/>
          <a:ln>
            <a:noFill/>
          </a:ln>
        </p:spPr>
        <p:txBody>
          <a:bodyPr anchorCtr="0" anchor="t" bIns="91425" lIns="91425" spcFirstLastPara="1" rIns="91425" wrap="square" tIns="91425">
            <a:spAutoFit/>
          </a:bodyPr>
          <a:lstStyle/>
          <a:p>
            <a:pPr indent="0" lvl="0" marL="332740" marR="0" rtl="0" algn="ctr">
              <a:lnSpc>
                <a:spcPct val="100000"/>
              </a:lnSpc>
              <a:spcBef>
                <a:spcPts val="0"/>
              </a:spcBef>
              <a:spcAft>
                <a:spcPts val="0"/>
              </a:spcAft>
              <a:buNone/>
            </a:pPr>
            <a:r>
              <a:rPr b="1" lang="zh-CN" sz="1800">
                <a:solidFill>
                  <a:schemeClr val="dk1"/>
                </a:solidFill>
                <a:latin typeface="Arial"/>
                <a:ea typeface="Arial"/>
                <a:cs typeface="Arial"/>
                <a:sym typeface="Arial"/>
              </a:rPr>
              <a:t>T-SEDA 工具资源包目录</a:t>
            </a:r>
            <a:endParaRPr b="1" sz="1800">
              <a:solidFill>
                <a:schemeClr val="dk1"/>
              </a:solidFill>
              <a:latin typeface="Arial"/>
              <a:ea typeface="Arial"/>
              <a:cs typeface="Arial"/>
              <a:sym typeface="Arial"/>
            </a:endParaRPr>
          </a:p>
          <a:p>
            <a:pPr indent="0" lvl="0" marL="18415" marR="0" rtl="0" algn="just">
              <a:lnSpc>
                <a:spcPct val="100000"/>
              </a:lnSpc>
              <a:spcBef>
                <a:spcPts val="855"/>
              </a:spcBef>
              <a:spcAft>
                <a:spcPts val="0"/>
              </a:spcAft>
              <a:buNone/>
            </a:pPr>
            <a:r>
              <a:t/>
            </a:r>
            <a:endParaRPr sz="800">
              <a:solidFill>
                <a:schemeClr val="dk1"/>
              </a:solidFill>
              <a:highlight>
                <a:srgbClr val="FFFF00"/>
              </a:highlight>
              <a:latin typeface="Arial"/>
              <a:ea typeface="Arial"/>
              <a:cs typeface="Arial"/>
              <a:sym typeface="Arial"/>
            </a:endParaRPr>
          </a:p>
          <a:p>
            <a:pPr indent="0" lvl="0" marL="18415" marR="0" rtl="0" algn="just">
              <a:lnSpc>
                <a:spcPct val="100000"/>
              </a:lnSpc>
              <a:spcBef>
                <a:spcPts val="855"/>
              </a:spcBef>
              <a:spcAft>
                <a:spcPts val="0"/>
              </a:spcAft>
              <a:buNone/>
            </a:pPr>
            <a:r>
              <a:rPr lang="zh-CN" sz="1400">
                <a:solidFill>
                  <a:schemeClr val="dk1"/>
                </a:solidFill>
                <a:latin typeface="Arial"/>
                <a:ea typeface="Arial"/>
                <a:cs typeface="Arial"/>
                <a:sym typeface="Arial"/>
              </a:rPr>
              <a:t>这套工具包提供了教育工作者进行以对话为重点的实践探究所需的信息和资源。</a:t>
            </a:r>
            <a:endParaRPr sz="1400">
              <a:solidFill>
                <a:schemeClr val="dk1"/>
              </a:solidFill>
              <a:latin typeface="Arial"/>
              <a:ea typeface="Arial"/>
              <a:cs typeface="Arial"/>
              <a:sym typeface="Arial"/>
            </a:endParaRPr>
          </a:p>
          <a:p>
            <a:pPr indent="0" lvl="0" marL="18415" marR="0" rtl="0" algn="just">
              <a:lnSpc>
                <a:spcPct val="100000"/>
              </a:lnSpc>
              <a:spcBef>
                <a:spcPts val="1420"/>
              </a:spcBef>
              <a:spcAft>
                <a:spcPts val="0"/>
              </a:spcAft>
              <a:buNone/>
            </a:pPr>
            <a:r>
              <a:rPr b="1" lang="zh-CN" sz="1600">
                <a:solidFill>
                  <a:srgbClr val="2E6A7B"/>
                </a:solidFill>
                <a:latin typeface="Arial"/>
                <a:ea typeface="Arial"/>
                <a:cs typeface="Arial"/>
                <a:sym typeface="Arial"/>
              </a:rPr>
              <a:t>T-SEDA:使用指南</a:t>
            </a:r>
            <a:endParaRPr b="1" sz="1600">
              <a:solidFill>
                <a:srgbClr val="2E6A7B"/>
              </a:solidFill>
              <a:latin typeface="Arial"/>
              <a:ea typeface="Arial"/>
              <a:cs typeface="Arial"/>
              <a:sym typeface="Arial"/>
            </a:endParaRPr>
          </a:p>
          <a:p>
            <a:pPr indent="0" lvl="0" marL="18415" marR="0" rtl="0" algn="just">
              <a:lnSpc>
                <a:spcPct val="100000"/>
              </a:lnSpc>
              <a:spcBef>
                <a:spcPts val="1420"/>
              </a:spcBef>
              <a:spcAft>
                <a:spcPts val="0"/>
              </a:spcAft>
              <a:buNone/>
            </a:pPr>
            <a:r>
              <a:rPr lang="zh-CN" sz="1400">
                <a:solidFill>
                  <a:schemeClr val="dk1"/>
                </a:solidFill>
                <a:latin typeface="Arial"/>
                <a:ea typeface="Arial"/>
                <a:cs typeface="Arial"/>
                <a:sym typeface="Arial"/>
              </a:rPr>
              <a:t>提供有关教育对话的信息以及逐步引导您完成探究过程的指南。介绍</a:t>
            </a:r>
            <a:r>
              <a:rPr b="1" lang="zh-CN" sz="1400">
                <a:solidFill>
                  <a:schemeClr val="dk1"/>
                </a:solidFill>
                <a:latin typeface="Arial"/>
                <a:ea typeface="Arial"/>
                <a:cs typeface="Arial"/>
                <a:sym typeface="Arial"/>
              </a:rPr>
              <a:t>反思性探究循环</a:t>
            </a:r>
            <a:r>
              <a:rPr lang="zh-CN" sz="1400">
                <a:solidFill>
                  <a:schemeClr val="dk1"/>
                </a:solidFill>
                <a:latin typeface="Arial"/>
                <a:ea typeface="Arial"/>
                <a:cs typeface="Arial"/>
                <a:sym typeface="Arial"/>
              </a:rPr>
              <a:t>，这是课堂探究的核心。还包含</a:t>
            </a:r>
            <a:r>
              <a:rPr b="1" lang="zh-CN" sz="1400">
                <a:solidFill>
                  <a:schemeClr val="dk1"/>
                </a:solidFill>
                <a:latin typeface="Arial"/>
                <a:ea typeface="Arial"/>
                <a:cs typeface="Arial"/>
                <a:sym typeface="Arial"/>
              </a:rPr>
              <a:t>自我审核</a:t>
            </a:r>
            <a:r>
              <a:rPr lang="zh-CN" sz="1400">
                <a:solidFill>
                  <a:schemeClr val="dk1"/>
                </a:solidFill>
                <a:latin typeface="Arial"/>
                <a:ea typeface="Arial"/>
                <a:cs typeface="Arial"/>
                <a:sym typeface="Arial"/>
              </a:rPr>
              <a:t>，供您反思自己的实践。</a:t>
            </a:r>
            <a:endParaRPr/>
          </a:p>
          <a:p>
            <a:pPr indent="0" lvl="0" marL="18415" marR="5080" rtl="0" algn="just">
              <a:lnSpc>
                <a:spcPct val="101000"/>
              </a:lnSpc>
              <a:spcBef>
                <a:spcPts val="10"/>
              </a:spcBef>
              <a:spcAft>
                <a:spcPts val="0"/>
              </a:spcAft>
              <a:buNone/>
            </a:pPr>
            <a:r>
              <a:t/>
            </a:r>
            <a:endParaRPr sz="1400">
              <a:solidFill>
                <a:schemeClr val="dk1"/>
              </a:solidFill>
              <a:latin typeface="Arial"/>
              <a:ea typeface="Arial"/>
              <a:cs typeface="Arial"/>
              <a:sym typeface="Arial"/>
            </a:endParaRPr>
          </a:p>
          <a:p>
            <a:pPr indent="0" lvl="0" marL="18415" marR="0" rtl="0" algn="just">
              <a:lnSpc>
                <a:spcPct val="100000"/>
              </a:lnSpc>
              <a:spcBef>
                <a:spcPts val="0"/>
              </a:spcBef>
              <a:spcAft>
                <a:spcPts val="0"/>
              </a:spcAft>
              <a:buNone/>
            </a:pPr>
            <a:r>
              <a:rPr b="1" lang="zh-CN" sz="1600">
                <a:solidFill>
                  <a:srgbClr val="2E6A7B"/>
                </a:solidFill>
                <a:latin typeface="Arial"/>
                <a:ea typeface="Arial"/>
                <a:cs typeface="Arial"/>
                <a:sym typeface="Arial"/>
              </a:rPr>
              <a:t>T-SEDA: 核心资源</a:t>
            </a:r>
            <a:endParaRPr b="1" sz="1600">
              <a:solidFill>
                <a:srgbClr val="2E6A7B"/>
              </a:solidFill>
              <a:latin typeface="Arial"/>
              <a:ea typeface="Arial"/>
              <a:cs typeface="Arial"/>
              <a:sym typeface="Arial"/>
            </a:endParaRPr>
          </a:p>
          <a:p>
            <a:pPr indent="0" lvl="0" marL="18415" marR="0" rtl="0" algn="just">
              <a:lnSpc>
                <a:spcPct val="100000"/>
              </a:lnSpc>
              <a:spcBef>
                <a:spcPts val="0"/>
              </a:spcBef>
              <a:spcAft>
                <a:spcPts val="0"/>
              </a:spcAft>
              <a:buNone/>
            </a:pPr>
            <a:r>
              <a:t/>
            </a:r>
            <a:endParaRPr b="1" sz="1400">
              <a:solidFill>
                <a:srgbClr val="2E6A7B"/>
              </a:solidFill>
              <a:latin typeface="Arial"/>
              <a:ea typeface="Arial"/>
              <a:cs typeface="Arial"/>
              <a:sym typeface="Arial"/>
            </a:endParaRPr>
          </a:p>
          <a:p>
            <a:pPr indent="0" lvl="0" marL="18415" marR="445769" rtl="0" algn="just">
              <a:lnSpc>
                <a:spcPct val="103000"/>
              </a:lnSpc>
              <a:spcBef>
                <a:spcPts val="515"/>
              </a:spcBef>
              <a:spcAft>
                <a:spcPts val="0"/>
              </a:spcAft>
              <a:buNone/>
            </a:pPr>
            <a:r>
              <a:rPr b="1" lang="zh-CN" sz="1400" u="sng">
                <a:solidFill>
                  <a:schemeClr val="dk1"/>
                </a:solidFill>
                <a:latin typeface="Arial"/>
                <a:ea typeface="Arial"/>
                <a:cs typeface="Arial"/>
                <a:sym typeface="Arial"/>
              </a:rPr>
              <a:t>第一部分</a:t>
            </a:r>
            <a:r>
              <a:rPr b="1" lang="zh-CN" sz="1400">
                <a:solidFill>
                  <a:schemeClr val="dk1"/>
                </a:solidFill>
                <a:latin typeface="Arial"/>
                <a:ea typeface="Arial"/>
                <a:cs typeface="Arial"/>
                <a:sym typeface="Arial"/>
              </a:rPr>
              <a:t>：编码框架</a:t>
            </a:r>
            <a:r>
              <a:rPr lang="zh-CN" sz="1400">
                <a:solidFill>
                  <a:schemeClr val="dk1"/>
                </a:solidFill>
                <a:latin typeface="Arial"/>
                <a:ea typeface="Arial"/>
                <a:cs typeface="Arial"/>
                <a:sym typeface="Arial"/>
              </a:rPr>
              <a:t>。这里提供了用于分析对话的类别列表，附有学生参与教育对话时可能听到、书写或键入内容的示例。</a:t>
            </a:r>
            <a:endParaRPr/>
          </a:p>
          <a:p>
            <a:pPr indent="0" lvl="0" marL="18415" marR="445769" rtl="0" algn="just">
              <a:lnSpc>
                <a:spcPct val="103000"/>
              </a:lnSpc>
              <a:spcBef>
                <a:spcPts val="515"/>
              </a:spcBef>
              <a:spcAft>
                <a:spcPts val="0"/>
              </a:spcAft>
              <a:buNone/>
            </a:pPr>
            <a:r>
              <a:rPr i="1" lang="zh-CN" sz="1400">
                <a:solidFill>
                  <a:schemeClr val="dk1"/>
                </a:solidFill>
                <a:latin typeface="Arial"/>
                <a:ea typeface="Arial"/>
                <a:cs typeface="Arial"/>
                <a:sym typeface="Arial"/>
              </a:rPr>
              <a:t>注：“编码”指的是将课堂对话分解成有意义的片段并对其进行分类。</a:t>
            </a:r>
            <a:endParaRPr i="1" sz="1400">
              <a:solidFill>
                <a:schemeClr val="dk1"/>
              </a:solidFill>
              <a:latin typeface="SimSun"/>
              <a:ea typeface="SimSun"/>
              <a:cs typeface="SimSun"/>
              <a:sym typeface="SimSun"/>
            </a:endParaRPr>
          </a:p>
          <a:p>
            <a:pPr indent="0" lvl="0" marL="18415" marR="445769" rtl="0" algn="just">
              <a:lnSpc>
                <a:spcPct val="103000"/>
              </a:lnSpc>
              <a:spcBef>
                <a:spcPts val="515"/>
              </a:spcBef>
              <a:spcAft>
                <a:spcPts val="0"/>
              </a:spcAft>
              <a:buNone/>
            </a:pPr>
            <a:r>
              <a:rPr b="1" lang="zh-CN" sz="1400" u="sng">
                <a:solidFill>
                  <a:schemeClr val="dk1"/>
                </a:solidFill>
                <a:latin typeface="Arial"/>
                <a:ea typeface="Arial"/>
                <a:cs typeface="Arial"/>
                <a:sym typeface="Arial"/>
              </a:rPr>
              <a:t>第二部分</a:t>
            </a:r>
            <a:r>
              <a:rPr lang="zh-CN" sz="1400">
                <a:solidFill>
                  <a:schemeClr val="dk1"/>
                </a:solidFill>
                <a:latin typeface="Arial"/>
                <a:ea typeface="Arial"/>
                <a:cs typeface="Arial"/>
                <a:sym typeface="Arial"/>
              </a:rPr>
              <a:t>：</a:t>
            </a:r>
            <a:r>
              <a:rPr b="1" lang="zh-CN" sz="1400">
                <a:solidFill>
                  <a:schemeClr val="dk1"/>
                </a:solidFill>
                <a:latin typeface="Arial"/>
                <a:ea typeface="Arial"/>
                <a:cs typeface="Arial"/>
                <a:sym typeface="Arial"/>
              </a:rPr>
              <a:t>观察和编码对话的模板</a:t>
            </a:r>
            <a:r>
              <a:rPr lang="zh-CN" sz="1400">
                <a:solidFill>
                  <a:schemeClr val="dk1"/>
                </a:solidFill>
                <a:latin typeface="Arial"/>
                <a:ea typeface="Arial"/>
                <a:cs typeface="Arial"/>
                <a:sym typeface="Arial"/>
              </a:rPr>
              <a:t>。时间取样；核对表；评分表。</a:t>
            </a:r>
            <a:endParaRPr sz="1400">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12700" marR="0" rtl="0" algn="just">
              <a:lnSpc>
                <a:spcPct val="100000"/>
              </a:lnSpc>
              <a:spcBef>
                <a:spcPts val="5"/>
              </a:spcBef>
              <a:spcAft>
                <a:spcPts val="0"/>
              </a:spcAft>
              <a:buNone/>
            </a:pPr>
            <a:r>
              <a:rPr b="1" lang="zh-CN" sz="1600">
                <a:solidFill>
                  <a:srgbClr val="1A616F"/>
                </a:solidFill>
                <a:latin typeface="Arial"/>
                <a:ea typeface="Arial"/>
                <a:cs typeface="Arial"/>
                <a:sym typeface="Arial"/>
              </a:rPr>
              <a:t>T-SEDA: 支持资源</a:t>
            </a:r>
            <a:endParaRPr b="1" sz="1600">
              <a:solidFill>
                <a:srgbClr val="1A616F"/>
              </a:solidFill>
              <a:latin typeface="Arial"/>
              <a:ea typeface="Arial"/>
              <a:cs typeface="Arial"/>
              <a:sym typeface="Arial"/>
            </a:endParaRPr>
          </a:p>
          <a:p>
            <a:pPr indent="0" lvl="0" marL="12700" marR="0" rtl="0" algn="just">
              <a:lnSpc>
                <a:spcPct val="100000"/>
              </a:lnSpc>
              <a:spcBef>
                <a:spcPts val="5"/>
              </a:spcBef>
              <a:spcAft>
                <a:spcPts val="0"/>
              </a:spcAft>
              <a:buNone/>
            </a:pPr>
            <a:r>
              <a:t/>
            </a:r>
            <a:endParaRPr b="1" sz="1400">
              <a:solidFill>
                <a:srgbClr val="1A616F"/>
              </a:solidFill>
              <a:latin typeface="Arial"/>
              <a:ea typeface="Arial"/>
              <a:cs typeface="Arial"/>
              <a:sym typeface="Arial"/>
            </a:endParaRPr>
          </a:p>
          <a:p>
            <a:pPr indent="0" lvl="0" marL="12700" marR="0" rtl="0" algn="just">
              <a:lnSpc>
                <a:spcPct val="100000"/>
              </a:lnSpc>
              <a:spcBef>
                <a:spcPts val="5"/>
              </a:spcBef>
              <a:spcAft>
                <a:spcPts val="0"/>
              </a:spcAft>
              <a:buNone/>
            </a:pPr>
            <a:r>
              <a:rPr b="1" lang="zh-CN" sz="1400">
                <a:solidFill>
                  <a:schemeClr val="dk1"/>
                </a:solidFill>
                <a:latin typeface="Arial"/>
                <a:ea typeface="Arial"/>
                <a:cs typeface="Arial"/>
                <a:sym typeface="Arial"/>
              </a:rPr>
              <a:t>这些额外资源可在线获取 </a:t>
            </a:r>
            <a:r>
              <a:rPr b="1" lang="zh-CN" sz="1400" u="sng">
                <a:solidFill>
                  <a:schemeClr val="hlink"/>
                </a:solidFill>
                <a:latin typeface="Arial"/>
                <a:ea typeface="Arial"/>
                <a:cs typeface="Arial"/>
                <a:sym typeface="Arial"/>
                <a:hlinkClick r:id="rId3"/>
              </a:rPr>
              <a:t>http://bit.ly/T-SEDA</a:t>
            </a:r>
            <a:endParaRPr sz="1400">
              <a:solidFill>
                <a:schemeClr val="dk1"/>
              </a:solidFill>
              <a:latin typeface="Arial"/>
              <a:ea typeface="Arial"/>
              <a:cs typeface="Arial"/>
              <a:sym typeface="Arial"/>
            </a:endParaRPr>
          </a:p>
          <a:p>
            <a:pPr indent="0" lvl="0" marL="61595" marR="0" rtl="0" algn="just">
              <a:lnSpc>
                <a:spcPct val="100000"/>
              </a:lnSpc>
              <a:spcBef>
                <a:spcPts val="1445"/>
              </a:spcBef>
              <a:spcAft>
                <a:spcPts val="0"/>
              </a:spcAft>
              <a:buNone/>
            </a:pPr>
            <a:r>
              <a:rPr b="1" lang="zh-CN" sz="1400" u="sng">
                <a:solidFill>
                  <a:schemeClr val="dk1"/>
                </a:solidFill>
                <a:latin typeface="Arial"/>
                <a:ea typeface="Arial"/>
                <a:cs typeface="Arial"/>
                <a:sym typeface="Arial"/>
              </a:rPr>
              <a:t>第三部分</a:t>
            </a:r>
            <a:r>
              <a:rPr b="1" lang="zh-CN" sz="1400">
                <a:solidFill>
                  <a:schemeClr val="dk1"/>
                </a:solidFill>
                <a:latin typeface="Arial"/>
                <a:ea typeface="Arial"/>
                <a:cs typeface="Arial"/>
                <a:sym typeface="Arial"/>
              </a:rPr>
              <a:t>：录制和转录的技术指南</a:t>
            </a:r>
            <a:r>
              <a:rPr lang="zh-CN" sz="1400">
                <a:solidFill>
                  <a:schemeClr val="dk1"/>
                </a:solidFill>
                <a:latin typeface="Arial"/>
                <a:ea typeface="Arial"/>
                <a:cs typeface="Arial"/>
                <a:sym typeface="Arial"/>
              </a:rPr>
              <a:t>（包括一些自动转录工具）。</a:t>
            </a:r>
            <a:endParaRPr sz="1400">
              <a:solidFill>
                <a:schemeClr val="dk1"/>
              </a:solidFill>
              <a:latin typeface="Arial"/>
              <a:ea typeface="Arial"/>
              <a:cs typeface="Arial"/>
              <a:sym typeface="Arial"/>
            </a:endParaRPr>
          </a:p>
          <a:p>
            <a:pPr indent="0" lvl="0" marL="61595" marR="285750" rtl="0" algn="just">
              <a:lnSpc>
                <a:spcPct val="103000"/>
              </a:lnSpc>
              <a:spcBef>
                <a:spcPts val="450"/>
              </a:spcBef>
              <a:spcAft>
                <a:spcPts val="0"/>
              </a:spcAft>
              <a:buNone/>
            </a:pPr>
            <a:r>
              <a:rPr b="1" lang="zh-CN" sz="1400" u="sng">
                <a:solidFill>
                  <a:schemeClr val="dk1"/>
                </a:solidFill>
                <a:latin typeface="Arial"/>
                <a:ea typeface="Arial"/>
                <a:cs typeface="Arial"/>
                <a:sym typeface="Arial"/>
              </a:rPr>
              <a:t>第四部分</a:t>
            </a:r>
            <a:r>
              <a:rPr b="1" lang="zh-CN" sz="1400">
                <a:solidFill>
                  <a:schemeClr val="dk1"/>
                </a:solidFill>
                <a:latin typeface="Arial"/>
                <a:ea typeface="Arial"/>
                <a:cs typeface="Arial"/>
                <a:sym typeface="Arial"/>
              </a:rPr>
              <a:t>：案例研究</a:t>
            </a:r>
            <a:r>
              <a:rPr lang="zh-CN" sz="1400">
                <a:solidFill>
                  <a:schemeClr val="dk1"/>
                </a:solidFill>
                <a:latin typeface="Arial"/>
                <a:ea typeface="Arial"/>
                <a:cs typeface="Arial"/>
                <a:sym typeface="Arial"/>
              </a:rPr>
              <a:t>。此部分提供了教师在不同背景下对对话进行编码和解释的实例，包括教师的发现和下一步计划。</a:t>
            </a:r>
            <a:endParaRPr/>
          </a:p>
          <a:p>
            <a:pPr indent="0" lvl="0" marL="61595" marR="285750" rtl="0" algn="just">
              <a:lnSpc>
                <a:spcPct val="103000"/>
              </a:lnSpc>
              <a:spcBef>
                <a:spcPts val="450"/>
              </a:spcBef>
              <a:spcAft>
                <a:spcPts val="0"/>
              </a:spcAft>
              <a:buNone/>
            </a:pPr>
            <a:r>
              <a:rPr b="1" lang="zh-CN" sz="1400" u="sng">
                <a:solidFill>
                  <a:schemeClr val="dk1"/>
                </a:solidFill>
                <a:latin typeface="Arial"/>
                <a:ea typeface="Arial"/>
                <a:cs typeface="Arial"/>
                <a:sym typeface="Arial"/>
              </a:rPr>
              <a:t>第五部分</a:t>
            </a:r>
            <a:r>
              <a:rPr b="1" lang="zh-CN" sz="1400">
                <a:solidFill>
                  <a:schemeClr val="dk1"/>
                </a:solidFill>
                <a:latin typeface="Arial"/>
                <a:ea typeface="Arial"/>
                <a:cs typeface="Arial"/>
                <a:sym typeface="Arial"/>
              </a:rPr>
              <a:t>：在课堂中实施对话的创意</a:t>
            </a:r>
            <a:r>
              <a:rPr lang="zh-CN" sz="1400">
                <a:solidFill>
                  <a:schemeClr val="dk1"/>
                </a:solidFill>
                <a:latin typeface="Arial"/>
                <a:ea typeface="Arial"/>
                <a:cs typeface="Arial"/>
                <a:sym typeface="Arial"/>
              </a:rPr>
              <a:t>。此部分包含了在您的课堂中实施对话的创意，同时提供了有关对话研究的其他文献引用以及相关资源的链接。</a:t>
            </a:r>
            <a:endParaRPr/>
          </a:p>
          <a:p>
            <a:pPr indent="0" lvl="0" marL="61595" marR="285750" rtl="0" algn="just">
              <a:lnSpc>
                <a:spcPct val="103000"/>
              </a:lnSpc>
              <a:spcBef>
                <a:spcPts val="450"/>
              </a:spcBef>
              <a:spcAft>
                <a:spcPts val="0"/>
              </a:spcAft>
              <a:buNone/>
            </a:pPr>
            <a:r>
              <a:rPr b="1" lang="zh-CN" sz="1400" u="sng">
                <a:solidFill>
                  <a:schemeClr val="dk1"/>
                </a:solidFill>
                <a:latin typeface="Arial"/>
                <a:ea typeface="Arial"/>
                <a:cs typeface="Arial"/>
                <a:sym typeface="Arial"/>
              </a:rPr>
              <a:t>空白模板</a:t>
            </a:r>
            <a:r>
              <a:rPr b="1" lang="zh-CN" sz="1400">
                <a:solidFill>
                  <a:schemeClr val="dk1"/>
                </a:solidFill>
                <a:latin typeface="Arial"/>
                <a:ea typeface="Arial"/>
                <a:cs typeface="Arial"/>
                <a:sym typeface="Arial"/>
              </a:rPr>
              <a:t>：反思性探究循环、观察模板、自我反思、探究报告模板。</a:t>
            </a:r>
            <a:endParaRPr/>
          </a:p>
          <a:p>
            <a:pPr indent="0" lvl="0" marL="61595" marR="285750" rtl="0" algn="just">
              <a:lnSpc>
                <a:spcPct val="103000"/>
              </a:lnSpc>
              <a:spcBef>
                <a:spcPts val="450"/>
              </a:spcBef>
              <a:spcAft>
                <a:spcPts val="0"/>
              </a:spcAft>
              <a:buNone/>
            </a:pPr>
            <a:r>
              <a:rPr b="1" lang="zh-CN" sz="1400">
                <a:solidFill>
                  <a:schemeClr val="dk1"/>
                </a:solidFill>
                <a:latin typeface="Arial"/>
                <a:ea typeface="Arial"/>
                <a:cs typeface="Arial"/>
                <a:sym typeface="Arial"/>
              </a:rPr>
              <a:t>整套工具包都可以在线获取，包括可以单独下载、打印或编辑的模板；请留意    图标。</a:t>
            </a:r>
            <a:endParaRPr/>
          </a:p>
          <a:p>
            <a:pPr indent="0" lvl="0" marL="0" marR="0" rtl="0" algn="just">
              <a:lnSpc>
                <a:spcPct val="100000"/>
              </a:lnSpc>
              <a:spcBef>
                <a:spcPts val="5"/>
              </a:spcBef>
              <a:spcAft>
                <a:spcPts val="0"/>
              </a:spcAft>
              <a:buNone/>
            </a:pPr>
            <a:r>
              <a:t/>
            </a:r>
            <a:endParaRPr sz="1400">
              <a:solidFill>
                <a:schemeClr val="dk1"/>
              </a:solidFill>
              <a:latin typeface="Arial"/>
              <a:ea typeface="Arial"/>
              <a:cs typeface="Arial"/>
              <a:sym typeface="Arial"/>
            </a:endParaRPr>
          </a:p>
        </p:txBody>
      </p:sp>
      <p:sp>
        <p:nvSpPr>
          <p:cNvPr id="92" name="Google Shape;92;p11"/>
          <p:cNvSpPr/>
          <p:nvPr/>
        </p:nvSpPr>
        <p:spPr>
          <a:xfrm>
            <a:off x="7179312" y="6780531"/>
            <a:ext cx="190498" cy="1904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1"/>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fld id="{00000000-1234-1234-1234-123412341234}" type="slidenum">
              <a:rPr lang="zh-CN"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56"/>
          <p:cNvSpPr txBox="1"/>
          <p:nvPr/>
        </p:nvSpPr>
        <p:spPr>
          <a:xfrm>
            <a:off x="633094" y="637541"/>
            <a:ext cx="2491740" cy="500062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1915" marR="276860" rtl="0" algn="l">
              <a:lnSpc>
                <a:spcPct val="120000"/>
              </a:lnSpc>
              <a:spcBef>
                <a:spcPts val="0"/>
              </a:spcBef>
              <a:spcAft>
                <a:spcPts val="0"/>
              </a:spcAft>
              <a:buNone/>
            </a:pPr>
            <a:r>
              <a:rPr b="1" lang="zh-CN" sz="1400">
                <a:solidFill>
                  <a:schemeClr val="dk1"/>
                </a:solidFill>
                <a:latin typeface="Arial"/>
                <a:ea typeface="Arial"/>
                <a:cs typeface="Arial"/>
                <a:sym typeface="Arial"/>
              </a:rPr>
              <a:t>何时使用不同的编码和评分模板</a:t>
            </a:r>
            <a:endParaRPr/>
          </a:p>
          <a:p>
            <a:pPr indent="0" lvl="0" marL="81915" marR="276860" rtl="0" algn="l">
              <a:lnSpc>
                <a:spcPct val="120000"/>
              </a:lnSpc>
              <a:spcBef>
                <a:spcPts val="325"/>
              </a:spcBef>
              <a:spcAft>
                <a:spcPts val="0"/>
              </a:spcAft>
              <a:buNone/>
            </a:pPr>
            <a:r>
              <a:t/>
            </a:r>
            <a:endParaRPr b="1" sz="1400">
              <a:solidFill>
                <a:schemeClr val="dk1"/>
              </a:solidFill>
              <a:latin typeface="Arial"/>
              <a:ea typeface="Arial"/>
              <a:cs typeface="Arial"/>
              <a:sym typeface="Arial"/>
            </a:endParaRPr>
          </a:p>
          <a:p>
            <a:pPr indent="0" lvl="0" marL="81915" marR="276860" rtl="0" algn="l">
              <a:lnSpc>
                <a:spcPct val="120000"/>
              </a:lnSpc>
              <a:spcBef>
                <a:spcPts val="325"/>
              </a:spcBef>
              <a:spcAft>
                <a:spcPts val="0"/>
              </a:spcAft>
              <a:buNone/>
            </a:pPr>
            <a:r>
              <a:rPr lang="zh-CN" sz="1400">
                <a:solidFill>
                  <a:schemeClr val="dk1"/>
                </a:solidFill>
                <a:latin typeface="Arial"/>
                <a:ea typeface="Arial"/>
                <a:cs typeface="Arial"/>
                <a:sym typeface="Arial"/>
              </a:rPr>
              <a:t>这个图表详细说明了接下来页面上的具体模板在何时特别有用。</a:t>
            </a:r>
            <a:endParaRPr/>
          </a:p>
          <a:p>
            <a:pPr indent="0" lvl="0" marL="81915" marR="276860" rtl="0" algn="l">
              <a:lnSpc>
                <a:spcPct val="120000"/>
              </a:lnSpc>
              <a:spcBef>
                <a:spcPts val="325"/>
              </a:spcBef>
              <a:spcAft>
                <a:spcPts val="0"/>
              </a:spcAft>
              <a:buNone/>
            </a:pPr>
            <a:r>
              <a:rPr lang="zh-CN" sz="1400">
                <a:solidFill>
                  <a:schemeClr val="dk1"/>
                </a:solidFill>
                <a:latin typeface="Arial"/>
                <a:ea typeface="Arial"/>
                <a:cs typeface="Arial"/>
                <a:sym typeface="Arial"/>
              </a:rPr>
              <a:t>有些工具更适用于整个班级的教学，而其他工具则更适用于小组活动。您还可以选择使用不同的工具，这取决于您想要关注的是对话中的轮次，还是更广泛的教学实践，比如对话参与度和课堂对话文化。</a:t>
            </a:r>
            <a:endParaRPr/>
          </a:p>
          <a:p>
            <a:pPr indent="0" lvl="0" marL="81915" marR="276860" rtl="0" algn="l">
              <a:lnSpc>
                <a:spcPct val="120000"/>
              </a:lnSpc>
              <a:spcBef>
                <a:spcPts val="325"/>
              </a:spcBef>
              <a:spcAft>
                <a:spcPts val="0"/>
              </a:spcAft>
              <a:buNone/>
            </a:pPr>
            <a:r>
              <a:rPr lang="zh-CN" sz="1400">
                <a:solidFill>
                  <a:schemeClr val="dk1"/>
                </a:solidFill>
                <a:latin typeface="Arial"/>
                <a:ea typeface="Arial"/>
                <a:cs typeface="Arial"/>
                <a:sym typeface="Arial"/>
              </a:rPr>
              <a:t>仔细研究这些模板可以帮助您确定如何进行您的研究调查。</a:t>
            </a:r>
            <a:endParaRPr/>
          </a:p>
        </p:txBody>
      </p:sp>
      <p:sp>
        <p:nvSpPr>
          <p:cNvPr id="804" name="Google Shape;804;p56"/>
          <p:cNvSpPr txBox="1"/>
          <p:nvPr/>
        </p:nvSpPr>
        <p:spPr>
          <a:xfrm>
            <a:off x="5262662" y="7088109"/>
            <a:ext cx="167005" cy="154305"/>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zh-CN" sz="1000">
                <a:solidFill>
                  <a:schemeClr val="dk1"/>
                </a:solidFill>
                <a:latin typeface="Arial"/>
                <a:ea typeface="Arial"/>
                <a:cs typeface="Arial"/>
                <a:sym typeface="Arial"/>
              </a:rPr>
              <a:t>40</a:t>
            </a:r>
            <a:endParaRPr/>
          </a:p>
        </p:txBody>
      </p:sp>
      <p:grpSp>
        <p:nvGrpSpPr>
          <p:cNvPr id="805" name="Google Shape;805;p56"/>
          <p:cNvGrpSpPr/>
          <p:nvPr/>
        </p:nvGrpSpPr>
        <p:grpSpPr>
          <a:xfrm>
            <a:off x="3517900" y="637541"/>
            <a:ext cx="6721768" cy="5731547"/>
            <a:chOff x="855126" y="-16106"/>
            <a:chExt cx="7663774" cy="6534780"/>
          </a:xfrm>
        </p:grpSpPr>
        <p:cxnSp>
          <p:nvCxnSpPr>
            <p:cNvPr id="806" name="Google Shape;806;p56"/>
            <p:cNvCxnSpPr/>
            <p:nvPr/>
          </p:nvCxnSpPr>
          <p:spPr>
            <a:xfrm>
              <a:off x="4757856" y="883428"/>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07" name="Google Shape;807;p56"/>
            <p:cNvCxnSpPr/>
            <p:nvPr/>
          </p:nvCxnSpPr>
          <p:spPr>
            <a:xfrm rot="10800000">
              <a:off x="4757856" y="883540"/>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08" name="Google Shape;808;p56"/>
            <p:cNvCxnSpPr/>
            <p:nvPr/>
          </p:nvCxnSpPr>
          <p:spPr>
            <a:xfrm>
              <a:off x="2530481" y="3186431"/>
              <a:ext cx="4313199" cy="0"/>
            </a:xfrm>
            <a:prstGeom prst="straightConnector1">
              <a:avLst/>
            </a:prstGeom>
            <a:noFill/>
            <a:ln cap="flat" cmpd="sng" w="9525">
              <a:solidFill>
                <a:schemeClr val="dk2"/>
              </a:solidFill>
              <a:prstDash val="solid"/>
              <a:round/>
              <a:headEnd len="sm" w="sm" type="none"/>
              <a:tailEnd len="med" w="med" type="triangle"/>
            </a:ln>
          </p:spPr>
        </p:cxnSp>
        <p:cxnSp>
          <p:nvCxnSpPr>
            <p:cNvPr id="809" name="Google Shape;809;p56"/>
            <p:cNvCxnSpPr/>
            <p:nvPr/>
          </p:nvCxnSpPr>
          <p:spPr>
            <a:xfrm rot="10800000">
              <a:off x="2530617" y="3186430"/>
              <a:ext cx="4312927" cy="0"/>
            </a:xfrm>
            <a:prstGeom prst="straightConnector1">
              <a:avLst/>
            </a:prstGeom>
            <a:noFill/>
            <a:ln cap="flat" cmpd="sng" w="9525">
              <a:solidFill>
                <a:schemeClr val="dk2"/>
              </a:solidFill>
              <a:prstDash val="solid"/>
              <a:round/>
              <a:headEnd len="sm" w="sm" type="none"/>
              <a:tailEnd len="med" w="med" type="triangle"/>
            </a:ln>
          </p:spPr>
        </p:cxnSp>
        <p:grpSp>
          <p:nvGrpSpPr>
            <p:cNvPr id="810" name="Google Shape;810;p56"/>
            <p:cNvGrpSpPr/>
            <p:nvPr/>
          </p:nvGrpSpPr>
          <p:grpSpPr>
            <a:xfrm>
              <a:off x="2702833" y="1217215"/>
              <a:ext cx="1415130" cy="777798"/>
              <a:chOff x="2546235" y="3891458"/>
              <a:chExt cx="2239619" cy="1043691"/>
            </a:xfrm>
          </p:grpSpPr>
          <p:sp>
            <p:nvSpPr>
              <p:cNvPr id="811" name="Google Shape;811;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2" name="Google Shape;812;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120000"/>
                  </a:lnSpc>
                  <a:spcBef>
                    <a:spcPts val="0"/>
                  </a:spcBef>
                  <a:spcAft>
                    <a:spcPts val="0"/>
                  </a:spcAft>
                  <a:buNone/>
                </a:pPr>
                <a:r>
                  <a:rPr b="1" lang="zh-CN" sz="1055">
                    <a:solidFill>
                      <a:schemeClr val="dk1"/>
                    </a:solidFill>
                    <a:latin typeface="Calibri"/>
                    <a:ea typeface="Calibri"/>
                    <a:cs typeface="Calibri"/>
                    <a:sym typeface="Calibri"/>
                  </a:rPr>
                  <a:t>2F) </a:t>
                </a:r>
                <a:r>
                  <a:rPr lang="zh-CN" sz="1200">
                    <a:solidFill>
                      <a:schemeClr val="dk1"/>
                    </a:solidFill>
                    <a:latin typeface="Arial"/>
                    <a:ea typeface="Arial"/>
                    <a:cs typeface="Arial"/>
                    <a:sym typeface="Arial"/>
                  </a:rPr>
                  <a:t>学生参与和对话规则</a:t>
                </a:r>
                <a:endParaRPr/>
              </a:p>
            </p:txBody>
          </p:sp>
        </p:grpSp>
        <p:grpSp>
          <p:nvGrpSpPr>
            <p:cNvPr id="813" name="Google Shape;813;p56"/>
            <p:cNvGrpSpPr/>
            <p:nvPr/>
          </p:nvGrpSpPr>
          <p:grpSpPr>
            <a:xfrm>
              <a:off x="2702833" y="2147413"/>
              <a:ext cx="1415130" cy="777798"/>
              <a:chOff x="2546235" y="3891458"/>
              <a:chExt cx="2239619" cy="1043691"/>
            </a:xfrm>
          </p:grpSpPr>
          <p:sp>
            <p:nvSpPr>
              <p:cNvPr id="814" name="Google Shape;814;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120000"/>
                  </a:lnSpc>
                  <a:spcBef>
                    <a:spcPts val="0"/>
                  </a:spcBef>
                  <a:spcAft>
                    <a:spcPts val="0"/>
                  </a:spcAft>
                  <a:buClr>
                    <a:schemeClr val="dk1"/>
                  </a:buClr>
                  <a:buSzPts val="1055"/>
                  <a:buFont typeface="Calibri"/>
                  <a:buNone/>
                </a:pPr>
                <a:r>
                  <a:rPr b="1" lang="zh-CN" sz="1055">
                    <a:solidFill>
                      <a:schemeClr val="dk1"/>
                    </a:solidFill>
                    <a:latin typeface="Calibri"/>
                    <a:ea typeface="Calibri"/>
                    <a:cs typeface="Calibri"/>
                    <a:sym typeface="Calibri"/>
                  </a:rPr>
                  <a:t>2H) </a:t>
                </a:r>
                <a:r>
                  <a:rPr lang="zh-CN" sz="1200">
                    <a:solidFill>
                      <a:schemeClr val="dk1"/>
                    </a:solidFill>
                    <a:latin typeface="Arial"/>
                    <a:ea typeface="Arial"/>
                    <a:cs typeface="Arial"/>
                    <a:sym typeface="Arial"/>
                  </a:rPr>
                  <a:t>对话教学</a:t>
                </a:r>
                <a:endParaRPr/>
              </a:p>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问卷</a:t>
                </a:r>
                <a:endParaRPr/>
              </a:p>
            </p:txBody>
          </p:sp>
        </p:grpSp>
        <p:grpSp>
          <p:nvGrpSpPr>
            <p:cNvPr id="816" name="Google Shape;816;p56"/>
            <p:cNvGrpSpPr/>
            <p:nvPr/>
          </p:nvGrpSpPr>
          <p:grpSpPr>
            <a:xfrm>
              <a:off x="2702833" y="3762442"/>
              <a:ext cx="1415130" cy="777798"/>
              <a:chOff x="2546235" y="3891458"/>
              <a:chExt cx="2239619" cy="1043691"/>
            </a:xfrm>
          </p:grpSpPr>
          <p:sp>
            <p:nvSpPr>
              <p:cNvPr id="817" name="Google Shape;817;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8" name="Google Shape;818;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120000"/>
                  </a:lnSpc>
                  <a:spcBef>
                    <a:spcPts val="0"/>
                  </a:spcBef>
                  <a:spcAft>
                    <a:spcPts val="0"/>
                  </a:spcAft>
                  <a:buClr>
                    <a:schemeClr val="dk1"/>
                  </a:buClr>
                  <a:buSzPts val="1055"/>
                  <a:buFont typeface="Calibri"/>
                  <a:buNone/>
                </a:pPr>
                <a:r>
                  <a:rPr b="1" lang="zh-CN" sz="1055">
                    <a:solidFill>
                      <a:schemeClr val="dk1"/>
                    </a:solidFill>
                    <a:latin typeface="Calibri"/>
                    <a:ea typeface="Calibri"/>
                    <a:cs typeface="Calibri"/>
                    <a:sym typeface="Calibri"/>
                  </a:rPr>
                  <a:t>2G) </a:t>
                </a:r>
                <a:r>
                  <a:rPr lang="zh-CN" sz="1200">
                    <a:solidFill>
                      <a:schemeClr val="dk1"/>
                    </a:solidFill>
                    <a:latin typeface="Arial"/>
                    <a:ea typeface="Arial"/>
                    <a:cs typeface="Arial"/>
                    <a:sym typeface="Arial"/>
                  </a:rPr>
                  <a:t>学生自我</a:t>
                </a:r>
                <a:endParaRPr/>
              </a:p>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评估</a:t>
                </a:r>
                <a:endParaRPr/>
              </a:p>
            </p:txBody>
          </p:sp>
        </p:grpSp>
        <p:grpSp>
          <p:nvGrpSpPr>
            <p:cNvPr id="819" name="Google Shape;819;p56"/>
            <p:cNvGrpSpPr/>
            <p:nvPr/>
          </p:nvGrpSpPr>
          <p:grpSpPr>
            <a:xfrm>
              <a:off x="4936255" y="3771650"/>
              <a:ext cx="1415130" cy="777798"/>
              <a:chOff x="2546235" y="3891458"/>
              <a:chExt cx="2239619" cy="1043691"/>
            </a:xfrm>
          </p:grpSpPr>
          <p:sp>
            <p:nvSpPr>
              <p:cNvPr id="820" name="Google Shape;820;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1" name="Google Shape;821;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120000"/>
                  </a:lnSpc>
                  <a:spcBef>
                    <a:spcPts val="0"/>
                  </a:spcBef>
                  <a:spcAft>
                    <a:spcPts val="0"/>
                  </a:spcAft>
                  <a:buClr>
                    <a:schemeClr val="dk1"/>
                  </a:buClr>
                  <a:buSzPts val="1055"/>
                  <a:buFont typeface="Calibri"/>
                  <a:buNone/>
                </a:pPr>
                <a:r>
                  <a:rPr b="1" lang="zh-CN" sz="1055">
                    <a:solidFill>
                      <a:schemeClr val="dk1"/>
                    </a:solidFill>
                    <a:latin typeface="Calibri"/>
                    <a:ea typeface="Calibri"/>
                    <a:cs typeface="Calibri"/>
                    <a:sym typeface="Calibri"/>
                  </a:rPr>
                  <a:t>2B) </a:t>
                </a:r>
                <a:r>
                  <a:rPr lang="zh-CN" sz="1200">
                    <a:solidFill>
                      <a:schemeClr val="dk1"/>
                    </a:solidFill>
                    <a:latin typeface="Arial"/>
                    <a:ea typeface="Arial"/>
                    <a:cs typeface="Arial"/>
                    <a:sym typeface="Arial"/>
                  </a:rPr>
                  <a:t>小组活动</a:t>
                </a:r>
                <a:endParaRPr/>
              </a:p>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时间取样</a:t>
                </a:r>
                <a:endParaRPr/>
              </a:p>
            </p:txBody>
          </p:sp>
        </p:grpSp>
        <p:grpSp>
          <p:nvGrpSpPr>
            <p:cNvPr id="822" name="Google Shape;822;p56"/>
            <p:cNvGrpSpPr/>
            <p:nvPr/>
          </p:nvGrpSpPr>
          <p:grpSpPr>
            <a:xfrm>
              <a:off x="6580902" y="3771650"/>
              <a:ext cx="1415130" cy="777798"/>
              <a:chOff x="2546235" y="3891458"/>
              <a:chExt cx="2239619" cy="1043691"/>
            </a:xfrm>
          </p:grpSpPr>
          <p:sp>
            <p:nvSpPr>
              <p:cNvPr id="823" name="Google Shape;823;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4" name="Google Shape;824;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120000"/>
                  </a:lnSpc>
                  <a:spcBef>
                    <a:spcPts val="0"/>
                  </a:spcBef>
                  <a:spcAft>
                    <a:spcPts val="0"/>
                  </a:spcAft>
                  <a:buClr>
                    <a:schemeClr val="dk1"/>
                  </a:buClr>
                  <a:buSzPts val="1055"/>
                  <a:buFont typeface="Calibri"/>
                  <a:buNone/>
                </a:pPr>
                <a:r>
                  <a:rPr b="1" lang="zh-CN" sz="1055">
                    <a:solidFill>
                      <a:schemeClr val="dk1"/>
                    </a:solidFill>
                    <a:latin typeface="Calibri"/>
                    <a:ea typeface="Calibri"/>
                    <a:cs typeface="Calibri"/>
                    <a:sym typeface="Calibri"/>
                  </a:rPr>
                  <a:t>2C) </a:t>
                </a:r>
                <a:r>
                  <a:rPr lang="zh-CN" sz="1200">
                    <a:solidFill>
                      <a:schemeClr val="dk1"/>
                    </a:solidFill>
                    <a:latin typeface="Arial"/>
                    <a:ea typeface="Arial"/>
                    <a:cs typeface="Arial"/>
                    <a:sym typeface="Arial"/>
                  </a:rPr>
                  <a:t>个体学生</a:t>
                </a:r>
                <a:endParaRPr/>
              </a:p>
              <a:p>
                <a:pPr indent="0" lvl="0" marL="0" marR="0" rtl="0" algn="ctr">
                  <a:lnSpc>
                    <a:spcPct val="120000"/>
                  </a:lnSpc>
                  <a:spcBef>
                    <a:spcPts val="0"/>
                  </a:spcBef>
                  <a:spcAft>
                    <a:spcPts val="0"/>
                  </a:spcAft>
                  <a:buClr>
                    <a:schemeClr val="dk1"/>
                  </a:buClr>
                  <a:buSzPts val="1200"/>
                  <a:buFont typeface="Arial"/>
                  <a:buNone/>
                </a:pPr>
                <a:r>
                  <a:rPr lang="zh-CN" sz="1200">
                    <a:solidFill>
                      <a:schemeClr val="dk1"/>
                    </a:solidFill>
                    <a:latin typeface="Arial"/>
                    <a:ea typeface="Arial"/>
                    <a:cs typeface="Arial"/>
                    <a:sym typeface="Arial"/>
                  </a:rPr>
                  <a:t>核对表</a:t>
                </a:r>
                <a:endParaRPr/>
              </a:p>
            </p:txBody>
          </p:sp>
        </p:grpSp>
        <p:grpSp>
          <p:nvGrpSpPr>
            <p:cNvPr id="825" name="Google Shape;825;p56"/>
            <p:cNvGrpSpPr/>
            <p:nvPr/>
          </p:nvGrpSpPr>
          <p:grpSpPr>
            <a:xfrm>
              <a:off x="5766196" y="4705076"/>
              <a:ext cx="1415130" cy="777798"/>
              <a:chOff x="2546235" y="3891458"/>
              <a:chExt cx="2239619" cy="1043691"/>
            </a:xfrm>
          </p:grpSpPr>
          <p:sp>
            <p:nvSpPr>
              <p:cNvPr id="826" name="Google Shape;826;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7" name="Google Shape;827;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120000"/>
                  </a:lnSpc>
                  <a:spcBef>
                    <a:spcPts val="0"/>
                  </a:spcBef>
                  <a:spcAft>
                    <a:spcPts val="0"/>
                  </a:spcAft>
                  <a:buNone/>
                </a:pPr>
                <a:r>
                  <a:rPr b="1" lang="zh-CN" sz="1055">
                    <a:solidFill>
                      <a:schemeClr val="dk1"/>
                    </a:solidFill>
                    <a:latin typeface="Calibri"/>
                    <a:ea typeface="Calibri"/>
                    <a:cs typeface="Calibri"/>
                    <a:sym typeface="Calibri"/>
                  </a:rPr>
                  <a:t>2D) </a:t>
                </a:r>
                <a:r>
                  <a:rPr lang="zh-CN" sz="1200">
                    <a:solidFill>
                      <a:schemeClr val="dk1"/>
                    </a:solidFill>
                    <a:latin typeface="Arial"/>
                    <a:ea typeface="Arial"/>
                    <a:cs typeface="Arial"/>
                    <a:sym typeface="Arial"/>
                  </a:rPr>
                  <a:t>小组活动</a:t>
                </a:r>
                <a:endParaRPr/>
              </a:p>
              <a:p>
                <a:pPr indent="0" lvl="0" marL="0" marR="0" rtl="0" algn="ctr">
                  <a:lnSpc>
                    <a:spcPct val="120000"/>
                  </a:lnSpc>
                  <a:spcBef>
                    <a:spcPts val="0"/>
                  </a:spcBef>
                  <a:spcAft>
                    <a:spcPts val="0"/>
                  </a:spcAft>
                  <a:buNone/>
                </a:pPr>
                <a:r>
                  <a:rPr lang="zh-CN" sz="1200">
                    <a:solidFill>
                      <a:schemeClr val="dk1"/>
                    </a:solidFill>
                    <a:latin typeface="Arial"/>
                    <a:ea typeface="Arial"/>
                    <a:cs typeface="Arial"/>
                    <a:sym typeface="Arial"/>
                  </a:rPr>
                  <a:t>质量评估</a:t>
                </a:r>
                <a:endParaRPr/>
              </a:p>
            </p:txBody>
          </p:sp>
        </p:grpSp>
        <p:grpSp>
          <p:nvGrpSpPr>
            <p:cNvPr id="828" name="Google Shape;828;p56"/>
            <p:cNvGrpSpPr/>
            <p:nvPr/>
          </p:nvGrpSpPr>
          <p:grpSpPr>
            <a:xfrm>
              <a:off x="5326592" y="1217215"/>
              <a:ext cx="1415130" cy="777798"/>
              <a:chOff x="2546235" y="3891458"/>
              <a:chExt cx="2239619" cy="1043691"/>
            </a:xfrm>
          </p:grpSpPr>
          <p:sp>
            <p:nvSpPr>
              <p:cNvPr id="829" name="Google Shape;829;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0" name="Google Shape;830;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120000"/>
                  </a:lnSpc>
                  <a:spcBef>
                    <a:spcPts val="0"/>
                  </a:spcBef>
                  <a:spcAft>
                    <a:spcPts val="0"/>
                  </a:spcAft>
                  <a:buNone/>
                </a:pPr>
                <a:r>
                  <a:rPr lang="zh-CN" sz="1200">
                    <a:solidFill>
                      <a:schemeClr val="dk1"/>
                    </a:solidFill>
                    <a:latin typeface="Arial"/>
                    <a:ea typeface="Arial"/>
                    <a:cs typeface="Arial"/>
                    <a:sym typeface="Arial"/>
                  </a:rPr>
                  <a:t>2A)音频/视频转录编码</a:t>
                </a:r>
                <a:endParaRPr/>
              </a:p>
            </p:txBody>
          </p:sp>
        </p:grpSp>
        <p:grpSp>
          <p:nvGrpSpPr>
            <p:cNvPr id="831" name="Google Shape;831;p56"/>
            <p:cNvGrpSpPr/>
            <p:nvPr/>
          </p:nvGrpSpPr>
          <p:grpSpPr>
            <a:xfrm>
              <a:off x="5321837" y="2147413"/>
              <a:ext cx="1415130" cy="777798"/>
              <a:chOff x="2546235" y="3891458"/>
              <a:chExt cx="2239619" cy="1043691"/>
            </a:xfrm>
          </p:grpSpPr>
          <p:sp>
            <p:nvSpPr>
              <p:cNvPr id="832" name="Google Shape;832;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3" name="Google Shape;833;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120000"/>
                  </a:lnSpc>
                  <a:spcBef>
                    <a:spcPts val="0"/>
                  </a:spcBef>
                  <a:spcAft>
                    <a:spcPts val="0"/>
                  </a:spcAft>
                  <a:buNone/>
                </a:pPr>
                <a:r>
                  <a:rPr b="1" lang="zh-CN" sz="1055">
                    <a:solidFill>
                      <a:schemeClr val="dk1"/>
                    </a:solidFill>
                    <a:latin typeface="Calibri"/>
                    <a:ea typeface="Calibri"/>
                    <a:cs typeface="Calibri"/>
                    <a:sym typeface="Calibri"/>
                  </a:rPr>
                  <a:t>2E) </a:t>
                </a:r>
                <a:r>
                  <a:rPr lang="zh-CN" sz="1200">
                    <a:solidFill>
                      <a:schemeClr val="dk1"/>
                    </a:solidFill>
                    <a:latin typeface="Arial"/>
                    <a:ea typeface="Arial"/>
                    <a:cs typeface="Arial"/>
                    <a:sym typeface="Arial"/>
                  </a:rPr>
                  <a:t>全班参与</a:t>
                </a:r>
                <a:endParaRPr/>
              </a:p>
              <a:p>
                <a:pPr indent="0" lvl="0" marL="0" marR="0" rtl="0" algn="ctr">
                  <a:lnSpc>
                    <a:spcPct val="120000"/>
                  </a:lnSpc>
                  <a:spcBef>
                    <a:spcPts val="0"/>
                  </a:spcBef>
                  <a:spcAft>
                    <a:spcPts val="0"/>
                  </a:spcAft>
                  <a:buNone/>
                </a:pPr>
                <a:r>
                  <a:rPr lang="zh-CN" sz="1200">
                    <a:solidFill>
                      <a:schemeClr val="dk1"/>
                    </a:solidFill>
                    <a:latin typeface="Arial"/>
                    <a:ea typeface="Arial"/>
                    <a:cs typeface="Arial"/>
                    <a:sym typeface="Arial"/>
                  </a:rPr>
                  <a:t>概览</a:t>
                </a:r>
                <a:endParaRPr sz="1055">
                  <a:solidFill>
                    <a:schemeClr val="dk1"/>
                  </a:solidFill>
                  <a:latin typeface="Calibri"/>
                  <a:ea typeface="Calibri"/>
                  <a:cs typeface="Calibri"/>
                  <a:sym typeface="Calibri"/>
                </a:endParaRPr>
              </a:p>
            </p:txBody>
          </p:sp>
        </p:grpSp>
        <p:sp>
          <p:nvSpPr>
            <p:cNvPr id="834" name="Google Shape;834;p56"/>
            <p:cNvSpPr/>
            <p:nvPr/>
          </p:nvSpPr>
          <p:spPr>
            <a:xfrm>
              <a:off x="855126" y="2754456"/>
              <a:ext cx="1643163" cy="861566"/>
            </a:xfrm>
            <a:prstGeom prst="ellipse">
              <a:avLst/>
            </a:prstGeom>
            <a:solidFill>
              <a:schemeClr val="accent2"/>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lang="zh-CN" sz="1400">
                  <a:solidFill>
                    <a:schemeClr val="lt1"/>
                  </a:solidFill>
                  <a:latin typeface="Arial Black"/>
                  <a:ea typeface="Arial Black"/>
                  <a:cs typeface="Arial Black"/>
                  <a:sym typeface="Arial Black"/>
                </a:rPr>
                <a:t>更广泛的对话实践</a:t>
              </a:r>
              <a:endParaRPr/>
            </a:p>
          </p:txBody>
        </p:sp>
        <p:sp>
          <p:nvSpPr>
            <p:cNvPr id="835" name="Google Shape;835;p56"/>
            <p:cNvSpPr/>
            <p:nvPr/>
          </p:nvSpPr>
          <p:spPr>
            <a:xfrm>
              <a:off x="6875737" y="2754456"/>
              <a:ext cx="1643163" cy="861566"/>
            </a:xfrm>
            <a:prstGeom prst="ellipse">
              <a:avLst/>
            </a:prstGeom>
            <a:solidFill>
              <a:schemeClr val="accent4"/>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zh-CN" sz="1400">
                  <a:solidFill>
                    <a:schemeClr val="lt1"/>
                  </a:solidFill>
                  <a:latin typeface="Arial Black"/>
                  <a:ea typeface="Arial Black"/>
                  <a:cs typeface="Arial Black"/>
                  <a:sym typeface="Arial Black"/>
                </a:rPr>
                <a:t>逐轮对话</a:t>
              </a:r>
              <a:endParaRPr/>
            </a:p>
          </p:txBody>
        </p:sp>
        <p:sp>
          <p:nvSpPr>
            <p:cNvPr id="836" name="Google Shape;836;p56"/>
            <p:cNvSpPr/>
            <p:nvPr/>
          </p:nvSpPr>
          <p:spPr>
            <a:xfrm>
              <a:off x="3933429" y="-16106"/>
              <a:ext cx="1643163" cy="861566"/>
            </a:xfrm>
            <a:prstGeom prst="ellipse">
              <a:avLst/>
            </a:prstGeom>
            <a:solidFill>
              <a:schemeClr val="accent6"/>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zh-CN" sz="1400">
                  <a:solidFill>
                    <a:schemeClr val="lt1"/>
                  </a:solidFill>
                  <a:latin typeface="Arial Black"/>
                  <a:ea typeface="Arial Black"/>
                  <a:cs typeface="Arial Black"/>
                  <a:sym typeface="Arial Black"/>
                </a:rPr>
                <a:t>全班教学</a:t>
              </a:r>
              <a:endParaRPr b="1" sz="1400">
                <a:solidFill>
                  <a:schemeClr val="lt1"/>
                </a:solidFill>
                <a:latin typeface="Arial Black"/>
                <a:ea typeface="Arial Black"/>
                <a:cs typeface="Arial Black"/>
                <a:sym typeface="Arial Black"/>
              </a:endParaRPr>
            </a:p>
          </p:txBody>
        </p:sp>
        <p:sp>
          <p:nvSpPr>
            <p:cNvPr id="837" name="Google Shape;837;p56"/>
            <p:cNvSpPr/>
            <p:nvPr/>
          </p:nvSpPr>
          <p:spPr>
            <a:xfrm>
              <a:off x="3933430" y="5657108"/>
              <a:ext cx="1643163" cy="86156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lang="zh-CN" sz="1400">
                  <a:solidFill>
                    <a:schemeClr val="lt1"/>
                  </a:solidFill>
                  <a:latin typeface="Arial Black"/>
                  <a:ea typeface="Arial Black"/>
                  <a:cs typeface="Arial Black"/>
                  <a:sym typeface="Arial Black"/>
                </a:rPr>
                <a:t>小组活动</a:t>
              </a:r>
              <a:endParaRPr b="1" sz="1400">
                <a:solidFill>
                  <a:schemeClr val="lt1"/>
                </a:solidFill>
                <a:latin typeface="Arial Black"/>
                <a:ea typeface="Arial Black"/>
                <a:cs typeface="Arial Black"/>
                <a:sym typeface="Arial Black"/>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graphicFrame>
        <p:nvGraphicFramePr>
          <p:cNvPr id="842" name="Google Shape;842;p57"/>
          <p:cNvGraphicFramePr/>
          <p:nvPr/>
        </p:nvGraphicFramePr>
        <p:xfrm>
          <a:off x="5071879" y="1597032"/>
          <a:ext cx="3000000" cy="3000000"/>
        </p:xfrm>
        <a:graphic>
          <a:graphicData uri="http://schemas.openxmlformats.org/drawingml/2006/table">
            <a:tbl>
              <a:tblPr bandRow="1" firstRow="1">
                <a:noFill/>
                <a:tableStyleId>{B718ED9C-53E8-462F-8460-63741EC14F3D}</a:tableStyleId>
              </a:tblPr>
              <a:tblGrid>
                <a:gridCol w="591300"/>
                <a:gridCol w="1058275"/>
                <a:gridCol w="2667000"/>
                <a:gridCol w="889375"/>
              </a:tblGrid>
              <a:tr h="555000">
                <a:tc>
                  <a:txBody>
                    <a:bodyPr/>
                    <a:lstStyle/>
                    <a:p>
                      <a:pPr indent="0" lvl="0" marL="0" marR="0" rtl="0" algn="ctr">
                        <a:lnSpc>
                          <a:spcPct val="100000"/>
                        </a:lnSpc>
                        <a:spcBef>
                          <a:spcPts val="0"/>
                        </a:spcBef>
                        <a:spcAft>
                          <a:spcPts val="0"/>
                        </a:spcAft>
                        <a:buNone/>
                      </a:pPr>
                      <a:r>
                        <a:rPr b="1" lang="zh-CN" sz="1400">
                          <a:latin typeface="Arial Black"/>
                          <a:ea typeface="Arial Black"/>
                          <a:cs typeface="Arial Black"/>
                          <a:sym typeface="Arial Black"/>
                        </a:rPr>
                        <a:t>编号</a:t>
                      </a:r>
                      <a:endParaRPr/>
                    </a:p>
                  </a:txBody>
                  <a:tcPr marT="635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13385" marR="0" rtl="0" algn="l">
                        <a:lnSpc>
                          <a:spcPct val="100000"/>
                        </a:lnSpc>
                        <a:spcBef>
                          <a:spcPts val="0"/>
                        </a:spcBef>
                        <a:spcAft>
                          <a:spcPts val="0"/>
                        </a:spcAft>
                        <a:buNone/>
                      </a:pPr>
                      <a:r>
                        <a:rPr b="1" lang="zh-CN" sz="1400">
                          <a:latin typeface="Arial Black"/>
                          <a:ea typeface="Arial Black"/>
                          <a:cs typeface="Arial Black"/>
                          <a:sym typeface="Arial Black"/>
                        </a:rPr>
                        <a:t>发言者</a:t>
                      </a:r>
                      <a:endParaRPr/>
                    </a:p>
                  </a:txBody>
                  <a:tcPr marT="635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400">
                          <a:latin typeface="Arial Black"/>
                          <a:ea typeface="Arial Black"/>
                          <a:cs typeface="Arial Black"/>
                          <a:sym typeface="Arial Black"/>
                        </a:rPr>
                        <a:t>对话轮次</a:t>
                      </a:r>
                      <a:endParaRPr/>
                    </a:p>
                  </a:txBody>
                  <a:tcPr marT="635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27330" marR="0" rtl="0" algn="l">
                        <a:lnSpc>
                          <a:spcPct val="100000"/>
                        </a:lnSpc>
                        <a:spcBef>
                          <a:spcPts val="0"/>
                        </a:spcBef>
                        <a:spcAft>
                          <a:spcPts val="0"/>
                        </a:spcAft>
                        <a:buNone/>
                      </a:pPr>
                      <a:r>
                        <a:rPr b="1" lang="zh-CN" sz="1400">
                          <a:latin typeface="Arial Black"/>
                          <a:ea typeface="Arial Black"/>
                          <a:cs typeface="Arial Black"/>
                          <a:sym typeface="Arial Black"/>
                        </a:rPr>
                        <a:t>编码</a:t>
                      </a:r>
                      <a:endParaRPr/>
                    </a:p>
                  </a:txBody>
                  <a:tcPr marT="635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5000">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43" name="Google Shape;843;p57"/>
          <p:cNvSpPr txBox="1"/>
          <p:nvPr/>
        </p:nvSpPr>
        <p:spPr>
          <a:xfrm>
            <a:off x="356869" y="637541"/>
            <a:ext cx="4473575" cy="491553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1280" marR="0" rtl="0" algn="l">
              <a:lnSpc>
                <a:spcPct val="100000"/>
              </a:lnSpc>
              <a:spcBef>
                <a:spcPts val="0"/>
              </a:spcBef>
              <a:spcAft>
                <a:spcPts val="0"/>
              </a:spcAft>
              <a:buNone/>
            </a:pPr>
            <a:r>
              <a:rPr b="1" lang="zh-CN" sz="1400">
                <a:solidFill>
                  <a:schemeClr val="dk1"/>
                </a:solidFill>
                <a:latin typeface="Arial"/>
                <a:ea typeface="Arial"/>
                <a:cs typeface="Arial"/>
                <a:sym typeface="Arial"/>
              </a:rPr>
              <a:t>2A: 音频/视频转录编码模板</a:t>
            </a:r>
            <a:endParaRPr sz="1200">
              <a:solidFill>
                <a:schemeClr val="dk1"/>
              </a:solidFill>
              <a:latin typeface="Arial"/>
              <a:ea typeface="Arial"/>
              <a:cs typeface="Arial"/>
              <a:sym typeface="Arial"/>
            </a:endParaRPr>
          </a:p>
          <a:p>
            <a:pPr indent="0" lvl="0" marL="81280" marR="544195" rtl="0" algn="l">
              <a:lnSpc>
                <a:spcPct val="122000"/>
              </a:lnSpc>
              <a:spcBef>
                <a:spcPts val="630"/>
              </a:spcBef>
              <a:spcAft>
                <a:spcPts val="0"/>
              </a:spcAft>
              <a:buNone/>
            </a:pPr>
            <a:r>
              <a:rPr lang="zh-CN" sz="1200">
                <a:solidFill>
                  <a:schemeClr val="dk1"/>
                </a:solidFill>
                <a:latin typeface="Arial"/>
                <a:ea typeface="Arial"/>
                <a:cs typeface="Arial"/>
                <a:sym typeface="Arial"/>
              </a:rPr>
              <a:t>您可以使用这个模板对每个发言者的对话轮次进行T-SEDA 编码标记。</a:t>
            </a:r>
            <a:endParaRPr/>
          </a:p>
          <a:p>
            <a:pPr indent="0" lvl="0" marL="81280" marR="0" rtl="0" algn="l">
              <a:lnSpc>
                <a:spcPct val="100000"/>
              </a:lnSpc>
              <a:spcBef>
                <a:spcPts val="885"/>
              </a:spcBef>
              <a:spcAft>
                <a:spcPts val="0"/>
              </a:spcAft>
              <a:buNone/>
            </a:pPr>
            <a:r>
              <a:rPr b="1" lang="zh-CN" sz="1200">
                <a:solidFill>
                  <a:schemeClr val="dk1"/>
                </a:solidFill>
                <a:latin typeface="Arial"/>
                <a:ea typeface="Arial"/>
                <a:cs typeface="Arial"/>
                <a:sym typeface="Arial"/>
              </a:rPr>
              <a:t>指导说明：</a:t>
            </a:r>
            <a:endParaRPr/>
          </a:p>
          <a:p>
            <a:pPr indent="-157480" lvl="0" marL="252730" marR="0" rtl="0" algn="l">
              <a:lnSpc>
                <a:spcPct val="120000"/>
              </a:lnSpc>
              <a:spcBef>
                <a:spcPts val="910"/>
              </a:spcBef>
              <a:spcAft>
                <a:spcPts val="0"/>
              </a:spcAft>
              <a:buClr>
                <a:schemeClr val="dk1"/>
              </a:buClr>
              <a:buSzPts val="996"/>
              <a:buFont typeface="Arial"/>
              <a:buChar char="•"/>
            </a:pPr>
            <a:r>
              <a:rPr lang="zh-CN" sz="1200">
                <a:solidFill>
                  <a:schemeClr val="dk1"/>
                </a:solidFill>
                <a:latin typeface="Arial"/>
                <a:ea typeface="Arial"/>
                <a:cs typeface="Arial"/>
                <a:sym typeface="Arial"/>
              </a:rPr>
              <a:t>使用类似这个表格的模板创建您的转录，根据需要添加行数</a:t>
            </a:r>
            <a:endParaRPr/>
          </a:p>
          <a:p>
            <a:pPr indent="-157480" lvl="0" marL="252730" marR="0" rtl="0" algn="l">
              <a:lnSpc>
                <a:spcPct val="120000"/>
              </a:lnSpc>
              <a:spcBef>
                <a:spcPts val="910"/>
              </a:spcBef>
              <a:spcAft>
                <a:spcPts val="0"/>
              </a:spcAft>
              <a:buClr>
                <a:schemeClr val="dk1"/>
              </a:buClr>
              <a:buSzPts val="996"/>
              <a:buFont typeface="Arial"/>
              <a:buChar char="•"/>
            </a:pPr>
            <a:r>
              <a:rPr lang="zh-CN" sz="1200">
                <a:solidFill>
                  <a:schemeClr val="dk1"/>
                </a:solidFill>
                <a:latin typeface="Arial"/>
                <a:ea typeface="Arial"/>
                <a:cs typeface="Arial"/>
                <a:sym typeface="Arial"/>
              </a:rPr>
              <a:t>为对话轮次编号，以便轻松识别</a:t>
            </a:r>
            <a:endParaRPr/>
          </a:p>
          <a:p>
            <a:pPr indent="-157480" lvl="0" marL="252730" marR="0" rtl="0" algn="l">
              <a:lnSpc>
                <a:spcPct val="120000"/>
              </a:lnSpc>
              <a:spcBef>
                <a:spcPts val="910"/>
              </a:spcBef>
              <a:spcAft>
                <a:spcPts val="0"/>
              </a:spcAft>
              <a:buClr>
                <a:schemeClr val="dk1"/>
              </a:buClr>
              <a:buSzPts val="996"/>
              <a:buFont typeface="Arial"/>
              <a:buChar char="•"/>
            </a:pPr>
            <a:r>
              <a:rPr lang="zh-CN" sz="1200">
                <a:solidFill>
                  <a:schemeClr val="dk1"/>
                </a:solidFill>
                <a:latin typeface="Arial"/>
                <a:ea typeface="Arial"/>
                <a:cs typeface="Arial"/>
                <a:sym typeface="Arial"/>
              </a:rPr>
              <a:t>根据您调查的焦点，可以选择一个或两个编码，也可以使用多个类别</a:t>
            </a:r>
            <a:endParaRPr/>
          </a:p>
          <a:p>
            <a:pPr indent="-157480" lvl="0" marL="252730" marR="0" rtl="0" algn="l">
              <a:lnSpc>
                <a:spcPct val="120000"/>
              </a:lnSpc>
              <a:spcBef>
                <a:spcPts val="910"/>
              </a:spcBef>
              <a:spcAft>
                <a:spcPts val="0"/>
              </a:spcAft>
              <a:buClr>
                <a:schemeClr val="dk1"/>
              </a:buClr>
              <a:buSzPts val="996"/>
              <a:buFont typeface="Arial"/>
              <a:buChar char="•"/>
            </a:pPr>
            <a:r>
              <a:rPr lang="zh-CN" sz="1200">
                <a:solidFill>
                  <a:schemeClr val="dk1"/>
                </a:solidFill>
                <a:latin typeface="Arial"/>
                <a:ea typeface="Arial"/>
                <a:cs typeface="Arial"/>
                <a:sym typeface="Arial"/>
              </a:rPr>
              <a:t>一些对话可能会保持未编码状态，因为没有适用的类别</a:t>
            </a:r>
            <a:endParaRPr/>
          </a:p>
          <a:p>
            <a:pPr indent="-157480" lvl="0" marL="252730" marR="0" rtl="0" algn="l">
              <a:lnSpc>
                <a:spcPct val="120000"/>
              </a:lnSpc>
              <a:spcBef>
                <a:spcPts val="910"/>
              </a:spcBef>
              <a:spcAft>
                <a:spcPts val="0"/>
              </a:spcAft>
              <a:buClr>
                <a:schemeClr val="dk1"/>
              </a:buClr>
              <a:buSzPts val="996"/>
              <a:buFont typeface="Arial"/>
              <a:buChar char="•"/>
            </a:pPr>
            <a:r>
              <a:rPr lang="zh-CN" sz="1200">
                <a:solidFill>
                  <a:schemeClr val="dk1"/>
                </a:solidFill>
                <a:latin typeface="Arial"/>
                <a:ea typeface="Arial"/>
                <a:cs typeface="Arial"/>
                <a:sym typeface="Arial"/>
              </a:rPr>
              <a:t>或者，某些发言者的对话可能会应用多个编码</a:t>
            </a:r>
            <a:endParaRPr/>
          </a:p>
          <a:p>
            <a:pPr indent="-157480" lvl="0" marL="252730" marR="0" rtl="0" algn="l">
              <a:lnSpc>
                <a:spcPct val="120000"/>
              </a:lnSpc>
              <a:spcBef>
                <a:spcPts val="910"/>
              </a:spcBef>
              <a:spcAft>
                <a:spcPts val="0"/>
              </a:spcAft>
              <a:buClr>
                <a:schemeClr val="dk1"/>
              </a:buClr>
              <a:buSzPts val="996"/>
              <a:buFont typeface="Arial"/>
              <a:buChar char="•"/>
            </a:pPr>
            <a:r>
              <a:rPr lang="zh-CN" sz="1200">
                <a:solidFill>
                  <a:schemeClr val="dk1"/>
                </a:solidFill>
                <a:latin typeface="Arial"/>
                <a:ea typeface="Arial"/>
                <a:cs typeface="Arial"/>
                <a:sym typeface="Arial"/>
              </a:rPr>
              <a:t>您还可以在每一行后添加备注评论一栏，记录您对对话展开情况的看法</a:t>
            </a:r>
            <a:endParaRPr/>
          </a:p>
          <a:p>
            <a:pPr indent="0" lvl="0" marL="0" marR="0" rtl="0" algn="l">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0000"/>
              </a:lnSpc>
              <a:spcBef>
                <a:spcPts val="15"/>
              </a:spcBef>
              <a:spcAft>
                <a:spcPts val="0"/>
              </a:spcAft>
              <a:buNone/>
            </a:pPr>
            <a:r>
              <a:t/>
            </a:r>
            <a:endParaRPr sz="1150">
              <a:solidFill>
                <a:schemeClr val="dk1"/>
              </a:solidFill>
              <a:latin typeface="Arial"/>
              <a:ea typeface="Arial"/>
              <a:cs typeface="Arial"/>
              <a:sym typeface="Arial"/>
            </a:endParaRPr>
          </a:p>
          <a:p>
            <a:pPr indent="378460" lvl="0" marL="80645" marR="177800" rtl="0" algn="l">
              <a:lnSpc>
                <a:spcPct val="122000"/>
              </a:lnSpc>
              <a:spcBef>
                <a:spcPts val="5"/>
              </a:spcBef>
              <a:spcAft>
                <a:spcPts val="0"/>
              </a:spcAft>
              <a:buNone/>
            </a:pPr>
            <a:r>
              <a:rPr lang="zh-CN" sz="1200">
                <a:solidFill>
                  <a:schemeClr val="dk1"/>
                </a:solidFill>
                <a:latin typeface="Arial"/>
                <a:ea typeface="Arial"/>
                <a:cs typeface="Arial"/>
                <a:sym typeface="Arial"/>
              </a:rPr>
              <a:t>可以从我们的</a:t>
            </a:r>
            <a:r>
              <a:rPr lang="zh-CN" sz="1200" u="sng">
                <a:solidFill>
                  <a:schemeClr val="hlink"/>
                </a:solidFill>
                <a:latin typeface="Arial"/>
                <a:ea typeface="Arial"/>
                <a:cs typeface="Arial"/>
                <a:sym typeface="Arial"/>
                <a:hlinkClick r:id="rId3"/>
              </a:rPr>
              <a:t>网站</a:t>
            </a:r>
            <a:r>
              <a:rPr lang="zh-CN" sz="1200">
                <a:solidFill>
                  <a:schemeClr val="dk1"/>
                </a:solidFill>
                <a:latin typeface="Arial"/>
                <a:ea typeface="Arial"/>
                <a:cs typeface="Arial"/>
                <a:sym typeface="Arial"/>
              </a:rPr>
              <a:t>下载</a:t>
            </a:r>
            <a:r>
              <a:rPr b="1" lang="zh-CN" sz="1200">
                <a:solidFill>
                  <a:schemeClr val="dk1"/>
                </a:solidFill>
                <a:latin typeface="Arial"/>
                <a:ea typeface="Arial"/>
                <a:cs typeface="Arial"/>
                <a:sym typeface="Arial"/>
              </a:rPr>
              <a:t>转录编码模板</a:t>
            </a:r>
            <a:r>
              <a:rPr lang="zh-CN" sz="1200">
                <a:solidFill>
                  <a:schemeClr val="dk1"/>
                </a:solidFill>
                <a:latin typeface="Arial"/>
                <a:ea typeface="Arial"/>
                <a:cs typeface="Arial"/>
                <a:sym typeface="Arial"/>
              </a:rPr>
              <a:t>，并在</a:t>
            </a:r>
            <a:r>
              <a:rPr b="1" lang="zh-CN" sz="1200">
                <a:solidFill>
                  <a:schemeClr val="dk1"/>
                </a:solidFill>
                <a:latin typeface="Arial"/>
                <a:ea typeface="Arial"/>
                <a:cs typeface="Arial"/>
                <a:sym typeface="Arial"/>
              </a:rPr>
              <a:t>附加资源</a:t>
            </a:r>
            <a:r>
              <a:rPr lang="zh-CN" sz="1200">
                <a:solidFill>
                  <a:schemeClr val="dk1"/>
                </a:solidFill>
                <a:latin typeface="Arial"/>
                <a:ea typeface="Arial"/>
                <a:cs typeface="Arial"/>
                <a:sym typeface="Arial"/>
              </a:rPr>
              <a:t>中查看转录指南。</a:t>
            </a:r>
            <a:endParaRPr/>
          </a:p>
          <a:p>
            <a:pPr indent="378460" lvl="0" marL="80645" marR="177800" rtl="0" algn="l">
              <a:lnSpc>
                <a:spcPct val="102000"/>
              </a:lnSpc>
              <a:spcBef>
                <a:spcPts val="5"/>
              </a:spcBef>
              <a:spcAft>
                <a:spcPts val="0"/>
              </a:spcAft>
              <a:buNone/>
            </a:pPr>
            <a:r>
              <a:t/>
            </a:r>
            <a:endParaRPr sz="1200">
              <a:solidFill>
                <a:schemeClr val="dk1"/>
              </a:solidFill>
              <a:latin typeface="Arial"/>
              <a:ea typeface="Arial"/>
              <a:cs typeface="Arial"/>
              <a:sym typeface="Arial"/>
            </a:endParaRPr>
          </a:p>
          <a:p>
            <a:pPr indent="0" lvl="0" marL="80645" marR="0" rtl="0" algn="l">
              <a:lnSpc>
                <a:spcPct val="100000"/>
              </a:lnSpc>
              <a:spcBef>
                <a:spcPts val="0"/>
              </a:spcBef>
              <a:spcAft>
                <a:spcPts val="0"/>
              </a:spcAft>
              <a:buNone/>
            </a:pPr>
            <a:r>
              <a:rPr lang="zh-CN" sz="1200">
                <a:solidFill>
                  <a:schemeClr val="dk1"/>
                </a:solidFill>
                <a:latin typeface="Arial"/>
                <a:ea typeface="Arial"/>
                <a:cs typeface="Arial"/>
                <a:sym typeface="Arial"/>
              </a:rPr>
              <a:t>在接下来的页面上，您将看到一个已完成的模板应用示例。</a:t>
            </a:r>
            <a:endParaRPr/>
          </a:p>
        </p:txBody>
      </p:sp>
      <p:sp>
        <p:nvSpPr>
          <p:cNvPr id="844" name="Google Shape;844;p57"/>
          <p:cNvSpPr/>
          <p:nvPr/>
        </p:nvSpPr>
        <p:spPr>
          <a:xfrm>
            <a:off x="510540" y="4561840"/>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5" name="Google Shape;845;p57"/>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41</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58"/>
          <p:cNvSpPr txBox="1"/>
          <p:nvPr/>
        </p:nvSpPr>
        <p:spPr>
          <a:xfrm>
            <a:off x="467360" y="1644015"/>
            <a:ext cx="2308860" cy="276860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185" marR="572770" rtl="0" algn="just">
              <a:lnSpc>
                <a:spcPct val="121000"/>
              </a:lnSpc>
              <a:spcBef>
                <a:spcPts val="0"/>
              </a:spcBef>
              <a:spcAft>
                <a:spcPts val="0"/>
              </a:spcAft>
              <a:buNone/>
            </a:pPr>
            <a:r>
              <a:rPr b="1" lang="zh-CN" sz="1300">
                <a:solidFill>
                  <a:schemeClr val="dk1"/>
                </a:solidFill>
                <a:latin typeface="Arial"/>
                <a:ea typeface="Arial"/>
                <a:cs typeface="Arial"/>
                <a:sym typeface="Arial"/>
              </a:rPr>
              <a:t>这是露西在一所小学进行调查时完成的一段文本示例。</a:t>
            </a:r>
            <a:endParaRPr/>
          </a:p>
          <a:p>
            <a:pPr indent="0" lvl="0" marL="83185" marR="114935" rtl="0" algn="just">
              <a:lnSpc>
                <a:spcPct val="121000"/>
              </a:lnSpc>
              <a:spcBef>
                <a:spcPts val="585"/>
              </a:spcBef>
              <a:spcAft>
                <a:spcPts val="0"/>
              </a:spcAft>
              <a:buNone/>
            </a:pPr>
            <a:r>
              <a:rPr lang="zh-CN" sz="1300">
                <a:solidFill>
                  <a:schemeClr val="dk1"/>
                </a:solidFill>
                <a:latin typeface="Arial"/>
                <a:ea typeface="Arial"/>
                <a:cs typeface="Arial"/>
                <a:sym typeface="Arial"/>
              </a:rPr>
              <a:t>正如您所见，她选择关注三个编码：补充发展想法（B）、质疑（CH）和邀请补充发展想法（IB）。</a:t>
            </a:r>
            <a:endParaRPr/>
          </a:p>
          <a:p>
            <a:pPr indent="0" lvl="0" marL="83185" marR="114935" rtl="0" algn="just">
              <a:lnSpc>
                <a:spcPct val="121000"/>
              </a:lnSpc>
              <a:spcBef>
                <a:spcPts val="585"/>
              </a:spcBef>
              <a:spcAft>
                <a:spcPts val="0"/>
              </a:spcAft>
              <a:buNone/>
            </a:pPr>
            <a:r>
              <a:rPr lang="zh-CN" sz="1300">
                <a:solidFill>
                  <a:schemeClr val="dk1"/>
                </a:solidFill>
                <a:latin typeface="Arial"/>
                <a:ea typeface="Arial"/>
                <a:cs typeface="Arial"/>
                <a:sym typeface="Arial"/>
              </a:rPr>
              <a:t>另外，她还添加了一个评论栏，以记录对话过程中</a:t>
            </a:r>
            <a:r>
              <a:rPr lang="zh-CN" sz="1400">
                <a:solidFill>
                  <a:schemeClr val="dk1"/>
                </a:solidFill>
                <a:latin typeface="Arial"/>
                <a:ea typeface="Arial"/>
                <a:cs typeface="Arial"/>
                <a:sym typeface="Arial"/>
              </a:rPr>
              <a:t>任何值得注意的地</a:t>
            </a:r>
            <a:r>
              <a:rPr lang="zh-CN" sz="1300">
                <a:solidFill>
                  <a:schemeClr val="dk1"/>
                </a:solidFill>
                <a:latin typeface="Arial"/>
                <a:ea typeface="Arial"/>
                <a:cs typeface="Arial"/>
                <a:sym typeface="Arial"/>
              </a:rPr>
              <a:t>方</a:t>
            </a:r>
            <a:r>
              <a:rPr lang="zh-CN" sz="1400">
                <a:solidFill>
                  <a:schemeClr val="dk1"/>
                </a:solidFill>
                <a:latin typeface="Arial"/>
                <a:ea typeface="Arial"/>
                <a:cs typeface="Arial"/>
                <a:sym typeface="Arial"/>
              </a:rPr>
              <a:t>。</a:t>
            </a:r>
            <a:endParaRPr/>
          </a:p>
        </p:txBody>
      </p:sp>
      <p:sp>
        <p:nvSpPr>
          <p:cNvPr id="851" name="Google Shape;851;p58"/>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42</a:t>
            </a:r>
            <a:endParaRPr/>
          </a:p>
        </p:txBody>
      </p:sp>
      <p:graphicFrame>
        <p:nvGraphicFramePr>
          <p:cNvPr id="852" name="Google Shape;852;p58"/>
          <p:cNvGraphicFramePr/>
          <p:nvPr/>
        </p:nvGraphicFramePr>
        <p:xfrm>
          <a:off x="2961640" y="995045"/>
          <a:ext cx="3000000" cy="3000000"/>
        </p:xfrm>
        <a:graphic>
          <a:graphicData uri="http://schemas.openxmlformats.org/drawingml/2006/table">
            <a:tbl>
              <a:tblPr bandCol="1" bandRow="1" firstCol="1" firstRow="1" lastCol="1" lastRow="1">
                <a:noFill/>
                <a:tableStyleId>{9C4B2DEC-32E6-44B3-9862-7867335D951B}</a:tableStyleId>
              </a:tblPr>
              <a:tblGrid>
                <a:gridCol w="609600"/>
                <a:gridCol w="842650"/>
                <a:gridCol w="2957200"/>
                <a:gridCol w="530850"/>
                <a:gridCol w="617850"/>
                <a:gridCol w="796300"/>
                <a:gridCol w="851525"/>
              </a:tblGrid>
              <a:tr h="307350">
                <a:tc>
                  <a:txBody>
                    <a:bodyPr/>
                    <a:lstStyle/>
                    <a:p>
                      <a:pPr indent="0" lvl="0" marL="65405" marR="0" rtl="0" algn="ctr">
                        <a:spcBef>
                          <a:spcPts val="0"/>
                        </a:spcBef>
                        <a:spcAft>
                          <a:spcPts val="0"/>
                        </a:spcAft>
                        <a:buNone/>
                      </a:pPr>
                      <a:r>
                        <a:rPr b="1" lang="zh-CN" sz="1000">
                          <a:latin typeface="Arial Black"/>
                          <a:ea typeface="Arial Black"/>
                          <a:cs typeface="Arial Black"/>
                          <a:sym typeface="Arial Black"/>
                        </a:rPr>
                        <a:t>编号</a:t>
                      </a:r>
                      <a:endParaRPr/>
                    </a:p>
                  </a:txBody>
                  <a:tcPr marT="0" marB="0" marR="0" marL="0" anchor="ctr"/>
                </a:tc>
                <a:tc>
                  <a:txBody>
                    <a:bodyPr/>
                    <a:lstStyle/>
                    <a:p>
                      <a:pPr indent="0" lvl="0" marL="65405" marR="0" rtl="0" algn="ctr">
                        <a:spcBef>
                          <a:spcPts val="0"/>
                        </a:spcBef>
                        <a:spcAft>
                          <a:spcPts val="0"/>
                        </a:spcAft>
                        <a:buNone/>
                      </a:pPr>
                      <a:r>
                        <a:rPr b="1" lang="zh-CN" sz="1000">
                          <a:latin typeface="Arial Black"/>
                          <a:ea typeface="Arial Black"/>
                          <a:cs typeface="Arial Black"/>
                          <a:sym typeface="Arial Black"/>
                        </a:rPr>
                        <a:t>发言者</a:t>
                      </a:r>
                      <a:endParaRPr/>
                    </a:p>
                  </a:txBody>
                  <a:tcPr marT="0" marB="0" marR="0" marL="0" anchor="ctr"/>
                </a:tc>
                <a:tc>
                  <a:txBody>
                    <a:bodyPr/>
                    <a:lstStyle/>
                    <a:p>
                      <a:pPr indent="0" lvl="0" marL="65405" marR="0" rtl="0" algn="ctr">
                        <a:spcBef>
                          <a:spcPts val="0"/>
                        </a:spcBef>
                        <a:spcAft>
                          <a:spcPts val="0"/>
                        </a:spcAft>
                        <a:buNone/>
                      </a:pPr>
                      <a:r>
                        <a:rPr b="1" lang="zh-CN" sz="1000">
                          <a:latin typeface="Arial Black"/>
                          <a:ea typeface="Arial Black"/>
                          <a:cs typeface="Arial Black"/>
                          <a:sym typeface="Arial Black"/>
                        </a:rPr>
                        <a:t>转录的对话</a:t>
                      </a:r>
                      <a:endParaRPr/>
                    </a:p>
                  </a:txBody>
                  <a:tcPr marT="0" marB="0" marR="0" marL="0" anchor="ctr"/>
                </a:tc>
                <a:tc>
                  <a:txBody>
                    <a:bodyPr/>
                    <a:lstStyle/>
                    <a:p>
                      <a:pPr indent="0" lvl="0" marL="65405" marR="0" rtl="0" algn="ctr">
                        <a:spcBef>
                          <a:spcPts val="0"/>
                        </a:spcBef>
                        <a:spcAft>
                          <a:spcPts val="0"/>
                        </a:spcAft>
                        <a:buNone/>
                      </a:pPr>
                      <a:r>
                        <a:t/>
                      </a:r>
                      <a:endParaRPr b="1" sz="1000">
                        <a:latin typeface="Arial Black"/>
                        <a:ea typeface="Arial Black"/>
                        <a:cs typeface="Arial Black"/>
                        <a:sym typeface="Arial Black"/>
                      </a:endParaRPr>
                    </a:p>
                    <a:p>
                      <a:pPr indent="0" lvl="0" marL="65405" marR="0" rtl="0" algn="ctr">
                        <a:spcBef>
                          <a:spcPts val="20"/>
                        </a:spcBef>
                        <a:spcAft>
                          <a:spcPts val="0"/>
                        </a:spcAft>
                        <a:buNone/>
                      </a:pPr>
                      <a:r>
                        <a:rPr b="1" lang="zh-CN" sz="1000">
                          <a:latin typeface="Arial Black"/>
                          <a:ea typeface="Arial Black"/>
                          <a:cs typeface="Arial Black"/>
                          <a:sym typeface="Arial Black"/>
                        </a:rPr>
                        <a:t>补充发展想法</a:t>
                      </a:r>
                      <a:r>
                        <a:rPr b="0" lang="zh-CN" sz="1000">
                          <a:latin typeface="Arial Black"/>
                          <a:ea typeface="Arial Black"/>
                          <a:cs typeface="Arial Black"/>
                          <a:sym typeface="Arial Black"/>
                        </a:rPr>
                        <a:t>B</a:t>
                      </a:r>
                      <a:endParaRPr b="1" sz="1000">
                        <a:latin typeface="Arial Black"/>
                        <a:ea typeface="Arial Black"/>
                        <a:cs typeface="Arial Black"/>
                        <a:sym typeface="Arial Black"/>
                      </a:endParaRPr>
                    </a:p>
                    <a:p>
                      <a:pPr indent="0" lvl="0" marL="65405" marR="0" rtl="0" algn="ctr">
                        <a:spcBef>
                          <a:spcPts val="20"/>
                        </a:spcBef>
                        <a:spcAft>
                          <a:spcPts val="0"/>
                        </a:spcAft>
                        <a:buNone/>
                      </a:pPr>
                      <a:r>
                        <a:t/>
                      </a:r>
                      <a:endParaRPr b="1" sz="1000">
                        <a:latin typeface="Arial Black"/>
                        <a:ea typeface="Arial Black"/>
                        <a:cs typeface="Arial Black"/>
                        <a:sym typeface="Arial Black"/>
                      </a:endParaRPr>
                    </a:p>
                  </a:txBody>
                  <a:tcPr marT="0" marB="0" marR="0" marL="0" anchor="ctr"/>
                </a:tc>
                <a:tc>
                  <a:txBody>
                    <a:bodyPr/>
                    <a:lstStyle/>
                    <a:p>
                      <a:pPr indent="0" lvl="0" marL="65405" marR="0" rtl="0" algn="ctr">
                        <a:spcBef>
                          <a:spcPts val="0"/>
                        </a:spcBef>
                        <a:spcAft>
                          <a:spcPts val="0"/>
                        </a:spcAft>
                        <a:buNone/>
                      </a:pPr>
                      <a:r>
                        <a:t/>
                      </a:r>
                      <a:endParaRPr b="1" sz="1000">
                        <a:latin typeface="Arial Black"/>
                        <a:ea typeface="Arial Black"/>
                        <a:cs typeface="Arial Black"/>
                        <a:sym typeface="Arial Black"/>
                      </a:endParaRPr>
                    </a:p>
                    <a:p>
                      <a:pPr indent="0" lvl="0" marL="65405" marR="0" rtl="0" algn="ctr">
                        <a:spcBef>
                          <a:spcPts val="20"/>
                        </a:spcBef>
                        <a:spcAft>
                          <a:spcPts val="0"/>
                        </a:spcAft>
                        <a:buNone/>
                      </a:pPr>
                      <a:r>
                        <a:rPr b="1" lang="zh-CN" sz="1000">
                          <a:latin typeface="Arial Black"/>
                          <a:ea typeface="Arial Black"/>
                          <a:cs typeface="Arial Black"/>
                          <a:sym typeface="Arial Black"/>
                        </a:rPr>
                        <a:t>质疑</a:t>
                      </a:r>
                      <a:r>
                        <a:rPr b="0" lang="zh-CN" sz="1000">
                          <a:latin typeface="Arial Black"/>
                          <a:ea typeface="Arial Black"/>
                          <a:cs typeface="Arial Black"/>
                          <a:sym typeface="Arial Black"/>
                        </a:rPr>
                        <a:t>CH</a:t>
                      </a:r>
                      <a:endParaRPr b="1" sz="1000">
                        <a:latin typeface="Arial Black"/>
                        <a:ea typeface="Arial Black"/>
                        <a:cs typeface="Arial Black"/>
                        <a:sym typeface="Arial Black"/>
                      </a:endParaRPr>
                    </a:p>
                    <a:p>
                      <a:pPr indent="0" lvl="0" marL="65405" marR="0" rtl="0" algn="ctr">
                        <a:spcBef>
                          <a:spcPts val="20"/>
                        </a:spcBef>
                        <a:spcAft>
                          <a:spcPts val="0"/>
                        </a:spcAft>
                        <a:buNone/>
                      </a:pPr>
                      <a:r>
                        <a:t/>
                      </a:r>
                      <a:endParaRPr b="1" sz="1000">
                        <a:latin typeface="Arial Black"/>
                        <a:ea typeface="Arial Black"/>
                        <a:cs typeface="Arial Black"/>
                        <a:sym typeface="Arial Black"/>
                      </a:endParaRPr>
                    </a:p>
                  </a:txBody>
                  <a:tcPr marT="0" marB="0" marR="0" marL="0" anchor="ctr"/>
                </a:tc>
                <a:tc>
                  <a:txBody>
                    <a:bodyPr/>
                    <a:lstStyle/>
                    <a:p>
                      <a:pPr indent="0" lvl="0" marL="65405" marR="0" rtl="0" algn="ctr">
                        <a:spcBef>
                          <a:spcPts val="0"/>
                        </a:spcBef>
                        <a:spcAft>
                          <a:spcPts val="0"/>
                        </a:spcAft>
                        <a:buNone/>
                      </a:pPr>
                      <a:r>
                        <a:t/>
                      </a:r>
                      <a:endParaRPr b="1" sz="1000">
                        <a:latin typeface="Arial Black"/>
                        <a:ea typeface="Arial Black"/>
                        <a:cs typeface="Arial Black"/>
                        <a:sym typeface="Arial Black"/>
                      </a:endParaRPr>
                    </a:p>
                    <a:p>
                      <a:pPr indent="0" lvl="0" marL="65405" marR="0" rtl="0" algn="ctr">
                        <a:spcBef>
                          <a:spcPts val="20"/>
                        </a:spcBef>
                        <a:spcAft>
                          <a:spcPts val="0"/>
                        </a:spcAft>
                        <a:buNone/>
                      </a:pPr>
                      <a:r>
                        <a:rPr b="1" lang="zh-CN" sz="1000">
                          <a:latin typeface="Arial Black"/>
                          <a:ea typeface="Arial Black"/>
                          <a:cs typeface="Arial Black"/>
                          <a:sym typeface="Arial Black"/>
                        </a:rPr>
                        <a:t>邀请补充发展想法</a:t>
                      </a:r>
                      <a:r>
                        <a:rPr b="0" lang="zh-CN" sz="1000">
                          <a:latin typeface="Arial Black"/>
                          <a:ea typeface="Arial Black"/>
                          <a:cs typeface="Arial Black"/>
                          <a:sym typeface="Arial Black"/>
                        </a:rPr>
                        <a:t>IB</a:t>
                      </a:r>
                      <a:endParaRPr b="1" sz="1000">
                        <a:latin typeface="Arial Black"/>
                        <a:ea typeface="Arial Black"/>
                        <a:cs typeface="Arial Black"/>
                        <a:sym typeface="Arial Black"/>
                      </a:endParaRPr>
                    </a:p>
                    <a:p>
                      <a:pPr indent="0" lvl="0" marL="65405" marR="0" rtl="0" algn="ctr">
                        <a:spcBef>
                          <a:spcPts val="20"/>
                        </a:spcBef>
                        <a:spcAft>
                          <a:spcPts val="0"/>
                        </a:spcAft>
                        <a:buNone/>
                      </a:pPr>
                      <a:r>
                        <a:t/>
                      </a:r>
                      <a:endParaRPr b="1" sz="1000">
                        <a:latin typeface="Arial Black"/>
                        <a:ea typeface="Arial Black"/>
                        <a:cs typeface="Arial Black"/>
                        <a:sym typeface="Arial Black"/>
                      </a:endParaRPr>
                    </a:p>
                  </a:txBody>
                  <a:tcPr marT="0" marB="0" marR="0" marL="0" anchor="ctr"/>
                </a:tc>
                <a:tc>
                  <a:txBody>
                    <a:bodyPr/>
                    <a:lstStyle/>
                    <a:p>
                      <a:pPr indent="0" lvl="0" marL="65405" marR="0" rtl="0" algn="ctr">
                        <a:spcBef>
                          <a:spcPts val="0"/>
                        </a:spcBef>
                        <a:spcAft>
                          <a:spcPts val="0"/>
                        </a:spcAft>
                        <a:buNone/>
                      </a:pPr>
                      <a:r>
                        <a:rPr b="1" lang="zh-CN" sz="1000">
                          <a:latin typeface="Arial Black"/>
                          <a:ea typeface="Arial Black"/>
                          <a:cs typeface="Arial Black"/>
                          <a:sym typeface="Arial Black"/>
                        </a:rPr>
                        <a:t>备注</a:t>
                      </a:r>
                      <a:endParaRPr/>
                    </a:p>
                  </a:txBody>
                  <a:tcPr marT="0" marB="0" marR="0" marL="0" anchor="ctr"/>
                </a:tc>
              </a:tr>
              <a:tr h="210300">
                <a:tc>
                  <a:txBody>
                    <a:bodyPr/>
                    <a:lstStyle/>
                    <a:p>
                      <a:pPr indent="0" lvl="0" marL="65405" marR="0" rtl="0" algn="l">
                        <a:spcBef>
                          <a:spcPts val="0"/>
                        </a:spcBef>
                        <a:spcAft>
                          <a:spcPts val="0"/>
                        </a:spcAft>
                        <a:buNone/>
                      </a:pPr>
                      <a:r>
                        <a:rPr lang="zh-CN" sz="1000"/>
                        <a:t>1</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老师</a:t>
                      </a:r>
                      <a:endParaRPr/>
                    </a:p>
                  </a:txBody>
                  <a:tcPr marT="0" marB="0" marR="0" marL="0" anchor="ctr"/>
                </a:tc>
                <a:tc>
                  <a:txBody>
                    <a:bodyPr/>
                    <a:lstStyle/>
                    <a:p>
                      <a:pPr indent="0" lvl="0" marL="65405" marR="189230" rtl="0" algn="l">
                        <a:lnSpc>
                          <a:spcPct val="105000"/>
                        </a:lnSpc>
                        <a:spcBef>
                          <a:spcPts val="0"/>
                        </a:spcBef>
                        <a:spcAft>
                          <a:spcPts val="0"/>
                        </a:spcAft>
                        <a:buNone/>
                      </a:pPr>
                      <a:r>
                        <a:rPr lang="zh-CN" sz="1000"/>
                        <a:t>在动物园里养动物合适吗？与你的伙伴讨论</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r>
              <a:tr h="210825">
                <a:tc>
                  <a:txBody>
                    <a:bodyPr/>
                    <a:lstStyle/>
                    <a:p>
                      <a:pPr indent="0" lvl="0" marL="65405" marR="0" rtl="0" algn="l">
                        <a:spcBef>
                          <a:spcPts val="0"/>
                        </a:spcBef>
                        <a:spcAft>
                          <a:spcPts val="0"/>
                        </a:spcAft>
                        <a:buNone/>
                      </a:pPr>
                      <a:r>
                        <a:rPr lang="zh-CN" sz="1000"/>
                        <a:t>2</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学生 14</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 我觉得有合理也有不合理</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r>
              <a:tr h="210175">
                <a:tc>
                  <a:txBody>
                    <a:bodyPr/>
                    <a:lstStyle/>
                    <a:p>
                      <a:pPr indent="0" lvl="0" marL="65405" marR="0" rtl="0" algn="l">
                        <a:spcBef>
                          <a:spcPts val="0"/>
                        </a:spcBef>
                        <a:spcAft>
                          <a:spcPts val="0"/>
                        </a:spcAft>
                        <a:buNone/>
                      </a:pPr>
                      <a:r>
                        <a:rPr lang="zh-CN" sz="1000"/>
                        <a:t>3</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学生 29</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 同意</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r>
              <a:tr h="210825">
                <a:tc>
                  <a:txBody>
                    <a:bodyPr/>
                    <a:lstStyle/>
                    <a:p>
                      <a:pPr indent="0" lvl="0" marL="65405" marR="0" rtl="0" algn="l">
                        <a:spcBef>
                          <a:spcPts val="0"/>
                        </a:spcBef>
                        <a:spcAft>
                          <a:spcPts val="0"/>
                        </a:spcAft>
                        <a:buNone/>
                      </a:pPr>
                      <a:r>
                        <a:rPr lang="zh-CN" sz="1000"/>
                        <a:t>4</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学生 14 </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我们觉得有合理也有不合理</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tc>
              </a:tr>
              <a:tr h="304800">
                <a:tc>
                  <a:txBody>
                    <a:bodyPr/>
                    <a:lstStyle/>
                    <a:p>
                      <a:pPr indent="0" lvl="0" marL="65405" marR="0" rtl="0" algn="l">
                        <a:spcBef>
                          <a:spcPts val="0"/>
                        </a:spcBef>
                        <a:spcAft>
                          <a:spcPts val="0"/>
                        </a:spcAft>
                        <a:buNone/>
                      </a:pPr>
                      <a:r>
                        <a:rPr lang="zh-CN" sz="1000"/>
                        <a:t>5</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老师 </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告诉我为什么</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65405" marR="0" rtl="0" algn="ctr">
                        <a:spcBef>
                          <a:spcPts val="0"/>
                        </a:spcBef>
                        <a:spcAft>
                          <a:spcPts val="0"/>
                        </a:spcAft>
                        <a:buNone/>
                      </a:pPr>
                      <a:r>
                        <a:rPr b="1" lang="zh-CN" sz="1000">
                          <a:latin typeface="Arial Black"/>
                          <a:ea typeface="Arial Black"/>
                          <a:cs typeface="Arial Black"/>
                          <a:sym typeface="Arial Black"/>
                        </a:rPr>
                        <a:t>邀请补充发展想法</a:t>
                      </a:r>
                      <a:r>
                        <a:rPr lang="zh-CN" sz="1000">
                          <a:latin typeface="Arial Black"/>
                          <a:ea typeface="Arial Black"/>
                          <a:cs typeface="Arial Black"/>
                          <a:sym typeface="Arial Black"/>
                        </a:rPr>
                        <a:t>IB</a:t>
                      </a:r>
                      <a:endParaRPr sz="1000">
                        <a:latin typeface="Arial Black"/>
                        <a:ea typeface="Arial Black"/>
                        <a:cs typeface="Arial Black"/>
                        <a:sym typeface="Arial Black"/>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r h="210175">
                <a:tc>
                  <a:txBody>
                    <a:bodyPr/>
                    <a:lstStyle/>
                    <a:p>
                      <a:pPr indent="0" lvl="0" marL="65405" marR="0" rtl="0" algn="l">
                        <a:spcBef>
                          <a:spcPts val="0"/>
                        </a:spcBef>
                        <a:spcAft>
                          <a:spcPts val="0"/>
                        </a:spcAft>
                        <a:buNone/>
                      </a:pPr>
                      <a:r>
                        <a:rPr lang="zh-CN" sz="1000"/>
                        <a:t>6</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学生 14 </a:t>
                      </a:r>
                      <a:endParaRPr sz="1000">
                        <a:latin typeface="Arial"/>
                        <a:ea typeface="Arial"/>
                        <a:cs typeface="Arial"/>
                        <a:sym typeface="Arial"/>
                      </a:endParaRPr>
                    </a:p>
                  </a:txBody>
                  <a:tcPr marT="0" marB="0" marR="0" marL="0" anchor="ctr"/>
                </a:tc>
                <a:tc>
                  <a:txBody>
                    <a:bodyPr/>
                    <a:lstStyle/>
                    <a:p>
                      <a:pPr indent="0" lvl="0" marL="65405" marR="290195" rtl="0" algn="l">
                        <a:lnSpc>
                          <a:spcPct val="105000"/>
                        </a:lnSpc>
                        <a:spcBef>
                          <a:spcPts val="0"/>
                        </a:spcBef>
                        <a:spcAft>
                          <a:spcPts val="0"/>
                        </a:spcAft>
                        <a:buNone/>
                      </a:pPr>
                      <a:r>
                        <a:rPr lang="zh-CN" sz="1000"/>
                        <a:t>嗯，因为它们不能攻击人，但确实可以吓到人。</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r h="304800">
                <a:tc>
                  <a:txBody>
                    <a:bodyPr/>
                    <a:lstStyle/>
                    <a:p>
                      <a:pPr indent="0" lvl="0" marL="65405" marR="0" rtl="0" algn="l">
                        <a:spcBef>
                          <a:spcPts val="0"/>
                        </a:spcBef>
                        <a:spcAft>
                          <a:spcPts val="0"/>
                        </a:spcAft>
                        <a:buNone/>
                      </a:pPr>
                      <a:r>
                        <a:rPr lang="zh-CN" sz="1000"/>
                        <a:t>7</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老师</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 再多说一点</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65405" marR="0" rtl="0" algn="ctr">
                        <a:spcBef>
                          <a:spcPts val="0"/>
                        </a:spcBef>
                        <a:spcAft>
                          <a:spcPts val="0"/>
                        </a:spcAft>
                        <a:buNone/>
                      </a:pPr>
                      <a:r>
                        <a:rPr b="1" lang="zh-CN" sz="1000">
                          <a:latin typeface="Arial Black"/>
                          <a:ea typeface="Arial Black"/>
                          <a:cs typeface="Arial Black"/>
                          <a:sym typeface="Arial Black"/>
                        </a:rPr>
                        <a:t>邀请补充发展想法</a:t>
                      </a:r>
                      <a:r>
                        <a:rPr lang="zh-CN" sz="1000">
                          <a:latin typeface="Arial Black"/>
                          <a:ea typeface="Arial Black"/>
                          <a:cs typeface="Arial Black"/>
                          <a:sym typeface="Arial Black"/>
                        </a:rPr>
                        <a:t>IB</a:t>
                      </a:r>
                      <a:endParaRPr sz="1000">
                        <a:latin typeface="Arial Black"/>
                        <a:ea typeface="Arial Black"/>
                        <a:cs typeface="Arial Black"/>
                        <a:sym typeface="Arial Black"/>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r h="478150">
                <a:tc>
                  <a:txBody>
                    <a:bodyPr/>
                    <a:lstStyle/>
                    <a:p>
                      <a:pPr indent="0" lvl="0" marL="65405" marR="0" rtl="0" algn="l">
                        <a:spcBef>
                          <a:spcPts val="0"/>
                        </a:spcBef>
                        <a:spcAft>
                          <a:spcPts val="0"/>
                        </a:spcAft>
                        <a:buNone/>
                      </a:pPr>
                      <a:r>
                        <a:rPr lang="zh-CN" sz="1000"/>
                        <a:t>8</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学生 14</a:t>
                      </a:r>
                      <a:endParaRPr/>
                    </a:p>
                  </a:txBody>
                  <a:tcPr marT="0" marB="0" marR="0" marL="0" anchor="ctr"/>
                </a:tc>
                <a:tc>
                  <a:txBody>
                    <a:bodyPr/>
                    <a:lstStyle/>
                    <a:p>
                      <a:pPr indent="0" lvl="0" marL="65405" marR="120015" rtl="0" algn="l">
                        <a:lnSpc>
                          <a:spcPct val="105000"/>
                        </a:lnSpc>
                        <a:spcBef>
                          <a:spcPts val="0"/>
                        </a:spcBef>
                        <a:spcAft>
                          <a:spcPts val="0"/>
                        </a:spcAft>
                        <a:buNone/>
                      </a:pPr>
                      <a:r>
                        <a:rPr lang="zh-CN" sz="1000"/>
                        <a:t>此外，因为它们在面对威胁时可能会咬人。我曾看过一个视频，展示一只高大的鸟咬掉了一个男孩的头，那个男孩会因为这样丧命。</a:t>
                      </a:r>
                      <a:endParaRPr/>
                    </a:p>
                  </a:txBody>
                  <a:tcPr marT="0" marB="0" marR="0" marL="0" anchor="ctr"/>
                </a:tc>
                <a:tc>
                  <a:txBody>
                    <a:bodyPr/>
                    <a:lstStyle/>
                    <a:p>
                      <a:pPr indent="0" lvl="0" marL="65405" marR="0" rtl="0" algn="l">
                        <a:spcBef>
                          <a:spcPts val="0"/>
                        </a:spcBef>
                        <a:spcAft>
                          <a:spcPts val="0"/>
                        </a:spcAft>
                        <a:buNone/>
                      </a:pPr>
                      <a:r>
                        <a:rPr b="1" lang="zh-CN" sz="1000">
                          <a:latin typeface="Arial Black"/>
                          <a:ea typeface="Arial Black"/>
                          <a:cs typeface="Arial Black"/>
                          <a:sym typeface="Arial Black"/>
                        </a:rPr>
                        <a:t>补充发展想法</a:t>
                      </a:r>
                      <a:r>
                        <a:rPr lang="zh-CN" sz="1000">
                          <a:latin typeface="Arial Black"/>
                          <a:ea typeface="Arial Black"/>
                          <a:cs typeface="Arial Black"/>
                          <a:sym typeface="Arial Black"/>
                        </a:rPr>
                        <a:t>B</a:t>
                      </a:r>
                      <a:endParaRPr sz="1000">
                        <a:latin typeface="Arial Black"/>
                        <a:ea typeface="Arial Black"/>
                        <a:cs typeface="Arial Black"/>
                        <a:sym typeface="Arial Black"/>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r h="318775">
                <a:tc>
                  <a:txBody>
                    <a:bodyPr/>
                    <a:lstStyle/>
                    <a:p>
                      <a:pPr indent="0" lvl="0" marL="65405" marR="0" rtl="0" algn="l">
                        <a:spcBef>
                          <a:spcPts val="0"/>
                        </a:spcBef>
                        <a:spcAft>
                          <a:spcPts val="0"/>
                        </a:spcAft>
                        <a:buNone/>
                      </a:pPr>
                      <a:r>
                        <a:rPr lang="zh-CN" sz="1000"/>
                        <a:t>9</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老师 </a:t>
                      </a:r>
                      <a:endParaRPr sz="1000">
                        <a:latin typeface="Arial"/>
                        <a:ea typeface="Arial"/>
                        <a:cs typeface="Arial"/>
                        <a:sym typeface="Arial"/>
                      </a:endParaRPr>
                    </a:p>
                  </a:txBody>
                  <a:tcPr marT="0" marB="0" marR="0" marL="0" anchor="ctr"/>
                </a:tc>
                <a:tc>
                  <a:txBody>
                    <a:bodyPr/>
                    <a:lstStyle/>
                    <a:p>
                      <a:pPr indent="0" lvl="0" marL="65405" marR="492125" rtl="0" algn="l">
                        <a:lnSpc>
                          <a:spcPct val="105000"/>
                        </a:lnSpc>
                        <a:spcBef>
                          <a:spcPts val="0"/>
                        </a:spcBef>
                        <a:spcAft>
                          <a:spcPts val="0"/>
                        </a:spcAft>
                        <a:buNone/>
                      </a:pPr>
                      <a:r>
                        <a:rPr lang="zh-CN" sz="1000"/>
                        <a:t>好的，（学生的名字），你同意还是不同意（学生的名字）的观点？</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65405" marR="0" rtl="0" algn="ctr">
                        <a:spcBef>
                          <a:spcPts val="0"/>
                        </a:spcBef>
                        <a:spcAft>
                          <a:spcPts val="0"/>
                        </a:spcAft>
                        <a:buNone/>
                      </a:pPr>
                      <a:r>
                        <a:rPr b="1" lang="zh-CN" sz="1000">
                          <a:latin typeface="Arial Black"/>
                          <a:ea typeface="Arial Black"/>
                          <a:cs typeface="Arial Black"/>
                          <a:sym typeface="Arial Black"/>
                        </a:rPr>
                        <a:t>邀请补充发展想法</a:t>
                      </a:r>
                      <a:r>
                        <a:rPr lang="zh-CN" sz="1000">
                          <a:latin typeface="Arial Black"/>
                          <a:ea typeface="Arial Black"/>
                          <a:cs typeface="Arial Black"/>
                          <a:sym typeface="Arial Black"/>
                        </a:rPr>
                        <a:t>IB</a:t>
                      </a:r>
                      <a:endParaRPr sz="1000">
                        <a:latin typeface="Arial Black"/>
                        <a:ea typeface="Arial Black"/>
                        <a:cs typeface="Arial Black"/>
                        <a:sym typeface="Arial Black"/>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r h="210300">
                <a:tc>
                  <a:txBody>
                    <a:bodyPr/>
                    <a:lstStyle/>
                    <a:p>
                      <a:pPr indent="0" lvl="0" marL="65405" marR="0" rtl="0" algn="l">
                        <a:spcBef>
                          <a:spcPts val="0"/>
                        </a:spcBef>
                        <a:spcAft>
                          <a:spcPts val="0"/>
                        </a:spcAft>
                        <a:buNone/>
                      </a:pPr>
                      <a:r>
                        <a:rPr lang="zh-CN" sz="1000"/>
                        <a:t>10</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学生 29</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同意</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r h="210300">
                <a:tc>
                  <a:txBody>
                    <a:bodyPr/>
                    <a:lstStyle/>
                    <a:p>
                      <a:pPr indent="0" lvl="0" marL="65405" marR="0" rtl="0" algn="l">
                        <a:spcBef>
                          <a:spcPts val="0"/>
                        </a:spcBef>
                        <a:spcAft>
                          <a:spcPts val="0"/>
                        </a:spcAft>
                        <a:buNone/>
                      </a:pPr>
                      <a:r>
                        <a:rPr lang="zh-CN" sz="1000"/>
                        <a:t>11</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老师 </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好的，为什么？</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r h="478150">
                <a:tc>
                  <a:txBody>
                    <a:bodyPr/>
                    <a:lstStyle/>
                    <a:p>
                      <a:pPr indent="0" lvl="0" marL="65405" marR="0" rtl="0" algn="l">
                        <a:spcBef>
                          <a:spcPts val="0"/>
                        </a:spcBef>
                        <a:spcAft>
                          <a:spcPts val="0"/>
                        </a:spcAft>
                        <a:buNone/>
                      </a:pPr>
                      <a:r>
                        <a:rPr lang="zh-CN" sz="1000"/>
                        <a:t>12</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学生 29 </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耸了耸肩，我忘了</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65405" marR="50800" rtl="0" algn="l">
                        <a:lnSpc>
                          <a:spcPct val="105000"/>
                        </a:lnSpc>
                        <a:spcBef>
                          <a:spcPts val="0"/>
                        </a:spcBef>
                        <a:spcAft>
                          <a:spcPts val="0"/>
                        </a:spcAft>
                        <a:buNone/>
                      </a:pPr>
                      <a:r>
                        <a:rPr lang="zh-CN" sz="1000"/>
                        <a:t>内向，通常不太愿意积极参与对话。</a:t>
                      </a:r>
                      <a:endParaRPr sz="1000">
                        <a:latin typeface="Arial"/>
                        <a:ea typeface="Arial"/>
                        <a:cs typeface="Arial"/>
                        <a:sym typeface="Arial"/>
                      </a:endParaRPr>
                    </a:p>
                  </a:txBody>
                  <a:tcPr marT="0" marB="0" marR="0" marL="0" anchor="ctr"/>
                </a:tc>
              </a:tr>
              <a:tr h="305425">
                <a:tc>
                  <a:txBody>
                    <a:bodyPr/>
                    <a:lstStyle/>
                    <a:p>
                      <a:pPr indent="0" lvl="0" marL="65405" marR="0" rtl="0" algn="l">
                        <a:spcBef>
                          <a:spcPts val="0"/>
                        </a:spcBef>
                        <a:spcAft>
                          <a:spcPts val="0"/>
                        </a:spcAft>
                        <a:buNone/>
                      </a:pPr>
                      <a:r>
                        <a:rPr lang="zh-CN" sz="1000"/>
                        <a:t>13</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老师</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面向整个班级 - 提醒大家保持专注</a:t>
                      </a:r>
                      <a:endParaRPr/>
                    </a:p>
                    <a:p>
                      <a:pPr indent="0" lvl="0" marL="65405" marR="0" rtl="0" algn="l">
                        <a:spcBef>
                          <a:spcPts val="5"/>
                        </a:spcBef>
                        <a:spcAft>
                          <a:spcPts val="0"/>
                        </a:spcAft>
                        <a:buNone/>
                      </a:pPr>
                      <a:r>
                        <a:rPr lang="zh-CN" sz="1000"/>
                        <a:t>在动物园里养动物合适吗？</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r h="210300">
                <a:tc>
                  <a:txBody>
                    <a:bodyPr/>
                    <a:lstStyle/>
                    <a:p>
                      <a:pPr indent="0" lvl="0" marL="65405" marR="0" rtl="0" algn="l">
                        <a:spcBef>
                          <a:spcPts val="0"/>
                        </a:spcBef>
                        <a:spcAft>
                          <a:spcPts val="0"/>
                        </a:spcAft>
                        <a:buNone/>
                      </a:pPr>
                      <a:r>
                        <a:rPr lang="zh-CN" sz="1000"/>
                        <a:t>14</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学生 5 </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合理但也不合理</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r h="210300">
                <a:tc>
                  <a:txBody>
                    <a:bodyPr/>
                    <a:lstStyle/>
                    <a:p>
                      <a:pPr indent="0" lvl="0" marL="65405" marR="0" rtl="0" algn="l">
                        <a:spcBef>
                          <a:spcPts val="0"/>
                        </a:spcBef>
                        <a:spcAft>
                          <a:spcPts val="0"/>
                        </a:spcAft>
                        <a:buNone/>
                      </a:pPr>
                      <a:r>
                        <a:rPr lang="zh-CN" sz="1000"/>
                        <a:t>15</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老师 </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哦，告诉我更多，详细说说</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65405" marR="0" rtl="0" algn="ctr">
                        <a:spcBef>
                          <a:spcPts val="0"/>
                        </a:spcBef>
                        <a:spcAft>
                          <a:spcPts val="0"/>
                        </a:spcAft>
                        <a:buNone/>
                      </a:pPr>
                      <a:r>
                        <a:rPr b="1" lang="zh-CN" sz="1000">
                          <a:latin typeface="Arial Black"/>
                          <a:ea typeface="Arial Black"/>
                          <a:cs typeface="Arial Black"/>
                          <a:sym typeface="Arial Black"/>
                        </a:rPr>
                        <a:t>邀请补充发展想法</a:t>
                      </a:r>
                      <a:r>
                        <a:rPr lang="zh-CN" sz="1000">
                          <a:latin typeface="Arial Black"/>
                          <a:ea typeface="Arial Black"/>
                          <a:cs typeface="Arial Black"/>
                          <a:sym typeface="Arial Black"/>
                        </a:rPr>
                        <a:t>IB</a:t>
                      </a:r>
                      <a:endParaRPr sz="1000">
                        <a:latin typeface="Arial Black"/>
                        <a:ea typeface="Arial Black"/>
                        <a:cs typeface="Arial Black"/>
                        <a:sym typeface="Arial Black"/>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r h="210300">
                <a:tc>
                  <a:txBody>
                    <a:bodyPr/>
                    <a:lstStyle/>
                    <a:p>
                      <a:pPr indent="0" lvl="0" marL="65405" marR="0" rtl="0" algn="l">
                        <a:spcBef>
                          <a:spcPts val="0"/>
                        </a:spcBef>
                        <a:spcAft>
                          <a:spcPts val="0"/>
                        </a:spcAft>
                        <a:buNone/>
                      </a:pPr>
                      <a:r>
                        <a:rPr lang="zh-CN" sz="1000"/>
                        <a:t>16</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学生 5 </a:t>
                      </a:r>
                      <a:endParaRPr sz="1000">
                        <a:latin typeface="Arial"/>
                        <a:ea typeface="Arial"/>
                        <a:cs typeface="Arial"/>
                        <a:sym typeface="Arial"/>
                      </a:endParaRPr>
                    </a:p>
                  </a:txBody>
                  <a:tcPr marT="0" marB="0" marR="0" marL="0" anchor="ctr"/>
                </a:tc>
                <a:tc>
                  <a:txBody>
                    <a:bodyPr/>
                    <a:lstStyle/>
                    <a:p>
                      <a:pPr indent="0" lvl="0" marL="65405" marR="63500" rtl="0" algn="l">
                        <a:lnSpc>
                          <a:spcPct val="105000"/>
                        </a:lnSpc>
                        <a:spcBef>
                          <a:spcPts val="0"/>
                        </a:spcBef>
                        <a:spcAft>
                          <a:spcPts val="0"/>
                        </a:spcAft>
                        <a:buNone/>
                      </a:pPr>
                      <a:r>
                        <a:rPr lang="zh-CN" sz="1000"/>
                        <a:t>因为它们有可能逃出来，然后有可能伤害到人，如果它们不在围栏内，有人可能会忘记喂食，那样它们可能会死亡。</a:t>
                      </a:r>
                      <a:endParaRPr/>
                    </a:p>
                  </a:txBody>
                  <a:tcPr marT="0" marB="0" marR="0" marL="0" anchor="ctr"/>
                </a:tc>
                <a:tc>
                  <a:txBody>
                    <a:bodyPr/>
                    <a:lstStyle/>
                    <a:p>
                      <a:pPr indent="0" lvl="0" marL="65405" marR="0" rtl="0" algn="l">
                        <a:spcBef>
                          <a:spcPts val="0"/>
                        </a:spcBef>
                        <a:spcAft>
                          <a:spcPts val="0"/>
                        </a:spcAft>
                        <a:buNone/>
                      </a:pPr>
                      <a:r>
                        <a:rPr b="1" lang="zh-CN" sz="1000">
                          <a:latin typeface="Arial Black"/>
                          <a:ea typeface="Arial Black"/>
                          <a:cs typeface="Arial Black"/>
                          <a:sym typeface="Arial Black"/>
                        </a:rPr>
                        <a:t>补充发展想法</a:t>
                      </a:r>
                      <a:r>
                        <a:rPr lang="zh-CN" sz="1000">
                          <a:latin typeface="Arial Black"/>
                          <a:ea typeface="Arial Black"/>
                          <a:cs typeface="Arial Black"/>
                          <a:sym typeface="Arial Black"/>
                        </a:rPr>
                        <a:t>B</a:t>
                      </a:r>
                      <a:endParaRPr sz="1000">
                        <a:latin typeface="Arial Black"/>
                        <a:ea typeface="Arial Black"/>
                        <a:cs typeface="Arial Black"/>
                        <a:sym typeface="Arial Black"/>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r h="127000">
                <a:tc>
                  <a:txBody>
                    <a:bodyPr/>
                    <a:lstStyle/>
                    <a:p>
                      <a:pPr indent="0" lvl="0" marL="65405" marR="0" rtl="0" algn="l">
                        <a:spcBef>
                          <a:spcPts val="0"/>
                        </a:spcBef>
                        <a:spcAft>
                          <a:spcPts val="0"/>
                        </a:spcAft>
                        <a:buNone/>
                      </a:pPr>
                      <a:r>
                        <a:rPr lang="zh-CN" sz="1000"/>
                        <a:t>17</a:t>
                      </a:r>
                      <a:endParaRPr sz="1000">
                        <a:latin typeface="Arial"/>
                        <a:ea typeface="Arial"/>
                        <a:cs typeface="Arial"/>
                        <a:sym typeface="Arial"/>
                      </a:endParaRPr>
                    </a:p>
                  </a:txBody>
                  <a:tcPr marT="0" marB="0" marR="0" marL="0" anchor="ctr"/>
                </a:tc>
                <a:tc>
                  <a:txBody>
                    <a:bodyPr/>
                    <a:lstStyle/>
                    <a:p>
                      <a:pPr indent="0" lvl="0" marL="65405" marR="0" rtl="0" algn="l">
                        <a:spcBef>
                          <a:spcPts val="0"/>
                        </a:spcBef>
                        <a:spcAft>
                          <a:spcPts val="0"/>
                        </a:spcAft>
                        <a:buNone/>
                      </a:pPr>
                      <a:r>
                        <a:rPr lang="zh-CN" sz="1000"/>
                        <a:t>老师 </a:t>
                      </a:r>
                      <a:endParaRPr sz="1000">
                        <a:latin typeface="Arial"/>
                        <a:ea typeface="Arial"/>
                        <a:cs typeface="Arial"/>
                        <a:sym typeface="Arial"/>
                      </a:endParaRPr>
                    </a:p>
                  </a:txBody>
                  <a:tcPr marT="0" marB="0" marR="0" marL="0" anchor="ctr"/>
                </a:tc>
                <a:tc>
                  <a:txBody>
                    <a:bodyPr/>
                    <a:lstStyle/>
                    <a:p>
                      <a:pPr indent="0" lvl="0" marL="65405" marR="178435" rtl="0" algn="l">
                        <a:lnSpc>
                          <a:spcPct val="105000"/>
                        </a:lnSpc>
                        <a:spcBef>
                          <a:spcPts val="0"/>
                        </a:spcBef>
                        <a:spcAft>
                          <a:spcPts val="0"/>
                        </a:spcAft>
                        <a:buNone/>
                      </a:pPr>
                      <a:r>
                        <a:rPr lang="zh-CN" sz="1000"/>
                        <a:t>好的，（学生的名字），你对刚才（学生的名字）说的有什么看法？</a:t>
                      </a:r>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c>
                  <a:txBody>
                    <a:bodyPr/>
                    <a:lstStyle/>
                    <a:p>
                      <a:pPr indent="0" lvl="0" marL="65405" marR="0" rtl="0" algn="ctr">
                        <a:spcBef>
                          <a:spcPts val="0"/>
                        </a:spcBef>
                        <a:spcAft>
                          <a:spcPts val="0"/>
                        </a:spcAft>
                        <a:buNone/>
                      </a:pPr>
                      <a:r>
                        <a:rPr b="1" lang="zh-CN" sz="1000">
                          <a:latin typeface="Arial Black"/>
                          <a:ea typeface="Arial Black"/>
                          <a:cs typeface="Arial Black"/>
                          <a:sym typeface="Arial Black"/>
                        </a:rPr>
                        <a:t>邀请补充发展想法</a:t>
                      </a:r>
                      <a:r>
                        <a:rPr lang="zh-CN" sz="1000">
                          <a:latin typeface="Arial Black"/>
                          <a:ea typeface="Arial Black"/>
                          <a:cs typeface="Arial Black"/>
                          <a:sym typeface="Arial Black"/>
                        </a:rPr>
                        <a:t>IB</a:t>
                      </a:r>
                      <a:endParaRPr sz="1000">
                        <a:latin typeface="Arial Black"/>
                        <a:ea typeface="Arial Black"/>
                        <a:cs typeface="Arial Black"/>
                        <a:sym typeface="Arial Black"/>
                      </a:endParaRPr>
                    </a:p>
                  </a:txBody>
                  <a:tcPr marT="0" marB="0" marR="0" marL="0" anchor="ctr"/>
                </a:tc>
                <a:tc>
                  <a:txBody>
                    <a:bodyPr/>
                    <a:lstStyle/>
                    <a:p>
                      <a:pPr indent="0" lvl="0" marL="0" marR="0" rtl="0" algn="l">
                        <a:spcBef>
                          <a:spcPts val="0"/>
                        </a:spcBef>
                        <a:spcAft>
                          <a:spcPts val="0"/>
                        </a:spcAft>
                        <a:buNone/>
                      </a:pPr>
                      <a:r>
                        <a:rPr lang="zh-CN" sz="1000"/>
                        <a:t> </a:t>
                      </a:r>
                      <a:endParaRPr sz="1000">
                        <a:latin typeface="Arial"/>
                        <a:ea typeface="Arial"/>
                        <a:cs typeface="Arial"/>
                        <a:sym typeface="Arial"/>
                      </a:endParaRPr>
                    </a:p>
                  </a:txBody>
                  <a:tcPr marT="0" marB="0" marR="0" marL="0" anchor="ct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59"/>
          <p:cNvSpPr/>
          <p:nvPr/>
        </p:nvSpPr>
        <p:spPr>
          <a:xfrm>
            <a:off x="325755" y="581025"/>
            <a:ext cx="4699000" cy="5806440"/>
          </a:xfrm>
          <a:custGeom>
            <a:rect b="b" l="l" r="r" t="t"/>
            <a:pathLst>
              <a:path extrusionOk="0" h="6611620" w="4699000">
                <a:moveTo>
                  <a:pt x="0" y="0"/>
                </a:moveTo>
                <a:lnTo>
                  <a:pt x="4698888" y="0"/>
                </a:lnTo>
                <a:lnTo>
                  <a:pt x="4698888" y="6611167"/>
                </a:lnTo>
                <a:lnTo>
                  <a:pt x="0" y="661116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59"/>
          <p:cNvSpPr txBox="1"/>
          <p:nvPr/>
        </p:nvSpPr>
        <p:spPr>
          <a:xfrm>
            <a:off x="447173" y="721748"/>
            <a:ext cx="4490720" cy="566547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zh-CN" sz="1300">
                <a:solidFill>
                  <a:schemeClr val="dk1"/>
                </a:solidFill>
                <a:latin typeface="Arial"/>
                <a:ea typeface="Arial"/>
                <a:cs typeface="Arial"/>
                <a:sym typeface="Arial"/>
              </a:rPr>
              <a:t>2B: 小组活动的时间取样编码</a:t>
            </a:r>
            <a:endParaRPr sz="1300">
              <a:solidFill>
                <a:schemeClr val="dk1"/>
              </a:solidFill>
              <a:latin typeface="Arimo"/>
              <a:ea typeface="Arimo"/>
              <a:cs typeface="Arimo"/>
              <a:sym typeface="Arimo"/>
            </a:endParaRPr>
          </a:p>
          <a:p>
            <a:pPr indent="0" lvl="0" marL="12700" marR="86995" rtl="0" algn="l">
              <a:lnSpc>
                <a:spcPct val="121000"/>
              </a:lnSpc>
              <a:spcBef>
                <a:spcPts val="645"/>
              </a:spcBef>
              <a:spcAft>
                <a:spcPts val="0"/>
              </a:spcAft>
              <a:buNone/>
            </a:pPr>
            <a:r>
              <a:rPr lang="zh-CN" sz="1300">
                <a:solidFill>
                  <a:schemeClr val="dk1"/>
                </a:solidFill>
                <a:latin typeface="Arial"/>
                <a:ea typeface="Arial"/>
                <a:cs typeface="Arial"/>
                <a:sym typeface="Arial"/>
              </a:rPr>
              <a:t>“时间取样”是研究人员常用的技术。简单来说，它就是在整个活动或课堂期间以固定的时间间隔对活动进行采样，而不是持续记录。您无需记录所有细节，但它会让你对正在发生情况有大致的了解。同时，由于观察窗口较短，它也减轻了实时编码的负担。</a:t>
            </a:r>
            <a:endParaRPr/>
          </a:p>
          <a:p>
            <a:pPr indent="0" lvl="0" marL="12700" marR="86995" rtl="0" algn="l">
              <a:lnSpc>
                <a:spcPct val="121000"/>
              </a:lnSpc>
              <a:spcBef>
                <a:spcPts val="645"/>
              </a:spcBef>
              <a:spcAft>
                <a:spcPts val="0"/>
              </a:spcAft>
              <a:buNone/>
            </a:pPr>
            <a:r>
              <a:rPr lang="zh-CN" sz="1300">
                <a:solidFill>
                  <a:schemeClr val="dk1"/>
                </a:solidFill>
                <a:latin typeface="Arial"/>
                <a:ea typeface="Arial"/>
                <a:cs typeface="Arial"/>
                <a:sym typeface="Arial"/>
              </a:rPr>
              <a:t>指导说明：</a:t>
            </a:r>
            <a:endParaRPr/>
          </a:p>
          <a:p>
            <a:pPr indent="-88899" lvl="0" marL="184150" marR="82550" rtl="0" algn="l">
              <a:lnSpc>
                <a:spcPct val="122000"/>
              </a:lnSpc>
              <a:spcBef>
                <a:spcPts val="570"/>
              </a:spcBef>
              <a:spcAft>
                <a:spcPts val="0"/>
              </a:spcAft>
              <a:buClr>
                <a:schemeClr val="dk1"/>
              </a:buClr>
              <a:buSzPts val="1079"/>
              <a:buFont typeface="Arial"/>
              <a:buChar char="•"/>
            </a:pPr>
            <a:r>
              <a:rPr lang="zh-CN" sz="1300">
                <a:solidFill>
                  <a:schemeClr val="dk1"/>
                </a:solidFill>
                <a:latin typeface="Arial"/>
                <a:ea typeface="Arial"/>
                <a:cs typeface="Arial"/>
                <a:sym typeface="Arial"/>
              </a:rPr>
              <a:t>观察包含“活跃”和“休息”两个阶段。每个活跃阶段都是您记录所听到的编码的时间窗口。</a:t>
            </a:r>
            <a:endParaRPr/>
          </a:p>
          <a:p>
            <a:pPr indent="-88899" lvl="0" marL="184150" marR="82550" rtl="0" algn="l">
              <a:lnSpc>
                <a:spcPct val="122000"/>
              </a:lnSpc>
              <a:spcBef>
                <a:spcPts val="570"/>
              </a:spcBef>
              <a:spcAft>
                <a:spcPts val="0"/>
              </a:spcAft>
              <a:buClr>
                <a:schemeClr val="dk1"/>
              </a:buClr>
              <a:buSzPts val="1079"/>
              <a:buFont typeface="Arial"/>
              <a:buChar char="•"/>
            </a:pPr>
            <a:r>
              <a:rPr lang="zh-CN" sz="1300">
                <a:solidFill>
                  <a:schemeClr val="dk1"/>
                </a:solidFill>
                <a:latin typeface="Arial"/>
                <a:ea typeface="Arial"/>
                <a:cs typeface="Arial"/>
                <a:sym typeface="Arial"/>
              </a:rPr>
              <a:t>您可以自行决定观察窗口的时长，但建议短时为佳，以确保观察不会过于繁重（例如：1分钟：40秒编码 + 20秒休息）。</a:t>
            </a:r>
            <a:endParaRPr/>
          </a:p>
          <a:p>
            <a:pPr indent="-88899" lvl="0" marL="184150" marR="82550" rtl="0" algn="l">
              <a:lnSpc>
                <a:spcPct val="122000"/>
              </a:lnSpc>
              <a:spcBef>
                <a:spcPts val="570"/>
              </a:spcBef>
              <a:spcAft>
                <a:spcPts val="0"/>
              </a:spcAft>
              <a:buClr>
                <a:schemeClr val="dk1"/>
              </a:buClr>
              <a:buSzPts val="1079"/>
              <a:buFont typeface="Arial"/>
              <a:buChar char="•"/>
            </a:pPr>
            <a:r>
              <a:rPr lang="zh-CN" sz="1300">
                <a:solidFill>
                  <a:schemeClr val="dk1"/>
                </a:solidFill>
                <a:latin typeface="Arial"/>
                <a:ea typeface="Arial"/>
                <a:cs typeface="Arial"/>
                <a:sym typeface="Arial"/>
              </a:rPr>
              <a:t>在观察窗口期间，如果学生使用了某个编码，请在相应的编码框打勾。</a:t>
            </a:r>
            <a:endParaRPr/>
          </a:p>
          <a:p>
            <a:pPr indent="-88899" lvl="0" marL="184150" marR="82550" rtl="0" algn="l">
              <a:lnSpc>
                <a:spcPct val="122000"/>
              </a:lnSpc>
              <a:spcBef>
                <a:spcPts val="570"/>
              </a:spcBef>
              <a:spcAft>
                <a:spcPts val="0"/>
              </a:spcAft>
              <a:buClr>
                <a:schemeClr val="dk1"/>
              </a:buClr>
              <a:buSzPts val="1079"/>
              <a:buFont typeface="Arial"/>
              <a:buChar char="•"/>
            </a:pPr>
            <a:r>
              <a:rPr lang="zh-CN" sz="1300">
                <a:solidFill>
                  <a:schemeClr val="dk1"/>
                </a:solidFill>
                <a:latin typeface="Arial"/>
                <a:ea typeface="Arial"/>
                <a:cs typeface="Arial"/>
                <a:sym typeface="Arial"/>
              </a:rPr>
              <a:t>除了打勾外，您还可以选择在每次学生使用编码时进行计数，但请注意这样做相对较难。</a:t>
            </a:r>
            <a:endParaRPr/>
          </a:p>
          <a:p>
            <a:pPr indent="-88899" lvl="0" marL="184150" marR="82550" rtl="0" algn="l">
              <a:lnSpc>
                <a:spcPct val="122000"/>
              </a:lnSpc>
              <a:spcBef>
                <a:spcPts val="570"/>
              </a:spcBef>
              <a:spcAft>
                <a:spcPts val="0"/>
              </a:spcAft>
              <a:buClr>
                <a:schemeClr val="dk1"/>
              </a:buClr>
              <a:buSzPts val="1079"/>
              <a:buFont typeface="Arial"/>
              <a:buChar char="•"/>
            </a:pPr>
            <a:r>
              <a:rPr lang="zh-CN" sz="1300">
                <a:solidFill>
                  <a:schemeClr val="dk1"/>
                </a:solidFill>
                <a:latin typeface="Arial"/>
                <a:ea typeface="Arial"/>
                <a:cs typeface="Arial"/>
                <a:sym typeface="Arial"/>
              </a:rPr>
              <a:t>此外，您也可以选择录制互动作为备份，以便稍后观看。</a:t>
            </a:r>
            <a:endParaRPr/>
          </a:p>
          <a:p>
            <a:pPr indent="379095" lvl="0" marL="12700" marR="5080" rtl="0" algn="l">
              <a:lnSpc>
                <a:spcPct val="122000"/>
              </a:lnSpc>
              <a:spcBef>
                <a:spcPts val="0"/>
              </a:spcBef>
              <a:spcAft>
                <a:spcPts val="0"/>
              </a:spcAft>
              <a:buNone/>
            </a:pPr>
            <a:r>
              <a:rPr lang="zh-CN" sz="1300">
                <a:solidFill>
                  <a:schemeClr val="dk1"/>
                </a:solidFill>
                <a:latin typeface="Arial"/>
                <a:ea typeface="Arial"/>
                <a:cs typeface="Arial"/>
                <a:sym typeface="Arial"/>
              </a:rPr>
              <a:t> </a:t>
            </a:r>
            <a:endParaRPr/>
          </a:p>
          <a:p>
            <a:pPr indent="379095" lvl="0" marL="12700" marR="5080" rtl="0" algn="l">
              <a:lnSpc>
                <a:spcPct val="122000"/>
              </a:lnSpc>
              <a:spcBef>
                <a:spcPts val="0"/>
              </a:spcBef>
              <a:spcAft>
                <a:spcPts val="0"/>
              </a:spcAft>
              <a:buNone/>
            </a:pPr>
            <a:r>
              <a:rPr lang="zh-CN" sz="1300">
                <a:solidFill>
                  <a:schemeClr val="dk1"/>
                </a:solidFill>
                <a:latin typeface="Arial"/>
                <a:ea typeface="Arial"/>
                <a:cs typeface="Arial"/>
                <a:sym typeface="Arial"/>
              </a:rPr>
              <a:t>您可以从我们的</a:t>
            </a:r>
            <a:r>
              <a:rPr lang="zh-CN" sz="1300" u="sng">
                <a:solidFill>
                  <a:schemeClr val="hlink"/>
                </a:solidFill>
                <a:latin typeface="Arial"/>
                <a:ea typeface="Arial"/>
                <a:cs typeface="Arial"/>
                <a:sym typeface="Arial"/>
                <a:hlinkClick r:id="rId3"/>
              </a:rPr>
              <a:t>网站</a:t>
            </a:r>
            <a:r>
              <a:rPr lang="zh-CN" sz="1300">
                <a:solidFill>
                  <a:schemeClr val="dk1"/>
                </a:solidFill>
                <a:latin typeface="Arial"/>
                <a:ea typeface="Arial"/>
                <a:cs typeface="Arial"/>
                <a:sym typeface="Arial"/>
              </a:rPr>
              <a:t>上下载一个</a:t>
            </a:r>
            <a:r>
              <a:rPr b="1" lang="zh-CN" sz="1300">
                <a:solidFill>
                  <a:schemeClr val="dk1"/>
                </a:solidFill>
                <a:latin typeface="Arial"/>
                <a:ea typeface="Arial"/>
                <a:cs typeface="Arial"/>
                <a:sym typeface="Arial"/>
              </a:rPr>
              <a:t>时间取样的模板</a:t>
            </a:r>
            <a:endParaRPr sz="1300">
              <a:solidFill>
                <a:schemeClr val="dk1"/>
              </a:solidFill>
              <a:latin typeface="Arial"/>
              <a:ea typeface="Arial"/>
              <a:cs typeface="Arial"/>
              <a:sym typeface="Arial"/>
            </a:endParaRPr>
          </a:p>
          <a:p>
            <a:pPr indent="379095" lvl="0" marL="12700" marR="5080" rtl="0" algn="l">
              <a:lnSpc>
                <a:spcPct val="122000"/>
              </a:lnSpc>
              <a:spcBef>
                <a:spcPts val="0"/>
              </a:spcBef>
              <a:spcAft>
                <a:spcPts val="0"/>
              </a:spcAft>
              <a:buNone/>
            </a:pPr>
            <a:r>
              <a:rPr lang="zh-CN" sz="1300">
                <a:solidFill>
                  <a:schemeClr val="dk1"/>
                </a:solidFill>
                <a:latin typeface="Arial"/>
                <a:ea typeface="Arial"/>
                <a:cs typeface="Arial"/>
                <a:sym typeface="Arial"/>
              </a:rPr>
              <a:t>在下一页上，您将看到一个已完成模板的示例。</a:t>
            </a:r>
            <a:endParaRPr sz="1300">
              <a:solidFill>
                <a:schemeClr val="dk1"/>
              </a:solidFill>
              <a:latin typeface="Arial"/>
              <a:ea typeface="Arial"/>
              <a:cs typeface="Arial"/>
              <a:sym typeface="Arial"/>
            </a:endParaRPr>
          </a:p>
          <a:p>
            <a:pPr indent="-20383" lvl="0" marL="184150" marR="82550" rtl="0" algn="l">
              <a:lnSpc>
                <a:spcPct val="122000"/>
              </a:lnSpc>
              <a:spcBef>
                <a:spcPts val="570"/>
              </a:spcBef>
              <a:spcAft>
                <a:spcPts val="0"/>
              </a:spcAft>
              <a:buClr>
                <a:schemeClr val="dk1"/>
              </a:buClr>
              <a:buSzPts val="1079"/>
              <a:buFont typeface="Arial"/>
              <a:buNone/>
            </a:pPr>
            <a:r>
              <a:t/>
            </a:r>
            <a:endParaRPr sz="1300">
              <a:solidFill>
                <a:schemeClr val="dk1"/>
              </a:solidFill>
              <a:latin typeface="Arial"/>
              <a:ea typeface="Arial"/>
              <a:cs typeface="Arial"/>
              <a:sym typeface="Arial"/>
            </a:endParaRPr>
          </a:p>
        </p:txBody>
      </p:sp>
      <p:sp>
        <p:nvSpPr>
          <p:cNvPr id="859" name="Google Shape;859;p59"/>
          <p:cNvSpPr/>
          <p:nvPr/>
        </p:nvSpPr>
        <p:spPr>
          <a:xfrm>
            <a:off x="6001264" y="1497203"/>
            <a:ext cx="1891664" cy="867410"/>
          </a:xfrm>
          <a:custGeom>
            <a:rect b="b" l="l" r="r" t="t"/>
            <a:pathLst>
              <a:path extrusionOk="0" h="867410" w="1891665">
                <a:moveTo>
                  <a:pt x="1747088" y="0"/>
                </a:moveTo>
                <a:lnTo>
                  <a:pt x="144576" y="0"/>
                </a:lnTo>
                <a:lnTo>
                  <a:pt x="98875" y="7370"/>
                </a:lnTo>
                <a:lnTo>
                  <a:pt x="59187" y="27895"/>
                </a:lnTo>
                <a:lnTo>
                  <a:pt x="27892" y="59192"/>
                </a:lnTo>
                <a:lnTo>
                  <a:pt x="7369" y="98880"/>
                </a:lnTo>
                <a:lnTo>
                  <a:pt x="0" y="144576"/>
                </a:lnTo>
                <a:lnTo>
                  <a:pt x="0" y="722845"/>
                </a:lnTo>
                <a:lnTo>
                  <a:pt x="7369" y="768542"/>
                </a:lnTo>
                <a:lnTo>
                  <a:pt x="27892" y="808229"/>
                </a:lnTo>
                <a:lnTo>
                  <a:pt x="59187" y="839526"/>
                </a:lnTo>
                <a:lnTo>
                  <a:pt x="98875" y="860051"/>
                </a:lnTo>
                <a:lnTo>
                  <a:pt x="144576" y="867422"/>
                </a:lnTo>
                <a:lnTo>
                  <a:pt x="1747088" y="867422"/>
                </a:lnTo>
                <a:lnTo>
                  <a:pt x="1792784" y="860051"/>
                </a:lnTo>
                <a:lnTo>
                  <a:pt x="1832472" y="839526"/>
                </a:lnTo>
                <a:lnTo>
                  <a:pt x="1863769" y="808229"/>
                </a:lnTo>
                <a:lnTo>
                  <a:pt x="1884294" y="768542"/>
                </a:lnTo>
                <a:lnTo>
                  <a:pt x="1891664" y="722845"/>
                </a:lnTo>
                <a:lnTo>
                  <a:pt x="1891664" y="144576"/>
                </a:lnTo>
                <a:lnTo>
                  <a:pt x="1884294" y="98880"/>
                </a:lnTo>
                <a:lnTo>
                  <a:pt x="1863769" y="59192"/>
                </a:lnTo>
                <a:lnTo>
                  <a:pt x="1832472" y="27895"/>
                </a:lnTo>
                <a:lnTo>
                  <a:pt x="1792784" y="7370"/>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0" name="Google Shape;860;p59"/>
          <p:cNvSpPr txBox="1"/>
          <p:nvPr/>
        </p:nvSpPr>
        <p:spPr>
          <a:xfrm>
            <a:off x="6104890" y="1527175"/>
            <a:ext cx="1688465" cy="841375"/>
          </a:xfrm>
          <a:prstGeom prst="rect">
            <a:avLst/>
          </a:prstGeom>
          <a:noFill/>
          <a:ln>
            <a:noFill/>
          </a:ln>
        </p:spPr>
        <p:txBody>
          <a:bodyPr anchorCtr="0" anchor="t" bIns="0" lIns="0" spcFirstLastPara="1" rIns="0" wrap="square" tIns="31100">
            <a:spAutoFit/>
          </a:bodyPr>
          <a:lstStyle/>
          <a:p>
            <a:pPr indent="0" lvl="0" marL="12700" marR="0" rtl="0" algn="just">
              <a:lnSpc>
                <a:spcPct val="110000"/>
              </a:lnSpc>
              <a:spcBef>
                <a:spcPts val="0"/>
              </a:spcBef>
              <a:spcAft>
                <a:spcPts val="0"/>
              </a:spcAft>
              <a:buNone/>
            </a:pPr>
            <a:r>
              <a:rPr lang="zh-CN" sz="1200">
                <a:solidFill>
                  <a:schemeClr val="dk1"/>
                </a:solidFill>
                <a:latin typeface="Arial"/>
                <a:ea typeface="Arial"/>
                <a:cs typeface="Arial"/>
                <a:sym typeface="Arial"/>
              </a:rPr>
              <a:t>确定您想要的观察窗口的时长，例如，观察1分钟，休息1分钟，以此类推。</a:t>
            </a:r>
            <a:endParaRPr/>
          </a:p>
        </p:txBody>
      </p:sp>
      <p:sp>
        <p:nvSpPr>
          <p:cNvPr id="861" name="Google Shape;861;p59"/>
          <p:cNvSpPr/>
          <p:nvPr/>
        </p:nvSpPr>
        <p:spPr>
          <a:xfrm>
            <a:off x="8386987" y="1536584"/>
            <a:ext cx="1973551" cy="866775"/>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5"/>
                </a:lnTo>
                <a:lnTo>
                  <a:pt x="1747202" y="866775"/>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2" name="Google Shape;862;p59"/>
          <p:cNvSpPr txBox="1"/>
          <p:nvPr/>
        </p:nvSpPr>
        <p:spPr>
          <a:xfrm>
            <a:off x="8505190" y="1560195"/>
            <a:ext cx="1767205" cy="769620"/>
          </a:xfrm>
          <a:prstGeom prst="rect">
            <a:avLst/>
          </a:prstGeom>
          <a:noFill/>
          <a:ln>
            <a:noFill/>
          </a:ln>
        </p:spPr>
        <p:txBody>
          <a:bodyPr anchorCtr="0" anchor="t" bIns="0" lIns="0" spcFirstLastPara="1" rIns="0" wrap="square" tIns="31100">
            <a:spAutoFit/>
          </a:bodyPr>
          <a:lstStyle/>
          <a:p>
            <a:pPr indent="0" lvl="0" marL="12700" marR="0" rtl="0" algn="l">
              <a:lnSpc>
                <a:spcPct val="100000"/>
              </a:lnSpc>
              <a:spcBef>
                <a:spcPts val="0"/>
              </a:spcBef>
              <a:spcAft>
                <a:spcPts val="0"/>
              </a:spcAft>
              <a:buNone/>
            </a:pPr>
            <a:r>
              <a:rPr lang="zh-CN" sz="1200">
                <a:solidFill>
                  <a:schemeClr val="dk1"/>
                </a:solidFill>
                <a:latin typeface="Arial"/>
                <a:ea typeface="Arial"/>
                <a:cs typeface="Arial"/>
                <a:sym typeface="Arial"/>
              </a:rPr>
              <a:t>记录每个学生的名字，根据需要添加列数。以3-6名学生组成一个小组进行观察是最理想的。</a:t>
            </a:r>
            <a:endParaRPr/>
          </a:p>
        </p:txBody>
      </p:sp>
      <p:graphicFrame>
        <p:nvGraphicFramePr>
          <p:cNvPr id="863" name="Google Shape;863;p59"/>
          <p:cNvGraphicFramePr/>
          <p:nvPr/>
        </p:nvGraphicFramePr>
        <p:xfrm>
          <a:off x="5466914" y="2659460"/>
          <a:ext cx="3000000" cy="3000000"/>
        </p:xfrm>
        <a:graphic>
          <a:graphicData uri="http://schemas.openxmlformats.org/drawingml/2006/table">
            <a:tbl>
              <a:tblPr bandRow="1" firstRow="1">
                <a:noFill/>
                <a:tableStyleId>{B718ED9C-53E8-462F-8460-63741EC14F3D}</a:tableStyleId>
              </a:tblPr>
              <a:tblGrid>
                <a:gridCol w="844300"/>
                <a:gridCol w="914400"/>
                <a:gridCol w="731525"/>
                <a:gridCol w="737225"/>
                <a:gridCol w="738000"/>
                <a:gridCol w="914400"/>
              </a:tblGrid>
              <a:tr h="600450">
                <a:tc>
                  <a:txBody>
                    <a:bodyPr/>
                    <a:lstStyle/>
                    <a:p>
                      <a:pPr indent="0" lvl="0" marL="0" marR="0" rtl="0" algn="ctr">
                        <a:lnSpc>
                          <a:spcPct val="100000"/>
                        </a:lnSpc>
                        <a:spcBef>
                          <a:spcPts val="0"/>
                        </a:spcBef>
                        <a:spcAft>
                          <a:spcPts val="0"/>
                        </a:spcAft>
                        <a:buNone/>
                      </a:pPr>
                      <a:r>
                        <a:rPr b="1" lang="zh-CN" sz="1000">
                          <a:latin typeface="Arial"/>
                          <a:ea typeface="Arial"/>
                          <a:cs typeface="Arial"/>
                          <a:sym typeface="Arial"/>
                        </a:rPr>
                        <a:t>时间窗口</a:t>
                      </a:r>
                      <a:endParaRPr b="1" sz="1000">
                        <a:latin typeface="Arial"/>
                        <a:ea typeface="Arial"/>
                        <a:cs typeface="Arial"/>
                        <a:sym typeface="Arial"/>
                      </a:endParaRPr>
                    </a:p>
                  </a:txBody>
                  <a:tcPr marT="190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1429" lvl="0" marL="139700" marR="233680" rtl="0" algn="ctr">
                        <a:lnSpc>
                          <a:spcPct val="120000"/>
                        </a:lnSpc>
                        <a:spcBef>
                          <a:spcPts val="0"/>
                        </a:spcBef>
                        <a:spcAft>
                          <a:spcPts val="0"/>
                        </a:spcAft>
                        <a:buNone/>
                      </a:pPr>
                      <a:r>
                        <a:rPr b="1" lang="zh-CN" sz="1000">
                          <a:latin typeface="Arial"/>
                          <a:ea typeface="Arial"/>
                          <a:cs typeface="Arial"/>
                          <a:sym typeface="Arial"/>
                        </a:rPr>
                        <a:t>教师是否在场</a:t>
                      </a:r>
                      <a:endParaRPr/>
                    </a:p>
                  </a:txBody>
                  <a:tcPr marT="4065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4445" marR="0" rtl="0" algn="ctr">
                        <a:lnSpc>
                          <a:spcPct val="100000"/>
                        </a:lnSpc>
                        <a:spcBef>
                          <a:spcPts val="0"/>
                        </a:spcBef>
                        <a:spcAft>
                          <a:spcPts val="0"/>
                        </a:spcAft>
                        <a:buNone/>
                      </a:pPr>
                      <a:r>
                        <a:rPr b="1" lang="zh-CN" sz="1000">
                          <a:latin typeface="Arial"/>
                          <a:ea typeface="Arial"/>
                          <a:cs typeface="Arial"/>
                          <a:sym typeface="Arial"/>
                        </a:rPr>
                        <a:t>学生1：[姓名] </a:t>
                      </a:r>
                      <a:endParaRPr/>
                    </a:p>
                  </a:txBody>
                  <a:tcPr marT="311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4445" marR="0" rtl="0" algn="ctr">
                        <a:lnSpc>
                          <a:spcPct val="100000"/>
                        </a:lnSpc>
                        <a:spcBef>
                          <a:spcPts val="0"/>
                        </a:spcBef>
                        <a:spcAft>
                          <a:spcPts val="0"/>
                        </a:spcAft>
                        <a:buNone/>
                      </a:pPr>
                      <a:r>
                        <a:rPr b="1" lang="zh-CN" sz="1000">
                          <a:latin typeface="Arial"/>
                          <a:ea typeface="Arial"/>
                          <a:cs typeface="Arial"/>
                          <a:sym typeface="Arial"/>
                        </a:rPr>
                        <a:t>学生2：[姓名]</a:t>
                      </a:r>
                      <a:endParaRPr b="1" sz="1000">
                        <a:latin typeface="Arial"/>
                        <a:ea typeface="Arial"/>
                        <a:cs typeface="Arial"/>
                        <a:sym typeface="Arial"/>
                      </a:endParaRPr>
                    </a:p>
                  </a:txBody>
                  <a:tcPr marT="311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876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b="1" lang="zh-CN" sz="1000">
                          <a:latin typeface="Arial"/>
                          <a:ea typeface="Arial"/>
                          <a:cs typeface="Arial"/>
                          <a:sym typeface="Arial"/>
                        </a:rPr>
                        <a:t>质疑</a:t>
                      </a:r>
                      <a:endParaRPr/>
                    </a:p>
                    <a:p>
                      <a:pPr indent="0" lvl="0" marL="3175" marR="0" rtl="0" algn="ctr">
                        <a:lnSpc>
                          <a:spcPct val="100000"/>
                        </a:lnSpc>
                        <a:spcBef>
                          <a:spcPts val="825"/>
                        </a:spcBef>
                        <a:spcAft>
                          <a:spcPts val="0"/>
                        </a:spcAft>
                        <a:buNone/>
                      </a:pPr>
                      <a:r>
                        <a:rPr b="1" lang="zh-CN" sz="1000">
                          <a:latin typeface="Arial"/>
                          <a:ea typeface="Arial"/>
                          <a:cs typeface="Arial"/>
                          <a:sym typeface="Arial"/>
                        </a:rPr>
                        <a:t>（CH）</a:t>
                      </a:r>
                      <a:endParaRPr/>
                    </a:p>
                  </a:txBody>
                  <a:tcPr marT="10477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zh-CN" sz="1000">
                          <a:latin typeface="Arial"/>
                          <a:ea typeface="Arial"/>
                          <a:cs typeface="Arial"/>
                          <a:sym typeface="Arial"/>
                        </a:rPr>
                        <a:t>补充发展想法</a:t>
                      </a:r>
                      <a:endParaRPr/>
                    </a:p>
                    <a:p>
                      <a:pPr indent="0" lvl="0" marL="1270" marR="0" rtl="0" algn="ctr">
                        <a:lnSpc>
                          <a:spcPct val="100000"/>
                        </a:lnSpc>
                        <a:spcBef>
                          <a:spcPts val="825"/>
                        </a:spcBef>
                        <a:spcAft>
                          <a:spcPts val="0"/>
                        </a:spcAft>
                        <a:buNone/>
                      </a:pPr>
                      <a:r>
                        <a:rPr b="1" lang="zh-CN" sz="1000">
                          <a:latin typeface="Arial"/>
                          <a:ea typeface="Arial"/>
                          <a:cs typeface="Arial"/>
                          <a:sym typeface="Arial"/>
                        </a:rPr>
                        <a:t>（B）</a:t>
                      </a:r>
                      <a:endParaRPr/>
                    </a:p>
                  </a:txBody>
                  <a:tcPr marT="10477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b="1" lang="zh-CN" sz="1000">
                          <a:latin typeface="Arial"/>
                          <a:ea typeface="Arial"/>
                          <a:cs typeface="Arial"/>
                          <a:sym typeface="Arial"/>
                        </a:rPr>
                        <a:t>质疑</a:t>
                      </a:r>
                      <a:endParaRPr/>
                    </a:p>
                    <a:p>
                      <a:pPr indent="0" lvl="0" marL="3175" marR="0" rtl="0" algn="ctr">
                        <a:lnSpc>
                          <a:spcPct val="100000"/>
                        </a:lnSpc>
                        <a:spcBef>
                          <a:spcPts val="825"/>
                        </a:spcBef>
                        <a:spcAft>
                          <a:spcPts val="0"/>
                        </a:spcAft>
                        <a:buNone/>
                      </a:pPr>
                      <a:r>
                        <a:rPr b="1" lang="zh-CN" sz="1000">
                          <a:latin typeface="Arial"/>
                          <a:ea typeface="Arial"/>
                          <a:cs typeface="Arial"/>
                          <a:sym typeface="Arial"/>
                        </a:rPr>
                        <a:t>（CH）</a:t>
                      </a:r>
                      <a:endParaRPr b="1" sz="1000">
                        <a:latin typeface="Arial"/>
                        <a:ea typeface="Arial"/>
                        <a:cs typeface="Arial"/>
                        <a:sym typeface="Arial"/>
                      </a:endParaRPr>
                    </a:p>
                  </a:txBody>
                  <a:tcPr marT="10477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zh-CN" sz="1000">
                          <a:latin typeface="Arial"/>
                          <a:ea typeface="Arial"/>
                          <a:cs typeface="Arial"/>
                          <a:sym typeface="Arial"/>
                        </a:rPr>
                        <a:t>补充发展想法</a:t>
                      </a:r>
                      <a:endParaRPr/>
                    </a:p>
                    <a:p>
                      <a:pPr indent="0" lvl="0" marL="1270" marR="0" rtl="0" algn="ctr">
                        <a:lnSpc>
                          <a:spcPct val="100000"/>
                        </a:lnSpc>
                        <a:spcBef>
                          <a:spcPts val="825"/>
                        </a:spcBef>
                        <a:spcAft>
                          <a:spcPts val="0"/>
                        </a:spcAft>
                        <a:buNone/>
                      </a:pPr>
                      <a:r>
                        <a:rPr b="1" lang="zh-CN" sz="1000">
                          <a:latin typeface="Arial"/>
                          <a:ea typeface="Arial"/>
                          <a:cs typeface="Arial"/>
                          <a:sym typeface="Arial"/>
                        </a:rPr>
                        <a:t>（B）</a:t>
                      </a:r>
                      <a:endParaRPr/>
                    </a:p>
                  </a:txBody>
                  <a:tcPr marT="10477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1025">
                <a:tc>
                  <a:txBody>
                    <a:bodyPr/>
                    <a:lstStyle/>
                    <a:p>
                      <a:pPr indent="0" lvl="0" marL="33020" marR="0" rtl="0" algn="ctr">
                        <a:lnSpc>
                          <a:spcPct val="100000"/>
                        </a:lnSpc>
                        <a:spcBef>
                          <a:spcPts val="0"/>
                        </a:spcBef>
                        <a:spcAft>
                          <a:spcPts val="0"/>
                        </a:spcAft>
                        <a:buNone/>
                      </a:pPr>
                      <a:r>
                        <a:rPr lang="zh-CN" sz="1000">
                          <a:latin typeface="Arial"/>
                          <a:ea typeface="Arial"/>
                          <a:cs typeface="Arial"/>
                          <a:sym typeface="Arial"/>
                        </a:rPr>
                        <a:t>1</a:t>
                      </a:r>
                      <a:endParaRPr/>
                    </a:p>
                  </a:txBody>
                  <a:tcPr marT="311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33020" marR="0" rtl="0" algn="ctr">
                        <a:lnSpc>
                          <a:spcPct val="100000"/>
                        </a:lnSpc>
                        <a:spcBef>
                          <a:spcPts val="0"/>
                        </a:spcBef>
                        <a:spcAft>
                          <a:spcPts val="0"/>
                        </a:spcAft>
                        <a:buNone/>
                      </a:pPr>
                      <a:r>
                        <a:rPr lang="zh-CN" sz="1000">
                          <a:latin typeface="Arial"/>
                          <a:ea typeface="Arial"/>
                          <a:cs typeface="Arial"/>
                          <a:sym typeface="Arial"/>
                        </a:rPr>
                        <a:t>2</a:t>
                      </a:r>
                      <a:endParaRPr/>
                    </a:p>
                  </a:txBody>
                  <a:tcPr marT="311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0" algn="ctr">
                        <a:lnSpc>
                          <a:spcPct val="100000"/>
                        </a:lnSpc>
                        <a:spcBef>
                          <a:spcPts val="0"/>
                        </a:spcBef>
                        <a:spcAft>
                          <a:spcPts val="0"/>
                        </a:spcAft>
                        <a:buNone/>
                      </a:pPr>
                      <a:r>
                        <a:rPr lang="zh-CN" sz="1000">
                          <a:latin typeface="Arial"/>
                          <a:ea typeface="Arial"/>
                          <a:cs typeface="Arial"/>
                          <a:sym typeface="Arial"/>
                        </a:rPr>
                        <a:t>3</a:t>
                      </a:r>
                      <a:endParaRPr/>
                    </a:p>
                  </a:txBody>
                  <a:tcPr marT="311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None/>
                      </a:pPr>
                      <a:r>
                        <a:t/>
                      </a:r>
                      <a:endParaRPr sz="1350">
                        <a:latin typeface="Times New Roman"/>
                        <a:ea typeface="Times New Roman"/>
                        <a:cs typeface="Times New Roman"/>
                        <a:sym typeface="Times New Roman"/>
                      </a:endParaRPr>
                    </a:p>
                    <a:p>
                      <a:pPr indent="0" lvl="0" marL="368300" marR="0" rtl="0" algn="l">
                        <a:lnSpc>
                          <a:spcPct val="100000"/>
                        </a:lnSpc>
                        <a:spcBef>
                          <a:spcPts val="0"/>
                        </a:spcBef>
                        <a:spcAft>
                          <a:spcPts val="0"/>
                        </a:spcAft>
                        <a:buNone/>
                      </a:pPr>
                      <a:r>
                        <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zh-CN" sz="1000">
                          <a:latin typeface="Arial"/>
                          <a:ea typeface="Arial"/>
                          <a:cs typeface="Arial"/>
                          <a:sym typeface="Arial"/>
                        </a:rPr>
                        <a:t> </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50">
                        <a:latin typeface="Times New Roman"/>
                        <a:ea typeface="Times New Roman"/>
                        <a:cs typeface="Times New Roman"/>
                        <a:sym typeface="Times New Roman"/>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64" name="Google Shape;864;p59"/>
          <p:cNvSpPr/>
          <p:nvPr/>
        </p:nvSpPr>
        <p:spPr>
          <a:xfrm>
            <a:off x="5976517" y="5245061"/>
            <a:ext cx="908541" cy="9080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5" name="Google Shape;865;p59"/>
          <p:cNvSpPr/>
          <p:nvPr/>
        </p:nvSpPr>
        <p:spPr>
          <a:xfrm>
            <a:off x="9626310" y="2194743"/>
            <a:ext cx="860422" cy="9294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6" name="Google Shape;866;p59"/>
          <p:cNvSpPr/>
          <p:nvPr/>
        </p:nvSpPr>
        <p:spPr>
          <a:xfrm>
            <a:off x="5384221" y="1917503"/>
            <a:ext cx="981697" cy="98403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7" name="Google Shape;867;p59"/>
          <p:cNvSpPr/>
          <p:nvPr/>
        </p:nvSpPr>
        <p:spPr>
          <a:xfrm>
            <a:off x="6205875" y="5864896"/>
            <a:ext cx="585571" cy="59260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8" name="Google Shape;868;p59"/>
          <p:cNvSpPr/>
          <p:nvPr/>
        </p:nvSpPr>
        <p:spPr>
          <a:xfrm>
            <a:off x="8729412" y="4843038"/>
            <a:ext cx="1058885" cy="105981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9" name="Google Shape;869;p59"/>
          <p:cNvSpPr/>
          <p:nvPr/>
        </p:nvSpPr>
        <p:spPr>
          <a:xfrm>
            <a:off x="585481" y="5582729"/>
            <a:ext cx="233040" cy="232407"/>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0" name="Google Shape;870;p59"/>
          <p:cNvSpPr/>
          <p:nvPr/>
        </p:nvSpPr>
        <p:spPr>
          <a:xfrm>
            <a:off x="5815103" y="5878308"/>
            <a:ext cx="1891664" cy="867410"/>
          </a:xfrm>
          <a:custGeom>
            <a:rect b="b" l="l" r="r" t="t"/>
            <a:pathLst>
              <a:path extrusionOk="0" h="867409" w="1891665">
                <a:moveTo>
                  <a:pt x="1747088" y="0"/>
                </a:moveTo>
                <a:lnTo>
                  <a:pt x="144576" y="0"/>
                </a:lnTo>
                <a:lnTo>
                  <a:pt x="98880" y="7369"/>
                </a:lnTo>
                <a:lnTo>
                  <a:pt x="59192" y="27891"/>
                </a:lnTo>
                <a:lnTo>
                  <a:pt x="27895" y="59184"/>
                </a:lnTo>
                <a:lnTo>
                  <a:pt x="7370" y="98868"/>
                </a:lnTo>
                <a:lnTo>
                  <a:pt x="0" y="144564"/>
                </a:lnTo>
                <a:lnTo>
                  <a:pt x="0" y="722833"/>
                </a:lnTo>
                <a:lnTo>
                  <a:pt x="7370" y="768528"/>
                </a:lnTo>
                <a:lnTo>
                  <a:pt x="27895" y="808212"/>
                </a:lnTo>
                <a:lnTo>
                  <a:pt x="59192" y="839506"/>
                </a:lnTo>
                <a:lnTo>
                  <a:pt x="98880" y="860027"/>
                </a:lnTo>
                <a:lnTo>
                  <a:pt x="144576" y="867397"/>
                </a:lnTo>
                <a:lnTo>
                  <a:pt x="1747088" y="867397"/>
                </a:lnTo>
                <a:lnTo>
                  <a:pt x="1792784" y="860027"/>
                </a:lnTo>
                <a:lnTo>
                  <a:pt x="1832472" y="839506"/>
                </a:lnTo>
                <a:lnTo>
                  <a:pt x="1863769" y="808212"/>
                </a:lnTo>
                <a:lnTo>
                  <a:pt x="1884294" y="768528"/>
                </a:lnTo>
                <a:lnTo>
                  <a:pt x="1891664" y="722833"/>
                </a:lnTo>
                <a:lnTo>
                  <a:pt x="1891664" y="144564"/>
                </a:lnTo>
                <a:lnTo>
                  <a:pt x="1884294" y="98868"/>
                </a:lnTo>
                <a:lnTo>
                  <a:pt x="1863769" y="59184"/>
                </a:lnTo>
                <a:lnTo>
                  <a:pt x="1832472" y="27891"/>
                </a:lnTo>
                <a:lnTo>
                  <a:pt x="1792784" y="7369"/>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1" name="Google Shape;871;p59"/>
          <p:cNvSpPr txBox="1"/>
          <p:nvPr>
            <p:ph idx="12" type="sldNum"/>
          </p:nvPr>
        </p:nvSpPr>
        <p:spPr>
          <a:xfrm>
            <a:off x="5249962" y="7155017"/>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43</a:t>
            </a:r>
            <a:endParaRPr/>
          </a:p>
        </p:txBody>
      </p:sp>
      <p:sp>
        <p:nvSpPr>
          <p:cNvPr id="872" name="Google Shape;872;p59"/>
          <p:cNvSpPr txBox="1"/>
          <p:nvPr/>
        </p:nvSpPr>
        <p:spPr>
          <a:xfrm>
            <a:off x="5956562" y="5975350"/>
            <a:ext cx="1689100" cy="669290"/>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zh-CN" sz="1200">
                <a:solidFill>
                  <a:schemeClr val="dk1"/>
                </a:solidFill>
                <a:latin typeface="Arial"/>
                <a:ea typeface="Arial"/>
                <a:cs typeface="Arial"/>
                <a:sym typeface="Arial"/>
              </a:rPr>
              <a:t>如果在此期间教师或助教与学生有互动，请在此方框内打勾</a:t>
            </a:r>
            <a:r>
              <a:rPr lang="zh-CN" sz="1000">
                <a:solidFill>
                  <a:schemeClr val="dk1"/>
                </a:solidFill>
                <a:latin typeface="Arial"/>
                <a:ea typeface="Arial"/>
                <a:cs typeface="Arial"/>
                <a:sym typeface="Arial"/>
              </a:rPr>
              <a:t>。</a:t>
            </a:r>
            <a:endParaRPr/>
          </a:p>
        </p:txBody>
      </p:sp>
      <p:sp>
        <p:nvSpPr>
          <p:cNvPr id="873" name="Google Shape;873;p59"/>
          <p:cNvSpPr/>
          <p:nvPr/>
        </p:nvSpPr>
        <p:spPr>
          <a:xfrm>
            <a:off x="8663305" y="5693410"/>
            <a:ext cx="1891665" cy="1052195"/>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4"/>
                </a:lnTo>
                <a:lnTo>
                  <a:pt x="1747202" y="866774"/>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59"/>
          <p:cNvSpPr txBox="1"/>
          <p:nvPr/>
        </p:nvSpPr>
        <p:spPr>
          <a:xfrm>
            <a:off x="8749796" y="5703512"/>
            <a:ext cx="1737571" cy="1022350"/>
          </a:xfrm>
          <a:prstGeom prst="rect">
            <a:avLst/>
          </a:prstGeom>
          <a:noFill/>
          <a:ln>
            <a:noFill/>
          </a:ln>
        </p:spPr>
        <p:txBody>
          <a:bodyPr anchorCtr="0" anchor="t" bIns="0" lIns="0" spcFirstLastPara="1" rIns="0" wrap="square" tIns="0">
            <a:spAutoFit/>
          </a:bodyPr>
          <a:lstStyle/>
          <a:p>
            <a:pPr indent="0" lvl="0" marL="12700" marR="5080" rtl="0" algn="l">
              <a:lnSpc>
                <a:spcPct val="111000"/>
              </a:lnSpc>
              <a:spcBef>
                <a:spcPts val="0"/>
              </a:spcBef>
              <a:spcAft>
                <a:spcPts val="0"/>
              </a:spcAft>
              <a:buNone/>
            </a:pPr>
            <a:r>
              <a:rPr lang="zh-CN" sz="1200">
                <a:solidFill>
                  <a:schemeClr val="dk1"/>
                </a:solidFill>
                <a:latin typeface="Arial"/>
                <a:ea typeface="Arial"/>
                <a:cs typeface="Arial"/>
                <a:sym typeface="Arial"/>
              </a:rPr>
              <a:t>确定您想关注的编码：质疑（CH）和补充发展想法（B）作为示例提供，但您可以选择任意一个或两个编码。</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60"/>
          <p:cNvSpPr txBox="1"/>
          <p:nvPr/>
        </p:nvSpPr>
        <p:spPr>
          <a:xfrm>
            <a:off x="629284" y="627380"/>
            <a:ext cx="4435475" cy="159956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185" marR="0" rtl="0" algn="ctr">
              <a:lnSpc>
                <a:spcPct val="100000"/>
              </a:lnSpc>
              <a:spcBef>
                <a:spcPts val="0"/>
              </a:spcBef>
              <a:spcAft>
                <a:spcPts val="0"/>
              </a:spcAft>
              <a:buNone/>
            </a:pPr>
            <a:r>
              <a:rPr b="1" lang="zh-CN" sz="1400">
                <a:solidFill>
                  <a:schemeClr val="dk1"/>
                </a:solidFill>
                <a:latin typeface="Arial"/>
                <a:ea typeface="Arial"/>
                <a:cs typeface="Arial"/>
                <a:sym typeface="Arial"/>
              </a:rPr>
              <a:t>时间取样模板应用示例</a:t>
            </a:r>
            <a:endParaRPr sz="1200">
              <a:solidFill>
                <a:schemeClr val="dk1"/>
              </a:solidFill>
              <a:latin typeface="Arimo"/>
              <a:ea typeface="Arimo"/>
              <a:cs typeface="Arimo"/>
              <a:sym typeface="Arimo"/>
            </a:endParaRPr>
          </a:p>
          <a:p>
            <a:pPr indent="0" lvl="0" marL="83185" marR="135255" rtl="0" algn="l">
              <a:lnSpc>
                <a:spcPct val="121000"/>
              </a:lnSpc>
              <a:spcBef>
                <a:spcPts val="670"/>
              </a:spcBef>
              <a:spcAft>
                <a:spcPts val="0"/>
              </a:spcAft>
              <a:buNone/>
            </a:pPr>
            <a:r>
              <a:rPr lang="zh-CN" sz="1200">
                <a:solidFill>
                  <a:schemeClr val="dk1"/>
                </a:solidFill>
                <a:latin typeface="Arimo"/>
                <a:ea typeface="Arimo"/>
                <a:cs typeface="Arimo"/>
                <a:sym typeface="Arimo"/>
              </a:rPr>
              <a:t>教师侯赛因对四名学生小组活动进行了观察并实时编码。他的关注点主要集中在推理（R）和邀请推理（IR）。每次他观察一分钟，然后休息30秒，记录他听到R和IR的例子。此外，他还简要记录了对话中的重要信息和对话过程中一些重要的观察。</a:t>
            </a:r>
            <a:endParaRPr sz="1200">
              <a:solidFill>
                <a:schemeClr val="dk1"/>
              </a:solidFill>
              <a:latin typeface="Arimo"/>
              <a:ea typeface="Arimo"/>
              <a:cs typeface="Arimo"/>
              <a:sym typeface="Arimo"/>
            </a:endParaRPr>
          </a:p>
        </p:txBody>
      </p:sp>
      <p:sp>
        <p:nvSpPr>
          <p:cNvPr id="880" name="Google Shape;880;p60"/>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44</a:t>
            </a:r>
            <a:endParaRPr/>
          </a:p>
        </p:txBody>
      </p:sp>
      <p:graphicFrame>
        <p:nvGraphicFramePr>
          <p:cNvPr id="881" name="Google Shape;881;p60"/>
          <p:cNvGraphicFramePr/>
          <p:nvPr/>
        </p:nvGraphicFramePr>
        <p:xfrm>
          <a:off x="629283" y="2527944"/>
          <a:ext cx="3000000" cy="3000000"/>
        </p:xfrm>
        <a:graphic>
          <a:graphicData uri="http://schemas.openxmlformats.org/drawingml/2006/table">
            <a:tbl>
              <a:tblPr>
                <a:noFill/>
                <a:tableStyleId>{FF3E3D6E-B719-4512-BCB7-21C66A12D1B6}</a:tableStyleId>
              </a:tblPr>
              <a:tblGrid>
                <a:gridCol w="754375"/>
                <a:gridCol w="996325"/>
                <a:gridCol w="636275"/>
                <a:gridCol w="1044575"/>
                <a:gridCol w="643300"/>
                <a:gridCol w="1010925"/>
                <a:gridCol w="868600"/>
                <a:gridCol w="939775"/>
                <a:gridCol w="939775"/>
                <a:gridCol w="939775"/>
              </a:tblGrid>
              <a:tr h="440700">
                <a:tc>
                  <a:txBody>
                    <a:bodyPr/>
                    <a:lstStyle/>
                    <a:p>
                      <a:pPr indent="0" lvl="0" marL="61595" marR="0" rtl="0" algn="ctr">
                        <a:lnSpc>
                          <a:spcPct val="100000"/>
                        </a:lnSpc>
                        <a:spcBef>
                          <a:spcPts val="0"/>
                        </a:spcBef>
                        <a:spcAft>
                          <a:spcPts val="0"/>
                        </a:spcAft>
                        <a:buNone/>
                      </a:pPr>
                      <a:r>
                        <a:rPr b="1" lang="zh-CN" sz="1000">
                          <a:latin typeface="Arial"/>
                          <a:ea typeface="Arial"/>
                          <a:cs typeface="Arial"/>
                          <a:sym typeface="Arial"/>
                        </a:rPr>
                        <a:t>时间窗口</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1429" lvl="0" marL="139700" marR="233680" rtl="0" algn="ctr">
                        <a:lnSpc>
                          <a:spcPct val="120000"/>
                        </a:lnSpc>
                        <a:spcBef>
                          <a:spcPts val="0"/>
                        </a:spcBef>
                        <a:spcAft>
                          <a:spcPts val="0"/>
                        </a:spcAft>
                        <a:buNone/>
                      </a:pPr>
                      <a:r>
                        <a:rPr b="1" lang="zh-CN" sz="1000">
                          <a:latin typeface="Arial"/>
                          <a:ea typeface="Arial"/>
                          <a:cs typeface="Arial"/>
                          <a:sym typeface="Arial"/>
                        </a:rPr>
                        <a:t>教师是否在场</a:t>
                      </a:r>
                      <a:endParaRPr b="1" sz="1000">
                        <a:solidFill>
                          <a:srgbClr val="000000"/>
                        </a:solidFill>
                        <a:latin typeface="Arial"/>
                        <a:ea typeface="Arial"/>
                        <a:cs typeface="Arial"/>
                        <a:sym typeface="Arial"/>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ctr">
                        <a:lnSpc>
                          <a:spcPct val="119000"/>
                        </a:lnSpc>
                        <a:spcBef>
                          <a:spcPts val="0"/>
                        </a:spcBef>
                        <a:spcAft>
                          <a:spcPts val="0"/>
                        </a:spcAft>
                        <a:buNone/>
                      </a:pPr>
                      <a:r>
                        <a:rPr b="1" lang="zh-CN" sz="1000">
                          <a:solidFill>
                            <a:srgbClr val="000000"/>
                          </a:solidFill>
                          <a:latin typeface="Calibri"/>
                          <a:ea typeface="Calibri"/>
                          <a:cs typeface="Calibri"/>
                          <a:sym typeface="Calibri"/>
                        </a:rPr>
                        <a:t>学生1：罗瑞</a:t>
                      </a:r>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zh-CN" sz="1000">
                          <a:solidFill>
                            <a:srgbClr val="000000"/>
                          </a:solidFill>
                          <a:latin typeface="Calibri"/>
                          <a:ea typeface="Calibri"/>
                          <a:cs typeface="Calibri"/>
                          <a:sym typeface="Calibri"/>
                        </a:rPr>
                        <a:t>学生2：伊内兹 </a:t>
                      </a:r>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zh-CN" sz="1000">
                          <a:solidFill>
                            <a:srgbClr val="000000"/>
                          </a:solidFill>
                          <a:latin typeface="Calibri"/>
                          <a:ea typeface="Calibri"/>
                          <a:cs typeface="Calibri"/>
                          <a:sym typeface="Calibri"/>
                        </a:rPr>
                        <a:t>学生3：卢卡</a:t>
                      </a:r>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zh-CN" sz="1000">
                          <a:solidFill>
                            <a:srgbClr val="000000"/>
                          </a:solidFill>
                          <a:latin typeface="Calibri"/>
                          <a:ea typeface="Calibri"/>
                          <a:cs typeface="Calibri"/>
                          <a:sym typeface="Calibri"/>
                        </a:rPr>
                        <a:t>学生4：特尼</a:t>
                      </a:r>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18325">
                <a:tc>
                  <a:txBody>
                    <a:bodyPr/>
                    <a:lstStyle/>
                    <a:p>
                      <a:pPr indent="0" lvl="0" marL="0" marR="0" rtl="0" algn="ctr">
                        <a:lnSpc>
                          <a:spcPct val="119000"/>
                        </a:lnSpc>
                        <a:spcBef>
                          <a:spcPts val="0"/>
                        </a:spcBef>
                        <a:spcAft>
                          <a:spcPts val="0"/>
                        </a:spcAft>
                        <a:buNone/>
                      </a:pPr>
                      <a:r>
                        <a:rPr b="1" lang="zh-CN"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lang="zh-CN" sz="1000">
                          <a:latin typeface="Arimo"/>
                          <a:ea typeface="Arimo"/>
                          <a:cs typeface="Arimo"/>
                          <a:sym typeface="Arimo"/>
                        </a:rPr>
                        <a:t>推理（R）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lang="zh-CN" sz="1000">
                          <a:latin typeface="Arimo"/>
                          <a:ea typeface="Arimo"/>
                          <a:cs typeface="Arimo"/>
                          <a:sym typeface="Arimo"/>
                        </a:rPr>
                        <a:t>邀请推理（IR）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lang="zh-CN" sz="1000">
                          <a:latin typeface="Arimo"/>
                          <a:ea typeface="Arimo"/>
                          <a:cs typeface="Arimo"/>
                          <a:sym typeface="Arimo"/>
                        </a:rPr>
                        <a:t>推理（R）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lang="zh-CN" sz="1000">
                          <a:latin typeface="Arimo"/>
                          <a:ea typeface="Arimo"/>
                          <a:cs typeface="Arimo"/>
                          <a:sym typeface="Arimo"/>
                        </a:rPr>
                        <a:t>邀请推理（IR）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lang="zh-CN" sz="1000">
                          <a:latin typeface="Arimo"/>
                          <a:ea typeface="Arimo"/>
                          <a:cs typeface="Arimo"/>
                          <a:sym typeface="Arimo"/>
                        </a:rPr>
                        <a:t>推理（R）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lang="zh-CN" sz="1000">
                          <a:latin typeface="Arimo"/>
                          <a:ea typeface="Arimo"/>
                          <a:cs typeface="Arimo"/>
                          <a:sym typeface="Arimo"/>
                        </a:rPr>
                        <a:t>邀请推理（IR）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lang="zh-CN" sz="1000">
                          <a:latin typeface="Arimo"/>
                          <a:ea typeface="Arimo"/>
                          <a:cs typeface="Arimo"/>
                          <a:sym typeface="Arimo"/>
                        </a:rPr>
                        <a:t>推理（R）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lang="zh-CN" sz="1000">
                          <a:latin typeface="Arimo"/>
                          <a:ea typeface="Arimo"/>
                          <a:cs typeface="Arimo"/>
                          <a:sym typeface="Arimo"/>
                        </a:rPr>
                        <a:t>邀请推理（IR）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1</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X</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2</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X</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3</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X</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X</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X</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4</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X</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X</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5</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X</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6</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X</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zh-CN" sz="1000">
                          <a:solidFill>
                            <a:srgbClr val="000000"/>
                          </a:solidFill>
                          <a:latin typeface="Calibri"/>
                          <a:ea typeface="Calibri"/>
                          <a:cs typeface="Calibri"/>
                          <a:sym typeface="Calibri"/>
                        </a:rPr>
                        <a:t> </a:t>
                      </a:r>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82" name="Google Shape;882;p60"/>
          <p:cNvSpPr/>
          <p:nvPr/>
        </p:nvSpPr>
        <p:spPr>
          <a:xfrm>
            <a:off x="629285" y="5694045"/>
            <a:ext cx="8537575" cy="785495"/>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lang="zh-CN" sz="1200">
                <a:solidFill>
                  <a:schemeClr val="dk1"/>
                </a:solidFill>
                <a:latin typeface="Arial"/>
                <a:ea typeface="Arial"/>
                <a:cs typeface="Arial"/>
                <a:sym typeface="Arial"/>
              </a:rPr>
              <a:t>评论：</a:t>
            </a:r>
            <a:endParaRPr/>
          </a:p>
          <a:p>
            <a:pPr indent="0" lvl="0" marL="0" marR="0" rtl="0" algn="l">
              <a:lnSpc>
                <a:spcPct val="120000"/>
              </a:lnSpc>
              <a:spcBef>
                <a:spcPts val="0"/>
              </a:spcBef>
              <a:spcAft>
                <a:spcPts val="0"/>
              </a:spcAft>
              <a:buNone/>
            </a:pPr>
            <a:r>
              <a:rPr lang="zh-CN" sz="1200">
                <a:solidFill>
                  <a:schemeClr val="dk1"/>
                </a:solidFill>
                <a:latin typeface="Arial"/>
                <a:ea typeface="Arial"/>
                <a:cs typeface="Arial"/>
                <a:sym typeface="Arial"/>
              </a:rPr>
              <a:t>罗瑞擅长推理——为观点提供了许多理由，但并未询问其他人的意见。罗瑞占据主导地位，其他人难以参与讨论。卢卡在特尼说了一些话时问了“为什么？”，但并没有解释。特尼回答并陈述了理由。</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rPr lang="zh-CN" sz="13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zh-CN" sz="1800">
                <a:solidFill>
                  <a:schemeClr val="dk1"/>
                </a:solidFill>
                <a:latin typeface="Calibri"/>
                <a:ea typeface="Calibri"/>
                <a:cs typeface="Calibri"/>
                <a:sym typeface="Calibri"/>
              </a:rPr>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61"/>
          <p:cNvSpPr/>
          <p:nvPr/>
        </p:nvSpPr>
        <p:spPr>
          <a:xfrm>
            <a:off x="5784984" y="3038736"/>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8" name="Google Shape;888;p61"/>
          <p:cNvSpPr/>
          <p:nvPr/>
        </p:nvSpPr>
        <p:spPr>
          <a:xfrm>
            <a:off x="7476624"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9" name="Google Shape;889;p61"/>
          <p:cNvSpPr/>
          <p:nvPr/>
        </p:nvSpPr>
        <p:spPr>
          <a:xfrm>
            <a:off x="7482720" y="3038736"/>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0" name="Google Shape;890;p61"/>
          <p:cNvSpPr/>
          <p:nvPr/>
        </p:nvSpPr>
        <p:spPr>
          <a:xfrm>
            <a:off x="8345303"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1" name="Google Shape;891;p61"/>
          <p:cNvSpPr/>
          <p:nvPr/>
        </p:nvSpPr>
        <p:spPr>
          <a:xfrm>
            <a:off x="8351399" y="3038736"/>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2" name="Google Shape;892;p61"/>
          <p:cNvSpPr/>
          <p:nvPr/>
        </p:nvSpPr>
        <p:spPr>
          <a:xfrm>
            <a:off x="915607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3" name="Google Shape;893;p61"/>
          <p:cNvSpPr/>
          <p:nvPr/>
        </p:nvSpPr>
        <p:spPr>
          <a:xfrm>
            <a:off x="9162167" y="3038736"/>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4" name="Google Shape;894;p61"/>
          <p:cNvSpPr/>
          <p:nvPr/>
        </p:nvSpPr>
        <p:spPr>
          <a:xfrm>
            <a:off x="1036003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5" name="Google Shape;895;p61"/>
          <p:cNvSpPr/>
          <p:nvPr/>
        </p:nvSpPr>
        <p:spPr>
          <a:xfrm>
            <a:off x="5784984" y="365443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6" name="Google Shape;896;p61"/>
          <p:cNvSpPr/>
          <p:nvPr/>
        </p:nvSpPr>
        <p:spPr>
          <a:xfrm>
            <a:off x="7482720" y="365443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7" name="Google Shape;897;p61"/>
          <p:cNvSpPr/>
          <p:nvPr/>
        </p:nvSpPr>
        <p:spPr>
          <a:xfrm>
            <a:off x="8351399" y="365443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8" name="Google Shape;898;p61"/>
          <p:cNvSpPr/>
          <p:nvPr/>
        </p:nvSpPr>
        <p:spPr>
          <a:xfrm>
            <a:off x="9162167" y="365443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61"/>
          <p:cNvSpPr/>
          <p:nvPr/>
        </p:nvSpPr>
        <p:spPr>
          <a:xfrm>
            <a:off x="5784984" y="406591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0" name="Google Shape;900;p61"/>
          <p:cNvSpPr/>
          <p:nvPr/>
        </p:nvSpPr>
        <p:spPr>
          <a:xfrm>
            <a:off x="7482720" y="406591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1" name="Google Shape;901;p61"/>
          <p:cNvSpPr/>
          <p:nvPr/>
        </p:nvSpPr>
        <p:spPr>
          <a:xfrm>
            <a:off x="8351399" y="406591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61"/>
          <p:cNvSpPr/>
          <p:nvPr/>
        </p:nvSpPr>
        <p:spPr>
          <a:xfrm>
            <a:off x="9162167" y="406591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61"/>
          <p:cNvSpPr/>
          <p:nvPr/>
        </p:nvSpPr>
        <p:spPr>
          <a:xfrm>
            <a:off x="5784984" y="447739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61"/>
          <p:cNvSpPr/>
          <p:nvPr/>
        </p:nvSpPr>
        <p:spPr>
          <a:xfrm>
            <a:off x="7482720" y="447739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61"/>
          <p:cNvSpPr/>
          <p:nvPr/>
        </p:nvSpPr>
        <p:spPr>
          <a:xfrm>
            <a:off x="8351399" y="447739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61"/>
          <p:cNvSpPr/>
          <p:nvPr/>
        </p:nvSpPr>
        <p:spPr>
          <a:xfrm>
            <a:off x="9162167" y="447739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7" name="Google Shape;907;p61"/>
          <p:cNvSpPr/>
          <p:nvPr/>
        </p:nvSpPr>
        <p:spPr>
          <a:xfrm>
            <a:off x="5784984" y="488887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8" name="Google Shape;908;p61"/>
          <p:cNvSpPr/>
          <p:nvPr/>
        </p:nvSpPr>
        <p:spPr>
          <a:xfrm>
            <a:off x="7482720" y="488887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61"/>
          <p:cNvSpPr/>
          <p:nvPr/>
        </p:nvSpPr>
        <p:spPr>
          <a:xfrm>
            <a:off x="8351399" y="488887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0" name="Google Shape;910;p61"/>
          <p:cNvSpPr/>
          <p:nvPr/>
        </p:nvSpPr>
        <p:spPr>
          <a:xfrm>
            <a:off x="9162167" y="488887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1" name="Google Shape;911;p61"/>
          <p:cNvSpPr/>
          <p:nvPr/>
        </p:nvSpPr>
        <p:spPr>
          <a:xfrm>
            <a:off x="5781936"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2" name="Google Shape;912;p61"/>
          <p:cNvSpPr/>
          <p:nvPr/>
        </p:nvSpPr>
        <p:spPr>
          <a:xfrm>
            <a:off x="5784984" y="530035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3" name="Google Shape;913;p61"/>
          <p:cNvSpPr/>
          <p:nvPr/>
        </p:nvSpPr>
        <p:spPr>
          <a:xfrm>
            <a:off x="7479672"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61"/>
          <p:cNvSpPr/>
          <p:nvPr/>
        </p:nvSpPr>
        <p:spPr>
          <a:xfrm>
            <a:off x="7482720" y="530035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61"/>
          <p:cNvSpPr/>
          <p:nvPr/>
        </p:nvSpPr>
        <p:spPr>
          <a:xfrm>
            <a:off x="8348351"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6" name="Google Shape;916;p61"/>
          <p:cNvSpPr/>
          <p:nvPr/>
        </p:nvSpPr>
        <p:spPr>
          <a:xfrm>
            <a:off x="8351399" y="530035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61"/>
          <p:cNvSpPr/>
          <p:nvPr/>
        </p:nvSpPr>
        <p:spPr>
          <a:xfrm>
            <a:off x="9159119"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61"/>
          <p:cNvSpPr/>
          <p:nvPr/>
        </p:nvSpPr>
        <p:spPr>
          <a:xfrm>
            <a:off x="9162167" y="530035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61"/>
          <p:cNvSpPr/>
          <p:nvPr/>
        </p:nvSpPr>
        <p:spPr>
          <a:xfrm>
            <a:off x="10363079"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0" name="Google Shape;920;p61"/>
          <p:cNvSpPr/>
          <p:nvPr/>
        </p:nvSpPr>
        <p:spPr>
          <a:xfrm>
            <a:off x="487044" y="780400"/>
            <a:ext cx="4653280" cy="5931154"/>
          </a:xfrm>
          <a:custGeom>
            <a:rect b="b" l="l" r="r" t="t"/>
            <a:pathLst>
              <a:path extrusionOk="0" h="6085840" w="4653280">
                <a:moveTo>
                  <a:pt x="0" y="0"/>
                </a:moveTo>
                <a:lnTo>
                  <a:pt x="4653191" y="0"/>
                </a:lnTo>
                <a:lnTo>
                  <a:pt x="4653191" y="6085655"/>
                </a:lnTo>
                <a:lnTo>
                  <a:pt x="0" y="6085655"/>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61"/>
          <p:cNvSpPr txBox="1"/>
          <p:nvPr/>
        </p:nvSpPr>
        <p:spPr>
          <a:xfrm>
            <a:off x="583190" y="830333"/>
            <a:ext cx="4460875" cy="5830570"/>
          </a:xfrm>
          <a:prstGeom prst="rect">
            <a:avLst/>
          </a:prstGeom>
          <a:noFill/>
          <a:ln>
            <a:noFill/>
          </a:ln>
        </p:spPr>
        <p:txBody>
          <a:bodyPr anchorCtr="0" anchor="t" bIns="91425" lIns="91425" spcFirstLastPara="1" rIns="91425" wrap="square" tIns="91425">
            <a:spAutoFit/>
          </a:bodyPr>
          <a:lstStyle/>
          <a:p>
            <a:pPr indent="0" lvl="0" marL="12700" marR="0" rtl="0" algn="just">
              <a:lnSpc>
                <a:spcPct val="100000"/>
              </a:lnSpc>
              <a:spcBef>
                <a:spcPts val="0"/>
              </a:spcBef>
              <a:spcAft>
                <a:spcPts val="0"/>
              </a:spcAft>
              <a:buNone/>
            </a:pPr>
            <a:r>
              <a:rPr b="1" lang="zh-CN" sz="1400">
                <a:solidFill>
                  <a:schemeClr val="dk1"/>
                </a:solidFill>
                <a:latin typeface="Arial"/>
                <a:ea typeface="Arial"/>
                <a:cs typeface="Arial"/>
                <a:sym typeface="Arial"/>
              </a:rPr>
              <a:t>2C: 小组活动中个体学生核对表</a:t>
            </a:r>
            <a:endParaRPr sz="1400">
              <a:solidFill>
                <a:schemeClr val="dk1"/>
              </a:solidFill>
              <a:latin typeface="Arial"/>
              <a:ea typeface="Arial"/>
              <a:cs typeface="Arial"/>
              <a:sym typeface="Arial"/>
            </a:endParaRPr>
          </a:p>
          <a:p>
            <a:pPr indent="0" lvl="0" marL="12700" marR="5080" rtl="0" algn="just">
              <a:lnSpc>
                <a:spcPct val="121000"/>
              </a:lnSpc>
              <a:spcBef>
                <a:spcPts val="665"/>
              </a:spcBef>
              <a:spcAft>
                <a:spcPts val="0"/>
              </a:spcAft>
              <a:buNone/>
            </a:pPr>
            <a:r>
              <a:t/>
            </a:r>
            <a:endParaRPr sz="1200">
              <a:solidFill>
                <a:schemeClr val="dk1"/>
              </a:solidFill>
              <a:latin typeface="Arimo"/>
              <a:ea typeface="Arimo"/>
              <a:cs typeface="Arimo"/>
              <a:sym typeface="Arimo"/>
            </a:endParaRPr>
          </a:p>
          <a:p>
            <a:pPr indent="0" lvl="0" marL="12700" marR="5080" rtl="0" algn="just">
              <a:lnSpc>
                <a:spcPct val="121000"/>
              </a:lnSpc>
              <a:spcBef>
                <a:spcPts val="665"/>
              </a:spcBef>
              <a:spcAft>
                <a:spcPts val="0"/>
              </a:spcAft>
              <a:buNone/>
            </a:pPr>
            <a:r>
              <a:rPr lang="zh-CN" sz="1300">
                <a:solidFill>
                  <a:schemeClr val="dk1"/>
                </a:solidFill>
                <a:latin typeface="Arial"/>
                <a:ea typeface="Arial"/>
                <a:cs typeface="Arial"/>
                <a:sym typeface="Arial"/>
              </a:rPr>
              <a:t>这个核对表有两种使用方式。首先，它可以作为2B模板的总结：您可以将多个小组的学生的参与情况记录在表格中，并添加总体参与度的评分。</a:t>
            </a:r>
            <a:endParaRPr/>
          </a:p>
          <a:p>
            <a:pPr indent="0" lvl="0" marL="12700" marR="5080" rtl="0" algn="just">
              <a:lnSpc>
                <a:spcPct val="121000"/>
              </a:lnSpc>
              <a:spcBef>
                <a:spcPts val="665"/>
              </a:spcBef>
              <a:spcAft>
                <a:spcPts val="0"/>
              </a:spcAft>
              <a:buNone/>
            </a:pPr>
            <a:r>
              <a:rPr lang="zh-CN" sz="1300">
                <a:solidFill>
                  <a:schemeClr val="dk1"/>
                </a:solidFill>
                <a:latin typeface="Arial"/>
                <a:ea typeface="Arial"/>
                <a:cs typeface="Arial"/>
                <a:sym typeface="Arial"/>
              </a:rPr>
              <a:t>其次，如果您无法进行时间取样，您可以使用这个表格：观察对话，在听到感兴趣的类别时进行标记。同样，您可以为每个学生提供总体评分。</a:t>
            </a:r>
            <a:endParaRPr/>
          </a:p>
          <a:p>
            <a:pPr indent="0" lvl="0" marL="12700" marR="5080" rtl="0" algn="just">
              <a:lnSpc>
                <a:spcPct val="121000"/>
              </a:lnSpc>
              <a:spcBef>
                <a:spcPts val="665"/>
              </a:spcBef>
              <a:spcAft>
                <a:spcPts val="0"/>
              </a:spcAft>
              <a:buNone/>
            </a:pPr>
            <a:r>
              <a:rPr lang="zh-CN" sz="1300">
                <a:solidFill>
                  <a:schemeClr val="dk1"/>
                </a:solidFill>
                <a:latin typeface="Arial"/>
                <a:ea typeface="Arial"/>
                <a:cs typeface="Arial"/>
                <a:sym typeface="Arial"/>
              </a:rPr>
              <a:t>尽管这种核对表无法捕捉所有细节，但是这不是其设计目的。不过，这是一种实用的方法，可以更深入地关注学生的对话，并在时间推移中识别出趋势。</a:t>
            </a:r>
            <a:endParaRPr b="1" sz="1300">
              <a:solidFill>
                <a:schemeClr val="dk1"/>
              </a:solidFill>
              <a:latin typeface="Arial"/>
              <a:ea typeface="Arial"/>
              <a:cs typeface="Arial"/>
              <a:sym typeface="Arial"/>
            </a:endParaRPr>
          </a:p>
          <a:p>
            <a:pPr indent="0" lvl="0" marL="12700" marR="5080" rtl="0" algn="just">
              <a:lnSpc>
                <a:spcPct val="121000"/>
              </a:lnSpc>
              <a:spcBef>
                <a:spcPts val="600"/>
              </a:spcBef>
              <a:spcAft>
                <a:spcPts val="0"/>
              </a:spcAft>
              <a:buNone/>
            </a:pPr>
            <a:r>
              <a:rPr b="1" lang="zh-CN" sz="1300">
                <a:solidFill>
                  <a:schemeClr val="dk1"/>
                </a:solidFill>
                <a:latin typeface="Arial"/>
                <a:ea typeface="Arial"/>
                <a:cs typeface="Arial"/>
                <a:sym typeface="Arial"/>
              </a:rPr>
              <a:t>指导说明：</a:t>
            </a:r>
            <a:endParaRPr sz="1300">
              <a:solidFill>
                <a:schemeClr val="dk1"/>
              </a:solidFill>
              <a:latin typeface="Arial"/>
              <a:ea typeface="Arial"/>
              <a:cs typeface="Arial"/>
              <a:sym typeface="Arial"/>
            </a:endParaRPr>
          </a:p>
          <a:p>
            <a:pPr indent="-136525" lvl="0" marL="190500" marR="0" rtl="0" algn="just">
              <a:lnSpc>
                <a:spcPct val="100000"/>
              </a:lnSpc>
              <a:spcBef>
                <a:spcPts val="1505"/>
              </a:spcBef>
              <a:spcAft>
                <a:spcPts val="0"/>
              </a:spcAft>
              <a:buClr>
                <a:schemeClr val="dk1"/>
              </a:buClr>
              <a:buSzPts val="1079"/>
              <a:buFont typeface="Arial"/>
              <a:buChar char="•"/>
            </a:pPr>
            <a:r>
              <a:rPr lang="zh-CN" sz="1300">
                <a:solidFill>
                  <a:schemeClr val="dk1"/>
                </a:solidFill>
                <a:latin typeface="Arial"/>
                <a:ea typeface="Arial"/>
                <a:cs typeface="Arial"/>
                <a:sym typeface="Arial"/>
              </a:rPr>
              <a:t>您可以选择一个或两个您感兴趣的类别。</a:t>
            </a:r>
            <a:endParaRPr/>
          </a:p>
          <a:p>
            <a:pPr indent="-136525" lvl="0" marL="190500" marR="0" rtl="0" algn="just">
              <a:lnSpc>
                <a:spcPct val="100000"/>
              </a:lnSpc>
              <a:spcBef>
                <a:spcPts val="905"/>
              </a:spcBef>
              <a:spcAft>
                <a:spcPts val="0"/>
              </a:spcAft>
              <a:buClr>
                <a:schemeClr val="dk1"/>
              </a:buClr>
              <a:buSzPts val="1079"/>
              <a:buFont typeface="Arial"/>
              <a:buChar char="•"/>
            </a:pPr>
            <a:r>
              <a:rPr lang="zh-CN" sz="1300">
                <a:solidFill>
                  <a:schemeClr val="dk1"/>
                </a:solidFill>
                <a:latin typeface="Arial"/>
                <a:ea typeface="Arial"/>
                <a:cs typeface="Arial"/>
                <a:sym typeface="Arial"/>
              </a:rPr>
              <a:t>在学生的对话中，只要听到这些编码，请勾选相应的编码框。</a:t>
            </a:r>
            <a:endParaRPr/>
          </a:p>
          <a:p>
            <a:pPr indent="-136525" lvl="0" marL="190500" marR="0" rtl="0" algn="just">
              <a:lnSpc>
                <a:spcPct val="100000"/>
              </a:lnSpc>
              <a:spcBef>
                <a:spcPts val="905"/>
              </a:spcBef>
              <a:spcAft>
                <a:spcPts val="0"/>
              </a:spcAft>
              <a:buClr>
                <a:schemeClr val="dk1"/>
              </a:buClr>
              <a:buSzPts val="1079"/>
              <a:buFont typeface="Arial"/>
              <a:buChar char="•"/>
            </a:pPr>
            <a:r>
              <a:rPr lang="zh-CN" sz="1300">
                <a:solidFill>
                  <a:schemeClr val="dk1"/>
                </a:solidFill>
                <a:latin typeface="Arial"/>
                <a:ea typeface="Arial"/>
                <a:cs typeface="Arial"/>
                <a:sym typeface="Arial"/>
              </a:rPr>
              <a:t>学生如果在讨论中参与较多，将获得总体评分为（3）；适度参与为（2）；参与较少则评分为（1）。</a:t>
            </a:r>
            <a:endParaRPr/>
          </a:p>
          <a:p>
            <a:pPr indent="-68008" lvl="0" marL="190500" marR="0" rtl="0" algn="just">
              <a:lnSpc>
                <a:spcPct val="100000"/>
              </a:lnSpc>
              <a:spcBef>
                <a:spcPts val="905"/>
              </a:spcBef>
              <a:spcAft>
                <a:spcPts val="0"/>
              </a:spcAft>
              <a:buClr>
                <a:schemeClr val="dk1"/>
              </a:buClr>
              <a:buSzPts val="1079"/>
              <a:buFont typeface="Arial"/>
              <a:buNone/>
            </a:pPr>
            <a:r>
              <a:t/>
            </a:r>
            <a:endParaRPr sz="1300">
              <a:solidFill>
                <a:schemeClr val="dk1"/>
              </a:solidFill>
              <a:latin typeface="Arial"/>
              <a:ea typeface="Arial"/>
              <a:cs typeface="Arial"/>
              <a:sym typeface="Arial"/>
            </a:endParaRPr>
          </a:p>
          <a:p>
            <a:pPr indent="0" lvl="0" marL="53975" marR="0" rtl="0" algn="just">
              <a:lnSpc>
                <a:spcPct val="100000"/>
              </a:lnSpc>
              <a:spcBef>
                <a:spcPts val="905"/>
              </a:spcBef>
              <a:spcAft>
                <a:spcPts val="0"/>
              </a:spcAft>
              <a:buClr>
                <a:schemeClr val="dk1"/>
              </a:buClr>
              <a:buSzPts val="1079"/>
              <a:buFont typeface="Arial"/>
              <a:buNone/>
            </a:pPr>
            <a:r>
              <a:rPr lang="zh-CN" sz="1300">
                <a:solidFill>
                  <a:schemeClr val="dk1"/>
                </a:solidFill>
                <a:latin typeface="Calibri"/>
                <a:ea typeface="Calibri"/>
                <a:cs typeface="Calibri"/>
                <a:sym typeface="Calibri"/>
              </a:rPr>
              <a:t>        您可以从我们的</a:t>
            </a:r>
            <a:r>
              <a:rPr lang="zh-CN" sz="1300" u="sng">
                <a:solidFill>
                  <a:schemeClr val="hlink"/>
                </a:solidFill>
                <a:latin typeface="Arial"/>
                <a:ea typeface="Arial"/>
                <a:cs typeface="Arial"/>
                <a:sym typeface="Arial"/>
                <a:hlinkClick r:id="rId3"/>
              </a:rPr>
              <a:t>网站</a:t>
            </a:r>
            <a:r>
              <a:rPr lang="zh-CN" sz="1300">
                <a:solidFill>
                  <a:schemeClr val="dk1"/>
                </a:solidFill>
                <a:latin typeface="Calibri"/>
                <a:ea typeface="Calibri"/>
                <a:cs typeface="Calibri"/>
                <a:sym typeface="Calibri"/>
              </a:rPr>
              <a:t>下载可用的模板。</a:t>
            </a:r>
            <a:endParaRPr sz="1300">
              <a:solidFill>
                <a:schemeClr val="dk1"/>
              </a:solidFill>
              <a:latin typeface="Calibri"/>
              <a:ea typeface="Calibri"/>
              <a:cs typeface="Calibri"/>
              <a:sym typeface="Calibri"/>
            </a:endParaRPr>
          </a:p>
          <a:p>
            <a:pPr indent="-68008" lvl="0" marL="190500" marR="0" rtl="0" algn="just">
              <a:lnSpc>
                <a:spcPct val="100000"/>
              </a:lnSpc>
              <a:spcBef>
                <a:spcPts val="905"/>
              </a:spcBef>
              <a:spcAft>
                <a:spcPts val="0"/>
              </a:spcAft>
              <a:buClr>
                <a:schemeClr val="dk1"/>
              </a:buClr>
              <a:buSzPts val="1079"/>
              <a:buFont typeface="Arial"/>
              <a:buNone/>
            </a:pPr>
            <a:r>
              <a:t/>
            </a:r>
            <a:endParaRPr sz="1300">
              <a:solidFill>
                <a:schemeClr val="dk1"/>
              </a:solidFill>
              <a:latin typeface="Arial"/>
              <a:ea typeface="Arial"/>
              <a:cs typeface="Arial"/>
              <a:sym typeface="Arial"/>
            </a:endParaRPr>
          </a:p>
        </p:txBody>
      </p:sp>
      <p:sp>
        <p:nvSpPr>
          <p:cNvPr id="922" name="Google Shape;922;p61"/>
          <p:cNvSpPr/>
          <p:nvPr/>
        </p:nvSpPr>
        <p:spPr>
          <a:xfrm>
            <a:off x="686356" y="5948547"/>
            <a:ext cx="276220" cy="27622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61"/>
          <p:cNvSpPr/>
          <p:nvPr/>
        </p:nvSpPr>
        <p:spPr>
          <a:xfrm>
            <a:off x="5502155" y="2106956"/>
            <a:ext cx="2115185" cy="532130"/>
          </a:xfrm>
          <a:custGeom>
            <a:rect b="b" l="l" r="r" t="t"/>
            <a:pathLst>
              <a:path extrusionOk="0" h="532130" w="2115184">
                <a:moveTo>
                  <a:pt x="2026500" y="0"/>
                </a:moveTo>
                <a:lnTo>
                  <a:pt x="88684" y="0"/>
                </a:lnTo>
                <a:lnTo>
                  <a:pt x="54167" y="6968"/>
                </a:lnTo>
                <a:lnTo>
                  <a:pt x="25977" y="25973"/>
                </a:lnTo>
                <a:lnTo>
                  <a:pt x="6970" y="54162"/>
                </a:lnTo>
                <a:lnTo>
                  <a:pt x="0" y="88684"/>
                </a:lnTo>
                <a:lnTo>
                  <a:pt x="0" y="443433"/>
                </a:lnTo>
                <a:lnTo>
                  <a:pt x="6970" y="477957"/>
                </a:lnTo>
                <a:lnTo>
                  <a:pt x="25977" y="506150"/>
                </a:lnTo>
                <a:lnTo>
                  <a:pt x="54167" y="525159"/>
                </a:lnTo>
                <a:lnTo>
                  <a:pt x="88684" y="532130"/>
                </a:lnTo>
                <a:lnTo>
                  <a:pt x="2026500" y="532130"/>
                </a:lnTo>
                <a:lnTo>
                  <a:pt x="2061017" y="525159"/>
                </a:lnTo>
                <a:lnTo>
                  <a:pt x="2089207" y="506150"/>
                </a:lnTo>
                <a:lnTo>
                  <a:pt x="2108214" y="477957"/>
                </a:lnTo>
                <a:lnTo>
                  <a:pt x="2115185" y="443433"/>
                </a:lnTo>
                <a:lnTo>
                  <a:pt x="2115185" y="88684"/>
                </a:lnTo>
                <a:lnTo>
                  <a:pt x="2108214" y="54162"/>
                </a:lnTo>
                <a:lnTo>
                  <a:pt x="2089207" y="25973"/>
                </a:lnTo>
                <a:lnTo>
                  <a:pt x="2061017" y="6968"/>
                </a:lnTo>
                <a:lnTo>
                  <a:pt x="202650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61"/>
          <p:cNvSpPr txBox="1"/>
          <p:nvPr/>
        </p:nvSpPr>
        <p:spPr>
          <a:xfrm>
            <a:off x="5701030" y="2157095"/>
            <a:ext cx="1775460" cy="441960"/>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lang="zh-CN" sz="1200">
                <a:solidFill>
                  <a:schemeClr val="dk1"/>
                </a:solidFill>
                <a:latin typeface="Arial"/>
                <a:ea typeface="Arial"/>
                <a:cs typeface="Arial"/>
                <a:sym typeface="Arial"/>
              </a:rPr>
              <a:t>根据需要添加学生姓名的行数</a:t>
            </a:r>
            <a:endParaRPr/>
          </a:p>
        </p:txBody>
      </p:sp>
      <p:sp>
        <p:nvSpPr>
          <p:cNvPr id="925" name="Google Shape;925;p61"/>
          <p:cNvSpPr/>
          <p:nvPr/>
        </p:nvSpPr>
        <p:spPr>
          <a:xfrm>
            <a:off x="8244085" y="2030120"/>
            <a:ext cx="2115185" cy="69596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59"/>
                </a:lnTo>
                <a:lnTo>
                  <a:pt x="1999195" y="695959"/>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61"/>
          <p:cNvSpPr txBox="1"/>
          <p:nvPr/>
        </p:nvSpPr>
        <p:spPr>
          <a:xfrm>
            <a:off x="8345170" y="2066072"/>
            <a:ext cx="1906270" cy="613410"/>
          </a:xfrm>
          <a:prstGeom prst="rect">
            <a:avLst/>
          </a:prstGeom>
          <a:noFill/>
          <a:ln>
            <a:noFill/>
          </a:ln>
        </p:spPr>
        <p:txBody>
          <a:bodyPr anchorCtr="0" anchor="t" bIns="0" lIns="0" spcFirstLastPara="1" rIns="0" wrap="square" tIns="0">
            <a:spAutoFit/>
          </a:bodyPr>
          <a:lstStyle/>
          <a:p>
            <a:pPr indent="0" lvl="0" marL="12700" marR="5080" rtl="0" algn="l">
              <a:lnSpc>
                <a:spcPct val="111000"/>
              </a:lnSpc>
              <a:spcBef>
                <a:spcPts val="0"/>
              </a:spcBef>
              <a:spcAft>
                <a:spcPts val="0"/>
              </a:spcAft>
              <a:buNone/>
            </a:pPr>
            <a:r>
              <a:rPr lang="zh-CN" sz="1200">
                <a:solidFill>
                  <a:schemeClr val="dk1"/>
                </a:solidFill>
                <a:latin typeface="Arial"/>
                <a:ea typeface="Arial"/>
                <a:cs typeface="Arial"/>
                <a:sym typeface="Arial"/>
              </a:rPr>
              <a:t>您可以为每位学生提供从1（低）到3（高）的总体参与评分。</a:t>
            </a:r>
            <a:endParaRPr/>
          </a:p>
        </p:txBody>
      </p:sp>
      <p:sp>
        <p:nvSpPr>
          <p:cNvPr id="927" name="Google Shape;927;p61"/>
          <p:cNvSpPr/>
          <p:nvPr/>
        </p:nvSpPr>
        <p:spPr>
          <a:xfrm>
            <a:off x="6474976" y="5528969"/>
            <a:ext cx="2115185" cy="69596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60"/>
                </a:lnTo>
                <a:lnTo>
                  <a:pt x="1999195" y="695960"/>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8" name="Google Shape;928;p61"/>
          <p:cNvSpPr/>
          <p:nvPr/>
        </p:nvSpPr>
        <p:spPr>
          <a:xfrm>
            <a:off x="5915598" y="2336427"/>
            <a:ext cx="981697" cy="98403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61"/>
          <p:cNvSpPr/>
          <p:nvPr/>
        </p:nvSpPr>
        <p:spPr>
          <a:xfrm>
            <a:off x="9631527" y="2336155"/>
            <a:ext cx="981697" cy="98403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0" name="Google Shape;930;p61"/>
          <p:cNvSpPr/>
          <p:nvPr/>
        </p:nvSpPr>
        <p:spPr>
          <a:xfrm>
            <a:off x="7654856" y="4756399"/>
            <a:ext cx="808288" cy="97335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61"/>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45</a:t>
            </a:r>
            <a:endParaRPr/>
          </a:p>
        </p:txBody>
      </p:sp>
      <p:sp>
        <p:nvSpPr>
          <p:cNvPr id="932" name="Google Shape;932;p61"/>
          <p:cNvSpPr txBox="1"/>
          <p:nvPr/>
        </p:nvSpPr>
        <p:spPr>
          <a:xfrm>
            <a:off x="6579870" y="5653822"/>
            <a:ext cx="1906270" cy="445770"/>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zh-CN" sz="1200">
                <a:solidFill>
                  <a:schemeClr val="dk1"/>
                </a:solidFill>
                <a:latin typeface="Arial"/>
                <a:ea typeface="Arial"/>
                <a:cs typeface="Arial"/>
                <a:sym typeface="Arial"/>
              </a:rPr>
              <a:t>在中间部分添加对话类别，如果听到，请打勾。</a:t>
            </a:r>
            <a:endParaRPr sz="1200">
              <a:solidFill>
                <a:schemeClr val="dk1"/>
              </a:solidFill>
              <a:latin typeface="Arial"/>
              <a:ea typeface="Arial"/>
              <a:cs typeface="Arial"/>
              <a:sym typeface="Arial"/>
            </a:endParaRPr>
          </a:p>
        </p:txBody>
      </p:sp>
      <p:sp>
        <p:nvSpPr>
          <p:cNvPr id="933" name="Google Shape;933;p61"/>
          <p:cNvSpPr txBox="1"/>
          <p:nvPr/>
        </p:nvSpPr>
        <p:spPr>
          <a:xfrm>
            <a:off x="5915660" y="3156585"/>
            <a:ext cx="1445895" cy="2755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zh-CN" sz="1200">
                <a:solidFill>
                  <a:schemeClr val="dk1"/>
                </a:solidFill>
                <a:latin typeface="Arial Black"/>
                <a:ea typeface="Arial Black"/>
                <a:cs typeface="Arial Black"/>
                <a:sym typeface="Arial Black"/>
              </a:rPr>
              <a:t>学生姓名</a:t>
            </a:r>
            <a:endParaRPr/>
          </a:p>
        </p:txBody>
      </p:sp>
      <p:sp>
        <p:nvSpPr>
          <p:cNvPr id="934" name="Google Shape;934;p61"/>
          <p:cNvSpPr txBox="1"/>
          <p:nvPr/>
        </p:nvSpPr>
        <p:spPr>
          <a:xfrm>
            <a:off x="7617460" y="3064510"/>
            <a:ext cx="626745"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CN" sz="1200">
                <a:solidFill>
                  <a:schemeClr val="dk1"/>
                </a:solidFill>
                <a:latin typeface="Arial Black"/>
                <a:ea typeface="Arial Black"/>
                <a:cs typeface="Arial Black"/>
                <a:sym typeface="Arial Black"/>
              </a:rPr>
              <a:t>质疑 (CH)</a:t>
            </a:r>
            <a:endParaRPr/>
          </a:p>
        </p:txBody>
      </p:sp>
      <p:sp>
        <p:nvSpPr>
          <p:cNvPr id="935" name="Google Shape;935;p61"/>
          <p:cNvSpPr txBox="1"/>
          <p:nvPr/>
        </p:nvSpPr>
        <p:spPr>
          <a:xfrm>
            <a:off x="8352155" y="3074670"/>
            <a:ext cx="810260"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CN" sz="1200">
                <a:solidFill>
                  <a:schemeClr val="dk1"/>
                </a:solidFill>
                <a:latin typeface="Arial Black"/>
                <a:ea typeface="Arial Black"/>
                <a:cs typeface="Arial Black"/>
                <a:sym typeface="Arial Black"/>
              </a:rPr>
              <a:t>补充发展想法 (B)</a:t>
            </a:r>
            <a:endParaRPr/>
          </a:p>
        </p:txBody>
      </p:sp>
      <p:sp>
        <p:nvSpPr>
          <p:cNvPr id="936" name="Google Shape;936;p61"/>
          <p:cNvSpPr txBox="1"/>
          <p:nvPr/>
        </p:nvSpPr>
        <p:spPr>
          <a:xfrm>
            <a:off x="9210675" y="3157220"/>
            <a:ext cx="1197610" cy="2755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CN" sz="1200">
                <a:solidFill>
                  <a:schemeClr val="dk1"/>
                </a:solidFill>
                <a:latin typeface="Arial Black"/>
                <a:ea typeface="Arial Black"/>
                <a:cs typeface="Arial Black"/>
                <a:sym typeface="Arial Black"/>
              </a:rPr>
              <a:t>总体参与评分</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graphicFrame>
        <p:nvGraphicFramePr>
          <p:cNvPr id="941" name="Google Shape;941;p62"/>
          <p:cNvGraphicFramePr/>
          <p:nvPr/>
        </p:nvGraphicFramePr>
        <p:xfrm>
          <a:off x="5672208" y="1929264"/>
          <a:ext cx="3000000" cy="3000000"/>
        </p:xfrm>
        <a:graphic>
          <a:graphicData uri="http://schemas.openxmlformats.org/drawingml/2006/table">
            <a:tbl>
              <a:tblPr bandRow="1" firstRow="1">
                <a:noFill/>
                <a:tableStyleId>{B718ED9C-53E8-462F-8460-63741EC14F3D}</a:tableStyleId>
              </a:tblPr>
              <a:tblGrid>
                <a:gridCol w="1021075"/>
                <a:gridCol w="1225300"/>
                <a:gridCol w="2380475"/>
              </a:tblGrid>
              <a:tr h="746750">
                <a:tc>
                  <a:txBody>
                    <a:bodyPr/>
                    <a:lstStyle/>
                    <a:p>
                      <a:pPr indent="0" lvl="0" marL="0" marR="0" rtl="0" algn="ctr">
                        <a:lnSpc>
                          <a:spcPct val="100000"/>
                        </a:lnSpc>
                        <a:spcBef>
                          <a:spcPts val="0"/>
                        </a:spcBef>
                        <a:spcAft>
                          <a:spcPts val="0"/>
                        </a:spcAft>
                        <a:buNone/>
                      </a:pPr>
                      <a:r>
                        <a:t/>
                      </a:r>
                      <a:endParaRPr sz="1200">
                        <a:latin typeface="Arial"/>
                        <a:ea typeface="Arial"/>
                        <a:cs typeface="Arial"/>
                        <a:sym typeface="Arial"/>
                      </a:endParaRPr>
                    </a:p>
                    <a:p>
                      <a:pPr indent="0" lvl="0" marL="0" marR="0" rtl="0" algn="ctr">
                        <a:lnSpc>
                          <a:spcPct val="100000"/>
                        </a:lnSpc>
                        <a:spcBef>
                          <a:spcPts val="0"/>
                        </a:spcBef>
                        <a:spcAft>
                          <a:spcPts val="0"/>
                        </a:spcAft>
                        <a:buNone/>
                      </a:pPr>
                      <a:r>
                        <a:rPr b="1" lang="zh-CN" sz="1200">
                          <a:latin typeface="Arial"/>
                          <a:ea typeface="Arial"/>
                          <a:cs typeface="Arial"/>
                          <a:sym typeface="Arial"/>
                        </a:rPr>
                        <a:t>对话编码</a:t>
                      </a:r>
                      <a:endParaRPr/>
                    </a:p>
                  </a:txBody>
                  <a:tcPr marT="445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200">
                        <a:latin typeface="Arial"/>
                        <a:ea typeface="Arial"/>
                        <a:cs typeface="Arial"/>
                        <a:sym typeface="Arial"/>
                      </a:endParaRPr>
                    </a:p>
                    <a:p>
                      <a:pPr indent="0" lvl="0" marL="243840" marR="0" rtl="0" algn="ctr">
                        <a:lnSpc>
                          <a:spcPct val="100000"/>
                        </a:lnSpc>
                        <a:spcBef>
                          <a:spcPts val="0"/>
                        </a:spcBef>
                        <a:spcAft>
                          <a:spcPts val="0"/>
                        </a:spcAft>
                        <a:buNone/>
                      </a:pPr>
                      <a:r>
                        <a:t/>
                      </a:r>
                      <a:endParaRPr b="1" sz="1200">
                        <a:latin typeface="Arial"/>
                        <a:ea typeface="Arial"/>
                        <a:cs typeface="Arial"/>
                        <a:sym typeface="Arial"/>
                      </a:endParaRPr>
                    </a:p>
                    <a:p>
                      <a:pPr indent="0" lvl="0" marL="243840" marR="0" rtl="0" algn="ctr">
                        <a:lnSpc>
                          <a:spcPct val="100000"/>
                        </a:lnSpc>
                        <a:spcBef>
                          <a:spcPts val="0"/>
                        </a:spcBef>
                        <a:spcAft>
                          <a:spcPts val="0"/>
                        </a:spcAft>
                        <a:buNone/>
                      </a:pPr>
                      <a:r>
                        <a:rPr b="1" lang="zh-CN" sz="1200">
                          <a:latin typeface="Arial"/>
                          <a:ea typeface="Arial"/>
                          <a:cs typeface="Arial"/>
                          <a:sym typeface="Arial"/>
                        </a:rPr>
                        <a:t>评分（1-3）</a:t>
                      </a:r>
                      <a:endParaRPr/>
                    </a:p>
                    <a:p>
                      <a:pPr indent="0" lvl="0" marL="243840" marR="0" rtl="0" algn="ctr">
                        <a:lnSpc>
                          <a:spcPct val="100000"/>
                        </a:lnSpc>
                        <a:spcBef>
                          <a:spcPts val="0"/>
                        </a:spcBef>
                        <a:spcAft>
                          <a:spcPts val="0"/>
                        </a:spcAft>
                        <a:buNone/>
                      </a:pPr>
                      <a:r>
                        <a:t/>
                      </a:r>
                      <a:endParaRPr b="1" sz="1200">
                        <a:latin typeface="Arial"/>
                        <a:ea typeface="Arial"/>
                        <a:cs typeface="Arial"/>
                        <a:sym typeface="Arial"/>
                      </a:endParaRPr>
                    </a:p>
                  </a:txBody>
                  <a:tcPr marT="445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b="1" sz="1200">
                        <a:latin typeface="Arial"/>
                        <a:ea typeface="Arial"/>
                        <a:cs typeface="Arial"/>
                        <a:sym typeface="Arial"/>
                      </a:endParaRPr>
                    </a:p>
                    <a:p>
                      <a:pPr indent="0" lvl="0" marL="0" marR="0" rtl="0" algn="ctr">
                        <a:lnSpc>
                          <a:spcPct val="100000"/>
                        </a:lnSpc>
                        <a:spcBef>
                          <a:spcPts val="35"/>
                        </a:spcBef>
                        <a:spcAft>
                          <a:spcPts val="0"/>
                        </a:spcAft>
                        <a:buNone/>
                      </a:pPr>
                      <a:r>
                        <a:rPr b="1" lang="zh-CN" sz="1200">
                          <a:latin typeface="Arial"/>
                          <a:ea typeface="Arial"/>
                          <a:cs typeface="Arial"/>
                          <a:sym typeface="Arial"/>
                        </a:rPr>
                        <a:t>评论</a:t>
                      </a:r>
                      <a:endParaRPr sz="1200">
                        <a:latin typeface="Arial"/>
                        <a:ea typeface="Arial"/>
                        <a:cs typeface="Arial"/>
                        <a:sym typeface="Arial"/>
                      </a:endParaRPr>
                    </a:p>
                  </a:txBody>
                  <a:tcPr marT="445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6750">
                <a:tc>
                  <a:txBody>
                    <a:bodyPr/>
                    <a:lstStyle/>
                    <a:p>
                      <a:pPr indent="0" lvl="0" marL="0" marR="0" rtl="0" algn="ctr">
                        <a:lnSpc>
                          <a:spcPct val="100000"/>
                        </a:lnSpc>
                        <a:spcBef>
                          <a:spcPts val="0"/>
                        </a:spcBef>
                        <a:spcAft>
                          <a:spcPts val="0"/>
                        </a:spcAft>
                        <a:buNone/>
                      </a:pPr>
                      <a:r>
                        <a:t/>
                      </a:r>
                      <a:endParaRPr sz="1200">
                        <a:latin typeface="Arial"/>
                        <a:ea typeface="Arial"/>
                        <a:cs typeface="Arial"/>
                        <a:sym typeface="Arial"/>
                      </a:endParaRPr>
                    </a:p>
                    <a:p>
                      <a:pPr indent="0" lvl="0" marL="635" marR="0" rtl="0" algn="ctr">
                        <a:lnSpc>
                          <a:spcPct val="100000"/>
                        </a:lnSpc>
                        <a:spcBef>
                          <a:spcPts val="0"/>
                        </a:spcBef>
                        <a:spcAft>
                          <a:spcPts val="0"/>
                        </a:spcAft>
                        <a:buNone/>
                      </a:pPr>
                      <a:r>
                        <a:rPr lang="zh-CN" sz="1200">
                          <a:latin typeface="Arial"/>
                          <a:ea typeface="Arial"/>
                          <a:cs typeface="Arial"/>
                          <a:sym typeface="Arial"/>
                        </a:rPr>
                        <a:t>观点协调与一致（CA）</a:t>
                      </a:r>
                      <a:endParaRPr sz="1200">
                        <a:latin typeface="Arial"/>
                        <a:ea typeface="Arial"/>
                        <a:cs typeface="Arial"/>
                        <a:sym typeface="Arial"/>
                      </a:endParaRPr>
                    </a:p>
                  </a:txBody>
                  <a:tcPr marT="445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200">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200">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3700">
                <a:tc>
                  <a:txBody>
                    <a:bodyPr/>
                    <a:lstStyle/>
                    <a:p>
                      <a:pPr indent="0" lvl="0" marL="0" marR="0" rtl="0" algn="ctr">
                        <a:lnSpc>
                          <a:spcPct val="100000"/>
                        </a:lnSpc>
                        <a:spcBef>
                          <a:spcPts val="0"/>
                        </a:spcBef>
                        <a:spcAft>
                          <a:spcPts val="0"/>
                        </a:spcAft>
                        <a:buNone/>
                      </a:pPr>
                      <a:r>
                        <a:t/>
                      </a:r>
                      <a:endParaRPr sz="1200">
                        <a:latin typeface="Arial"/>
                        <a:ea typeface="Arial"/>
                        <a:cs typeface="Arial"/>
                        <a:sym typeface="Arial"/>
                      </a:endParaRPr>
                    </a:p>
                    <a:p>
                      <a:pPr indent="0" lvl="0" marL="635" marR="0" rtl="0" algn="ctr">
                        <a:lnSpc>
                          <a:spcPct val="100000"/>
                        </a:lnSpc>
                        <a:spcBef>
                          <a:spcPts val="0"/>
                        </a:spcBef>
                        <a:spcAft>
                          <a:spcPts val="0"/>
                        </a:spcAft>
                        <a:buNone/>
                      </a:pPr>
                      <a:r>
                        <a:rPr lang="zh-CN" sz="1200">
                          <a:latin typeface="Arial"/>
                          <a:ea typeface="Arial"/>
                          <a:cs typeface="Arial"/>
                          <a:sym typeface="Arial"/>
                        </a:rPr>
                        <a:t>联系（C）</a:t>
                      </a:r>
                      <a:endParaRPr sz="1200">
                        <a:latin typeface="Arial"/>
                        <a:ea typeface="Arial"/>
                        <a:cs typeface="Arial"/>
                        <a:sym typeface="Arial"/>
                      </a:endParaRPr>
                    </a:p>
                  </a:txBody>
                  <a:tcPr marT="127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200">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200">
                        <a:latin typeface="Arial"/>
                        <a:ea typeface="Arial"/>
                        <a:cs typeface="Arial"/>
                        <a:sym typeface="Arial"/>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42" name="Google Shape;942;p62"/>
          <p:cNvSpPr/>
          <p:nvPr/>
        </p:nvSpPr>
        <p:spPr>
          <a:xfrm>
            <a:off x="433705" y="846440"/>
            <a:ext cx="4653280" cy="5281295"/>
          </a:xfrm>
          <a:custGeom>
            <a:rect b="b" l="l" r="r" t="t"/>
            <a:pathLst>
              <a:path extrusionOk="0" h="5281295" w="4653280">
                <a:moveTo>
                  <a:pt x="0" y="0"/>
                </a:moveTo>
                <a:lnTo>
                  <a:pt x="4653191" y="0"/>
                </a:lnTo>
                <a:lnTo>
                  <a:pt x="4653191" y="5280886"/>
                </a:lnTo>
                <a:lnTo>
                  <a:pt x="0" y="5280886"/>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62"/>
          <p:cNvSpPr txBox="1"/>
          <p:nvPr/>
        </p:nvSpPr>
        <p:spPr>
          <a:xfrm>
            <a:off x="544830" y="941705"/>
            <a:ext cx="4431665" cy="5100320"/>
          </a:xfrm>
          <a:prstGeom prst="rect">
            <a:avLst/>
          </a:prstGeom>
          <a:noFill/>
          <a:ln>
            <a:noFill/>
          </a:ln>
        </p:spPr>
        <p:txBody>
          <a:bodyPr anchorCtr="0" anchor="t" bIns="91425" lIns="91425" spcFirstLastPara="1" rIns="91425" wrap="square" tIns="91425">
            <a:spAutoFit/>
          </a:bodyPr>
          <a:lstStyle/>
          <a:p>
            <a:pPr indent="0" lvl="0" marL="12700" marR="0" rtl="0" algn="l">
              <a:lnSpc>
                <a:spcPct val="100000"/>
              </a:lnSpc>
              <a:spcBef>
                <a:spcPts val="0"/>
              </a:spcBef>
              <a:spcAft>
                <a:spcPts val="0"/>
              </a:spcAft>
              <a:buNone/>
            </a:pPr>
            <a:r>
              <a:rPr b="1" lang="zh-CN" sz="1400">
                <a:solidFill>
                  <a:schemeClr val="dk1"/>
                </a:solidFill>
                <a:latin typeface="Arial"/>
                <a:ea typeface="Arial"/>
                <a:cs typeface="Arial"/>
                <a:sym typeface="Arial"/>
              </a:rPr>
              <a:t>2D: 使用编码对小组对话进行评分 </a:t>
            </a:r>
            <a:endParaRPr/>
          </a:p>
          <a:p>
            <a:pPr indent="0" lvl="0" marL="12700" marR="0" rtl="0" algn="l">
              <a:lnSpc>
                <a:spcPct val="100000"/>
              </a:lnSpc>
              <a:spcBef>
                <a:spcPts val="0"/>
              </a:spcBef>
              <a:spcAft>
                <a:spcPts val="0"/>
              </a:spcAft>
              <a:buNone/>
            </a:pPr>
            <a:r>
              <a:t/>
            </a:r>
            <a:endParaRPr b="1" sz="1400">
              <a:solidFill>
                <a:schemeClr val="dk1"/>
              </a:solidFill>
              <a:latin typeface="Arial"/>
              <a:ea typeface="Arial"/>
              <a:cs typeface="Arial"/>
              <a:sym typeface="Arial"/>
            </a:endParaRPr>
          </a:p>
          <a:p>
            <a:pPr indent="0" lvl="0" marL="82550" marR="0" rtl="0" algn="l">
              <a:lnSpc>
                <a:spcPct val="121000"/>
              </a:lnSpc>
              <a:spcBef>
                <a:spcPts val="580"/>
              </a:spcBef>
              <a:spcAft>
                <a:spcPts val="0"/>
              </a:spcAft>
              <a:buNone/>
            </a:pPr>
            <a:r>
              <a:rPr lang="zh-CN" sz="1300">
                <a:solidFill>
                  <a:schemeClr val="dk1"/>
                </a:solidFill>
                <a:latin typeface="Arial"/>
                <a:ea typeface="Arial"/>
                <a:cs typeface="Arial"/>
                <a:sym typeface="Arial"/>
              </a:rPr>
              <a:t>这个小组评分工具与2B和2C略有不同，因为它的评分对象不是个体学生的参与，而是整个小组。您可以选择关注不同的对话类别——在这个例子中是观点协调与一致（CA）以及联系（C）。</a:t>
            </a:r>
            <a:endParaRPr/>
          </a:p>
          <a:p>
            <a:pPr indent="0" lvl="0" marL="12700" marR="0" rtl="0" algn="l">
              <a:lnSpc>
                <a:spcPct val="100000"/>
              </a:lnSpc>
              <a:spcBef>
                <a:spcPts val="600"/>
              </a:spcBef>
              <a:spcAft>
                <a:spcPts val="0"/>
              </a:spcAft>
              <a:buNone/>
            </a:pPr>
            <a:r>
              <a:rPr b="1" lang="zh-CN" sz="1300">
                <a:solidFill>
                  <a:schemeClr val="dk1"/>
                </a:solidFill>
                <a:latin typeface="Arial"/>
                <a:ea typeface="Arial"/>
                <a:cs typeface="Arial"/>
                <a:sym typeface="Arial"/>
              </a:rPr>
              <a:t>指导说明：</a:t>
            </a:r>
            <a:endParaRPr sz="1300">
              <a:solidFill>
                <a:schemeClr val="dk1"/>
              </a:solidFill>
              <a:latin typeface="Arial"/>
              <a:ea typeface="Arial"/>
              <a:cs typeface="Arial"/>
              <a:sym typeface="Arial"/>
            </a:endParaRPr>
          </a:p>
          <a:p>
            <a:pPr indent="-171450" lvl="0" marL="266700" marR="49530" rtl="0" algn="l">
              <a:lnSpc>
                <a:spcPct val="120000"/>
              </a:lnSpc>
              <a:spcBef>
                <a:spcPts val="1175"/>
              </a:spcBef>
              <a:spcAft>
                <a:spcPts val="0"/>
              </a:spcAft>
              <a:buClr>
                <a:schemeClr val="dk1"/>
              </a:buClr>
              <a:buSzPts val="1079"/>
              <a:buFont typeface="Arial"/>
              <a:buChar char="•"/>
            </a:pPr>
            <a:r>
              <a:rPr lang="zh-CN" sz="1300">
                <a:solidFill>
                  <a:schemeClr val="dk1"/>
                </a:solidFill>
                <a:latin typeface="Arial"/>
                <a:ea typeface="Arial"/>
                <a:cs typeface="Arial"/>
                <a:sym typeface="Arial"/>
              </a:rPr>
              <a:t>在整个对话中，使用三级评分标准评估每个对话类别的频率：1 = 低，2 = 中，3 = 高。这不是绝对的评分标准，而是取决于您对所在环境典型情况的判断。</a:t>
            </a:r>
            <a:endParaRPr/>
          </a:p>
          <a:p>
            <a:pPr indent="-171450" lvl="0" marL="266700" marR="49530" rtl="0" algn="l">
              <a:lnSpc>
                <a:spcPct val="120000"/>
              </a:lnSpc>
              <a:spcBef>
                <a:spcPts val="575"/>
              </a:spcBef>
              <a:spcAft>
                <a:spcPts val="0"/>
              </a:spcAft>
              <a:buClr>
                <a:schemeClr val="dk1"/>
              </a:buClr>
              <a:buSzPts val="1079"/>
              <a:buFont typeface="Arial"/>
              <a:buChar char="•"/>
            </a:pPr>
            <a:r>
              <a:rPr lang="zh-CN" sz="1300">
                <a:solidFill>
                  <a:schemeClr val="dk1"/>
                </a:solidFill>
                <a:latin typeface="Arial"/>
                <a:ea typeface="Arial"/>
                <a:cs typeface="Arial"/>
                <a:sym typeface="Arial"/>
              </a:rPr>
              <a:t>在“评论”栏中添加任何与评分相关的信息，例如结果是否典型，或者是否显示了进展。</a:t>
            </a:r>
            <a:endParaRPr/>
          </a:p>
          <a:p>
            <a:pPr indent="-171450" lvl="0" marL="266700" marR="49530" rtl="0" algn="l">
              <a:lnSpc>
                <a:spcPct val="120000"/>
              </a:lnSpc>
              <a:spcBef>
                <a:spcPts val="575"/>
              </a:spcBef>
              <a:spcAft>
                <a:spcPts val="0"/>
              </a:spcAft>
              <a:buClr>
                <a:schemeClr val="dk1"/>
              </a:buClr>
              <a:buSzPts val="1079"/>
              <a:buFont typeface="Arial"/>
              <a:buChar char="•"/>
            </a:pPr>
            <a:r>
              <a:rPr lang="zh-CN" sz="1300">
                <a:solidFill>
                  <a:schemeClr val="dk1"/>
                </a:solidFill>
                <a:latin typeface="Arial"/>
                <a:ea typeface="Arial"/>
                <a:cs typeface="Arial"/>
                <a:sym typeface="Arial"/>
              </a:rPr>
              <a:t>您可以定期进行此过程，以观察小组的对话模式或类型是否随时间变化。</a:t>
            </a:r>
            <a:endParaRPr/>
          </a:p>
          <a:p>
            <a:pPr indent="-171450" lvl="0" marL="266700" marR="120650" rtl="0" algn="l">
              <a:lnSpc>
                <a:spcPct val="120000"/>
              </a:lnSpc>
              <a:spcBef>
                <a:spcPts val="620"/>
              </a:spcBef>
              <a:spcAft>
                <a:spcPts val="0"/>
              </a:spcAft>
              <a:buClr>
                <a:schemeClr val="dk1"/>
              </a:buClr>
              <a:buSzPts val="1079"/>
              <a:buFont typeface="Arial"/>
              <a:buChar char="•"/>
            </a:pPr>
            <a:r>
              <a:rPr lang="zh-CN" sz="1300">
                <a:solidFill>
                  <a:schemeClr val="dk1"/>
                </a:solidFill>
                <a:latin typeface="Arial"/>
                <a:ea typeface="Arial"/>
                <a:cs typeface="Arial"/>
                <a:sym typeface="Arial"/>
              </a:rPr>
              <a:t>之后，您可以使用其他工具进行更系统的探究（例如2B或2C）。</a:t>
            </a:r>
            <a:endParaRPr/>
          </a:p>
          <a:p>
            <a:pPr indent="0" lvl="0" marL="53975" marR="0" rtl="0" algn="just">
              <a:lnSpc>
                <a:spcPct val="100000"/>
              </a:lnSpc>
              <a:spcBef>
                <a:spcPts val="905"/>
              </a:spcBef>
              <a:spcAft>
                <a:spcPts val="0"/>
              </a:spcAft>
              <a:buClr>
                <a:schemeClr val="dk1"/>
              </a:buClr>
              <a:buSzPts val="1079"/>
              <a:buFont typeface="Arial"/>
              <a:buNone/>
            </a:pPr>
            <a:r>
              <a:t/>
            </a:r>
            <a:endParaRPr sz="1300">
              <a:solidFill>
                <a:schemeClr val="dk1"/>
              </a:solidFill>
              <a:latin typeface="Arial"/>
              <a:ea typeface="Arial"/>
              <a:cs typeface="Arial"/>
              <a:sym typeface="Arial"/>
            </a:endParaRPr>
          </a:p>
          <a:p>
            <a:pPr indent="0" lvl="0" marL="53975" marR="0" rtl="0" algn="just">
              <a:lnSpc>
                <a:spcPct val="100000"/>
              </a:lnSpc>
              <a:spcBef>
                <a:spcPts val="905"/>
              </a:spcBef>
              <a:spcAft>
                <a:spcPts val="0"/>
              </a:spcAft>
              <a:buClr>
                <a:schemeClr val="dk1"/>
              </a:buClr>
              <a:buSzPts val="1079"/>
              <a:buFont typeface="Arial"/>
              <a:buNone/>
            </a:pPr>
            <a:r>
              <a:rPr lang="zh-CN" sz="1300">
                <a:solidFill>
                  <a:schemeClr val="dk1"/>
                </a:solidFill>
                <a:latin typeface="Arial"/>
                <a:ea typeface="Arial"/>
                <a:cs typeface="Arial"/>
                <a:sym typeface="Arial"/>
              </a:rPr>
              <a:t>         您可以从我们的</a:t>
            </a:r>
            <a:r>
              <a:rPr lang="zh-CN" sz="1300" u="sng">
                <a:solidFill>
                  <a:schemeClr val="hlink"/>
                </a:solidFill>
                <a:latin typeface="Arial"/>
                <a:ea typeface="Arial"/>
                <a:cs typeface="Arial"/>
                <a:sym typeface="Arial"/>
                <a:hlinkClick r:id="rId3"/>
              </a:rPr>
              <a:t>网站</a:t>
            </a:r>
            <a:r>
              <a:rPr lang="zh-CN" sz="1300">
                <a:solidFill>
                  <a:schemeClr val="dk1"/>
                </a:solidFill>
                <a:latin typeface="Arial"/>
                <a:ea typeface="Arial"/>
                <a:cs typeface="Arial"/>
                <a:sym typeface="Arial"/>
              </a:rPr>
              <a:t>下载可用的模板。</a:t>
            </a:r>
            <a:endParaRPr sz="1300">
              <a:solidFill>
                <a:schemeClr val="dk1"/>
              </a:solidFill>
              <a:latin typeface="Arial"/>
              <a:ea typeface="Arial"/>
              <a:cs typeface="Arial"/>
              <a:sym typeface="Arial"/>
            </a:endParaRPr>
          </a:p>
        </p:txBody>
      </p:sp>
      <p:sp>
        <p:nvSpPr>
          <p:cNvPr id="944" name="Google Shape;944;p62"/>
          <p:cNvSpPr/>
          <p:nvPr/>
        </p:nvSpPr>
        <p:spPr>
          <a:xfrm>
            <a:off x="734177" y="5578404"/>
            <a:ext cx="276218" cy="2762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62"/>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46</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graphicFrame>
        <p:nvGraphicFramePr>
          <p:cNvPr id="950" name="Google Shape;950;p63"/>
          <p:cNvGraphicFramePr/>
          <p:nvPr/>
        </p:nvGraphicFramePr>
        <p:xfrm>
          <a:off x="423552" y="4154304"/>
          <a:ext cx="3000000" cy="3000000"/>
        </p:xfrm>
        <a:graphic>
          <a:graphicData uri="http://schemas.openxmlformats.org/drawingml/2006/table">
            <a:tbl>
              <a:tblPr bandRow="1" firstRow="1">
                <a:noFill/>
                <a:tableStyleId>{B718ED9C-53E8-462F-8460-63741EC14F3D}</a:tableStyleId>
              </a:tblPr>
              <a:tblGrid>
                <a:gridCol w="1974225"/>
                <a:gridCol w="1209675"/>
                <a:gridCol w="1744725"/>
                <a:gridCol w="2014725"/>
                <a:gridCol w="2834650"/>
              </a:tblGrid>
              <a:tr h="783600">
                <a:tc>
                  <a:txBody>
                    <a:bodyPr/>
                    <a:lstStyle/>
                    <a:p>
                      <a:pPr indent="0" lvl="0" marL="0" marR="0" rtl="0" algn="ctr">
                        <a:lnSpc>
                          <a:spcPct val="100000"/>
                        </a:lnSpc>
                        <a:spcBef>
                          <a:spcPts val="0"/>
                        </a:spcBef>
                        <a:spcAft>
                          <a:spcPts val="0"/>
                        </a:spcAft>
                        <a:buNone/>
                      </a:pPr>
                      <a:r>
                        <a:rPr b="1" lang="zh-CN" sz="1200">
                          <a:latin typeface="Arial"/>
                          <a:ea typeface="Arial"/>
                          <a:cs typeface="Arial"/>
                          <a:sym typeface="Arial"/>
                        </a:rPr>
                        <a:t>活动类型</a:t>
                      </a:r>
                      <a:endParaRPr/>
                    </a:p>
                  </a:txBody>
                  <a:tcPr marT="6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al"/>
                          <a:ea typeface="Arial"/>
                          <a:cs typeface="Arial"/>
                          <a:sym typeface="Arial"/>
                        </a:rPr>
                        <a:t>编码类别 </a:t>
                      </a:r>
                      <a:endParaRPr/>
                    </a:p>
                  </a:txBody>
                  <a:tcPr marT="6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8904" lvl="0" marL="179705" marR="43815" rtl="0" algn="ctr">
                        <a:lnSpc>
                          <a:spcPct val="122000"/>
                        </a:lnSpc>
                        <a:spcBef>
                          <a:spcPts val="0"/>
                        </a:spcBef>
                        <a:spcAft>
                          <a:spcPts val="0"/>
                        </a:spcAft>
                        <a:buNone/>
                      </a:pPr>
                      <a:r>
                        <a:rPr b="1" lang="zh-CN" sz="1200">
                          <a:latin typeface="Arial"/>
                          <a:ea typeface="Arial"/>
                          <a:cs typeface="Arial"/>
                          <a:sym typeface="Arial"/>
                        </a:rPr>
                        <a:t>学生进行此活动的频率</a:t>
                      </a:r>
                      <a:endParaRPr/>
                    </a:p>
                  </a:txBody>
                  <a:tcPr marT="819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281305" lvl="0" marL="319405" marR="29844" rtl="0" algn="ctr">
                        <a:lnSpc>
                          <a:spcPct val="122000"/>
                        </a:lnSpc>
                        <a:spcBef>
                          <a:spcPts val="0"/>
                        </a:spcBef>
                        <a:spcAft>
                          <a:spcPts val="0"/>
                        </a:spcAft>
                        <a:buNone/>
                      </a:pPr>
                      <a:r>
                        <a:rPr b="1" lang="zh-CN" sz="1200">
                          <a:latin typeface="Arial"/>
                          <a:ea typeface="Arial"/>
                          <a:cs typeface="Arial"/>
                          <a:sym typeface="Arial"/>
                        </a:rPr>
                        <a:t>参与此活动的学生数量</a:t>
                      </a:r>
                      <a:endParaRPr/>
                    </a:p>
                  </a:txBody>
                  <a:tcPr marT="819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al"/>
                          <a:ea typeface="Arial"/>
                          <a:cs typeface="Arial"/>
                          <a:sym typeface="Arial"/>
                        </a:rPr>
                        <a:t>发言内容是详细的还是简短的？</a:t>
                      </a:r>
                      <a:endParaRPr/>
                    </a:p>
                  </a:txBody>
                  <a:tcPr marT="6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lang="zh-CN" sz="1200">
                          <a:latin typeface="Arimo"/>
                          <a:ea typeface="Arimo"/>
                          <a:cs typeface="Arimo"/>
                          <a:sym typeface="Arimo"/>
                        </a:rPr>
                        <a:t>1)</a:t>
                      </a:r>
                      <a:endParaRPr/>
                    </a:p>
                  </a:txBody>
                  <a:tcPr marT="457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zh-CN" sz="1200">
                          <a:latin typeface="Arial"/>
                          <a:ea typeface="Arial"/>
                          <a:cs typeface="Arial"/>
                          <a:sym typeface="Arial"/>
                        </a:rPr>
                        <a:t>补充发展</a:t>
                      </a:r>
                      <a:endParaRPr/>
                    </a:p>
                    <a:p>
                      <a:pPr indent="0" lvl="0" marL="0" marR="0" rtl="0" algn="ctr">
                        <a:lnSpc>
                          <a:spcPct val="100000"/>
                        </a:lnSpc>
                        <a:spcBef>
                          <a:spcPts val="360"/>
                        </a:spcBef>
                        <a:spcAft>
                          <a:spcPts val="0"/>
                        </a:spcAft>
                        <a:buNone/>
                      </a:pPr>
                      <a:r>
                        <a:rPr lang="zh-CN" sz="1200">
                          <a:latin typeface="Arial"/>
                          <a:ea typeface="Arial"/>
                          <a:cs typeface="Arial"/>
                          <a:sym typeface="Arial"/>
                        </a:rPr>
                        <a:t>想法（B）</a:t>
                      </a:r>
                      <a:endParaRPr sz="1200">
                        <a:latin typeface="Arial"/>
                        <a:ea typeface="Arial"/>
                        <a:cs typeface="Arial"/>
                        <a:sym typeface="Arial"/>
                      </a:endParaRPr>
                    </a:p>
                  </a:txBody>
                  <a:tcPr marT="457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zh-CN" sz="1200">
                          <a:latin typeface="Arial"/>
                          <a:ea typeface="Arial"/>
                          <a:cs typeface="Arial"/>
                          <a:sym typeface="Arial"/>
                        </a:rPr>
                        <a:t>质疑（CH）</a:t>
                      </a:r>
                      <a:endParaRPr sz="1200">
                        <a:latin typeface="Arial"/>
                        <a:ea typeface="Arial"/>
                        <a:cs typeface="Arial"/>
                        <a:sym typeface="Arial"/>
                      </a:endParaRPr>
                    </a:p>
                  </a:txBody>
                  <a:tcPr marT="457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lang="zh-CN" sz="1200">
                          <a:latin typeface="Arimo"/>
                          <a:ea typeface="Arimo"/>
                          <a:cs typeface="Arimo"/>
                          <a:sym typeface="Arimo"/>
                        </a:rPr>
                        <a:t>2)</a:t>
                      </a:r>
                      <a:endParaRPr/>
                    </a:p>
                  </a:txBody>
                  <a:tcPr marT="457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SzPts val="1200"/>
                        <a:buFont typeface="Arial"/>
                        <a:buNone/>
                      </a:pPr>
                      <a:r>
                        <a:rPr lang="zh-CN" sz="1200">
                          <a:latin typeface="Arial"/>
                          <a:ea typeface="Arial"/>
                          <a:cs typeface="Arial"/>
                          <a:sym typeface="Arial"/>
                        </a:rPr>
                        <a:t>补充发展</a:t>
                      </a:r>
                      <a:endParaRPr/>
                    </a:p>
                    <a:p>
                      <a:pPr indent="0" lvl="0" marL="0" marR="0" rtl="0" algn="ctr">
                        <a:lnSpc>
                          <a:spcPct val="100000"/>
                        </a:lnSpc>
                        <a:spcBef>
                          <a:spcPts val="360"/>
                        </a:spcBef>
                        <a:spcAft>
                          <a:spcPts val="0"/>
                        </a:spcAft>
                        <a:buSzPts val="1200"/>
                        <a:buFont typeface="Arial"/>
                        <a:buNone/>
                      </a:pPr>
                      <a:r>
                        <a:rPr lang="zh-CN" sz="1200">
                          <a:latin typeface="Arial"/>
                          <a:ea typeface="Arial"/>
                          <a:cs typeface="Arial"/>
                          <a:sym typeface="Arial"/>
                        </a:rPr>
                        <a:t>想法（B）</a:t>
                      </a:r>
                      <a:endParaRPr sz="1200">
                        <a:latin typeface="Arial"/>
                        <a:ea typeface="Arial"/>
                        <a:cs typeface="Arial"/>
                        <a:sym typeface="Arial"/>
                      </a:endParaRPr>
                    </a:p>
                  </a:txBody>
                  <a:tcPr marT="457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zh-CN" sz="1200">
                          <a:latin typeface="Arial"/>
                          <a:ea typeface="Arial"/>
                          <a:cs typeface="Arial"/>
                          <a:sym typeface="Arial"/>
                        </a:rPr>
                        <a:t>质疑（CH）</a:t>
                      </a:r>
                      <a:endParaRPr sz="1200">
                        <a:latin typeface="Arial"/>
                        <a:ea typeface="Arial"/>
                        <a:cs typeface="Arial"/>
                        <a:sym typeface="Arial"/>
                      </a:endParaRPr>
                    </a:p>
                  </a:txBody>
                  <a:tcPr marT="457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51" name="Google Shape;951;p63"/>
          <p:cNvSpPr txBox="1"/>
          <p:nvPr/>
        </p:nvSpPr>
        <p:spPr>
          <a:xfrm>
            <a:off x="461372" y="653222"/>
            <a:ext cx="4788589" cy="273812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185" marR="0" rtl="0" algn="l">
              <a:lnSpc>
                <a:spcPct val="100000"/>
              </a:lnSpc>
              <a:spcBef>
                <a:spcPts val="0"/>
              </a:spcBef>
              <a:spcAft>
                <a:spcPts val="0"/>
              </a:spcAft>
              <a:buNone/>
            </a:pPr>
            <a:r>
              <a:rPr b="1" lang="zh-CN" sz="1400">
                <a:solidFill>
                  <a:schemeClr val="dk1"/>
                </a:solidFill>
                <a:latin typeface="Arial"/>
                <a:ea typeface="Arial"/>
                <a:cs typeface="Arial"/>
                <a:sym typeface="Arial"/>
              </a:rPr>
              <a:t>2E:整体班级参与概览（评分标准）</a:t>
            </a:r>
            <a:endParaRPr sz="1400">
              <a:solidFill>
                <a:schemeClr val="dk1"/>
              </a:solidFill>
              <a:latin typeface="Arial"/>
              <a:ea typeface="Arial"/>
              <a:cs typeface="Arial"/>
              <a:sym typeface="Arial"/>
            </a:endParaRPr>
          </a:p>
          <a:p>
            <a:pPr indent="0" lvl="0" marL="83185" marR="95250" rtl="0" algn="just">
              <a:lnSpc>
                <a:spcPct val="120000"/>
              </a:lnSpc>
              <a:spcBef>
                <a:spcPts val="670"/>
              </a:spcBef>
              <a:spcAft>
                <a:spcPts val="0"/>
              </a:spcAft>
              <a:buNone/>
            </a:pPr>
            <a:r>
              <a:rPr lang="zh-CN" sz="1200">
                <a:solidFill>
                  <a:schemeClr val="dk1"/>
                </a:solidFill>
                <a:latin typeface="Arimo"/>
                <a:ea typeface="Arimo"/>
                <a:cs typeface="Arimo"/>
                <a:sym typeface="Arimo"/>
              </a:rPr>
              <a:t>这个整体班级评分标准在2D的基础上进行了扩展，着眼于整个班级的对话。它将帮助您更深入地了解学生在对话中的参与情况。您可以关注学生参与的不同方面，比如他们发言内容的长度以及参与的频率。您可以在不同类型的全班活动中使用此评分标准，以更全面地了解您教学环境中的对话情况。</a:t>
            </a:r>
            <a:endParaRPr/>
          </a:p>
          <a:p>
            <a:pPr indent="0" lvl="0" marL="83185" marR="0" rtl="0" algn="l">
              <a:lnSpc>
                <a:spcPct val="120000"/>
              </a:lnSpc>
              <a:spcBef>
                <a:spcPts val="910"/>
              </a:spcBef>
              <a:spcAft>
                <a:spcPts val="0"/>
              </a:spcAft>
              <a:buNone/>
            </a:pPr>
            <a:r>
              <a:rPr b="1" lang="zh-CN" sz="1200">
                <a:solidFill>
                  <a:schemeClr val="dk1"/>
                </a:solidFill>
                <a:latin typeface="Arial"/>
                <a:ea typeface="Arial"/>
                <a:cs typeface="Arial"/>
                <a:sym typeface="Arial"/>
              </a:rPr>
              <a:t>指导说明：</a:t>
            </a:r>
            <a:endParaRPr sz="1200">
              <a:solidFill>
                <a:schemeClr val="dk1"/>
              </a:solidFill>
              <a:latin typeface="Arimo"/>
              <a:ea typeface="Arimo"/>
              <a:cs typeface="Arimo"/>
              <a:sym typeface="Arimo"/>
            </a:endParaRPr>
          </a:p>
          <a:p>
            <a:pPr indent="-171450" lvl="0" marL="314325" marR="439419" rtl="0" algn="l">
              <a:lnSpc>
                <a:spcPct val="120000"/>
              </a:lnSpc>
              <a:spcBef>
                <a:spcPts val="570"/>
              </a:spcBef>
              <a:spcAft>
                <a:spcPts val="0"/>
              </a:spcAft>
              <a:buClr>
                <a:schemeClr val="dk1"/>
              </a:buClr>
              <a:buSzPts val="996"/>
              <a:buFont typeface="Arial"/>
              <a:buChar char="•"/>
            </a:pPr>
            <a:r>
              <a:rPr lang="zh-CN" sz="1200">
                <a:solidFill>
                  <a:schemeClr val="dk1"/>
                </a:solidFill>
                <a:latin typeface="Arimo"/>
                <a:ea typeface="Arimo"/>
                <a:cs typeface="Arimo"/>
                <a:sym typeface="Arimo"/>
              </a:rPr>
              <a:t>选择您想要重点探究的一个或两个类别</a:t>
            </a:r>
            <a:endParaRPr/>
          </a:p>
          <a:p>
            <a:pPr indent="-171450" lvl="0" marL="314325" marR="439419" rtl="0" algn="l">
              <a:lnSpc>
                <a:spcPct val="120000"/>
              </a:lnSpc>
              <a:spcBef>
                <a:spcPts val="570"/>
              </a:spcBef>
              <a:spcAft>
                <a:spcPts val="0"/>
              </a:spcAft>
              <a:buClr>
                <a:schemeClr val="dk1"/>
              </a:buClr>
              <a:buSzPts val="996"/>
              <a:buFont typeface="Arial"/>
              <a:buChar char="•"/>
            </a:pPr>
            <a:r>
              <a:rPr lang="zh-CN" sz="1200">
                <a:solidFill>
                  <a:schemeClr val="dk1"/>
                </a:solidFill>
                <a:latin typeface="Arimo"/>
                <a:ea typeface="Arimo"/>
                <a:cs typeface="Arimo"/>
                <a:sym typeface="Arimo"/>
              </a:rPr>
              <a:t>确定您想要集中观察的活动类型和课堂阶段，例如课堂介绍、全班讨论或课堂总结/集体分享</a:t>
            </a:r>
            <a:endParaRPr/>
          </a:p>
        </p:txBody>
      </p:sp>
      <p:sp>
        <p:nvSpPr>
          <p:cNvPr id="952" name="Google Shape;952;p63"/>
          <p:cNvSpPr txBox="1"/>
          <p:nvPr/>
        </p:nvSpPr>
        <p:spPr>
          <a:xfrm>
            <a:off x="5747327" y="653222"/>
            <a:ext cx="4435891" cy="211836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171450" lvl="0" marL="260350" marR="0" rtl="0" algn="l">
              <a:spcBef>
                <a:spcPts val="0"/>
              </a:spcBef>
              <a:spcAft>
                <a:spcPts val="0"/>
              </a:spcAft>
              <a:buClr>
                <a:schemeClr val="dk1"/>
              </a:buClr>
              <a:buSzPts val="996"/>
              <a:buFont typeface="Arial"/>
              <a:buChar char="•"/>
            </a:pPr>
            <a:r>
              <a:rPr lang="zh-CN" sz="1200">
                <a:solidFill>
                  <a:schemeClr val="dk1"/>
                </a:solidFill>
                <a:latin typeface="Arimo"/>
                <a:ea typeface="Arimo"/>
                <a:cs typeface="Arimo"/>
                <a:sym typeface="Arimo"/>
              </a:rPr>
              <a:t>使用以下评分标准： </a:t>
            </a:r>
            <a:endParaRPr/>
          </a:p>
          <a:p>
            <a:pPr indent="0" lvl="0" marL="179705" marR="0" rtl="0" algn="l">
              <a:spcBef>
                <a:spcPts val="1195"/>
              </a:spcBef>
              <a:spcAft>
                <a:spcPts val="0"/>
              </a:spcAft>
              <a:buNone/>
            </a:pPr>
            <a:r>
              <a:rPr lang="zh-CN" sz="1200">
                <a:solidFill>
                  <a:schemeClr val="dk1"/>
                </a:solidFill>
                <a:latin typeface="Arimo"/>
                <a:ea typeface="Arimo"/>
                <a:cs typeface="Arimo"/>
                <a:sym typeface="Arimo"/>
              </a:rPr>
              <a:t>5 = 始终如一 / 几乎覆盖所有学生</a:t>
            </a:r>
            <a:endParaRPr/>
          </a:p>
          <a:p>
            <a:pPr indent="0" lvl="0" marL="179705" marR="0" rtl="0" algn="l">
              <a:spcBef>
                <a:spcPts val="595"/>
              </a:spcBef>
              <a:spcAft>
                <a:spcPts val="0"/>
              </a:spcAft>
              <a:buNone/>
            </a:pPr>
            <a:r>
              <a:rPr lang="zh-CN" sz="1200">
                <a:solidFill>
                  <a:schemeClr val="dk1"/>
                </a:solidFill>
                <a:latin typeface="Arimo"/>
                <a:ea typeface="Arimo"/>
                <a:cs typeface="Arimo"/>
                <a:sym typeface="Arimo"/>
              </a:rPr>
              <a:t>4 = 大多数时间 / 大多数学生</a:t>
            </a:r>
            <a:endParaRPr/>
          </a:p>
          <a:p>
            <a:pPr indent="0" lvl="0" marL="179705" marR="0" rtl="0" algn="l">
              <a:spcBef>
                <a:spcPts val="595"/>
              </a:spcBef>
              <a:spcAft>
                <a:spcPts val="0"/>
              </a:spcAft>
              <a:buNone/>
            </a:pPr>
            <a:r>
              <a:rPr lang="zh-CN" sz="1200">
                <a:solidFill>
                  <a:schemeClr val="dk1"/>
                </a:solidFill>
                <a:latin typeface="Arimo"/>
                <a:ea typeface="Arimo"/>
                <a:cs typeface="Arimo"/>
                <a:sym typeface="Arimo"/>
              </a:rPr>
              <a:t>3 = 一些时候 / 一些学生</a:t>
            </a:r>
            <a:endParaRPr/>
          </a:p>
          <a:p>
            <a:pPr indent="0" lvl="0" marL="179705" marR="0" rtl="0" algn="l">
              <a:spcBef>
                <a:spcPts val="595"/>
              </a:spcBef>
              <a:spcAft>
                <a:spcPts val="0"/>
              </a:spcAft>
              <a:buNone/>
            </a:pPr>
            <a:r>
              <a:rPr lang="zh-CN" sz="1200">
                <a:solidFill>
                  <a:schemeClr val="dk1"/>
                </a:solidFill>
                <a:latin typeface="Arimo"/>
                <a:ea typeface="Arimo"/>
                <a:cs typeface="Arimo"/>
                <a:sym typeface="Arimo"/>
              </a:rPr>
              <a:t>2 = 偶尔 / 少数学生</a:t>
            </a:r>
            <a:endParaRPr/>
          </a:p>
          <a:p>
            <a:pPr indent="0" lvl="0" marL="179705" marR="0" rtl="0" algn="l">
              <a:spcBef>
                <a:spcPts val="595"/>
              </a:spcBef>
              <a:spcAft>
                <a:spcPts val="0"/>
              </a:spcAft>
              <a:buNone/>
            </a:pPr>
            <a:r>
              <a:rPr lang="zh-CN" sz="1200">
                <a:solidFill>
                  <a:schemeClr val="dk1"/>
                </a:solidFill>
                <a:latin typeface="Arimo"/>
                <a:ea typeface="Arimo"/>
                <a:cs typeface="Arimo"/>
                <a:sym typeface="Arimo"/>
              </a:rPr>
              <a:t>1 = 从未 / 没有学生</a:t>
            </a:r>
            <a:endParaRPr/>
          </a:p>
          <a:p>
            <a:pPr indent="0" lvl="0" marL="394970" marR="0" rtl="0" algn="l">
              <a:lnSpc>
                <a:spcPct val="100000"/>
              </a:lnSpc>
              <a:spcBef>
                <a:spcPts val="0"/>
              </a:spcBef>
              <a:spcAft>
                <a:spcPts val="0"/>
              </a:spcAft>
              <a:buNone/>
            </a:pPr>
            <a:r>
              <a:rPr b="1" lang="zh-CN" sz="1200">
                <a:solidFill>
                  <a:schemeClr val="dk1"/>
                </a:solidFill>
                <a:latin typeface="Arial"/>
                <a:ea typeface="Arial"/>
                <a:cs typeface="Arial"/>
                <a:sym typeface="Arial"/>
              </a:rPr>
              <a:t> </a:t>
            </a:r>
            <a:endParaRPr/>
          </a:p>
          <a:p>
            <a:pPr indent="0" lvl="0" marL="394970" marR="0" rtl="0" algn="l">
              <a:lnSpc>
                <a:spcPct val="100000"/>
              </a:lnSpc>
              <a:spcBef>
                <a:spcPts val="0"/>
              </a:spcBef>
              <a:spcAft>
                <a:spcPts val="0"/>
              </a:spcAft>
              <a:buNone/>
            </a:pPr>
            <a:r>
              <a:rPr lang="zh-CN" sz="1200">
                <a:solidFill>
                  <a:schemeClr val="dk1"/>
                </a:solidFill>
                <a:latin typeface="Arial"/>
                <a:ea typeface="Arial"/>
                <a:cs typeface="Arial"/>
                <a:sym typeface="Arial"/>
              </a:rPr>
              <a:t>您可以从我们的</a:t>
            </a:r>
            <a:r>
              <a:rPr lang="zh-CN" sz="1200" u="sng">
                <a:solidFill>
                  <a:schemeClr val="hlink"/>
                </a:solidFill>
                <a:latin typeface="Arial"/>
                <a:ea typeface="Arial"/>
                <a:cs typeface="Arial"/>
                <a:sym typeface="Arial"/>
                <a:hlinkClick r:id="rId3"/>
              </a:rPr>
              <a:t>网站</a:t>
            </a:r>
            <a:r>
              <a:rPr lang="zh-CN" sz="1200">
                <a:solidFill>
                  <a:schemeClr val="dk1"/>
                </a:solidFill>
                <a:latin typeface="Arial"/>
                <a:ea typeface="Arial"/>
                <a:cs typeface="Arial"/>
                <a:sym typeface="Arial"/>
              </a:rPr>
              <a:t>下载模板。</a:t>
            </a:r>
            <a:endParaRPr sz="1200">
              <a:solidFill>
                <a:schemeClr val="dk1"/>
              </a:solidFill>
              <a:latin typeface="Arial"/>
              <a:ea typeface="Arial"/>
              <a:cs typeface="Arial"/>
              <a:sym typeface="Arial"/>
            </a:endParaRPr>
          </a:p>
        </p:txBody>
      </p:sp>
      <p:sp>
        <p:nvSpPr>
          <p:cNvPr id="953" name="Google Shape;953;p63"/>
          <p:cNvSpPr/>
          <p:nvPr/>
        </p:nvSpPr>
        <p:spPr>
          <a:xfrm>
            <a:off x="5915660" y="2437765"/>
            <a:ext cx="276218" cy="2762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4" name="Google Shape;954;p63"/>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47</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64"/>
          <p:cNvSpPr txBox="1"/>
          <p:nvPr/>
        </p:nvSpPr>
        <p:spPr>
          <a:xfrm>
            <a:off x="417533" y="581025"/>
            <a:ext cx="4852967" cy="130683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2550" marR="0" rtl="0" algn="l">
              <a:lnSpc>
                <a:spcPct val="100000"/>
              </a:lnSpc>
              <a:spcBef>
                <a:spcPts val="0"/>
              </a:spcBef>
              <a:spcAft>
                <a:spcPts val="0"/>
              </a:spcAft>
              <a:buNone/>
            </a:pPr>
            <a:r>
              <a:rPr b="1" lang="zh-CN" sz="1400">
                <a:solidFill>
                  <a:schemeClr val="dk1"/>
                </a:solidFill>
                <a:latin typeface="Arial"/>
                <a:ea typeface="Arial"/>
                <a:cs typeface="Arial"/>
                <a:sym typeface="Arial"/>
              </a:rPr>
              <a:t>2F:  学生参与和规则评分标准</a:t>
            </a:r>
            <a:endParaRPr b="1" sz="1400">
              <a:solidFill>
                <a:schemeClr val="dk1"/>
              </a:solidFill>
              <a:latin typeface="Arial"/>
              <a:ea typeface="Arial"/>
              <a:cs typeface="Arial"/>
              <a:sym typeface="Arial"/>
            </a:endParaRPr>
          </a:p>
          <a:p>
            <a:pPr indent="0" lvl="0" marL="82550" marR="154305" rtl="0" algn="l">
              <a:lnSpc>
                <a:spcPct val="121000"/>
              </a:lnSpc>
              <a:spcBef>
                <a:spcPts val="665"/>
              </a:spcBef>
              <a:spcAft>
                <a:spcPts val="0"/>
              </a:spcAft>
              <a:buNone/>
            </a:pPr>
            <a:r>
              <a:rPr lang="zh-CN" sz="1200">
                <a:solidFill>
                  <a:schemeClr val="dk1"/>
                </a:solidFill>
                <a:latin typeface="Arimo"/>
                <a:ea typeface="Arimo"/>
                <a:cs typeface="Arimo"/>
                <a:sym typeface="Arimo"/>
              </a:rPr>
              <a:t>这是另一种您可以衡量学生对话参与程度的工具。同时，通过使用这个工具也可以评估对话基本规则是否得到遵守。</a:t>
            </a:r>
            <a:endParaRPr/>
          </a:p>
          <a:p>
            <a:pPr indent="0" lvl="0" marL="394970" marR="0" rtl="0" algn="l">
              <a:lnSpc>
                <a:spcPct val="100000"/>
              </a:lnSpc>
              <a:spcBef>
                <a:spcPts val="1500"/>
              </a:spcBef>
              <a:spcAft>
                <a:spcPts val="0"/>
              </a:spcAft>
              <a:buNone/>
            </a:pPr>
            <a:r>
              <a:rPr b="1" lang="zh-CN" sz="1200">
                <a:solidFill>
                  <a:schemeClr val="dk1"/>
                </a:solidFill>
                <a:latin typeface="Arial"/>
                <a:ea typeface="Arial"/>
                <a:cs typeface="Arial"/>
                <a:sym typeface="Arial"/>
              </a:rPr>
              <a:t> </a:t>
            </a:r>
            <a:r>
              <a:rPr lang="zh-CN" sz="1200">
                <a:solidFill>
                  <a:schemeClr val="dk1"/>
                </a:solidFill>
                <a:latin typeface="Arial"/>
                <a:ea typeface="Arial"/>
                <a:cs typeface="Arial"/>
                <a:sym typeface="Arial"/>
              </a:rPr>
              <a:t>您可以从我们的</a:t>
            </a:r>
            <a:r>
              <a:rPr lang="zh-CN" sz="1200" u="sng">
                <a:solidFill>
                  <a:schemeClr val="hlink"/>
                </a:solidFill>
                <a:latin typeface="Arial"/>
                <a:ea typeface="Arial"/>
                <a:cs typeface="Arial"/>
                <a:sym typeface="Arial"/>
                <a:hlinkClick r:id="rId3"/>
              </a:rPr>
              <a:t>网站</a:t>
            </a:r>
            <a:r>
              <a:rPr lang="zh-CN" sz="1200">
                <a:solidFill>
                  <a:schemeClr val="dk1"/>
                </a:solidFill>
                <a:latin typeface="Arial"/>
                <a:ea typeface="Arial"/>
                <a:cs typeface="Arial"/>
                <a:sym typeface="Arial"/>
              </a:rPr>
              <a:t>下载模板。</a:t>
            </a:r>
            <a:endParaRPr/>
          </a:p>
        </p:txBody>
      </p:sp>
      <p:graphicFrame>
        <p:nvGraphicFramePr>
          <p:cNvPr id="961" name="Google Shape;961;p64"/>
          <p:cNvGraphicFramePr/>
          <p:nvPr/>
        </p:nvGraphicFramePr>
        <p:xfrm>
          <a:off x="393700" y="2061845"/>
          <a:ext cx="3000000" cy="3000000"/>
        </p:xfrm>
        <a:graphic>
          <a:graphicData uri="http://schemas.openxmlformats.org/drawingml/2006/table">
            <a:tbl>
              <a:tblPr bandRow="1" firstRow="1">
                <a:noFill/>
                <a:tableStyleId>{B718ED9C-53E8-462F-8460-63741EC14F3D}</a:tableStyleId>
              </a:tblPr>
              <a:tblGrid>
                <a:gridCol w="1315075"/>
                <a:gridCol w="2590800"/>
                <a:gridCol w="2682250"/>
                <a:gridCol w="3291850"/>
              </a:tblGrid>
              <a:tr h="365750">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维度</a:t>
                      </a:r>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51535" marR="0" rtl="0" algn="l">
                        <a:lnSpc>
                          <a:spcPct val="100000"/>
                        </a:lnSpc>
                        <a:spcBef>
                          <a:spcPts val="0"/>
                        </a:spcBef>
                        <a:spcAft>
                          <a:spcPts val="0"/>
                        </a:spcAft>
                        <a:buNone/>
                      </a:pPr>
                      <a:r>
                        <a:rPr b="1" lang="zh-CN" sz="1200">
                          <a:latin typeface="Arimo"/>
                          <a:ea typeface="Arimo"/>
                          <a:cs typeface="Arimo"/>
                          <a:sym typeface="Arimo"/>
                        </a:rPr>
                        <a:t>0：不明显</a:t>
                      </a:r>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200">
                          <a:latin typeface="Arimo"/>
                          <a:ea typeface="Arimo"/>
                          <a:cs typeface="Arimo"/>
                          <a:sym typeface="Arimo"/>
                        </a:rPr>
                        <a:t>1：教师主导</a:t>
                      </a:r>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84810" marR="0" rtl="0" algn="ctr">
                        <a:lnSpc>
                          <a:spcPct val="100000"/>
                        </a:lnSpc>
                        <a:spcBef>
                          <a:spcPts val="0"/>
                        </a:spcBef>
                        <a:spcAft>
                          <a:spcPts val="0"/>
                        </a:spcAft>
                        <a:buNone/>
                      </a:pPr>
                      <a:r>
                        <a:rPr b="1" lang="zh-CN" sz="1200">
                          <a:latin typeface="Arimo"/>
                          <a:ea typeface="Arimo"/>
                          <a:cs typeface="Arimo"/>
                          <a:sym typeface="Arimo"/>
                        </a:rPr>
                        <a:t>2：教师主导，学生参与</a:t>
                      </a:r>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34875">
                <a:tc>
                  <a:txBody>
                    <a:bodyPr/>
                    <a:lstStyle/>
                    <a:p>
                      <a:pPr indent="0" lvl="0" marL="33020" marR="287655" rtl="0" algn="ctr">
                        <a:lnSpc>
                          <a:spcPct val="103000"/>
                        </a:lnSpc>
                        <a:spcBef>
                          <a:spcPts val="0"/>
                        </a:spcBef>
                        <a:spcAft>
                          <a:spcPts val="0"/>
                        </a:spcAft>
                        <a:buNone/>
                      </a:pPr>
                      <a:r>
                        <a:rPr b="1" lang="zh-CN" sz="1200">
                          <a:latin typeface="Arial"/>
                          <a:ea typeface="Arial"/>
                          <a:cs typeface="Arial"/>
                          <a:sym typeface="Arial"/>
                        </a:rPr>
                        <a:t>学生参与</a:t>
                      </a:r>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287655" rtl="0" algn="l">
                        <a:lnSpc>
                          <a:spcPct val="103000"/>
                        </a:lnSpc>
                        <a:spcBef>
                          <a:spcPts val="0"/>
                        </a:spcBef>
                        <a:spcAft>
                          <a:spcPts val="0"/>
                        </a:spcAft>
                        <a:buNone/>
                      </a:pPr>
                      <a:r>
                        <a:t/>
                      </a:r>
                      <a:endParaRPr b="1" sz="1200">
                        <a:latin typeface="Arial"/>
                        <a:ea typeface="Arial"/>
                        <a:cs typeface="Arial"/>
                        <a:sym typeface="Arial"/>
                      </a:endParaRPr>
                    </a:p>
                    <a:p>
                      <a:pPr indent="0" lvl="0" marL="33020" marR="287655" rtl="0" algn="l">
                        <a:lnSpc>
                          <a:spcPct val="103000"/>
                        </a:lnSpc>
                        <a:spcBef>
                          <a:spcPts val="1200"/>
                        </a:spcBef>
                        <a:spcAft>
                          <a:spcPts val="0"/>
                        </a:spcAft>
                        <a:buNone/>
                      </a:pPr>
                      <a:r>
                        <a:rPr b="1" lang="zh-CN" sz="1200">
                          <a:latin typeface="Arial"/>
                          <a:ea typeface="Arial"/>
                          <a:cs typeface="Arial"/>
                          <a:sym typeface="Arial"/>
                        </a:rPr>
                        <a:t>在全班或小组活动中，课堂公共交流主要表现为教师提问和学生简短的参与</a:t>
                      </a:r>
                      <a:endParaRPr/>
                    </a:p>
                    <a:p>
                      <a:pPr indent="0" lvl="0" marL="33020" marR="287655" rtl="0" algn="l">
                        <a:lnSpc>
                          <a:spcPct val="103000"/>
                        </a:lnSpc>
                        <a:spcBef>
                          <a:spcPts val="1200"/>
                        </a:spcBef>
                        <a:spcAft>
                          <a:spcPts val="0"/>
                        </a:spcAft>
                        <a:buNone/>
                      </a:pPr>
                      <a:r>
                        <a:rPr b="1" lang="zh-CN" sz="1200">
                          <a:latin typeface="Arial"/>
                          <a:ea typeface="Arial"/>
                          <a:cs typeface="Arial"/>
                          <a:sym typeface="Arial"/>
                        </a:rPr>
                        <a:t>或</a:t>
                      </a:r>
                      <a:endParaRPr/>
                    </a:p>
                    <a:p>
                      <a:pPr indent="0" lvl="0" marL="33020" marR="287655" rtl="0" algn="l">
                        <a:lnSpc>
                          <a:spcPct val="103000"/>
                        </a:lnSpc>
                        <a:spcBef>
                          <a:spcPts val="1200"/>
                        </a:spcBef>
                        <a:spcAft>
                          <a:spcPts val="0"/>
                        </a:spcAft>
                        <a:buNone/>
                      </a:pPr>
                      <a:r>
                        <a:rPr b="1" lang="zh-CN" sz="1200">
                          <a:latin typeface="Arial"/>
                          <a:ea typeface="Arial"/>
                          <a:cs typeface="Arial"/>
                          <a:sym typeface="Arial"/>
                        </a:rPr>
                        <a:t>学生没有机会公开讨论他们的想法</a:t>
                      </a:r>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33020" marR="92075" rtl="0" algn="l">
                        <a:lnSpc>
                          <a:spcPct val="122000"/>
                        </a:lnSpc>
                        <a:spcBef>
                          <a:spcPts val="800"/>
                        </a:spcBef>
                        <a:spcAft>
                          <a:spcPts val="0"/>
                        </a:spcAft>
                        <a:buNone/>
                      </a:pPr>
                      <a:r>
                        <a:rPr lang="zh-CN" sz="1200"/>
                        <a:t>学生在全班和小组活动中充分表达他们的想法，但彼此之间</a:t>
                      </a:r>
                      <a:r>
                        <a:rPr b="1" lang="zh-CN" sz="1200">
                          <a:latin typeface="Arial"/>
                          <a:ea typeface="Arial"/>
                          <a:cs typeface="Arial"/>
                          <a:sym typeface="Arial"/>
                        </a:rPr>
                        <a:t>缺乏互动</a:t>
                      </a:r>
                      <a:r>
                        <a:rPr lang="zh-CN" sz="1200"/>
                        <a:t>。</a:t>
                      </a:r>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287655" rtl="0" algn="l">
                        <a:lnSpc>
                          <a:spcPct val="123000"/>
                        </a:lnSpc>
                        <a:spcBef>
                          <a:spcPts val="0"/>
                        </a:spcBef>
                        <a:spcAft>
                          <a:spcPts val="0"/>
                        </a:spcAft>
                        <a:buNone/>
                      </a:pPr>
                      <a:r>
                        <a:rPr lang="zh-CN" sz="1200">
                          <a:latin typeface="Arimo"/>
                          <a:ea typeface="Arimo"/>
                          <a:cs typeface="Arimo"/>
                          <a:sym typeface="Arimo"/>
                        </a:rPr>
                        <a:t>多名学生在全班和小组活动中充分表达他们的想法。</a:t>
                      </a:r>
                      <a:endParaRPr/>
                    </a:p>
                    <a:p>
                      <a:pPr indent="0" lvl="0" marL="33020" marR="287655" rtl="0" algn="l">
                        <a:lnSpc>
                          <a:spcPct val="103000"/>
                        </a:lnSpc>
                        <a:spcBef>
                          <a:spcPts val="600"/>
                        </a:spcBef>
                        <a:spcAft>
                          <a:spcPts val="0"/>
                        </a:spcAft>
                        <a:buNone/>
                      </a:pPr>
                      <a:r>
                        <a:rPr b="1" lang="zh-CN" sz="1200">
                          <a:latin typeface="Arial"/>
                          <a:ea typeface="Arial"/>
                          <a:cs typeface="Arial"/>
                          <a:sym typeface="Arial"/>
                        </a:rPr>
                        <a:t>同时</a:t>
                      </a:r>
                      <a:endParaRPr/>
                    </a:p>
                    <a:p>
                      <a:pPr indent="0" lvl="0" marL="33020" marR="287655" rtl="0" algn="l">
                        <a:lnSpc>
                          <a:spcPct val="123000"/>
                        </a:lnSpc>
                        <a:spcBef>
                          <a:spcPts val="900"/>
                        </a:spcBef>
                        <a:spcAft>
                          <a:spcPts val="0"/>
                        </a:spcAft>
                        <a:buNone/>
                      </a:pPr>
                      <a:r>
                        <a:rPr b="1" lang="zh-CN" sz="1200">
                          <a:latin typeface="Arial"/>
                          <a:ea typeface="Arial"/>
                          <a:cs typeface="Arial"/>
                          <a:sym typeface="Arial"/>
                        </a:rPr>
                        <a:t>他们互相参与对方的想法，例如回顾他们的观点、质疑或补充发展想法（例如‘这有点像肖特尔说的，但是...’，‘萨姆提出了一个很棒的主意，你看[进行示范]’）。这些参与活动既有自发也有通过教师引导。</a:t>
                      </a:r>
                      <a:endParaRPr b="1" sz="1200">
                        <a:latin typeface="Arial"/>
                        <a:ea typeface="Arial"/>
                        <a:cs typeface="Arial"/>
                        <a:sym typeface="Arial"/>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51375">
                <a:tc>
                  <a:txBody>
                    <a:bodyPr/>
                    <a:lstStyle/>
                    <a:p>
                      <a:pPr indent="-30479" lvl="0" marL="139700" marR="201930" rtl="0" algn="ctr">
                        <a:lnSpc>
                          <a:spcPct val="120000"/>
                        </a:lnSpc>
                        <a:spcBef>
                          <a:spcPts val="0"/>
                        </a:spcBef>
                        <a:spcAft>
                          <a:spcPts val="0"/>
                        </a:spcAft>
                        <a:buNone/>
                      </a:pPr>
                      <a:r>
                        <a:rPr b="1" lang="zh-CN" sz="1200">
                          <a:latin typeface="Arimo"/>
                          <a:ea typeface="Arimo"/>
                          <a:cs typeface="Arimo"/>
                          <a:sym typeface="Arimo"/>
                        </a:rPr>
                        <a:t>基本规则</a:t>
                      </a:r>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zh-CN" sz="1200">
                          <a:solidFill>
                            <a:srgbClr val="000000"/>
                          </a:solidFill>
                          <a:latin typeface="Arial"/>
                          <a:ea typeface="Arial"/>
                          <a:cs typeface="Arial"/>
                          <a:sym typeface="Arial"/>
                        </a:rPr>
                        <a:t>对话或对话实践的基本规则未被明确关注</a:t>
                      </a:r>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5000"/>
                        </a:lnSpc>
                        <a:spcBef>
                          <a:spcPts val="0"/>
                        </a:spcBef>
                        <a:spcAft>
                          <a:spcPts val="0"/>
                        </a:spcAft>
                        <a:buNone/>
                      </a:pPr>
                      <a:r>
                        <a:rPr lang="zh-CN" sz="1200">
                          <a:solidFill>
                            <a:srgbClr val="000000"/>
                          </a:solidFill>
                          <a:latin typeface="Arial"/>
                          <a:ea typeface="Arial"/>
                          <a:cs typeface="Arial"/>
                          <a:sym typeface="Arial"/>
                        </a:rPr>
                        <a:t>教师向学生介绍、示范或提醒目标对话实践，例如应遵循的基本规则，包括轮流发言。</a:t>
                      </a:r>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25000"/>
                        </a:lnSpc>
                        <a:spcBef>
                          <a:spcPts val="0"/>
                        </a:spcBef>
                        <a:spcAft>
                          <a:spcPts val="0"/>
                        </a:spcAft>
                        <a:buNone/>
                      </a:pPr>
                      <a:r>
                        <a:rPr lang="zh-CN" sz="1200">
                          <a:solidFill>
                            <a:srgbClr val="000000"/>
                          </a:solidFill>
                          <a:latin typeface="Arial"/>
                          <a:ea typeface="Arial"/>
                          <a:cs typeface="Arial"/>
                          <a:sym typeface="Arial"/>
                        </a:rPr>
                        <a:t>教师和学生，或学生们自行商讨目标对话实践，例如基本规则，可能还包括提醒或示范。</a:t>
                      </a:r>
                      <a:endParaRPr/>
                    </a:p>
                    <a:p>
                      <a:pPr indent="0" lvl="0" marL="0" marR="0" rtl="0" algn="l">
                        <a:lnSpc>
                          <a:spcPct val="125000"/>
                        </a:lnSpc>
                        <a:spcBef>
                          <a:spcPts val="1200"/>
                        </a:spcBef>
                        <a:spcAft>
                          <a:spcPts val="0"/>
                        </a:spcAft>
                        <a:buNone/>
                      </a:pPr>
                      <a:r>
                        <a:rPr lang="zh-CN" sz="1200">
                          <a:solidFill>
                            <a:srgbClr val="000000"/>
                          </a:solidFill>
                          <a:latin typeface="Arial"/>
                          <a:ea typeface="Arial"/>
                          <a:cs typeface="Arial"/>
                          <a:sym typeface="Arial"/>
                        </a:rPr>
                        <a:t>这也可能包括学生被给予或主动承担管理对话的责任，以及学生参与评估对话实践的效果。</a:t>
                      </a:r>
                      <a:endParaRPr/>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62" name="Google Shape;962;p64"/>
          <p:cNvSpPr/>
          <p:nvPr/>
        </p:nvSpPr>
        <p:spPr>
          <a:xfrm>
            <a:off x="589165" y="1545594"/>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3" name="Google Shape;963;p64"/>
          <p:cNvSpPr txBox="1"/>
          <p:nvPr/>
        </p:nvSpPr>
        <p:spPr>
          <a:xfrm>
            <a:off x="5426596" y="569595"/>
            <a:ext cx="4830445" cy="129222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3820" marR="0" rtl="0" algn="l">
              <a:lnSpc>
                <a:spcPct val="100000"/>
              </a:lnSpc>
              <a:spcBef>
                <a:spcPts val="0"/>
              </a:spcBef>
              <a:spcAft>
                <a:spcPts val="0"/>
              </a:spcAft>
              <a:buNone/>
            </a:pPr>
            <a:r>
              <a:rPr b="1" lang="zh-CN" sz="1400">
                <a:solidFill>
                  <a:schemeClr val="dk1"/>
                </a:solidFill>
                <a:latin typeface="Arial"/>
                <a:ea typeface="Arial"/>
                <a:cs typeface="Arial"/>
                <a:sym typeface="Arial"/>
              </a:rPr>
              <a:t>指导说明:</a:t>
            </a:r>
            <a:endParaRPr sz="1400">
              <a:solidFill>
                <a:schemeClr val="dk1"/>
              </a:solidFill>
              <a:latin typeface="Arimo"/>
              <a:ea typeface="Arimo"/>
              <a:cs typeface="Arimo"/>
              <a:sym typeface="Arimo"/>
            </a:endParaRPr>
          </a:p>
          <a:p>
            <a:pPr indent="-158750" lvl="0" marL="254000" marR="0" rtl="0" algn="l">
              <a:lnSpc>
                <a:spcPct val="100000"/>
              </a:lnSpc>
              <a:spcBef>
                <a:spcPts val="885"/>
              </a:spcBef>
              <a:spcAft>
                <a:spcPts val="0"/>
              </a:spcAft>
              <a:buClr>
                <a:schemeClr val="dk1"/>
              </a:buClr>
              <a:buSzPts val="996"/>
              <a:buFont typeface="Arial"/>
              <a:buChar char="•"/>
            </a:pPr>
            <a:r>
              <a:rPr lang="zh-CN" sz="1200">
                <a:solidFill>
                  <a:schemeClr val="dk1"/>
                </a:solidFill>
                <a:latin typeface="Arimo"/>
                <a:ea typeface="Arimo"/>
                <a:cs typeface="Arimo"/>
                <a:sym typeface="Arimo"/>
              </a:rPr>
              <a:t>此工具适用于整节课或不同的课堂活动</a:t>
            </a:r>
            <a:endParaRPr/>
          </a:p>
          <a:p>
            <a:pPr indent="-158750" lvl="0" marL="254000" marR="0" rtl="0" algn="l">
              <a:lnSpc>
                <a:spcPct val="100000"/>
              </a:lnSpc>
              <a:spcBef>
                <a:spcPts val="885"/>
              </a:spcBef>
              <a:spcAft>
                <a:spcPts val="0"/>
              </a:spcAft>
              <a:buClr>
                <a:schemeClr val="dk1"/>
              </a:buClr>
              <a:buSzPts val="996"/>
              <a:buFont typeface="Arial"/>
              <a:buChar char="•"/>
            </a:pPr>
            <a:r>
              <a:rPr lang="zh-CN" sz="1200">
                <a:solidFill>
                  <a:schemeClr val="dk1"/>
                </a:solidFill>
                <a:latin typeface="Arimo"/>
                <a:ea typeface="Arimo"/>
                <a:cs typeface="Arimo"/>
                <a:sym typeface="Arimo"/>
              </a:rPr>
              <a:t>您可以在您自己的课堂中使用，也可以在观察同事的课堂中使用</a:t>
            </a:r>
            <a:endParaRPr/>
          </a:p>
          <a:p>
            <a:pPr indent="-158750" lvl="0" marL="254000" marR="0" rtl="0" algn="l">
              <a:lnSpc>
                <a:spcPct val="100000"/>
              </a:lnSpc>
              <a:spcBef>
                <a:spcPts val="885"/>
              </a:spcBef>
              <a:spcAft>
                <a:spcPts val="0"/>
              </a:spcAft>
              <a:buClr>
                <a:schemeClr val="dk1"/>
              </a:buClr>
              <a:buSzPts val="996"/>
              <a:buFont typeface="Arial"/>
              <a:buChar char="•"/>
            </a:pPr>
            <a:r>
              <a:rPr lang="zh-CN" sz="1200">
                <a:solidFill>
                  <a:schemeClr val="dk1"/>
                </a:solidFill>
                <a:latin typeface="Arimo"/>
                <a:ea typeface="Arimo"/>
                <a:cs typeface="Arimo"/>
                <a:sym typeface="Arimo"/>
              </a:rPr>
              <a:t>请详细阅读每个类别的描述，并确定哪个最适用于您观察的课程</a:t>
            </a:r>
            <a:endParaRPr/>
          </a:p>
        </p:txBody>
      </p:sp>
      <p:sp>
        <p:nvSpPr>
          <p:cNvPr id="964" name="Google Shape;964;p64"/>
          <p:cNvSpPr txBox="1"/>
          <p:nvPr>
            <p:ph idx="12" type="sldNum"/>
          </p:nvPr>
        </p:nvSpPr>
        <p:spPr>
          <a:xfrm>
            <a:off x="5249962" y="7088109"/>
            <a:ext cx="192404" cy="154305"/>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zh-CN"/>
              <a:t>48</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65"/>
          <p:cNvSpPr txBox="1"/>
          <p:nvPr/>
        </p:nvSpPr>
        <p:spPr>
          <a:xfrm>
            <a:off x="423552" y="425957"/>
            <a:ext cx="4680585" cy="2039620"/>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2550" marR="0" rtl="0" algn="l">
              <a:spcBef>
                <a:spcPts val="0"/>
              </a:spcBef>
              <a:spcAft>
                <a:spcPts val="0"/>
              </a:spcAft>
              <a:buNone/>
            </a:pPr>
            <a:r>
              <a:rPr b="1" lang="zh-CN" sz="1400">
                <a:solidFill>
                  <a:schemeClr val="dk1"/>
                </a:solidFill>
                <a:latin typeface="Arial"/>
                <a:ea typeface="Arial"/>
                <a:cs typeface="Arial"/>
                <a:sym typeface="Arial"/>
              </a:rPr>
              <a:t>2G: 小组活动自评表</a:t>
            </a:r>
            <a:endParaRPr/>
          </a:p>
          <a:p>
            <a:pPr indent="0" lvl="0" marL="82550" marR="0" rtl="0" algn="l">
              <a:lnSpc>
                <a:spcPct val="120000"/>
              </a:lnSpc>
              <a:spcBef>
                <a:spcPts val="1185"/>
              </a:spcBef>
              <a:spcAft>
                <a:spcPts val="0"/>
              </a:spcAft>
              <a:buNone/>
            </a:pPr>
            <a:r>
              <a:rPr b="1" lang="zh-CN" sz="1300">
                <a:solidFill>
                  <a:schemeClr val="dk1"/>
                </a:solidFill>
                <a:latin typeface="Arial"/>
                <a:ea typeface="Arial"/>
                <a:cs typeface="Arial"/>
                <a:sym typeface="Arial"/>
              </a:rPr>
              <a:t>这个表格旨在协助学习小组对其对话进行自我评分。通过定期评估，有助于他们更全面地了解自己在对话中的参与情况，逐渐提升小组活动的有效性。同时，这也有助于您了解学生们对自己对话的看法。您可能会发现，您对他们的对话和小组活动有不同的感知。</a:t>
            </a:r>
            <a:endParaRPr/>
          </a:p>
          <a:p>
            <a:pPr indent="0" lvl="0" marL="82550" marR="0" rtl="0" algn="l">
              <a:spcBef>
                <a:spcPts val="585"/>
              </a:spcBef>
              <a:spcAft>
                <a:spcPts val="0"/>
              </a:spcAft>
              <a:buNone/>
            </a:pPr>
            <a:r>
              <a:rPr lang="zh-CN" sz="1400">
                <a:solidFill>
                  <a:schemeClr val="dk1"/>
                </a:solidFill>
                <a:latin typeface="Arial"/>
                <a:ea typeface="Arial"/>
                <a:cs typeface="Arial"/>
                <a:sym typeface="Arial"/>
              </a:rPr>
              <a:t>         </a:t>
            </a:r>
            <a:r>
              <a:rPr lang="zh-CN" sz="1300">
                <a:solidFill>
                  <a:schemeClr val="dk1"/>
                </a:solidFill>
                <a:latin typeface="Arial"/>
                <a:ea typeface="Arial"/>
                <a:cs typeface="Arial"/>
                <a:sym typeface="Arial"/>
              </a:rPr>
              <a:t>您可以从我们的</a:t>
            </a:r>
            <a:r>
              <a:rPr lang="zh-CN" sz="1300" u="sng">
                <a:solidFill>
                  <a:schemeClr val="hlink"/>
                </a:solidFill>
                <a:latin typeface="Arial"/>
                <a:ea typeface="Arial"/>
                <a:cs typeface="Arial"/>
                <a:sym typeface="Arial"/>
                <a:hlinkClick r:id="rId3"/>
              </a:rPr>
              <a:t>网站</a:t>
            </a:r>
            <a:r>
              <a:rPr lang="zh-CN" sz="1300">
                <a:solidFill>
                  <a:schemeClr val="dk1"/>
                </a:solidFill>
                <a:latin typeface="Arial"/>
                <a:ea typeface="Arial"/>
                <a:cs typeface="Arial"/>
                <a:sym typeface="Arial"/>
              </a:rPr>
              <a:t>下载模板。</a:t>
            </a:r>
            <a:endParaRPr b="1" sz="1300">
              <a:solidFill>
                <a:schemeClr val="dk1"/>
              </a:solidFill>
              <a:latin typeface="Arial"/>
              <a:ea typeface="Arial"/>
              <a:cs typeface="Arial"/>
              <a:sym typeface="Arial"/>
            </a:endParaRPr>
          </a:p>
        </p:txBody>
      </p:sp>
      <p:sp>
        <p:nvSpPr>
          <p:cNvPr id="970" name="Google Shape;970;p65"/>
          <p:cNvSpPr txBox="1"/>
          <p:nvPr/>
        </p:nvSpPr>
        <p:spPr>
          <a:xfrm>
            <a:off x="5427979" y="426229"/>
            <a:ext cx="4625975" cy="2286635"/>
          </a:xfrm>
          <a:prstGeom prst="rect">
            <a:avLst/>
          </a:prstGeom>
          <a:noFill/>
          <a:ln cap="flat" cmpd="sng" w="31725">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0" lvl="0" marL="82550" marR="0" rtl="0" algn="l">
              <a:spcBef>
                <a:spcPts val="0"/>
              </a:spcBef>
              <a:spcAft>
                <a:spcPts val="0"/>
              </a:spcAft>
              <a:buNone/>
            </a:pPr>
            <a:r>
              <a:rPr b="1" lang="zh-CN" sz="1300">
                <a:solidFill>
                  <a:schemeClr val="dk1"/>
                </a:solidFill>
                <a:latin typeface="Arial"/>
                <a:ea typeface="Arial"/>
                <a:cs typeface="Arial"/>
                <a:sym typeface="Arial"/>
              </a:rPr>
              <a:t>指导说明:</a:t>
            </a:r>
            <a:endParaRPr/>
          </a:p>
          <a:p>
            <a:pPr indent="0" lvl="0" marL="82550" marR="0" rtl="0" algn="l">
              <a:lnSpc>
                <a:spcPct val="120000"/>
              </a:lnSpc>
              <a:spcBef>
                <a:spcPts val="585"/>
              </a:spcBef>
              <a:spcAft>
                <a:spcPts val="0"/>
              </a:spcAft>
              <a:buNone/>
            </a:pPr>
            <a:r>
              <a:rPr b="1" lang="zh-CN" sz="1300">
                <a:solidFill>
                  <a:schemeClr val="dk1"/>
                </a:solidFill>
                <a:latin typeface="Arial"/>
                <a:ea typeface="Arial"/>
                <a:cs typeface="Arial"/>
                <a:sym typeface="Arial"/>
              </a:rPr>
              <a:t>评分标准如下：1 = 不符合实际；2 = 部分符合实际；3 = 非常符合实际。</a:t>
            </a:r>
            <a:endParaRPr/>
          </a:p>
          <a:p>
            <a:pPr indent="0" lvl="0" marL="82550" marR="0" rtl="0" algn="l">
              <a:lnSpc>
                <a:spcPct val="120000"/>
              </a:lnSpc>
              <a:spcBef>
                <a:spcPts val="585"/>
              </a:spcBef>
              <a:spcAft>
                <a:spcPts val="0"/>
              </a:spcAft>
              <a:buNone/>
            </a:pPr>
            <a:r>
              <a:rPr b="1" lang="zh-CN" sz="1300">
                <a:solidFill>
                  <a:schemeClr val="dk1"/>
                </a:solidFill>
                <a:latin typeface="Arial"/>
                <a:ea typeface="Arial"/>
                <a:cs typeface="Arial"/>
                <a:sym typeface="Arial"/>
              </a:rPr>
              <a:t>学习者可以选择每组填写一份或每人一份，这是一项有趣的活动。由于小组中的不同成员可能对情况有截然不同的看法，这可能引发富有启发性的讨论和交流。</a:t>
            </a:r>
            <a:endParaRPr/>
          </a:p>
          <a:p>
            <a:pPr indent="0" lvl="0" marL="82550" marR="0" rtl="0" algn="l">
              <a:lnSpc>
                <a:spcPct val="120000"/>
              </a:lnSpc>
              <a:spcBef>
                <a:spcPts val="585"/>
              </a:spcBef>
              <a:spcAft>
                <a:spcPts val="0"/>
              </a:spcAft>
              <a:buNone/>
            </a:pPr>
            <a:r>
              <a:rPr b="1" lang="zh-CN" sz="1300">
                <a:solidFill>
                  <a:schemeClr val="dk1"/>
                </a:solidFill>
                <a:latin typeface="Arial"/>
                <a:ea typeface="Arial"/>
                <a:cs typeface="Arial"/>
                <a:sym typeface="Arial"/>
              </a:rPr>
              <a:t>此示例适用于各个年龄阶段的学习者，包括成年人。在可下载的模板中，还提供了一个专为成年观察员使用的版本。</a:t>
            </a:r>
            <a:endParaRPr/>
          </a:p>
        </p:txBody>
      </p:sp>
      <p:graphicFrame>
        <p:nvGraphicFramePr>
          <p:cNvPr id="971" name="Google Shape;971;p65"/>
          <p:cNvGraphicFramePr/>
          <p:nvPr/>
        </p:nvGraphicFramePr>
        <p:xfrm>
          <a:off x="423545" y="2781300"/>
          <a:ext cx="3000000" cy="3000000"/>
        </p:xfrm>
        <a:graphic>
          <a:graphicData uri="http://schemas.openxmlformats.org/drawingml/2006/table">
            <a:tbl>
              <a:tblPr bandRow="1" firstRow="1">
                <a:noFill/>
                <a:tableStyleId>{B718ED9C-53E8-462F-8460-63741EC14F3D}</a:tableStyleId>
              </a:tblPr>
              <a:tblGrid>
                <a:gridCol w="7833350"/>
                <a:gridCol w="1944375"/>
              </a:tblGrid>
              <a:tr h="396250">
                <a:tc>
                  <a:txBody>
                    <a:bodyPr/>
                    <a:lstStyle/>
                    <a:p>
                      <a:pPr indent="0" lvl="0" marL="33020" marR="0" rtl="0" algn="l">
                        <a:lnSpc>
                          <a:spcPct val="100000"/>
                        </a:lnSpc>
                        <a:spcBef>
                          <a:spcPts val="0"/>
                        </a:spcBef>
                        <a:spcAft>
                          <a:spcPts val="0"/>
                        </a:spcAft>
                        <a:buNone/>
                      </a:pPr>
                      <a:r>
                        <a:rPr b="1" lang="zh-CN" sz="1400">
                          <a:latin typeface="Arial"/>
                          <a:ea typeface="Arial"/>
                          <a:cs typeface="Arial"/>
                          <a:sym typeface="Arial"/>
                        </a:rPr>
                        <a:t>标准</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zh-CN" sz="1400">
                          <a:latin typeface="Arial"/>
                          <a:ea typeface="Arial"/>
                          <a:cs typeface="Arial"/>
                          <a:sym typeface="Arial"/>
                        </a:rPr>
                        <a:t>评分</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33020" marR="0" rtl="0" algn="l">
                        <a:lnSpc>
                          <a:spcPct val="100000"/>
                        </a:lnSpc>
                        <a:spcBef>
                          <a:spcPts val="0"/>
                        </a:spcBef>
                        <a:spcAft>
                          <a:spcPts val="0"/>
                        </a:spcAft>
                        <a:buNone/>
                      </a:pPr>
                      <a:r>
                        <a:rPr b="1" lang="zh-CN" sz="1200">
                          <a:latin typeface="Arial"/>
                          <a:ea typeface="Arial"/>
                          <a:cs typeface="Arial"/>
                          <a:sym typeface="Arial"/>
                        </a:rPr>
                        <a:t>G1 –  小组的每位成员都积极参与</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33020" marR="0" rtl="0" algn="l">
                        <a:lnSpc>
                          <a:spcPct val="100000"/>
                        </a:lnSpc>
                        <a:spcBef>
                          <a:spcPts val="0"/>
                        </a:spcBef>
                        <a:spcAft>
                          <a:spcPts val="0"/>
                        </a:spcAft>
                        <a:buNone/>
                      </a:pPr>
                      <a:r>
                        <a:rPr b="1" lang="zh-CN" sz="1200">
                          <a:latin typeface="Arial"/>
                          <a:ea typeface="Arial"/>
                          <a:cs typeface="Arial"/>
                          <a:sym typeface="Arial"/>
                        </a:rPr>
                        <a:t>G2 –  </a:t>
                      </a:r>
                      <a:r>
                        <a:rPr b="1" lang="zh-CN" sz="1200">
                          <a:latin typeface="Arial"/>
                          <a:ea typeface="Arial"/>
                          <a:cs typeface="Arial"/>
                          <a:sym typeface="Arial"/>
                        </a:rPr>
                        <a:t>作为一个整体的小组，</a:t>
                      </a:r>
                      <a:r>
                        <a:rPr b="1" lang="zh-CN" sz="1200">
                          <a:latin typeface="Arial"/>
                          <a:ea typeface="Arial"/>
                          <a:cs typeface="Arial"/>
                          <a:sym typeface="Arial"/>
                        </a:rPr>
                        <a:t>我们密切协作，没有分裂</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33020" marR="0" rtl="0" algn="l">
                        <a:lnSpc>
                          <a:spcPct val="100000"/>
                        </a:lnSpc>
                        <a:spcBef>
                          <a:spcPts val="0"/>
                        </a:spcBef>
                        <a:spcAft>
                          <a:spcPts val="0"/>
                        </a:spcAft>
                        <a:buNone/>
                      </a:pPr>
                      <a:r>
                        <a:rPr b="1" lang="zh-CN" sz="1200">
                          <a:latin typeface="Arial"/>
                          <a:ea typeface="Arial"/>
                          <a:cs typeface="Arial"/>
                          <a:sym typeface="Arial"/>
                        </a:rPr>
                        <a:t>G3 –  我们的对话主要或全部与我们正在进行的任务相关</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33020" marR="0" rtl="0" algn="l">
                        <a:lnSpc>
                          <a:spcPct val="100000"/>
                        </a:lnSpc>
                        <a:spcBef>
                          <a:spcPts val="0"/>
                        </a:spcBef>
                        <a:spcAft>
                          <a:spcPts val="0"/>
                        </a:spcAft>
                        <a:buNone/>
                      </a:pPr>
                      <a:r>
                        <a:rPr b="1" lang="zh-CN" sz="1200">
                          <a:latin typeface="Arial"/>
                          <a:ea typeface="Arial"/>
                          <a:cs typeface="Arial"/>
                          <a:sym typeface="Arial"/>
                        </a:rPr>
                        <a:t>G4 -  我们分享并对彼此的观点进行了建设性的拓展</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33020" marR="0" rtl="0" algn="l">
                        <a:lnSpc>
                          <a:spcPct val="100000"/>
                        </a:lnSpc>
                        <a:spcBef>
                          <a:spcPts val="0"/>
                        </a:spcBef>
                        <a:spcAft>
                          <a:spcPts val="0"/>
                        </a:spcAft>
                        <a:buNone/>
                      </a:pPr>
                      <a:r>
                        <a:rPr b="1" lang="zh-CN" sz="1200">
                          <a:latin typeface="Arial"/>
                          <a:ea typeface="Arial"/>
                          <a:cs typeface="Arial"/>
                          <a:sym typeface="Arial"/>
                        </a:rPr>
                        <a:t>G5 - 在他人讲话时，我们仔细聆听并采纳他们的观点</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33020" marR="0" rtl="0" algn="l">
                        <a:lnSpc>
                          <a:spcPct val="100000"/>
                        </a:lnSpc>
                        <a:spcBef>
                          <a:spcPts val="0"/>
                        </a:spcBef>
                        <a:spcAft>
                          <a:spcPts val="0"/>
                        </a:spcAft>
                        <a:buNone/>
                      </a:pPr>
                      <a:r>
                        <a:rPr b="1" lang="zh-CN" sz="1200">
                          <a:latin typeface="Arial"/>
                          <a:ea typeface="Arial"/>
                          <a:cs typeface="Arial"/>
                          <a:sym typeface="Arial"/>
                        </a:rPr>
                        <a:t>G6 – 我们在小组中愉快地协作</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33020" marR="0" rtl="0" algn="l">
                        <a:lnSpc>
                          <a:spcPct val="100000"/>
                        </a:lnSpc>
                        <a:spcBef>
                          <a:spcPts val="0"/>
                        </a:spcBef>
                        <a:spcAft>
                          <a:spcPts val="0"/>
                        </a:spcAft>
                        <a:buNone/>
                      </a:pPr>
                      <a:r>
                        <a:rPr b="1" lang="zh-CN" sz="1200">
                          <a:latin typeface="Arial"/>
                          <a:ea typeface="Arial"/>
                          <a:cs typeface="Arial"/>
                          <a:sym typeface="Arial"/>
                        </a:rPr>
                        <a:t>G7 – 当提出建议或同意/不同意他人时，我们会给出理由</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33020" marR="0" rtl="0" algn="l">
                        <a:lnSpc>
                          <a:spcPct val="100000"/>
                        </a:lnSpc>
                        <a:spcBef>
                          <a:spcPts val="0"/>
                        </a:spcBef>
                        <a:spcAft>
                          <a:spcPts val="0"/>
                        </a:spcAft>
                        <a:buNone/>
                      </a:pPr>
                      <a:r>
                        <a:rPr b="1" lang="zh-CN" sz="1200">
                          <a:latin typeface="Arial"/>
                          <a:ea typeface="Arial"/>
                          <a:cs typeface="Arial"/>
                          <a:sym typeface="Arial"/>
                        </a:rPr>
                        <a:t>G8 – 我们以尊重和建设性的方式挑战或评论彼此的观点</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33020" marR="0" rtl="0" algn="l">
                        <a:lnSpc>
                          <a:spcPct val="100000"/>
                        </a:lnSpc>
                        <a:spcBef>
                          <a:spcPts val="0"/>
                        </a:spcBef>
                        <a:spcAft>
                          <a:spcPts val="0"/>
                        </a:spcAft>
                        <a:buNone/>
                      </a:pPr>
                      <a:r>
                        <a:rPr b="1" lang="zh-CN" sz="1200">
                          <a:latin typeface="Arial"/>
                          <a:ea typeface="Arial"/>
                          <a:cs typeface="Arial"/>
                          <a:sym typeface="Arial"/>
                        </a:rPr>
                        <a:t>G9 – 如果存在分歧，我们会尝试达成一致或找到折中方案</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8775">
                <a:tc>
                  <a:txBody>
                    <a:bodyPr/>
                    <a:lstStyle/>
                    <a:p>
                      <a:pPr indent="0" lvl="0" marL="2005329" marR="0" rtl="0" algn="ctr">
                        <a:lnSpc>
                          <a:spcPct val="47500"/>
                        </a:lnSpc>
                        <a:spcBef>
                          <a:spcPts val="0"/>
                        </a:spcBef>
                        <a:spcAft>
                          <a:spcPts val="0"/>
                        </a:spcAft>
                        <a:buNone/>
                      </a:pPr>
                      <a:r>
                        <a:t/>
                      </a:r>
                      <a:endParaRPr b="1" sz="1000">
                        <a:latin typeface="Arial"/>
                        <a:ea typeface="Arial"/>
                        <a:cs typeface="Arial"/>
                        <a:sym typeface="Arial"/>
                      </a:endParaRPr>
                    </a:p>
                    <a:p>
                      <a:pPr indent="0" lvl="0" marL="33020" marR="0" rtl="0" algn="l">
                        <a:lnSpc>
                          <a:spcPct val="102083"/>
                        </a:lnSpc>
                        <a:spcBef>
                          <a:spcPts val="0"/>
                        </a:spcBef>
                        <a:spcAft>
                          <a:spcPts val="0"/>
                        </a:spcAft>
                        <a:buNone/>
                      </a:pPr>
                      <a:r>
                        <a:rPr b="1" lang="zh-CN" sz="1200">
                          <a:latin typeface="Arial"/>
                          <a:ea typeface="Arial"/>
                          <a:cs typeface="Arial"/>
                          <a:sym typeface="Arial"/>
                        </a:rPr>
                        <a:t>G10 – 我们的讨论和分歧促进了相互学习</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72" name="Google Shape;972;p65"/>
          <p:cNvSpPr/>
          <p:nvPr/>
        </p:nvSpPr>
        <p:spPr>
          <a:xfrm>
            <a:off x="703902" y="2107843"/>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65"/>
          <p:cNvSpPr txBox="1"/>
          <p:nvPr/>
        </p:nvSpPr>
        <p:spPr>
          <a:xfrm>
            <a:off x="5285105" y="7087870"/>
            <a:ext cx="353060"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49</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2"/>
          <p:cNvSpPr txBox="1"/>
          <p:nvPr/>
        </p:nvSpPr>
        <p:spPr>
          <a:xfrm>
            <a:off x="588143" y="211081"/>
            <a:ext cx="9725025" cy="1262380"/>
          </a:xfrm>
          <a:prstGeom prst="rect">
            <a:avLst/>
          </a:prstGeom>
          <a:noFill/>
          <a:ln>
            <a:noFill/>
          </a:ln>
        </p:spPr>
        <p:txBody>
          <a:bodyPr anchorCtr="0" anchor="t" bIns="91425" lIns="91425" spcFirstLastPara="1" rIns="91425" wrap="square" tIns="91425">
            <a:spAutoFit/>
          </a:bodyPr>
          <a:lstStyle/>
          <a:p>
            <a:pPr indent="0" lvl="0" marL="375920" marR="0" rtl="0" algn="ctr">
              <a:lnSpc>
                <a:spcPct val="120000"/>
              </a:lnSpc>
              <a:spcBef>
                <a:spcPts val="0"/>
              </a:spcBef>
              <a:spcAft>
                <a:spcPts val="0"/>
              </a:spcAft>
              <a:buNone/>
            </a:pPr>
            <a:r>
              <a:rPr b="1" lang="zh-CN" sz="1400">
                <a:solidFill>
                  <a:schemeClr val="dk1"/>
                </a:solidFill>
                <a:latin typeface="Arial"/>
                <a:ea typeface="Arial"/>
                <a:cs typeface="Arial"/>
                <a:sym typeface="Arial"/>
              </a:rPr>
              <a:t>T-SEDA视频指南</a:t>
            </a:r>
            <a:endParaRPr b="1" sz="1400">
              <a:solidFill>
                <a:schemeClr val="dk1"/>
              </a:solidFill>
              <a:latin typeface="Arial"/>
              <a:ea typeface="Arial"/>
              <a:cs typeface="Arial"/>
              <a:sym typeface="Arial"/>
            </a:endParaRPr>
          </a:p>
          <a:p>
            <a:pPr indent="0" lvl="0" marL="375920" marR="0" rtl="0" algn="ctr">
              <a:lnSpc>
                <a:spcPct val="120000"/>
              </a:lnSpc>
              <a:spcBef>
                <a:spcPts val="0"/>
              </a:spcBef>
              <a:spcAft>
                <a:spcPts val="0"/>
              </a:spcAft>
              <a:buNone/>
            </a:pPr>
            <a:r>
              <a:t/>
            </a:r>
            <a:endParaRPr b="1" sz="1400">
              <a:solidFill>
                <a:schemeClr val="dk1"/>
              </a:solidFill>
              <a:latin typeface="Arial"/>
              <a:ea typeface="Arial"/>
              <a:cs typeface="Arial"/>
              <a:sym typeface="Arial"/>
            </a:endParaRPr>
          </a:p>
          <a:p>
            <a:pPr indent="0" lvl="0" marL="12700" marR="5080" rtl="0" algn="just">
              <a:lnSpc>
                <a:spcPct val="120000"/>
              </a:lnSpc>
              <a:spcBef>
                <a:spcPts val="30"/>
              </a:spcBef>
              <a:spcAft>
                <a:spcPts val="0"/>
              </a:spcAft>
              <a:buNone/>
            </a:pPr>
            <a:r>
              <a:rPr lang="zh-CN" sz="1200">
                <a:solidFill>
                  <a:schemeClr val="dk1"/>
                </a:solidFill>
                <a:latin typeface="Arimo"/>
                <a:ea typeface="Arimo"/>
                <a:cs typeface="Arimo"/>
                <a:sym typeface="Arimo"/>
              </a:rPr>
              <a:t>前一页介绍的T-SEDA用户指南和核心资源配有视频指南。这些视频为使用T-SEDA工具包提供了简明介绍，还包括额外的练习编码对话的活动。</a:t>
            </a:r>
            <a:endParaRPr sz="1200">
              <a:solidFill>
                <a:schemeClr val="dk1"/>
              </a:solidFill>
              <a:latin typeface="Arimo"/>
              <a:ea typeface="Arimo"/>
              <a:cs typeface="Arimo"/>
              <a:sym typeface="Arimo"/>
            </a:endParaRPr>
          </a:p>
          <a:p>
            <a:pPr indent="0" lvl="0" marL="12700" marR="0" rtl="0" algn="just">
              <a:lnSpc>
                <a:spcPct val="120000"/>
              </a:lnSpc>
              <a:spcBef>
                <a:spcPts val="910"/>
              </a:spcBef>
              <a:spcAft>
                <a:spcPts val="0"/>
              </a:spcAft>
              <a:buNone/>
            </a:pPr>
            <a:r>
              <a:rPr lang="zh-CN" sz="1200">
                <a:solidFill>
                  <a:schemeClr val="dk1"/>
                </a:solidFill>
                <a:latin typeface="Arimo"/>
                <a:ea typeface="Arimo"/>
                <a:cs typeface="Arimo"/>
                <a:sym typeface="Arimo"/>
              </a:rPr>
              <a:t>请留意工具包中的      图标。 所有视频均可在以下链接找到： </a:t>
            </a:r>
            <a:r>
              <a:rPr lang="zh-CN" sz="1200" u="sng">
                <a:solidFill>
                  <a:schemeClr val="hlink"/>
                </a:solidFill>
                <a:latin typeface="Arimo"/>
                <a:ea typeface="Arimo"/>
                <a:cs typeface="Arimo"/>
                <a:sym typeface="Arimo"/>
                <a:hlinkClick r:id="rId3"/>
              </a:rPr>
              <a:t>https://www.edudialogue.org/tools</a:t>
            </a:r>
            <a:r>
              <a:rPr lang="zh-CN" sz="1200" u="sng">
                <a:solidFill>
                  <a:srgbClr val="0000FF"/>
                </a:solidFill>
                <a:latin typeface="Arimo"/>
                <a:ea typeface="Arimo"/>
                <a:cs typeface="Arimo"/>
                <a:sym typeface="Arimo"/>
              </a:rPr>
              <a:t>-</a:t>
            </a:r>
            <a:r>
              <a:rPr lang="zh-CN" sz="1200" u="sng">
                <a:solidFill>
                  <a:schemeClr val="hlink"/>
                </a:solidFill>
                <a:latin typeface="Arimo"/>
                <a:ea typeface="Arimo"/>
                <a:cs typeface="Arimo"/>
                <a:sym typeface="Arimo"/>
                <a:hlinkClick r:id="rId4"/>
              </a:rPr>
              <a:t>resources/introductory</a:t>
            </a:r>
            <a:r>
              <a:rPr lang="zh-CN" sz="1200" u="sng">
                <a:solidFill>
                  <a:srgbClr val="0000FF"/>
                </a:solidFill>
                <a:latin typeface="Arimo"/>
                <a:ea typeface="Arimo"/>
                <a:cs typeface="Arimo"/>
                <a:sym typeface="Arimo"/>
              </a:rPr>
              <a:t>-video-</a:t>
            </a:r>
            <a:r>
              <a:rPr lang="zh-CN" sz="1200" u="sng">
                <a:solidFill>
                  <a:schemeClr val="hlink"/>
                </a:solidFill>
                <a:latin typeface="Arimo"/>
                <a:ea typeface="Arimo"/>
                <a:cs typeface="Arimo"/>
                <a:sym typeface="Arimo"/>
                <a:hlinkClick r:id="rId5"/>
              </a:rPr>
              <a:t>series/</a:t>
            </a:r>
            <a:endParaRPr/>
          </a:p>
        </p:txBody>
      </p:sp>
      <p:sp>
        <p:nvSpPr>
          <p:cNvPr id="100" name="Google Shape;100;p12"/>
          <p:cNvSpPr/>
          <p:nvPr/>
        </p:nvSpPr>
        <p:spPr>
          <a:xfrm>
            <a:off x="1898650" y="1149350"/>
            <a:ext cx="252730" cy="24066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2"/>
          <p:cNvSpPr txBox="1"/>
          <p:nvPr/>
        </p:nvSpPr>
        <p:spPr>
          <a:xfrm>
            <a:off x="5285281" y="7088109"/>
            <a:ext cx="121920"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fld id="{00000000-1234-1234-1234-123412341234}" type="slidenum">
              <a:rPr lang="zh-CN"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graphicFrame>
        <p:nvGraphicFramePr>
          <p:cNvPr id="102" name="Google Shape;102;p12"/>
          <p:cNvGraphicFramePr/>
          <p:nvPr/>
        </p:nvGraphicFramePr>
        <p:xfrm>
          <a:off x="753110" y="1855470"/>
          <a:ext cx="3000000" cy="3000000"/>
        </p:xfrm>
        <a:graphic>
          <a:graphicData uri="http://schemas.openxmlformats.org/drawingml/2006/table">
            <a:tbl>
              <a:tblPr bandRow="1" firstRow="1">
                <a:noFill/>
                <a:tableStyleId>{9C4B2DEC-32E6-44B3-9862-7867335D951B}</a:tableStyleId>
              </a:tblPr>
              <a:tblGrid>
                <a:gridCol w="4389750"/>
                <a:gridCol w="4797425"/>
              </a:tblGrid>
              <a:tr h="513725">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视频1：什么是教育对话？</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视频10：使用编码表（第1部分）</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1175">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视频2：教师与学生对话如何支持学习？</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视频11：使用编码表（第2部分）</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1175">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视频3：支持课堂对话的实用技巧：基本规则</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视频12：在课堂中记录对话并编码</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1175">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视频4：支持课堂对话的实用技巧：讨论要点</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视频13：辨识有效的对话：对观点进行“补充”与“挑战”</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3725">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视频5：T-SEDA工具包——欢迎指南</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视频14：练习编码：全班对话</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1800">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视频6：完成自我审核</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视频15：小组对话的价值</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0550">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视频7：完成反思性探究循环</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视频16：对小组对话进行编码和质量评级</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1175">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视频8：教育探究中的伦理问题</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视频17：促进学生参与对话</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16250">
                <a:tc>
                  <a:txBody>
                    <a:bodyPr/>
                    <a:lstStyle/>
                    <a:p>
                      <a:pPr indent="0" lvl="0" marL="88265" marR="0" rtl="0" algn="l">
                        <a:lnSpc>
                          <a:spcPct val="100000"/>
                        </a:lnSpc>
                        <a:spcBef>
                          <a:spcPts val="0"/>
                        </a:spcBef>
                        <a:spcAft>
                          <a:spcPts val="0"/>
                        </a:spcAft>
                        <a:buNone/>
                      </a:pPr>
                      <a:r>
                        <a:rPr lang="zh-CN" sz="1300" u="none" cap="none" strike="noStrike">
                          <a:latin typeface="Arial"/>
                          <a:ea typeface="Arial"/>
                          <a:cs typeface="Arial"/>
                          <a:sym typeface="Arial"/>
                        </a:rPr>
                        <a:t>视频9：T-SEDA探究的影响</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0" marR="0" rtl="0" algn="l">
                        <a:spcBef>
                          <a:spcPts val="0"/>
                        </a:spcBef>
                        <a:spcAft>
                          <a:spcPts val="0"/>
                        </a:spcAft>
                        <a:buNone/>
                      </a:pPr>
                      <a:r>
                        <a:t/>
                      </a:r>
                      <a:endParaRPr sz="1300">
                        <a:latin typeface="Calibri"/>
                        <a:ea typeface="Calibri"/>
                        <a:cs typeface="Calibri"/>
                        <a:sym typeface="Calibri"/>
                      </a:endParaRPr>
                    </a:p>
                  </a:txBody>
                  <a:tcPr marT="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66"/>
          <p:cNvSpPr/>
          <p:nvPr/>
        </p:nvSpPr>
        <p:spPr>
          <a:xfrm>
            <a:off x="151010" y="36710"/>
            <a:ext cx="5086350" cy="1524000"/>
          </a:xfrm>
          <a:custGeom>
            <a:rect b="b" l="l" r="r" t="t"/>
            <a:pathLst>
              <a:path extrusionOk="0" h="1524000" w="5086350">
                <a:moveTo>
                  <a:pt x="0" y="0"/>
                </a:moveTo>
                <a:lnTo>
                  <a:pt x="5086350" y="0"/>
                </a:lnTo>
                <a:lnTo>
                  <a:pt x="5086350" y="1524000"/>
                </a:lnTo>
                <a:lnTo>
                  <a:pt x="0" y="152400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979" name="Google Shape;979;p66"/>
          <p:cNvGraphicFramePr/>
          <p:nvPr/>
        </p:nvGraphicFramePr>
        <p:xfrm>
          <a:off x="496570" y="233680"/>
          <a:ext cx="3000000" cy="3000000"/>
        </p:xfrm>
        <a:graphic>
          <a:graphicData uri="http://schemas.openxmlformats.org/drawingml/2006/table">
            <a:tbl>
              <a:tblPr bandRow="1" firstRow="1">
                <a:noFill/>
                <a:tableStyleId>{B718ED9C-53E8-462F-8460-63741EC14F3D}</a:tableStyleId>
              </a:tblPr>
              <a:tblGrid>
                <a:gridCol w="208275"/>
                <a:gridCol w="4770125"/>
                <a:gridCol w="364500"/>
                <a:gridCol w="449575"/>
                <a:gridCol w="536575"/>
                <a:gridCol w="494675"/>
                <a:gridCol w="473075"/>
                <a:gridCol w="530850"/>
                <a:gridCol w="530850"/>
                <a:gridCol w="518800"/>
                <a:gridCol w="664850"/>
              </a:tblGrid>
              <a:tr h="1224925">
                <a:tc gridSpan="2">
                  <a:txBody>
                    <a:bodyPr/>
                    <a:lstStyle/>
                    <a:p>
                      <a:pPr indent="0" lvl="0" marL="81915" marR="0" rtl="0" algn="l">
                        <a:lnSpc>
                          <a:spcPct val="100000"/>
                        </a:lnSpc>
                        <a:spcBef>
                          <a:spcPts val="0"/>
                        </a:spcBef>
                        <a:spcAft>
                          <a:spcPts val="0"/>
                        </a:spcAft>
                        <a:buNone/>
                      </a:pPr>
                      <a:r>
                        <a:rPr b="1" lang="zh-CN" sz="1400">
                          <a:latin typeface="Arial"/>
                          <a:ea typeface="Arial"/>
                          <a:cs typeface="Arial"/>
                          <a:sym typeface="Arial"/>
                        </a:rPr>
                        <a:t>2H: 对话式教学问卷: 教师教学实践自我评估</a:t>
                      </a:r>
                      <a:endParaRPr b="1" sz="1400">
                        <a:latin typeface="Arial"/>
                        <a:ea typeface="Arial"/>
                        <a:cs typeface="Arial"/>
                        <a:sym typeface="Arial"/>
                      </a:endParaRPr>
                    </a:p>
                    <a:p>
                      <a:pPr indent="0" lvl="0" marL="81915" marR="97155" rtl="0" algn="l">
                        <a:lnSpc>
                          <a:spcPct val="122000"/>
                        </a:lnSpc>
                        <a:spcBef>
                          <a:spcPts val="630"/>
                        </a:spcBef>
                        <a:spcAft>
                          <a:spcPts val="0"/>
                        </a:spcAft>
                        <a:buNone/>
                      </a:pPr>
                      <a:r>
                        <a:rPr lang="zh-CN" sz="1200">
                          <a:latin typeface="Arimo"/>
                          <a:ea typeface="Arimo"/>
                          <a:cs typeface="Arimo"/>
                          <a:sym typeface="Arimo"/>
                        </a:rPr>
                        <a:t>这个模板旨在帮助您评估自己的教学实践。您可以在调查的不同阶段使用它，以确定您的实践如何发生变化。</a:t>
                      </a:r>
                      <a:endParaRPr/>
                    </a:p>
                    <a:p>
                      <a:pPr indent="0" lvl="0" marL="81915" marR="97155" rtl="0" algn="l">
                        <a:lnSpc>
                          <a:spcPct val="122000"/>
                        </a:lnSpc>
                        <a:spcBef>
                          <a:spcPts val="630"/>
                        </a:spcBef>
                        <a:spcAft>
                          <a:spcPts val="0"/>
                        </a:spcAft>
                        <a:buNone/>
                      </a:pPr>
                      <a:r>
                        <a:rPr lang="zh-CN" sz="1200">
                          <a:latin typeface="Arimo"/>
                          <a:ea typeface="Arimo"/>
                          <a:cs typeface="Arimo"/>
                          <a:sym typeface="Arimo"/>
                        </a:rPr>
                        <a:t>         </a:t>
                      </a:r>
                      <a:r>
                        <a:rPr lang="zh-CN" sz="1200">
                          <a:latin typeface="Arial"/>
                          <a:ea typeface="Arial"/>
                          <a:cs typeface="Arial"/>
                          <a:sym typeface="Arial"/>
                        </a:rPr>
                        <a:t>您可以从我们的</a:t>
                      </a:r>
                      <a:r>
                        <a:rPr lang="zh-CN" sz="1200" u="sng">
                          <a:solidFill>
                            <a:schemeClr val="hlink"/>
                          </a:solidFill>
                          <a:latin typeface="Arial"/>
                          <a:ea typeface="Arial"/>
                          <a:cs typeface="Arial"/>
                          <a:sym typeface="Arial"/>
                          <a:hlinkClick r:id="rId3"/>
                        </a:rPr>
                        <a:t>网站</a:t>
                      </a:r>
                      <a:r>
                        <a:rPr lang="zh-CN" sz="1200">
                          <a:latin typeface="Arial"/>
                          <a:ea typeface="Arial"/>
                          <a:cs typeface="Arial"/>
                          <a:sym typeface="Arial"/>
                        </a:rPr>
                        <a:t>下载模板。</a:t>
                      </a:r>
                      <a:endParaRPr sz="1200">
                        <a:latin typeface="Arial"/>
                        <a:ea typeface="Arial"/>
                        <a:cs typeface="Arial"/>
                        <a:sym typeface="Arial"/>
                      </a:endParaRPr>
                    </a:p>
                  </a:txBody>
                  <a:tcPr marT="91450" marB="91450" marR="91450" marL="9145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91450" marB="91450" marR="91450" marL="9145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B cap="flat" cmpd="sng" w="31725">
                      <a:solidFill>
                        <a:srgbClr val="2791A6"/>
                      </a:solidFill>
                      <a:prstDash val="solid"/>
                      <a:round/>
                      <a:headEnd len="sm" w="sm" type="none"/>
                      <a:tailEnd len="sm" w="sm" type="none"/>
                    </a:lnB>
                  </a:tcPr>
                </a:tc>
                <a:tc gridSpan="8">
                  <a:txBody>
                    <a:bodyPr/>
                    <a:lstStyle/>
                    <a:p>
                      <a:pPr indent="0" lvl="0" marL="81280" marR="0" rtl="0" algn="l">
                        <a:lnSpc>
                          <a:spcPct val="100000"/>
                        </a:lnSpc>
                        <a:spcBef>
                          <a:spcPts val="0"/>
                        </a:spcBef>
                        <a:spcAft>
                          <a:spcPts val="0"/>
                        </a:spcAft>
                        <a:buNone/>
                      </a:pPr>
                      <a:r>
                        <a:rPr b="1" lang="zh-CN" sz="1150">
                          <a:latin typeface="Arial"/>
                          <a:ea typeface="Arial"/>
                          <a:cs typeface="Arial"/>
                          <a:sym typeface="Arial"/>
                        </a:rPr>
                        <a:t>指导说明:</a:t>
                      </a:r>
                      <a:endParaRPr/>
                    </a:p>
                    <a:p>
                      <a:pPr indent="0" lvl="0" marL="81280" marR="0" rtl="0" algn="l">
                        <a:lnSpc>
                          <a:spcPct val="100000"/>
                        </a:lnSpc>
                        <a:spcBef>
                          <a:spcPts val="645"/>
                        </a:spcBef>
                        <a:spcAft>
                          <a:spcPts val="0"/>
                        </a:spcAft>
                        <a:buNone/>
                      </a:pPr>
                      <a:r>
                        <a:rPr lang="zh-CN" sz="1200">
                          <a:latin typeface="Arial"/>
                          <a:ea typeface="Arial"/>
                          <a:cs typeface="Arial"/>
                          <a:sym typeface="Arial"/>
                        </a:rPr>
                        <a:t>此问卷分为</a:t>
                      </a:r>
                      <a:r>
                        <a:rPr b="1" lang="zh-CN" sz="1200">
                          <a:latin typeface="Arial"/>
                          <a:ea typeface="Arial"/>
                          <a:cs typeface="Arial"/>
                          <a:sym typeface="Arial"/>
                        </a:rPr>
                        <a:t>三个部分</a:t>
                      </a:r>
                      <a:r>
                        <a:rPr lang="zh-CN" sz="1200">
                          <a:latin typeface="Arial"/>
                          <a:ea typeface="Arial"/>
                          <a:cs typeface="Arial"/>
                          <a:sym typeface="Arial"/>
                        </a:rPr>
                        <a:t>：</a:t>
                      </a:r>
                      <a:r>
                        <a:rPr b="1" lang="zh-CN" sz="1200">
                          <a:latin typeface="Arial"/>
                          <a:ea typeface="Arial"/>
                          <a:cs typeface="Arial"/>
                          <a:sym typeface="Arial"/>
                        </a:rPr>
                        <a:t>营造对话的开放氛围</a:t>
                      </a:r>
                      <a:r>
                        <a:rPr lang="zh-CN" sz="1200">
                          <a:latin typeface="Arial"/>
                          <a:ea typeface="Arial"/>
                          <a:cs typeface="Arial"/>
                          <a:sym typeface="Arial"/>
                        </a:rPr>
                        <a:t>（A - 项目1-5），</a:t>
                      </a:r>
                      <a:r>
                        <a:rPr b="1" lang="zh-CN" sz="1200">
                          <a:latin typeface="Arial"/>
                          <a:ea typeface="Arial"/>
                          <a:cs typeface="Arial"/>
                          <a:sym typeface="Arial"/>
                        </a:rPr>
                        <a:t>邀请学生发表见解</a:t>
                      </a:r>
                      <a:r>
                        <a:rPr lang="zh-CN" sz="1200">
                          <a:latin typeface="Arial"/>
                          <a:ea typeface="Arial"/>
                          <a:cs typeface="Arial"/>
                          <a:sym typeface="Arial"/>
                        </a:rPr>
                        <a:t>（B - 项目6-9）以及</a:t>
                      </a:r>
                      <a:r>
                        <a:rPr b="1" lang="zh-CN" sz="1200">
                          <a:latin typeface="Arial"/>
                          <a:ea typeface="Arial"/>
                          <a:cs typeface="Arial"/>
                          <a:sym typeface="Arial"/>
                        </a:rPr>
                        <a:t>促进对话参与</a:t>
                      </a:r>
                      <a:r>
                        <a:rPr lang="zh-CN" sz="1200">
                          <a:latin typeface="Arial"/>
                          <a:ea typeface="Arial"/>
                          <a:cs typeface="Arial"/>
                          <a:sym typeface="Arial"/>
                        </a:rPr>
                        <a:t>（C - 项目10-18，详见下一页）。对于每个项目，请勾选最相关的方框，并为自己评分。</a:t>
                      </a:r>
                      <a:endParaRPr/>
                    </a:p>
                  </a:txBody>
                  <a:tcPr marT="91450" marB="91450" marR="91450" marL="9145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c hMerge="1"/>
                <a:tc hMerge="1"/>
                <a:tc hMerge="1"/>
                <a:tc hMerge="1"/>
                <a:tc hMerge="1"/>
              </a:tr>
              <a:tr h="855350">
                <a:tc rowSpan="14">
                  <a:txBody>
                    <a:bodyPr/>
                    <a:lstStyle/>
                    <a:p>
                      <a:pPr indent="0" lvl="0" marL="0" marR="0" rtl="0" algn="l">
                        <a:spcBef>
                          <a:spcPts val="0"/>
                        </a:spcBef>
                        <a:spcAft>
                          <a:spcPts val="0"/>
                        </a:spcAft>
                        <a:buNone/>
                      </a:pPr>
                      <a:r>
                        <a:t/>
                      </a:r>
                      <a:endParaRPr sz="1200">
                        <a:latin typeface="Arimo"/>
                        <a:ea typeface="Arimo"/>
                        <a:cs typeface="Arimo"/>
                        <a:sym typeface="Arimo"/>
                      </a:endParaRPr>
                    </a:p>
                  </a:txBody>
                  <a:tcPr marT="91450" marB="91450" marR="91450" marL="91450">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tcPr>
                </a:tc>
                <a:tc gridSpan="3">
                  <a:txBody>
                    <a:bodyPr/>
                    <a:lstStyle/>
                    <a:p>
                      <a:pPr indent="0" lvl="0" marL="57785" marR="648335" rtl="0" algn="l">
                        <a:lnSpc>
                          <a:spcPct val="120000"/>
                        </a:lnSpc>
                        <a:spcBef>
                          <a:spcPts val="0"/>
                        </a:spcBef>
                        <a:spcAft>
                          <a:spcPts val="0"/>
                        </a:spcAft>
                        <a:buNone/>
                      </a:pPr>
                      <a:r>
                        <a:rPr lang="zh-CN" sz="1200">
                          <a:latin typeface="Arial"/>
                          <a:ea typeface="Arial"/>
                          <a:cs typeface="Arial"/>
                          <a:sym typeface="Arial"/>
                        </a:rPr>
                        <a:t>请结合您的实践考虑以下陈述，并从（</a:t>
                      </a:r>
                      <a:r>
                        <a:rPr b="1" lang="zh-CN" sz="1200">
                          <a:latin typeface="Arial"/>
                          <a:ea typeface="Arial"/>
                          <a:cs typeface="Arial"/>
                          <a:sym typeface="Arial"/>
                        </a:rPr>
                        <a:t>1）“完全不同意”</a:t>
                      </a:r>
                      <a:r>
                        <a:rPr lang="zh-CN" sz="1200">
                          <a:latin typeface="Arial"/>
                          <a:ea typeface="Arial"/>
                          <a:cs typeface="Arial"/>
                          <a:sym typeface="Arial"/>
                        </a:rPr>
                        <a:t>到</a:t>
                      </a:r>
                      <a:r>
                        <a:rPr b="1" lang="zh-CN" sz="1200">
                          <a:latin typeface="Arial"/>
                          <a:ea typeface="Arial"/>
                          <a:cs typeface="Arial"/>
                          <a:sym typeface="Arial"/>
                        </a:rPr>
                        <a:t>（6）“完全同意”</a:t>
                      </a:r>
                      <a:r>
                        <a:rPr lang="zh-CN" sz="1200">
                          <a:latin typeface="Arial"/>
                          <a:ea typeface="Arial"/>
                          <a:cs typeface="Arial"/>
                          <a:sym typeface="Arial"/>
                        </a:rPr>
                        <a:t>之间选择您的同意程度。</a:t>
                      </a:r>
                      <a:endParaRPr/>
                    </a:p>
                    <a:p>
                      <a:pPr indent="0" lvl="0" marL="57785" marR="648335" rtl="0" algn="l">
                        <a:lnSpc>
                          <a:spcPct val="120000"/>
                        </a:lnSpc>
                        <a:spcBef>
                          <a:spcPts val="100"/>
                        </a:spcBef>
                        <a:spcAft>
                          <a:spcPts val="0"/>
                        </a:spcAft>
                        <a:buNone/>
                      </a:pPr>
                      <a:r>
                        <a:rPr b="1" lang="zh-CN" sz="1200">
                          <a:latin typeface="Arial"/>
                          <a:ea typeface="Arial"/>
                          <a:cs typeface="Arial"/>
                          <a:sym typeface="Arial"/>
                        </a:rPr>
                        <a:t>在我的教学中，我......</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54610" marR="0" rtl="0" algn="l">
                        <a:lnSpc>
                          <a:spcPct val="100000"/>
                        </a:lnSpc>
                        <a:spcBef>
                          <a:spcPts val="0"/>
                        </a:spcBef>
                        <a:spcAft>
                          <a:spcPts val="0"/>
                        </a:spcAft>
                        <a:buNone/>
                      </a:pPr>
                      <a:r>
                        <a:rPr lang="zh-CN" sz="1000">
                          <a:latin typeface="Arial"/>
                          <a:ea typeface="Arial"/>
                          <a:cs typeface="Arial"/>
                          <a:sym typeface="Arial"/>
                        </a:rPr>
                        <a:t>(1)</a:t>
                      </a:r>
                      <a:endParaRPr/>
                    </a:p>
                    <a:p>
                      <a:pPr indent="0" lvl="0" marL="53975" marR="118110" rtl="0" algn="l">
                        <a:lnSpc>
                          <a:spcPct val="123000"/>
                        </a:lnSpc>
                        <a:spcBef>
                          <a:spcPts val="690"/>
                        </a:spcBef>
                        <a:spcAft>
                          <a:spcPts val="0"/>
                        </a:spcAft>
                        <a:buNone/>
                      </a:pPr>
                      <a:r>
                        <a:t/>
                      </a:r>
                      <a:endParaRPr sz="8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(2)</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4610" marR="0" rtl="0" algn="l">
                        <a:lnSpc>
                          <a:spcPct val="100000"/>
                        </a:lnSpc>
                        <a:spcBef>
                          <a:spcPts val="0"/>
                        </a:spcBef>
                        <a:spcAft>
                          <a:spcPts val="0"/>
                        </a:spcAft>
                        <a:buNone/>
                      </a:pPr>
                      <a:r>
                        <a:rPr lang="zh-CN" sz="1000">
                          <a:latin typeface="Arial"/>
                          <a:ea typeface="Arial"/>
                          <a:cs typeface="Arial"/>
                          <a:sym typeface="Arial"/>
                        </a:rPr>
                        <a:t>(3)</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(4)</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(5)</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(6)</a:t>
                      </a:r>
                      <a:endParaRPr/>
                    </a:p>
                    <a:p>
                      <a:pPr indent="0" lvl="0" marL="57785" marR="97155" rtl="0" algn="l">
                        <a:lnSpc>
                          <a:spcPct val="123000"/>
                        </a:lnSpc>
                        <a:spcBef>
                          <a:spcPts val="690"/>
                        </a:spcBef>
                        <a:spcAft>
                          <a:spcPts val="0"/>
                        </a:spcAft>
                        <a:buNone/>
                      </a:pPr>
                      <a:r>
                        <a:t/>
                      </a:r>
                      <a:endParaRPr sz="55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rowSpan="14">
                  <a:txBody>
                    <a:bodyPr/>
                    <a:lstStyle/>
                    <a:p>
                      <a:pPr indent="0" lvl="0" marL="0" marR="0" rtl="0" algn="l">
                        <a:spcBef>
                          <a:spcPts val="0"/>
                        </a:spcBef>
                        <a:spcAft>
                          <a:spcPts val="0"/>
                        </a:spcAft>
                        <a:buNone/>
                      </a:pPr>
                      <a:r>
                        <a:t/>
                      </a:r>
                      <a:endParaRPr sz="6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T cap="flat" cmpd="sng" w="31725">
                      <a:solidFill>
                        <a:srgbClr val="2791A6"/>
                      </a:solidFill>
                      <a:prstDash val="solid"/>
                      <a:round/>
                      <a:headEnd len="sm" w="sm" type="none"/>
                      <a:tailEnd len="sm" w="sm" type="none"/>
                    </a:lnT>
                  </a:tcPr>
                </a:tc>
              </a:tr>
              <a:tr h="335275">
                <a:tc vMerge="1"/>
                <a:tc gridSpan="9">
                  <a:txBody>
                    <a:bodyPr/>
                    <a:lstStyle/>
                    <a:p>
                      <a:pPr indent="0" lvl="0" marL="3963034" marR="0" rtl="0" algn="l">
                        <a:lnSpc>
                          <a:spcPct val="100000"/>
                        </a:lnSpc>
                        <a:spcBef>
                          <a:spcPts val="0"/>
                        </a:spcBef>
                        <a:spcAft>
                          <a:spcPts val="0"/>
                        </a:spcAft>
                        <a:buNone/>
                      </a:pPr>
                      <a:r>
                        <a:rPr lang="zh-CN" sz="1000">
                          <a:latin typeface="Arial"/>
                          <a:ea typeface="Arial"/>
                          <a:cs typeface="Arial"/>
                          <a:sym typeface="Arial"/>
                        </a:rPr>
                        <a:t>A. </a:t>
                      </a:r>
                      <a:r>
                        <a:rPr b="1" lang="zh-CN" sz="1000">
                          <a:latin typeface="Arial"/>
                          <a:ea typeface="Arial"/>
                          <a:cs typeface="Arial"/>
                          <a:sym typeface="Arial"/>
                        </a:rPr>
                        <a:t>营造对话的开放氛围</a:t>
                      </a:r>
                      <a:endParaRPr b="1"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D9D9D9"/>
                    </a:solidFill>
                  </a:tcPr>
                </a:tc>
                <a:tc hMerge="1"/>
                <a:tc hMerge="1"/>
                <a:tc hMerge="1"/>
                <a:tc hMerge="1"/>
                <a:tc hMerge="1"/>
                <a:tc hMerge="1"/>
                <a:tc hMerge="1"/>
                <a:tc hMerge="1"/>
                <a:tc vMerge="1"/>
              </a:tr>
              <a:tr h="335275">
                <a:tc vMerge="1"/>
                <a:tc gridSpan="3">
                  <a:txBody>
                    <a:bodyPr/>
                    <a:lstStyle/>
                    <a:p>
                      <a:pPr indent="0" lvl="0" marL="55880" marR="0" rtl="0" algn="l">
                        <a:lnSpc>
                          <a:spcPct val="100000"/>
                        </a:lnSpc>
                        <a:spcBef>
                          <a:spcPts val="0"/>
                        </a:spcBef>
                        <a:spcAft>
                          <a:spcPts val="0"/>
                        </a:spcAft>
                        <a:buNone/>
                      </a:pPr>
                      <a:r>
                        <a:rPr lang="zh-CN" sz="1000">
                          <a:latin typeface="Arial"/>
                          <a:ea typeface="Arial"/>
                          <a:cs typeface="Arial"/>
                          <a:sym typeface="Arial"/>
                        </a:rPr>
                        <a:t>在我的课程中，我通过精心策划促进有目的的对话</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35275">
                <a:tc vMerge="1"/>
                <a:tc gridSpan="3">
                  <a:txBody>
                    <a:bodyPr/>
                    <a:lstStyle/>
                    <a:p>
                      <a:pPr indent="0" lvl="0" marL="55880" marR="0" rtl="0" algn="l">
                        <a:lnSpc>
                          <a:spcPct val="100000"/>
                        </a:lnSpc>
                        <a:spcBef>
                          <a:spcPts val="0"/>
                        </a:spcBef>
                        <a:spcAft>
                          <a:spcPts val="0"/>
                        </a:spcAft>
                        <a:buNone/>
                      </a:pPr>
                      <a:r>
                        <a:rPr lang="zh-CN" sz="1000">
                          <a:latin typeface="Arial"/>
                          <a:ea typeface="Arial"/>
                          <a:cs typeface="Arial"/>
                          <a:sym typeface="Arial"/>
                        </a:rPr>
                        <a:t>给予时间提问，以帮助学生理解学习目标</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37825">
                <a:tc vMerge="1"/>
                <a:tc gridSpan="3">
                  <a:txBody>
                    <a:bodyPr/>
                    <a:lstStyle/>
                    <a:p>
                      <a:pPr indent="0" lvl="0" marL="53975" marR="0" rtl="0" algn="l">
                        <a:lnSpc>
                          <a:spcPct val="100000"/>
                        </a:lnSpc>
                        <a:spcBef>
                          <a:spcPts val="0"/>
                        </a:spcBef>
                        <a:spcAft>
                          <a:spcPts val="0"/>
                        </a:spcAft>
                        <a:buNone/>
                      </a:pPr>
                      <a:r>
                        <a:rPr lang="zh-CN" sz="1000">
                          <a:latin typeface="Arial"/>
                          <a:ea typeface="Arial"/>
                          <a:cs typeface="Arial"/>
                          <a:sym typeface="Arial"/>
                        </a:rPr>
                        <a:t>为学生提供足够的表达时间</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35275">
                <a:tc vMerge="1"/>
                <a:tc gridSpan="3">
                  <a:txBody>
                    <a:bodyPr/>
                    <a:lstStyle/>
                    <a:p>
                      <a:pPr indent="0" lvl="0" marL="55880" marR="0" rtl="0" algn="l">
                        <a:lnSpc>
                          <a:spcPct val="100000"/>
                        </a:lnSpc>
                        <a:spcBef>
                          <a:spcPts val="0"/>
                        </a:spcBef>
                        <a:spcAft>
                          <a:spcPts val="0"/>
                        </a:spcAft>
                        <a:buNone/>
                      </a:pPr>
                      <a:r>
                        <a:rPr lang="zh-CN" sz="1000">
                          <a:latin typeface="Arial"/>
                          <a:ea typeface="Arial"/>
                          <a:cs typeface="Arial"/>
                          <a:sym typeface="Arial"/>
                        </a:rPr>
                        <a:t>提出开放性问题并等待学生回应</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31800">
                <a:tc vMerge="1"/>
                <a:tc gridSpan="3">
                  <a:txBody>
                    <a:bodyPr/>
                    <a:lstStyle/>
                    <a:p>
                      <a:pPr indent="0" lvl="0" marL="55880" marR="0" rtl="0" algn="l">
                        <a:lnSpc>
                          <a:spcPct val="100000"/>
                        </a:lnSpc>
                        <a:spcBef>
                          <a:spcPts val="0"/>
                        </a:spcBef>
                        <a:spcAft>
                          <a:spcPts val="0"/>
                        </a:spcAft>
                        <a:buNone/>
                      </a:pPr>
                      <a:r>
                        <a:rPr lang="zh-CN" sz="1000">
                          <a:latin typeface="Arial"/>
                          <a:ea typeface="Arial"/>
                          <a:cs typeface="Arial"/>
                          <a:sym typeface="Arial"/>
                        </a:rPr>
                        <a:t>以欣赏的态度倾听学生并以建设性的方式回应，包括提供形成性反馈</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35275">
                <a:tc vMerge="1"/>
                <a:tc gridSpan="3">
                  <a:txBody>
                    <a:bodyPr/>
                    <a:lstStyle/>
                    <a:p>
                      <a:pPr indent="0" lvl="0" marL="284480" marR="0" rtl="0" algn="l">
                        <a:lnSpc>
                          <a:spcPct val="113500"/>
                        </a:lnSpc>
                        <a:spcBef>
                          <a:spcPts val="0"/>
                        </a:spcBef>
                        <a:spcAft>
                          <a:spcPts val="0"/>
                        </a:spcAft>
                        <a:buNone/>
                      </a:pPr>
                      <a:r>
                        <a:rPr lang="zh-CN" sz="1000">
                          <a:latin typeface="Arial"/>
                          <a:ea typeface="Arial"/>
                          <a:cs typeface="Arial"/>
                          <a:sym typeface="Arial"/>
                        </a:rPr>
                        <a:t>维度A的综合评分</a:t>
                      </a:r>
                      <a:r>
                        <a:rPr lang="zh-CN" sz="1000">
                          <a:latin typeface="Arial"/>
                          <a:ea typeface="Arial"/>
                          <a:cs typeface="Arial"/>
                          <a:sym typeface="Arial"/>
                        </a:rPr>
                        <a:t>（将您的各项评分累加）</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zh-CN" sz="1000">
                          <a:latin typeface="Arial"/>
                          <a:ea typeface="Arial"/>
                          <a:cs typeface="Arial"/>
                          <a:sym typeface="Arial"/>
                        </a:rPr>
                        <a:t>/ 30</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c vMerge="1"/>
              </a:tr>
              <a:tr h="335275">
                <a:tc vMerge="1"/>
                <a:tc gridSpan="9">
                  <a:txBody>
                    <a:bodyPr/>
                    <a:lstStyle/>
                    <a:p>
                      <a:pPr indent="0" lvl="0" marL="3618230" marR="0" rtl="0" algn="l">
                        <a:lnSpc>
                          <a:spcPct val="100000"/>
                        </a:lnSpc>
                        <a:spcBef>
                          <a:spcPts val="0"/>
                        </a:spcBef>
                        <a:spcAft>
                          <a:spcPts val="0"/>
                        </a:spcAft>
                        <a:buNone/>
                      </a:pPr>
                      <a:r>
                        <a:rPr lang="zh-CN" sz="1000">
                          <a:latin typeface="Arial"/>
                          <a:ea typeface="Arial"/>
                          <a:cs typeface="Arial"/>
                          <a:sym typeface="Arial"/>
                        </a:rPr>
                        <a:t>B. </a:t>
                      </a:r>
                      <a:r>
                        <a:rPr b="1" lang="zh-CN" sz="1000">
                          <a:latin typeface="Arial"/>
                          <a:ea typeface="Arial"/>
                          <a:cs typeface="Arial"/>
                          <a:sym typeface="Arial"/>
                        </a:rPr>
                        <a:t>邀请学生发表见解</a:t>
                      </a:r>
                      <a:endParaRPr b="1"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c hMerge="1"/>
                <a:tc hMerge="1"/>
                <a:tc vMerge="1"/>
              </a:tr>
              <a:tr h="335275">
                <a:tc vMerge="1"/>
                <a:tc gridSpan="3">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邀请学生分享他们的想法、观点、思考、兴趣或感受</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35275">
                <a:tc vMerge="1"/>
                <a:tc gridSpan="3">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邀请学生详细阐述并补充发展自己和他人的想法</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08300">
                <a:tc vMerge="1"/>
                <a:tc gridSpan="3">
                  <a:txBody>
                    <a:bodyPr/>
                    <a:lstStyle/>
                    <a:p>
                      <a:pPr indent="0" lvl="0" marL="82550" marR="79375" rtl="0" algn="l">
                        <a:lnSpc>
                          <a:spcPct val="122000"/>
                        </a:lnSpc>
                        <a:spcBef>
                          <a:spcPts val="0"/>
                        </a:spcBef>
                        <a:spcAft>
                          <a:spcPts val="0"/>
                        </a:spcAft>
                        <a:buNone/>
                      </a:pPr>
                      <a:r>
                        <a:rPr lang="zh-CN" sz="1000">
                          <a:latin typeface="Arial"/>
                          <a:ea typeface="Arial"/>
                          <a:cs typeface="Arial"/>
                          <a:sym typeface="Arial"/>
                        </a:rPr>
                        <a:t>鼓励学生明确论证他们的观点和意见，提供详细的解释、论据、反驳和/或证据</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35275">
                <a:tc vMerge="1"/>
                <a:tc gridSpan="3">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鼓励</a:t>
                      </a:r>
                      <a:r>
                        <a:rPr lang="zh-CN" sz="1000">
                          <a:latin typeface="Arial"/>
                          <a:ea typeface="Arial"/>
                          <a:cs typeface="Arial"/>
                          <a:sym typeface="Arial"/>
                        </a:rPr>
                        <a:t>学生以尊重的方式挑战、质疑和批判性地评估彼此的想法</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94325">
                <a:tc vMerge="1"/>
                <a:tc gridSpan="3">
                  <a:txBody>
                    <a:bodyPr/>
                    <a:lstStyle/>
                    <a:p>
                      <a:pPr indent="0" lvl="0" marL="0" marR="619760" rtl="0" algn="r">
                        <a:lnSpc>
                          <a:spcPct val="52999"/>
                        </a:lnSpc>
                        <a:spcBef>
                          <a:spcPts val="0"/>
                        </a:spcBef>
                        <a:spcAft>
                          <a:spcPts val="0"/>
                        </a:spcAft>
                        <a:buNone/>
                      </a:pPr>
                      <a:r>
                        <a:t/>
                      </a:r>
                      <a:endParaRPr sz="1000">
                        <a:latin typeface="Arial"/>
                        <a:ea typeface="Arial"/>
                        <a:cs typeface="Arial"/>
                        <a:sym typeface="Arial"/>
                      </a:endParaRPr>
                    </a:p>
                    <a:p>
                      <a:pPr indent="0" lvl="0" marL="284480" marR="0" rtl="0" algn="l">
                        <a:lnSpc>
                          <a:spcPct val="113500"/>
                        </a:lnSpc>
                        <a:spcBef>
                          <a:spcPts val="0"/>
                        </a:spcBef>
                        <a:spcAft>
                          <a:spcPts val="0"/>
                        </a:spcAft>
                        <a:buNone/>
                      </a:pPr>
                      <a:r>
                        <a:rPr lang="zh-CN" sz="1000">
                          <a:latin typeface="Arial"/>
                          <a:ea typeface="Arial"/>
                          <a:cs typeface="Arial"/>
                          <a:sym typeface="Arial"/>
                        </a:rPr>
                        <a:t>维度B </a:t>
                      </a:r>
                      <a:r>
                        <a:rPr lang="zh-CN" sz="1000">
                          <a:latin typeface="Arial"/>
                          <a:ea typeface="Arial"/>
                          <a:cs typeface="Arial"/>
                          <a:sym typeface="Arial"/>
                        </a:rPr>
                        <a:t>的综合评分（将您的各项评分累加）</a:t>
                      </a:r>
                      <a:endParaRPr sz="1000">
                        <a:latin typeface="Arial"/>
                        <a:ea typeface="Arial"/>
                        <a:cs typeface="Arial"/>
                        <a:sym typeface="Arial"/>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zh-CN" sz="1000">
                          <a:latin typeface="Arial"/>
                          <a:ea typeface="Arial"/>
                          <a:cs typeface="Arial"/>
                          <a:sym typeface="Arial"/>
                        </a:rPr>
                        <a:t>/ 24</a:t>
                      </a:r>
                      <a:endParaRPr/>
                    </a:p>
                  </a:txBody>
                  <a:tcPr marT="91450" marB="91450"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vMerge="1"/>
              </a:tr>
            </a:tbl>
          </a:graphicData>
        </a:graphic>
      </p:graphicFrame>
      <p:sp>
        <p:nvSpPr>
          <p:cNvPr id="980" name="Google Shape;980;p66"/>
          <p:cNvSpPr/>
          <p:nvPr/>
        </p:nvSpPr>
        <p:spPr>
          <a:xfrm>
            <a:off x="791845" y="1164590"/>
            <a:ext cx="209547" cy="20954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66"/>
          <p:cNvSpPr txBox="1"/>
          <p:nvPr/>
        </p:nvSpPr>
        <p:spPr>
          <a:xfrm>
            <a:off x="6281420" y="1788160"/>
            <a:ext cx="534035" cy="3371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CN" sz="800">
                <a:solidFill>
                  <a:schemeClr val="dk1"/>
                </a:solidFill>
                <a:latin typeface="Arial"/>
                <a:ea typeface="Arial"/>
                <a:cs typeface="Arial"/>
                <a:sym typeface="Arial"/>
              </a:rPr>
              <a:t>完全</a:t>
            </a:r>
            <a:endParaRPr/>
          </a:p>
          <a:p>
            <a:pPr indent="0" lvl="0" marL="0" marR="0" rtl="0" algn="ctr">
              <a:spcBef>
                <a:spcPts val="0"/>
              </a:spcBef>
              <a:spcAft>
                <a:spcPts val="0"/>
              </a:spcAft>
              <a:buNone/>
            </a:pPr>
            <a:r>
              <a:rPr b="1" lang="zh-CN" sz="800">
                <a:solidFill>
                  <a:schemeClr val="dk1"/>
                </a:solidFill>
                <a:latin typeface="Arial"/>
                <a:ea typeface="Arial"/>
                <a:cs typeface="Arial"/>
                <a:sym typeface="Arial"/>
              </a:rPr>
              <a:t>不同意</a:t>
            </a:r>
            <a:endParaRPr sz="800">
              <a:solidFill>
                <a:schemeClr val="dk1"/>
              </a:solidFill>
              <a:latin typeface="Calibri"/>
              <a:ea typeface="Calibri"/>
              <a:cs typeface="Calibri"/>
              <a:sym typeface="Calibri"/>
            </a:endParaRPr>
          </a:p>
        </p:txBody>
      </p:sp>
      <p:sp>
        <p:nvSpPr>
          <p:cNvPr id="982" name="Google Shape;982;p66"/>
          <p:cNvSpPr txBox="1"/>
          <p:nvPr/>
        </p:nvSpPr>
        <p:spPr>
          <a:xfrm>
            <a:off x="8843010" y="1788160"/>
            <a:ext cx="534035" cy="3371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zh-CN" sz="800">
                <a:solidFill>
                  <a:schemeClr val="dk1"/>
                </a:solidFill>
                <a:latin typeface="Arial"/>
                <a:ea typeface="Arial"/>
                <a:cs typeface="Arial"/>
                <a:sym typeface="Arial"/>
              </a:rPr>
              <a:t>完全</a:t>
            </a:r>
            <a:endParaRPr/>
          </a:p>
          <a:p>
            <a:pPr indent="0" lvl="0" marL="0" marR="0" rtl="0" algn="ctr">
              <a:spcBef>
                <a:spcPts val="0"/>
              </a:spcBef>
              <a:spcAft>
                <a:spcPts val="0"/>
              </a:spcAft>
              <a:buNone/>
            </a:pPr>
            <a:r>
              <a:rPr b="1" lang="zh-CN" sz="800">
                <a:solidFill>
                  <a:schemeClr val="dk1"/>
                </a:solidFill>
                <a:latin typeface="Arial"/>
                <a:ea typeface="Arial"/>
                <a:cs typeface="Arial"/>
                <a:sym typeface="Arial"/>
              </a:rPr>
              <a:t>同意</a:t>
            </a:r>
            <a:endParaRPr sz="800">
              <a:solidFill>
                <a:schemeClr val="dk1"/>
              </a:solidFill>
              <a:latin typeface="Calibri"/>
              <a:ea typeface="Calibri"/>
              <a:cs typeface="Calibri"/>
              <a:sym typeface="Calibri"/>
            </a:endParaRPr>
          </a:p>
        </p:txBody>
      </p:sp>
      <p:sp>
        <p:nvSpPr>
          <p:cNvPr id="983" name="Google Shape;983;p66"/>
          <p:cNvSpPr txBox="1"/>
          <p:nvPr/>
        </p:nvSpPr>
        <p:spPr>
          <a:xfrm>
            <a:off x="5285105" y="7087870"/>
            <a:ext cx="353060" cy="154305"/>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50</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graphicFrame>
        <p:nvGraphicFramePr>
          <p:cNvPr id="988" name="Google Shape;988;p67"/>
          <p:cNvGraphicFramePr/>
          <p:nvPr/>
        </p:nvGraphicFramePr>
        <p:xfrm>
          <a:off x="393072" y="463176"/>
          <a:ext cx="3000000" cy="3000000"/>
        </p:xfrm>
        <a:graphic>
          <a:graphicData uri="http://schemas.openxmlformats.org/drawingml/2006/table">
            <a:tbl>
              <a:tblPr bandRow="1" firstRow="1">
                <a:noFill/>
                <a:tableStyleId>{B718ED9C-53E8-462F-8460-63741EC14F3D}</a:tableStyleId>
              </a:tblPr>
              <a:tblGrid>
                <a:gridCol w="6266675"/>
                <a:gridCol w="496825"/>
                <a:gridCol w="472450"/>
                <a:gridCol w="497200"/>
                <a:gridCol w="517775"/>
                <a:gridCol w="548650"/>
                <a:gridCol w="496825"/>
              </a:tblGrid>
              <a:tr h="338325">
                <a:tc gridSpan="7">
                  <a:txBody>
                    <a:bodyPr/>
                    <a:lstStyle/>
                    <a:p>
                      <a:pPr indent="0" lvl="0" marL="227330" marR="0" rtl="0" algn="ctr">
                        <a:lnSpc>
                          <a:spcPct val="100000"/>
                        </a:lnSpc>
                        <a:spcBef>
                          <a:spcPts val="0"/>
                        </a:spcBef>
                        <a:spcAft>
                          <a:spcPts val="0"/>
                        </a:spcAft>
                        <a:buNone/>
                      </a:pPr>
                      <a:r>
                        <a:rPr lang="zh-CN" sz="1000">
                          <a:latin typeface="Arial"/>
                          <a:ea typeface="Arial"/>
                          <a:cs typeface="Arial"/>
                          <a:sym typeface="Arial"/>
                        </a:rPr>
                        <a:t> C: 对话参与度</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r>
              <a:tr h="4358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zh-CN" sz="1000">
                          <a:latin typeface="Arial"/>
                          <a:ea typeface="Arial"/>
                          <a:cs typeface="Arial"/>
                          <a:sym typeface="Arial"/>
                        </a:rPr>
                        <a:t>(1)</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zh-CN" sz="1000">
                          <a:latin typeface="Arial"/>
                          <a:ea typeface="Arial"/>
                          <a:cs typeface="Arial"/>
                          <a:sym typeface="Arial"/>
                        </a:rPr>
                        <a:t>(2)</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zh-CN" sz="1000">
                          <a:latin typeface="Arial"/>
                          <a:ea typeface="Arial"/>
                          <a:cs typeface="Arial"/>
                          <a:sym typeface="Arial"/>
                        </a:rPr>
                        <a:t>(3)</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zh-CN" sz="1000">
                          <a:latin typeface="Arial"/>
                          <a:ea typeface="Arial"/>
                          <a:cs typeface="Arial"/>
                          <a:sym typeface="Arial"/>
                        </a:rPr>
                        <a:t>(4)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zh-CN" sz="1000">
                          <a:latin typeface="Arial"/>
                          <a:ea typeface="Arial"/>
                          <a:cs typeface="Arial"/>
                          <a:sym typeface="Arial"/>
                        </a:rPr>
                        <a:t>(5)</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zh-CN" sz="1000">
                          <a:latin typeface="Arial"/>
                          <a:ea typeface="Arial"/>
                          <a:cs typeface="Arial"/>
                          <a:sym typeface="Arial"/>
                        </a:rPr>
                        <a:t>(6)</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567050">
                <a:tc>
                  <a:txBody>
                    <a:bodyPr/>
                    <a:lstStyle/>
                    <a:p>
                      <a:pPr indent="0" lvl="0" marL="82550" marR="107315" rtl="0" algn="l">
                        <a:lnSpc>
                          <a:spcPct val="120000"/>
                        </a:lnSpc>
                        <a:spcBef>
                          <a:spcPts val="0"/>
                        </a:spcBef>
                        <a:spcAft>
                          <a:spcPts val="0"/>
                        </a:spcAft>
                        <a:buNone/>
                      </a:pPr>
                      <a:r>
                        <a:rPr lang="zh-CN" sz="1000">
                          <a:latin typeface="Arial"/>
                          <a:ea typeface="Arial"/>
                          <a:cs typeface="Arial"/>
                          <a:sym typeface="Arial"/>
                        </a:rPr>
                        <a:t>强调有目的的对话对学生学习的重要性，例如，指出学生如何通过有效的对话协同解决问题，或在课程结束时对对话进行反思。</a:t>
                      </a:r>
                      <a:endParaRPr/>
                    </a:p>
                  </a:txBody>
                  <a:tcPr marT="285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74025">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在学生提出新的想法或论点时，我会展现出愿意改变观点的开放态度</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2825">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营造信任氛围，使学生感到足够自在，敢于冒险，尝试新事物</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325">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与学生共同制定并遵守对话的基本规则</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300">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确保富有成效的对话贯穿课程的不同阶段</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425">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随着时间的推移（在课程之间）逐渐发展对话</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600">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邀请学生反思对话的质量和效果</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1475">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鼓励学生展示他们仔细聆听他人见解的能力</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5875">
                <a:tc>
                  <a:txBody>
                    <a:bodyPr/>
                    <a:lstStyle/>
                    <a:p>
                      <a:pPr indent="0" lvl="0" marL="57785" marR="0" rtl="0" algn="l">
                        <a:lnSpc>
                          <a:spcPct val="100000"/>
                        </a:lnSpc>
                        <a:spcBef>
                          <a:spcPts val="0"/>
                        </a:spcBef>
                        <a:spcAft>
                          <a:spcPts val="0"/>
                        </a:spcAft>
                        <a:buNone/>
                      </a:pPr>
                      <a:r>
                        <a:rPr lang="zh-CN" sz="1000">
                          <a:latin typeface="Arial"/>
                          <a:ea typeface="Arial"/>
                          <a:cs typeface="Arial"/>
                          <a:sym typeface="Arial"/>
                        </a:rPr>
                        <a:t>明确鼓励学生提出他们自己的问题</a:t>
                      </a:r>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8900">
                <a:tc>
                  <a:txBody>
                    <a:bodyPr/>
                    <a:lstStyle/>
                    <a:p>
                      <a:pPr indent="0" lvl="0" marL="286385" marR="0" rtl="0" algn="l">
                        <a:lnSpc>
                          <a:spcPct val="100000"/>
                        </a:lnSpc>
                        <a:spcBef>
                          <a:spcPts val="0"/>
                        </a:spcBef>
                        <a:spcAft>
                          <a:spcPts val="0"/>
                        </a:spcAft>
                        <a:buNone/>
                      </a:pPr>
                      <a:r>
                        <a:rPr lang="zh-CN" sz="1000">
                          <a:latin typeface="Arial"/>
                          <a:ea typeface="Arial"/>
                          <a:cs typeface="Arial"/>
                          <a:sym typeface="Arial"/>
                        </a:rPr>
                        <a:t>维度C 的综合评分（将您的各项评分累加）</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gridSpan="6">
                  <a:txBody>
                    <a:bodyPr/>
                    <a:lstStyle/>
                    <a:p>
                      <a:pPr indent="0" lvl="0" marL="60960" marR="0" rtl="0" algn="ctr">
                        <a:lnSpc>
                          <a:spcPct val="100000"/>
                        </a:lnSpc>
                        <a:spcBef>
                          <a:spcPts val="0"/>
                        </a:spcBef>
                        <a:spcAft>
                          <a:spcPts val="0"/>
                        </a:spcAft>
                        <a:buNone/>
                      </a:pPr>
                      <a:r>
                        <a:rPr lang="zh-CN" sz="1000">
                          <a:latin typeface="Arial"/>
                          <a:ea typeface="Arial"/>
                          <a:cs typeface="Arial"/>
                          <a:sym typeface="Arial"/>
                        </a:rPr>
                        <a:t>/ 54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r>
            </a:tbl>
          </a:graphicData>
        </a:graphic>
      </p:graphicFrame>
      <p:sp>
        <p:nvSpPr>
          <p:cNvPr id="989" name="Google Shape;989;p67"/>
          <p:cNvSpPr txBox="1"/>
          <p:nvPr/>
        </p:nvSpPr>
        <p:spPr>
          <a:xfrm>
            <a:off x="393072" y="5671984"/>
            <a:ext cx="9296396" cy="11557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0" algn="l">
              <a:spcBef>
                <a:spcPts val="0"/>
              </a:spcBef>
              <a:spcAft>
                <a:spcPts val="0"/>
              </a:spcAft>
              <a:buNone/>
            </a:pPr>
            <a:r>
              <a:rPr lang="zh-CN" sz="1200">
                <a:solidFill>
                  <a:schemeClr val="dk1"/>
                </a:solidFill>
                <a:latin typeface="Calibri"/>
                <a:ea typeface="Calibri"/>
                <a:cs typeface="Calibri"/>
                <a:sym typeface="Calibri"/>
              </a:rPr>
              <a:t>同时，我们还提供另外两个</a:t>
            </a:r>
            <a:r>
              <a:rPr b="1" lang="zh-CN" sz="1200">
                <a:solidFill>
                  <a:schemeClr val="dk1"/>
                </a:solidFill>
                <a:latin typeface="Arial"/>
                <a:ea typeface="Arial"/>
                <a:cs typeface="Arial"/>
                <a:sym typeface="Arial"/>
              </a:rPr>
              <a:t>对话式教学问卷</a:t>
            </a:r>
            <a:r>
              <a:rPr lang="zh-CN" sz="1200">
                <a:solidFill>
                  <a:schemeClr val="dk1"/>
                </a:solidFill>
                <a:latin typeface="Calibri"/>
                <a:ea typeface="Calibri"/>
                <a:cs typeface="Calibri"/>
                <a:sym typeface="Calibri"/>
              </a:rPr>
              <a:t>，重点关注您和您的学生对特定课堂的观点：</a:t>
            </a:r>
            <a:endParaRPr/>
          </a:p>
          <a:p>
            <a:pPr indent="-171450" lvl="0" marL="390525" marR="0" rtl="0" algn="l">
              <a:lnSpc>
                <a:spcPct val="100000"/>
              </a:lnSpc>
              <a:spcBef>
                <a:spcPts val="885"/>
              </a:spcBef>
              <a:spcAft>
                <a:spcPts val="0"/>
              </a:spcAft>
              <a:buClr>
                <a:schemeClr val="dk1"/>
              </a:buClr>
              <a:buSzPts val="996"/>
              <a:buFont typeface="Arial"/>
              <a:buChar char="•"/>
            </a:pPr>
            <a:r>
              <a:rPr b="1" lang="zh-CN" sz="1200">
                <a:solidFill>
                  <a:schemeClr val="dk1"/>
                </a:solidFill>
                <a:latin typeface="Arial"/>
                <a:ea typeface="Arial"/>
                <a:cs typeface="Arial"/>
                <a:sym typeface="Arial"/>
              </a:rPr>
              <a:t>教师对本节课的自我评估</a:t>
            </a:r>
            <a:endParaRPr b="1" sz="1200">
              <a:solidFill>
                <a:schemeClr val="dk1"/>
              </a:solidFill>
              <a:latin typeface="Arial"/>
              <a:ea typeface="Arial"/>
              <a:cs typeface="Arial"/>
              <a:sym typeface="Arial"/>
            </a:endParaRPr>
          </a:p>
          <a:p>
            <a:pPr indent="-171450" lvl="0" marL="390525" marR="0" rtl="0" algn="l">
              <a:lnSpc>
                <a:spcPct val="100000"/>
              </a:lnSpc>
              <a:spcBef>
                <a:spcPts val="885"/>
              </a:spcBef>
              <a:spcAft>
                <a:spcPts val="0"/>
              </a:spcAft>
              <a:buClr>
                <a:schemeClr val="dk1"/>
              </a:buClr>
              <a:buSzPts val="996"/>
              <a:buFont typeface="Arial"/>
              <a:buChar char="•"/>
            </a:pPr>
            <a:r>
              <a:rPr b="1" lang="zh-CN" sz="1200">
                <a:solidFill>
                  <a:schemeClr val="dk1"/>
                </a:solidFill>
                <a:latin typeface="Arial"/>
                <a:ea typeface="Arial"/>
                <a:cs typeface="Arial"/>
                <a:sym typeface="Arial"/>
              </a:rPr>
              <a:t>学生对一堂课的评估</a:t>
            </a:r>
            <a:r>
              <a:rPr lang="zh-CN" sz="1200">
                <a:solidFill>
                  <a:schemeClr val="dk1"/>
                </a:solidFill>
                <a:latin typeface="Arial"/>
                <a:ea typeface="Arial"/>
                <a:cs typeface="Arial"/>
                <a:sym typeface="Arial"/>
              </a:rPr>
              <a:t>（适用于13-18岁的学生）</a:t>
            </a:r>
            <a:endParaRPr/>
          </a:p>
          <a:p>
            <a:pPr indent="0" lvl="0" marL="219075" marR="0" rtl="0" algn="l">
              <a:lnSpc>
                <a:spcPct val="100000"/>
              </a:lnSpc>
              <a:spcBef>
                <a:spcPts val="885"/>
              </a:spcBef>
              <a:spcAft>
                <a:spcPts val="0"/>
              </a:spcAft>
              <a:buClr>
                <a:schemeClr val="dk1"/>
              </a:buClr>
              <a:buSzPts val="996"/>
              <a:buFont typeface="Arial"/>
              <a:buNone/>
            </a:pPr>
            <a:r>
              <a:rPr lang="zh-CN" sz="1200">
                <a:solidFill>
                  <a:schemeClr val="dk1"/>
                </a:solidFill>
                <a:latin typeface="Arial"/>
                <a:ea typeface="Arial"/>
                <a:cs typeface="Arial"/>
                <a:sym typeface="Arial"/>
              </a:rPr>
              <a:t>    我们的</a:t>
            </a:r>
            <a:r>
              <a:rPr lang="zh-CN" sz="1200" u="sng">
                <a:solidFill>
                  <a:schemeClr val="hlink"/>
                </a:solidFill>
                <a:latin typeface="Arial"/>
                <a:ea typeface="Arial"/>
                <a:cs typeface="Arial"/>
                <a:sym typeface="Arial"/>
                <a:hlinkClick r:id="rId3"/>
              </a:rPr>
              <a:t>网站</a:t>
            </a:r>
            <a:r>
              <a:rPr lang="zh-CN" sz="1200">
                <a:solidFill>
                  <a:schemeClr val="dk1"/>
                </a:solidFill>
                <a:latin typeface="Arial"/>
                <a:ea typeface="Arial"/>
                <a:cs typeface="Arial"/>
                <a:sym typeface="Arial"/>
              </a:rPr>
              <a:t>上提供可下载的模版。</a:t>
            </a:r>
            <a:endParaRPr sz="1200" strike="sngStrike">
              <a:solidFill>
                <a:schemeClr val="dk1"/>
              </a:solidFill>
              <a:latin typeface="Arial"/>
              <a:ea typeface="Arial"/>
              <a:cs typeface="Arial"/>
              <a:sym typeface="Arial"/>
            </a:endParaRPr>
          </a:p>
        </p:txBody>
      </p:sp>
      <p:sp>
        <p:nvSpPr>
          <p:cNvPr id="990" name="Google Shape;990;p67"/>
          <p:cNvSpPr txBox="1"/>
          <p:nvPr/>
        </p:nvSpPr>
        <p:spPr>
          <a:xfrm>
            <a:off x="5041270" y="6999746"/>
            <a:ext cx="457200" cy="2755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zh-CN" sz="1200">
                <a:solidFill>
                  <a:schemeClr val="dk1"/>
                </a:solidFill>
                <a:latin typeface="Calibri"/>
                <a:ea typeface="Calibri"/>
                <a:cs typeface="Calibri"/>
                <a:sym typeface="Calibri"/>
              </a:rPr>
              <a:t>51</a:t>
            </a:r>
            <a:endParaRPr/>
          </a:p>
        </p:txBody>
      </p:sp>
      <p:sp>
        <p:nvSpPr>
          <p:cNvPr id="991" name="Google Shape;991;p67"/>
          <p:cNvSpPr txBox="1"/>
          <p:nvPr/>
        </p:nvSpPr>
        <p:spPr>
          <a:xfrm>
            <a:off x="5172715" y="6145230"/>
            <a:ext cx="4420230" cy="5988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zh-CN" sz="1100" u="none" strike="noStrike">
                <a:solidFill>
                  <a:srgbClr val="3B4043"/>
                </a:solidFill>
                <a:latin typeface="Calibri"/>
                <a:ea typeface="Calibri"/>
                <a:cs typeface="Calibri"/>
                <a:sym typeface="Calibri"/>
              </a:rPr>
              <a:t>Gröschner, A., Hennessy, S., Kershner, R., Dehne, M. &amp; Calcagni, E. (2021). 对话式教学问卷（DTQ）。教师和学生版本。由耶拿大学和剑桥大学合作制作。</a:t>
            </a:r>
            <a:endParaRPr/>
          </a:p>
        </p:txBody>
      </p:sp>
      <p:sp>
        <p:nvSpPr>
          <p:cNvPr id="992" name="Google Shape;992;p67"/>
          <p:cNvSpPr/>
          <p:nvPr/>
        </p:nvSpPr>
        <p:spPr>
          <a:xfrm>
            <a:off x="535010" y="6595110"/>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3"/>
          <p:cNvSpPr txBox="1"/>
          <p:nvPr>
            <p:ph type="title"/>
          </p:nvPr>
        </p:nvSpPr>
        <p:spPr>
          <a:xfrm>
            <a:off x="3670300" y="347980"/>
            <a:ext cx="4442460" cy="307340"/>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zh-CN" sz="2000"/>
              <a:t>T-SEDA 使用指南</a:t>
            </a:r>
            <a:endParaRPr/>
          </a:p>
        </p:txBody>
      </p:sp>
      <p:graphicFrame>
        <p:nvGraphicFramePr>
          <p:cNvPr id="109" name="Google Shape;109;p13"/>
          <p:cNvGraphicFramePr/>
          <p:nvPr/>
        </p:nvGraphicFramePr>
        <p:xfrm>
          <a:off x="960755" y="767715"/>
          <a:ext cx="3000000" cy="3000000"/>
        </p:xfrm>
        <a:graphic>
          <a:graphicData uri="http://schemas.openxmlformats.org/drawingml/2006/table">
            <a:tbl>
              <a:tblPr bandRow="1" firstRow="1">
                <a:noFill/>
                <a:tableStyleId>{B718ED9C-53E8-462F-8460-63741EC14F3D}</a:tableStyleId>
              </a:tblPr>
              <a:tblGrid>
                <a:gridCol w="6963400"/>
                <a:gridCol w="1171575"/>
              </a:tblGrid>
              <a:tr h="381000">
                <a:tc>
                  <a:txBody>
                    <a:bodyPr/>
                    <a:lstStyle/>
                    <a:p>
                      <a:pPr indent="0" lvl="0" marL="294005" marR="0" rtl="0" algn="l">
                        <a:lnSpc>
                          <a:spcPct val="100000"/>
                        </a:lnSpc>
                        <a:spcBef>
                          <a:spcPts val="0"/>
                        </a:spcBef>
                        <a:spcAft>
                          <a:spcPts val="0"/>
                        </a:spcAft>
                        <a:buNone/>
                      </a:pPr>
                      <a:r>
                        <a:rPr b="1" lang="zh-CN" sz="1300">
                          <a:solidFill>
                            <a:srgbClr val="1A616F"/>
                          </a:solidFill>
                          <a:latin typeface="Arial"/>
                          <a:ea typeface="Arial"/>
                          <a:cs typeface="Arial"/>
                          <a:sym typeface="Arial"/>
                        </a:rPr>
                        <a:t>A. </a:t>
                      </a:r>
                      <a:r>
                        <a:rPr b="1" lang="zh-CN" sz="1300">
                          <a:latin typeface="Arial"/>
                          <a:ea typeface="Arial"/>
                          <a:cs typeface="Arial"/>
                          <a:sym typeface="Arial"/>
                        </a:rPr>
                        <a:t>T-SEDA简介 </a:t>
                      </a:r>
                      <a:r>
                        <a:rPr b="1" lang="zh-CN" sz="1300">
                          <a:highlight>
                            <a:srgbClr val="000000"/>
                          </a:highlight>
                          <a:latin typeface="Arial"/>
                          <a:ea typeface="Arial"/>
                          <a:cs typeface="Arial"/>
                          <a:sym typeface="Arial"/>
                        </a:rPr>
                        <a:t>      </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96875" rtl="0" algn="ctr">
                        <a:lnSpc>
                          <a:spcPct val="100000"/>
                        </a:lnSpc>
                        <a:spcBef>
                          <a:spcPts val="0"/>
                        </a:spcBef>
                        <a:spcAft>
                          <a:spcPts val="0"/>
                        </a:spcAft>
                        <a:buNone/>
                      </a:pPr>
                      <a:r>
                        <a:rPr b="1" lang="zh-CN" sz="1200">
                          <a:solidFill>
                            <a:srgbClr val="1A616F"/>
                          </a:solidFill>
                          <a:latin typeface="Arial"/>
                          <a:ea typeface="Arial"/>
                          <a:cs typeface="Arial"/>
                          <a:sym typeface="Arial"/>
                        </a:rPr>
                        <a:t>1</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293370" marR="0" rtl="0" algn="l">
                        <a:lnSpc>
                          <a:spcPct val="100000"/>
                        </a:lnSpc>
                        <a:spcBef>
                          <a:spcPts val="0"/>
                        </a:spcBef>
                        <a:spcAft>
                          <a:spcPts val="0"/>
                        </a:spcAft>
                        <a:buNone/>
                      </a:pPr>
                      <a:r>
                        <a:rPr b="1" lang="zh-CN" sz="1300">
                          <a:solidFill>
                            <a:srgbClr val="1A616F"/>
                          </a:solidFill>
                          <a:latin typeface="Arial"/>
                          <a:ea typeface="Arial"/>
                          <a:cs typeface="Arial"/>
                          <a:sym typeface="Arial"/>
                        </a:rPr>
                        <a:t>B. </a:t>
                      </a:r>
                      <a:r>
                        <a:rPr b="1" lang="zh-CN" sz="1300">
                          <a:latin typeface="Arial"/>
                          <a:ea typeface="Arial"/>
                          <a:cs typeface="Arial"/>
                          <a:sym typeface="Arial"/>
                        </a:rPr>
                        <a:t>什么是教育对话?  </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ctr">
                        <a:lnSpc>
                          <a:spcPct val="100000"/>
                        </a:lnSpc>
                        <a:spcBef>
                          <a:spcPts val="0"/>
                        </a:spcBef>
                        <a:spcAft>
                          <a:spcPts val="0"/>
                        </a:spcAft>
                        <a:buNone/>
                      </a:pPr>
                      <a:r>
                        <a:rPr b="1" lang="zh-CN" sz="1200">
                          <a:solidFill>
                            <a:srgbClr val="1A616F"/>
                          </a:solidFill>
                          <a:latin typeface="Arial"/>
                          <a:ea typeface="Arial"/>
                          <a:cs typeface="Arial"/>
                          <a:sym typeface="Arial"/>
                        </a:rPr>
                        <a:t>5</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293370" marR="0" rtl="0" algn="l">
                        <a:lnSpc>
                          <a:spcPct val="100000"/>
                        </a:lnSpc>
                        <a:spcBef>
                          <a:spcPts val="0"/>
                        </a:spcBef>
                        <a:spcAft>
                          <a:spcPts val="0"/>
                        </a:spcAft>
                        <a:buNone/>
                      </a:pPr>
                      <a:r>
                        <a:rPr b="1" lang="zh-CN" sz="1300">
                          <a:solidFill>
                            <a:srgbClr val="1A616F"/>
                          </a:solidFill>
                          <a:latin typeface="Arial"/>
                          <a:ea typeface="Arial"/>
                          <a:cs typeface="Arial"/>
                          <a:sym typeface="Arial"/>
                        </a:rPr>
                        <a:t>C. </a:t>
                      </a:r>
                      <a:r>
                        <a:rPr b="1" lang="zh-CN" sz="1300">
                          <a:latin typeface="Arial"/>
                          <a:ea typeface="Arial"/>
                          <a:cs typeface="Arial"/>
                          <a:sym typeface="Arial"/>
                        </a:rPr>
                        <a:t>多元背景下的教育对话与学习</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ctr">
                        <a:lnSpc>
                          <a:spcPct val="100000"/>
                        </a:lnSpc>
                        <a:spcBef>
                          <a:spcPts val="0"/>
                        </a:spcBef>
                        <a:spcAft>
                          <a:spcPts val="0"/>
                        </a:spcAft>
                        <a:buNone/>
                      </a:pPr>
                      <a:r>
                        <a:rPr b="1" lang="zh-CN" sz="1200">
                          <a:solidFill>
                            <a:srgbClr val="1A616F"/>
                          </a:solidFill>
                          <a:latin typeface="Arial"/>
                          <a:ea typeface="Arial"/>
                          <a:cs typeface="Arial"/>
                          <a:sym typeface="Arial"/>
                        </a:rPr>
                        <a:t>7</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0" algn="l">
                        <a:lnSpc>
                          <a:spcPct val="100000"/>
                        </a:lnSpc>
                        <a:spcBef>
                          <a:spcPts val="0"/>
                        </a:spcBef>
                        <a:spcAft>
                          <a:spcPts val="0"/>
                        </a:spcAft>
                        <a:buNone/>
                      </a:pPr>
                      <a:r>
                        <a:rPr lang="zh-CN" sz="1200">
                          <a:latin typeface="Arimo"/>
                          <a:ea typeface="Arimo"/>
                          <a:cs typeface="Arimo"/>
                          <a:sym typeface="Arimo"/>
                        </a:rPr>
                        <a:t>有关教师与学生对话促进学习的研究证据</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ctr">
                        <a:lnSpc>
                          <a:spcPct val="100000"/>
                        </a:lnSpc>
                        <a:spcBef>
                          <a:spcPts val="0"/>
                        </a:spcBef>
                        <a:spcAft>
                          <a:spcPts val="0"/>
                        </a:spcAft>
                        <a:buNone/>
                      </a:pPr>
                      <a:r>
                        <a:rPr b="1" lang="zh-CN" sz="1200">
                          <a:solidFill>
                            <a:srgbClr val="1A616F"/>
                          </a:solidFill>
                          <a:latin typeface="Arial"/>
                          <a:ea typeface="Arial"/>
                          <a:cs typeface="Arial"/>
                          <a:sym typeface="Arial"/>
                        </a:rPr>
                        <a:t>7</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0" algn="l">
                        <a:lnSpc>
                          <a:spcPct val="100000"/>
                        </a:lnSpc>
                        <a:spcBef>
                          <a:spcPts val="0"/>
                        </a:spcBef>
                        <a:spcAft>
                          <a:spcPts val="0"/>
                        </a:spcAft>
                        <a:buNone/>
                      </a:pPr>
                      <a:r>
                        <a:rPr lang="zh-CN" sz="1200">
                          <a:latin typeface="Arimo"/>
                          <a:ea typeface="Arimo"/>
                          <a:cs typeface="Arimo"/>
                          <a:sym typeface="Arimo"/>
                        </a:rPr>
                        <a:t>同伴小组对话</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ctr">
                        <a:lnSpc>
                          <a:spcPct val="100000"/>
                        </a:lnSpc>
                        <a:spcBef>
                          <a:spcPts val="0"/>
                        </a:spcBef>
                        <a:spcAft>
                          <a:spcPts val="0"/>
                        </a:spcAft>
                        <a:buNone/>
                      </a:pPr>
                      <a:r>
                        <a:rPr b="1" lang="zh-CN" sz="1200">
                          <a:solidFill>
                            <a:srgbClr val="1A616F"/>
                          </a:solidFill>
                          <a:latin typeface="Arial"/>
                          <a:ea typeface="Arial"/>
                          <a:cs typeface="Arial"/>
                          <a:sym typeface="Arial"/>
                        </a:rPr>
                        <a:t>8</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0" algn="l">
                        <a:lnSpc>
                          <a:spcPct val="100000"/>
                        </a:lnSpc>
                        <a:spcBef>
                          <a:spcPts val="0"/>
                        </a:spcBef>
                        <a:spcAft>
                          <a:spcPts val="0"/>
                        </a:spcAft>
                        <a:buNone/>
                      </a:pPr>
                      <a:r>
                        <a:rPr lang="zh-CN" sz="1200">
                          <a:latin typeface="Arimo"/>
                          <a:ea typeface="Arimo"/>
                          <a:cs typeface="Arimo"/>
                          <a:sym typeface="Arimo"/>
                        </a:rPr>
                        <a:t>不同教育背景下的对话</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ctr">
                        <a:lnSpc>
                          <a:spcPct val="100000"/>
                        </a:lnSpc>
                        <a:spcBef>
                          <a:spcPts val="0"/>
                        </a:spcBef>
                        <a:spcAft>
                          <a:spcPts val="0"/>
                        </a:spcAft>
                        <a:buNone/>
                      </a:pPr>
                      <a:r>
                        <a:rPr b="1" lang="zh-CN" sz="1200">
                          <a:solidFill>
                            <a:srgbClr val="1A616F"/>
                          </a:solidFill>
                          <a:latin typeface="Arial"/>
                          <a:ea typeface="Arial"/>
                          <a:cs typeface="Arial"/>
                          <a:sym typeface="Arial"/>
                        </a:rPr>
                        <a:t>9</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0" algn="l">
                        <a:lnSpc>
                          <a:spcPct val="100000"/>
                        </a:lnSpc>
                        <a:spcBef>
                          <a:spcPts val="0"/>
                        </a:spcBef>
                        <a:spcAft>
                          <a:spcPts val="0"/>
                        </a:spcAft>
                        <a:buNone/>
                      </a:pPr>
                      <a:r>
                        <a:rPr lang="zh-CN" sz="1200">
                          <a:latin typeface="Arimo"/>
                          <a:ea typeface="Arimo"/>
                          <a:cs typeface="Arimo"/>
                          <a:sym typeface="Arimo"/>
                        </a:rPr>
                        <a:t>与幼儿的对话</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ctr">
                        <a:lnSpc>
                          <a:spcPct val="100000"/>
                        </a:lnSpc>
                        <a:spcBef>
                          <a:spcPts val="0"/>
                        </a:spcBef>
                        <a:spcAft>
                          <a:spcPts val="0"/>
                        </a:spcAft>
                        <a:buNone/>
                      </a:pPr>
                      <a:r>
                        <a:rPr b="1" lang="zh-CN" sz="1200">
                          <a:solidFill>
                            <a:srgbClr val="1A616F"/>
                          </a:solidFill>
                          <a:latin typeface="Arial"/>
                          <a:ea typeface="Arial"/>
                          <a:cs typeface="Arial"/>
                          <a:sym typeface="Arial"/>
                        </a:rPr>
                        <a:t>10</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0" algn="l">
                        <a:lnSpc>
                          <a:spcPct val="100000"/>
                        </a:lnSpc>
                        <a:spcBef>
                          <a:spcPts val="0"/>
                        </a:spcBef>
                        <a:spcAft>
                          <a:spcPts val="0"/>
                        </a:spcAft>
                        <a:buNone/>
                      </a:pPr>
                      <a:r>
                        <a:rPr lang="zh-CN" sz="1200">
                          <a:latin typeface="Arimo"/>
                          <a:ea typeface="Arimo"/>
                          <a:cs typeface="Arimo"/>
                          <a:sym typeface="Arimo"/>
                        </a:rPr>
                        <a:t>高等教育</a:t>
                      </a:r>
                      <a:r>
                        <a:rPr b="0" lang="zh-CN" sz="1200">
                          <a:latin typeface="Arial"/>
                          <a:ea typeface="Arial"/>
                          <a:cs typeface="Arial"/>
                          <a:sym typeface="Arial"/>
                        </a:rPr>
                        <a:t>背景下的对话</a:t>
                      </a:r>
                      <a:r>
                        <a:rPr lang="zh-CN" sz="1200">
                          <a:latin typeface="Arimo"/>
                          <a:ea typeface="Arimo"/>
                          <a:cs typeface="Arimo"/>
                          <a:sym typeface="Arimo"/>
                        </a:rPr>
                        <a:t>和成年学习者之间的对话</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ctr">
                        <a:lnSpc>
                          <a:spcPct val="100000"/>
                        </a:lnSpc>
                        <a:spcBef>
                          <a:spcPts val="0"/>
                        </a:spcBef>
                        <a:spcAft>
                          <a:spcPts val="0"/>
                        </a:spcAft>
                        <a:buNone/>
                      </a:pPr>
                      <a:r>
                        <a:rPr b="1" lang="zh-CN" sz="1200">
                          <a:solidFill>
                            <a:srgbClr val="1A616F"/>
                          </a:solidFill>
                          <a:latin typeface="Arial"/>
                          <a:ea typeface="Arial"/>
                          <a:cs typeface="Arial"/>
                          <a:sym typeface="Arial"/>
                        </a:rPr>
                        <a:t>11</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0" algn="l">
                        <a:lnSpc>
                          <a:spcPct val="100000"/>
                        </a:lnSpc>
                        <a:spcBef>
                          <a:spcPts val="0"/>
                        </a:spcBef>
                        <a:spcAft>
                          <a:spcPts val="0"/>
                        </a:spcAft>
                        <a:buNone/>
                      </a:pPr>
                      <a:r>
                        <a:rPr lang="zh-CN" sz="1200">
                          <a:latin typeface="Arimo"/>
                          <a:ea typeface="Arimo"/>
                          <a:cs typeface="Arimo"/>
                          <a:sym typeface="Arimo"/>
                        </a:rPr>
                        <a:t>学科</a:t>
                      </a:r>
                      <a:r>
                        <a:rPr lang="zh-CN" sz="1200">
                          <a:latin typeface="Arimo"/>
                          <a:ea typeface="Arimo"/>
                          <a:cs typeface="Arimo"/>
                          <a:sym typeface="Arimo"/>
                        </a:rPr>
                        <a:t>课程中的对话</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ctr">
                        <a:lnSpc>
                          <a:spcPct val="100000"/>
                        </a:lnSpc>
                        <a:spcBef>
                          <a:spcPts val="0"/>
                        </a:spcBef>
                        <a:spcAft>
                          <a:spcPts val="0"/>
                        </a:spcAft>
                        <a:buNone/>
                      </a:pPr>
                      <a:r>
                        <a:rPr b="1" lang="zh-CN" sz="1200">
                          <a:solidFill>
                            <a:srgbClr val="1A616F"/>
                          </a:solidFill>
                          <a:latin typeface="Arial"/>
                          <a:ea typeface="Arial"/>
                          <a:cs typeface="Arial"/>
                          <a:sym typeface="Arial"/>
                        </a:rPr>
                        <a:t>12</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0" algn="l">
                        <a:lnSpc>
                          <a:spcPct val="100000"/>
                        </a:lnSpc>
                        <a:spcBef>
                          <a:spcPts val="0"/>
                        </a:spcBef>
                        <a:spcAft>
                          <a:spcPts val="0"/>
                        </a:spcAft>
                        <a:buNone/>
                      </a:pPr>
                      <a:r>
                        <a:rPr lang="zh-CN" sz="1200">
                          <a:latin typeface="Arimo"/>
                          <a:ea typeface="Arimo"/>
                          <a:cs typeface="Arimo"/>
                          <a:sym typeface="Arimo"/>
                        </a:rPr>
                        <a:t>确保所有学习者的平等参与</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ctr">
                        <a:lnSpc>
                          <a:spcPct val="100000"/>
                        </a:lnSpc>
                        <a:spcBef>
                          <a:spcPts val="0"/>
                        </a:spcBef>
                        <a:spcAft>
                          <a:spcPts val="0"/>
                        </a:spcAft>
                        <a:buNone/>
                      </a:pPr>
                      <a:r>
                        <a:rPr b="1" lang="zh-CN" sz="1200">
                          <a:solidFill>
                            <a:srgbClr val="1A616F"/>
                          </a:solidFill>
                          <a:latin typeface="Arial"/>
                          <a:ea typeface="Arial"/>
                          <a:cs typeface="Arial"/>
                          <a:sym typeface="Arial"/>
                        </a:rPr>
                        <a:t>13</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0" algn="l">
                        <a:lnSpc>
                          <a:spcPct val="100000"/>
                        </a:lnSpc>
                        <a:spcBef>
                          <a:spcPts val="0"/>
                        </a:spcBef>
                        <a:spcAft>
                          <a:spcPts val="0"/>
                        </a:spcAft>
                        <a:buNone/>
                      </a:pPr>
                      <a:r>
                        <a:rPr lang="zh-CN" sz="1200">
                          <a:latin typeface="Arimo"/>
                          <a:ea typeface="Arimo"/>
                          <a:cs typeface="Arimo"/>
                          <a:sym typeface="Arimo"/>
                        </a:rPr>
                        <a:t>促进积极的课堂对话文化</a:t>
                      </a:r>
                      <a:endParaRPr sz="1200">
                        <a:latin typeface="Arimo"/>
                        <a:ea typeface="Arimo"/>
                        <a:cs typeface="Arimo"/>
                        <a:sym typeface="Arimo"/>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ctr">
                        <a:lnSpc>
                          <a:spcPct val="100000"/>
                        </a:lnSpc>
                        <a:spcBef>
                          <a:spcPts val="0"/>
                        </a:spcBef>
                        <a:spcAft>
                          <a:spcPts val="0"/>
                        </a:spcAft>
                        <a:buNone/>
                      </a:pPr>
                      <a:r>
                        <a:rPr b="1" lang="zh-CN" sz="1200">
                          <a:solidFill>
                            <a:srgbClr val="1A616F"/>
                          </a:solidFill>
                          <a:latin typeface="Arial"/>
                          <a:ea typeface="Arial"/>
                          <a:cs typeface="Arial"/>
                          <a:sym typeface="Arial"/>
                        </a:rPr>
                        <a:t>14</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293370" marR="0" rtl="0" algn="l">
                        <a:lnSpc>
                          <a:spcPct val="100000"/>
                        </a:lnSpc>
                        <a:spcBef>
                          <a:spcPts val="0"/>
                        </a:spcBef>
                        <a:spcAft>
                          <a:spcPts val="0"/>
                        </a:spcAft>
                        <a:buNone/>
                      </a:pPr>
                      <a:r>
                        <a:rPr b="1" lang="zh-CN" sz="1300">
                          <a:solidFill>
                            <a:srgbClr val="1A616F"/>
                          </a:solidFill>
                          <a:latin typeface="Arial"/>
                          <a:ea typeface="Arial"/>
                          <a:cs typeface="Arial"/>
                          <a:sym typeface="Arial"/>
                        </a:rPr>
                        <a:t>D. </a:t>
                      </a:r>
                      <a:r>
                        <a:rPr b="1" lang="zh-CN" sz="1300">
                          <a:latin typeface="Arial"/>
                          <a:ea typeface="Arial"/>
                          <a:cs typeface="Arial"/>
                          <a:sym typeface="Arial"/>
                        </a:rPr>
                        <a:t>我课堂上的对话效果如何？教师的自我审核</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ctr">
                        <a:lnSpc>
                          <a:spcPct val="100000"/>
                        </a:lnSpc>
                        <a:spcBef>
                          <a:spcPts val="0"/>
                        </a:spcBef>
                        <a:spcAft>
                          <a:spcPts val="0"/>
                        </a:spcAft>
                        <a:buNone/>
                      </a:pPr>
                      <a:r>
                        <a:rPr b="1" lang="zh-CN" sz="1200">
                          <a:solidFill>
                            <a:srgbClr val="1A616F"/>
                          </a:solidFill>
                          <a:latin typeface="Arial"/>
                          <a:ea typeface="Arial"/>
                          <a:cs typeface="Arial"/>
                          <a:sym typeface="Arial"/>
                        </a:rPr>
                        <a:t>15</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293370" marR="0" rtl="0" algn="l">
                        <a:lnSpc>
                          <a:spcPct val="100000"/>
                        </a:lnSpc>
                        <a:spcBef>
                          <a:spcPts val="0"/>
                        </a:spcBef>
                        <a:spcAft>
                          <a:spcPts val="0"/>
                        </a:spcAft>
                        <a:buNone/>
                      </a:pPr>
                      <a:r>
                        <a:rPr b="1" lang="zh-CN" sz="1300">
                          <a:solidFill>
                            <a:srgbClr val="1A616F"/>
                          </a:solidFill>
                          <a:latin typeface="Arial"/>
                          <a:ea typeface="Arial"/>
                          <a:cs typeface="Arial"/>
                          <a:sym typeface="Arial"/>
                        </a:rPr>
                        <a:t>E. </a:t>
                      </a:r>
                      <a:r>
                        <a:rPr b="1" lang="zh-CN" sz="1300">
                          <a:latin typeface="Arial"/>
                          <a:ea typeface="Arial"/>
                          <a:cs typeface="Arial"/>
                          <a:sym typeface="Arial"/>
                        </a:rPr>
                        <a:t>课堂探究的反思循环</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ctr">
                        <a:lnSpc>
                          <a:spcPct val="100000"/>
                        </a:lnSpc>
                        <a:spcBef>
                          <a:spcPts val="0"/>
                        </a:spcBef>
                        <a:spcAft>
                          <a:spcPts val="0"/>
                        </a:spcAft>
                        <a:buNone/>
                      </a:pPr>
                      <a:r>
                        <a:rPr b="1" lang="zh-CN" sz="1200">
                          <a:solidFill>
                            <a:srgbClr val="1A616F"/>
                          </a:solidFill>
                          <a:latin typeface="Arial"/>
                          <a:ea typeface="Arial"/>
                          <a:cs typeface="Arial"/>
                          <a:sym typeface="Arial"/>
                        </a:rPr>
                        <a:t>17</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293370" marR="0" rtl="0" algn="l">
                        <a:lnSpc>
                          <a:spcPct val="100000"/>
                        </a:lnSpc>
                        <a:spcBef>
                          <a:spcPts val="0"/>
                        </a:spcBef>
                        <a:spcAft>
                          <a:spcPts val="0"/>
                        </a:spcAft>
                        <a:buNone/>
                      </a:pPr>
                      <a:r>
                        <a:rPr b="1" lang="zh-CN" sz="1300">
                          <a:solidFill>
                            <a:srgbClr val="1A616F"/>
                          </a:solidFill>
                          <a:latin typeface="Arial"/>
                          <a:ea typeface="Arial"/>
                          <a:cs typeface="Arial"/>
                          <a:sym typeface="Arial"/>
                        </a:rPr>
                        <a:t>F. </a:t>
                      </a:r>
                      <a:r>
                        <a:rPr b="1" lang="zh-CN" sz="1300">
                          <a:latin typeface="Arial"/>
                          <a:ea typeface="Arial"/>
                          <a:cs typeface="Arial"/>
                          <a:sym typeface="Arial"/>
                        </a:rPr>
                        <a:t>选择探究焦点</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ctr">
                        <a:lnSpc>
                          <a:spcPct val="100000"/>
                        </a:lnSpc>
                        <a:spcBef>
                          <a:spcPts val="0"/>
                        </a:spcBef>
                        <a:spcAft>
                          <a:spcPts val="0"/>
                        </a:spcAft>
                        <a:buNone/>
                      </a:pPr>
                      <a:r>
                        <a:rPr b="1" lang="zh-CN" sz="1200">
                          <a:solidFill>
                            <a:srgbClr val="1A616F"/>
                          </a:solidFill>
                          <a:latin typeface="Arial"/>
                          <a:ea typeface="Arial"/>
                          <a:cs typeface="Arial"/>
                          <a:sym typeface="Arial"/>
                        </a:rPr>
                        <a:t>20</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293370" marR="0" rtl="0" algn="l">
                        <a:lnSpc>
                          <a:spcPct val="100000"/>
                        </a:lnSpc>
                        <a:spcBef>
                          <a:spcPts val="0"/>
                        </a:spcBef>
                        <a:spcAft>
                          <a:spcPts val="0"/>
                        </a:spcAft>
                        <a:buNone/>
                      </a:pPr>
                      <a:r>
                        <a:rPr b="1" lang="zh-CN" sz="1300">
                          <a:solidFill>
                            <a:srgbClr val="1A616F"/>
                          </a:solidFill>
                          <a:latin typeface="Arial"/>
                          <a:ea typeface="Arial"/>
                          <a:cs typeface="Arial"/>
                          <a:sym typeface="Arial"/>
                        </a:rPr>
                        <a:t>G. </a:t>
                      </a:r>
                      <a:r>
                        <a:rPr b="1" lang="zh-CN" sz="1300">
                          <a:latin typeface="Arial"/>
                          <a:ea typeface="Arial"/>
                          <a:cs typeface="Arial"/>
                          <a:sym typeface="Arial"/>
                        </a:rPr>
                        <a:t>研究伦理</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ctr">
                        <a:lnSpc>
                          <a:spcPct val="100000"/>
                        </a:lnSpc>
                        <a:spcBef>
                          <a:spcPts val="0"/>
                        </a:spcBef>
                        <a:spcAft>
                          <a:spcPts val="0"/>
                        </a:spcAft>
                        <a:buNone/>
                      </a:pPr>
                      <a:r>
                        <a:rPr b="1" lang="zh-CN" sz="1200">
                          <a:solidFill>
                            <a:srgbClr val="1A616F"/>
                          </a:solidFill>
                          <a:latin typeface="Arial"/>
                          <a:ea typeface="Arial"/>
                          <a:cs typeface="Arial"/>
                          <a:sym typeface="Arial"/>
                        </a:rPr>
                        <a:t>25</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256540" marR="0" rtl="0" algn="l">
                        <a:lnSpc>
                          <a:spcPct val="100000"/>
                        </a:lnSpc>
                        <a:spcBef>
                          <a:spcPts val="0"/>
                        </a:spcBef>
                        <a:spcAft>
                          <a:spcPts val="0"/>
                        </a:spcAft>
                        <a:buNone/>
                      </a:pPr>
                      <a:r>
                        <a:rPr b="1" lang="zh-CN" sz="1300">
                          <a:solidFill>
                            <a:srgbClr val="1A616F"/>
                          </a:solidFill>
                          <a:latin typeface="Arial"/>
                          <a:ea typeface="Arial"/>
                          <a:cs typeface="Arial"/>
                          <a:sym typeface="Arial"/>
                        </a:rPr>
                        <a:t>H. </a:t>
                      </a:r>
                      <a:r>
                        <a:rPr b="1" lang="zh-CN" sz="1300">
                          <a:latin typeface="Arial"/>
                          <a:ea typeface="Arial"/>
                          <a:cs typeface="Arial"/>
                          <a:sym typeface="Arial"/>
                        </a:rPr>
                        <a:t>分析课堂对话：系统观察和编码</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79095" rtl="0" algn="ctr">
                        <a:lnSpc>
                          <a:spcPct val="100000"/>
                        </a:lnSpc>
                        <a:spcBef>
                          <a:spcPts val="0"/>
                        </a:spcBef>
                        <a:spcAft>
                          <a:spcPts val="0"/>
                        </a:spcAft>
                        <a:buNone/>
                      </a:pPr>
                      <a:r>
                        <a:rPr b="1" lang="zh-CN" sz="1200">
                          <a:solidFill>
                            <a:srgbClr val="1A616F"/>
                          </a:solidFill>
                          <a:latin typeface="Arial"/>
                          <a:ea typeface="Arial"/>
                          <a:cs typeface="Arial"/>
                          <a:sym typeface="Arial"/>
                        </a:rPr>
                        <a:t>26</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280670" marR="0" rtl="0" algn="l">
                        <a:lnSpc>
                          <a:spcPct val="101538"/>
                        </a:lnSpc>
                        <a:spcBef>
                          <a:spcPts val="0"/>
                        </a:spcBef>
                        <a:spcAft>
                          <a:spcPts val="0"/>
                        </a:spcAft>
                        <a:buNone/>
                      </a:pPr>
                      <a:r>
                        <a:rPr b="1" lang="zh-CN" sz="1300">
                          <a:solidFill>
                            <a:srgbClr val="1A616F"/>
                          </a:solidFill>
                          <a:latin typeface="Arial"/>
                          <a:ea typeface="Arial"/>
                          <a:cs typeface="Arial"/>
                          <a:sym typeface="Arial"/>
                        </a:rPr>
                        <a:t>I. </a:t>
                      </a:r>
                      <a:r>
                        <a:rPr b="1" lang="zh-CN" sz="1300">
                          <a:latin typeface="Arial"/>
                          <a:ea typeface="Arial"/>
                          <a:cs typeface="Arial"/>
                          <a:sym typeface="Arial"/>
                        </a:rPr>
                        <a:t>T-SEDA 工具包的潜在用途</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89255" rtl="0" algn="ctr">
                        <a:lnSpc>
                          <a:spcPct val="100000"/>
                        </a:lnSpc>
                        <a:spcBef>
                          <a:spcPts val="0"/>
                        </a:spcBef>
                        <a:spcAft>
                          <a:spcPts val="0"/>
                        </a:spcAft>
                        <a:buNone/>
                      </a:pPr>
                      <a:r>
                        <a:rPr b="1" lang="zh-CN" sz="1200">
                          <a:solidFill>
                            <a:srgbClr val="1A616F"/>
                          </a:solidFill>
                          <a:latin typeface="Arial"/>
                          <a:ea typeface="Arial"/>
                          <a:cs typeface="Arial"/>
                          <a:sym typeface="Arial"/>
                        </a:rPr>
                        <a:t>30</a:t>
                      </a:r>
                      <a:endParaRPr/>
                    </a:p>
                  </a:txBody>
                  <a:tcPr marT="91450" marB="91450"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10" name="Google Shape;110;p13"/>
          <p:cNvSpPr txBox="1"/>
          <p:nvPr/>
        </p:nvSpPr>
        <p:spPr>
          <a:xfrm>
            <a:off x="5269230" y="7106920"/>
            <a:ext cx="353060" cy="307340"/>
          </a:xfrm>
          <a:prstGeom prst="rect">
            <a:avLst/>
          </a:prstGeom>
          <a:noFill/>
          <a:ln>
            <a:noFill/>
          </a:ln>
        </p:spPr>
        <p:txBody>
          <a:bodyPr anchorCtr="0" anchor="t" bIns="0" lIns="0" spcFirstLastPara="1" rIns="0" wrap="square" tIns="625">
            <a:noAutofit/>
          </a:bodyPr>
          <a:lstStyle/>
          <a:p>
            <a:pPr indent="0" lvl="0" marL="25400" marR="0" rtl="0" algn="l">
              <a:lnSpc>
                <a:spcPct val="100000"/>
              </a:lnSpc>
              <a:spcBef>
                <a:spcPts val="0"/>
              </a:spcBef>
              <a:spcAft>
                <a:spcPts val="0"/>
              </a:spcAft>
              <a:buNone/>
            </a:pPr>
            <a:r>
              <a:rPr lang="zh-CN" sz="1000">
                <a:solidFill>
                  <a:schemeClr val="dk1"/>
                </a:solidFill>
                <a:latin typeface="Arial"/>
                <a:ea typeface="Arial"/>
                <a:cs typeface="Arial"/>
                <a:sym typeface="Arial"/>
              </a:rPr>
              <a:t>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4"/>
          <p:cNvSpPr txBox="1"/>
          <p:nvPr>
            <p:ph type="title"/>
          </p:nvPr>
        </p:nvSpPr>
        <p:spPr>
          <a:xfrm>
            <a:off x="1198510" y="428625"/>
            <a:ext cx="8296379" cy="398145"/>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b="1" lang="zh-CN" sz="1400">
                <a:latin typeface="Arial"/>
                <a:ea typeface="Arial"/>
                <a:cs typeface="Arial"/>
                <a:sym typeface="Arial"/>
              </a:rPr>
              <a:t>翻译 T-SEDA 并在不同文化背景中应用</a:t>
            </a:r>
            <a:endParaRPr/>
          </a:p>
        </p:txBody>
      </p:sp>
      <p:sp>
        <p:nvSpPr>
          <p:cNvPr id="117" name="Google Shape;117;p14"/>
          <p:cNvSpPr txBox="1"/>
          <p:nvPr>
            <p:ph idx="1" type="body"/>
          </p:nvPr>
        </p:nvSpPr>
        <p:spPr>
          <a:xfrm>
            <a:off x="546099" y="1114425"/>
            <a:ext cx="4343401" cy="5736590"/>
          </a:xfrm>
          <a:prstGeom prst="rect">
            <a:avLst/>
          </a:prstGeom>
          <a:noFill/>
          <a:ln cap="flat" cmpd="sng" w="31750">
            <a:solidFill>
              <a:srgbClr val="2791A6"/>
            </a:solidFill>
            <a:prstDash val="solid"/>
            <a:round/>
            <a:headEnd len="sm" w="sm" type="none"/>
            <a:tailEnd len="sm" w="sm" type="none"/>
          </a:ln>
        </p:spPr>
        <p:txBody>
          <a:bodyPr anchorCtr="0" anchor="t" bIns="91425" lIns="91425" spcFirstLastPara="1" rIns="0" wrap="square" tIns="91425">
            <a:spAutoFit/>
          </a:bodyPr>
          <a:lstStyle/>
          <a:p>
            <a:pPr indent="0" lvl="0" marL="74295" marR="86360" rtl="0" algn="just">
              <a:lnSpc>
                <a:spcPct val="120000"/>
              </a:lnSpc>
              <a:spcBef>
                <a:spcPts val="0"/>
              </a:spcBef>
              <a:spcAft>
                <a:spcPts val="0"/>
              </a:spcAft>
              <a:buNone/>
            </a:pPr>
            <a:r>
              <a:rPr lang="zh-CN" sz="1200"/>
              <a:t>首先，T-SEDA 可根据您的目标和背景进行个性化调整。为了更好地符合您的实际需求，您可以随意编辑、选择并添加内容。欢迎您将对工具的调整和反馈分享到t-seda@educ.cam.ac.uk。</a:t>
            </a:r>
            <a:endParaRPr/>
          </a:p>
          <a:p>
            <a:pPr indent="0" lvl="0" marL="135255" rtl="0" algn="just">
              <a:lnSpc>
                <a:spcPct val="115000"/>
              </a:lnSpc>
              <a:spcBef>
                <a:spcPts val="0"/>
              </a:spcBef>
              <a:spcAft>
                <a:spcPts val="0"/>
              </a:spcAft>
              <a:buNone/>
            </a:pPr>
            <a:r>
              <a:t/>
            </a:r>
            <a:endParaRPr sz="1200">
              <a:latin typeface="Arial"/>
              <a:ea typeface="Arial"/>
              <a:cs typeface="Arial"/>
              <a:sym typeface="Arial"/>
            </a:endParaRPr>
          </a:p>
          <a:p>
            <a:pPr indent="0" lvl="0" marL="135255" rtl="0" algn="just">
              <a:lnSpc>
                <a:spcPct val="115000"/>
              </a:lnSpc>
              <a:spcBef>
                <a:spcPts val="0"/>
              </a:spcBef>
              <a:spcAft>
                <a:spcPts val="0"/>
              </a:spcAft>
              <a:buNone/>
            </a:pPr>
            <a:r>
              <a:rPr lang="zh-CN" sz="1200">
                <a:latin typeface="Arial"/>
                <a:ea typeface="Arial"/>
                <a:cs typeface="Arial"/>
                <a:sym typeface="Arial"/>
              </a:rPr>
              <a:t>第二，这个 T-SEDA 版本充分参考了在不同国际背景中使用过的用户的反馈和建议，特别是那些已经将该工具包翻译成不同语言的同仁，包括西班牙语、中文、法语、意大利语、日语、阿拉伯语、荷兰语和希伯来语。这些翻译版本均可在 </a:t>
            </a:r>
            <a:r>
              <a:rPr lang="zh-CN" sz="1200" u="sng">
                <a:solidFill>
                  <a:schemeClr val="hlink"/>
                </a:solidFill>
                <a:latin typeface="Arial"/>
                <a:ea typeface="Arial"/>
                <a:cs typeface="Arial"/>
                <a:sym typeface="Arial"/>
                <a:hlinkClick r:id="rId3"/>
              </a:rPr>
              <a:t>T-SEDA 网站</a:t>
            </a:r>
            <a:r>
              <a:rPr lang="zh-CN" sz="1200">
                <a:latin typeface="Arial"/>
                <a:ea typeface="Arial"/>
                <a:cs typeface="Arial"/>
                <a:sym typeface="Arial"/>
              </a:rPr>
              <a:t>上获取。</a:t>
            </a:r>
            <a:endParaRPr/>
          </a:p>
          <a:p>
            <a:pPr indent="0" lvl="0" marL="135255" rtl="0" algn="just">
              <a:lnSpc>
                <a:spcPct val="115000"/>
              </a:lnSpc>
              <a:spcBef>
                <a:spcPts val="0"/>
              </a:spcBef>
              <a:spcAft>
                <a:spcPts val="0"/>
              </a:spcAft>
              <a:buNone/>
            </a:pPr>
            <a:r>
              <a:rPr b="1" lang="zh-CN" sz="1200">
                <a:latin typeface="Arial"/>
                <a:ea typeface="Arial"/>
                <a:cs typeface="Arial"/>
                <a:sym typeface="Arial"/>
              </a:rPr>
              <a:t> </a:t>
            </a:r>
            <a:endParaRPr sz="1200">
              <a:latin typeface="Arial"/>
              <a:ea typeface="Arial"/>
              <a:cs typeface="Arial"/>
              <a:sym typeface="Arial"/>
            </a:endParaRPr>
          </a:p>
          <a:p>
            <a:pPr indent="0" lvl="0" marL="135255" rtl="0" algn="just">
              <a:lnSpc>
                <a:spcPct val="115000"/>
              </a:lnSpc>
              <a:spcBef>
                <a:spcPts val="0"/>
              </a:spcBef>
              <a:spcAft>
                <a:spcPts val="0"/>
              </a:spcAft>
              <a:buNone/>
            </a:pPr>
            <a:r>
              <a:rPr b="1" lang="zh-CN" sz="1200">
                <a:latin typeface="Arial"/>
                <a:ea typeface="Arial"/>
                <a:cs typeface="Arial"/>
                <a:sym typeface="Arial"/>
              </a:rPr>
              <a:t>探讨翻译问题有助于对 T-SEDA 进行深入挑战和拓展。这个工具主要是在与墨西哥同事进行初步合作后，由剑桥大学团队在英语背景下开发的。在翻译过程中，也显现出了一系列值得关注的实践、语言、文化和专业层面的问题：</a:t>
            </a:r>
            <a:endParaRPr/>
          </a:p>
          <a:p>
            <a:pPr indent="0" lvl="0" marL="135255" rtl="0" algn="just">
              <a:lnSpc>
                <a:spcPct val="115000"/>
              </a:lnSpc>
              <a:spcBef>
                <a:spcPts val="0"/>
              </a:spcBef>
              <a:spcAft>
                <a:spcPts val="0"/>
              </a:spcAft>
              <a:buNone/>
            </a:pPr>
            <a:r>
              <a:t/>
            </a:r>
            <a:endParaRPr sz="1200">
              <a:latin typeface="Arial"/>
              <a:ea typeface="Arial"/>
              <a:cs typeface="Arial"/>
              <a:sym typeface="Arial"/>
            </a:endParaRPr>
          </a:p>
          <a:p>
            <a:pPr indent="-161925" lvl="0" marL="269875" rtl="0" algn="just">
              <a:lnSpc>
                <a:spcPct val="115000"/>
              </a:lnSpc>
              <a:spcBef>
                <a:spcPts val="0"/>
              </a:spcBef>
              <a:spcAft>
                <a:spcPts val="0"/>
              </a:spcAft>
              <a:buClr>
                <a:schemeClr val="dk1"/>
              </a:buClr>
              <a:buSzPts val="1200"/>
              <a:buFont typeface="Arial"/>
              <a:buChar char="•"/>
            </a:pPr>
            <a:r>
              <a:rPr b="1" lang="zh-CN" sz="1200">
                <a:latin typeface="Arial"/>
                <a:ea typeface="Arial"/>
                <a:cs typeface="Arial"/>
                <a:sym typeface="Arial"/>
              </a:rPr>
              <a:t>翻译的完善过程可能经历多个阶段，以达到最终版本。</a:t>
            </a:r>
            <a:r>
              <a:rPr lang="zh-CN" sz="1200">
                <a:latin typeface="Arial"/>
                <a:ea typeface="Arial"/>
                <a:cs typeface="Arial"/>
                <a:sym typeface="Arial"/>
              </a:rPr>
              <a:t>这些阶段可能包括运用翻译技术或专业翻译服务，与实际从业者进行核对和/或试点测试，进行修订和微调。在整个过程中，关键的参考点是对对话实践以及在使用 T-SEDA 进行探究时的实际需求的深刻理解。</a:t>
            </a:r>
            <a:endParaRPr/>
          </a:p>
          <a:p>
            <a:pPr indent="-161925" lvl="0" marL="269875" rtl="0" algn="just">
              <a:lnSpc>
                <a:spcPct val="115000"/>
              </a:lnSpc>
              <a:spcBef>
                <a:spcPts val="0"/>
              </a:spcBef>
              <a:spcAft>
                <a:spcPts val="0"/>
              </a:spcAft>
              <a:buClr>
                <a:schemeClr val="dk1"/>
              </a:buClr>
              <a:buSzPts val="1200"/>
              <a:buFont typeface="Arial"/>
              <a:buChar char="•"/>
            </a:pPr>
            <a:r>
              <a:rPr b="1" lang="zh-CN" sz="1200">
                <a:latin typeface="Arial"/>
                <a:ea typeface="Arial"/>
                <a:cs typeface="Arial"/>
                <a:sym typeface="Arial"/>
              </a:rPr>
              <a:t>翻译人员需要运用个人判断力，以确定在工具包语言中如何更好地贴近当地的实际情况。</a:t>
            </a:r>
            <a:r>
              <a:rPr lang="zh-CN" sz="1200">
                <a:latin typeface="Arial"/>
                <a:ea typeface="Arial"/>
                <a:cs typeface="Arial"/>
                <a:sym typeface="Arial"/>
              </a:rPr>
              <a:t>在不同国家使用相同语言（包括英语）时可能存在差异，因此进行本地适应显得尤为关键。例如，翻译人员可能更愿意选择更贴近当地实际意义的编码框架标签。</a:t>
            </a:r>
            <a:endParaRPr/>
          </a:p>
        </p:txBody>
      </p:sp>
      <p:sp>
        <p:nvSpPr>
          <p:cNvPr id="118" name="Google Shape;118;p14"/>
          <p:cNvSpPr txBox="1"/>
          <p:nvPr/>
        </p:nvSpPr>
        <p:spPr>
          <a:xfrm>
            <a:off x="5651500" y="1114425"/>
            <a:ext cx="4343401" cy="3507105"/>
          </a:xfrm>
          <a:prstGeom prst="rect">
            <a:avLst/>
          </a:prstGeom>
          <a:noFill/>
          <a:ln cap="flat" cmpd="sng" w="31750">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161925" lvl="0" marL="269875" marR="0" rtl="0" algn="just">
              <a:lnSpc>
                <a:spcPct val="115000"/>
              </a:lnSpc>
              <a:spcBef>
                <a:spcPts val="0"/>
              </a:spcBef>
              <a:spcAft>
                <a:spcPts val="0"/>
              </a:spcAft>
              <a:buClr>
                <a:schemeClr val="dk1"/>
              </a:buClr>
              <a:buSzPts val="1200"/>
              <a:buFont typeface="Arial"/>
              <a:buChar char="•"/>
            </a:pPr>
            <a:r>
              <a:rPr b="1" i="0" lang="zh-CN" sz="1200">
                <a:solidFill>
                  <a:schemeClr val="dk1"/>
                </a:solidFill>
                <a:latin typeface="Arial"/>
                <a:ea typeface="Arial"/>
                <a:cs typeface="Arial"/>
                <a:sym typeface="Arial"/>
              </a:rPr>
              <a:t>翻译人员强调了一些普遍的语言和文化因素，需要予以考虑。</a:t>
            </a:r>
            <a:r>
              <a:rPr b="0" i="0" lang="zh-CN" sz="1200">
                <a:solidFill>
                  <a:schemeClr val="dk1"/>
                </a:solidFill>
                <a:latin typeface="Arial"/>
                <a:ea typeface="Arial"/>
                <a:cs typeface="Arial"/>
                <a:sym typeface="Arial"/>
              </a:rPr>
              <a:t>例如，在英语中使用比喻性词汇（如“构建”）以及在不同地区对于诸如“挑战”等词的理解存在积极和消极的差异。为确保语言与受众期望相符，需要调整语言的正式程度，同时保持自然流畅度和可读性。在研究领域常见专业术语的一致运用（例如“编码”）和在实际应用中对这些术语进行有意义的调整之间需要取得平衡。</a:t>
            </a:r>
            <a:endParaRPr/>
          </a:p>
          <a:p>
            <a:pPr indent="-161925" lvl="0" marL="269875" marR="0" rtl="0" algn="just">
              <a:lnSpc>
                <a:spcPct val="115000"/>
              </a:lnSpc>
              <a:spcBef>
                <a:spcPts val="1100"/>
              </a:spcBef>
              <a:spcAft>
                <a:spcPts val="0"/>
              </a:spcAft>
              <a:buClr>
                <a:schemeClr val="dk1"/>
              </a:buClr>
              <a:buSzPts val="1200"/>
              <a:buFont typeface="Arial"/>
              <a:buChar char="•"/>
            </a:pPr>
            <a:r>
              <a:rPr b="1" i="0" lang="zh-CN" sz="1200">
                <a:solidFill>
                  <a:schemeClr val="dk1"/>
                </a:solidFill>
                <a:latin typeface="Arial"/>
                <a:ea typeface="Arial"/>
                <a:cs typeface="Arial"/>
                <a:sym typeface="Arial"/>
              </a:rPr>
              <a:t> “对话学习与教学”领域非常多元，T-SEDA中提出的模型可能会受到质疑。</a:t>
            </a:r>
            <a:r>
              <a:rPr b="0" i="0" lang="zh-CN" sz="1200">
                <a:solidFill>
                  <a:schemeClr val="dk1"/>
                </a:solidFill>
                <a:latin typeface="Arial"/>
                <a:ea typeface="Arial"/>
                <a:cs typeface="Arial"/>
                <a:sym typeface="Arial"/>
              </a:rPr>
              <a:t>发展对话实践与更广泛的文化信仰、社会规范和教育体系都息息相关。此外，还有其他需要考虑的因素，包括课程科目、学生年龄和多样性，以及教学风格。明确使用 T-SEDA 的目的将有助于有效调整，贴近实际情境，并集中关注最为相关的内容。例如，您是对实践的发展感兴趣吗？还是更关注学术研究？又或者是职业发展？</a:t>
            </a:r>
            <a:endParaRPr/>
          </a:p>
        </p:txBody>
      </p:sp>
      <p:sp>
        <p:nvSpPr>
          <p:cNvPr id="119" name="Google Shape;119;p14"/>
          <p:cNvSpPr txBox="1"/>
          <p:nvPr/>
        </p:nvSpPr>
        <p:spPr>
          <a:xfrm>
            <a:off x="5651499" y="4697095"/>
            <a:ext cx="4343401" cy="1822450"/>
          </a:xfrm>
          <a:prstGeom prst="rect">
            <a:avLst/>
          </a:prstGeom>
          <a:noFill/>
          <a:ln cap="flat" cmpd="sng" w="31750">
            <a:solidFill>
              <a:srgbClr val="2791A6"/>
            </a:solidFill>
            <a:prstDash val="solid"/>
            <a:round/>
            <a:headEnd len="sm" w="sm" type="none"/>
            <a:tailEnd len="sm" w="sm" type="none"/>
          </a:ln>
        </p:spPr>
        <p:txBody>
          <a:bodyPr anchorCtr="0" anchor="t" bIns="91425" lIns="91425" spcFirstLastPara="1" rIns="91425" wrap="square" tIns="91425">
            <a:spAutoFit/>
          </a:bodyPr>
          <a:lstStyle/>
          <a:p>
            <a:pPr indent="-93980" lvl="0" marL="93980" marR="0" rtl="0" algn="just">
              <a:lnSpc>
                <a:spcPct val="115000"/>
              </a:lnSpc>
              <a:spcBef>
                <a:spcPts val="0"/>
              </a:spcBef>
              <a:spcAft>
                <a:spcPts val="0"/>
              </a:spcAft>
              <a:buNone/>
            </a:pPr>
            <a:r>
              <a:rPr b="1" i="0" lang="zh-CN" sz="1200">
                <a:solidFill>
                  <a:schemeClr val="dk1"/>
                </a:solidFill>
                <a:latin typeface="Arial"/>
                <a:ea typeface="Arial"/>
                <a:cs typeface="Arial"/>
                <a:sym typeface="Arial"/>
              </a:rPr>
              <a:t> 在翻译过程中，由于翻译本质上是不精确的，我们势必需要做出一些决策，这可能会引发一些潜在问题。</a:t>
            </a:r>
            <a:endParaRPr b="1" i="0" sz="1200">
              <a:solidFill>
                <a:schemeClr val="dk1"/>
              </a:solidFill>
              <a:latin typeface="Arial"/>
              <a:ea typeface="Arial"/>
              <a:cs typeface="Arial"/>
              <a:sym typeface="Arial"/>
            </a:endParaRPr>
          </a:p>
          <a:p>
            <a:pPr indent="0" lvl="0" marL="107950" marR="0" rtl="0" algn="just">
              <a:lnSpc>
                <a:spcPct val="115000"/>
              </a:lnSpc>
              <a:spcBef>
                <a:spcPts val="600"/>
              </a:spcBef>
              <a:spcAft>
                <a:spcPts val="0"/>
              </a:spcAft>
              <a:buClr>
                <a:schemeClr val="dk1"/>
              </a:buClr>
              <a:buSzPts val="1200"/>
              <a:buFont typeface="Arial"/>
              <a:buNone/>
            </a:pPr>
            <a:r>
              <a:rPr b="0" i="1" lang="zh-CN" sz="1200">
                <a:solidFill>
                  <a:schemeClr val="dk1"/>
                </a:solidFill>
                <a:latin typeface="Arial"/>
                <a:ea typeface="Arial"/>
                <a:cs typeface="Arial"/>
                <a:sym typeface="Arial"/>
              </a:rPr>
              <a:t>例如，在特定语境中进行本地化使用和更广泛标准化之间是否存在一种平衡？对于翻译来说，语言上的“准确”又有多重要呢？</a:t>
            </a:r>
            <a:endParaRPr b="0" i="0" sz="1200">
              <a:solidFill>
                <a:schemeClr val="dk1"/>
              </a:solidFill>
              <a:latin typeface="Arial"/>
              <a:ea typeface="Arial"/>
              <a:cs typeface="Arial"/>
              <a:sym typeface="Arial"/>
            </a:endParaRPr>
          </a:p>
          <a:p>
            <a:pPr indent="-93980" lvl="0" marL="93980" marR="0" rtl="0" algn="just">
              <a:lnSpc>
                <a:spcPct val="115000"/>
              </a:lnSpc>
              <a:spcBef>
                <a:spcPts val="600"/>
              </a:spcBef>
              <a:spcAft>
                <a:spcPts val="0"/>
              </a:spcAft>
              <a:buNone/>
            </a:pPr>
            <a:r>
              <a:rPr b="1" i="0" lang="zh-CN" sz="1200">
                <a:solidFill>
                  <a:schemeClr val="dk1"/>
                </a:solidFill>
                <a:latin typeface="Arial"/>
                <a:ea typeface="Arial"/>
                <a:cs typeface="Arial"/>
                <a:sym typeface="Arial"/>
              </a:rPr>
              <a:t>  我们期望在不同国际背景中持续应用 T-SEDA，分享经验并共同推动其进一步发展。</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5"/>
          <p:cNvSpPr/>
          <p:nvPr/>
        </p:nvSpPr>
        <p:spPr>
          <a:xfrm>
            <a:off x="4129690" y="2390775"/>
            <a:ext cx="5562600" cy="2781300"/>
          </a:xfrm>
          <a:prstGeom prst="wedgeRoundRectCallout">
            <a:avLst>
              <a:gd fmla="val -39976" name="adj1"/>
              <a:gd fmla="val 6897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5"/>
          <p:cNvSpPr txBox="1"/>
          <p:nvPr/>
        </p:nvSpPr>
        <p:spPr>
          <a:xfrm>
            <a:off x="4610735" y="2693670"/>
            <a:ext cx="4599940" cy="2507615"/>
          </a:xfrm>
          <a:prstGeom prst="rect">
            <a:avLst/>
          </a:prstGeom>
          <a:noFill/>
          <a:ln>
            <a:noFill/>
          </a:ln>
        </p:spPr>
        <p:txBody>
          <a:bodyPr anchorCtr="0" anchor="t" bIns="91425" lIns="91425" spcFirstLastPara="1" rIns="91425" wrap="square" tIns="91425">
            <a:spAutoFit/>
          </a:bodyPr>
          <a:lstStyle/>
          <a:p>
            <a:pPr indent="-635" lvl="0" marL="12700" marR="5080" rtl="0" algn="just">
              <a:lnSpc>
                <a:spcPct val="120000"/>
              </a:lnSpc>
              <a:spcBef>
                <a:spcPts val="0"/>
              </a:spcBef>
              <a:spcAft>
                <a:spcPts val="0"/>
              </a:spcAft>
              <a:buNone/>
            </a:pPr>
            <a:r>
              <a:rPr b="1" lang="zh-CN" sz="1800">
                <a:solidFill>
                  <a:schemeClr val="lt1"/>
                </a:solidFill>
                <a:latin typeface="Calibri"/>
                <a:ea typeface="Calibri"/>
                <a:cs typeface="Calibri"/>
                <a:sym typeface="Calibri"/>
              </a:rPr>
              <a:t>在对话中，参与者相互倾听，通过分享个人观点、阐释其见解，并与他人的观点互动，共同建构对话。</a:t>
            </a:r>
            <a:r>
              <a:rPr b="1" lang="zh-CN" sz="1800">
                <a:solidFill>
                  <a:schemeClr val="lt1"/>
                </a:solidFill>
                <a:latin typeface="Arimo"/>
                <a:ea typeface="Arimo"/>
                <a:cs typeface="Arimo"/>
                <a:sym typeface="Arimo"/>
              </a:rPr>
              <a:t>尤其是他们会对不同观点和理由进行探究与评估。参与者之间通过提出相关问题和见解建立联系，促使知识在一个课程内或一系列相互关联的课程中得以共同构建和发展。</a:t>
            </a:r>
            <a:endParaRPr/>
          </a:p>
        </p:txBody>
      </p:sp>
      <p:sp>
        <p:nvSpPr>
          <p:cNvPr id="127" name="Google Shape;127;p15"/>
          <p:cNvSpPr/>
          <p:nvPr/>
        </p:nvSpPr>
        <p:spPr>
          <a:xfrm>
            <a:off x="1041400" y="767580"/>
            <a:ext cx="3467100" cy="838200"/>
          </a:xfrm>
          <a:prstGeom prst="wedgeRoundRectCallout">
            <a:avLst>
              <a:gd fmla="val -1725" name="adj1"/>
              <a:gd fmla="val 8601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5"/>
          <p:cNvSpPr txBox="1"/>
          <p:nvPr/>
        </p:nvSpPr>
        <p:spPr>
          <a:xfrm>
            <a:off x="1270000" y="1038225"/>
            <a:ext cx="3063240" cy="259715"/>
          </a:xfrm>
          <a:prstGeom prst="rect">
            <a:avLst/>
          </a:prstGeom>
          <a:noFill/>
          <a:ln>
            <a:noFill/>
          </a:ln>
        </p:spPr>
        <p:txBody>
          <a:bodyPr anchorCtr="0" anchor="t" bIns="0" lIns="0" spcFirstLastPara="1" rIns="0" wrap="square" tIns="0">
            <a:noAutofit/>
          </a:bodyPr>
          <a:lstStyle/>
          <a:p>
            <a:pPr indent="0" lvl="0" marL="12700" marR="0" rtl="0" algn="ctr">
              <a:lnSpc>
                <a:spcPct val="100000"/>
              </a:lnSpc>
              <a:spcBef>
                <a:spcPts val="0"/>
              </a:spcBef>
              <a:spcAft>
                <a:spcPts val="0"/>
              </a:spcAft>
              <a:buNone/>
            </a:pPr>
            <a:r>
              <a:rPr b="1" lang="zh-CN" sz="1800">
                <a:solidFill>
                  <a:schemeClr val="lt1"/>
                </a:solidFill>
                <a:latin typeface="Arial"/>
                <a:ea typeface="Arial"/>
                <a:cs typeface="Arial"/>
                <a:sym typeface="Arial"/>
              </a:rPr>
              <a:t>什么是教育对话?</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