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y="7562850" cx="10693400"/>
  <p:notesSz cx="10693400" cy="7562850"/>
  <p:embeddedFontLst>
    <p:embeddedFont>
      <p:font typeface="Arimo"/>
      <p:regular r:id="rId67"/>
      <p:bold r:id="rId68"/>
      <p:italic r:id="rId69"/>
      <p:boldItalic r:id="rId70"/>
    </p:embeddedFont>
    <p:embeddedFont>
      <p:font typeface="Noto Sans Symbols"/>
      <p:regular r:id="rId71"/>
      <p:bold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A37FA2-8D4B-4AD9-9F46-37E25183F264}">
  <a:tblStyle styleId="{39A37FA2-8D4B-4AD9-9F46-37E25183F264}"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C3799D1-4279-4B5E-ADA0-D9367AC18F55}"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9263CC1-6596-4EA1-913D-CD497880F34C}" styleName="Table_2">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65B1FF6-BA84-4E1C-99D8-BFA40F24F063}" styleName="Table_3">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5"/>
          </a:solidFill>
        </a:fill>
      </a:tcStyle>
    </a:firstRow>
    <a:neCell>
      <a:tcTxStyle/>
    </a:neCell>
    <a:nwCell>
      <a:tcTxStyle/>
    </a:nwCell>
  </a:tblStyle>
  <a:tblStyle styleId="{620F99A1-D43C-4597-8853-515ADC08BDA6}" styleName="Table_4">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2" Type="http://schemas.openxmlformats.org/officeDocument/2006/relationships/font" Target="fonts/NotoSansSymbols-bold.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NotoSansSymbols-regular.fntdata"/><Relationship Id="rId70" Type="http://schemas.openxmlformats.org/officeDocument/2006/relationships/font" Target="fonts/Arimo-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Arimo-bold.fntdata"/><Relationship Id="rId23" Type="http://schemas.openxmlformats.org/officeDocument/2006/relationships/slide" Target="slides/slide16.xml"/><Relationship Id="rId67" Type="http://schemas.openxmlformats.org/officeDocument/2006/relationships/font" Target="fonts/Arimo-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Arimo-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633913" cy="379413"/>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057900" y="0"/>
            <a:ext cx="4632325" cy="379413"/>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7183438"/>
            <a:ext cx="4633913" cy="379412"/>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fld id="{00000000-1234-1234-1234-123412341234}" type="slidenum">
              <a:rPr b="0" i="0" lang="ar-S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88" name="Google Shape;388;p2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2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2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2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ar-SA"/>
              <a:t>NEW SLIDE</a:t>
            </a:r>
            <a:endParaRPr/>
          </a:p>
        </p:txBody>
      </p:sp>
      <p:sp>
        <p:nvSpPr>
          <p:cNvPr id="512" name="Google Shape;512;p2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2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3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3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3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3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3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635" name="Google Shape;635;p3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3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3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3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 name="Google Shape;685;p3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686" name="Google Shape;686;p3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3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3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3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3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3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3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3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3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3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3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4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4" name="Google Shape;764;p4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4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p4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4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4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4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3" name="Google Shape;783;p4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784" name="Google Shape;784;p4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4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4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4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4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4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4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4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7" name="Google Shape;817;p4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4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7" name="Google Shape;827;p4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4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p4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5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 name="Google Shape;855;p5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5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2" name="Google Shape;862;p5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5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5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5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 name="Google Shape;892;p5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5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7" name="Google Shape;947;p5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5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7" name="Google Shape;957;p5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5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6" name="Google Shape;966;p5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5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5" name="Google Shape;975;p5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976" name="Google Shape;976;p5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5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5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5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p5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ar-SA"/>
              <a:t>NEW SLIDE</a:t>
            </a:r>
            <a:endParaRPr/>
          </a:p>
        </p:txBody>
      </p:sp>
      <p:sp>
        <p:nvSpPr>
          <p:cNvPr id="135" name="Google Shape;135;p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ar-SA"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rtl="1" algn="r">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rtl="1" algn="r">
              <a:spcBef>
                <a:spcPts val="0"/>
              </a:spcBef>
              <a:spcAft>
                <a:spcPts val="0"/>
              </a:spcAft>
              <a:buSzPts val="1400"/>
              <a:buNone/>
              <a:defRPr b="0" i="0" sz="1400">
                <a:solidFill>
                  <a:schemeClr val="dk1"/>
                </a:solidFill>
                <a:latin typeface="Arial"/>
                <a:ea typeface="Arial"/>
                <a:cs typeface="Arial"/>
                <a:sym typeface="Arial"/>
              </a:defRPr>
            </a:lvl1pPr>
            <a:lvl2pPr indent="-228600" lvl="1" marL="914400" rtl="1" algn="r">
              <a:spcBef>
                <a:spcPts val="0"/>
              </a:spcBef>
              <a:spcAft>
                <a:spcPts val="0"/>
              </a:spcAft>
              <a:buSzPts val="1400"/>
              <a:buNone/>
              <a:defRPr/>
            </a:lvl2pPr>
            <a:lvl3pPr indent="-228600" lvl="2" marL="1371600" rtl="1" algn="r">
              <a:spcBef>
                <a:spcPts val="0"/>
              </a:spcBef>
              <a:spcAft>
                <a:spcPts val="0"/>
              </a:spcAft>
              <a:buSzPts val="1400"/>
              <a:buNone/>
              <a:defRPr/>
            </a:lvl3pPr>
            <a:lvl4pPr indent="-228600" lvl="3" marL="1828800" rtl="1" algn="r">
              <a:spcBef>
                <a:spcPts val="0"/>
              </a:spcBef>
              <a:spcAft>
                <a:spcPts val="0"/>
              </a:spcAft>
              <a:buSzPts val="1400"/>
              <a:buNone/>
              <a:defRPr/>
            </a:lvl4pPr>
            <a:lvl5pPr indent="-228600" lvl="4" marL="2286000" rtl="1" algn="r">
              <a:spcBef>
                <a:spcPts val="0"/>
              </a:spcBef>
              <a:spcAft>
                <a:spcPts val="0"/>
              </a:spcAft>
              <a:buSzPts val="1400"/>
              <a:buNone/>
              <a:defRPr/>
            </a:lvl5pPr>
            <a:lvl6pPr indent="-228600" lvl="5" marL="2743200" rtl="1" algn="r">
              <a:spcBef>
                <a:spcPts val="0"/>
              </a:spcBef>
              <a:spcAft>
                <a:spcPts val="0"/>
              </a:spcAft>
              <a:buSzPts val="1400"/>
              <a:buNone/>
              <a:defRPr/>
            </a:lvl6pPr>
            <a:lvl7pPr indent="-228600" lvl="6" marL="3200400" rtl="1" algn="r">
              <a:spcBef>
                <a:spcPts val="0"/>
              </a:spcBef>
              <a:spcAft>
                <a:spcPts val="0"/>
              </a:spcAft>
              <a:buSzPts val="1400"/>
              <a:buNone/>
              <a:defRPr/>
            </a:lvl7pPr>
            <a:lvl8pPr indent="-228600" lvl="7" marL="3657600" rtl="1" algn="r">
              <a:spcBef>
                <a:spcPts val="0"/>
              </a:spcBef>
              <a:spcAft>
                <a:spcPts val="0"/>
              </a:spcAft>
              <a:buSzPts val="1400"/>
              <a:buNone/>
              <a:defRPr/>
            </a:lvl8pPr>
            <a:lvl9pPr indent="-228600" lvl="8" marL="4114800" rtl="1" algn="r">
              <a:spcBef>
                <a:spcPts val="0"/>
              </a:spcBef>
              <a:spcAft>
                <a:spcPts val="0"/>
              </a:spcAft>
              <a:buSzPts val="1400"/>
              <a:buNone/>
              <a:defRPr/>
            </a:lvl9pPr>
          </a:lstStyle>
          <a:p/>
        </p:txBody>
      </p:sp>
      <p:sp>
        <p:nvSpPr>
          <p:cNvPr id="18" name="Google Shape;18;p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rtl="1" algn="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rtl="1" algn="r">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rtl="1" algn="r">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rtl="1" algn="r">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rtl="1" algn="r">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rtl="1" algn="r">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rtl="1" algn="r">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rtl="1" algn="r">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rtl="1" algn="r">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3" name="Shape 73"/>
        <p:cNvGrpSpPr/>
        <p:nvPr/>
      </p:nvGrpSpPr>
      <p:grpSpPr>
        <a:xfrm>
          <a:off x="0" y="0"/>
          <a:ext cx="0" cy="0"/>
          <a:chOff x="0" y="0"/>
          <a:chExt cx="0" cy="0"/>
        </a:xfrm>
      </p:grpSpPr>
      <p:sp>
        <p:nvSpPr>
          <p:cNvPr id="74" name="Google Shape;74;p1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5" name="Google Shape;75;p1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rtl="1" algn="l">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6" name="Google Shape;76;p12"/>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1000">
                <a:solidFill>
                  <a:schemeClr val="dk1"/>
                </a:solidFill>
                <a:latin typeface="Arial"/>
                <a:ea typeface="Arial"/>
                <a:cs typeface="Arial"/>
                <a:sym typeface="Arial"/>
              </a:defRPr>
            </a:lvl1pPr>
            <a:lvl2pPr indent="0" lvl="1" marL="25400" marR="0" rtl="1" algn="r">
              <a:lnSpc>
                <a:spcPct val="100000"/>
              </a:lnSpc>
              <a:spcBef>
                <a:spcPts val="0"/>
              </a:spcBef>
              <a:buNone/>
              <a:defRPr b="0" i="0" sz="1000">
                <a:solidFill>
                  <a:schemeClr val="dk1"/>
                </a:solidFill>
                <a:latin typeface="Arial"/>
                <a:ea typeface="Arial"/>
                <a:cs typeface="Arial"/>
                <a:sym typeface="Arial"/>
              </a:defRPr>
            </a:lvl2pPr>
            <a:lvl3pPr indent="0" lvl="2" marL="25400" marR="0" rtl="1" algn="r">
              <a:lnSpc>
                <a:spcPct val="100000"/>
              </a:lnSpc>
              <a:spcBef>
                <a:spcPts val="0"/>
              </a:spcBef>
              <a:buNone/>
              <a:defRPr b="0" i="0" sz="1000">
                <a:solidFill>
                  <a:schemeClr val="dk1"/>
                </a:solidFill>
                <a:latin typeface="Arial"/>
                <a:ea typeface="Arial"/>
                <a:cs typeface="Arial"/>
                <a:sym typeface="Arial"/>
              </a:defRPr>
            </a:lvl3pPr>
            <a:lvl4pPr indent="0" lvl="3" marL="25400" marR="0" rtl="1" algn="r">
              <a:lnSpc>
                <a:spcPct val="100000"/>
              </a:lnSpc>
              <a:spcBef>
                <a:spcPts val="0"/>
              </a:spcBef>
              <a:buNone/>
              <a:defRPr b="0" i="0" sz="1000">
                <a:solidFill>
                  <a:schemeClr val="dk1"/>
                </a:solidFill>
                <a:latin typeface="Arial"/>
                <a:ea typeface="Arial"/>
                <a:cs typeface="Arial"/>
                <a:sym typeface="Arial"/>
              </a:defRPr>
            </a:lvl4pPr>
            <a:lvl5pPr indent="0" lvl="4" marL="25400" marR="0" rtl="1" algn="r">
              <a:lnSpc>
                <a:spcPct val="100000"/>
              </a:lnSpc>
              <a:spcBef>
                <a:spcPts val="0"/>
              </a:spcBef>
              <a:buNone/>
              <a:defRPr b="0" i="0" sz="1000">
                <a:solidFill>
                  <a:schemeClr val="dk1"/>
                </a:solidFill>
                <a:latin typeface="Arial"/>
                <a:ea typeface="Arial"/>
                <a:cs typeface="Arial"/>
                <a:sym typeface="Arial"/>
              </a:defRPr>
            </a:lvl5pPr>
            <a:lvl6pPr indent="0" lvl="5" marL="25400" marR="0" rtl="1" algn="r">
              <a:lnSpc>
                <a:spcPct val="100000"/>
              </a:lnSpc>
              <a:spcBef>
                <a:spcPts val="0"/>
              </a:spcBef>
              <a:buNone/>
              <a:defRPr b="0" i="0" sz="1000">
                <a:solidFill>
                  <a:schemeClr val="dk1"/>
                </a:solidFill>
                <a:latin typeface="Arial"/>
                <a:ea typeface="Arial"/>
                <a:cs typeface="Arial"/>
                <a:sym typeface="Arial"/>
              </a:defRPr>
            </a:lvl6pPr>
            <a:lvl7pPr indent="0" lvl="6" marL="25400" marR="0" rtl="1" algn="r">
              <a:lnSpc>
                <a:spcPct val="100000"/>
              </a:lnSpc>
              <a:spcBef>
                <a:spcPts val="0"/>
              </a:spcBef>
              <a:buNone/>
              <a:defRPr b="0" i="0" sz="1000">
                <a:solidFill>
                  <a:schemeClr val="dk1"/>
                </a:solidFill>
                <a:latin typeface="Arial"/>
                <a:ea typeface="Arial"/>
                <a:cs typeface="Arial"/>
                <a:sym typeface="Arial"/>
              </a:defRPr>
            </a:lvl7pPr>
            <a:lvl8pPr indent="0" lvl="7" marL="25400" marR="0" rtl="1" algn="r">
              <a:lnSpc>
                <a:spcPct val="100000"/>
              </a:lnSpc>
              <a:spcBef>
                <a:spcPts val="0"/>
              </a:spcBef>
              <a:buNone/>
              <a:defRPr b="0" i="0" sz="1000">
                <a:solidFill>
                  <a:schemeClr val="dk1"/>
                </a:solidFill>
                <a:latin typeface="Arial"/>
                <a:ea typeface="Arial"/>
                <a:cs typeface="Arial"/>
                <a:sym typeface="Arial"/>
              </a:defRPr>
            </a:lvl8pPr>
            <a:lvl9pPr indent="0" lvl="8" marL="25400" marR="0" rtl="1" algn="r">
              <a:lnSpc>
                <a:spcPct val="100000"/>
              </a:lnSpc>
              <a:spcBef>
                <a:spcPts val="0"/>
              </a:spcBef>
              <a:buNone/>
              <a:defRPr b="0" i="0" sz="1000">
                <a:solidFill>
                  <a:schemeClr val="dk1"/>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3"/>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3" name="Google Shape;23;p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rtl="1" algn="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4" name="Google Shape;24;p3"/>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1000">
                <a:solidFill>
                  <a:schemeClr val="dk1"/>
                </a:solidFill>
                <a:latin typeface="Arial"/>
                <a:ea typeface="Arial"/>
                <a:cs typeface="Arial"/>
                <a:sym typeface="Arial"/>
              </a:defRPr>
            </a:lvl1pPr>
            <a:lvl2pPr indent="0" lvl="1" marL="25400" marR="0" rtl="1" algn="r">
              <a:lnSpc>
                <a:spcPct val="100000"/>
              </a:lnSpc>
              <a:spcBef>
                <a:spcPts val="0"/>
              </a:spcBef>
              <a:buNone/>
              <a:defRPr b="0" i="0" sz="1000">
                <a:solidFill>
                  <a:schemeClr val="dk1"/>
                </a:solidFill>
                <a:latin typeface="Arial"/>
                <a:ea typeface="Arial"/>
                <a:cs typeface="Arial"/>
                <a:sym typeface="Arial"/>
              </a:defRPr>
            </a:lvl2pPr>
            <a:lvl3pPr indent="0" lvl="2" marL="25400" marR="0" rtl="1" algn="r">
              <a:lnSpc>
                <a:spcPct val="100000"/>
              </a:lnSpc>
              <a:spcBef>
                <a:spcPts val="0"/>
              </a:spcBef>
              <a:buNone/>
              <a:defRPr b="0" i="0" sz="1000">
                <a:solidFill>
                  <a:schemeClr val="dk1"/>
                </a:solidFill>
                <a:latin typeface="Arial"/>
                <a:ea typeface="Arial"/>
                <a:cs typeface="Arial"/>
                <a:sym typeface="Arial"/>
              </a:defRPr>
            </a:lvl3pPr>
            <a:lvl4pPr indent="0" lvl="3" marL="25400" marR="0" rtl="1" algn="r">
              <a:lnSpc>
                <a:spcPct val="100000"/>
              </a:lnSpc>
              <a:spcBef>
                <a:spcPts val="0"/>
              </a:spcBef>
              <a:buNone/>
              <a:defRPr b="0" i="0" sz="1000">
                <a:solidFill>
                  <a:schemeClr val="dk1"/>
                </a:solidFill>
                <a:latin typeface="Arial"/>
                <a:ea typeface="Arial"/>
                <a:cs typeface="Arial"/>
                <a:sym typeface="Arial"/>
              </a:defRPr>
            </a:lvl4pPr>
            <a:lvl5pPr indent="0" lvl="4" marL="25400" marR="0" rtl="1" algn="r">
              <a:lnSpc>
                <a:spcPct val="100000"/>
              </a:lnSpc>
              <a:spcBef>
                <a:spcPts val="0"/>
              </a:spcBef>
              <a:buNone/>
              <a:defRPr b="0" i="0" sz="1000">
                <a:solidFill>
                  <a:schemeClr val="dk1"/>
                </a:solidFill>
                <a:latin typeface="Arial"/>
                <a:ea typeface="Arial"/>
                <a:cs typeface="Arial"/>
                <a:sym typeface="Arial"/>
              </a:defRPr>
            </a:lvl5pPr>
            <a:lvl6pPr indent="0" lvl="5" marL="25400" marR="0" rtl="1" algn="r">
              <a:lnSpc>
                <a:spcPct val="100000"/>
              </a:lnSpc>
              <a:spcBef>
                <a:spcPts val="0"/>
              </a:spcBef>
              <a:buNone/>
              <a:defRPr b="0" i="0" sz="1000">
                <a:solidFill>
                  <a:schemeClr val="dk1"/>
                </a:solidFill>
                <a:latin typeface="Arial"/>
                <a:ea typeface="Arial"/>
                <a:cs typeface="Arial"/>
                <a:sym typeface="Arial"/>
              </a:defRPr>
            </a:lvl6pPr>
            <a:lvl7pPr indent="0" lvl="6" marL="25400" marR="0" rtl="1" algn="r">
              <a:lnSpc>
                <a:spcPct val="100000"/>
              </a:lnSpc>
              <a:spcBef>
                <a:spcPts val="0"/>
              </a:spcBef>
              <a:buNone/>
              <a:defRPr b="0" i="0" sz="1000">
                <a:solidFill>
                  <a:schemeClr val="dk1"/>
                </a:solidFill>
                <a:latin typeface="Arial"/>
                <a:ea typeface="Arial"/>
                <a:cs typeface="Arial"/>
                <a:sym typeface="Arial"/>
              </a:defRPr>
            </a:lvl7pPr>
            <a:lvl8pPr indent="0" lvl="7" marL="25400" marR="0" rtl="1" algn="r">
              <a:lnSpc>
                <a:spcPct val="100000"/>
              </a:lnSpc>
              <a:spcBef>
                <a:spcPts val="0"/>
              </a:spcBef>
              <a:buNone/>
              <a:defRPr b="0" i="0" sz="1000">
                <a:solidFill>
                  <a:schemeClr val="dk1"/>
                </a:solidFill>
                <a:latin typeface="Arial"/>
                <a:ea typeface="Arial"/>
                <a:cs typeface="Arial"/>
                <a:sym typeface="Arial"/>
              </a:defRPr>
            </a:lvl8pPr>
            <a:lvl9pPr indent="0" lvl="8" marL="25400" marR="0" rtl="1" algn="r">
              <a:lnSpc>
                <a:spcPct val="100000"/>
              </a:lnSpc>
              <a:spcBef>
                <a:spcPts val="0"/>
              </a:spcBef>
              <a:buNone/>
              <a:defRPr b="0" i="0" sz="1000">
                <a:solidFill>
                  <a:schemeClr val="dk1"/>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
        <p:nvSpPr>
          <p:cNvPr id="26" name="Google Shape;26;p4"/>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rtl="1" algn="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8" name="Google Shape;28;p4"/>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9" name="Google Shape;29;p4"/>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rtl="1" algn="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0" name="Google Shape;30;p4"/>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1000">
                <a:solidFill>
                  <a:schemeClr val="dk1"/>
                </a:solidFill>
                <a:latin typeface="Arial"/>
                <a:ea typeface="Arial"/>
                <a:cs typeface="Arial"/>
                <a:sym typeface="Arial"/>
              </a:defRPr>
            </a:lvl1pPr>
            <a:lvl2pPr indent="0" lvl="1" marL="25400" marR="0" rtl="1" algn="r">
              <a:lnSpc>
                <a:spcPct val="100000"/>
              </a:lnSpc>
              <a:spcBef>
                <a:spcPts val="0"/>
              </a:spcBef>
              <a:buNone/>
              <a:defRPr b="0" i="0" sz="1000">
                <a:solidFill>
                  <a:schemeClr val="dk1"/>
                </a:solidFill>
                <a:latin typeface="Arial"/>
                <a:ea typeface="Arial"/>
                <a:cs typeface="Arial"/>
                <a:sym typeface="Arial"/>
              </a:defRPr>
            </a:lvl2pPr>
            <a:lvl3pPr indent="0" lvl="2" marL="25400" marR="0" rtl="1" algn="r">
              <a:lnSpc>
                <a:spcPct val="100000"/>
              </a:lnSpc>
              <a:spcBef>
                <a:spcPts val="0"/>
              </a:spcBef>
              <a:buNone/>
              <a:defRPr b="0" i="0" sz="1000">
                <a:solidFill>
                  <a:schemeClr val="dk1"/>
                </a:solidFill>
                <a:latin typeface="Arial"/>
                <a:ea typeface="Arial"/>
                <a:cs typeface="Arial"/>
                <a:sym typeface="Arial"/>
              </a:defRPr>
            </a:lvl3pPr>
            <a:lvl4pPr indent="0" lvl="3" marL="25400" marR="0" rtl="1" algn="r">
              <a:lnSpc>
                <a:spcPct val="100000"/>
              </a:lnSpc>
              <a:spcBef>
                <a:spcPts val="0"/>
              </a:spcBef>
              <a:buNone/>
              <a:defRPr b="0" i="0" sz="1000">
                <a:solidFill>
                  <a:schemeClr val="dk1"/>
                </a:solidFill>
                <a:latin typeface="Arial"/>
                <a:ea typeface="Arial"/>
                <a:cs typeface="Arial"/>
                <a:sym typeface="Arial"/>
              </a:defRPr>
            </a:lvl4pPr>
            <a:lvl5pPr indent="0" lvl="4" marL="25400" marR="0" rtl="1" algn="r">
              <a:lnSpc>
                <a:spcPct val="100000"/>
              </a:lnSpc>
              <a:spcBef>
                <a:spcPts val="0"/>
              </a:spcBef>
              <a:buNone/>
              <a:defRPr b="0" i="0" sz="1000">
                <a:solidFill>
                  <a:schemeClr val="dk1"/>
                </a:solidFill>
                <a:latin typeface="Arial"/>
                <a:ea typeface="Arial"/>
                <a:cs typeface="Arial"/>
                <a:sym typeface="Arial"/>
              </a:defRPr>
            </a:lvl5pPr>
            <a:lvl6pPr indent="0" lvl="5" marL="25400" marR="0" rtl="1" algn="r">
              <a:lnSpc>
                <a:spcPct val="100000"/>
              </a:lnSpc>
              <a:spcBef>
                <a:spcPts val="0"/>
              </a:spcBef>
              <a:buNone/>
              <a:defRPr b="0" i="0" sz="1000">
                <a:solidFill>
                  <a:schemeClr val="dk1"/>
                </a:solidFill>
                <a:latin typeface="Arial"/>
                <a:ea typeface="Arial"/>
                <a:cs typeface="Arial"/>
                <a:sym typeface="Arial"/>
              </a:defRPr>
            </a:lvl6pPr>
            <a:lvl7pPr indent="0" lvl="6" marL="25400" marR="0" rtl="1" algn="r">
              <a:lnSpc>
                <a:spcPct val="100000"/>
              </a:lnSpc>
              <a:spcBef>
                <a:spcPts val="0"/>
              </a:spcBef>
              <a:buNone/>
              <a:defRPr b="0" i="0" sz="1000">
                <a:solidFill>
                  <a:schemeClr val="dk1"/>
                </a:solidFill>
                <a:latin typeface="Arial"/>
                <a:ea typeface="Arial"/>
                <a:cs typeface="Arial"/>
                <a:sym typeface="Arial"/>
              </a:defRPr>
            </a:lvl7pPr>
            <a:lvl8pPr indent="0" lvl="7" marL="25400" marR="0" rtl="1" algn="r">
              <a:lnSpc>
                <a:spcPct val="100000"/>
              </a:lnSpc>
              <a:spcBef>
                <a:spcPts val="0"/>
              </a:spcBef>
              <a:buNone/>
              <a:defRPr b="0" i="0" sz="1000">
                <a:solidFill>
                  <a:schemeClr val="dk1"/>
                </a:solidFill>
                <a:latin typeface="Arial"/>
                <a:ea typeface="Arial"/>
                <a:cs typeface="Arial"/>
                <a:sym typeface="Arial"/>
              </a:defRPr>
            </a:lvl8pPr>
            <a:lvl9pPr indent="0" lvl="8" marL="25400" marR="0" rtl="1" algn="r">
              <a:lnSpc>
                <a:spcPct val="100000"/>
              </a:lnSpc>
              <a:spcBef>
                <a:spcPts val="0"/>
              </a:spcBef>
              <a:buNone/>
              <a:defRPr b="0" i="0" sz="1000">
                <a:solidFill>
                  <a:schemeClr val="dk1"/>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5"/>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rtl="1" algn="r">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rtl="1" algn="r">
              <a:spcBef>
                <a:spcPts val="0"/>
              </a:spcBef>
              <a:spcAft>
                <a:spcPts val="0"/>
              </a:spcAft>
              <a:buSzPts val="1400"/>
              <a:buNone/>
              <a:defRPr/>
            </a:lvl1pPr>
            <a:lvl2pPr indent="-228600" lvl="1" marL="914400" rtl="1" algn="r">
              <a:spcBef>
                <a:spcPts val="0"/>
              </a:spcBef>
              <a:spcAft>
                <a:spcPts val="0"/>
              </a:spcAft>
              <a:buSzPts val="1400"/>
              <a:buNone/>
              <a:defRPr/>
            </a:lvl2pPr>
            <a:lvl3pPr indent="-228600" lvl="2" marL="1371600" rtl="1" algn="r">
              <a:spcBef>
                <a:spcPts val="0"/>
              </a:spcBef>
              <a:spcAft>
                <a:spcPts val="0"/>
              </a:spcAft>
              <a:buSzPts val="1400"/>
              <a:buNone/>
              <a:defRPr/>
            </a:lvl3pPr>
            <a:lvl4pPr indent="-228600" lvl="3" marL="1828800" rtl="1" algn="r">
              <a:spcBef>
                <a:spcPts val="0"/>
              </a:spcBef>
              <a:spcAft>
                <a:spcPts val="0"/>
              </a:spcAft>
              <a:buSzPts val="1400"/>
              <a:buNone/>
              <a:defRPr/>
            </a:lvl4pPr>
            <a:lvl5pPr indent="-228600" lvl="4" marL="2286000" rtl="1" algn="r">
              <a:spcBef>
                <a:spcPts val="0"/>
              </a:spcBef>
              <a:spcAft>
                <a:spcPts val="0"/>
              </a:spcAft>
              <a:buSzPts val="1400"/>
              <a:buNone/>
              <a:defRPr/>
            </a:lvl5pPr>
            <a:lvl6pPr indent="-228600" lvl="5" marL="2743200" rtl="1" algn="r">
              <a:spcBef>
                <a:spcPts val="0"/>
              </a:spcBef>
              <a:spcAft>
                <a:spcPts val="0"/>
              </a:spcAft>
              <a:buSzPts val="1400"/>
              <a:buNone/>
              <a:defRPr/>
            </a:lvl6pPr>
            <a:lvl7pPr indent="-228600" lvl="6" marL="3200400" rtl="1" algn="r">
              <a:spcBef>
                <a:spcPts val="0"/>
              </a:spcBef>
              <a:spcAft>
                <a:spcPts val="0"/>
              </a:spcAft>
              <a:buSzPts val="1400"/>
              <a:buNone/>
              <a:defRPr/>
            </a:lvl7pPr>
            <a:lvl8pPr indent="-228600" lvl="7" marL="3657600" rtl="1" algn="r">
              <a:spcBef>
                <a:spcPts val="0"/>
              </a:spcBef>
              <a:spcAft>
                <a:spcPts val="0"/>
              </a:spcAft>
              <a:buSzPts val="1400"/>
              <a:buNone/>
              <a:defRPr/>
            </a:lvl8pPr>
            <a:lvl9pPr indent="-228600" lvl="8" marL="4114800" rtl="1" algn="r">
              <a:spcBef>
                <a:spcPts val="0"/>
              </a:spcBef>
              <a:spcAft>
                <a:spcPts val="0"/>
              </a:spcAft>
              <a:buSzPts val="1400"/>
              <a:buNone/>
              <a:defRPr/>
            </a:lvl9pPr>
          </a:lstStyle>
          <a:p/>
        </p:txBody>
      </p:sp>
      <p:sp>
        <p:nvSpPr>
          <p:cNvPr id="34" name="Google Shape;34;p5"/>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rtl="1" algn="r">
              <a:spcBef>
                <a:spcPts val="0"/>
              </a:spcBef>
              <a:spcAft>
                <a:spcPts val="0"/>
              </a:spcAft>
              <a:buSzPts val="1400"/>
              <a:buNone/>
              <a:defRPr/>
            </a:lvl1pPr>
            <a:lvl2pPr indent="-228600" lvl="1" marL="914400" rtl="1" algn="r">
              <a:spcBef>
                <a:spcPts val="0"/>
              </a:spcBef>
              <a:spcAft>
                <a:spcPts val="0"/>
              </a:spcAft>
              <a:buSzPts val="1400"/>
              <a:buNone/>
              <a:defRPr/>
            </a:lvl2pPr>
            <a:lvl3pPr indent="-228600" lvl="2" marL="1371600" rtl="1" algn="r">
              <a:spcBef>
                <a:spcPts val="0"/>
              </a:spcBef>
              <a:spcAft>
                <a:spcPts val="0"/>
              </a:spcAft>
              <a:buSzPts val="1400"/>
              <a:buNone/>
              <a:defRPr/>
            </a:lvl3pPr>
            <a:lvl4pPr indent="-228600" lvl="3" marL="1828800" rtl="1" algn="r">
              <a:spcBef>
                <a:spcPts val="0"/>
              </a:spcBef>
              <a:spcAft>
                <a:spcPts val="0"/>
              </a:spcAft>
              <a:buSzPts val="1400"/>
              <a:buNone/>
              <a:defRPr/>
            </a:lvl4pPr>
            <a:lvl5pPr indent="-228600" lvl="4" marL="2286000" rtl="1" algn="r">
              <a:spcBef>
                <a:spcPts val="0"/>
              </a:spcBef>
              <a:spcAft>
                <a:spcPts val="0"/>
              </a:spcAft>
              <a:buSzPts val="1400"/>
              <a:buNone/>
              <a:defRPr/>
            </a:lvl5pPr>
            <a:lvl6pPr indent="-228600" lvl="5" marL="2743200" rtl="1" algn="r">
              <a:spcBef>
                <a:spcPts val="0"/>
              </a:spcBef>
              <a:spcAft>
                <a:spcPts val="0"/>
              </a:spcAft>
              <a:buSzPts val="1400"/>
              <a:buNone/>
              <a:defRPr/>
            </a:lvl6pPr>
            <a:lvl7pPr indent="-228600" lvl="6" marL="3200400" rtl="1" algn="r">
              <a:spcBef>
                <a:spcPts val="0"/>
              </a:spcBef>
              <a:spcAft>
                <a:spcPts val="0"/>
              </a:spcAft>
              <a:buSzPts val="1400"/>
              <a:buNone/>
              <a:defRPr/>
            </a:lvl7pPr>
            <a:lvl8pPr indent="-228600" lvl="7" marL="3657600" rtl="1" algn="r">
              <a:spcBef>
                <a:spcPts val="0"/>
              </a:spcBef>
              <a:spcAft>
                <a:spcPts val="0"/>
              </a:spcAft>
              <a:buSzPts val="1400"/>
              <a:buNone/>
              <a:defRPr/>
            </a:lvl8pPr>
            <a:lvl9pPr indent="-228600" lvl="8" marL="4114800" rtl="1" algn="r">
              <a:spcBef>
                <a:spcPts val="0"/>
              </a:spcBef>
              <a:spcAft>
                <a:spcPts val="0"/>
              </a:spcAft>
              <a:buSzPts val="1400"/>
              <a:buNone/>
              <a:defRPr/>
            </a:lvl9pPr>
          </a:lstStyle>
          <a:p/>
        </p:txBody>
      </p:sp>
      <p:sp>
        <p:nvSpPr>
          <p:cNvPr id="35" name="Google Shape;35;p5"/>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6" name="Google Shape;36;p5"/>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rtl="1" algn="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1000">
                <a:solidFill>
                  <a:schemeClr val="dk1"/>
                </a:solidFill>
                <a:latin typeface="Arial"/>
                <a:ea typeface="Arial"/>
                <a:cs typeface="Arial"/>
                <a:sym typeface="Arial"/>
              </a:defRPr>
            </a:lvl1pPr>
            <a:lvl2pPr indent="0" lvl="1" marL="25400" marR="0" rtl="1" algn="r">
              <a:lnSpc>
                <a:spcPct val="100000"/>
              </a:lnSpc>
              <a:spcBef>
                <a:spcPts val="0"/>
              </a:spcBef>
              <a:buNone/>
              <a:defRPr b="0" i="0" sz="1000">
                <a:solidFill>
                  <a:schemeClr val="dk1"/>
                </a:solidFill>
                <a:latin typeface="Arial"/>
                <a:ea typeface="Arial"/>
                <a:cs typeface="Arial"/>
                <a:sym typeface="Arial"/>
              </a:defRPr>
            </a:lvl2pPr>
            <a:lvl3pPr indent="0" lvl="2" marL="25400" marR="0" rtl="1" algn="r">
              <a:lnSpc>
                <a:spcPct val="100000"/>
              </a:lnSpc>
              <a:spcBef>
                <a:spcPts val="0"/>
              </a:spcBef>
              <a:buNone/>
              <a:defRPr b="0" i="0" sz="1000">
                <a:solidFill>
                  <a:schemeClr val="dk1"/>
                </a:solidFill>
                <a:latin typeface="Arial"/>
                <a:ea typeface="Arial"/>
                <a:cs typeface="Arial"/>
                <a:sym typeface="Arial"/>
              </a:defRPr>
            </a:lvl3pPr>
            <a:lvl4pPr indent="0" lvl="3" marL="25400" marR="0" rtl="1" algn="r">
              <a:lnSpc>
                <a:spcPct val="100000"/>
              </a:lnSpc>
              <a:spcBef>
                <a:spcPts val="0"/>
              </a:spcBef>
              <a:buNone/>
              <a:defRPr b="0" i="0" sz="1000">
                <a:solidFill>
                  <a:schemeClr val="dk1"/>
                </a:solidFill>
                <a:latin typeface="Arial"/>
                <a:ea typeface="Arial"/>
                <a:cs typeface="Arial"/>
                <a:sym typeface="Arial"/>
              </a:defRPr>
            </a:lvl4pPr>
            <a:lvl5pPr indent="0" lvl="4" marL="25400" marR="0" rtl="1" algn="r">
              <a:lnSpc>
                <a:spcPct val="100000"/>
              </a:lnSpc>
              <a:spcBef>
                <a:spcPts val="0"/>
              </a:spcBef>
              <a:buNone/>
              <a:defRPr b="0" i="0" sz="1000">
                <a:solidFill>
                  <a:schemeClr val="dk1"/>
                </a:solidFill>
                <a:latin typeface="Arial"/>
                <a:ea typeface="Arial"/>
                <a:cs typeface="Arial"/>
                <a:sym typeface="Arial"/>
              </a:defRPr>
            </a:lvl5pPr>
            <a:lvl6pPr indent="0" lvl="5" marL="25400" marR="0" rtl="1" algn="r">
              <a:lnSpc>
                <a:spcPct val="100000"/>
              </a:lnSpc>
              <a:spcBef>
                <a:spcPts val="0"/>
              </a:spcBef>
              <a:buNone/>
              <a:defRPr b="0" i="0" sz="1000">
                <a:solidFill>
                  <a:schemeClr val="dk1"/>
                </a:solidFill>
                <a:latin typeface="Arial"/>
                <a:ea typeface="Arial"/>
                <a:cs typeface="Arial"/>
                <a:sym typeface="Arial"/>
              </a:defRPr>
            </a:lvl6pPr>
            <a:lvl7pPr indent="0" lvl="6" marL="25400" marR="0" rtl="1" algn="r">
              <a:lnSpc>
                <a:spcPct val="100000"/>
              </a:lnSpc>
              <a:spcBef>
                <a:spcPts val="0"/>
              </a:spcBef>
              <a:buNone/>
              <a:defRPr b="0" i="0" sz="1000">
                <a:solidFill>
                  <a:schemeClr val="dk1"/>
                </a:solidFill>
                <a:latin typeface="Arial"/>
                <a:ea typeface="Arial"/>
                <a:cs typeface="Arial"/>
                <a:sym typeface="Arial"/>
              </a:defRPr>
            </a:lvl7pPr>
            <a:lvl8pPr indent="0" lvl="7" marL="25400" marR="0" rtl="1" algn="r">
              <a:lnSpc>
                <a:spcPct val="100000"/>
              </a:lnSpc>
              <a:spcBef>
                <a:spcPts val="0"/>
              </a:spcBef>
              <a:buNone/>
              <a:defRPr b="0" i="0" sz="1000">
                <a:solidFill>
                  <a:schemeClr val="dk1"/>
                </a:solidFill>
                <a:latin typeface="Arial"/>
                <a:ea typeface="Arial"/>
                <a:cs typeface="Arial"/>
                <a:sym typeface="Arial"/>
              </a:defRPr>
            </a:lvl8pPr>
            <a:lvl9pPr indent="0" lvl="8" marL="25400" marR="0" rtl="1" algn="r">
              <a:lnSpc>
                <a:spcPct val="100000"/>
              </a:lnSpc>
              <a:spcBef>
                <a:spcPts val="0"/>
              </a:spcBef>
              <a:buNone/>
              <a:defRPr b="0" i="0" sz="1000">
                <a:solidFill>
                  <a:schemeClr val="dk1"/>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6"/>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rtl="1" algn="r">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1" name="Google Shape;41;p6"/>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rtl="1" algn="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2" name="Google Shape;42;p6"/>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1000">
                <a:solidFill>
                  <a:schemeClr val="dk1"/>
                </a:solidFill>
                <a:latin typeface="Arial"/>
                <a:ea typeface="Arial"/>
                <a:cs typeface="Arial"/>
                <a:sym typeface="Arial"/>
              </a:defRPr>
            </a:lvl1pPr>
            <a:lvl2pPr indent="0" lvl="1" marL="25400" marR="0" rtl="1" algn="r">
              <a:lnSpc>
                <a:spcPct val="100000"/>
              </a:lnSpc>
              <a:spcBef>
                <a:spcPts val="0"/>
              </a:spcBef>
              <a:buNone/>
              <a:defRPr b="0" i="0" sz="1000">
                <a:solidFill>
                  <a:schemeClr val="dk1"/>
                </a:solidFill>
                <a:latin typeface="Arial"/>
                <a:ea typeface="Arial"/>
                <a:cs typeface="Arial"/>
                <a:sym typeface="Arial"/>
              </a:defRPr>
            </a:lvl2pPr>
            <a:lvl3pPr indent="0" lvl="2" marL="25400" marR="0" rtl="1" algn="r">
              <a:lnSpc>
                <a:spcPct val="100000"/>
              </a:lnSpc>
              <a:spcBef>
                <a:spcPts val="0"/>
              </a:spcBef>
              <a:buNone/>
              <a:defRPr b="0" i="0" sz="1000">
                <a:solidFill>
                  <a:schemeClr val="dk1"/>
                </a:solidFill>
                <a:latin typeface="Arial"/>
                <a:ea typeface="Arial"/>
                <a:cs typeface="Arial"/>
                <a:sym typeface="Arial"/>
              </a:defRPr>
            </a:lvl3pPr>
            <a:lvl4pPr indent="0" lvl="3" marL="25400" marR="0" rtl="1" algn="r">
              <a:lnSpc>
                <a:spcPct val="100000"/>
              </a:lnSpc>
              <a:spcBef>
                <a:spcPts val="0"/>
              </a:spcBef>
              <a:buNone/>
              <a:defRPr b="0" i="0" sz="1000">
                <a:solidFill>
                  <a:schemeClr val="dk1"/>
                </a:solidFill>
                <a:latin typeface="Arial"/>
                <a:ea typeface="Arial"/>
                <a:cs typeface="Arial"/>
                <a:sym typeface="Arial"/>
              </a:defRPr>
            </a:lvl4pPr>
            <a:lvl5pPr indent="0" lvl="4" marL="25400" marR="0" rtl="1" algn="r">
              <a:lnSpc>
                <a:spcPct val="100000"/>
              </a:lnSpc>
              <a:spcBef>
                <a:spcPts val="0"/>
              </a:spcBef>
              <a:buNone/>
              <a:defRPr b="0" i="0" sz="1000">
                <a:solidFill>
                  <a:schemeClr val="dk1"/>
                </a:solidFill>
                <a:latin typeface="Arial"/>
                <a:ea typeface="Arial"/>
                <a:cs typeface="Arial"/>
                <a:sym typeface="Arial"/>
              </a:defRPr>
            </a:lvl5pPr>
            <a:lvl6pPr indent="0" lvl="5" marL="25400" marR="0" rtl="1" algn="r">
              <a:lnSpc>
                <a:spcPct val="100000"/>
              </a:lnSpc>
              <a:spcBef>
                <a:spcPts val="0"/>
              </a:spcBef>
              <a:buNone/>
              <a:defRPr b="0" i="0" sz="1000">
                <a:solidFill>
                  <a:schemeClr val="dk1"/>
                </a:solidFill>
                <a:latin typeface="Arial"/>
                <a:ea typeface="Arial"/>
                <a:cs typeface="Arial"/>
                <a:sym typeface="Arial"/>
              </a:defRPr>
            </a:lvl6pPr>
            <a:lvl7pPr indent="0" lvl="6" marL="25400" marR="0" rtl="1" algn="r">
              <a:lnSpc>
                <a:spcPct val="100000"/>
              </a:lnSpc>
              <a:spcBef>
                <a:spcPts val="0"/>
              </a:spcBef>
              <a:buNone/>
              <a:defRPr b="0" i="0" sz="1000">
                <a:solidFill>
                  <a:schemeClr val="dk1"/>
                </a:solidFill>
                <a:latin typeface="Arial"/>
                <a:ea typeface="Arial"/>
                <a:cs typeface="Arial"/>
                <a:sym typeface="Arial"/>
              </a:defRPr>
            </a:lvl7pPr>
            <a:lvl8pPr indent="0" lvl="7" marL="25400" marR="0" rtl="1" algn="r">
              <a:lnSpc>
                <a:spcPct val="100000"/>
              </a:lnSpc>
              <a:spcBef>
                <a:spcPts val="0"/>
              </a:spcBef>
              <a:buNone/>
              <a:defRPr b="0" i="0" sz="1000">
                <a:solidFill>
                  <a:schemeClr val="dk1"/>
                </a:solidFill>
                <a:latin typeface="Arial"/>
                <a:ea typeface="Arial"/>
                <a:cs typeface="Arial"/>
                <a:sym typeface="Arial"/>
              </a:defRPr>
            </a:lvl8pPr>
            <a:lvl9pPr indent="0" lvl="8" marL="25400" marR="0" rtl="1" algn="r">
              <a:lnSpc>
                <a:spcPct val="100000"/>
              </a:lnSpc>
              <a:spcBef>
                <a:spcPts val="0"/>
              </a:spcBef>
              <a:buNone/>
              <a:defRPr b="0" i="0" sz="1000">
                <a:solidFill>
                  <a:schemeClr val="dk1"/>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8"/>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8"/>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8"/>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rtl="1" algn="l">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8"/>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1000">
                <a:solidFill>
                  <a:schemeClr val="dk1"/>
                </a:solidFill>
                <a:latin typeface="Arial"/>
                <a:ea typeface="Arial"/>
                <a:cs typeface="Arial"/>
                <a:sym typeface="Arial"/>
              </a:defRPr>
            </a:lvl1pPr>
            <a:lvl2pPr indent="0" lvl="1" marL="25400" marR="0" rtl="1" algn="r">
              <a:lnSpc>
                <a:spcPct val="100000"/>
              </a:lnSpc>
              <a:spcBef>
                <a:spcPts val="0"/>
              </a:spcBef>
              <a:buNone/>
              <a:defRPr b="0" i="0" sz="1000">
                <a:solidFill>
                  <a:schemeClr val="dk1"/>
                </a:solidFill>
                <a:latin typeface="Arial"/>
                <a:ea typeface="Arial"/>
                <a:cs typeface="Arial"/>
                <a:sym typeface="Arial"/>
              </a:defRPr>
            </a:lvl2pPr>
            <a:lvl3pPr indent="0" lvl="2" marL="25400" marR="0" rtl="1" algn="r">
              <a:lnSpc>
                <a:spcPct val="100000"/>
              </a:lnSpc>
              <a:spcBef>
                <a:spcPts val="0"/>
              </a:spcBef>
              <a:buNone/>
              <a:defRPr b="0" i="0" sz="1000">
                <a:solidFill>
                  <a:schemeClr val="dk1"/>
                </a:solidFill>
                <a:latin typeface="Arial"/>
                <a:ea typeface="Arial"/>
                <a:cs typeface="Arial"/>
                <a:sym typeface="Arial"/>
              </a:defRPr>
            </a:lvl3pPr>
            <a:lvl4pPr indent="0" lvl="3" marL="25400" marR="0" rtl="1" algn="r">
              <a:lnSpc>
                <a:spcPct val="100000"/>
              </a:lnSpc>
              <a:spcBef>
                <a:spcPts val="0"/>
              </a:spcBef>
              <a:buNone/>
              <a:defRPr b="0" i="0" sz="1000">
                <a:solidFill>
                  <a:schemeClr val="dk1"/>
                </a:solidFill>
                <a:latin typeface="Arial"/>
                <a:ea typeface="Arial"/>
                <a:cs typeface="Arial"/>
                <a:sym typeface="Arial"/>
              </a:defRPr>
            </a:lvl4pPr>
            <a:lvl5pPr indent="0" lvl="4" marL="25400" marR="0" rtl="1" algn="r">
              <a:lnSpc>
                <a:spcPct val="100000"/>
              </a:lnSpc>
              <a:spcBef>
                <a:spcPts val="0"/>
              </a:spcBef>
              <a:buNone/>
              <a:defRPr b="0" i="0" sz="1000">
                <a:solidFill>
                  <a:schemeClr val="dk1"/>
                </a:solidFill>
                <a:latin typeface="Arial"/>
                <a:ea typeface="Arial"/>
                <a:cs typeface="Arial"/>
                <a:sym typeface="Arial"/>
              </a:defRPr>
            </a:lvl5pPr>
            <a:lvl6pPr indent="0" lvl="5" marL="25400" marR="0" rtl="1" algn="r">
              <a:lnSpc>
                <a:spcPct val="100000"/>
              </a:lnSpc>
              <a:spcBef>
                <a:spcPts val="0"/>
              </a:spcBef>
              <a:buNone/>
              <a:defRPr b="0" i="0" sz="1000">
                <a:solidFill>
                  <a:schemeClr val="dk1"/>
                </a:solidFill>
                <a:latin typeface="Arial"/>
                <a:ea typeface="Arial"/>
                <a:cs typeface="Arial"/>
                <a:sym typeface="Arial"/>
              </a:defRPr>
            </a:lvl6pPr>
            <a:lvl7pPr indent="0" lvl="6" marL="25400" marR="0" rtl="1" algn="r">
              <a:lnSpc>
                <a:spcPct val="100000"/>
              </a:lnSpc>
              <a:spcBef>
                <a:spcPts val="0"/>
              </a:spcBef>
              <a:buNone/>
              <a:defRPr b="0" i="0" sz="1000">
                <a:solidFill>
                  <a:schemeClr val="dk1"/>
                </a:solidFill>
                <a:latin typeface="Arial"/>
                <a:ea typeface="Arial"/>
                <a:cs typeface="Arial"/>
                <a:sym typeface="Arial"/>
              </a:defRPr>
            </a:lvl7pPr>
            <a:lvl8pPr indent="0" lvl="7" marL="25400" marR="0" rtl="1" algn="r">
              <a:lnSpc>
                <a:spcPct val="100000"/>
              </a:lnSpc>
              <a:spcBef>
                <a:spcPts val="0"/>
              </a:spcBef>
              <a:buNone/>
              <a:defRPr b="0" i="0" sz="1000">
                <a:solidFill>
                  <a:schemeClr val="dk1"/>
                </a:solidFill>
                <a:latin typeface="Arial"/>
                <a:ea typeface="Arial"/>
                <a:cs typeface="Arial"/>
                <a:sym typeface="Arial"/>
              </a:defRPr>
            </a:lvl8pPr>
            <a:lvl9pPr indent="0" lvl="8" marL="25400" marR="0" rtl="1" algn="r">
              <a:lnSpc>
                <a:spcPct val="100000"/>
              </a:lnSpc>
              <a:spcBef>
                <a:spcPts val="0"/>
              </a:spcBef>
              <a:buNone/>
              <a:defRPr b="0" i="0" sz="1000">
                <a:solidFill>
                  <a:schemeClr val="dk1"/>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5" name="Shape 55"/>
        <p:cNvGrpSpPr/>
        <p:nvPr/>
      </p:nvGrpSpPr>
      <p:grpSpPr>
        <a:xfrm>
          <a:off x="0" y="0"/>
          <a:ext cx="0" cy="0"/>
          <a:chOff x="0" y="0"/>
          <a:chExt cx="0" cy="0"/>
        </a:xfrm>
      </p:grpSpPr>
      <p:sp>
        <p:nvSpPr>
          <p:cNvPr id="56" name="Google Shape;56;p9"/>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9"/>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rtl="1" algn="l">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0" name="Google Shape;60;p9"/>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1000">
                <a:solidFill>
                  <a:schemeClr val="dk1"/>
                </a:solidFill>
                <a:latin typeface="Arial"/>
                <a:ea typeface="Arial"/>
                <a:cs typeface="Arial"/>
                <a:sym typeface="Arial"/>
              </a:defRPr>
            </a:lvl1pPr>
            <a:lvl2pPr indent="0" lvl="1" marL="25400" marR="0" rtl="1" algn="r">
              <a:lnSpc>
                <a:spcPct val="100000"/>
              </a:lnSpc>
              <a:spcBef>
                <a:spcPts val="0"/>
              </a:spcBef>
              <a:buNone/>
              <a:defRPr b="0" i="0" sz="1000">
                <a:solidFill>
                  <a:schemeClr val="dk1"/>
                </a:solidFill>
                <a:latin typeface="Arial"/>
                <a:ea typeface="Arial"/>
                <a:cs typeface="Arial"/>
                <a:sym typeface="Arial"/>
              </a:defRPr>
            </a:lvl2pPr>
            <a:lvl3pPr indent="0" lvl="2" marL="25400" marR="0" rtl="1" algn="r">
              <a:lnSpc>
                <a:spcPct val="100000"/>
              </a:lnSpc>
              <a:spcBef>
                <a:spcPts val="0"/>
              </a:spcBef>
              <a:buNone/>
              <a:defRPr b="0" i="0" sz="1000">
                <a:solidFill>
                  <a:schemeClr val="dk1"/>
                </a:solidFill>
                <a:latin typeface="Arial"/>
                <a:ea typeface="Arial"/>
                <a:cs typeface="Arial"/>
                <a:sym typeface="Arial"/>
              </a:defRPr>
            </a:lvl3pPr>
            <a:lvl4pPr indent="0" lvl="3" marL="25400" marR="0" rtl="1" algn="r">
              <a:lnSpc>
                <a:spcPct val="100000"/>
              </a:lnSpc>
              <a:spcBef>
                <a:spcPts val="0"/>
              </a:spcBef>
              <a:buNone/>
              <a:defRPr b="0" i="0" sz="1000">
                <a:solidFill>
                  <a:schemeClr val="dk1"/>
                </a:solidFill>
                <a:latin typeface="Arial"/>
                <a:ea typeface="Arial"/>
                <a:cs typeface="Arial"/>
                <a:sym typeface="Arial"/>
              </a:defRPr>
            </a:lvl4pPr>
            <a:lvl5pPr indent="0" lvl="4" marL="25400" marR="0" rtl="1" algn="r">
              <a:lnSpc>
                <a:spcPct val="100000"/>
              </a:lnSpc>
              <a:spcBef>
                <a:spcPts val="0"/>
              </a:spcBef>
              <a:buNone/>
              <a:defRPr b="0" i="0" sz="1000">
                <a:solidFill>
                  <a:schemeClr val="dk1"/>
                </a:solidFill>
                <a:latin typeface="Arial"/>
                <a:ea typeface="Arial"/>
                <a:cs typeface="Arial"/>
                <a:sym typeface="Arial"/>
              </a:defRPr>
            </a:lvl5pPr>
            <a:lvl6pPr indent="0" lvl="5" marL="25400" marR="0" rtl="1" algn="r">
              <a:lnSpc>
                <a:spcPct val="100000"/>
              </a:lnSpc>
              <a:spcBef>
                <a:spcPts val="0"/>
              </a:spcBef>
              <a:buNone/>
              <a:defRPr b="0" i="0" sz="1000">
                <a:solidFill>
                  <a:schemeClr val="dk1"/>
                </a:solidFill>
                <a:latin typeface="Arial"/>
                <a:ea typeface="Arial"/>
                <a:cs typeface="Arial"/>
                <a:sym typeface="Arial"/>
              </a:defRPr>
            </a:lvl6pPr>
            <a:lvl7pPr indent="0" lvl="6" marL="25400" marR="0" rtl="1" algn="r">
              <a:lnSpc>
                <a:spcPct val="100000"/>
              </a:lnSpc>
              <a:spcBef>
                <a:spcPts val="0"/>
              </a:spcBef>
              <a:buNone/>
              <a:defRPr b="0" i="0" sz="1000">
                <a:solidFill>
                  <a:schemeClr val="dk1"/>
                </a:solidFill>
                <a:latin typeface="Arial"/>
                <a:ea typeface="Arial"/>
                <a:cs typeface="Arial"/>
                <a:sym typeface="Arial"/>
              </a:defRPr>
            </a:lvl7pPr>
            <a:lvl8pPr indent="0" lvl="7" marL="25400" marR="0" rtl="1" algn="r">
              <a:lnSpc>
                <a:spcPct val="100000"/>
              </a:lnSpc>
              <a:spcBef>
                <a:spcPts val="0"/>
              </a:spcBef>
              <a:buNone/>
              <a:defRPr b="0" i="0" sz="1000">
                <a:solidFill>
                  <a:schemeClr val="dk1"/>
                </a:solidFill>
                <a:latin typeface="Arial"/>
                <a:ea typeface="Arial"/>
                <a:cs typeface="Arial"/>
                <a:sym typeface="Arial"/>
              </a:defRPr>
            </a:lvl8pPr>
            <a:lvl9pPr indent="0" lvl="8" marL="25400" marR="0" rtl="1" algn="r">
              <a:lnSpc>
                <a:spcPct val="100000"/>
              </a:lnSpc>
              <a:spcBef>
                <a:spcPts val="0"/>
              </a:spcBef>
              <a:buNone/>
              <a:defRPr b="0" i="0" sz="1000">
                <a:solidFill>
                  <a:schemeClr val="dk1"/>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1" name="Shape 61"/>
        <p:cNvGrpSpPr/>
        <p:nvPr/>
      </p:nvGrpSpPr>
      <p:grpSpPr>
        <a:xfrm>
          <a:off x="0" y="0"/>
          <a:ext cx="0" cy="0"/>
          <a:chOff x="0" y="0"/>
          <a:chExt cx="0" cy="0"/>
        </a:xfrm>
      </p:grpSpPr>
      <p:sp>
        <p:nvSpPr>
          <p:cNvPr id="62" name="Google Shape;62;p10"/>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6" name="Google Shape;66;p10"/>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rtl="1" algn="l">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7" name="Google Shape;67;p10"/>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1000">
                <a:solidFill>
                  <a:schemeClr val="dk1"/>
                </a:solidFill>
                <a:latin typeface="Arial"/>
                <a:ea typeface="Arial"/>
                <a:cs typeface="Arial"/>
                <a:sym typeface="Arial"/>
              </a:defRPr>
            </a:lvl1pPr>
            <a:lvl2pPr indent="0" lvl="1" marL="25400" marR="0" rtl="1" algn="r">
              <a:lnSpc>
                <a:spcPct val="100000"/>
              </a:lnSpc>
              <a:spcBef>
                <a:spcPts val="0"/>
              </a:spcBef>
              <a:buNone/>
              <a:defRPr b="0" i="0" sz="1000">
                <a:solidFill>
                  <a:schemeClr val="dk1"/>
                </a:solidFill>
                <a:latin typeface="Arial"/>
                <a:ea typeface="Arial"/>
                <a:cs typeface="Arial"/>
                <a:sym typeface="Arial"/>
              </a:defRPr>
            </a:lvl2pPr>
            <a:lvl3pPr indent="0" lvl="2" marL="25400" marR="0" rtl="1" algn="r">
              <a:lnSpc>
                <a:spcPct val="100000"/>
              </a:lnSpc>
              <a:spcBef>
                <a:spcPts val="0"/>
              </a:spcBef>
              <a:buNone/>
              <a:defRPr b="0" i="0" sz="1000">
                <a:solidFill>
                  <a:schemeClr val="dk1"/>
                </a:solidFill>
                <a:latin typeface="Arial"/>
                <a:ea typeface="Arial"/>
                <a:cs typeface="Arial"/>
                <a:sym typeface="Arial"/>
              </a:defRPr>
            </a:lvl3pPr>
            <a:lvl4pPr indent="0" lvl="3" marL="25400" marR="0" rtl="1" algn="r">
              <a:lnSpc>
                <a:spcPct val="100000"/>
              </a:lnSpc>
              <a:spcBef>
                <a:spcPts val="0"/>
              </a:spcBef>
              <a:buNone/>
              <a:defRPr b="0" i="0" sz="1000">
                <a:solidFill>
                  <a:schemeClr val="dk1"/>
                </a:solidFill>
                <a:latin typeface="Arial"/>
                <a:ea typeface="Arial"/>
                <a:cs typeface="Arial"/>
                <a:sym typeface="Arial"/>
              </a:defRPr>
            </a:lvl4pPr>
            <a:lvl5pPr indent="0" lvl="4" marL="25400" marR="0" rtl="1" algn="r">
              <a:lnSpc>
                <a:spcPct val="100000"/>
              </a:lnSpc>
              <a:spcBef>
                <a:spcPts val="0"/>
              </a:spcBef>
              <a:buNone/>
              <a:defRPr b="0" i="0" sz="1000">
                <a:solidFill>
                  <a:schemeClr val="dk1"/>
                </a:solidFill>
                <a:latin typeface="Arial"/>
                <a:ea typeface="Arial"/>
                <a:cs typeface="Arial"/>
                <a:sym typeface="Arial"/>
              </a:defRPr>
            </a:lvl5pPr>
            <a:lvl6pPr indent="0" lvl="5" marL="25400" marR="0" rtl="1" algn="r">
              <a:lnSpc>
                <a:spcPct val="100000"/>
              </a:lnSpc>
              <a:spcBef>
                <a:spcPts val="0"/>
              </a:spcBef>
              <a:buNone/>
              <a:defRPr b="0" i="0" sz="1000">
                <a:solidFill>
                  <a:schemeClr val="dk1"/>
                </a:solidFill>
                <a:latin typeface="Arial"/>
                <a:ea typeface="Arial"/>
                <a:cs typeface="Arial"/>
                <a:sym typeface="Arial"/>
              </a:defRPr>
            </a:lvl6pPr>
            <a:lvl7pPr indent="0" lvl="6" marL="25400" marR="0" rtl="1" algn="r">
              <a:lnSpc>
                <a:spcPct val="100000"/>
              </a:lnSpc>
              <a:spcBef>
                <a:spcPts val="0"/>
              </a:spcBef>
              <a:buNone/>
              <a:defRPr b="0" i="0" sz="1000">
                <a:solidFill>
                  <a:schemeClr val="dk1"/>
                </a:solidFill>
                <a:latin typeface="Arial"/>
                <a:ea typeface="Arial"/>
                <a:cs typeface="Arial"/>
                <a:sym typeface="Arial"/>
              </a:defRPr>
            </a:lvl7pPr>
            <a:lvl8pPr indent="0" lvl="7" marL="25400" marR="0" rtl="1" algn="r">
              <a:lnSpc>
                <a:spcPct val="100000"/>
              </a:lnSpc>
              <a:spcBef>
                <a:spcPts val="0"/>
              </a:spcBef>
              <a:buNone/>
              <a:defRPr b="0" i="0" sz="1000">
                <a:solidFill>
                  <a:schemeClr val="dk1"/>
                </a:solidFill>
                <a:latin typeface="Arial"/>
                <a:ea typeface="Arial"/>
                <a:cs typeface="Arial"/>
                <a:sym typeface="Arial"/>
              </a:defRPr>
            </a:lvl8pPr>
            <a:lvl9pPr indent="0" lvl="8" marL="25400" marR="0" rtl="1" algn="r">
              <a:lnSpc>
                <a:spcPct val="100000"/>
              </a:lnSpc>
              <a:spcBef>
                <a:spcPts val="0"/>
              </a:spcBef>
              <a:buNone/>
              <a:defRPr b="0" i="0" sz="1000">
                <a:solidFill>
                  <a:schemeClr val="dk1"/>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8" name="Shape 68"/>
        <p:cNvGrpSpPr/>
        <p:nvPr/>
      </p:nvGrpSpPr>
      <p:grpSpPr>
        <a:xfrm>
          <a:off x="0" y="0"/>
          <a:ext cx="0" cy="0"/>
          <a:chOff x="0" y="0"/>
          <a:chExt cx="0" cy="0"/>
        </a:xfrm>
      </p:grpSpPr>
      <p:sp>
        <p:nvSpPr>
          <p:cNvPr id="69" name="Google Shape;69;p11"/>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1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rtl="1" algn="l">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1"/>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1000">
                <a:solidFill>
                  <a:schemeClr val="dk1"/>
                </a:solidFill>
                <a:latin typeface="Arial"/>
                <a:ea typeface="Arial"/>
                <a:cs typeface="Arial"/>
                <a:sym typeface="Arial"/>
              </a:defRPr>
            </a:lvl1pPr>
            <a:lvl2pPr indent="0" lvl="1" marL="25400" marR="0" rtl="1" algn="r">
              <a:lnSpc>
                <a:spcPct val="100000"/>
              </a:lnSpc>
              <a:spcBef>
                <a:spcPts val="0"/>
              </a:spcBef>
              <a:buNone/>
              <a:defRPr b="0" i="0" sz="1000">
                <a:solidFill>
                  <a:schemeClr val="dk1"/>
                </a:solidFill>
                <a:latin typeface="Arial"/>
                <a:ea typeface="Arial"/>
                <a:cs typeface="Arial"/>
                <a:sym typeface="Arial"/>
              </a:defRPr>
            </a:lvl2pPr>
            <a:lvl3pPr indent="0" lvl="2" marL="25400" marR="0" rtl="1" algn="r">
              <a:lnSpc>
                <a:spcPct val="100000"/>
              </a:lnSpc>
              <a:spcBef>
                <a:spcPts val="0"/>
              </a:spcBef>
              <a:buNone/>
              <a:defRPr b="0" i="0" sz="1000">
                <a:solidFill>
                  <a:schemeClr val="dk1"/>
                </a:solidFill>
                <a:latin typeface="Arial"/>
                <a:ea typeface="Arial"/>
                <a:cs typeface="Arial"/>
                <a:sym typeface="Arial"/>
              </a:defRPr>
            </a:lvl3pPr>
            <a:lvl4pPr indent="0" lvl="3" marL="25400" marR="0" rtl="1" algn="r">
              <a:lnSpc>
                <a:spcPct val="100000"/>
              </a:lnSpc>
              <a:spcBef>
                <a:spcPts val="0"/>
              </a:spcBef>
              <a:buNone/>
              <a:defRPr b="0" i="0" sz="1000">
                <a:solidFill>
                  <a:schemeClr val="dk1"/>
                </a:solidFill>
                <a:latin typeface="Arial"/>
                <a:ea typeface="Arial"/>
                <a:cs typeface="Arial"/>
                <a:sym typeface="Arial"/>
              </a:defRPr>
            </a:lvl4pPr>
            <a:lvl5pPr indent="0" lvl="4" marL="25400" marR="0" rtl="1" algn="r">
              <a:lnSpc>
                <a:spcPct val="100000"/>
              </a:lnSpc>
              <a:spcBef>
                <a:spcPts val="0"/>
              </a:spcBef>
              <a:buNone/>
              <a:defRPr b="0" i="0" sz="1000">
                <a:solidFill>
                  <a:schemeClr val="dk1"/>
                </a:solidFill>
                <a:latin typeface="Arial"/>
                <a:ea typeface="Arial"/>
                <a:cs typeface="Arial"/>
                <a:sym typeface="Arial"/>
              </a:defRPr>
            </a:lvl5pPr>
            <a:lvl6pPr indent="0" lvl="5" marL="25400" marR="0" rtl="1" algn="r">
              <a:lnSpc>
                <a:spcPct val="100000"/>
              </a:lnSpc>
              <a:spcBef>
                <a:spcPts val="0"/>
              </a:spcBef>
              <a:buNone/>
              <a:defRPr b="0" i="0" sz="1000">
                <a:solidFill>
                  <a:schemeClr val="dk1"/>
                </a:solidFill>
                <a:latin typeface="Arial"/>
                <a:ea typeface="Arial"/>
                <a:cs typeface="Arial"/>
                <a:sym typeface="Arial"/>
              </a:defRPr>
            </a:lvl6pPr>
            <a:lvl7pPr indent="0" lvl="6" marL="25400" marR="0" rtl="1" algn="r">
              <a:lnSpc>
                <a:spcPct val="100000"/>
              </a:lnSpc>
              <a:spcBef>
                <a:spcPts val="0"/>
              </a:spcBef>
              <a:buNone/>
              <a:defRPr b="0" i="0" sz="1000">
                <a:solidFill>
                  <a:schemeClr val="dk1"/>
                </a:solidFill>
                <a:latin typeface="Arial"/>
                <a:ea typeface="Arial"/>
                <a:cs typeface="Arial"/>
                <a:sym typeface="Arial"/>
              </a:defRPr>
            </a:lvl7pPr>
            <a:lvl8pPr indent="0" lvl="7" marL="25400" marR="0" rtl="1" algn="r">
              <a:lnSpc>
                <a:spcPct val="100000"/>
              </a:lnSpc>
              <a:spcBef>
                <a:spcPts val="0"/>
              </a:spcBef>
              <a:buNone/>
              <a:defRPr b="0" i="0" sz="1000">
                <a:solidFill>
                  <a:schemeClr val="dk1"/>
                </a:solidFill>
                <a:latin typeface="Arial"/>
                <a:ea typeface="Arial"/>
                <a:cs typeface="Arial"/>
                <a:sym typeface="Arial"/>
              </a:defRPr>
            </a:lvl8pPr>
            <a:lvl9pPr indent="0" lvl="8" marL="25400" marR="0" rtl="1" algn="r">
              <a:lnSpc>
                <a:spcPct val="100000"/>
              </a:lnSpc>
              <a:spcBef>
                <a:spcPts val="0"/>
              </a:spcBef>
              <a:buNone/>
              <a:defRPr b="0" i="0" sz="1000">
                <a:solidFill>
                  <a:schemeClr val="dk1"/>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S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marR="0" rtl="1" algn="r">
              <a:spcBef>
                <a:spcPts val="0"/>
              </a:spcBef>
              <a:spcAft>
                <a:spcPts val="0"/>
              </a:spcAft>
              <a:buSzPts val="1400"/>
              <a:buNone/>
              <a:defRPr b="1" i="0" sz="2600" u="none" cap="none" strike="noStrike">
                <a:solidFill>
                  <a:srgbClr val="1A616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marR="0" rtl="1" algn="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1" algn="r">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1" algn="r">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1" algn="r">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1" algn="r">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1" algn="r">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1" algn="r">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1" algn="r">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1" algn="r">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1"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1" algn="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rtl="1" algn="r">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rtl="1" algn="r">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rtl="1" algn="r">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rtl="1" algn="r">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rtl="1" algn="r">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rtl="1" algn="r">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rtl="1" algn="r">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rtl="1" algn="r">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S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 name="Shape 43"/>
        <p:cNvGrpSpPr/>
        <p:nvPr/>
      </p:nvGrpSpPr>
      <p:grpSpPr>
        <a:xfrm>
          <a:off x="0" y="0"/>
          <a:ext cx="0" cy="0"/>
          <a:chOff x="0" y="0"/>
          <a:chExt cx="0" cy="0"/>
        </a:xfrm>
      </p:grpSpPr>
      <p:sp>
        <p:nvSpPr>
          <p:cNvPr id="44" name="Google Shape;44;p7"/>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600" u="none" cap="none" strike="noStrike">
                <a:solidFill>
                  <a:srgbClr val="1A616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7"/>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46" name="Google Shape;46;p7"/>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1" algn="ctr">
              <a:spcBef>
                <a:spcPts val="0"/>
              </a:spcBef>
              <a:spcAft>
                <a:spcPts val="0"/>
              </a:spcAft>
              <a:buSzPts val="1400"/>
              <a:buNone/>
              <a:defRPr sz="1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1" algn="l">
              <a:spcBef>
                <a:spcPts val="0"/>
              </a:spcBef>
              <a:spcAft>
                <a:spcPts val="0"/>
              </a:spcAft>
              <a:buSzPts val="1400"/>
              <a:buNone/>
              <a:defRPr sz="1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1000">
                <a:solidFill>
                  <a:schemeClr val="dk1"/>
                </a:solidFill>
                <a:latin typeface="Arial"/>
                <a:ea typeface="Arial"/>
                <a:cs typeface="Arial"/>
                <a:sym typeface="Arial"/>
              </a:defRPr>
            </a:lvl1pPr>
            <a:lvl2pPr indent="0" lvl="1" marL="25400" marR="0" rtl="1" algn="r">
              <a:lnSpc>
                <a:spcPct val="100000"/>
              </a:lnSpc>
              <a:spcBef>
                <a:spcPts val="0"/>
              </a:spcBef>
              <a:buNone/>
              <a:defRPr b="0" i="0" sz="1000">
                <a:solidFill>
                  <a:schemeClr val="dk1"/>
                </a:solidFill>
                <a:latin typeface="Arial"/>
                <a:ea typeface="Arial"/>
                <a:cs typeface="Arial"/>
                <a:sym typeface="Arial"/>
              </a:defRPr>
            </a:lvl2pPr>
            <a:lvl3pPr indent="0" lvl="2" marL="25400" marR="0" rtl="1" algn="r">
              <a:lnSpc>
                <a:spcPct val="100000"/>
              </a:lnSpc>
              <a:spcBef>
                <a:spcPts val="0"/>
              </a:spcBef>
              <a:buNone/>
              <a:defRPr b="0" i="0" sz="1000">
                <a:solidFill>
                  <a:schemeClr val="dk1"/>
                </a:solidFill>
                <a:latin typeface="Arial"/>
                <a:ea typeface="Arial"/>
                <a:cs typeface="Arial"/>
                <a:sym typeface="Arial"/>
              </a:defRPr>
            </a:lvl3pPr>
            <a:lvl4pPr indent="0" lvl="3" marL="25400" marR="0" rtl="1" algn="r">
              <a:lnSpc>
                <a:spcPct val="100000"/>
              </a:lnSpc>
              <a:spcBef>
                <a:spcPts val="0"/>
              </a:spcBef>
              <a:buNone/>
              <a:defRPr b="0" i="0" sz="1000">
                <a:solidFill>
                  <a:schemeClr val="dk1"/>
                </a:solidFill>
                <a:latin typeface="Arial"/>
                <a:ea typeface="Arial"/>
                <a:cs typeface="Arial"/>
                <a:sym typeface="Arial"/>
              </a:defRPr>
            </a:lvl4pPr>
            <a:lvl5pPr indent="0" lvl="4" marL="25400" marR="0" rtl="1" algn="r">
              <a:lnSpc>
                <a:spcPct val="100000"/>
              </a:lnSpc>
              <a:spcBef>
                <a:spcPts val="0"/>
              </a:spcBef>
              <a:buNone/>
              <a:defRPr b="0" i="0" sz="1000">
                <a:solidFill>
                  <a:schemeClr val="dk1"/>
                </a:solidFill>
                <a:latin typeface="Arial"/>
                <a:ea typeface="Arial"/>
                <a:cs typeface="Arial"/>
                <a:sym typeface="Arial"/>
              </a:defRPr>
            </a:lvl5pPr>
            <a:lvl6pPr indent="0" lvl="5" marL="25400" marR="0" rtl="1" algn="r">
              <a:lnSpc>
                <a:spcPct val="100000"/>
              </a:lnSpc>
              <a:spcBef>
                <a:spcPts val="0"/>
              </a:spcBef>
              <a:buNone/>
              <a:defRPr b="0" i="0" sz="1000">
                <a:solidFill>
                  <a:schemeClr val="dk1"/>
                </a:solidFill>
                <a:latin typeface="Arial"/>
                <a:ea typeface="Arial"/>
                <a:cs typeface="Arial"/>
                <a:sym typeface="Arial"/>
              </a:defRPr>
            </a:lvl6pPr>
            <a:lvl7pPr indent="0" lvl="6" marL="25400" marR="0" rtl="1" algn="r">
              <a:lnSpc>
                <a:spcPct val="100000"/>
              </a:lnSpc>
              <a:spcBef>
                <a:spcPts val="0"/>
              </a:spcBef>
              <a:buNone/>
              <a:defRPr b="0" i="0" sz="1000">
                <a:solidFill>
                  <a:schemeClr val="dk1"/>
                </a:solidFill>
                <a:latin typeface="Arial"/>
                <a:ea typeface="Arial"/>
                <a:cs typeface="Arial"/>
                <a:sym typeface="Arial"/>
              </a:defRPr>
            </a:lvl7pPr>
            <a:lvl8pPr indent="0" lvl="7" marL="25400" marR="0" rtl="1" algn="r">
              <a:lnSpc>
                <a:spcPct val="100000"/>
              </a:lnSpc>
              <a:spcBef>
                <a:spcPts val="0"/>
              </a:spcBef>
              <a:buNone/>
              <a:defRPr b="0" i="0" sz="1000">
                <a:solidFill>
                  <a:schemeClr val="dk1"/>
                </a:solidFill>
                <a:latin typeface="Arial"/>
                <a:ea typeface="Arial"/>
                <a:cs typeface="Arial"/>
                <a:sym typeface="Arial"/>
              </a:defRPr>
            </a:lvl8pPr>
            <a:lvl9pPr indent="0" lvl="8" marL="25400" marR="0" rtl="1" algn="r">
              <a:lnSpc>
                <a:spcPct val="100000"/>
              </a:lnSpc>
              <a:spcBef>
                <a:spcPts val="0"/>
              </a:spcBef>
              <a:buNone/>
              <a:defRPr b="0" i="0" sz="1000">
                <a:solidFill>
                  <a:schemeClr val="dk1"/>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SA"/>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jpg"/><Relationship Id="rId10" Type="http://schemas.openxmlformats.org/officeDocument/2006/relationships/hyperlink" Target="http://bit.ly/T-SEDA" TargetMode="External"/><Relationship Id="rId13" Type="http://schemas.openxmlformats.org/officeDocument/2006/relationships/image" Target="../media/image10.jp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9" Type="http://schemas.openxmlformats.org/officeDocument/2006/relationships/image" Target="../media/image7.png"/><Relationship Id="rId15" Type="http://schemas.openxmlformats.org/officeDocument/2006/relationships/hyperlink" Target="mailto:T-SEDA@educ.cam.ac.uk" TargetMode="External"/><Relationship Id="rId14" Type="http://schemas.openxmlformats.org/officeDocument/2006/relationships/image" Target="../media/image11.pn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3.png"/><Relationship Id="rId13" Type="http://schemas.openxmlformats.org/officeDocument/2006/relationships/hyperlink" Target="https://www.camtree.org/" TargetMode="External"/><Relationship Id="rId12"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22.png"/><Relationship Id="rId14" Type="http://schemas.openxmlformats.org/officeDocument/2006/relationships/hyperlink" Target="https://library.camtree.org/" TargetMode="External"/><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edudialogue.org/resources/introductory-video-series/collection-1/" TargetMode="External"/><Relationship Id="rId4" Type="http://schemas.openxmlformats.org/officeDocument/2006/relationships/image" Target="../media/image26.png"/><Relationship Id="rId5" Type="http://schemas.openxmlformats.org/officeDocument/2006/relationships/hyperlink" Target="https://vimeopro.com/camtree/cedi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hyperlink" Target="https://www.edudialogue.org/resources/introductory-video-series/collection-1/" TargetMode="External"/><Relationship Id="rId5" Type="http://schemas.openxmlformats.org/officeDocument/2006/relationships/hyperlink" Target="https://thinkingtogether.educ.cam.ac.uk/resources/" TargetMode="External"/><Relationship Id="rId6" Type="http://schemas.openxmlformats.org/officeDocument/2006/relationships/image" Target="../media/image5.jpg"/><Relationship Id="rId7" Type="http://schemas.openxmlformats.org/officeDocument/2006/relationships/hyperlink" Target="https://www.edudialogue.org/resources/introductory-video-series/collection-4/" TargetMode="External"/></Relationships>
</file>

<file path=ppt/slides/_rels/slide15.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hyperlink" Target="http://tinyurl.com/ESRCdialogue" TargetMode="External"/><Relationship Id="rId13" Type="http://schemas.openxmlformats.org/officeDocument/2006/relationships/hyperlink" Target="https://www.edudialogue.org/resources/introductory-video-series/collection-1" TargetMode="External"/><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doi.org/10.1080/02671522.2018.1481140" TargetMode="External"/><Relationship Id="rId4" Type="http://schemas.openxmlformats.org/officeDocument/2006/relationships/hyperlink" Target="http://dx.doi.org/10.1016/j.learninstruc.2014.10.003" TargetMode="External"/><Relationship Id="rId9" Type="http://schemas.openxmlformats.org/officeDocument/2006/relationships/image" Target="../media/image31.jpg"/><Relationship Id="rId5" Type="http://schemas.openxmlformats.org/officeDocument/2006/relationships/hyperlink" Target="https://www.sciencedirect.com/science/article/pii/S0959475218303839?via%3Dihub" TargetMode="External"/><Relationship Id="rId6" Type="http://schemas.openxmlformats.org/officeDocument/2006/relationships/hyperlink" Target="https://doi.org/10.1016/j.cedpsych.2008.05.003" TargetMode="External"/><Relationship Id="rId7" Type="http://schemas.openxmlformats.org/officeDocument/2006/relationships/hyperlink" Target="https://doi.org/10.1080/03057640802701986" TargetMode="External"/><Relationship Id="rId8" Type="http://schemas.openxmlformats.org/officeDocument/2006/relationships/hyperlink" Target="https://doi.org/10.1016/j.ijer.2013.02.001" TargetMode="External"/></Relationships>
</file>

<file path=ppt/slides/_rels/slide16.xml.rels><?xml version="1.0" encoding="UTF-8" standalone="yes"?><Relationships xmlns="http://schemas.openxmlformats.org/package/2006/relationships"><Relationship Id="rId10" Type="http://schemas.openxmlformats.org/officeDocument/2006/relationships/hyperlink" Target="https://www.edudialogue.org/resources/introductory-video-series/collection-4/#video15"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jpg"/><Relationship Id="rId4" Type="http://schemas.openxmlformats.org/officeDocument/2006/relationships/hyperlink" Target="https://www.tandfonline.com/doi/full/10.1080/10508406.2019.1573730" TargetMode="External"/><Relationship Id="rId9" Type="http://schemas.openxmlformats.org/officeDocument/2006/relationships/image" Target="../media/image28.png"/><Relationship Id="rId5" Type="http://schemas.openxmlformats.org/officeDocument/2006/relationships/hyperlink" Target="https://www.tandfonline.com/doi/full/10.1080/09500690802713507" TargetMode="External"/><Relationship Id="rId6" Type="http://schemas.openxmlformats.org/officeDocument/2006/relationships/hyperlink" Target="https://www.sciencedirect.com/science/article/abs/pii/S2210656120301422" TargetMode="External"/><Relationship Id="rId7" Type="http://schemas.openxmlformats.org/officeDocument/2006/relationships/hyperlink" Target="https://www.tandfonline.com/doi/full/10.1080/10508406.2019.1573730" TargetMode="External"/><Relationship Id="rId8" Type="http://schemas.openxmlformats.org/officeDocument/2006/relationships/hyperlink" Target="https://www.edudialogue.org/resources/introductory-video-series/collection-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34.jpg"/><Relationship Id="rId5"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tinyurl.com/BAdialogue" TargetMode="External"/><Relationship Id="rId4" Type="http://schemas.openxmlformats.org/officeDocument/2006/relationships/hyperlink" Target="http://tinyurl.com/ESRCdialogue" TargetMode="External"/><Relationship Id="rId5" Type="http://schemas.openxmlformats.org/officeDocument/2006/relationships/hyperlink" Target="http://bit.ly/T-SEDA" TargetMode="External"/><Relationship Id="rId6" Type="http://schemas.openxmlformats.org/officeDocument/2006/relationships/hyperlink" Target="http://bit.ly/T-SED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gov.uk/government/publications/national-curriculum-in-england-english-programmes-of-stud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t-seda@educ.cam.ac.u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28.png"/><Relationship Id="rId5" Type="http://schemas.openxmlformats.org/officeDocument/2006/relationships/hyperlink" Target="http://www.educ.cam.ac.uk/research/projects/episteme/" TargetMode="External"/><Relationship Id="rId6"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bit.ly/T-SEDA" TargetMode="Externa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5.png"/><Relationship Id="rId12"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image" Target="../media/image24.png"/><Relationship Id="rId5" Type="http://schemas.openxmlformats.org/officeDocument/2006/relationships/hyperlink" Target="https://www.camtree.org/" TargetMode="External"/><Relationship Id="rId6" Type="http://schemas.openxmlformats.org/officeDocument/2006/relationships/hyperlink" Target="https://library.camtree.org/" TargetMode="External"/><Relationship Id="rId7" Type="http://schemas.openxmlformats.org/officeDocument/2006/relationships/image" Target="../media/image20.png"/><Relationship Id="rId8" Type="http://schemas.openxmlformats.org/officeDocument/2006/relationships/image" Target="../media/image23.png"/></Relationships>
</file>

<file path=ppt/slides/_rels/slide26.xml.rels><?xml version="1.0" encoding="UTF-8" standalone="yes"?><Relationships xmlns="http://schemas.openxmlformats.org/package/2006/relationships"><Relationship Id="rId11" Type="http://schemas.openxmlformats.org/officeDocument/2006/relationships/hyperlink" Target="http://bit.ly/T-SEDA" TargetMode="External"/><Relationship Id="rId10" Type="http://schemas.openxmlformats.org/officeDocument/2006/relationships/image" Target="../media/image18.png"/><Relationship Id="rId12"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7.png"/><Relationship Id="rId4" Type="http://schemas.openxmlformats.org/officeDocument/2006/relationships/image" Target="../media/image21.png"/><Relationship Id="rId9"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25.png"/></Relationships>
</file>

<file path=ppt/slides/_rels/slide27.xml.rels><?xml version="1.0" encoding="UTF-8" standalone="yes"?><Relationships xmlns="http://schemas.openxmlformats.org/package/2006/relationships"><Relationship Id="rId11" Type="http://schemas.openxmlformats.org/officeDocument/2006/relationships/image" Target="../media/image54.png"/><Relationship Id="rId10"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edudialogue.org/resources/introductory-video-series/collection-2/" TargetMode="External"/><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50.png"/><Relationship Id="rId5" Type="http://schemas.openxmlformats.org/officeDocument/2006/relationships/hyperlink" Target="https://www.edudialogue.org/resources/introductory-video-series/collection-3/" TargetMode="External"/><Relationship Id="rId6" Type="http://schemas.openxmlformats.org/officeDocument/2006/relationships/hyperlink" Target="https://www.edudialogue.org/resources/introductory-video-series/collection-3/" TargetMode="External"/><Relationship Id="rId7" Type="http://schemas.openxmlformats.org/officeDocument/2006/relationships/hyperlink" Target="https://www.edudialogue.org/resources/introductory-video-series/collection-3/" TargetMode="External"/><Relationship Id="rId8" Type="http://schemas.openxmlformats.org/officeDocument/2006/relationships/hyperlink" Target="https://www.edudialogue.org/resources/introductory-video-series/collection-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doi.org/10.1016/j.tate.2023.104067" TargetMode="External"/><Relationship Id="rId4" Type="http://schemas.openxmlformats.org/officeDocument/2006/relationships/hyperlink" Target="http://www.camtree.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bit.ly/T-SEDA" TargetMode="Externa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bit.ly/BERAethics2018." TargetMode="External"/><Relationship Id="rId4" Type="http://schemas.openxmlformats.org/officeDocument/2006/relationships/hyperlink" Target="http://bit.ly/BERAethics2018." TargetMode="External"/><Relationship Id="rId5" Type="http://schemas.openxmlformats.org/officeDocument/2006/relationships/image" Target="../media/image53.png"/><Relationship Id="rId6" Type="http://schemas.openxmlformats.org/officeDocument/2006/relationships/hyperlink" Target="https://www.edudialogue.org/resources/introductory-video-series/collection-2/" TargetMode="External"/><Relationship Id="rId7" Type="http://schemas.openxmlformats.org/officeDocument/2006/relationships/hyperlink" Target="https://www.edudialogue.org/resources/introductory-video-series/collection-3/"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www.edudialogue.org/resources/introductory-video-series/collection-3/" TargetMode="External"/><Relationship Id="rId4" Type="http://schemas.openxmlformats.org/officeDocument/2006/relationships/hyperlink" Target="https://www.edudialogue.org/resources/introductory-video-series/collection-4/" TargetMode="External"/><Relationship Id="rId5" Type="http://schemas.openxmlformats.org/officeDocument/2006/relationships/image" Target="../media/image56.png"/><Relationship Id="rId6" Type="http://schemas.openxmlformats.org/officeDocument/2006/relationships/image" Target="../media/image5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edudialogue.org/resources/introductory-video-series/collection-3/" TargetMode="External"/><Relationship Id="rId4" Type="http://schemas.openxmlformats.org/officeDocument/2006/relationships/hyperlink" Target="https://www.edudialogue.org/resources/introductory-video-series/collection-3/" TargetMode="External"/><Relationship Id="rId5" Type="http://schemas.openxmlformats.org/officeDocument/2006/relationships/hyperlink" Target="https://www.edudialogue.org/resources/introductory-video-series/collection-4/" TargetMode="External"/><Relationship Id="rId6"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9.png"/><Relationship Id="rId4" Type="http://schemas.openxmlformats.org/officeDocument/2006/relationships/image" Target="../media/image62.png"/><Relationship Id="rId5" Type="http://schemas.openxmlformats.org/officeDocument/2006/relationships/image" Target="../media/image60.png"/><Relationship Id="rId6" Type="http://schemas.openxmlformats.org/officeDocument/2006/relationships/image" Target="../media/image63.png"/><Relationship Id="rId7"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64.jpg"/><Relationship Id="rId5" Type="http://schemas.openxmlformats.org/officeDocument/2006/relationships/image" Target="../media/image65.png"/><Relationship Id="rId6" Type="http://schemas.openxmlformats.org/officeDocument/2006/relationships/image" Target="../media/image66.jpg"/><Relationship Id="rId7"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3.png"/><Relationship Id="rId4" Type="http://schemas.openxmlformats.org/officeDocument/2006/relationships/hyperlink" Target="http://bit.ly/T-SED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s://www.edudialogue.org/tools" TargetMode="External"/><Relationship Id="rId5" Type="http://schemas.openxmlformats.org/officeDocument/2006/relationships/hyperlink" Target="http://www.edudialogue.org/tools-resources/introductory-video-series/" TargetMode="External"/><Relationship Id="rId6" Type="http://schemas.openxmlformats.org/officeDocument/2006/relationships/hyperlink" Target="http://www.edudialogue.org/tools-resources/introductory-video-serie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8.jpg"/><Relationship Id="rId4" Type="http://schemas.openxmlformats.org/officeDocument/2006/relationships/image" Target="../media/image66.jpg"/><Relationship Id="rId5" Type="http://schemas.openxmlformats.org/officeDocument/2006/relationships/image" Target="../media/image7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8.png"/><Relationship Id="rId4" Type="http://schemas.openxmlformats.org/officeDocument/2006/relationships/image" Target="../media/image72.png"/><Relationship Id="rId5" Type="http://schemas.openxmlformats.org/officeDocument/2006/relationships/image" Target="../media/image71.png"/><Relationship Id="rId6" Type="http://schemas.openxmlformats.org/officeDocument/2006/relationships/image" Target="../media/image75.png"/><Relationship Id="rId7" Type="http://schemas.openxmlformats.org/officeDocument/2006/relationships/image" Target="../media/image7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3.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bit.ly/T-SED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bit.ly/T-SED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dx.doi.org/10.1002/rev3.3269" TargetMode="External"/><Relationship Id="rId4" Type="http://schemas.openxmlformats.org/officeDocument/2006/relationships/hyperlink" Target="http://www.camtree.org/" TargetMode="External"/><Relationship Id="rId9" Type="http://schemas.openxmlformats.org/officeDocument/2006/relationships/image" Target="../media/image12.png"/><Relationship Id="rId5" Type="http://schemas.openxmlformats.org/officeDocument/2006/relationships/hyperlink" Target="http://bit.ly/T-SEDA" TargetMode="External"/><Relationship Id="rId6" Type="http://schemas.openxmlformats.org/officeDocument/2006/relationships/hyperlink" Target="http://www.edudialogue.org/" TargetMode="External"/><Relationship Id="rId7" Type="http://schemas.openxmlformats.org/officeDocument/2006/relationships/hyperlink" Target="https://www.edudialogue.org/resources/introductory-video-series/collection-2/" TargetMode="External"/><Relationship Id="rId8" Type="http://schemas.openxmlformats.org/officeDocument/2006/relationships/hyperlink" Target="https://www.edudialogue.org/resources/introductory-video-series/collection-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 name="Shape 80"/>
        <p:cNvGrpSpPr/>
        <p:nvPr/>
      </p:nvGrpSpPr>
      <p:grpSpPr>
        <a:xfrm>
          <a:off x="0" y="0"/>
          <a:ext cx="0" cy="0"/>
          <a:chOff x="0" y="0"/>
          <a:chExt cx="0" cy="0"/>
        </a:xfrm>
      </p:grpSpPr>
      <p:sp>
        <p:nvSpPr>
          <p:cNvPr id="81" name="Google Shape;81;p13"/>
          <p:cNvSpPr txBox="1"/>
          <p:nvPr>
            <p:ph type="title"/>
          </p:nvPr>
        </p:nvSpPr>
        <p:spPr>
          <a:xfrm>
            <a:off x="774700" y="927407"/>
            <a:ext cx="9336919" cy="1151149"/>
          </a:xfrm>
          <a:prstGeom prst="rect">
            <a:avLst/>
          </a:prstGeom>
          <a:noFill/>
          <a:ln>
            <a:noFill/>
          </a:ln>
        </p:spPr>
        <p:txBody>
          <a:bodyPr anchorCtr="0" anchor="t" bIns="0" lIns="0" spcFirstLastPara="1" rIns="0" wrap="square" tIns="0">
            <a:spAutoFit/>
          </a:bodyPr>
          <a:lstStyle/>
          <a:p>
            <a:pPr indent="-3108325" lvl="0" marL="3120390" marR="5080" rtl="1" algn="ctr">
              <a:lnSpc>
                <a:spcPct val="120800"/>
              </a:lnSpc>
              <a:spcBef>
                <a:spcPts val="0"/>
              </a:spcBef>
              <a:spcAft>
                <a:spcPts val="0"/>
              </a:spcAft>
              <a:buNone/>
            </a:pPr>
            <a:r>
              <a:rPr lang="ar-SA" sz="3200">
                <a:latin typeface="Calibri"/>
                <a:ea typeface="Calibri"/>
                <a:cs typeface="Calibri"/>
                <a:sym typeface="Calibri"/>
              </a:rPr>
              <a:t>دليل استرشادي لمنهجية تحليل الحوار</a:t>
            </a:r>
            <a:br>
              <a:rPr lang="ar-SA" sz="3200">
                <a:latin typeface="Calibri"/>
                <a:ea typeface="Calibri"/>
                <a:cs typeface="Calibri"/>
                <a:sym typeface="Calibri"/>
              </a:rPr>
            </a:br>
            <a:r>
              <a:rPr lang="ar-SA" sz="3200">
                <a:latin typeface="Calibri"/>
                <a:ea typeface="Calibri"/>
                <a:cs typeface="Calibri"/>
                <a:sym typeface="Calibri"/>
              </a:rPr>
              <a:t> (T-SEDA):مصدر للتحقق في الممارسة</a:t>
            </a:r>
            <a:endParaRPr sz="3200">
              <a:latin typeface="Calibri"/>
              <a:ea typeface="Calibri"/>
              <a:cs typeface="Calibri"/>
              <a:sym typeface="Calibri"/>
            </a:endParaRPr>
          </a:p>
        </p:txBody>
      </p:sp>
      <p:sp>
        <p:nvSpPr>
          <p:cNvPr id="82" name="Google Shape;82;p13"/>
          <p:cNvSpPr/>
          <p:nvPr/>
        </p:nvSpPr>
        <p:spPr>
          <a:xfrm>
            <a:off x="3953389" y="2165865"/>
            <a:ext cx="3133083" cy="15443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3" name="Google Shape;83;p13"/>
          <p:cNvSpPr/>
          <p:nvPr/>
        </p:nvSpPr>
        <p:spPr>
          <a:xfrm>
            <a:off x="3948629" y="2161103"/>
            <a:ext cx="3141345" cy="1553210"/>
          </a:xfrm>
          <a:custGeom>
            <a:rect b="b" l="l" r="r" t="t"/>
            <a:pathLst>
              <a:path extrusionOk="0" h="1553210" w="3141345">
                <a:moveTo>
                  <a:pt x="0" y="0"/>
                </a:moveTo>
                <a:lnTo>
                  <a:pt x="3141011" y="0"/>
                </a:lnTo>
                <a:lnTo>
                  <a:pt x="3141011" y="1553052"/>
                </a:lnTo>
                <a:lnTo>
                  <a:pt x="0" y="155305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13"/>
          <p:cNvSpPr/>
          <p:nvPr/>
        </p:nvSpPr>
        <p:spPr>
          <a:xfrm>
            <a:off x="7090930" y="2162056"/>
            <a:ext cx="2045957" cy="156019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13"/>
          <p:cNvSpPr/>
          <p:nvPr/>
        </p:nvSpPr>
        <p:spPr>
          <a:xfrm>
            <a:off x="7086164" y="2157296"/>
            <a:ext cx="2054860" cy="1569085"/>
          </a:xfrm>
          <a:custGeom>
            <a:rect b="b" l="l" r="r" t="t"/>
            <a:pathLst>
              <a:path extrusionOk="0" h="1569085" w="2054859">
                <a:moveTo>
                  <a:pt x="0" y="0"/>
                </a:moveTo>
                <a:lnTo>
                  <a:pt x="2054446" y="0"/>
                </a:lnTo>
                <a:lnTo>
                  <a:pt x="2054446" y="1568919"/>
                </a:lnTo>
                <a:lnTo>
                  <a:pt x="0" y="156891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13"/>
          <p:cNvSpPr/>
          <p:nvPr/>
        </p:nvSpPr>
        <p:spPr>
          <a:xfrm>
            <a:off x="4916055" y="3712090"/>
            <a:ext cx="3634092" cy="13804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13"/>
          <p:cNvSpPr/>
          <p:nvPr/>
        </p:nvSpPr>
        <p:spPr>
          <a:xfrm>
            <a:off x="4911289" y="3707329"/>
            <a:ext cx="3642360" cy="1389380"/>
          </a:xfrm>
          <a:custGeom>
            <a:rect b="b" l="l" r="r" t="t"/>
            <a:pathLst>
              <a:path extrusionOk="0" h="1389379" w="3642359">
                <a:moveTo>
                  <a:pt x="0" y="0"/>
                </a:moveTo>
                <a:lnTo>
                  <a:pt x="3641771" y="0"/>
                </a:lnTo>
                <a:lnTo>
                  <a:pt x="3641771" y="1389305"/>
                </a:lnTo>
                <a:lnTo>
                  <a:pt x="0" y="138930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3"/>
          <p:cNvSpPr/>
          <p:nvPr/>
        </p:nvSpPr>
        <p:spPr>
          <a:xfrm>
            <a:off x="2429080" y="3703198"/>
            <a:ext cx="2482209" cy="138938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3"/>
          <p:cNvSpPr/>
          <p:nvPr/>
        </p:nvSpPr>
        <p:spPr>
          <a:xfrm>
            <a:off x="2420820" y="3697804"/>
            <a:ext cx="2490470" cy="1398270"/>
          </a:xfrm>
          <a:custGeom>
            <a:rect b="b" l="l" r="r" t="t"/>
            <a:pathLst>
              <a:path extrusionOk="0" h="1398270" w="2490470">
                <a:moveTo>
                  <a:pt x="0" y="0"/>
                </a:moveTo>
                <a:lnTo>
                  <a:pt x="2490469" y="0"/>
                </a:lnTo>
                <a:lnTo>
                  <a:pt x="2490469" y="1398192"/>
                </a:lnTo>
                <a:lnTo>
                  <a:pt x="0" y="139819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3"/>
          <p:cNvSpPr/>
          <p:nvPr/>
        </p:nvSpPr>
        <p:spPr>
          <a:xfrm>
            <a:off x="1868049" y="2162056"/>
            <a:ext cx="2082158" cy="155384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3"/>
          <p:cNvSpPr/>
          <p:nvPr/>
        </p:nvSpPr>
        <p:spPr>
          <a:xfrm>
            <a:off x="1863289" y="2157296"/>
            <a:ext cx="2091055" cy="1562735"/>
          </a:xfrm>
          <a:custGeom>
            <a:rect b="b" l="l" r="r" t="t"/>
            <a:pathLst>
              <a:path extrusionOk="0" h="1562735" w="2091054">
                <a:moveTo>
                  <a:pt x="0" y="0"/>
                </a:moveTo>
                <a:lnTo>
                  <a:pt x="2090623" y="0"/>
                </a:lnTo>
                <a:lnTo>
                  <a:pt x="2090623" y="1562573"/>
                </a:lnTo>
                <a:lnTo>
                  <a:pt x="0" y="156257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3"/>
          <p:cNvSpPr txBox="1"/>
          <p:nvPr/>
        </p:nvSpPr>
        <p:spPr>
          <a:xfrm>
            <a:off x="2702476" y="5420748"/>
            <a:ext cx="5608320" cy="553998"/>
          </a:xfrm>
          <a:prstGeom prst="rect">
            <a:avLst/>
          </a:prstGeom>
          <a:noFill/>
          <a:ln>
            <a:noFill/>
          </a:ln>
        </p:spPr>
        <p:txBody>
          <a:bodyPr anchorCtr="0" anchor="t" bIns="0" lIns="0" spcFirstLastPara="1" rIns="0" wrap="square" tIns="0">
            <a:spAutoFit/>
          </a:bodyPr>
          <a:lstStyle/>
          <a:p>
            <a:pPr indent="0" lvl="0" marL="369570" marR="0" rtl="1" algn="ctr">
              <a:spcBef>
                <a:spcPts val="0"/>
              </a:spcBef>
              <a:spcAft>
                <a:spcPts val="0"/>
              </a:spcAft>
              <a:buNone/>
            </a:pPr>
            <a:r>
              <a:rPr b="1" lang="ar-SA" sz="1800">
                <a:solidFill>
                  <a:srgbClr val="2E6A7B"/>
                </a:solidFill>
                <a:latin typeface="Calibri"/>
                <a:ea typeface="Calibri"/>
                <a:cs typeface="Calibri"/>
                <a:sym typeface="Calibri"/>
              </a:rPr>
              <a:t> </a:t>
            </a:r>
            <a:r>
              <a:rPr b="1" i="1" lang="ar-SA" sz="1800">
                <a:solidFill>
                  <a:srgbClr val="1A616F"/>
                </a:solidFill>
                <a:latin typeface="Arial"/>
                <a:ea typeface="Arial"/>
                <a:cs typeface="Arial"/>
                <a:sym typeface="Arial"/>
              </a:rPr>
              <a:t>النسخة 9 </a:t>
            </a:r>
            <a:r>
              <a:rPr b="1" lang="ar-SA" sz="1800">
                <a:solidFill>
                  <a:srgbClr val="2E6A7B"/>
                </a:solidFill>
                <a:latin typeface="Calibri"/>
                <a:ea typeface="Calibri"/>
                <a:cs typeface="Calibri"/>
                <a:sym typeface="Calibri"/>
              </a:rPr>
              <a:t>©</a:t>
            </a:r>
            <a:r>
              <a:rPr b="1" i="1" lang="ar-SA" sz="1800">
                <a:solidFill>
                  <a:srgbClr val="1A616F"/>
                </a:solidFill>
                <a:latin typeface="Arial"/>
                <a:ea typeface="Arial"/>
                <a:cs typeface="Arial"/>
                <a:sym typeface="Arial"/>
              </a:rPr>
              <a:t>The T-SEDA Collective</a:t>
            </a:r>
            <a:endParaRPr b="1" i="1" sz="1800">
              <a:solidFill>
                <a:srgbClr val="1A616F"/>
              </a:solidFill>
              <a:latin typeface="Calibri"/>
              <a:ea typeface="Calibri"/>
              <a:cs typeface="Calibri"/>
              <a:sym typeface="Calibri"/>
            </a:endParaRPr>
          </a:p>
          <a:p>
            <a:pPr indent="0" lvl="0" marL="12700" marR="0" rtl="1" algn="ctr">
              <a:lnSpc>
                <a:spcPct val="100000"/>
              </a:lnSpc>
              <a:spcBef>
                <a:spcPts val="0"/>
              </a:spcBef>
              <a:spcAft>
                <a:spcPts val="0"/>
              </a:spcAft>
              <a:buNone/>
            </a:pPr>
            <a:r>
              <a:rPr b="1" i="1" lang="ar-SA" sz="1800">
                <a:solidFill>
                  <a:srgbClr val="1A616F"/>
                </a:solidFill>
                <a:latin typeface="Calibri"/>
                <a:ea typeface="Calibri"/>
                <a:cs typeface="Calibri"/>
                <a:sym typeface="Calibri"/>
              </a:rPr>
              <a:t>تولّت مجموعة T-SEDA الكتابة وإجراء الأبحاث والتجميع</a:t>
            </a:r>
            <a:endParaRPr/>
          </a:p>
        </p:txBody>
      </p:sp>
      <p:sp>
        <p:nvSpPr>
          <p:cNvPr id="93" name="Google Shape;93;p13"/>
          <p:cNvSpPr/>
          <p:nvPr/>
        </p:nvSpPr>
        <p:spPr>
          <a:xfrm>
            <a:off x="600589" y="625356"/>
            <a:ext cx="9794875" cy="6641465"/>
          </a:xfrm>
          <a:custGeom>
            <a:rect b="b" l="l" r="r" t="t"/>
            <a:pathLst>
              <a:path extrusionOk="0" h="6641465" w="9794875">
                <a:moveTo>
                  <a:pt x="0" y="0"/>
                </a:moveTo>
                <a:lnTo>
                  <a:pt x="9794322" y="0"/>
                </a:lnTo>
                <a:lnTo>
                  <a:pt x="9794322" y="6641251"/>
                </a:lnTo>
                <a:lnTo>
                  <a:pt x="0" y="6641251"/>
                </a:lnTo>
                <a:lnTo>
                  <a:pt x="0" y="0"/>
                </a:lnTo>
                <a:close/>
              </a:path>
            </a:pathLst>
          </a:custGeom>
          <a:noFill/>
          <a:ln cap="flat" cmpd="sng" w="32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3"/>
          <p:cNvSpPr txBox="1"/>
          <p:nvPr/>
        </p:nvSpPr>
        <p:spPr>
          <a:xfrm>
            <a:off x="5285281" y="7284496"/>
            <a:ext cx="121920"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pic>
        <p:nvPicPr>
          <p:cNvPr descr="A grey and black sign with a person in a circle&#10;&#10;Description automatically generated with low confidence" id="95" name="Google Shape;95;p13"/>
          <p:cNvPicPr preferRelativeResize="0"/>
          <p:nvPr/>
        </p:nvPicPr>
        <p:blipFill rotWithShape="1">
          <a:blip r:embed="rId8">
            <a:alphaModFix/>
          </a:blip>
          <a:srcRect b="0" l="0" r="0" t="0"/>
          <a:stretch/>
        </p:blipFill>
        <p:spPr>
          <a:xfrm>
            <a:off x="7825854" y="5564974"/>
            <a:ext cx="969884" cy="333398"/>
          </a:xfrm>
          <a:prstGeom prst="rect">
            <a:avLst/>
          </a:prstGeom>
          <a:noFill/>
          <a:ln>
            <a:noFill/>
          </a:ln>
        </p:spPr>
      </p:pic>
      <p:pic>
        <p:nvPicPr>
          <p:cNvPr descr="Logo&#10;&#10;Description automatically generated" id="96" name="Google Shape;96;p13"/>
          <p:cNvPicPr preferRelativeResize="0"/>
          <p:nvPr/>
        </p:nvPicPr>
        <p:blipFill rotWithShape="1">
          <a:blip r:embed="rId9">
            <a:alphaModFix/>
          </a:blip>
          <a:srcRect b="0" l="0" r="0" t="0"/>
          <a:stretch/>
        </p:blipFill>
        <p:spPr>
          <a:xfrm>
            <a:off x="8795738" y="5564974"/>
            <a:ext cx="1416850" cy="1416850"/>
          </a:xfrm>
          <a:prstGeom prst="rect">
            <a:avLst/>
          </a:prstGeom>
          <a:noFill/>
          <a:ln>
            <a:noFill/>
          </a:ln>
        </p:spPr>
      </p:pic>
      <p:sp>
        <p:nvSpPr>
          <p:cNvPr id="97" name="Google Shape;97;p13"/>
          <p:cNvSpPr txBox="1"/>
          <p:nvPr/>
        </p:nvSpPr>
        <p:spPr>
          <a:xfrm>
            <a:off x="8217533" y="6746207"/>
            <a:ext cx="2177931" cy="615553"/>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1800" u="sng">
                <a:solidFill>
                  <a:schemeClr val="hlink"/>
                </a:solidFill>
                <a:latin typeface="Arial"/>
                <a:ea typeface="Arial"/>
                <a:cs typeface="Arial"/>
                <a:sym typeface="Arial"/>
                <a:hlinkClick r:id="rId10"/>
              </a:rPr>
              <a:t>http://bit.ly/T-SEDA</a:t>
            </a:r>
            <a:endParaRPr sz="1800">
              <a:solidFill>
                <a:schemeClr val="dk1"/>
              </a:solidFill>
              <a:latin typeface="Arial"/>
              <a:ea typeface="Arial"/>
              <a:cs typeface="Arial"/>
              <a:sym typeface="Arial"/>
            </a:endParaRPr>
          </a:p>
          <a:p>
            <a:pPr indent="0" lvl="0" marL="0" marR="0" rtl="1" algn="r">
              <a:spcBef>
                <a:spcPts val="0"/>
              </a:spcBef>
              <a:spcAft>
                <a:spcPts val="0"/>
              </a:spcAft>
              <a:buNone/>
            </a:pPr>
            <a:r>
              <a:t/>
            </a:r>
            <a:endParaRPr sz="1600">
              <a:solidFill>
                <a:schemeClr val="dk1"/>
              </a:solidFill>
              <a:latin typeface="Calibri"/>
              <a:ea typeface="Calibri"/>
              <a:cs typeface="Calibri"/>
              <a:sym typeface="Calibri"/>
            </a:endParaRPr>
          </a:p>
        </p:txBody>
      </p:sp>
      <p:sp>
        <p:nvSpPr>
          <p:cNvPr id="98" name="Google Shape;98;p13"/>
          <p:cNvSpPr/>
          <p:nvPr/>
        </p:nvSpPr>
        <p:spPr>
          <a:xfrm>
            <a:off x="6825849" y="6585188"/>
            <a:ext cx="1596618" cy="459754"/>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13"/>
          <p:cNvSpPr/>
          <p:nvPr/>
        </p:nvSpPr>
        <p:spPr>
          <a:xfrm>
            <a:off x="5089336" y="6606028"/>
            <a:ext cx="1643133" cy="418074"/>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13"/>
          <p:cNvSpPr/>
          <p:nvPr/>
        </p:nvSpPr>
        <p:spPr>
          <a:xfrm>
            <a:off x="3365500" y="6616462"/>
            <a:ext cx="1447800" cy="428480"/>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3"/>
          <p:cNvSpPr/>
          <p:nvPr/>
        </p:nvSpPr>
        <p:spPr>
          <a:xfrm>
            <a:off x="715966" y="5686425"/>
            <a:ext cx="2304166" cy="985975"/>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13"/>
          <p:cNvSpPr txBox="1"/>
          <p:nvPr/>
        </p:nvSpPr>
        <p:spPr>
          <a:xfrm>
            <a:off x="715966" y="6798995"/>
            <a:ext cx="2801934" cy="276999"/>
          </a:xfrm>
          <a:prstGeom prst="rect">
            <a:avLst/>
          </a:prstGeom>
          <a:noFill/>
          <a:ln>
            <a:noFill/>
          </a:ln>
        </p:spPr>
        <p:txBody>
          <a:bodyPr anchorCtr="0" anchor="t" bIns="0" lIns="0" spcFirstLastPara="1" rIns="0" wrap="square" tIns="0">
            <a:spAutoFit/>
          </a:bodyPr>
          <a:lstStyle/>
          <a:p>
            <a:pPr indent="0" lvl="0" marL="369570" marR="0" rtl="1" algn="r">
              <a:lnSpc>
                <a:spcPct val="100000"/>
              </a:lnSpc>
              <a:spcBef>
                <a:spcPts val="0"/>
              </a:spcBef>
              <a:spcAft>
                <a:spcPts val="0"/>
              </a:spcAft>
              <a:buNone/>
            </a:pPr>
            <a:r>
              <a:rPr b="1" lang="ar-SA" sz="1800" u="sng">
                <a:solidFill>
                  <a:schemeClr val="hlink"/>
                </a:solidFill>
                <a:latin typeface="Arial"/>
                <a:ea typeface="Arial"/>
                <a:cs typeface="Arial"/>
                <a:sym typeface="Arial"/>
                <a:hlinkClick r:id="rId15"/>
              </a:rPr>
              <a:t>T-SEDA@educ.cam.ac.uk</a:t>
            </a:r>
            <a:r>
              <a:rPr b="1" lang="ar-SA" sz="1600">
                <a:solidFill>
                  <a:srgbClr val="0000FF"/>
                </a:solidFill>
                <a:latin typeface="Arial"/>
                <a:ea typeface="Arial"/>
                <a:cs typeface="Arial"/>
                <a:sym typeface="Arial"/>
              </a:rPr>
              <a:t>	</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9" name="Shape 189"/>
        <p:cNvGrpSpPr/>
        <p:nvPr/>
      </p:nvGrpSpPr>
      <p:grpSpPr>
        <a:xfrm>
          <a:off x="0" y="0"/>
          <a:ext cx="0" cy="0"/>
          <a:chOff x="0" y="0"/>
          <a:chExt cx="0" cy="0"/>
        </a:xfrm>
      </p:grpSpPr>
      <p:sp>
        <p:nvSpPr>
          <p:cNvPr id="190" name="Google Shape;190;p22"/>
          <p:cNvSpPr txBox="1"/>
          <p:nvPr/>
        </p:nvSpPr>
        <p:spPr>
          <a:xfrm>
            <a:off x="5480043" y="200025"/>
            <a:ext cx="4961891" cy="117416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0" marR="11430" rtl="1" algn="ctr">
              <a:lnSpc>
                <a:spcPct val="100000"/>
              </a:lnSpc>
              <a:spcBef>
                <a:spcPts val="0"/>
              </a:spcBef>
              <a:spcAft>
                <a:spcPts val="0"/>
              </a:spcAft>
              <a:buNone/>
            </a:pPr>
            <a:r>
              <a:rPr b="1" lang="ar-SA" sz="1400">
                <a:solidFill>
                  <a:schemeClr val="dk1"/>
                </a:solidFill>
                <a:latin typeface="Arial"/>
                <a:ea typeface="Arial"/>
                <a:cs typeface="Arial"/>
                <a:sym typeface="Arial"/>
              </a:rPr>
              <a:t>دورة الاستعلام التأملية</a:t>
            </a:r>
            <a:endParaRPr b="1" sz="1400">
              <a:solidFill>
                <a:schemeClr val="dk1"/>
              </a:solidFill>
              <a:latin typeface="Arial"/>
              <a:ea typeface="Arial"/>
              <a:cs typeface="Arial"/>
              <a:sym typeface="Arial"/>
            </a:endParaRPr>
          </a:p>
          <a:p>
            <a:pPr indent="0" lvl="0" marL="83820" marR="94615" rtl="1" algn="just">
              <a:lnSpc>
                <a:spcPct val="120800"/>
              </a:lnSpc>
              <a:spcBef>
                <a:spcPts val="665"/>
              </a:spcBef>
              <a:spcAft>
                <a:spcPts val="0"/>
              </a:spcAft>
              <a:buNone/>
            </a:pPr>
            <a:r>
              <a:rPr lang="ar-SA" sz="1200">
                <a:solidFill>
                  <a:schemeClr val="dk1"/>
                </a:solidFill>
                <a:latin typeface="Arimo"/>
                <a:ea typeface="Arimo"/>
                <a:cs typeface="Arimo"/>
                <a:sym typeface="Arimo"/>
              </a:rPr>
              <a:t>تتربع دورة الاستعلام في صميم دليل T- SEDA </a:t>
            </a:r>
            <a:r>
              <a:rPr lang="ar-SA" sz="1200">
                <a:solidFill>
                  <a:schemeClr val="dk1"/>
                </a:solidFill>
                <a:latin typeface="Calibri"/>
                <a:ea typeface="Calibri"/>
                <a:cs typeface="Calibri"/>
                <a:sym typeface="Calibri"/>
              </a:rPr>
              <a:t>الاسترشادي</a:t>
            </a:r>
            <a:r>
              <a:rPr lang="ar-SA" sz="1200">
                <a:solidFill>
                  <a:schemeClr val="dk1"/>
                </a:solidFill>
                <a:latin typeface="Arimo"/>
                <a:ea typeface="Arimo"/>
                <a:cs typeface="Arimo"/>
                <a:sym typeface="Arimo"/>
              </a:rPr>
              <a:t>. وسيساعدك كل قسم من دليل المستخدمين على إكمال مراحل دورة الاستعلام، وهو ما سيوفر لك معلومات مفيدة حول الحوار في الفصل الدراسي.</a:t>
            </a:r>
            <a:endParaRPr/>
          </a:p>
          <a:p>
            <a:pPr indent="0" lvl="0" marL="83820" marR="94615" rtl="1" algn="just">
              <a:lnSpc>
                <a:spcPct val="120800"/>
              </a:lnSpc>
              <a:spcBef>
                <a:spcPts val="665"/>
              </a:spcBef>
              <a:spcAft>
                <a:spcPts val="0"/>
              </a:spcAft>
              <a:buNone/>
            </a:pPr>
            <a:r>
              <a:t/>
            </a:r>
            <a:endParaRPr sz="200">
              <a:solidFill>
                <a:schemeClr val="dk1"/>
              </a:solidFill>
              <a:latin typeface="Arimo"/>
              <a:ea typeface="Arimo"/>
              <a:cs typeface="Arimo"/>
              <a:sym typeface="Arimo"/>
            </a:endParaRPr>
          </a:p>
        </p:txBody>
      </p:sp>
      <p:sp>
        <p:nvSpPr>
          <p:cNvPr id="191" name="Google Shape;191;p22"/>
          <p:cNvSpPr/>
          <p:nvPr/>
        </p:nvSpPr>
        <p:spPr>
          <a:xfrm flipH="1">
            <a:off x="9918700" y="5915025"/>
            <a:ext cx="510534" cy="51053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22"/>
          <p:cNvSpPr txBox="1"/>
          <p:nvPr/>
        </p:nvSpPr>
        <p:spPr>
          <a:xfrm>
            <a:off x="6489701" y="6067425"/>
            <a:ext cx="3429000" cy="369332"/>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lang="ar-SA" sz="1200" u="sng">
                <a:solidFill>
                  <a:schemeClr val="hlink"/>
                </a:solidFill>
                <a:latin typeface="Arial"/>
                <a:ea typeface="Arial"/>
                <a:cs typeface="Arial"/>
                <a:sym typeface="Arial"/>
                <a:hlinkClick r:id="rId4"/>
              </a:rPr>
              <a:t>مقطع الفيديو 7: إكمال دورتك الاستعلامية التأملية</a:t>
            </a:r>
            <a:r>
              <a:rPr lang="ar-SA" sz="1200">
                <a:solidFill>
                  <a:schemeClr val="dk1"/>
                </a:solidFill>
                <a:latin typeface="Arimo"/>
                <a:ea typeface="Arimo"/>
                <a:cs typeface="Arimo"/>
                <a:sym typeface="Arimo"/>
              </a:rPr>
              <a:t> يمنحك مزيدًا من المعلومات حول الدورة التأملية وكيفية إكمالها.</a:t>
            </a:r>
            <a:endParaRPr/>
          </a:p>
        </p:txBody>
      </p:sp>
      <p:sp>
        <p:nvSpPr>
          <p:cNvPr id="193" name="Google Shape;193;p22"/>
          <p:cNvSpPr/>
          <p:nvPr/>
        </p:nvSpPr>
        <p:spPr>
          <a:xfrm>
            <a:off x="7542443" y="6490864"/>
            <a:ext cx="510534" cy="51053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4" name="Google Shape;194;p22"/>
          <p:cNvSpPr/>
          <p:nvPr/>
        </p:nvSpPr>
        <p:spPr>
          <a:xfrm>
            <a:off x="4110722" y="3544347"/>
            <a:ext cx="2075688" cy="2161579"/>
          </a:xfrm>
          <a:prstGeom prst="ellipse">
            <a:avLst/>
          </a:prstGeom>
          <a:solidFill>
            <a:srgbClr val="FFFFFF"/>
          </a:solid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5" name="Google Shape;195;p22"/>
          <p:cNvSpPr/>
          <p:nvPr/>
        </p:nvSpPr>
        <p:spPr>
          <a:xfrm>
            <a:off x="2240877" y="1975382"/>
            <a:ext cx="923445" cy="504680"/>
          </a:xfrm>
          <a:prstGeom prst="ellipse">
            <a:avLst/>
          </a:prstGeom>
          <a:solidFill>
            <a:srgbClr val="000000"/>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0" i="0" lang="ar-SA" sz="1200" u="none" cap="none" strike="noStrike">
                <a:solidFill>
                  <a:srgbClr val="FFFFFF"/>
                </a:solidFill>
                <a:latin typeface="Calibri"/>
                <a:ea typeface="Calibri"/>
                <a:cs typeface="Calibri"/>
                <a:sym typeface="Calibri"/>
              </a:rPr>
              <a:t>المشاركة</a:t>
            </a:r>
            <a:endParaRPr b="0" i="0" sz="1200" u="none" cap="none" strike="noStrike">
              <a:solidFill>
                <a:srgbClr val="FFFFFF"/>
              </a:solidFill>
              <a:latin typeface="Calibri"/>
              <a:ea typeface="Calibri"/>
              <a:cs typeface="Calibri"/>
              <a:sym typeface="Calibri"/>
            </a:endParaRPr>
          </a:p>
        </p:txBody>
      </p:sp>
      <p:sp>
        <p:nvSpPr>
          <p:cNvPr id="196" name="Google Shape;196;p22"/>
          <p:cNvSpPr/>
          <p:nvPr/>
        </p:nvSpPr>
        <p:spPr>
          <a:xfrm>
            <a:off x="2735154" y="6648100"/>
            <a:ext cx="886693" cy="495254"/>
          </a:xfrm>
          <a:prstGeom prst="ellipse">
            <a:avLst/>
          </a:prstGeom>
          <a:solidFill>
            <a:srgbClr val="000000"/>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0" i="0" lang="ar-SA" sz="1200" u="none" cap="none" strike="noStrike">
                <a:solidFill>
                  <a:srgbClr val="FFFFFF"/>
                </a:solidFill>
                <a:latin typeface="Calibri"/>
                <a:ea typeface="Calibri"/>
                <a:cs typeface="Calibri"/>
                <a:sym typeface="Calibri"/>
              </a:rPr>
              <a:t>المشاركة</a:t>
            </a:r>
            <a:endParaRPr b="0" i="0" sz="1200" u="none" cap="none" strike="noStrike">
              <a:solidFill>
                <a:srgbClr val="FFFFFF"/>
              </a:solidFill>
              <a:latin typeface="Calibri"/>
              <a:ea typeface="Calibri"/>
              <a:cs typeface="Calibri"/>
              <a:sym typeface="Calibri"/>
            </a:endParaRPr>
          </a:p>
        </p:txBody>
      </p:sp>
      <p:cxnSp>
        <p:nvCxnSpPr>
          <p:cNvPr id="197" name="Google Shape;197;p22"/>
          <p:cNvCxnSpPr>
            <a:stCxn id="198" idx="6"/>
          </p:cNvCxnSpPr>
          <p:nvPr/>
        </p:nvCxnSpPr>
        <p:spPr>
          <a:xfrm>
            <a:off x="4369431" y="1912297"/>
            <a:ext cx="250200" cy="81000"/>
          </a:xfrm>
          <a:prstGeom prst="straightConnector1">
            <a:avLst/>
          </a:prstGeom>
          <a:noFill/>
          <a:ln cap="flat" cmpd="sng" w="9525">
            <a:solidFill>
              <a:srgbClr val="000000"/>
            </a:solidFill>
            <a:prstDash val="solid"/>
            <a:round/>
            <a:headEnd len="sm" w="sm" type="none"/>
            <a:tailEnd len="med" w="med" type="triangle"/>
          </a:ln>
        </p:spPr>
      </p:cxnSp>
      <p:cxnSp>
        <p:nvCxnSpPr>
          <p:cNvPr id="199" name="Google Shape;199;p22"/>
          <p:cNvCxnSpPr>
            <a:stCxn id="195" idx="5"/>
          </p:cNvCxnSpPr>
          <p:nvPr/>
        </p:nvCxnSpPr>
        <p:spPr>
          <a:xfrm>
            <a:off x="3029087" y="2406153"/>
            <a:ext cx="129900" cy="180300"/>
          </a:xfrm>
          <a:prstGeom prst="straightConnector1">
            <a:avLst/>
          </a:prstGeom>
          <a:noFill/>
          <a:ln cap="flat" cmpd="sng" w="9525">
            <a:solidFill>
              <a:srgbClr val="000000"/>
            </a:solidFill>
            <a:prstDash val="solid"/>
            <a:round/>
            <a:headEnd len="sm" w="sm" type="none"/>
            <a:tailEnd len="med" w="med" type="triangle"/>
          </a:ln>
        </p:spPr>
      </p:cxnSp>
      <p:cxnSp>
        <p:nvCxnSpPr>
          <p:cNvPr id="200" name="Google Shape;200;p22"/>
          <p:cNvCxnSpPr>
            <a:stCxn id="196" idx="7"/>
          </p:cNvCxnSpPr>
          <p:nvPr/>
        </p:nvCxnSpPr>
        <p:spPr>
          <a:xfrm flipH="1" rot="10800000">
            <a:off x="3491994" y="6545428"/>
            <a:ext cx="202200" cy="175200"/>
          </a:xfrm>
          <a:prstGeom prst="straightConnector1">
            <a:avLst/>
          </a:prstGeom>
          <a:noFill/>
          <a:ln cap="flat" cmpd="sng" w="9525">
            <a:solidFill>
              <a:srgbClr val="000000"/>
            </a:solidFill>
            <a:prstDash val="solid"/>
            <a:round/>
            <a:headEnd len="sm" w="sm" type="none"/>
            <a:tailEnd len="med" w="med" type="triangle"/>
          </a:ln>
        </p:spPr>
      </p:cxnSp>
      <p:cxnSp>
        <p:nvCxnSpPr>
          <p:cNvPr id="201" name="Google Shape;201;p22"/>
          <p:cNvCxnSpPr/>
          <p:nvPr/>
        </p:nvCxnSpPr>
        <p:spPr>
          <a:xfrm flipH="1">
            <a:off x="7436460" y="3981724"/>
            <a:ext cx="211966" cy="285617"/>
          </a:xfrm>
          <a:prstGeom prst="straightConnector1">
            <a:avLst/>
          </a:prstGeom>
          <a:noFill/>
          <a:ln cap="flat" cmpd="sng" w="9525">
            <a:solidFill>
              <a:srgbClr val="000000"/>
            </a:solidFill>
            <a:prstDash val="solid"/>
            <a:round/>
            <a:headEnd len="sm" w="sm" type="none"/>
            <a:tailEnd len="med" w="med" type="triangle"/>
          </a:ln>
        </p:spPr>
      </p:cxnSp>
      <p:cxnSp>
        <p:nvCxnSpPr>
          <p:cNvPr id="202" name="Google Shape;202;p22"/>
          <p:cNvCxnSpPr/>
          <p:nvPr/>
        </p:nvCxnSpPr>
        <p:spPr>
          <a:xfrm rot="10800000">
            <a:off x="7362750" y="3353645"/>
            <a:ext cx="213694" cy="237606"/>
          </a:xfrm>
          <a:prstGeom prst="straightConnector1">
            <a:avLst/>
          </a:prstGeom>
          <a:noFill/>
          <a:ln cap="flat" cmpd="sng" w="9525">
            <a:solidFill>
              <a:srgbClr val="000000"/>
            </a:solidFill>
            <a:prstDash val="solid"/>
            <a:round/>
            <a:headEnd len="sm" w="sm" type="none"/>
            <a:tailEnd len="med" w="med" type="triangle"/>
          </a:ln>
        </p:spPr>
      </p:cxnSp>
      <p:grpSp>
        <p:nvGrpSpPr>
          <p:cNvPr id="203" name="Google Shape;203;p22"/>
          <p:cNvGrpSpPr/>
          <p:nvPr/>
        </p:nvGrpSpPr>
        <p:grpSpPr>
          <a:xfrm>
            <a:off x="4164528" y="3209626"/>
            <a:ext cx="2672476" cy="3375593"/>
            <a:chOff x="4963159" y="2259374"/>
            <a:chExt cx="3568161" cy="4506929"/>
          </a:xfrm>
        </p:grpSpPr>
        <p:pic>
          <p:nvPicPr>
            <p:cNvPr id="204" name="Google Shape;204;p22"/>
            <p:cNvPicPr preferRelativeResize="0"/>
            <p:nvPr/>
          </p:nvPicPr>
          <p:blipFill rotWithShape="1">
            <a:blip r:embed="rId5">
              <a:alphaModFix/>
            </a:blip>
            <a:srcRect b="0" l="0" r="0" t="0"/>
            <a:stretch/>
          </p:blipFill>
          <p:spPr>
            <a:xfrm>
              <a:off x="6716958" y="5091357"/>
              <a:ext cx="1385965" cy="1385965"/>
            </a:xfrm>
            <a:prstGeom prst="rect">
              <a:avLst/>
            </a:prstGeom>
            <a:noFill/>
            <a:ln>
              <a:noFill/>
            </a:ln>
          </p:spPr>
        </p:pic>
        <p:sp>
          <p:nvSpPr>
            <p:cNvPr id="205" name="Google Shape;205;p22"/>
            <p:cNvSpPr/>
            <p:nvPr/>
          </p:nvSpPr>
          <p:spPr>
            <a:xfrm>
              <a:off x="6280492" y="5046060"/>
              <a:ext cx="2250828" cy="1720243"/>
            </a:xfrm>
            <a:prstGeom prst="rect">
              <a:avLst/>
            </a:prstGeom>
          </p:spPr>
          <p:txBody>
            <a:bodyPr>
              <a:prstTxWarp prst="textPlain"/>
            </a:bodyPr>
            <a:lstStyle/>
            <a:p>
              <a:pPr lvl="0" algn="ctr"/>
              <a:r>
                <a:rPr b="1" i="0">
                  <a:ln>
                    <a:noFill/>
                  </a:ln>
                  <a:solidFill>
                    <a:srgbClr val="000000"/>
                  </a:solidFill>
                  <a:latin typeface="Calibri"/>
                </a:rPr>
                <a:t>التفاعل مع البيانات والنتائج</a:t>
              </a:r>
            </a:p>
          </p:txBody>
        </p:sp>
        <p:pic>
          <p:nvPicPr>
            <p:cNvPr id="206" name="Google Shape;206;p22"/>
            <p:cNvPicPr preferRelativeResize="0"/>
            <p:nvPr/>
          </p:nvPicPr>
          <p:blipFill rotWithShape="1">
            <a:blip r:embed="rId6">
              <a:alphaModFix/>
            </a:blip>
            <a:srcRect b="0" l="0" r="0" t="0"/>
            <a:stretch/>
          </p:blipFill>
          <p:spPr>
            <a:xfrm>
              <a:off x="4963159" y="2259374"/>
              <a:ext cx="2725851" cy="2725851"/>
            </a:xfrm>
            <a:prstGeom prst="rect">
              <a:avLst/>
            </a:prstGeom>
            <a:noFill/>
            <a:ln>
              <a:noFill/>
            </a:ln>
          </p:spPr>
        </p:pic>
      </p:grpSp>
      <p:sp>
        <p:nvSpPr>
          <p:cNvPr id="198" name="Google Shape;198;p22"/>
          <p:cNvSpPr/>
          <p:nvPr/>
        </p:nvSpPr>
        <p:spPr>
          <a:xfrm>
            <a:off x="3621847" y="1652258"/>
            <a:ext cx="747584" cy="520077"/>
          </a:xfrm>
          <a:prstGeom prst="ellipse">
            <a:avLst/>
          </a:prstGeom>
          <a:solidFill>
            <a:srgbClr val="000000"/>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0" i="0" lang="ar-SA" sz="1200" u="none" cap="none" strike="noStrike">
                <a:solidFill>
                  <a:srgbClr val="FFFFFF"/>
                </a:solidFill>
                <a:latin typeface="Calibri"/>
                <a:ea typeface="Calibri"/>
                <a:cs typeface="Calibri"/>
                <a:sym typeface="Calibri"/>
              </a:rPr>
              <a:t>التدقيق الذاتي</a:t>
            </a:r>
            <a:endParaRPr b="0" i="0" sz="1200" u="none" cap="none" strike="noStrike">
              <a:solidFill>
                <a:srgbClr val="FFFFFF"/>
              </a:solidFill>
              <a:latin typeface="Calibri"/>
              <a:ea typeface="Calibri"/>
              <a:cs typeface="Calibri"/>
              <a:sym typeface="Calibri"/>
            </a:endParaRPr>
          </a:p>
        </p:txBody>
      </p:sp>
      <p:sp>
        <p:nvSpPr>
          <p:cNvPr id="207" name="Google Shape;207;p22"/>
          <p:cNvSpPr/>
          <p:nvPr/>
        </p:nvSpPr>
        <p:spPr>
          <a:xfrm>
            <a:off x="7331658" y="3556649"/>
            <a:ext cx="1061085" cy="457783"/>
          </a:xfrm>
          <a:prstGeom prst="ellipse">
            <a:avLst/>
          </a:prstGeom>
          <a:solidFill>
            <a:srgbClr val="000000"/>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lang="ar-SA" sz="1200">
                <a:solidFill>
                  <a:srgbClr val="FFFFFF"/>
                </a:solidFill>
                <a:latin typeface="Calibri"/>
                <a:ea typeface="Calibri"/>
                <a:cs typeface="Calibri"/>
                <a:sym typeface="Calibri"/>
              </a:rPr>
              <a:t>الترميز</a:t>
            </a:r>
            <a:endParaRPr b="0" i="0" sz="1200" u="none" cap="none" strike="noStrike">
              <a:solidFill>
                <a:srgbClr val="FFFFFF"/>
              </a:solidFill>
              <a:latin typeface="Calibri"/>
              <a:ea typeface="Calibri"/>
              <a:cs typeface="Calibri"/>
              <a:sym typeface="Calibri"/>
            </a:endParaRPr>
          </a:p>
        </p:txBody>
      </p:sp>
      <p:grpSp>
        <p:nvGrpSpPr>
          <p:cNvPr id="208" name="Google Shape;208;p22"/>
          <p:cNvGrpSpPr/>
          <p:nvPr/>
        </p:nvGrpSpPr>
        <p:grpSpPr>
          <a:xfrm>
            <a:off x="2901336" y="2463629"/>
            <a:ext cx="1595755" cy="1112519"/>
            <a:chOff x="-77000" y="0"/>
            <a:chExt cx="1763395" cy="1270635"/>
          </a:xfrm>
        </p:grpSpPr>
        <p:pic>
          <p:nvPicPr>
            <p:cNvPr id="209" name="Google Shape;209;p22"/>
            <p:cNvPicPr preferRelativeResize="0"/>
            <p:nvPr/>
          </p:nvPicPr>
          <p:blipFill rotWithShape="1">
            <a:blip r:embed="rId7">
              <a:alphaModFix/>
            </a:blip>
            <a:srcRect b="0" l="0" r="0" t="0"/>
            <a:stretch/>
          </p:blipFill>
          <p:spPr>
            <a:xfrm>
              <a:off x="276225" y="0"/>
              <a:ext cx="1042670" cy="1042670"/>
            </a:xfrm>
            <a:prstGeom prst="rect">
              <a:avLst/>
            </a:prstGeom>
            <a:noFill/>
            <a:ln>
              <a:noFill/>
            </a:ln>
          </p:spPr>
        </p:pic>
        <p:sp>
          <p:nvSpPr>
            <p:cNvPr id="210" name="Google Shape;210;p22"/>
            <p:cNvSpPr/>
            <p:nvPr/>
          </p:nvSpPr>
          <p:spPr>
            <a:xfrm>
              <a:off x="-77000" y="809625"/>
              <a:ext cx="1763395" cy="461010"/>
            </a:xfrm>
            <a:prstGeom prst="rect">
              <a:avLst/>
            </a:prstGeom>
          </p:spPr>
          <p:txBody>
            <a:bodyPr>
              <a:prstTxWarp prst="textPlain"/>
            </a:bodyPr>
            <a:lstStyle/>
            <a:p>
              <a:pPr lvl="0" algn="ctr"/>
              <a:r>
                <a:rPr b="1" i="0">
                  <a:ln>
                    <a:noFill/>
                  </a:ln>
                  <a:solidFill>
                    <a:srgbClr val="000000"/>
                  </a:solidFill>
                  <a:latin typeface="Calibri"/>
                </a:rPr>
                <a:t>المراجعة والتفكير</a:t>
              </a:r>
            </a:p>
          </p:txBody>
        </p:sp>
      </p:grpSp>
      <p:grpSp>
        <p:nvGrpSpPr>
          <p:cNvPr id="211" name="Google Shape;211;p22"/>
          <p:cNvGrpSpPr/>
          <p:nvPr/>
        </p:nvGrpSpPr>
        <p:grpSpPr>
          <a:xfrm>
            <a:off x="4380595" y="1704460"/>
            <a:ext cx="1569720" cy="1126490"/>
            <a:chOff x="0" y="0"/>
            <a:chExt cx="1569720" cy="1126556"/>
          </a:xfrm>
        </p:grpSpPr>
        <p:pic>
          <p:nvPicPr>
            <p:cNvPr id="212" name="Google Shape;212;p22"/>
            <p:cNvPicPr preferRelativeResize="0"/>
            <p:nvPr/>
          </p:nvPicPr>
          <p:blipFill rotWithShape="1">
            <a:blip r:embed="rId8">
              <a:alphaModFix/>
            </a:blip>
            <a:srcRect b="0" l="0" r="0" t="0"/>
            <a:stretch/>
          </p:blipFill>
          <p:spPr>
            <a:xfrm>
              <a:off x="272955" y="0"/>
              <a:ext cx="941695" cy="941695"/>
            </a:xfrm>
            <a:prstGeom prst="rect">
              <a:avLst/>
            </a:prstGeom>
            <a:noFill/>
            <a:ln>
              <a:noFill/>
            </a:ln>
          </p:spPr>
        </p:pic>
        <p:sp>
          <p:nvSpPr>
            <p:cNvPr id="213" name="Google Shape;213;p22"/>
            <p:cNvSpPr/>
            <p:nvPr/>
          </p:nvSpPr>
          <p:spPr>
            <a:xfrm>
              <a:off x="0" y="723331"/>
              <a:ext cx="1569720" cy="403225"/>
            </a:xfrm>
            <a:prstGeom prst="rect">
              <a:avLst/>
            </a:prstGeom>
          </p:spPr>
          <p:txBody>
            <a:bodyPr>
              <a:prstTxWarp prst="textPlain"/>
            </a:bodyPr>
            <a:lstStyle/>
            <a:p>
              <a:pPr lvl="0" algn="ctr"/>
              <a:r>
                <a:rPr b="1" i="0">
                  <a:ln>
                    <a:noFill/>
                  </a:ln>
                  <a:solidFill>
                    <a:srgbClr val="000000"/>
                  </a:solidFill>
                  <a:latin typeface="Calibri"/>
                </a:rPr>
                <a:t>مجالات التركيز</a:t>
              </a:r>
            </a:p>
          </p:txBody>
        </p:sp>
      </p:grpSp>
      <p:grpSp>
        <p:nvGrpSpPr>
          <p:cNvPr id="214" name="Google Shape;214;p22"/>
          <p:cNvGrpSpPr/>
          <p:nvPr/>
        </p:nvGrpSpPr>
        <p:grpSpPr>
          <a:xfrm>
            <a:off x="5689605" y="2276277"/>
            <a:ext cx="1974215" cy="1109346"/>
            <a:chOff x="-201196" y="0"/>
            <a:chExt cx="1974317" cy="1109487"/>
          </a:xfrm>
        </p:grpSpPr>
        <p:sp>
          <p:nvSpPr>
            <p:cNvPr id="215" name="Google Shape;215;p22"/>
            <p:cNvSpPr/>
            <p:nvPr/>
          </p:nvSpPr>
          <p:spPr>
            <a:xfrm>
              <a:off x="-201196" y="723065"/>
              <a:ext cx="1974317" cy="386422"/>
            </a:xfrm>
            <a:prstGeom prst="rect">
              <a:avLst/>
            </a:prstGeom>
          </p:spPr>
          <p:txBody>
            <a:bodyPr>
              <a:prstTxWarp prst="textPlain"/>
            </a:bodyPr>
            <a:lstStyle/>
            <a:p>
              <a:pPr lvl="0" algn="ctr"/>
              <a:r>
                <a:rPr b="1" i="0">
                  <a:ln>
                    <a:noFill/>
                  </a:ln>
                  <a:solidFill>
                    <a:srgbClr val="000000"/>
                  </a:solidFill>
                  <a:latin typeface="Calibri"/>
                </a:rPr>
                <a:t>محور التركيز وأسئلة الاستعلام </a:t>
              </a:r>
            </a:p>
          </p:txBody>
        </p:sp>
        <p:pic>
          <p:nvPicPr>
            <p:cNvPr id="216" name="Google Shape;216;p22"/>
            <p:cNvPicPr preferRelativeResize="0"/>
            <p:nvPr/>
          </p:nvPicPr>
          <p:blipFill rotWithShape="1">
            <a:blip r:embed="rId9">
              <a:alphaModFix/>
            </a:blip>
            <a:srcRect b="0" l="0" r="0" t="0"/>
            <a:stretch/>
          </p:blipFill>
          <p:spPr>
            <a:xfrm>
              <a:off x="368490" y="0"/>
              <a:ext cx="914400" cy="900752"/>
            </a:xfrm>
            <a:prstGeom prst="rect">
              <a:avLst/>
            </a:prstGeom>
            <a:noFill/>
            <a:ln>
              <a:noFill/>
            </a:ln>
          </p:spPr>
        </p:pic>
      </p:grpSp>
      <p:grpSp>
        <p:nvGrpSpPr>
          <p:cNvPr id="217" name="Google Shape;217;p22"/>
          <p:cNvGrpSpPr/>
          <p:nvPr/>
        </p:nvGrpSpPr>
        <p:grpSpPr>
          <a:xfrm>
            <a:off x="2554724" y="3981725"/>
            <a:ext cx="1332513" cy="1144682"/>
            <a:chOff x="-86625" y="0"/>
            <a:chExt cx="1309370" cy="1242920"/>
          </a:xfrm>
        </p:grpSpPr>
        <p:pic>
          <p:nvPicPr>
            <p:cNvPr id="218" name="Google Shape;218;p22"/>
            <p:cNvPicPr preferRelativeResize="0"/>
            <p:nvPr/>
          </p:nvPicPr>
          <p:blipFill rotWithShape="1">
            <a:blip r:embed="rId10">
              <a:alphaModFix/>
            </a:blip>
            <a:srcRect b="0" l="0" r="0" t="0"/>
            <a:stretch/>
          </p:blipFill>
          <p:spPr>
            <a:xfrm>
              <a:off x="57150" y="0"/>
              <a:ext cx="1036320" cy="1036320"/>
            </a:xfrm>
            <a:prstGeom prst="rect">
              <a:avLst/>
            </a:prstGeom>
            <a:noFill/>
            <a:ln>
              <a:noFill/>
            </a:ln>
          </p:spPr>
        </p:pic>
        <p:sp>
          <p:nvSpPr>
            <p:cNvPr id="219" name="Google Shape;219;p22"/>
            <p:cNvSpPr/>
            <p:nvPr/>
          </p:nvSpPr>
          <p:spPr>
            <a:xfrm>
              <a:off x="-86625" y="781677"/>
              <a:ext cx="1309370" cy="461243"/>
            </a:xfrm>
            <a:prstGeom prst="rect">
              <a:avLst/>
            </a:prstGeom>
          </p:spPr>
          <p:txBody>
            <a:bodyPr>
              <a:prstTxWarp prst="textPlain"/>
            </a:bodyPr>
            <a:lstStyle/>
            <a:p>
              <a:pPr lvl="0" algn="ctr"/>
              <a:r>
                <a:rPr b="1" i="0">
                  <a:ln>
                    <a:noFill/>
                  </a:ln>
                  <a:solidFill>
                    <a:srgbClr val="000000"/>
                  </a:solidFill>
                  <a:latin typeface="Calibri"/>
                </a:rPr>
                <a:t>خطة العمل</a:t>
              </a:r>
            </a:p>
          </p:txBody>
        </p:sp>
      </p:grpSp>
      <p:grpSp>
        <p:nvGrpSpPr>
          <p:cNvPr id="220" name="Google Shape;220;p22"/>
          <p:cNvGrpSpPr/>
          <p:nvPr/>
        </p:nvGrpSpPr>
        <p:grpSpPr>
          <a:xfrm>
            <a:off x="2704945" y="5275775"/>
            <a:ext cx="2392231" cy="1147540"/>
            <a:chOff x="-653562" y="0"/>
            <a:chExt cx="2357527" cy="1232274"/>
          </a:xfrm>
        </p:grpSpPr>
        <p:pic>
          <p:nvPicPr>
            <p:cNvPr id="221" name="Google Shape;221;p22"/>
            <p:cNvPicPr preferRelativeResize="0"/>
            <p:nvPr/>
          </p:nvPicPr>
          <p:blipFill rotWithShape="1">
            <a:blip r:embed="rId11">
              <a:alphaModFix/>
            </a:blip>
            <a:srcRect b="0" l="0" r="0" t="0"/>
            <a:stretch/>
          </p:blipFill>
          <p:spPr>
            <a:xfrm>
              <a:off x="123825" y="0"/>
              <a:ext cx="1042670" cy="1042670"/>
            </a:xfrm>
            <a:prstGeom prst="rect">
              <a:avLst/>
            </a:prstGeom>
            <a:noFill/>
            <a:ln>
              <a:noFill/>
            </a:ln>
          </p:spPr>
        </p:pic>
        <p:sp>
          <p:nvSpPr>
            <p:cNvPr id="222" name="Google Shape;222;p22"/>
            <p:cNvSpPr/>
            <p:nvPr/>
          </p:nvSpPr>
          <p:spPr>
            <a:xfrm>
              <a:off x="-653562" y="771265"/>
              <a:ext cx="2357527" cy="461009"/>
            </a:xfrm>
            <a:prstGeom prst="rect">
              <a:avLst/>
            </a:prstGeom>
          </p:spPr>
          <p:txBody>
            <a:bodyPr>
              <a:prstTxWarp prst="textPlain"/>
            </a:bodyPr>
            <a:lstStyle/>
            <a:p>
              <a:pPr lvl="0" algn="ctr"/>
              <a:r>
                <a:rPr b="1" i="0">
                  <a:ln>
                    <a:noFill/>
                  </a:ln>
                  <a:solidFill>
                    <a:srgbClr val="000000"/>
                  </a:solidFill>
                  <a:latin typeface="Calibri"/>
                </a:rPr>
                <a:t>النتائج والتفسير والتأمل</a:t>
              </a:r>
            </a:p>
          </p:txBody>
        </p:sp>
      </p:grpSp>
      <p:grpSp>
        <p:nvGrpSpPr>
          <p:cNvPr id="223" name="Google Shape;223;p22"/>
          <p:cNvGrpSpPr/>
          <p:nvPr/>
        </p:nvGrpSpPr>
        <p:grpSpPr>
          <a:xfrm>
            <a:off x="6225097" y="4206053"/>
            <a:ext cx="1981728" cy="1203128"/>
            <a:chOff x="-199586" y="0"/>
            <a:chExt cx="2015532" cy="1232535"/>
          </a:xfrm>
        </p:grpSpPr>
        <p:pic>
          <p:nvPicPr>
            <p:cNvPr id="224" name="Google Shape;224;p22"/>
            <p:cNvPicPr preferRelativeResize="0"/>
            <p:nvPr/>
          </p:nvPicPr>
          <p:blipFill rotWithShape="1">
            <a:blip r:embed="rId12">
              <a:alphaModFix/>
            </a:blip>
            <a:srcRect b="0" l="0" r="0" t="0"/>
            <a:stretch/>
          </p:blipFill>
          <p:spPr>
            <a:xfrm>
              <a:off x="276225" y="0"/>
              <a:ext cx="1027430" cy="1027430"/>
            </a:xfrm>
            <a:prstGeom prst="rect">
              <a:avLst/>
            </a:prstGeom>
            <a:noFill/>
            <a:ln>
              <a:noFill/>
            </a:ln>
          </p:spPr>
        </p:pic>
        <p:sp>
          <p:nvSpPr>
            <p:cNvPr id="225" name="Google Shape;225;p22"/>
            <p:cNvSpPr/>
            <p:nvPr/>
          </p:nvSpPr>
          <p:spPr>
            <a:xfrm>
              <a:off x="-199586" y="771525"/>
              <a:ext cx="2015532" cy="461010"/>
            </a:xfrm>
            <a:prstGeom prst="rect">
              <a:avLst/>
            </a:prstGeom>
          </p:spPr>
          <p:txBody>
            <a:bodyPr>
              <a:prstTxWarp prst="textPlain"/>
            </a:bodyPr>
            <a:lstStyle/>
            <a:p>
              <a:pPr lvl="0" algn="ctr"/>
              <a:r>
                <a:rPr b="1" i="0">
                  <a:ln>
                    <a:noFill/>
                  </a:ln>
                  <a:solidFill>
                    <a:srgbClr val="000000"/>
                  </a:solidFill>
                  <a:latin typeface="Calibri"/>
                </a:rPr>
                <a:t>خطة الاستعلام وطرقه</a:t>
              </a:r>
            </a:p>
          </p:txBody>
        </p:sp>
      </p:grpSp>
      <p:sp>
        <p:nvSpPr>
          <p:cNvPr id="226" name="Google Shape;226;p22"/>
          <p:cNvSpPr txBox="1"/>
          <p:nvPr/>
        </p:nvSpPr>
        <p:spPr>
          <a:xfrm>
            <a:off x="84253" y="6815115"/>
            <a:ext cx="284883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Calibri"/>
              <a:buNone/>
            </a:pPr>
            <a:r>
              <a:rPr b="1" lang="ar-SA" sz="1400" u="sng">
                <a:solidFill>
                  <a:schemeClr val="hlink"/>
                </a:solidFill>
                <a:latin typeface="Calibri"/>
                <a:ea typeface="Calibri"/>
                <a:cs typeface="Calibri"/>
                <a:sym typeface="Calibri"/>
                <a:hlinkClick r:id="rId13"/>
              </a:rPr>
              <a:t>https://www.camtree.org</a:t>
            </a:r>
            <a:endParaRPr b="1"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1" lang="ar-SA" sz="1400" u="sng">
                <a:solidFill>
                  <a:schemeClr val="hlink"/>
                </a:solidFill>
                <a:latin typeface="Calibri"/>
                <a:ea typeface="Calibri"/>
                <a:cs typeface="Calibri"/>
                <a:sym typeface="Calibri"/>
                <a:hlinkClick r:id="rId14"/>
              </a:rPr>
              <a:t>https://library.camtree.org</a:t>
            </a:r>
            <a:endParaRPr b="1" sz="1400" u="none">
              <a:solidFill>
                <a:schemeClr val="lt1"/>
              </a:solidFill>
              <a:latin typeface="Calibri"/>
              <a:ea typeface="Calibri"/>
              <a:cs typeface="Calibri"/>
              <a:sym typeface="Calibri"/>
            </a:endParaRPr>
          </a:p>
        </p:txBody>
      </p:sp>
      <p:sp>
        <p:nvSpPr>
          <p:cNvPr id="227" name="Google Shape;227;p22"/>
          <p:cNvSpPr/>
          <p:nvPr/>
        </p:nvSpPr>
        <p:spPr>
          <a:xfrm>
            <a:off x="4548481" y="3855427"/>
            <a:ext cx="1200170" cy="701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200">
                <a:solidFill>
                  <a:schemeClr val="lt1"/>
                </a:solidFill>
                <a:latin typeface="Calibri"/>
                <a:ea typeface="Calibri"/>
                <a:cs typeface="Calibri"/>
                <a:sym typeface="Calibri"/>
              </a:rPr>
              <a:t> الإعادة حسب الحاجة</a:t>
            </a:r>
            <a:endParaRPr sz="1200">
              <a:solidFill>
                <a:schemeClr val="lt1"/>
              </a:solidFill>
              <a:latin typeface="Calibri"/>
              <a:ea typeface="Calibri"/>
              <a:cs typeface="Calibri"/>
              <a:sym typeface="Calibri"/>
            </a:endParaRPr>
          </a:p>
        </p:txBody>
      </p:sp>
      <p:sp>
        <p:nvSpPr>
          <p:cNvPr id="228" name="Google Shape;228;p22"/>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2" name="Shape 232"/>
        <p:cNvGrpSpPr/>
        <p:nvPr/>
      </p:nvGrpSpPr>
      <p:grpSpPr>
        <a:xfrm>
          <a:off x="0" y="0"/>
          <a:ext cx="0" cy="0"/>
          <a:chOff x="0" y="0"/>
          <a:chExt cx="0" cy="0"/>
        </a:xfrm>
      </p:grpSpPr>
      <p:sp>
        <p:nvSpPr>
          <p:cNvPr id="233" name="Google Shape;233;p23"/>
          <p:cNvSpPr txBox="1"/>
          <p:nvPr/>
        </p:nvSpPr>
        <p:spPr>
          <a:xfrm>
            <a:off x="6563040" y="1017760"/>
            <a:ext cx="3660460" cy="89383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757555" marR="0" rtl="1" algn="r">
              <a:lnSpc>
                <a:spcPct val="100000"/>
              </a:lnSpc>
              <a:spcBef>
                <a:spcPts val="0"/>
              </a:spcBef>
              <a:spcAft>
                <a:spcPts val="0"/>
              </a:spcAft>
              <a:buNone/>
            </a:pPr>
            <a:r>
              <a:rPr b="1" lang="ar-SA" sz="1400">
                <a:solidFill>
                  <a:schemeClr val="dk1"/>
                </a:solidFill>
                <a:latin typeface="Arial"/>
                <a:ea typeface="Arial"/>
                <a:cs typeface="Arial"/>
                <a:sym typeface="Arial"/>
              </a:rPr>
              <a:t>أمثلة على استعلامات المعلمين</a:t>
            </a:r>
            <a:endParaRPr/>
          </a:p>
          <a:p>
            <a:pPr indent="0" lvl="0" marL="82550" marR="332740" rtl="1" algn="r">
              <a:lnSpc>
                <a:spcPct val="120800"/>
              </a:lnSpc>
              <a:spcBef>
                <a:spcPts val="645"/>
              </a:spcBef>
              <a:spcAft>
                <a:spcPts val="0"/>
              </a:spcAft>
              <a:buNone/>
            </a:pPr>
            <a:r>
              <a:rPr lang="ar-SA" sz="1200">
                <a:solidFill>
                  <a:schemeClr val="dk1"/>
                </a:solidFill>
                <a:latin typeface="Arimo"/>
                <a:ea typeface="Arimo"/>
                <a:cs typeface="Arimo"/>
                <a:sym typeface="Arimo"/>
              </a:rPr>
              <a:t>فيما يلي بعض الأمثلة على الطرق التي استخدم بها المعلمون حزمة</a:t>
            </a:r>
            <a:endParaRPr/>
          </a:p>
          <a:p>
            <a:pPr indent="0" lvl="0" marL="82550" marR="332740" rtl="1" algn="r">
              <a:lnSpc>
                <a:spcPct val="120800"/>
              </a:lnSpc>
              <a:spcBef>
                <a:spcPts val="645"/>
              </a:spcBef>
              <a:spcAft>
                <a:spcPts val="0"/>
              </a:spcAft>
              <a:buNone/>
            </a:pPr>
            <a:r>
              <a:rPr lang="ar-SA" sz="1200">
                <a:solidFill>
                  <a:schemeClr val="dk1"/>
                </a:solidFill>
                <a:latin typeface="Arimo"/>
                <a:ea typeface="Arimo"/>
                <a:cs typeface="Arimo"/>
                <a:sym typeface="Arimo"/>
              </a:rPr>
              <a:t>T-SEDA لإجراء الاستعلامات الخاصة بفصولهم الدراسية.</a:t>
            </a:r>
            <a:endParaRPr/>
          </a:p>
        </p:txBody>
      </p:sp>
      <p:sp>
        <p:nvSpPr>
          <p:cNvPr id="234" name="Google Shape;234;p23"/>
          <p:cNvSpPr txBox="1"/>
          <p:nvPr/>
        </p:nvSpPr>
        <p:spPr>
          <a:xfrm>
            <a:off x="6718300" y="2318511"/>
            <a:ext cx="3200400" cy="4257961"/>
          </a:xfrm>
          <a:prstGeom prst="rect">
            <a:avLst/>
          </a:prstGeom>
          <a:solidFill>
            <a:srgbClr val="E6CCE6"/>
          </a:solidFill>
          <a:ln cap="flat" cmpd="sng" w="9525">
            <a:solidFill>
              <a:srgbClr val="000000"/>
            </a:solidFill>
            <a:prstDash val="solid"/>
            <a:round/>
            <a:headEnd len="sm" w="sm" type="none"/>
            <a:tailEnd len="sm" w="sm" type="none"/>
          </a:ln>
        </p:spPr>
        <p:txBody>
          <a:bodyPr anchorCtr="0" anchor="t" bIns="0" lIns="0" spcFirstLastPara="1" rIns="0" wrap="square" tIns="78100">
            <a:spAutoFit/>
          </a:bodyPr>
          <a:lstStyle/>
          <a:p>
            <a:pPr indent="0" lvl="0" marL="1341755" marR="0" rtl="1" algn="r">
              <a:lnSpc>
                <a:spcPct val="100000"/>
              </a:lnSpc>
              <a:spcBef>
                <a:spcPts val="0"/>
              </a:spcBef>
              <a:spcAft>
                <a:spcPts val="0"/>
              </a:spcAft>
              <a:buNone/>
            </a:pPr>
            <a:r>
              <a:rPr b="1" lang="ar-SA" sz="1000">
                <a:solidFill>
                  <a:schemeClr val="dk1"/>
                </a:solidFill>
                <a:latin typeface="Arial"/>
                <a:ea typeface="Arial"/>
                <a:cs typeface="Arial"/>
                <a:sym typeface="Arial"/>
              </a:rPr>
              <a:t>استعلام غاري:</a:t>
            </a:r>
            <a:endParaRPr/>
          </a:p>
          <a:p>
            <a:pPr indent="0" lvl="0" marL="962660" marR="0" rtl="1" algn="r">
              <a:lnSpc>
                <a:spcPct val="100000"/>
              </a:lnSpc>
              <a:spcBef>
                <a:spcPts val="835"/>
              </a:spcBef>
              <a:spcAft>
                <a:spcPts val="0"/>
              </a:spcAft>
              <a:buNone/>
            </a:pPr>
            <a:r>
              <a:rPr b="1" lang="ar-SA" sz="1000">
                <a:solidFill>
                  <a:schemeClr val="dk1"/>
                </a:solidFill>
                <a:latin typeface="Arial"/>
                <a:ea typeface="Arial"/>
                <a:cs typeface="Arial"/>
                <a:sym typeface="Arial"/>
              </a:rPr>
              <a:t>إقامة الحوار خلال تمثيل الأدوار</a:t>
            </a:r>
            <a:endParaRPr/>
          </a:p>
          <a:p>
            <a:pPr indent="0" lvl="0" marL="81915" marR="128904" rtl="1" algn="r">
              <a:lnSpc>
                <a:spcPct val="120700"/>
              </a:lnSpc>
              <a:spcBef>
                <a:spcPts val="615"/>
              </a:spcBef>
              <a:spcAft>
                <a:spcPts val="0"/>
              </a:spcAft>
              <a:buNone/>
            </a:pPr>
            <a:r>
              <a:rPr lang="ar-SA" sz="1000">
                <a:solidFill>
                  <a:schemeClr val="dk1"/>
                </a:solidFill>
                <a:latin typeface="Arial"/>
                <a:ea typeface="Arial"/>
                <a:cs typeface="Arial"/>
                <a:sym typeface="Arial"/>
              </a:rPr>
              <a:t>أعلِّم أطفالاً تتراوح أعمارهم بين 4 إلى 5 أعوام، ويعد ركن تمثيل الأدوار جزءًا مهمًا من مكونات الفصل الدراسي خلال مرحلة السنوات التأسيسية المبكرة (EYFS)، لأننا نربط دائمًا الأنشطة في ركن تمثيل الأدوار بإطار تطوير EYFS. عندما استخدمت أداة التدقيق الذاتي، أدركت أنه نظرًا لأن الفصل يتسم بحرية ممارسة الأنشطة دون قيود، فأنا بحاجة إلى أن أعرف بالضبط كيفية استخدام الأطفال لهذا الركن، وتحديدًا كيفية استجابتهم بعضهم لبعض خلال وجوده فيه.</a:t>
            </a:r>
            <a:endParaRPr/>
          </a:p>
          <a:p>
            <a:pPr indent="0" lvl="0" marL="81915" marR="137160" rtl="1" algn="r">
              <a:lnSpc>
                <a:spcPct val="121000"/>
              </a:lnSpc>
              <a:spcBef>
                <a:spcPts val="585"/>
              </a:spcBef>
              <a:spcAft>
                <a:spcPts val="0"/>
              </a:spcAft>
              <a:buNone/>
            </a:pPr>
            <a:r>
              <a:rPr lang="ar-SA" sz="1000">
                <a:solidFill>
                  <a:schemeClr val="dk1"/>
                </a:solidFill>
                <a:latin typeface="Arial"/>
                <a:ea typeface="Arial"/>
                <a:cs typeface="Arial"/>
                <a:sym typeface="Arial"/>
              </a:rPr>
              <a:t>قررت أن أراقب الأطفال يلعبون في ركن تمثيل الأدوار لأرى كيف </a:t>
            </a:r>
            <a:r>
              <a:rPr b="1" lang="ar-SA" sz="1000">
                <a:solidFill>
                  <a:schemeClr val="dk1"/>
                </a:solidFill>
                <a:latin typeface="Arial"/>
                <a:ea typeface="Arial"/>
                <a:cs typeface="Arial"/>
                <a:sym typeface="Arial"/>
              </a:rPr>
              <a:t>ينطلقون من أفكار بعضهم البعض</a:t>
            </a:r>
            <a:r>
              <a:rPr lang="ar-SA" sz="1000">
                <a:solidFill>
                  <a:schemeClr val="dk1"/>
                </a:solidFill>
                <a:latin typeface="Arial"/>
                <a:ea typeface="Arial"/>
                <a:cs typeface="Arial"/>
                <a:sym typeface="Arial"/>
              </a:rPr>
              <a:t> ويقيمون الحوار بينهم على هذا الأساس. استخدمت القالبين 2C و2D للترميز بشكل آني خلال العملية، واكتشفت أن بعض الأطفال طوروا تعبيرهم الإبداعي خلال حديثهم مع الآخرين، ودمجوا أفكارًا جديدة في لعِبهم. ومع ذلك، يلعب أطفال آخرون بمفردهم في الغالب ولا يستمعون للأطفال الآخرين أو يستجيبون لهم.</a:t>
            </a:r>
            <a:endParaRPr/>
          </a:p>
          <a:p>
            <a:pPr indent="0" lvl="0" marL="81915" marR="95885" rtl="1" algn="just">
              <a:lnSpc>
                <a:spcPct val="121000"/>
              </a:lnSpc>
              <a:spcBef>
                <a:spcPts val="585"/>
              </a:spcBef>
              <a:spcAft>
                <a:spcPts val="0"/>
              </a:spcAft>
              <a:buNone/>
            </a:pPr>
            <a:r>
              <a:rPr lang="ar-SA" sz="1000">
                <a:solidFill>
                  <a:schemeClr val="dk1"/>
                </a:solidFill>
                <a:latin typeface="Arial"/>
                <a:ea typeface="Arial"/>
                <a:cs typeface="Arial"/>
                <a:sym typeface="Arial"/>
              </a:rPr>
              <a:t>بعد ذلك، قررت أن أسأل الأطفال عمّا إذا كانوا يريدون اللعب في ركن تمثيل الأدوار في أزواج، وطلبت أن يشاركوني أفكارهم حول كيفية اللعب. وجدت أن الأطفال لا يستجيبون لأفكار زملائهم إلا إذا كانوا متحمسين لها، ولكنني اكتشفت أيضًا أنهم أصبحوا على دراية بدائرة أوسع من شركاء اللعب مقارنة بأصدقائهم القلائل المعتادين. وهذا يعني أنهم كانوا يُنصتون لمجموعة من الأفكار المختلفة.</a:t>
            </a:r>
            <a:endParaRPr/>
          </a:p>
        </p:txBody>
      </p:sp>
      <p:sp>
        <p:nvSpPr>
          <p:cNvPr id="235" name="Google Shape;235;p23"/>
          <p:cNvSpPr txBox="1"/>
          <p:nvPr/>
        </p:nvSpPr>
        <p:spPr>
          <a:xfrm>
            <a:off x="472440" y="983582"/>
            <a:ext cx="5565140" cy="2116028"/>
          </a:xfrm>
          <a:prstGeom prst="rect">
            <a:avLst/>
          </a:prstGeom>
          <a:solidFill>
            <a:srgbClr val="E6B9B8"/>
          </a:solidFill>
          <a:ln cap="flat" cmpd="sng" w="9525">
            <a:solidFill>
              <a:srgbClr val="000000"/>
            </a:solidFill>
            <a:prstDash val="solid"/>
            <a:round/>
            <a:headEnd len="sm" w="sm" type="none"/>
            <a:tailEnd len="sm" w="sm" type="none"/>
          </a:ln>
        </p:spPr>
        <p:txBody>
          <a:bodyPr anchorCtr="0" anchor="t" bIns="0" lIns="0" spcFirstLastPara="1" rIns="0" wrap="square" tIns="78725">
            <a:spAutoFit/>
          </a:bodyPr>
          <a:lstStyle/>
          <a:p>
            <a:pPr indent="0" lvl="0" marL="2366645" marR="0" rtl="1" algn="r">
              <a:lnSpc>
                <a:spcPct val="100000"/>
              </a:lnSpc>
              <a:spcBef>
                <a:spcPts val="0"/>
              </a:spcBef>
              <a:spcAft>
                <a:spcPts val="0"/>
              </a:spcAft>
              <a:buNone/>
            </a:pPr>
            <a:r>
              <a:rPr b="1" lang="ar-SA" sz="1000">
                <a:solidFill>
                  <a:schemeClr val="dk1"/>
                </a:solidFill>
                <a:latin typeface="Arial"/>
                <a:ea typeface="Arial"/>
                <a:cs typeface="Arial"/>
                <a:sym typeface="Arial"/>
              </a:rPr>
              <a:t>استعلام كيران:</a:t>
            </a:r>
            <a:endParaRPr/>
          </a:p>
          <a:p>
            <a:pPr indent="0" lvl="0" marL="1664335" marR="0" rtl="1" algn="r">
              <a:lnSpc>
                <a:spcPct val="100000"/>
              </a:lnSpc>
              <a:spcBef>
                <a:spcPts val="840"/>
              </a:spcBef>
              <a:spcAft>
                <a:spcPts val="0"/>
              </a:spcAft>
              <a:buNone/>
            </a:pPr>
            <a:r>
              <a:rPr b="1" lang="ar-SA" sz="1000">
                <a:solidFill>
                  <a:schemeClr val="dk1"/>
                </a:solidFill>
                <a:latin typeface="Arial"/>
                <a:ea typeface="Arial"/>
                <a:cs typeface="Arial"/>
                <a:sym typeface="Arial"/>
              </a:rPr>
              <a:t>استبيان أفكار الآخرين في مادة التاريخ</a:t>
            </a:r>
            <a:endParaRPr/>
          </a:p>
          <a:p>
            <a:pPr indent="-635" lvl="0" marL="81280" marR="95885" rtl="1" algn="just">
              <a:lnSpc>
                <a:spcPct val="120500"/>
              </a:lnSpc>
              <a:spcBef>
                <a:spcPts val="615"/>
              </a:spcBef>
              <a:spcAft>
                <a:spcPts val="0"/>
              </a:spcAft>
              <a:buNone/>
            </a:pPr>
            <a:r>
              <a:rPr lang="ar-SA" sz="1000">
                <a:solidFill>
                  <a:schemeClr val="dk1"/>
                </a:solidFill>
                <a:latin typeface="Arial"/>
                <a:ea typeface="Arial"/>
                <a:cs typeface="Arial"/>
                <a:sym typeface="Arial"/>
              </a:rPr>
              <a:t>أنا معلمة مادة التاريخ للمرحلة الثانوية (للطلاب الذين تتراوح أعمارهم بين 11 و16 عامًا)، وباستخدام أداة التدقيق الذاتي، تساءلت عمّا إذا كان طلابي يفهمون كيفية استجواب أفكار بعضهم بعضًا بشأن المصادر، فقررت أن أراقب مدى تحدي الطلاب لأفكار بعضهم بعضًا أثناء اطّلاعهم على المصادر في ثنائيات. ليس هذا فحسب، بل أردت أن يدرك الطلاب أنفسهم مدى أهمية تحدي أفكار بعضهم بعضًا، وذلك لأن بعض المصادر يمكن أن تكون مضللة بصورة متعمدة.</a:t>
            </a:r>
            <a:endParaRPr/>
          </a:p>
          <a:p>
            <a:pPr indent="0" lvl="0" marL="81280" marR="95250" rtl="1" algn="just">
              <a:lnSpc>
                <a:spcPct val="120500"/>
              </a:lnSpc>
              <a:spcBef>
                <a:spcPts val="615"/>
              </a:spcBef>
              <a:spcAft>
                <a:spcPts val="0"/>
              </a:spcAft>
              <a:buNone/>
            </a:pPr>
            <a:r>
              <a:rPr lang="ar-SA" sz="1000">
                <a:solidFill>
                  <a:schemeClr val="dk1"/>
                </a:solidFill>
                <a:latin typeface="Arial"/>
                <a:ea typeface="Arial"/>
                <a:cs typeface="Arial"/>
                <a:sym typeface="Arial"/>
              </a:rPr>
              <a:t>بينما عمل بعض الطلاب في ثنائيات، طلبت من آخرين عمل إحصاء لعدد المرات التي استفسر فيها كل طالب في الثنائي عن فكرة أو تحداها خلال فترة 10 دقائق. بعد ذلك، قدم هؤلاء الطلاب ملاحظات للفصل حول ملاحظاتهم. أدى ذلك إلى مناقشة فصلية مثمرة حقًا حول تحدي أفكار الآخرين والتحقّق من المصدر نفسه، الأمر الذي أتاح للطلاب التأمل في تعلمهم بالإضافة إلى اكتساب فهم أعمق لاستخدام المصادر في مادة التاريخ.</a:t>
            </a:r>
            <a:endParaRPr/>
          </a:p>
        </p:txBody>
      </p:sp>
      <p:sp>
        <p:nvSpPr>
          <p:cNvPr id="236" name="Google Shape;236;p23"/>
          <p:cNvSpPr txBox="1"/>
          <p:nvPr/>
        </p:nvSpPr>
        <p:spPr>
          <a:xfrm>
            <a:off x="469900" y="3705225"/>
            <a:ext cx="5572760" cy="2392771"/>
          </a:xfrm>
          <a:prstGeom prst="rect">
            <a:avLst/>
          </a:prstGeom>
          <a:solidFill>
            <a:srgbClr val="B9CDE5"/>
          </a:solidFill>
          <a:ln cap="flat" cmpd="sng" w="9525">
            <a:solidFill>
              <a:srgbClr val="000000"/>
            </a:solidFill>
            <a:prstDash val="solid"/>
            <a:round/>
            <a:headEnd len="sm" w="sm" type="none"/>
            <a:tailEnd len="sm" w="sm" type="none"/>
          </a:ln>
        </p:spPr>
        <p:txBody>
          <a:bodyPr anchorCtr="0" anchor="t" bIns="0" lIns="0" spcFirstLastPara="1" rIns="0" wrap="square" tIns="76825">
            <a:spAutoFit/>
          </a:bodyPr>
          <a:lstStyle/>
          <a:p>
            <a:pPr indent="0" lvl="0" marL="0" marR="9525" rtl="1" algn="ctr">
              <a:lnSpc>
                <a:spcPct val="100000"/>
              </a:lnSpc>
              <a:spcBef>
                <a:spcPts val="0"/>
              </a:spcBef>
              <a:spcAft>
                <a:spcPts val="0"/>
              </a:spcAft>
              <a:buNone/>
            </a:pPr>
            <a:r>
              <a:rPr b="1" lang="ar-SA" sz="1000">
                <a:solidFill>
                  <a:schemeClr val="dk1"/>
                </a:solidFill>
                <a:latin typeface="Arial"/>
                <a:ea typeface="Arial"/>
                <a:cs typeface="Arial"/>
                <a:sym typeface="Arial"/>
              </a:rPr>
              <a:t>استعلام ليلي:</a:t>
            </a:r>
            <a:endParaRPr/>
          </a:p>
          <a:p>
            <a:pPr indent="0" lvl="0" marL="0" marR="9525" rtl="1" algn="ctr">
              <a:lnSpc>
                <a:spcPct val="100000"/>
              </a:lnSpc>
              <a:spcBef>
                <a:spcPts val="860"/>
              </a:spcBef>
              <a:spcAft>
                <a:spcPts val="0"/>
              </a:spcAft>
              <a:buNone/>
            </a:pPr>
            <a:r>
              <a:rPr b="1" lang="ar-SA" sz="1000">
                <a:solidFill>
                  <a:schemeClr val="dk1"/>
                </a:solidFill>
                <a:latin typeface="Arial"/>
                <a:ea typeface="Arial"/>
                <a:cs typeface="Arial"/>
                <a:sym typeface="Arial"/>
              </a:rPr>
              <a:t>تطوير التعليل خلال العمل الجماعي في مادة العلوم</a:t>
            </a:r>
            <a:endParaRPr/>
          </a:p>
          <a:p>
            <a:pPr indent="-634" lvl="0" marL="83820" marR="93345" rtl="1" algn="just">
              <a:lnSpc>
                <a:spcPct val="120700"/>
              </a:lnSpc>
              <a:spcBef>
                <a:spcPts val="590"/>
              </a:spcBef>
              <a:spcAft>
                <a:spcPts val="0"/>
              </a:spcAft>
              <a:buNone/>
            </a:pPr>
            <a:r>
              <a:rPr lang="ar-SA" sz="1000">
                <a:solidFill>
                  <a:schemeClr val="dk1"/>
                </a:solidFill>
                <a:latin typeface="Arial"/>
                <a:ea typeface="Arial"/>
                <a:cs typeface="Arial"/>
                <a:sym typeface="Arial"/>
              </a:rPr>
              <a:t>أنا معلمة للصف الخامس (للأطفال الذين تتراوح أعمارهم بين 9 إلى 10 أعوام) وبعد استخدام أداة التدقيق الذاتي، أصابني القلق حيال عدم حضور </a:t>
            </a:r>
            <a:r>
              <a:rPr b="1" lang="ar-SA" sz="1000">
                <a:solidFill>
                  <a:schemeClr val="dk1"/>
                </a:solidFill>
                <a:latin typeface="Arial"/>
                <a:ea typeface="Arial"/>
                <a:cs typeface="Arial"/>
                <a:sym typeface="Arial"/>
              </a:rPr>
              <a:t>التعليل</a:t>
            </a:r>
            <a:r>
              <a:rPr lang="ar-SA" sz="1000">
                <a:solidFill>
                  <a:schemeClr val="dk1"/>
                </a:solidFill>
                <a:latin typeface="Arial"/>
                <a:ea typeface="Arial"/>
                <a:cs typeface="Arial"/>
                <a:sym typeface="Arial"/>
              </a:rPr>
              <a:t> بقدرٍ كافٍ في فصلي الدراسي. شعرت أن هذه الحالة تبرز بشكل خاص في مادة العلوم، حيث لم يكن جميع الأطفال يوظفون التعليل خلال تحصيلهم العلمي، على سبيل المثال من خلال تطبيق معرفتهم للوصول إلى تنبؤات واستنتاجات، وما إلى ذلك.</a:t>
            </a:r>
            <a:endParaRPr/>
          </a:p>
          <a:p>
            <a:pPr indent="-635" lvl="0" marL="84455" marR="91440" rtl="1" algn="just">
              <a:lnSpc>
                <a:spcPct val="120700"/>
              </a:lnSpc>
              <a:spcBef>
                <a:spcPts val="615"/>
              </a:spcBef>
              <a:spcAft>
                <a:spcPts val="0"/>
              </a:spcAft>
              <a:buNone/>
            </a:pPr>
            <a:r>
              <a:rPr lang="ar-SA" sz="1000">
                <a:solidFill>
                  <a:schemeClr val="dk1"/>
                </a:solidFill>
                <a:latin typeface="Arial"/>
                <a:ea typeface="Arial"/>
                <a:cs typeface="Arial"/>
                <a:sym typeface="Arial"/>
              </a:rPr>
              <a:t>ولهذا قررت استخدام مخطط ترميز T-SEDA لمعرفة عدد مرات حدوث التعليل أثناء عمل الأطفال بشكل جماعي خلال وحدة من وحدات دروس العلوم. راقبت بشكل مباشر مجموعات معينة مستخدمةً أداة تحديد الفترات الزمنية للتجربة البحثية والقالب 2B، وسجلت حالات حدوث التعليل. وجدت أن بعض الأطفال أظهروا تفكيرهم المنطقي في كثير من الأحيان، لكن البعض الآخر لم يفعل ذلك على الإطلاق (لم يُظهروا ذلك شفهيًا على الأقل).</a:t>
            </a:r>
            <a:endParaRPr/>
          </a:p>
          <a:p>
            <a:pPr indent="0" lvl="0" marL="84455" marR="92710" rtl="1" algn="just">
              <a:lnSpc>
                <a:spcPct val="122000"/>
              </a:lnSpc>
              <a:spcBef>
                <a:spcPts val="575"/>
              </a:spcBef>
              <a:spcAft>
                <a:spcPts val="0"/>
              </a:spcAft>
              <a:buNone/>
            </a:pPr>
            <a:r>
              <a:rPr lang="ar-SA" sz="1000">
                <a:solidFill>
                  <a:schemeClr val="dk1"/>
                </a:solidFill>
                <a:latin typeface="Arial"/>
                <a:ea typeface="Arial"/>
                <a:cs typeface="Arial"/>
                <a:sym typeface="Arial"/>
              </a:rPr>
              <a:t>بعد الانتهاء من جلسات الملاحظة هذه، أدركت أنني بحاجة إلى تنظيم أنشطة العمل الجماعي بحيث يجري تشجيع جميع الأطفال ومنحهم الفرصة لمشاركة تفكيرهم المنطقي داخل المجموعة.</a:t>
            </a:r>
            <a:endParaRPr/>
          </a:p>
        </p:txBody>
      </p:sp>
      <p:sp>
        <p:nvSpPr>
          <p:cNvPr id="237" name="Google Shape;237;p23"/>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1" name="Shape 241"/>
        <p:cNvGrpSpPr/>
        <p:nvPr/>
      </p:nvGrpSpPr>
      <p:grpSpPr>
        <a:xfrm>
          <a:off x="0" y="0"/>
          <a:ext cx="0" cy="0"/>
          <a:chOff x="0" y="0"/>
          <a:chExt cx="0" cy="0"/>
        </a:xfrm>
      </p:grpSpPr>
      <p:sp>
        <p:nvSpPr>
          <p:cNvPr id="242" name="Google Shape;242;p24"/>
          <p:cNvSpPr/>
          <p:nvPr/>
        </p:nvSpPr>
        <p:spPr>
          <a:xfrm>
            <a:off x="5613399" y="1495425"/>
            <a:ext cx="4771390" cy="5716905"/>
          </a:xfrm>
          <a:custGeom>
            <a:rect b="b" l="l" r="r" t="t"/>
            <a:pathLst>
              <a:path extrusionOk="0" h="5716905" w="4771390">
                <a:moveTo>
                  <a:pt x="0" y="0"/>
                </a:moveTo>
                <a:lnTo>
                  <a:pt x="4771241" y="0"/>
                </a:lnTo>
                <a:lnTo>
                  <a:pt x="4771241"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24"/>
          <p:cNvSpPr txBox="1"/>
          <p:nvPr/>
        </p:nvSpPr>
        <p:spPr>
          <a:xfrm>
            <a:off x="5699131" y="1584460"/>
            <a:ext cx="4578350" cy="1791196"/>
          </a:xfrm>
          <a:prstGeom prst="rect">
            <a:avLst/>
          </a:prstGeom>
          <a:noFill/>
          <a:ln>
            <a:noFill/>
          </a:ln>
        </p:spPr>
        <p:txBody>
          <a:bodyPr anchorCtr="0" anchor="t" bIns="0" lIns="0" spcFirstLastPara="1" rIns="0" wrap="square" tIns="0">
            <a:spAutoFit/>
          </a:bodyPr>
          <a:lstStyle/>
          <a:p>
            <a:pPr indent="0" lvl="0" marL="12700" marR="0" rtl="1" algn="just">
              <a:lnSpc>
                <a:spcPct val="100000"/>
              </a:lnSpc>
              <a:spcBef>
                <a:spcPts val="0"/>
              </a:spcBef>
              <a:spcAft>
                <a:spcPts val="0"/>
              </a:spcAft>
              <a:buNone/>
            </a:pPr>
            <a:r>
              <a:rPr b="1" lang="ar-SA" sz="1400">
                <a:solidFill>
                  <a:srgbClr val="1A616F"/>
                </a:solidFill>
                <a:latin typeface="Arial"/>
                <a:ea typeface="Arial"/>
                <a:cs typeface="Arial"/>
                <a:sym typeface="Arial"/>
              </a:rPr>
              <a:t>ما هو الحوار التربوي؟</a:t>
            </a:r>
            <a:endParaRPr/>
          </a:p>
          <a:p>
            <a:pPr indent="-635" lvl="0" marL="12700" marR="5080" rtl="1" algn="just">
              <a:lnSpc>
                <a:spcPct val="120800"/>
              </a:lnSpc>
              <a:spcBef>
                <a:spcPts val="980"/>
              </a:spcBef>
              <a:spcAft>
                <a:spcPts val="0"/>
              </a:spcAft>
              <a:buNone/>
            </a:pPr>
            <a:r>
              <a:rPr lang="ar-SA" sz="1200">
                <a:solidFill>
                  <a:schemeClr val="dk1"/>
                </a:solidFill>
                <a:latin typeface="Arimo"/>
                <a:ea typeface="Arimo"/>
                <a:cs typeface="Arimo"/>
                <a:sym typeface="Arimo"/>
              </a:rPr>
              <a:t>في الحوار، </a:t>
            </a:r>
            <a:r>
              <a:rPr b="1" lang="ar-SA" sz="1200">
                <a:solidFill>
                  <a:schemeClr val="dk1"/>
                </a:solidFill>
                <a:latin typeface="Arial"/>
                <a:ea typeface="Arial"/>
                <a:cs typeface="Arial"/>
                <a:sym typeface="Arial"/>
              </a:rPr>
              <a:t>يُصغي</a:t>
            </a:r>
            <a:r>
              <a:rPr lang="ar-SA" sz="1200">
                <a:solidFill>
                  <a:schemeClr val="dk1"/>
                </a:solidFill>
                <a:latin typeface="Arimo"/>
                <a:ea typeface="Arimo"/>
                <a:cs typeface="Arimo"/>
                <a:sym typeface="Arimo"/>
              </a:rPr>
              <a:t> المشاركون بعضهم إلى بعض، و</a:t>
            </a:r>
            <a:r>
              <a:rPr b="1" lang="ar-SA" sz="1200">
                <a:solidFill>
                  <a:schemeClr val="dk1"/>
                </a:solidFill>
                <a:latin typeface="Arial"/>
                <a:ea typeface="Arial"/>
                <a:cs typeface="Arial"/>
                <a:sym typeface="Arial"/>
              </a:rPr>
              <a:t>يساهمون</a:t>
            </a:r>
            <a:r>
              <a:rPr lang="ar-SA" sz="1200">
                <a:solidFill>
                  <a:schemeClr val="dk1"/>
                </a:solidFill>
                <a:latin typeface="Calibri"/>
                <a:ea typeface="Calibri"/>
                <a:cs typeface="Calibri"/>
                <a:sym typeface="Calibri"/>
              </a:rPr>
              <a:t> </a:t>
            </a:r>
            <a:r>
              <a:rPr lang="ar-SA" sz="1200">
                <a:solidFill>
                  <a:schemeClr val="dk1"/>
                </a:solidFill>
                <a:latin typeface="Arimo"/>
                <a:ea typeface="Arimo"/>
                <a:cs typeface="Arimo"/>
                <a:sym typeface="Arimo"/>
              </a:rPr>
              <a:t>فيه من خلال مشاركة أفكارهم، و</a:t>
            </a:r>
            <a:r>
              <a:rPr b="1" lang="ar-SA" sz="1200">
                <a:solidFill>
                  <a:schemeClr val="dk1"/>
                </a:solidFill>
                <a:latin typeface="Arial"/>
                <a:ea typeface="Arial"/>
                <a:cs typeface="Arial"/>
                <a:sym typeface="Arial"/>
              </a:rPr>
              <a:t>تبرير</a:t>
            </a:r>
            <a:r>
              <a:rPr lang="ar-SA" sz="1200">
                <a:solidFill>
                  <a:schemeClr val="dk1"/>
                </a:solidFill>
                <a:latin typeface="Arimo"/>
                <a:ea typeface="Arimo"/>
                <a:cs typeface="Arimo"/>
                <a:sym typeface="Arimo"/>
              </a:rPr>
              <a:t> مساهماتهم و</a:t>
            </a:r>
            <a:r>
              <a:rPr b="1" lang="ar-SA" sz="1200">
                <a:solidFill>
                  <a:schemeClr val="dk1"/>
                </a:solidFill>
                <a:latin typeface="Arial"/>
                <a:ea typeface="Arial"/>
                <a:cs typeface="Arial"/>
                <a:sym typeface="Arial"/>
              </a:rPr>
              <a:t>التفاعل</a:t>
            </a:r>
            <a:r>
              <a:rPr lang="ar-SA" sz="1200">
                <a:solidFill>
                  <a:schemeClr val="dk1"/>
                </a:solidFill>
                <a:latin typeface="Calibri"/>
                <a:ea typeface="Calibri"/>
                <a:cs typeface="Calibri"/>
                <a:sym typeface="Calibri"/>
              </a:rPr>
              <a:t> </a:t>
            </a:r>
            <a:r>
              <a:rPr lang="ar-SA" sz="1200">
                <a:solidFill>
                  <a:schemeClr val="dk1"/>
                </a:solidFill>
                <a:latin typeface="Arimo"/>
                <a:ea typeface="Arimo"/>
                <a:cs typeface="Arimo"/>
                <a:sym typeface="Arimo"/>
              </a:rPr>
              <a:t>مع آراء الآخرين.</a:t>
            </a:r>
            <a:endParaRPr/>
          </a:p>
          <a:p>
            <a:pPr indent="0" lvl="0" marL="12700" marR="0" rtl="1" algn="just">
              <a:lnSpc>
                <a:spcPct val="100000"/>
              </a:lnSpc>
              <a:spcBef>
                <a:spcPts val="285"/>
              </a:spcBef>
              <a:spcAft>
                <a:spcPts val="0"/>
              </a:spcAft>
              <a:buNone/>
            </a:pPr>
            <a:r>
              <a:rPr lang="ar-SA" sz="1200">
                <a:solidFill>
                  <a:schemeClr val="dk1"/>
                </a:solidFill>
                <a:latin typeface="Arimo"/>
                <a:ea typeface="Arimo"/>
                <a:cs typeface="Arimo"/>
                <a:sym typeface="Arimo"/>
              </a:rPr>
              <a:t>وعلى وجه الخصوص، يعملون على استكشاف مختلف وجهات النظر والأسباب وتقييمها. ويجري ربط أسئلة المتحدثين ومساهماتهم ذات الصلة، ما يسمح بتكوين المعرفة بشكل جماعي خلال درس واحد أو على مدى سلسلة من الدروس المترابطة.</a:t>
            </a:r>
            <a:endParaRPr/>
          </a:p>
        </p:txBody>
      </p:sp>
      <p:sp>
        <p:nvSpPr>
          <p:cNvPr id="244" name="Google Shape;244;p24"/>
          <p:cNvSpPr txBox="1"/>
          <p:nvPr/>
        </p:nvSpPr>
        <p:spPr>
          <a:xfrm>
            <a:off x="5699131" y="3583941"/>
            <a:ext cx="4578985" cy="1072858"/>
          </a:xfrm>
          <a:prstGeom prst="rect">
            <a:avLst/>
          </a:prstGeom>
          <a:noFill/>
          <a:ln>
            <a:noFill/>
          </a:ln>
        </p:spPr>
        <p:txBody>
          <a:bodyPr anchorCtr="0" anchor="t" bIns="0" lIns="0" spcFirstLastPara="1" rIns="0" wrap="square" tIns="37450">
            <a:spAutoFit/>
          </a:bodyPr>
          <a:lstStyle/>
          <a:p>
            <a:pPr indent="0" lvl="0" marL="12700" marR="0" rtl="1" algn="just">
              <a:lnSpc>
                <a:spcPct val="114000"/>
              </a:lnSpc>
              <a:spcBef>
                <a:spcPts val="0"/>
              </a:spcBef>
              <a:spcAft>
                <a:spcPts val="0"/>
              </a:spcAft>
              <a:buNone/>
            </a:pPr>
            <a:r>
              <a:rPr lang="ar-SA" sz="1200">
                <a:solidFill>
                  <a:schemeClr val="dk1"/>
                </a:solidFill>
                <a:latin typeface="Calibri"/>
                <a:ea typeface="Calibri"/>
                <a:cs typeface="Calibri"/>
                <a:sym typeface="Calibri"/>
              </a:rPr>
              <a:t>على الرغم من أهمية التفاعلات الشفهية، فإنه يمكن دعم الحوار </a:t>
            </a:r>
            <a:r>
              <a:rPr b="1" lang="ar-SA" sz="1200">
                <a:solidFill>
                  <a:schemeClr val="dk1"/>
                </a:solidFill>
                <a:latin typeface="Calibri"/>
                <a:ea typeface="Calibri"/>
                <a:cs typeface="Calibri"/>
                <a:sym typeface="Calibri"/>
              </a:rPr>
              <a:t>بالتواصل غير اللفظي </a:t>
            </a:r>
            <a:r>
              <a:rPr lang="ar-SA" sz="1200">
                <a:solidFill>
                  <a:schemeClr val="dk1"/>
                </a:solidFill>
                <a:latin typeface="Calibri"/>
                <a:ea typeface="Calibri"/>
                <a:cs typeface="Calibri"/>
                <a:sym typeface="Calibri"/>
              </a:rPr>
              <a:t>(مثل الإيماءات وتعبيرات الوجه والتواصل البصري) وباستخدام الموارد المرئية أو التكنولوجية. كما يمكن أن يكون الصمت والحركة الجسدية وأنشطة الفصل الدراسي الروتينية والقيم المؤسسية فيه أيضًا جوانب مهمة في الحوار، من خلال تأطير ودعم (أو أحيانًا إعاقة) المحادثات المنطوقة، التي تمثل محور التركيز الرئيسي لهذه الحزمة.</a:t>
            </a:r>
            <a:endParaRPr/>
          </a:p>
        </p:txBody>
      </p:sp>
      <p:sp>
        <p:nvSpPr>
          <p:cNvPr id="245" name="Google Shape;245;p24"/>
          <p:cNvSpPr txBox="1"/>
          <p:nvPr/>
        </p:nvSpPr>
        <p:spPr>
          <a:xfrm>
            <a:off x="5699131" y="5162731"/>
            <a:ext cx="4577715" cy="1090555"/>
          </a:xfrm>
          <a:prstGeom prst="rect">
            <a:avLst/>
          </a:prstGeom>
          <a:noFill/>
          <a:ln>
            <a:noFill/>
          </a:ln>
        </p:spPr>
        <p:txBody>
          <a:bodyPr anchorCtr="0" anchor="t" bIns="0" lIns="0" spcFirstLastPara="1" rIns="0" wrap="square" tIns="625">
            <a:spAutoFit/>
          </a:bodyPr>
          <a:lstStyle/>
          <a:p>
            <a:pPr indent="0" lvl="0" marL="12700" marR="5080" rtl="1" algn="r">
              <a:lnSpc>
                <a:spcPct val="120000"/>
              </a:lnSpc>
              <a:spcBef>
                <a:spcPts val="0"/>
              </a:spcBef>
              <a:spcAft>
                <a:spcPts val="0"/>
              </a:spcAft>
              <a:buNone/>
            </a:pPr>
            <a:r>
              <a:rPr lang="ar-SA" sz="1200">
                <a:solidFill>
                  <a:schemeClr val="dk1"/>
                </a:solidFill>
                <a:latin typeface="Arimo"/>
                <a:ea typeface="Arimo"/>
                <a:cs typeface="Arimo"/>
                <a:sym typeface="Arimo"/>
              </a:rPr>
              <a:t>قد تبرز بعض سمات الحوار التربوي المثمر بالفعل في العديد من الفصول الدراسية، لكن الحفاظ على حوار تعليمي مثمر يستغرق وقتًا. وقد يمثل الأمر تحديًا للمشاركين أيضًا، خاصةً إذا لم يكونوا معتادين على التعبير عن آرائهم بشكل مطول أو نقدها من قبل الآخرين علنًا.</a:t>
            </a:r>
            <a:endParaRPr/>
          </a:p>
        </p:txBody>
      </p:sp>
      <p:sp>
        <p:nvSpPr>
          <p:cNvPr id="246" name="Google Shape;246;p24"/>
          <p:cNvSpPr txBox="1"/>
          <p:nvPr/>
        </p:nvSpPr>
        <p:spPr>
          <a:xfrm>
            <a:off x="6156331" y="6483612"/>
            <a:ext cx="3421379" cy="502284"/>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200" u="sng">
                <a:solidFill>
                  <a:schemeClr val="hlink"/>
                </a:solidFill>
                <a:latin typeface="Arial"/>
                <a:ea typeface="Arial"/>
                <a:cs typeface="Arial"/>
                <a:sym typeface="Arial"/>
                <a:hlinkClick r:id="rId3"/>
              </a:rPr>
              <a:t>مقطع الفيديو 1: ما هو الحوار التربوي؟</a:t>
            </a:r>
            <a:endParaRPr/>
          </a:p>
          <a:p>
            <a:pPr indent="0" lvl="0" marL="12700" marR="0" rtl="1" algn="r">
              <a:lnSpc>
                <a:spcPct val="100000"/>
              </a:lnSpc>
              <a:spcBef>
                <a:spcPts val="885"/>
              </a:spcBef>
              <a:spcAft>
                <a:spcPts val="0"/>
              </a:spcAft>
              <a:buNone/>
            </a:pPr>
            <a:r>
              <a:rPr lang="ar-SA" sz="1200">
                <a:solidFill>
                  <a:schemeClr val="dk1"/>
                </a:solidFill>
                <a:latin typeface="Calibri"/>
                <a:ea typeface="Calibri"/>
                <a:cs typeface="Calibri"/>
                <a:sym typeface="Calibri"/>
              </a:rPr>
              <a:t>يوفر المزيد من المعلومات حول الحوار التربوي</a:t>
            </a:r>
            <a:endParaRPr/>
          </a:p>
        </p:txBody>
      </p:sp>
      <p:sp>
        <p:nvSpPr>
          <p:cNvPr id="247" name="Google Shape;247;p24"/>
          <p:cNvSpPr txBox="1"/>
          <p:nvPr/>
        </p:nvSpPr>
        <p:spPr>
          <a:xfrm>
            <a:off x="6201408" y="809625"/>
            <a:ext cx="4183381" cy="291746"/>
          </a:xfrm>
          <a:prstGeom prst="rect">
            <a:avLst/>
          </a:prstGeom>
          <a:solidFill>
            <a:srgbClr val="D9F1F6"/>
          </a:solidFill>
          <a:ln>
            <a:noFill/>
          </a:ln>
        </p:spPr>
        <p:txBody>
          <a:bodyPr anchorCtr="0" anchor="t" bIns="0" lIns="0" spcFirstLastPara="1" rIns="0" wrap="square" tIns="14600">
            <a:spAutoFit/>
          </a:bodyPr>
          <a:lstStyle/>
          <a:p>
            <a:pPr indent="0" lvl="0" marL="26034" marR="0" rtl="1" algn="r">
              <a:lnSpc>
                <a:spcPct val="100000"/>
              </a:lnSpc>
              <a:spcBef>
                <a:spcPts val="0"/>
              </a:spcBef>
              <a:spcAft>
                <a:spcPts val="0"/>
              </a:spcAft>
              <a:buNone/>
            </a:pPr>
            <a:r>
              <a:rPr b="1" lang="ar-SA" sz="1800">
                <a:solidFill>
                  <a:srgbClr val="1A616F"/>
                </a:solidFill>
                <a:latin typeface="Arial"/>
                <a:ea typeface="Arial"/>
                <a:cs typeface="Arial"/>
                <a:sym typeface="Arial"/>
              </a:rPr>
              <a:t>الجزء ب. ما هو الحوار</a:t>
            </a:r>
            <a:r>
              <a:rPr lang="ar-SA" sz="1800">
                <a:solidFill>
                  <a:schemeClr val="dk1"/>
                </a:solidFill>
                <a:latin typeface="Arial"/>
                <a:ea typeface="Arial"/>
                <a:cs typeface="Arial"/>
                <a:sym typeface="Arial"/>
              </a:rPr>
              <a:t> </a:t>
            </a:r>
            <a:r>
              <a:rPr b="1" lang="ar-SA" sz="1800">
                <a:solidFill>
                  <a:srgbClr val="1A616F"/>
                </a:solidFill>
                <a:latin typeface="Arial"/>
                <a:ea typeface="Arial"/>
                <a:cs typeface="Arial"/>
                <a:sym typeface="Arial"/>
              </a:rPr>
              <a:t>التربوي؟</a:t>
            </a:r>
            <a:endParaRPr/>
          </a:p>
        </p:txBody>
      </p:sp>
      <p:sp>
        <p:nvSpPr>
          <p:cNvPr id="248" name="Google Shape;248;p24"/>
          <p:cNvSpPr/>
          <p:nvPr/>
        </p:nvSpPr>
        <p:spPr>
          <a:xfrm flipH="1">
            <a:off x="9653928" y="6432213"/>
            <a:ext cx="449575" cy="44957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24"/>
          <p:cNvSpPr/>
          <p:nvPr/>
        </p:nvSpPr>
        <p:spPr>
          <a:xfrm>
            <a:off x="520393" y="1495425"/>
            <a:ext cx="4811719" cy="5716905"/>
          </a:xfrm>
          <a:custGeom>
            <a:rect b="b" l="l" r="r" t="t"/>
            <a:pathLst>
              <a:path extrusionOk="0" h="5716905" w="4742180">
                <a:moveTo>
                  <a:pt x="0" y="0"/>
                </a:moveTo>
                <a:lnTo>
                  <a:pt x="4742046" y="0"/>
                </a:lnTo>
                <a:lnTo>
                  <a:pt x="4742046"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24"/>
          <p:cNvSpPr txBox="1"/>
          <p:nvPr/>
        </p:nvSpPr>
        <p:spPr>
          <a:xfrm>
            <a:off x="615323" y="1582159"/>
            <a:ext cx="4655177" cy="1135696"/>
          </a:xfrm>
          <a:prstGeom prst="rect">
            <a:avLst/>
          </a:prstGeom>
          <a:noFill/>
          <a:ln>
            <a:noFill/>
          </a:ln>
        </p:spPr>
        <p:txBody>
          <a:bodyPr anchorCtr="0" anchor="t" bIns="0" lIns="0" spcFirstLastPara="1" rIns="0" wrap="square" tIns="0">
            <a:spAutoFit/>
          </a:bodyPr>
          <a:lstStyle/>
          <a:p>
            <a:pPr indent="0" lvl="0" marL="12700" marR="0" rtl="1" algn="just">
              <a:lnSpc>
                <a:spcPct val="100000"/>
              </a:lnSpc>
              <a:spcBef>
                <a:spcPts val="0"/>
              </a:spcBef>
              <a:spcAft>
                <a:spcPts val="0"/>
              </a:spcAft>
              <a:buNone/>
            </a:pPr>
            <a:r>
              <a:rPr b="1" lang="ar-SA" sz="1400">
                <a:solidFill>
                  <a:srgbClr val="1A616F"/>
                </a:solidFill>
                <a:latin typeface="Arial"/>
                <a:ea typeface="Arial"/>
                <a:cs typeface="Arial"/>
                <a:sym typeface="Arial"/>
              </a:rPr>
              <a:t>ما الفرق بين الحوار والمحادثة؟</a:t>
            </a:r>
            <a:endParaRPr/>
          </a:p>
          <a:p>
            <a:pPr indent="34290" lvl="0" marL="12700" marR="5080" rtl="1" algn="just">
              <a:lnSpc>
                <a:spcPct val="101699"/>
              </a:lnSpc>
              <a:spcBef>
                <a:spcPts val="1255"/>
              </a:spcBef>
              <a:spcAft>
                <a:spcPts val="0"/>
              </a:spcAft>
              <a:buNone/>
            </a:pPr>
            <a:r>
              <a:rPr lang="ar-SA" sz="1200">
                <a:solidFill>
                  <a:schemeClr val="dk1"/>
                </a:solidFill>
                <a:latin typeface="Arimo"/>
                <a:ea typeface="Arimo"/>
                <a:cs typeface="Arimo"/>
                <a:sym typeface="Arimo"/>
              </a:rPr>
              <a:t>خلال اليوم، يتحدث الطلاب والمعلمون كثيرًا بالتأكيد، ويمكن أن يكون لهذا الحديث عديد من الأغراض: إعطاء التوجيهات، أو دردشة الطلاب فيما بينهم، أو مشاركة المعلومات. ومع ذلك، فإن هذه الأمثلة لا تجسد ما نعنيه بالحوار التربوي. حتى عندما يتحدث الطلاب معًا أثناء حالات التعلّم، فقد لا ينخرطون في حوار تعليمي. وإليكم هذا المثال من معلم استخدم موارد T-SEDA:</a:t>
            </a:r>
            <a:endParaRPr/>
          </a:p>
        </p:txBody>
      </p:sp>
      <p:sp>
        <p:nvSpPr>
          <p:cNvPr id="251" name="Google Shape;251;p24"/>
          <p:cNvSpPr txBox="1"/>
          <p:nvPr/>
        </p:nvSpPr>
        <p:spPr>
          <a:xfrm>
            <a:off x="589617" y="2867025"/>
            <a:ext cx="4548505" cy="741550"/>
          </a:xfrm>
          <a:prstGeom prst="rect">
            <a:avLst/>
          </a:prstGeom>
          <a:noFill/>
          <a:ln>
            <a:noFill/>
          </a:ln>
        </p:spPr>
        <p:txBody>
          <a:bodyPr anchorCtr="0" anchor="t" bIns="0" lIns="0" spcFirstLastPara="1" rIns="0" wrap="square" tIns="0">
            <a:spAutoFit/>
          </a:bodyPr>
          <a:lstStyle/>
          <a:p>
            <a:pPr indent="0" lvl="0" marL="12700" marR="5080" rtl="1" algn="just">
              <a:lnSpc>
                <a:spcPct val="102099"/>
              </a:lnSpc>
              <a:spcBef>
                <a:spcPts val="0"/>
              </a:spcBef>
              <a:spcAft>
                <a:spcPts val="0"/>
              </a:spcAft>
              <a:buNone/>
            </a:pPr>
            <a:r>
              <a:rPr i="1" lang="ar-SA" sz="1200">
                <a:solidFill>
                  <a:schemeClr val="dk1"/>
                </a:solidFill>
                <a:latin typeface="Arial"/>
                <a:ea typeface="Arial"/>
                <a:cs typeface="Arial"/>
                <a:sym typeface="Arial"/>
              </a:rPr>
              <a:t>يسمح بعض الطلاب لشريكهم في التعلم بخوض المحادثة كاملة، أو قد يعبرون عن أفكارهم دون الإصغاء إلى ما قاله شريكهم في التعلم. بعض الأزواج لا يتحدثون على الإطلاق أو يكون حديثهم خارج الموضوع. كما لم يكن الأطفال قادرين على تنظيم مناقشاتهم ولم يفهموا الغرض من حديثهم. (ناتالي)</a:t>
            </a:r>
            <a:endParaRPr/>
          </a:p>
        </p:txBody>
      </p:sp>
      <p:sp>
        <p:nvSpPr>
          <p:cNvPr id="252" name="Google Shape;252;p24"/>
          <p:cNvSpPr txBox="1"/>
          <p:nvPr/>
        </p:nvSpPr>
        <p:spPr>
          <a:xfrm>
            <a:off x="607397" y="3781425"/>
            <a:ext cx="4549140" cy="2055627"/>
          </a:xfrm>
          <a:prstGeom prst="rect">
            <a:avLst/>
          </a:prstGeom>
          <a:noFill/>
          <a:ln>
            <a:noFill/>
          </a:ln>
        </p:spPr>
        <p:txBody>
          <a:bodyPr anchorCtr="0" anchor="t" bIns="0" lIns="0" spcFirstLastPara="1" rIns="0" wrap="square" tIns="0">
            <a:spAutoFit/>
          </a:bodyPr>
          <a:lstStyle/>
          <a:p>
            <a:pPr indent="0" lvl="0" marL="12700" marR="5080" rtl="1" algn="just">
              <a:lnSpc>
                <a:spcPct val="101699"/>
              </a:lnSpc>
              <a:spcBef>
                <a:spcPts val="0"/>
              </a:spcBef>
              <a:spcAft>
                <a:spcPts val="0"/>
              </a:spcAft>
              <a:buNone/>
            </a:pPr>
            <a:r>
              <a:rPr lang="ar-SA" sz="1200">
                <a:solidFill>
                  <a:schemeClr val="dk1"/>
                </a:solidFill>
                <a:latin typeface="Arimo"/>
                <a:ea typeface="Arimo"/>
                <a:cs typeface="Arimo"/>
                <a:sym typeface="Arimo"/>
              </a:rPr>
              <a:t>على الرغم من أن الطلاب كانوا يتحدثون بعضهم إلى بعض، إلا أنهم لم يشاركوا في الحوار لأنهم لم يتفاعلوا بعضهم مع بعض، أو لم يكونوا يُصغون بعضهم إلى بعض، ولم يكن حديثهم جزءًا من تعلّمهم.</a:t>
            </a:r>
            <a:endParaRPr sz="1200">
              <a:solidFill>
                <a:schemeClr val="dk1"/>
              </a:solidFill>
              <a:latin typeface="Arimo"/>
              <a:ea typeface="Arimo"/>
              <a:cs typeface="Arimo"/>
              <a:sym typeface="Arimo"/>
            </a:endParaRPr>
          </a:p>
          <a:p>
            <a:pPr indent="0" lvl="0" marL="12700" marR="5080" rtl="1" algn="just">
              <a:lnSpc>
                <a:spcPct val="101699"/>
              </a:lnSpc>
              <a:spcBef>
                <a:spcPts val="0"/>
              </a:spcBef>
              <a:spcAft>
                <a:spcPts val="0"/>
              </a:spcAft>
              <a:buNone/>
            </a:pPr>
            <a:r>
              <a:t/>
            </a:r>
            <a:endParaRPr sz="1200">
              <a:solidFill>
                <a:schemeClr val="dk1"/>
              </a:solidFill>
              <a:latin typeface="Arimo"/>
              <a:ea typeface="Arimo"/>
              <a:cs typeface="Arimo"/>
              <a:sym typeface="Arimo"/>
            </a:endParaRPr>
          </a:p>
          <a:p>
            <a:pPr indent="0" lvl="0" marL="12700" marR="5080" rtl="1" algn="just">
              <a:lnSpc>
                <a:spcPct val="101699"/>
              </a:lnSpc>
              <a:spcBef>
                <a:spcPts val="0"/>
              </a:spcBef>
              <a:spcAft>
                <a:spcPts val="0"/>
              </a:spcAft>
              <a:buNone/>
            </a:pPr>
            <a:r>
              <a:rPr lang="ar-SA" sz="1200">
                <a:solidFill>
                  <a:schemeClr val="dk1"/>
                </a:solidFill>
                <a:latin typeface="Arimo"/>
                <a:ea typeface="Arimo"/>
                <a:cs typeface="Arimo"/>
                <a:sym typeface="Arimo"/>
              </a:rPr>
              <a:t>مقاطع الفيديو: مقاطع الفيديو قابلة للتنزيل حول التدريس الحواري في الفصول الدراسية (الابتدائية والمتوسطة والثانوية) في المملكة المتحدة والتي تم تصويرها خلال العديد من المشاريع البحثية متاحة على:</a:t>
            </a:r>
            <a:endParaRPr sz="1200">
              <a:solidFill>
                <a:schemeClr val="dk1"/>
              </a:solidFill>
              <a:latin typeface="Arimo"/>
              <a:ea typeface="Arimo"/>
              <a:cs typeface="Arimo"/>
              <a:sym typeface="Arimo"/>
            </a:endParaRPr>
          </a:p>
          <a:p>
            <a:pPr indent="0" lvl="0" marL="12700" marR="5080" rtl="1" algn="just">
              <a:lnSpc>
                <a:spcPct val="101699"/>
              </a:lnSpc>
              <a:spcBef>
                <a:spcPts val="0"/>
              </a:spcBef>
              <a:spcAft>
                <a:spcPts val="0"/>
              </a:spcAft>
              <a:buNone/>
            </a:pPr>
            <a:r>
              <a:t/>
            </a:r>
            <a:endParaRPr sz="1200">
              <a:solidFill>
                <a:schemeClr val="dk1"/>
              </a:solidFill>
              <a:latin typeface="Arimo"/>
              <a:ea typeface="Arimo"/>
              <a:cs typeface="Arimo"/>
              <a:sym typeface="Arimo"/>
            </a:endParaRPr>
          </a:p>
          <a:p>
            <a:pPr indent="0" lvl="0" marL="12700" marR="5080" rtl="1" algn="just">
              <a:lnSpc>
                <a:spcPct val="101699"/>
              </a:lnSpc>
              <a:spcBef>
                <a:spcPts val="0"/>
              </a:spcBef>
              <a:spcAft>
                <a:spcPts val="0"/>
              </a:spcAft>
              <a:buNone/>
            </a:pPr>
            <a:r>
              <a:rPr lang="ar-SA" sz="1400" u="sng">
                <a:solidFill>
                  <a:schemeClr val="hlink"/>
                </a:solidFill>
                <a:latin typeface="Times New Roman"/>
                <a:ea typeface="Times New Roman"/>
                <a:cs typeface="Times New Roman"/>
                <a:sym typeface="Times New Roman"/>
                <a:hlinkClick r:id="rId5"/>
              </a:rPr>
              <a:t>https://vimeopro.com/camtree/cedir/</a:t>
            </a:r>
            <a:endParaRPr sz="1400" u="sng">
              <a:solidFill>
                <a:srgbClr val="800080"/>
              </a:solidFill>
              <a:latin typeface="Times New Roman"/>
              <a:ea typeface="Times New Roman"/>
              <a:cs typeface="Times New Roman"/>
              <a:sym typeface="Times New Roman"/>
            </a:endParaRPr>
          </a:p>
          <a:p>
            <a:pPr indent="0" lvl="0" marL="12700" marR="5080" rtl="1" algn="just">
              <a:lnSpc>
                <a:spcPct val="101699"/>
              </a:lnSpc>
              <a:spcBef>
                <a:spcPts val="0"/>
              </a:spcBef>
              <a:spcAft>
                <a:spcPts val="0"/>
              </a:spcAft>
              <a:buNone/>
            </a:pPr>
            <a:r>
              <a:rPr lang="ar-SA" sz="1800" u="sng">
                <a:solidFill>
                  <a:srgbClr val="800080"/>
                </a:solidFill>
                <a:latin typeface="Times New Roman"/>
                <a:ea typeface="Times New Roman"/>
                <a:cs typeface="Times New Roman"/>
                <a:sym typeface="Times New Roman"/>
              </a:rPr>
              <a:t>)</a:t>
            </a:r>
            <a:r>
              <a:rPr lang="ar-SA" sz="1200">
                <a:solidFill>
                  <a:schemeClr val="dk1"/>
                </a:solidFill>
                <a:latin typeface="Arimo"/>
                <a:ea typeface="Arimo"/>
                <a:cs typeface="Arimo"/>
                <a:sym typeface="Arimo"/>
              </a:rPr>
              <a:t>يتم تضمين المطالبات للمناقشة.)</a:t>
            </a:r>
            <a:endParaRPr sz="1200">
              <a:solidFill>
                <a:schemeClr val="dk1"/>
              </a:solidFill>
              <a:latin typeface="Arimo"/>
              <a:ea typeface="Arimo"/>
              <a:cs typeface="Arimo"/>
              <a:sym typeface="Arimo"/>
            </a:endParaRPr>
          </a:p>
        </p:txBody>
      </p:sp>
      <p:sp>
        <p:nvSpPr>
          <p:cNvPr id="253" name="Google Shape;253;p24"/>
          <p:cNvSpPr txBox="1"/>
          <p:nvPr/>
        </p:nvSpPr>
        <p:spPr>
          <a:xfrm>
            <a:off x="607397" y="5955648"/>
            <a:ext cx="4391660" cy="645177"/>
          </a:xfrm>
          <a:prstGeom prst="rect">
            <a:avLst/>
          </a:prstGeom>
          <a:noFill/>
          <a:ln>
            <a:noFill/>
          </a:ln>
        </p:spPr>
        <p:txBody>
          <a:bodyPr anchorCtr="0" anchor="t" bIns="0" lIns="0" spcFirstLastPara="1" rIns="0" wrap="square" tIns="0">
            <a:spAutoFit/>
          </a:bodyPr>
          <a:lstStyle/>
          <a:p>
            <a:pPr indent="0" lvl="0" marL="12700" marR="5080" rtl="1" algn="r">
              <a:lnSpc>
                <a:spcPct val="102499"/>
              </a:lnSpc>
              <a:spcBef>
                <a:spcPts val="0"/>
              </a:spcBef>
              <a:spcAft>
                <a:spcPts val="0"/>
              </a:spcAft>
              <a:buNone/>
            </a:pPr>
            <a:r>
              <a:rPr b="1" lang="ar-SA" sz="1400">
                <a:solidFill>
                  <a:schemeClr val="dk1"/>
                </a:solidFill>
                <a:latin typeface="Arial"/>
                <a:ea typeface="Arial"/>
                <a:cs typeface="Arial"/>
                <a:sym typeface="Arial"/>
              </a:rPr>
              <a:t>يشير الجدول الموجود على ظهر الصفحة إلى نوع الحديث الذي قد تسمعه عندما يشارك الطلاب في حوار تعليمي.</a:t>
            </a:r>
            <a:endParaRPr/>
          </a:p>
        </p:txBody>
      </p:sp>
      <p:sp>
        <p:nvSpPr>
          <p:cNvPr id="254" name="Google Shape;254;p24"/>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8" name="Shape 258"/>
        <p:cNvGrpSpPr/>
        <p:nvPr/>
      </p:nvGrpSpPr>
      <p:grpSpPr>
        <a:xfrm>
          <a:off x="0" y="0"/>
          <a:ext cx="0" cy="0"/>
          <a:chOff x="0" y="0"/>
          <a:chExt cx="0" cy="0"/>
        </a:xfrm>
      </p:grpSpPr>
      <p:sp>
        <p:nvSpPr>
          <p:cNvPr id="259" name="Google Shape;259;p25"/>
          <p:cNvSpPr txBox="1"/>
          <p:nvPr/>
        </p:nvSpPr>
        <p:spPr>
          <a:xfrm>
            <a:off x="3822700" y="581025"/>
            <a:ext cx="3276600" cy="246221"/>
          </a:xfrm>
          <a:prstGeom prst="rect">
            <a:avLst/>
          </a:prstGeom>
          <a:noFill/>
          <a:ln>
            <a:noFill/>
          </a:ln>
        </p:spPr>
        <p:txBody>
          <a:bodyPr anchorCtr="0" anchor="t" bIns="0" lIns="0" spcFirstLastPara="1" rIns="0" wrap="square" tIns="0">
            <a:spAutoFit/>
          </a:bodyPr>
          <a:lstStyle/>
          <a:p>
            <a:pPr indent="0" lvl="0" marL="12700" marR="0" rtl="1" algn="ctr">
              <a:lnSpc>
                <a:spcPct val="100000"/>
              </a:lnSpc>
              <a:spcBef>
                <a:spcPts val="0"/>
              </a:spcBef>
              <a:spcAft>
                <a:spcPts val="0"/>
              </a:spcAft>
              <a:buNone/>
            </a:pPr>
            <a:r>
              <a:rPr b="1" lang="ar-SA" sz="1600">
                <a:solidFill>
                  <a:schemeClr val="dk1"/>
                </a:solidFill>
                <a:latin typeface="Arial"/>
                <a:ea typeface="Arial"/>
                <a:cs typeface="Arial"/>
                <a:sym typeface="Arial"/>
              </a:rPr>
              <a:t>مخطط ترميز حوار T-SEDA</a:t>
            </a:r>
            <a:endParaRPr/>
          </a:p>
        </p:txBody>
      </p:sp>
      <p:pic>
        <p:nvPicPr>
          <p:cNvPr descr="H:\Work\TT\Work\Vocalegal\2022\05\JOB-5532.01\03Target\Images\2022-05-17 03_50_54-TeacherSEDA_pack_V7c_EditableTemplates_31May2019.docx - Word.png" id="260" name="Google Shape;260;p25"/>
          <p:cNvPicPr preferRelativeResize="0"/>
          <p:nvPr/>
        </p:nvPicPr>
        <p:blipFill rotWithShape="1">
          <a:blip r:embed="rId3">
            <a:alphaModFix/>
          </a:blip>
          <a:srcRect b="0" l="0" r="0" t="0"/>
          <a:stretch/>
        </p:blipFill>
        <p:spPr>
          <a:xfrm>
            <a:off x="622300" y="1129665"/>
            <a:ext cx="9525000" cy="6004560"/>
          </a:xfrm>
          <a:prstGeom prst="rect">
            <a:avLst/>
          </a:prstGeom>
          <a:noFill/>
          <a:ln>
            <a:noFill/>
          </a:ln>
        </p:spPr>
      </p:pic>
      <p:sp>
        <p:nvSpPr>
          <p:cNvPr id="261" name="Google Shape;261;p25"/>
          <p:cNvSpPr txBox="1"/>
          <p:nvPr/>
        </p:nvSpPr>
        <p:spPr>
          <a:xfrm>
            <a:off x="9918700" y="3171825"/>
            <a:ext cx="152400" cy="369332"/>
          </a:xfrm>
          <a:prstGeom prst="rect">
            <a:avLst/>
          </a:prstGeom>
          <a:solidFill>
            <a:srgbClr val="F2DBDB"/>
          </a:solid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25"/>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6" name="Shape 266"/>
        <p:cNvGrpSpPr/>
        <p:nvPr/>
      </p:nvGrpSpPr>
      <p:grpSpPr>
        <a:xfrm>
          <a:off x="0" y="0"/>
          <a:ext cx="0" cy="0"/>
          <a:chOff x="0" y="0"/>
          <a:chExt cx="0" cy="0"/>
        </a:xfrm>
      </p:grpSpPr>
      <p:sp>
        <p:nvSpPr>
          <p:cNvPr id="267" name="Google Shape;267;p26"/>
          <p:cNvSpPr/>
          <p:nvPr/>
        </p:nvSpPr>
        <p:spPr>
          <a:xfrm>
            <a:off x="5575300" y="1190625"/>
            <a:ext cx="4826000" cy="5922010"/>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26"/>
          <p:cNvSpPr txBox="1"/>
          <p:nvPr/>
        </p:nvSpPr>
        <p:spPr>
          <a:xfrm>
            <a:off x="5659888" y="1363921"/>
            <a:ext cx="4634230" cy="3520644"/>
          </a:xfrm>
          <a:prstGeom prst="rect">
            <a:avLst/>
          </a:prstGeom>
          <a:noFill/>
          <a:ln>
            <a:noFill/>
          </a:ln>
        </p:spPr>
        <p:txBody>
          <a:bodyPr anchorCtr="0" anchor="t" bIns="0" lIns="0" spcFirstLastPara="1" rIns="0" wrap="square" tIns="0">
            <a:spAutoFit/>
          </a:bodyPr>
          <a:lstStyle/>
          <a:p>
            <a:pPr indent="0" lvl="0" marL="12700" marR="6350" rtl="1" algn="just">
              <a:lnSpc>
                <a:spcPct val="150000"/>
              </a:lnSpc>
              <a:spcBef>
                <a:spcPts val="0"/>
              </a:spcBef>
              <a:spcAft>
                <a:spcPts val="0"/>
              </a:spcAft>
              <a:buNone/>
            </a:pPr>
            <a:r>
              <a:rPr lang="ar-SA" sz="1200">
                <a:solidFill>
                  <a:schemeClr val="dk1"/>
                </a:solidFill>
                <a:latin typeface="Arimo"/>
                <a:ea typeface="Arimo"/>
                <a:cs typeface="Arimo"/>
                <a:sym typeface="Arimo"/>
              </a:rPr>
              <a:t>قد يستغرق تشجيع طلاب فصل دراسي على المشاركة في حوار تعليمي مثمر وقتًا، لأنهم قد لا يكونون معتادين على مشاركة أفكارهم علنًا أو عدم اتفاق الطلاب الآخرين مع آرائهم.</a:t>
            </a:r>
            <a:endParaRPr/>
          </a:p>
          <a:p>
            <a:pPr indent="0" lvl="0" marL="12700" marR="5715" rtl="1" algn="just">
              <a:lnSpc>
                <a:spcPct val="150000"/>
              </a:lnSpc>
              <a:spcBef>
                <a:spcPts val="610"/>
              </a:spcBef>
              <a:spcAft>
                <a:spcPts val="0"/>
              </a:spcAft>
              <a:buNone/>
            </a:pPr>
            <a:r>
              <a:rPr lang="ar-SA" sz="1200">
                <a:solidFill>
                  <a:schemeClr val="dk1"/>
                </a:solidFill>
                <a:latin typeface="Arimo"/>
                <a:ea typeface="Arimo"/>
                <a:cs typeface="Arimo"/>
                <a:sym typeface="Arimo"/>
              </a:rPr>
              <a:t>في معظم البيئات، سيحرص بعض الطلاب بشدة على مشاركة أفكارهم، في حين أن البعض الآخر لن يرغب في التحدث على الإطلاق. قد يفضل بعض الطلاب التحدث أكثر من الكتابة، بينما يجد البعض الآخر صعوبة في شرح أفكارهم للآخرين.</a:t>
            </a:r>
            <a:endParaRPr/>
          </a:p>
          <a:p>
            <a:pPr indent="0" lvl="0" marL="12700" marR="5715" rtl="1" algn="just">
              <a:lnSpc>
                <a:spcPct val="150000"/>
              </a:lnSpc>
              <a:spcBef>
                <a:spcPts val="570"/>
              </a:spcBef>
              <a:spcAft>
                <a:spcPts val="0"/>
              </a:spcAft>
              <a:buNone/>
            </a:pPr>
            <a:r>
              <a:rPr lang="ar-SA" sz="1200">
                <a:solidFill>
                  <a:schemeClr val="dk1"/>
                </a:solidFill>
                <a:latin typeface="Arimo"/>
                <a:ea typeface="Arimo"/>
                <a:cs typeface="Arimo"/>
                <a:sym typeface="Arimo"/>
              </a:rPr>
              <a:t>تمثل القواعد الأساسية، أو قواعد الحديث، طريقة جيدة لتكوين ثقافة فصل دراسي يشعر جميع الطلاب فيه بالراحة لدى مشاركة الأفكار وتحديها.</a:t>
            </a:r>
            <a:endParaRPr/>
          </a:p>
          <a:p>
            <a:pPr indent="0" lvl="0" marL="12700" marR="5080" rtl="1" algn="just">
              <a:lnSpc>
                <a:spcPct val="150000"/>
              </a:lnSpc>
              <a:spcBef>
                <a:spcPts val="585"/>
              </a:spcBef>
              <a:spcAft>
                <a:spcPts val="0"/>
              </a:spcAft>
              <a:buNone/>
            </a:pPr>
            <a:r>
              <a:rPr lang="ar-SA" sz="1200">
                <a:solidFill>
                  <a:schemeClr val="dk1"/>
                </a:solidFill>
                <a:latin typeface="Arimo"/>
                <a:ea typeface="Arimo"/>
                <a:cs typeface="Arimo"/>
                <a:sym typeface="Arimo"/>
              </a:rPr>
              <a:t>تتيح هذه القواعد لجميع الطلاب معرفة ما هو متوقع منهم ومن الآخرين أثناء المناقشات. يجب وضع هذه القواعد والاتفاق عليها مع الطلاب؛ على سبيل المثال، يمكنك أن تطلب من الطلاب مشاركة أفكارهم حول ماهية القواعد الأساسية. بعد ذلك، من المهم تذكير الطلاب بها، على سبيل المثال، بتكرارها في بداية الدروس وتشجيعهم على التأمل فيها والالتزام بها بمرور الوقت. (راجع المقياس 2F لتقييم مستويات مشاركة الطلاب وقياس مُدخلاتهم في وضع قواعد أساسية).</a:t>
            </a:r>
            <a:endParaRPr/>
          </a:p>
        </p:txBody>
      </p:sp>
      <p:sp>
        <p:nvSpPr>
          <p:cNvPr id="269" name="Google Shape;269;p26"/>
          <p:cNvSpPr txBox="1"/>
          <p:nvPr/>
        </p:nvSpPr>
        <p:spPr>
          <a:xfrm>
            <a:off x="1993900" y="687712"/>
            <a:ext cx="6477000" cy="246221"/>
          </a:xfrm>
          <a:prstGeom prst="rect">
            <a:avLst/>
          </a:prstGeom>
          <a:noFill/>
          <a:ln>
            <a:noFill/>
          </a:ln>
        </p:spPr>
        <p:txBody>
          <a:bodyPr anchorCtr="0" anchor="t" bIns="0" lIns="0" spcFirstLastPara="1" rIns="0" wrap="square" tIns="0">
            <a:spAutoFit/>
          </a:bodyPr>
          <a:lstStyle/>
          <a:p>
            <a:pPr indent="0" lvl="0" marL="12700" marR="0" rtl="1" algn="ctr">
              <a:lnSpc>
                <a:spcPct val="100000"/>
              </a:lnSpc>
              <a:spcBef>
                <a:spcPts val="0"/>
              </a:spcBef>
              <a:spcAft>
                <a:spcPts val="0"/>
              </a:spcAft>
              <a:buNone/>
            </a:pPr>
            <a:r>
              <a:rPr b="1" lang="ar-SA" sz="1600">
                <a:solidFill>
                  <a:schemeClr val="dk1"/>
                </a:solidFill>
                <a:latin typeface="Arial"/>
                <a:ea typeface="Arial"/>
                <a:cs typeface="Arial"/>
                <a:sym typeface="Arial"/>
              </a:rPr>
              <a:t>نشر ثقافة إيجابية للحوار التربوي في الفصل الدراسي</a:t>
            </a:r>
            <a:endParaRPr/>
          </a:p>
        </p:txBody>
      </p:sp>
      <p:sp>
        <p:nvSpPr>
          <p:cNvPr id="270" name="Google Shape;270;p26"/>
          <p:cNvSpPr/>
          <p:nvPr/>
        </p:nvSpPr>
        <p:spPr>
          <a:xfrm flipH="1">
            <a:off x="9860285" y="5229225"/>
            <a:ext cx="439415" cy="4394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26"/>
          <p:cNvSpPr txBox="1"/>
          <p:nvPr/>
        </p:nvSpPr>
        <p:spPr>
          <a:xfrm>
            <a:off x="5575300" y="5229225"/>
            <a:ext cx="4701540" cy="2123658"/>
          </a:xfrm>
          <a:prstGeom prst="rect">
            <a:avLst/>
          </a:prstGeom>
          <a:noFill/>
          <a:ln>
            <a:noFill/>
          </a:ln>
        </p:spPr>
        <p:txBody>
          <a:bodyPr anchorCtr="0" anchor="t" bIns="0" lIns="0" spcFirstLastPara="1" rIns="0" wrap="square" tIns="0">
            <a:spAutoFit/>
          </a:bodyPr>
          <a:lstStyle/>
          <a:p>
            <a:pPr indent="0" lvl="0" marL="469900" marR="135255" rtl="1" algn="just">
              <a:lnSpc>
                <a:spcPct val="150000"/>
              </a:lnSpc>
              <a:spcBef>
                <a:spcPts val="0"/>
              </a:spcBef>
              <a:spcAft>
                <a:spcPts val="0"/>
              </a:spcAft>
              <a:buNone/>
            </a:pPr>
            <a:r>
              <a:rPr lang="ar-SA" sz="1200">
                <a:solidFill>
                  <a:schemeClr val="dk1"/>
                </a:solidFill>
                <a:latin typeface="Arimo"/>
                <a:ea typeface="Arimo"/>
                <a:cs typeface="Arimo"/>
                <a:sym typeface="Arimo"/>
              </a:rPr>
              <a:t>يمكن أن يوفر لك </a:t>
            </a:r>
            <a:r>
              <a:rPr b="1" lang="ar-SA" sz="1200" u="sng">
                <a:solidFill>
                  <a:schemeClr val="hlink"/>
                </a:solidFill>
                <a:latin typeface="Arial"/>
                <a:ea typeface="Arial"/>
                <a:cs typeface="Arial"/>
                <a:sym typeface="Arial"/>
                <a:hlinkClick r:id="rId4"/>
              </a:rPr>
              <a:t>مقطع الفيديو 3: نصائح عملية: القواعد الأساسية</a:t>
            </a:r>
            <a:r>
              <a:rPr lang="ar-SA" sz="1200">
                <a:solidFill>
                  <a:schemeClr val="dk1"/>
                </a:solidFill>
                <a:latin typeface="Calibri"/>
                <a:ea typeface="Calibri"/>
                <a:cs typeface="Calibri"/>
                <a:sym typeface="Calibri"/>
              </a:rPr>
              <a:t> </a:t>
            </a:r>
            <a:r>
              <a:rPr lang="ar-SA" sz="1200">
                <a:solidFill>
                  <a:schemeClr val="dk1"/>
                </a:solidFill>
                <a:latin typeface="Arimo"/>
                <a:ea typeface="Arimo"/>
                <a:cs typeface="Arimo"/>
                <a:sym typeface="Arimo"/>
              </a:rPr>
              <a:t>مزيدًا من المعلومات حول كيفية إعدادها في فصلك الدراسي</a:t>
            </a:r>
            <a:endParaRPr/>
          </a:p>
          <a:p>
            <a:pPr indent="0" lvl="0" marL="12700" marR="209550" rtl="1" algn="r">
              <a:lnSpc>
                <a:spcPct val="150000"/>
              </a:lnSpc>
              <a:spcBef>
                <a:spcPts val="585"/>
              </a:spcBef>
              <a:spcAft>
                <a:spcPts val="0"/>
              </a:spcAft>
              <a:buNone/>
            </a:pPr>
            <a:r>
              <a:rPr lang="ar-SA" sz="1200">
                <a:solidFill>
                  <a:schemeClr val="dk1"/>
                </a:solidFill>
                <a:latin typeface="Arimo"/>
                <a:ea typeface="Arimo"/>
                <a:cs typeface="Arimo"/>
                <a:sym typeface="Arimo"/>
              </a:rPr>
              <a:t>كما يمكنك العثور على مجموعة من قواعد أساسية لإعداد الحوار هنا. سيساعدك الموقع الإلكتروني التالي أيضًا على التفكير في الحوار ضمن بيئتك. ابحث عن الصفحات ذات الصلة بك:</a:t>
            </a:r>
            <a:endParaRPr/>
          </a:p>
          <a:p>
            <a:pPr indent="0" lvl="0" marL="12700" marR="0" rtl="1" algn="ctr">
              <a:lnSpc>
                <a:spcPct val="150000"/>
              </a:lnSpc>
              <a:spcBef>
                <a:spcPts val="905"/>
              </a:spcBef>
              <a:spcAft>
                <a:spcPts val="0"/>
              </a:spcAft>
              <a:buNone/>
            </a:pPr>
            <a:r>
              <a:rPr lang="ar-SA" sz="1200" u="sng">
                <a:solidFill>
                  <a:schemeClr val="hlink"/>
                </a:solidFill>
                <a:latin typeface="Arimo"/>
                <a:ea typeface="Arimo"/>
                <a:cs typeface="Arimo"/>
                <a:sym typeface="Arimo"/>
                <a:hlinkClick r:id="rId5"/>
              </a:rPr>
              <a:t>https://thinkingtogether.educ.cam.ac.uk/resources/</a:t>
            </a:r>
            <a:endParaRPr sz="1200" u="sng">
              <a:solidFill>
                <a:srgbClr val="0000FF"/>
              </a:solidFill>
              <a:latin typeface="Arimo"/>
              <a:ea typeface="Arimo"/>
              <a:cs typeface="Arimo"/>
              <a:sym typeface="Arimo"/>
            </a:endParaRPr>
          </a:p>
          <a:p>
            <a:pPr indent="0" lvl="0" marL="0" marR="5080" rtl="1" algn="r">
              <a:lnSpc>
                <a:spcPct val="100000"/>
              </a:lnSpc>
              <a:spcBef>
                <a:spcPts val="855"/>
              </a:spcBef>
              <a:spcAft>
                <a:spcPts val="0"/>
              </a:spcAft>
              <a:buNone/>
            </a:pPr>
            <a:r>
              <a:t/>
            </a:r>
            <a:endParaRPr sz="1000">
              <a:solidFill>
                <a:schemeClr val="dk1"/>
              </a:solidFill>
              <a:latin typeface="Arial"/>
              <a:ea typeface="Arial"/>
              <a:cs typeface="Arial"/>
              <a:sym typeface="Arial"/>
            </a:endParaRPr>
          </a:p>
        </p:txBody>
      </p:sp>
      <p:sp>
        <p:nvSpPr>
          <p:cNvPr id="272" name="Google Shape;272;p26"/>
          <p:cNvSpPr/>
          <p:nvPr/>
        </p:nvSpPr>
        <p:spPr>
          <a:xfrm>
            <a:off x="698500" y="4774510"/>
            <a:ext cx="1633852" cy="12995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26"/>
          <p:cNvSpPr/>
          <p:nvPr/>
        </p:nvSpPr>
        <p:spPr>
          <a:xfrm>
            <a:off x="469900" y="1190625"/>
            <a:ext cx="4826000" cy="4953000"/>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26"/>
          <p:cNvSpPr txBox="1"/>
          <p:nvPr/>
        </p:nvSpPr>
        <p:spPr>
          <a:xfrm>
            <a:off x="-139700" y="1419225"/>
            <a:ext cx="5435600" cy="4915705"/>
          </a:xfrm>
          <a:prstGeom prst="rect">
            <a:avLst/>
          </a:prstGeom>
          <a:noFill/>
          <a:ln>
            <a:noFill/>
          </a:ln>
        </p:spPr>
        <p:txBody>
          <a:bodyPr anchorCtr="0" anchor="t" bIns="45700" lIns="91425" spcFirstLastPara="1" rIns="91425" wrap="square" tIns="45700">
            <a:spAutoFit/>
          </a:bodyPr>
          <a:lstStyle/>
          <a:p>
            <a:pPr indent="0" lvl="0" marL="47625" marR="0" rtl="1" algn="ctr">
              <a:spcBef>
                <a:spcPts val="0"/>
              </a:spcBef>
              <a:spcAft>
                <a:spcPts val="0"/>
              </a:spcAft>
              <a:buNone/>
            </a:pPr>
            <a:r>
              <a:rPr b="1" lang="ar-SA" sz="1800">
                <a:solidFill>
                  <a:schemeClr val="dk1"/>
                </a:solidFill>
                <a:latin typeface="Arial"/>
                <a:ea typeface="Arial"/>
                <a:cs typeface="Arial"/>
                <a:sym typeface="Arial"/>
              </a:rPr>
              <a:t>أمثلة على القواعد الأساسية</a:t>
            </a:r>
            <a:endParaRPr b="1" sz="1800">
              <a:solidFill>
                <a:schemeClr val="dk1"/>
              </a:solidFill>
              <a:latin typeface="Arial"/>
              <a:ea typeface="Arial"/>
              <a:cs typeface="Arial"/>
              <a:sym typeface="Arial"/>
            </a:endParaRPr>
          </a:p>
          <a:p>
            <a:pPr indent="0" lvl="0" marL="47625" marR="0" rtl="1" algn="ctr">
              <a:spcBef>
                <a:spcPts val="595"/>
              </a:spcBef>
              <a:spcAft>
                <a:spcPts val="0"/>
              </a:spcAft>
              <a:buNone/>
            </a:pPr>
            <a:r>
              <a:t/>
            </a:r>
            <a:endParaRPr b="1" sz="900">
              <a:solidFill>
                <a:schemeClr val="dk1"/>
              </a:solidFill>
              <a:latin typeface="Arial"/>
              <a:ea typeface="Arial"/>
              <a:cs typeface="Arial"/>
              <a:sym typeface="Arial"/>
            </a:endParaRPr>
          </a:p>
          <a:p>
            <a:pPr indent="0" lvl="0" marL="47625" marR="0" rtl="1" algn="r">
              <a:lnSpc>
                <a:spcPct val="100000"/>
              </a:lnSpc>
              <a:spcBef>
                <a:spcPts val="595"/>
              </a:spcBef>
              <a:spcAft>
                <a:spcPts val="0"/>
              </a:spcAft>
              <a:buNone/>
            </a:pPr>
            <a:r>
              <a:rPr b="1" lang="ar-SA" sz="1800">
                <a:solidFill>
                  <a:srgbClr val="2E6A7B"/>
                </a:solidFill>
                <a:latin typeface="Arial"/>
                <a:ea typeface="Arial"/>
                <a:cs typeface="Arial"/>
                <a:sym typeface="Arial"/>
              </a:rPr>
              <a:t>نستمع بدون مقاطعة الآخرين أثناء حديثهم</a:t>
            </a:r>
            <a:endParaRPr b="1" sz="1800">
              <a:solidFill>
                <a:srgbClr val="2E6A7B"/>
              </a:solidFill>
              <a:latin typeface="Arial"/>
              <a:ea typeface="Arial"/>
              <a:cs typeface="Arial"/>
              <a:sym typeface="Arial"/>
            </a:endParaRPr>
          </a:p>
          <a:p>
            <a:pPr indent="0" lvl="0" marL="47625" marR="0" rtl="1" algn="r">
              <a:lnSpc>
                <a:spcPct val="100000"/>
              </a:lnSpc>
              <a:spcBef>
                <a:spcPts val="595"/>
              </a:spcBef>
              <a:spcAft>
                <a:spcPts val="0"/>
              </a:spcAft>
              <a:buNone/>
            </a:pPr>
            <a:r>
              <a:rPr b="1" lang="ar-SA" sz="1800">
                <a:solidFill>
                  <a:srgbClr val="2E6A7B"/>
                </a:solidFill>
                <a:latin typeface="Arial"/>
                <a:ea typeface="Arial"/>
                <a:cs typeface="Arial"/>
                <a:sym typeface="Arial"/>
              </a:rPr>
              <a:t>مشاركاتنا تكون مبنية على ما تم مناقشته قبلنا</a:t>
            </a:r>
            <a:endParaRPr b="1" sz="1800">
              <a:solidFill>
                <a:srgbClr val="2E6A7B"/>
              </a:solidFill>
              <a:latin typeface="Arial"/>
              <a:ea typeface="Arial"/>
              <a:cs typeface="Arial"/>
              <a:sym typeface="Arial"/>
            </a:endParaRPr>
          </a:p>
          <a:p>
            <a:pPr indent="0" lvl="0" marL="47625" marR="0" rtl="1" algn="r">
              <a:lnSpc>
                <a:spcPct val="100000"/>
              </a:lnSpc>
              <a:spcBef>
                <a:spcPts val="595"/>
              </a:spcBef>
              <a:spcAft>
                <a:spcPts val="0"/>
              </a:spcAft>
              <a:buNone/>
            </a:pPr>
            <a:r>
              <a:rPr b="1" lang="ar-SA" sz="1800">
                <a:solidFill>
                  <a:srgbClr val="2E6A7B"/>
                </a:solidFill>
                <a:latin typeface="Arial"/>
                <a:ea typeface="Arial"/>
                <a:cs typeface="Arial"/>
                <a:sym typeface="Arial"/>
              </a:rPr>
              <a:t>لا بأس في الاختلاف مع شخص ما  </a:t>
            </a:r>
            <a:endParaRPr/>
          </a:p>
          <a:p>
            <a:pPr indent="0" lvl="0" marL="47625" marR="1026160" rtl="1" algn="r">
              <a:lnSpc>
                <a:spcPct val="152500"/>
              </a:lnSpc>
              <a:spcBef>
                <a:spcPts val="0"/>
              </a:spcBef>
              <a:spcAft>
                <a:spcPts val="0"/>
              </a:spcAft>
              <a:buNone/>
            </a:pPr>
            <a:r>
              <a:rPr b="1" lang="ar-SA" sz="1800">
                <a:solidFill>
                  <a:srgbClr val="2E6A7B"/>
                </a:solidFill>
                <a:latin typeface="Arial"/>
                <a:ea typeface="Arial"/>
                <a:cs typeface="Arial"/>
                <a:sym typeface="Arial"/>
              </a:rPr>
              <a:t>مشاركتنا تحتوي على الأسباب التي نبني عليها أفكارنا</a:t>
            </a:r>
            <a:endParaRPr/>
          </a:p>
          <a:p>
            <a:pPr indent="0" lvl="0" marL="47625" marR="1026160" rtl="1" algn="r">
              <a:lnSpc>
                <a:spcPct val="152500"/>
              </a:lnSpc>
              <a:spcBef>
                <a:spcPts val="0"/>
              </a:spcBef>
              <a:spcAft>
                <a:spcPts val="0"/>
              </a:spcAft>
              <a:buNone/>
            </a:pPr>
            <a:r>
              <a:rPr b="1" lang="ar-SA" sz="1800">
                <a:solidFill>
                  <a:srgbClr val="2E6A7B"/>
                </a:solidFill>
                <a:latin typeface="Arial"/>
                <a:ea typeface="Arial"/>
                <a:cs typeface="Arial"/>
                <a:sym typeface="Arial"/>
              </a:rPr>
              <a:t>نحترم جميع الآراء</a:t>
            </a:r>
            <a:endParaRPr b="1" sz="1800">
              <a:solidFill>
                <a:srgbClr val="2E6A7B"/>
              </a:solidFill>
              <a:latin typeface="Arial"/>
              <a:ea typeface="Arial"/>
              <a:cs typeface="Arial"/>
              <a:sym typeface="Arial"/>
            </a:endParaRPr>
          </a:p>
          <a:p>
            <a:pPr indent="0" lvl="0" marL="47625" marR="0" rtl="1" algn="r">
              <a:lnSpc>
                <a:spcPct val="100000"/>
              </a:lnSpc>
              <a:spcBef>
                <a:spcPts val="980"/>
              </a:spcBef>
              <a:spcAft>
                <a:spcPts val="0"/>
              </a:spcAft>
              <a:buNone/>
            </a:pPr>
            <a:r>
              <a:rPr b="1" lang="ar-SA" sz="1800">
                <a:solidFill>
                  <a:srgbClr val="2E6A7B"/>
                </a:solidFill>
                <a:latin typeface="Arial"/>
                <a:ea typeface="Arial"/>
                <a:cs typeface="Arial"/>
                <a:sym typeface="Arial"/>
              </a:rPr>
              <a:t>نُصغي لما يقوله الزملاء الآخرون</a:t>
            </a:r>
            <a:endParaRPr/>
          </a:p>
          <a:p>
            <a:pPr indent="0" lvl="0" marL="47625" marR="367030" rtl="1" algn="r">
              <a:lnSpc>
                <a:spcPct val="120000"/>
              </a:lnSpc>
              <a:spcBef>
                <a:spcPts val="620"/>
              </a:spcBef>
              <a:spcAft>
                <a:spcPts val="0"/>
              </a:spcAft>
              <a:buNone/>
            </a:pPr>
            <a:r>
              <a:rPr b="1" lang="ar-SA" sz="1800">
                <a:solidFill>
                  <a:srgbClr val="2E6A7B"/>
                </a:solidFill>
                <a:latin typeface="Arial"/>
                <a:ea typeface="Arial"/>
                <a:cs typeface="Arial"/>
                <a:sym typeface="Arial"/>
              </a:rPr>
              <a:t>المشاركة تعني التفكير والإصغاء، وليس مجرد الكلام </a:t>
            </a:r>
            <a:endParaRPr/>
          </a:p>
          <a:p>
            <a:pPr indent="0" lvl="0" marL="47625" marR="367030" rtl="1" algn="r">
              <a:lnSpc>
                <a:spcPct val="120000"/>
              </a:lnSpc>
              <a:spcBef>
                <a:spcPts val="620"/>
              </a:spcBef>
              <a:spcAft>
                <a:spcPts val="0"/>
              </a:spcAft>
              <a:buNone/>
            </a:pPr>
            <a:r>
              <a:rPr b="1" lang="ar-SA" sz="1800">
                <a:solidFill>
                  <a:srgbClr val="2E6A7B"/>
                </a:solidFill>
                <a:latin typeface="Arial"/>
                <a:ea typeface="Arial"/>
                <a:cs typeface="Arial"/>
                <a:sym typeface="Arial"/>
              </a:rPr>
              <a:t>نطرح أسئلة على الآخرين</a:t>
            </a:r>
            <a:endParaRPr b="1" sz="1800">
              <a:solidFill>
                <a:srgbClr val="2E6A7B"/>
              </a:solidFill>
              <a:latin typeface="Arial"/>
              <a:ea typeface="Arial"/>
              <a:cs typeface="Arial"/>
              <a:sym typeface="Arial"/>
            </a:endParaRPr>
          </a:p>
          <a:p>
            <a:pPr indent="0" lvl="0" marL="47625" marR="367030" rtl="1" algn="r">
              <a:lnSpc>
                <a:spcPct val="120000"/>
              </a:lnSpc>
              <a:spcBef>
                <a:spcPts val="620"/>
              </a:spcBef>
              <a:spcAft>
                <a:spcPts val="0"/>
              </a:spcAft>
              <a:buNone/>
            </a:pPr>
            <a:r>
              <a:rPr b="1" lang="ar-SA" sz="1800">
                <a:solidFill>
                  <a:srgbClr val="2E6A7B"/>
                </a:solidFill>
                <a:latin typeface="Arial"/>
                <a:ea typeface="Arial"/>
                <a:cs typeface="Arial"/>
                <a:sym typeface="Arial"/>
              </a:rPr>
              <a:t>نشعر بالثقة مع الآخرين</a:t>
            </a:r>
            <a:endParaRPr/>
          </a:p>
          <a:p>
            <a:pPr indent="0" lvl="0" marL="47625" marR="367030" rtl="1" algn="r">
              <a:lnSpc>
                <a:spcPct val="120000"/>
              </a:lnSpc>
              <a:spcBef>
                <a:spcPts val="620"/>
              </a:spcBef>
              <a:spcAft>
                <a:spcPts val="0"/>
              </a:spcAft>
              <a:buNone/>
            </a:pPr>
            <a:r>
              <a:rPr b="1" lang="ar-SA" sz="1800">
                <a:solidFill>
                  <a:srgbClr val="2E6A7B"/>
                </a:solidFill>
                <a:latin typeface="Arial"/>
                <a:ea typeface="Arial"/>
                <a:cs typeface="Arial"/>
                <a:sym typeface="Arial"/>
              </a:rPr>
              <a:t>نعي بأن الهدف مشترك</a:t>
            </a:r>
            <a:endParaRPr/>
          </a:p>
          <a:p>
            <a:pPr indent="0" lvl="0" marL="47625" marR="367030" rtl="1" algn="r">
              <a:lnSpc>
                <a:spcPct val="120000"/>
              </a:lnSpc>
              <a:spcBef>
                <a:spcPts val="620"/>
              </a:spcBef>
              <a:spcAft>
                <a:spcPts val="0"/>
              </a:spcAft>
              <a:buNone/>
            </a:pPr>
            <a:r>
              <a:t/>
            </a:r>
            <a:endParaRPr b="1" sz="1800">
              <a:solidFill>
                <a:srgbClr val="2E6A7B"/>
              </a:solidFill>
              <a:latin typeface="Arial"/>
              <a:ea typeface="Arial"/>
              <a:cs typeface="Arial"/>
              <a:sym typeface="Arial"/>
            </a:endParaRPr>
          </a:p>
        </p:txBody>
      </p:sp>
      <p:sp>
        <p:nvSpPr>
          <p:cNvPr id="275" name="Google Shape;275;p26"/>
          <p:cNvSpPr/>
          <p:nvPr/>
        </p:nvSpPr>
        <p:spPr>
          <a:xfrm>
            <a:off x="439994" y="6289986"/>
            <a:ext cx="4826000" cy="872397"/>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26"/>
          <p:cNvSpPr/>
          <p:nvPr/>
        </p:nvSpPr>
        <p:spPr>
          <a:xfrm flipH="1">
            <a:off x="4664199" y="6443411"/>
            <a:ext cx="427993" cy="43941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26"/>
          <p:cNvSpPr txBox="1"/>
          <p:nvPr/>
        </p:nvSpPr>
        <p:spPr>
          <a:xfrm>
            <a:off x="1515426" y="6590304"/>
            <a:ext cx="3214686" cy="276999"/>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b="1" lang="ar-SA" sz="1200" u="sng">
                <a:solidFill>
                  <a:schemeClr val="hlink"/>
                </a:solidFill>
                <a:latin typeface="Arial"/>
                <a:ea typeface="Arial"/>
                <a:cs typeface="Arial"/>
                <a:sym typeface="Arial"/>
                <a:hlinkClick r:id="rId7"/>
              </a:rPr>
              <a:t>مقطع الفيديو 17: تشجيع الطلاب على المشاركة في الحوار</a:t>
            </a:r>
            <a:endParaRPr sz="1200">
              <a:solidFill>
                <a:schemeClr val="dk1"/>
              </a:solidFill>
              <a:latin typeface="Arial"/>
              <a:ea typeface="Arial"/>
              <a:cs typeface="Arial"/>
              <a:sym typeface="Arial"/>
            </a:endParaRPr>
          </a:p>
        </p:txBody>
      </p:sp>
      <p:sp>
        <p:nvSpPr>
          <p:cNvPr id="278" name="Google Shape;278;p26"/>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2" name="Shape 282"/>
        <p:cNvGrpSpPr/>
        <p:nvPr/>
      </p:nvGrpSpPr>
      <p:grpSpPr>
        <a:xfrm>
          <a:off x="0" y="0"/>
          <a:ext cx="0" cy="0"/>
          <a:chOff x="0" y="0"/>
          <a:chExt cx="0" cy="0"/>
        </a:xfrm>
      </p:grpSpPr>
      <p:sp>
        <p:nvSpPr>
          <p:cNvPr id="283" name="Google Shape;283;p27"/>
          <p:cNvSpPr txBox="1"/>
          <p:nvPr/>
        </p:nvSpPr>
        <p:spPr>
          <a:xfrm>
            <a:off x="7023100" y="440832"/>
            <a:ext cx="3044729" cy="570028"/>
          </a:xfrm>
          <a:prstGeom prst="rect">
            <a:avLst/>
          </a:prstGeom>
          <a:solidFill>
            <a:srgbClr val="D9F1F6"/>
          </a:solidFill>
          <a:ln>
            <a:noFill/>
          </a:ln>
        </p:spPr>
        <p:txBody>
          <a:bodyPr anchorCtr="0" anchor="t" bIns="0" lIns="0" spcFirstLastPara="1" rIns="0" wrap="square" tIns="15875">
            <a:spAutoFit/>
          </a:bodyPr>
          <a:lstStyle/>
          <a:p>
            <a:pPr indent="0" lvl="0" marL="26034" marR="0" rtl="1" algn="r">
              <a:lnSpc>
                <a:spcPct val="100000"/>
              </a:lnSpc>
              <a:spcBef>
                <a:spcPts val="0"/>
              </a:spcBef>
              <a:spcAft>
                <a:spcPts val="0"/>
              </a:spcAft>
              <a:buNone/>
            </a:pPr>
            <a:r>
              <a:rPr b="1" lang="ar-SA" sz="1800">
                <a:solidFill>
                  <a:srgbClr val="1A616F"/>
                </a:solidFill>
                <a:latin typeface="Arial"/>
                <a:ea typeface="Arial"/>
                <a:cs typeface="Arial"/>
                <a:sym typeface="Arial"/>
              </a:rPr>
              <a:t>الجزء ج. الحوار التربوي وتعلّم الطلاب في سياقات متنوعة</a:t>
            </a:r>
            <a:endParaRPr/>
          </a:p>
        </p:txBody>
      </p:sp>
      <p:sp>
        <p:nvSpPr>
          <p:cNvPr id="284" name="Google Shape;284;p27"/>
          <p:cNvSpPr txBox="1"/>
          <p:nvPr/>
        </p:nvSpPr>
        <p:spPr>
          <a:xfrm>
            <a:off x="5584075" y="1733693"/>
            <a:ext cx="4645030" cy="303833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43800">
            <a:spAutoFit/>
          </a:bodyPr>
          <a:lstStyle/>
          <a:p>
            <a:pPr indent="0" lvl="0" marL="83185" marR="94615" rtl="1" algn="just">
              <a:lnSpc>
                <a:spcPct val="120600"/>
              </a:lnSpc>
              <a:spcBef>
                <a:spcPts val="0"/>
              </a:spcBef>
              <a:spcAft>
                <a:spcPts val="0"/>
              </a:spcAft>
              <a:buNone/>
            </a:pPr>
            <a:r>
              <a:rPr lang="ar-SA" sz="1100">
                <a:solidFill>
                  <a:schemeClr val="dk1"/>
                </a:solidFill>
                <a:latin typeface="Arial"/>
                <a:ea typeface="Arial"/>
                <a:cs typeface="Arial"/>
                <a:sym typeface="Arial"/>
              </a:rPr>
              <a:t>ثمّة قاعدة متنامية من الأبحاث الدولية التي تدعم فكرة أن التعليم بالحوار مفيد لتعلم الطلاب ونتائج التطور الشخصي الأخرى. تشمل نتائج تقييم برامج التطوير المهني ما يلي:</a:t>
            </a:r>
            <a:endParaRPr/>
          </a:p>
          <a:p>
            <a:pPr indent="0" lvl="0" marL="0" marR="0" rtl="1" algn="r">
              <a:lnSpc>
                <a:spcPct val="100000"/>
              </a:lnSpc>
              <a:spcBef>
                <a:spcPts val="30"/>
              </a:spcBef>
              <a:spcAft>
                <a:spcPts val="0"/>
              </a:spcAft>
              <a:buNone/>
            </a:pPr>
            <a:r>
              <a:t/>
            </a:r>
            <a:endParaRPr sz="1000">
              <a:solidFill>
                <a:schemeClr val="dk1"/>
              </a:solidFill>
              <a:latin typeface="Times New Roman"/>
              <a:ea typeface="Times New Roman"/>
              <a:cs typeface="Times New Roman"/>
              <a:sym typeface="Times New Roman"/>
            </a:endParaRPr>
          </a:p>
          <a:p>
            <a:pPr indent="-69850" lvl="0" marL="83185" marR="0" rtl="1" algn="r">
              <a:lnSpc>
                <a:spcPct val="100000"/>
              </a:lnSpc>
              <a:spcBef>
                <a:spcPts val="0"/>
              </a:spcBef>
              <a:spcAft>
                <a:spcPts val="0"/>
              </a:spcAft>
              <a:buClr>
                <a:schemeClr val="dk1"/>
              </a:buClr>
              <a:buSzPts val="1100"/>
              <a:buFont typeface="Arial"/>
              <a:buChar char="-"/>
            </a:pPr>
            <a:r>
              <a:rPr lang="ar-SA" sz="1100">
                <a:solidFill>
                  <a:schemeClr val="dk1"/>
                </a:solidFill>
                <a:latin typeface="Arial"/>
                <a:ea typeface="Arial"/>
                <a:cs typeface="Arial"/>
                <a:sym typeface="Arial"/>
              </a:rPr>
              <a:t> تحسُّن التحصيل الدراسي لطلاب المرحلة الابتدائية في المملكة المتحدة (</a:t>
            </a:r>
            <a:r>
              <a:rPr lang="ar-SA" sz="1100" u="sng">
                <a:solidFill>
                  <a:schemeClr val="hlink"/>
                </a:solidFill>
                <a:latin typeface="Arial"/>
                <a:ea typeface="Arial"/>
                <a:cs typeface="Arial"/>
                <a:sym typeface="Arial"/>
                <a:hlinkClick r:id="rId3"/>
              </a:rPr>
              <a:t>ألكساندر، 2018</a:t>
            </a:r>
            <a:r>
              <a:rPr lang="ar-SA" sz="1100">
                <a:solidFill>
                  <a:schemeClr val="dk1"/>
                </a:solidFill>
                <a:latin typeface="Arial"/>
                <a:ea typeface="Arial"/>
                <a:cs typeface="Arial"/>
                <a:sym typeface="Arial"/>
              </a:rPr>
              <a:t>)</a:t>
            </a:r>
            <a:endParaRPr/>
          </a:p>
          <a:p>
            <a:pPr indent="0" lvl="0" marL="0" marR="0" rtl="1" algn="r">
              <a:lnSpc>
                <a:spcPct val="100000"/>
              </a:lnSpc>
              <a:spcBef>
                <a:spcPts val="35"/>
              </a:spcBef>
              <a:spcAft>
                <a:spcPts val="0"/>
              </a:spcAft>
              <a:buClr>
                <a:schemeClr val="dk1"/>
              </a:buClr>
              <a:buSzPts val="1000"/>
              <a:buFont typeface="Arial"/>
              <a:buNone/>
            </a:pPr>
            <a:r>
              <a:t/>
            </a:r>
            <a:endParaRPr sz="1000">
              <a:solidFill>
                <a:schemeClr val="dk1"/>
              </a:solidFill>
              <a:latin typeface="Times New Roman"/>
              <a:ea typeface="Times New Roman"/>
              <a:cs typeface="Times New Roman"/>
              <a:sym typeface="Times New Roman"/>
            </a:endParaRPr>
          </a:p>
          <a:p>
            <a:pPr indent="-69850" lvl="0" marL="83185" marR="346710" rtl="1" algn="r">
              <a:lnSpc>
                <a:spcPct val="120900"/>
              </a:lnSpc>
              <a:spcBef>
                <a:spcPts val="5"/>
              </a:spcBef>
              <a:spcAft>
                <a:spcPts val="0"/>
              </a:spcAft>
              <a:buClr>
                <a:schemeClr val="dk1"/>
              </a:buClr>
              <a:buSzPts val="1100"/>
              <a:buFont typeface="Arial"/>
              <a:buChar char="-"/>
            </a:pPr>
            <a:r>
              <a:rPr lang="ar-SA" sz="1100">
                <a:solidFill>
                  <a:schemeClr val="dk1"/>
                </a:solidFill>
                <a:latin typeface="Arial"/>
                <a:ea typeface="Arial"/>
                <a:cs typeface="Arial"/>
                <a:sym typeface="Arial"/>
              </a:rPr>
              <a:t> نمو الدافع للتعلّم والاستقلالية المُدركة والاهتمام بمواد العلوم والتكنولوجيا والهندسة والرياضيات (STEM) بين طلاب المرحلة الثانوية في ألمانيا، وارتباط هذا النمو بزيادة تعقيبات المعلمين البناءة (</a:t>
            </a:r>
            <a:r>
              <a:rPr lang="ar-SA" sz="1100" u="sng">
                <a:solidFill>
                  <a:schemeClr val="hlink"/>
                </a:solidFill>
                <a:latin typeface="Arial"/>
                <a:ea typeface="Arial"/>
                <a:cs typeface="Arial"/>
                <a:sym typeface="Arial"/>
                <a:hlinkClick r:id="rId4"/>
              </a:rPr>
              <a:t>كيمر وآخرون، 2015</a:t>
            </a:r>
            <a:r>
              <a:rPr lang="ar-SA" sz="1100">
                <a:solidFill>
                  <a:schemeClr val="dk1"/>
                </a:solidFill>
                <a:latin typeface="Arial"/>
                <a:ea typeface="Arial"/>
                <a:cs typeface="Arial"/>
                <a:sym typeface="Arial"/>
              </a:rPr>
              <a:t>).</a:t>
            </a:r>
            <a:endParaRPr/>
          </a:p>
          <a:p>
            <a:pPr indent="0" lvl="0" marL="0" marR="0" rtl="1" algn="r">
              <a:lnSpc>
                <a:spcPct val="100000"/>
              </a:lnSpc>
              <a:spcBef>
                <a:spcPts val="5"/>
              </a:spcBef>
              <a:spcAft>
                <a:spcPts val="0"/>
              </a:spcAft>
              <a:buClr>
                <a:schemeClr val="dk1"/>
              </a:buClr>
              <a:buSzPts val="1000"/>
              <a:buFont typeface="Arial"/>
              <a:buNone/>
            </a:pPr>
            <a:r>
              <a:t/>
            </a:r>
            <a:endParaRPr sz="1000">
              <a:solidFill>
                <a:schemeClr val="dk1"/>
              </a:solidFill>
              <a:latin typeface="Times New Roman"/>
              <a:ea typeface="Times New Roman"/>
              <a:cs typeface="Times New Roman"/>
              <a:sym typeface="Times New Roman"/>
            </a:endParaRPr>
          </a:p>
          <a:p>
            <a:pPr indent="0" lvl="0" marL="83185" marR="94615" rtl="1" algn="r">
              <a:lnSpc>
                <a:spcPct val="121900"/>
              </a:lnSpc>
              <a:spcBef>
                <a:spcPts val="0"/>
              </a:spcBef>
              <a:spcAft>
                <a:spcPts val="0"/>
              </a:spcAft>
              <a:buNone/>
            </a:pPr>
            <a:r>
              <a:rPr lang="ar-SA" sz="1100">
                <a:solidFill>
                  <a:schemeClr val="dk1"/>
                </a:solidFill>
                <a:latin typeface="Arial"/>
                <a:ea typeface="Arial"/>
                <a:cs typeface="Arial"/>
                <a:sym typeface="Arial"/>
              </a:rPr>
              <a:t>تركز دراسات أخرى على تأثير "الاختلافات الطبيعية" في حوار الفصل الدراسي. وتشمل النتائج:</a:t>
            </a:r>
            <a:endParaRPr/>
          </a:p>
          <a:p>
            <a:pPr indent="0" lvl="0" marL="0" marR="0" rtl="1" algn="r">
              <a:lnSpc>
                <a:spcPct val="100000"/>
              </a:lnSpc>
              <a:spcBef>
                <a:spcPts val="5"/>
              </a:spcBef>
              <a:spcAft>
                <a:spcPts val="0"/>
              </a:spcAft>
              <a:buNone/>
            </a:pPr>
            <a:r>
              <a:t/>
            </a:r>
            <a:endParaRPr sz="1000">
              <a:solidFill>
                <a:schemeClr val="dk1"/>
              </a:solidFill>
              <a:latin typeface="Times New Roman"/>
              <a:ea typeface="Times New Roman"/>
              <a:cs typeface="Times New Roman"/>
              <a:sym typeface="Times New Roman"/>
            </a:endParaRPr>
          </a:p>
          <a:p>
            <a:pPr indent="-69850" lvl="0" marL="82550" marR="497205" rtl="1" algn="r">
              <a:lnSpc>
                <a:spcPct val="101699"/>
              </a:lnSpc>
              <a:spcBef>
                <a:spcPts val="5"/>
              </a:spcBef>
              <a:spcAft>
                <a:spcPts val="0"/>
              </a:spcAft>
              <a:buClr>
                <a:schemeClr val="dk1"/>
              </a:buClr>
              <a:buSzPts val="1100"/>
              <a:buFont typeface="Arial"/>
              <a:buChar char="-"/>
            </a:pPr>
            <a:r>
              <a:rPr lang="ar-SA" sz="1100">
                <a:solidFill>
                  <a:schemeClr val="dk1"/>
                </a:solidFill>
                <a:latin typeface="Arial"/>
                <a:ea typeface="Arial"/>
                <a:cs typeface="Arial"/>
                <a:sym typeface="Arial"/>
              </a:rPr>
              <a:t> الطلاب الذين يتحدثون أكثر باستخدام التعليل عالي الجودة في مادة فنون اللغة يحققون نتائج أفضل </a:t>
            </a:r>
            <a:r>
              <a:rPr lang="ar-SA" sz="1050">
                <a:solidFill>
                  <a:schemeClr val="dk1"/>
                </a:solidFill>
                <a:latin typeface="Arial"/>
                <a:ea typeface="Arial"/>
                <a:cs typeface="Arial"/>
                <a:sym typeface="Arial"/>
              </a:rPr>
              <a:t>(</a:t>
            </a:r>
            <a:r>
              <a:rPr lang="ar-SA" sz="1050" u="sng">
                <a:solidFill>
                  <a:schemeClr val="hlink"/>
                </a:solidFill>
                <a:latin typeface="Arial"/>
                <a:ea typeface="Arial"/>
                <a:cs typeface="Arial"/>
                <a:sym typeface="Arial"/>
                <a:hlinkClick r:id="rId5"/>
              </a:rPr>
              <a:t>شيدوفا وآخرون، 2019</a:t>
            </a:r>
            <a:r>
              <a:rPr lang="ar-SA" sz="1050">
                <a:solidFill>
                  <a:schemeClr val="dk1"/>
                </a:solidFill>
                <a:latin typeface="Arial"/>
                <a:ea typeface="Arial"/>
                <a:cs typeface="Arial"/>
                <a:sym typeface="Arial"/>
              </a:rPr>
              <a:t>، جمهورية التشيك). </a:t>
            </a:r>
            <a:r>
              <a:rPr lang="ar-SA" sz="1100">
                <a:solidFill>
                  <a:schemeClr val="dk1"/>
                </a:solidFill>
                <a:latin typeface="Arial"/>
                <a:ea typeface="Arial"/>
                <a:cs typeface="Arial"/>
                <a:sym typeface="Arial"/>
              </a:rPr>
              <a:t> </a:t>
            </a:r>
            <a:endParaRPr/>
          </a:p>
          <a:p>
            <a:pPr indent="0" lvl="0" marL="82550" marR="497205" rtl="1" algn="r">
              <a:lnSpc>
                <a:spcPct val="101699"/>
              </a:lnSpc>
              <a:spcBef>
                <a:spcPts val="5"/>
              </a:spcBef>
              <a:spcAft>
                <a:spcPts val="0"/>
              </a:spcAft>
              <a:buClr>
                <a:schemeClr val="dk1"/>
              </a:buClr>
              <a:buSzPts val="800"/>
              <a:buFont typeface="Calibri"/>
              <a:buNone/>
            </a:pPr>
            <a:r>
              <a:t/>
            </a:r>
            <a:endParaRPr sz="800">
              <a:solidFill>
                <a:schemeClr val="dk1"/>
              </a:solidFill>
              <a:latin typeface="Arial"/>
              <a:ea typeface="Arial"/>
              <a:cs typeface="Arial"/>
              <a:sym typeface="Arial"/>
            </a:endParaRPr>
          </a:p>
          <a:p>
            <a:pPr indent="-69850" lvl="0" marL="157480" marR="0" rtl="1" algn="r">
              <a:lnSpc>
                <a:spcPct val="100000"/>
              </a:lnSpc>
              <a:spcBef>
                <a:spcPts val="25"/>
              </a:spcBef>
              <a:spcAft>
                <a:spcPts val="0"/>
              </a:spcAft>
              <a:buClr>
                <a:schemeClr val="dk1"/>
              </a:buClr>
              <a:buSzPts val="1100"/>
              <a:buFont typeface="Arial"/>
              <a:buChar char="-"/>
            </a:pPr>
            <a:r>
              <a:rPr lang="ar-SA" sz="1100">
                <a:solidFill>
                  <a:schemeClr val="dk1"/>
                </a:solidFill>
                <a:latin typeface="Arial"/>
                <a:ea typeface="Arial"/>
                <a:cs typeface="Arial"/>
                <a:sym typeface="Arial"/>
              </a:rPr>
              <a:t>وجدت دراسات أُجريت في الولايات المتحدة على مادة الرياضيات في المرحلة الابتدائية أن تقديم تفسيرات مفصلة وصحيحة مدعومة بالأدلة يؤدي إلى تحقيق إنجازات دراسية أعلى.</a:t>
            </a:r>
            <a:endParaRPr/>
          </a:p>
          <a:p>
            <a:pPr indent="0" lvl="0" marL="83185" marR="0" rtl="1" algn="r">
              <a:lnSpc>
                <a:spcPct val="100000"/>
              </a:lnSpc>
              <a:spcBef>
                <a:spcPts val="25"/>
              </a:spcBef>
              <a:spcAft>
                <a:spcPts val="0"/>
              </a:spcAft>
              <a:buNone/>
            </a:pPr>
            <a:r>
              <a:rPr lang="ar-SA" sz="1100">
                <a:solidFill>
                  <a:srgbClr val="000000"/>
                </a:solidFill>
                <a:latin typeface="Arial"/>
                <a:ea typeface="Arial"/>
                <a:cs typeface="Arial"/>
                <a:sym typeface="Arial"/>
              </a:rPr>
              <a:t>(Webb et al., </a:t>
            </a:r>
            <a:r>
              <a:rPr lang="ar-SA" sz="1100" u="sng">
                <a:solidFill>
                  <a:schemeClr val="hlink"/>
                </a:solidFill>
                <a:latin typeface="Arial"/>
                <a:ea typeface="Arial"/>
                <a:cs typeface="Arial"/>
                <a:sym typeface="Arial"/>
                <a:hlinkClick r:id="rId6"/>
              </a:rPr>
              <a:t>2008</a:t>
            </a:r>
            <a:r>
              <a:rPr lang="ar-SA" sz="1100">
                <a:solidFill>
                  <a:srgbClr val="000000"/>
                </a:solidFill>
                <a:latin typeface="Arial"/>
                <a:ea typeface="Arial"/>
                <a:cs typeface="Arial"/>
                <a:sym typeface="Arial"/>
              </a:rPr>
              <a:t>, </a:t>
            </a:r>
            <a:r>
              <a:rPr lang="ar-SA" sz="1100" u="sng">
                <a:solidFill>
                  <a:schemeClr val="hlink"/>
                </a:solidFill>
                <a:latin typeface="Arial"/>
                <a:ea typeface="Arial"/>
                <a:cs typeface="Arial"/>
                <a:sym typeface="Arial"/>
                <a:hlinkClick r:id="rId7"/>
              </a:rPr>
              <a:t>2009</a:t>
            </a:r>
            <a:r>
              <a:rPr lang="ar-SA" sz="1100">
                <a:solidFill>
                  <a:srgbClr val="000000"/>
                </a:solidFill>
                <a:latin typeface="Arial"/>
                <a:ea typeface="Arial"/>
                <a:cs typeface="Arial"/>
                <a:sym typeface="Arial"/>
              </a:rPr>
              <a:t>, </a:t>
            </a:r>
            <a:r>
              <a:rPr lang="ar-SA" sz="1100" u="sng">
                <a:solidFill>
                  <a:schemeClr val="hlink"/>
                </a:solidFill>
                <a:latin typeface="Arial"/>
                <a:ea typeface="Arial"/>
                <a:cs typeface="Arial"/>
                <a:sym typeface="Arial"/>
                <a:hlinkClick r:id="rId8"/>
              </a:rPr>
              <a:t>2014</a:t>
            </a:r>
            <a:r>
              <a:rPr lang="ar-SA" sz="1100">
                <a:solidFill>
                  <a:srgbClr val="000000"/>
                </a:solidFill>
                <a:latin typeface="Arial"/>
                <a:ea typeface="Arial"/>
                <a:cs typeface="Arial"/>
                <a:sym typeface="Arial"/>
              </a:rPr>
              <a:t>).</a:t>
            </a:r>
            <a:endParaRPr sz="1100">
              <a:solidFill>
                <a:schemeClr val="dk1"/>
              </a:solidFill>
              <a:latin typeface="Arial"/>
              <a:ea typeface="Arial"/>
              <a:cs typeface="Arial"/>
              <a:sym typeface="Arial"/>
            </a:endParaRPr>
          </a:p>
        </p:txBody>
      </p:sp>
      <p:sp>
        <p:nvSpPr>
          <p:cNvPr id="285" name="Google Shape;285;p27"/>
          <p:cNvSpPr txBox="1"/>
          <p:nvPr/>
        </p:nvSpPr>
        <p:spPr>
          <a:xfrm>
            <a:off x="3827447" y="581025"/>
            <a:ext cx="3043253" cy="500843"/>
          </a:xfrm>
          <a:prstGeom prst="rect">
            <a:avLst/>
          </a:prstGeom>
          <a:noFill/>
          <a:ln>
            <a:noFill/>
          </a:ln>
        </p:spPr>
        <p:txBody>
          <a:bodyPr anchorCtr="0" anchor="t" bIns="0" lIns="0" spcFirstLastPara="1" rIns="0" wrap="square" tIns="0">
            <a:spAutoFit/>
          </a:bodyPr>
          <a:lstStyle/>
          <a:p>
            <a:pPr indent="-94615" lvl="0" marL="106679" marR="5080" rtl="1" algn="r">
              <a:lnSpc>
                <a:spcPct val="121500"/>
              </a:lnSpc>
              <a:spcBef>
                <a:spcPts val="0"/>
              </a:spcBef>
              <a:spcAft>
                <a:spcPts val="0"/>
              </a:spcAft>
              <a:buNone/>
            </a:pPr>
            <a:r>
              <a:rPr b="1" lang="ar-SA" sz="1400">
                <a:solidFill>
                  <a:schemeClr val="dk1"/>
                </a:solidFill>
                <a:latin typeface="Arial"/>
                <a:ea typeface="Arial"/>
                <a:cs typeface="Arial"/>
                <a:sym typeface="Arial"/>
              </a:rPr>
              <a:t>الدليل على أن الحوار بين المعلم والطلاب يعزز التعلم</a:t>
            </a:r>
            <a:endParaRPr/>
          </a:p>
        </p:txBody>
      </p:sp>
      <p:sp>
        <p:nvSpPr>
          <p:cNvPr id="286" name="Google Shape;286;p27"/>
          <p:cNvSpPr/>
          <p:nvPr/>
        </p:nvSpPr>
        <p:spPr>
          <a:xfrm>
            <a:off x="1357968" y="4695825"/>
            <a:ext cx="2971800" cy="2531110"/>
          </a:xfrm>
          <a:custGeom>
            <a:rect b="b" l="l" r="r" t="t"/>
            <a:pathLst>
              <a:path extrusionOk="0" h="2531109" w="2971800">
                <a:moveTo>
                  <a:pt x="0" y="0"/>
                </a:moveTo>
                <a:lnTo>
                  <a:pt x="2971553" y="0"/>
                </a:lnTo>
                <a:lnTo>
                  <a:pt x="2971553" y="2531088"/>
                </a:lnTo>
                <a:lnTo>
                  <a:pt x="0" y="2531088"/>
                </a:lnTo>
                <a:lnTo>
                  <a:pt x="0" y="0"/>
                </a:lnTo>
                <a:close/>
              </a:path>
            </a:pathLst>
          </a:custGeom>
          <a:noFill/>
          <a:ln cap="flat" cmpd="sng" w="285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27"/>
          <p:cNvSpPr/>
          <p:nvPr/>
        </p:nvSpPr>
        <p:spPr>
          <a:xfrm>
            <a:off x="6261100" y="4848225"/>
            <a:ext cx="3409315" cy="1700414"/>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27"/>
          <p:cNvSpPr txBox="1"/>
          <p:nvPr/>
        </p:nvSpPr>
        <p:spPr>
          <a:xfrm>
            <a:off x="698972" y="962025"/>
            <a:ext cx="4777105" cy="3742734"/>
          </a:xfrm>
          <a:prstGeom prst="rect">
            <a:avLst/>
          </a:prstGeom>
          <a:solidFill>
            <a:srgbClr val="FFFFFF"/>
          </a:solidFill>
          <a:ln cap="flat" cmpd="sng" w="31750">
            <a:solidFill>
              <a:srgbClr val="2791A6"/>
            </a:solidFill>
            <a:prstDash val="solid"/>
            <a:miter lim="800000"/>
            <a:headEnd len="sm" w="sm" type="none"/>
            <a:tailEnd len="sm" w="sm" type="none"/>
          </a:ln>
        </p:spPr>
        <p:txBody>
          <a:bodyPr anchorCtr="0" anchor="t" bIns="36575" lIns="36575" spcFirstLastPara="1" rIns="36575" wrap="square" tIns="36575">
            <a:noAutofit/>
          </a:bodyPr>
          <a:lstStyle/>
          <a:p>
            <a:pPr indent="0" lvl="0" marL="57150" marR="0" rtl="1" algn="r">
              <a:lnSpc>
                <a:spcPct val="107000"/>
              </a:lnSpc>
              <a:spcBef>
                <a:spcPts val="0"/>
              </a:spcBef>
              <a:spcAft>
                <a:spcPts val="0"/>
              </a:spcAft>
              <a:buNone/>
            </a:pPr>
            <a:r>
              <a:rPr lang="ar-SA" sz="1100">
                <a:solidFill>
                  <a:schemeClr val="dk1"/>
                </a:solidFill>
                <a:latin typeface="Calibri"/>
                <a:ea typeface="Calibri"/>
                <a:cs typeface="Calibri"/>
                <a:sym typeface="Calibri"/>
              </a:rPr>
              <a:t>قدم فريق من جامعة كامبريدج مؤخرًا أدلة دامغة حول تأثير الحوار بين المعلم والطلاب،</a:t>
            </a:r>
            <a:endParaRPr sz="1100">
              <a:solidFill>
                <a:schemeClr val="dk1"/>
              </a:solidFill>
              <a:latin typeface="Calibri"/>
              <a:ea typeface="Calibri"/>
              <a:cs typeface="Calibri"/>
              <a:sym typeface="Calibri"/>
            </a:endParaRPr>
          </a:p>
          <a:p>
            <a:pPr indent="0" lvl="0" marL="57150" marR="0" rtl="1" algn="r">
              <a:lnSpc>
                <a:spcPct val="107000"/>
              </a:lnSpc>
              <a:spcBef>
                <a:spcPts val="300"/>
              </a:spcBef>
              <a:spcAft>
                <a:spcPts val="0"/>
              </a:spcAft>
              <a:buNone/>
            </a:pPr>
            <a:r>
              <a:rPr lang="ar-SA" sz="1100">
                <a:solidFill>
                  <a:schemeClr val="dk1"/>
                </a:solidFill>
                <a:latin typeface="Calibri"/>
                <a:ea typeface="Calibri"/>
                <a:cs typeface="Calibri"/>
                <a:sym typeface="Calibri"/>
              </a:rPr>
              <a:t>وجاءت البيانات من تحليلات مفصلة أٌجريت على 144 درسًا أعطاها 72 معلمًا في 48 مدرسة ابتدائية بريطانية (</a:t>
            </a:r>
            <a:r>
              <a:rPr lang="ar-SA" sz="1100" u="sng">
                <a:solidFill>
                  <a:schemeClr val="hlink"/>
                </a:solidFill>
                <a:latin typeface="Calibri"/>
                <a:ea typeface="Calibri"/>
                <a:cs typeface="Calibri"/>
                <a:sym typeface="Calibri"/>
                <a:hlinkClick r:id="rId10"/>
              </a:rPr>
              <a:t>http://tinyurl.com/ESRCdialogue</a:t>
            </a:r>
            <a:r>
              <a:rPr lang="ar-SA"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0" lvl="0" marL="57150" marR="0" rtl="1" algn="r">
              <a:lnSpc>
                <a:spcPct val="107000"/>
              </a:lnSpc>
              <a:spcBef>
                <a:spcPts val="300"/>
              </a:spcBef>
              <a:spcAft>
                <a:spcPts val="0"/>
              </a:spcAft>
              <a:buNone/>
            </a:pPr>
            <a:r>
              <a:rPr lang="ar-SA" sz="1100">
                <a:solidFill>
                  <a:schemeClr val="dk1"/>
                </a:solidFill>
                <a:latin typeface="Calibri"/>
                <a:ea typeface="Calibri"/>
                <a:cs typeface="Calibri"/>
                <a:sym typeface="Calibri"/>
              </a:rPr>
              <a:t>ما ممارسات النقاش التي ترتبط ارتباطًا وثيقًا بمُكتسَبات التعلم؟</a:t>
            </a:r>
            <a:endParaRPr sz="1100">
              <a:solidFill>
                <a:schemeClr val="dk1"/>
              </a:solidFill>
              <a:latin typeface="Calibri"/>
              <a:ea typeface="Calibri"/>
              <a:cs typeface="Calibri"/>
              <a:sym typeface="Calibri"/>
            </a:endParaRPr>
          </a:p>
          <a:p>
            <a:pPr indent="-114300" lvl="0" marL="171450" marR="0" rtl="1" algn="r">
              <a:lnSpc>
                <a:spcPct val="107000"/>
              </a:lnSpc>
              <a:spcBef>
                <a:spcPts val="300"/>
              </a:spcBef>
              <a:spcAft>
                <a:spcPts val="0"/>
              </a:spcAft>
              <a:buClr>
                <a:schemeClr val="dk1"/>
              </a:buClr>
              <a:buSzPts val="1100"/>
              <a:buFont typeface="Noto Sans Symbols"/>
              <a:buChar char="∙"/>
            </a:pPr>
            <a:r>
              <a:rPr b="1" lang="ar-SA" sz="1100">
                <a:solidFill>
                  <a:schemeClr val="dk1"/>
                </a:solidFill>
                <a:latin typeface="Calibri"/>
                <a:ea typeface="Calibri"/>
                <a:cs typeface="Calibri"/>
                <a:sym typeface="Calibri"/>
              </a:rPr>
              <a:t>يتسم </a:t>
            </a:r>
            <a:r>
              <a:rPr b="1" lang="ar-SA" sz="1100">
                <a:solidFill>
                  <a:schemeClr val="dk1"/>
                </a:solidFill>
                <a:latin typeface="Arimo"/>
                <a:ea typeface="Arimo"/>
                <a:cs typeface="Arimo"/>
                <a:sym typeface="Arimo"/>
              </a:rPr>
              <a:t>إثراء الأفكار</a:t>
            </a:r>
            <a:r>
              <a:rPr b="1" lang="ar-SA" sz="1100">
                <a:solidFill>
                  <a:schemeClr val="dk1"/>
                </a:solidFill>
                <a:latin typeface="Calibri"/>
                <a:ea typeface="Calibri"/>
                <a:cs typeface="Calibri"/>
                <a:sym typeface="Calibri"/>
              </a:rPr>
              <a:t> بأهمية خاصة</a:t>
            </a:r>
            <a:endParaRPr b="1" sz="1100">
              <a:solidFill>
                <a:schemeClr val="dk1"/>
              </a:solidFill>
              <a:latin typeface="Calibri"/>
              <a:ea typeface="Calibri"/>
              <a:cs typeface="Calibri"/>
              <a:sym typeface="Calibri"/>
            </a:endParaRPr>
          </a:p>
          <a:p>
            <a:pPr indent="-114300" lvl="0" marL="171450" marR="0" rtl="1" algn="r">
              <a:lnSpc>
                <a:spcPct val="107000"/>
              </a:lnSpc>
              <a:spcBef>
                <a:spcPts val="300"/>
              </a:spcBef>
              <a:spcAft>
                <a:spcPts val="0"/>
              </a:spcAft>
              <a:buClr>
                <a:schemeClr val="dk1"/>
              </a:buClr>
              <a:buSzPts val="1100"/>
              <a:buFont typeface="Noto Sans Symbols"/>
              <a:buChar char="∙"/>
            </a:pPr>
            <a:r>
              <a:rPr b="1" lang="ar-SA" sz="1100">
                <a:solidFill>
                  <a:schemeClr val="dk1"/>
                </a:solidFill>
                <a:latin typeface="Calibri"/>
                <a:ea typeface="Calibri"/>
                <a:cs typeface="Calibri"/>
                <a:sym typeface="Calibri"/>
              </a:rPr>
              <a:t>الدعوة ل</a:t>
            </a:r>
            <a:r>
              <a:rPr b="1" lang="ar-SA" sz="1100">
                <a:solidFill>
                  <a:schemeClr val="dk1"/>
                </a:solidFill>
                <a:latin typeface="Arimo"/>
                <a:ea typeface="Arimo"/>
                <a:cs typeface="Arimo"/>
                <a:sym typeface="Arimo"/>
              </a:rPr>
              <a:t>إثراء الأفكار</a:t>
            </a:r>
            <a:endParaRPr b="1" sz="1100">
              <a:solidFill>
                <a:schemeClr val="dk1"/>
              </a:solidFill>
              <a:latin typeface="Calibri"/>
              <a:ea typeface="Calibri"/>
              <a:cs typeface="Calibri"/>
              <a:sym typeface="Calibri"/>
            </a:endParaRPr>
          </a:p>
          <a:p>
            <a:pPr indent="-114300" lvl="0" marL="171450" marR="0" rtl="1" algn="r">
              <a:lnSpc>
                <a:spcPct val="107000"/>
              </a:lnSpc>
              <a:spcBef>
                <a:spcPts val="300"/>
              </a:spcBef>
              <a:spcAft>
                <a:spcPts val="0"/>
              </a:spcAft>
              <a:buClr>
                <a:schemeClr val="dk1"/>
              </a:buClr>
              <a:buSzPts val="1100"/>
              <a:buFont typeface="Noto Sans Symbols"/>
              <a:buChar char="∙"/>
            </a:pPr>
            <a:r>
              <a:rPr b="1" lang="ar-SA" sz="1100">
                <a:solidFill>
                  <a:schemeClr val="dk1"/>
                </a:solidFill>
                <a:latin typeface="Calibri"/>
                <a:ea typeface="Calibri"/>
                <a:cs typeface="Calibri"/>
                <a:sym typeface="Calibri"/>
              </a:rPr>
              <a:t>تحدي آراء الآخرين والتشكيك فيها باحترام*</a:t>
            </a:r>
            <a:endParaRPr sz="1100">
              <a:solidFill>
                <a:schemeClr val="dk1"/>
              </a:solidFill>
              <a:latin typeface="Calibri"/>
              <a:ea typeface="Calibri"/>
              <a:cs typeface="Calibri"/>
              <a:sym typeface="Calibri"/>
            </a:endParaRPr>
          </a:p>
          <a:p>
            <a:pPr indent="0" lvl="0" marL="57150" marR="914400" rtl="1" algn="r">
              <a:lnSpc>
                <a:spcPct val="107000"/>
              </a:lnSpc>
              <a:spcBef>
                <a:spcPts val="300"/>
              </a:spcBef>
              <a:spcAft>
                <a:spcPts val="0"/>
              </a:spcAft>
              <a:buNone/>
            </a:pPr>
            <a:r>
              <a:rPr lang="ar-SA" sz="1100">
                <a:solidFill>
                  <a:schemeClr val="dk1"/>
                </a:solidFill>
                <a:latin typeface="Calibri"/>
                <a:ea typeface="Calibri"/>
                <a:cs typeface="Calibri"/>
                <a:sym typeface="Calibri"/>
              </a:rPr>
              <a:t>يجب أن تحدث ممارسات النقاش هذه في سياق فصل دراسي داعم، تتوفر فيه العناصر التالية:</a:t>
            </a:r>
            <a:endParaRPr sz="1100">
              <a:solidFill>
                <a:schemeClr val="dk1"/>
              </a:solidFill>
              <a:latin typeface="Calibri"/>
              <a:ea typeface="Calibri"/>
              <a:cs typeface="Calibri"/>
              <a:sym typeface="Calibri"/>
            </a:endParaRPr>
          </a:p>
          <a:p>
            <a:pPr indent="-114300" lvl="0" marL="171450" marR="914400" rtl="1" algn="r">
              <a:lnSpc>
                <a:spcPct val="107000"/>
              </a:lnSpc>
              <a:spcBef>
                <a:spcPts val="300"/>
              </a:spcBef>
              <a:spcAft>
                <a:spcPts val="0"/>
              </a:spcAft>
              <a:buClr>
                <a:schemeClr val="dk1"/>
              </a:buClr>
              <a:buSzPts val="1100"/>
              <a:buFont typeface="Noto Sans Symbols"/>
              <a:buChar char="∙"/>
            </a:pPr>
            <a:r>
              <a:rPr lang="ar-SA" sz="1100">
                <a:solidFill>
                  <a:schemeClr val="dk1"/>
                </a:solidFill>
                <a:latin typeface="Calibri"/>
                <a:ea typeface="Calibri"/>
                <a:cs typeface="Calibri"/>
                <a:sym typeface="Calibri"/>
              </a:rPr>
              <a:t>المشاركة الطلابية النشطة: تتمثل في تقديم العديد من الطلاب مساهمات موسعة وتفاعلهم مع أفكار الآخرين</a:t>
            </a:r>
            <a:endParaRPr sz="1100">
              <a:solidFill>
                <a:schemeClr val="dk1"/>
              </a:solidFill>
              <a:latin typeface="Calibri"/>
              <a:ea typeface="Calibri"/>
              <a:cs typeface="Calibri"/>
              <a:sym typeface="Calibri"/>
            </a:endParaRPr>
          </a:p>
          <a:p>
            <a:pPr indent="-114300" lvl="0" marL="171450" marR="914400" rtl="1" algn="r">
              <a:lnSpc>
                <a:spcPct val="107000"/>
              </a:lnSpc>
              <a:spcBef>
                <a:spcPts val="300"/>
              </a:spcBef>
              <a:spcAft>
                <a:spcPts val="0"/>
              </a:spcAft>
              <a:buClr>
                <a:schemeClr val="dk1"/>
              </a:buClr>
              <a:buSzPts val="1100"/>
              <a:buFont typeface="Noto Sans Symbols"/>
              <a:buChar char="∙"/>
            </a:pPr>
            <a:r>
              <a:rPr lang="ar-SA" sz="1100">
                <a:solidFill>
                  <a:schemeClr val="dk1"/>
                </a:solidFill>
                <a:latin typeface="Calibri"/>
                <a:ea typeface="Calibri"/>
                <a:cs typeface="Calibri"/>
                <a:sym typeface="Calibri"/>
              </a:rPr>
              <a:t>الاستخدام الصريح للقواعد الأساسية في النقاش: وهي ممارسات حوارية داعمة يجري الاتفاق عليها مع الطلاب</a:t>
            </a:r>
            <a:endParaRPr sz="1100">
              <a:solidFill>
                <a:schemeClr val="dk1"/>
              </a:solidFill>
              <a:latin typeface="Calibri"/>
              <a:ea typeface="Calibri"/>
              <a:cs typeface="Calibri"/>
              <a:sym typeface="Calibri"/>
            </a:endParaRPr>
          </a:p>
          <a:p>
            <a:pPr indent="0" lvl="0" marL="57150" marR="0" rtl="1" algn="r">
              <a:lnSpc>
                <a:spcPct val="107000"/>
              </a:lnSpc>
              <a:spcBef>
                <a:spcPts val="300"/>
              </a:spcBef>
              <a:spcAft>
                <a:spcPts val="0"/>
              </a:spcAft>
              <a:buNone/>
            </a:pPr>
            <a:r>
              <a:rPr lang="ar-SA"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57150" marR="0" rtl="1" algn="r">
              <a:lnSpc>
                <a:spcPct val="107000"/>
              </a:lnSpc>
              <a:spcBef>
                <a:spcPts val="300"/>
              </a:spcBef>
              <a:spcAft>
                <a:spcPts val="0"/>
              </a:spcAft>
              <a:buNone/>
            </a:pPr>
            <a:r>
              <a:rPr lang="ar-SA" sz="1100">
                <a:solidFill>
                  <a:schemeClr val="dk1"/>
                </a:solidFill>
                <a:latin typeface="Calibri"/>
                <a:ea typeface="Calibri"/>
                <a:cs typeface="Calibri"/>
                <a:sym typeface="Calibri"/>
              </a:rPr>
              <a:t> *المبالغة في التحدي بدون العناصر الداعمة الأخرى يمكن أن يكون لها تأثير سلبي!</a:t>
            </a:r>
            <a:endParaRPr sz="1100">
              <a:solidFill>
                <a:schemeClr val="dk1"/>
              </a:solidFill>
              <a:latin typeface="Calibri"/>
              <a:ea typeface="Calibri"/>
              <a:cs typeface="Calibri"/>
              <a:sym typeface="Calibri"/>
            </a:endParaRPr>
          </a:p>
        </p:txBody>
      </p:sp>
      <p:pic>
        <p:nvPicPr>
          <p:cNvPr id="289" name="Google Shape;289;p27"/>
          <p:cNvPicPr preferRelativeResize="0"/>
          <p:nvPr/>
        </p:nvPicPr>
        <p:blipFill rotWithShape="1">
          <a:blip r:embed="rId11">
            <a:alphaModFix/>
          </a:blip>
          <a:srcRect b="0" l="0" r="0" t="0"/>
          <a:stretch/>
        </p:blipFill>
        <p:spPr>
          <a:xfrm>
            <a:off x="1384300" y="4704759"/>
            <a:ext cx="2938278" cy="2505461"/>
          </a:xfrm>
          <a:prstGeom prst="rect">
            <a:avLst/>
          </a:prstGeom>
          <a:noFill/>
          <a:ln>
            <a:noFill/>
          </a:ln>
        </p:spPr>
      </p:pic>
      <p:sp>
        <p:nvSpPr>
          <p:cNvPr id="290" name="Google Shape;290;p27"/>
          <p:cNvSpPr/>
          <p:nvPr/>
        </p:nvSpPr>
        <p:spPr>
          <a:xfrm flipH="1">
            <a:off x="4855573" y="4112528"/>
            <a:ext cx="401686" cy="439414"/>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27"/>
          <p:cNvSpPr txBox="1"/>
          <p:nvPr/>
        </p:nvSpPr>
        <p:spPr>
          <a:xfrm>
            <a:off x="1079500" y="4196177"/>
            <a:ext cx="3754486" cy="25391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1050" u="sng">
                <a:solidFill>
                  <a:schemeClr val="hlink"/>
                </a:solidFill>
                <a:latin typeface="Arial"/>
                <a:ea typeface="Arial"/>
                <a:cs typeface="Arial"/>
                <a:sym typeface="Arial"/>
                <a:hlinkClick r:id="rId13"/>
              </a:rPr>
              <a:t>مقطع الفيديو 2:   كيف يدعم الحوار بين الطالب والمعلم عملية التعلم?</a:t>
            </a:r>
            <a:r>
              <a:rPr lang="ar-SA" sz="1050">
                <a:solidFill>
                  <a:schemeClr val="dk1"/>
                </a:solidFill>
                <a:latin typeface="Arial"/>
                <a:ea typeface="Arial"/>
                <a:cs typeface="Arial"/>
                <a:sym typeface="Arial"/>
              </a:rPr>
              <a:t>             </a:t>
            </a:r>
            <a:endParaRPr sz="1050">
              <a:solidFill>
                <a:schemeClr val="dk1"/>
              </a:solidFill>
              <a:latin typeface="Calibri"/>
              <a:ea typeface="Calibri"/>
              <a:cs typeface="Calibri"/>
              <a:sym typeface="Calibri"/>
            </a:endParaRPr>
          </a:p>
        </p:txBody>
      </p:sp>
      <p:sp>
        <p:nvSpPr>
          <p:cNvPr id="292" name="Google Shape;292;p27"/>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6" name="Shape 296"/>
        <p:cNvGrpSpPr/>
        <p:nvPr/>
      </p:nvGrpSpPr>
      <p:grpSpPr>
        <a:xfrm>
          <a:off x="0" y="0"/>
          <a:ext cx="0" cy="0"/>
          <a:chOff x="0" y="0"/>
          <a:chExt cx="0" cy="0"/>
        </a:xfrm>
      </p:grpSpPr>
      <p:sp>
        <p:nvSpPr>
          <p:cNvPr id="297" name="Google Shape;297;p28"/>
          <p:cNvSpPr/>
          <p:nvPr/>
        </p:nvSpPr>
        <p:spPr>
          <a:xfrm>
            <a:off x="6198214" y="4979094"/>
            <a:ext cx="3501384" cy="199263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28"/>
          <p:cNvSpPr txBox="1"/>
          <p:nvPr/>
        </p:nvSpPr>
        <p:spPr>
          <a:xfrm>
            <a:off x="4427171" y="651136"/>
            <a:ext cx="2062529" cy="246221"/>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600">
                <a:solidFill>
                  <a:schemeClr val="dk1"/>
                </a:solidFill>
                <a:latin typeface="Arial"/>
                <a:ea typeface="Arial"/>
                <a:cs typeface="Arial"/>
                <a:sym typeface="Arial"/>
              </a:rPr>
              <a:t>حوار الأقران</a:t>
            </a:r>
            <a:endParaRPr/>
          </a:p>
        </p:txBody>
      </p:sp>
      <p:sp>
        <p:nvSpPr>
          <p:cNvPr id="299" name="Google Shape;299;p28"/>
          <p:cNvSpPr txBox="1"/>
          <p:nvPr/>
        </p:nvSpPr>
        <p:spPr>
          <a:xfrm>
            <a:off x="5659755" y="1104902"/>
            <a:ext cx="4639945" cy="382277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3820" marR="0" rtl="1" algn="r">
              <a:lnSpc>
                <a:spcPct val="100000"/>
              </a:lnSpc>
              <a:spcBef>
                <a:spcPts val="0"/>
              </a:spcBef>
              <a:spcAft>
                <a:spcPts val="0"/>
              </a:spcAft>
              <a:buNone/>
            </a:pPr>
            <a:r>
              <a:rPr b="1" lang="ar-SA" sz="1400">
                <a:solidFill>
                  <a:schemeClr val="dk1"/>
                </a:solidFill>
                <a:latin typeface="Arial"/>
                <a:ea typeface="Arial"/>
                <a:cs typeface="Arial"/>
                <a:sym typeface="Arial"/>
              </a:rPr>
              <a:t>ما قيمة العمل الجماعي؟</a:t>
            </a:r>
            <a:endParaRPr/>
          </a:p>
          <a:p>
            <a:pPr indent="0" lvl="0" marL="0" marR="0" rtl="1" algn="r">
              <a:lnSpc>
                <a:spcPct val="100000"/>
              </a:lnSpc>
              <a:spcBef>
                <a:spcPts val="35"/>
              </a:spcBef>
              <a:spcAft>
                <a:spcPts val="0"/>
              </a:spcAft>
              <a:buNone/>
            </a:pPr>
            <a:r>
              <a:t/>
            </a:r>
            <a:endParaRPr sz="1300">
              <a:solidFill>
                <a:schemeClr val="dk1"/>
              </a:solidFill>
              <a:latin typeface="Times New Roman"/>
              <a:ea typeface="Times New Roman"/>
              <a:cs typeface="Times New Roman"/>
              <a:sym typeface="Times New Roman"/>
            </a:endParaRPr>
          </a:p>
          <a:p>
            <a:pPr indent="-171450" lvl="0" marL="255270" marR="125729" rtl="1" algn="r">
              <a:lnSpc>
                <a:spcPct val="101699"/>
              </a:lnSpc>
              <a:spcBef>
                <a:spcPts val="5"/>
              </a:spcBef>
              <a:spcAft>
                <a:spcPts val="0"/>
              </a:spcAft>
              <a:buClr>
                <a:schemeClr val="dk1"/>
              </a:buClr>
              <a:buSzPts val="1200"/>
              <a:buFont typeface="Arial"/>
              <a:buChar char="•"/>
            </a:pPr>
            <a:r>
              <a:rPr lang="ar-SA" sz="1200">
                <a:solidFill>
                  <a:schemeClr val="dk1"/>
                </a:solidFill>
                <a:latin typeface="Arimo"/>
                <a:ea typeface="Arimo"/>
                <a:cs typeface="Arimo"/>
                <a:sym typeface="Arimo"/>
              </a:rPr>
              <a:t>العمل الجماعي عالي الجودة </a:t>
            </a:r>
            <a:r>
              <a:rPr b="1" lang="ar-SA" sz="1200">
                <a:solidFill>
                  <a:schemeClr val="dk1"/>
                </a:solidFill>
                <a:latin typeface="Arial"/>
                <a:ea typeface="Arial"/>
                <a:cs typeface="Arial"/>
                <a:sym typeface="Arial"/>
              </a:rPr>
              <a:t>يرتبط ارتباطًا وثيقًا</a:t>
            </a:r>
            <a:r>
              <a:rPr lang="ar-SA" sz="1200">
                <a:solidFill>
                  <a:schemeClr val="dk1"/>
                </a:solidFill>
                <a:latin typeface="Calibri"/>
                <a:ea typeface="Calibri"/>
                <a:cs typeface="Calibri"/>
                <a:sym typeface="Calibri"/>
              </a:rPr>
              <a:t> </a:t>
            </a:r>
            <a:r>
              <a:rPr lang="ar-SA" sz="1200">
                <a:solidFill>
                  <a:schemeClr val="dk1"/>
                </a:solidFill>
                <a:latin typeface="Arimo"/>
                <a:ea typeface="Arimo"/>
                <a:cs typeface="Arimo"/>
                <a:sym typeface="Arimo"/>
              </a:rPr>
              <a:t>بمُكتسَبات التعلم (مثال: </a:t>
            </a:r>
            <a:r>
              <a:rPr lang="ar-SA" sz="1200" u="sng">
                <a:solidFill>
                  <a:schemeClr val="hlink"/>
                </a:solidFill>
                <a:latin typeface="Arimo"/>
                <a:ea typeface="Arimo"/>
                <a:cs typeface="Arimo"/>
                <a:sym typeface="Arimo"/>
                <a:hlinkClick r:id="rId4"/>
              </a:rPr>
              <a:t>هاو وآخرون، 2019</a:t>
            </a:r>
            <a:r>
              <a:rPr lang="ar-SA" sz="1200">
                <a:solidFill>
                  <a:schemeClr val="dk1"/>
                </a:solidFill>
                <a:latin typeface="Arimo"/>
                <a:ea typeface="Arimo"/>
                <a:cs typeface="Arimo"/>
                <a:sym typeface="Arimo"/>
              </a:rPr>
              <a:t>) خاصة عندما تتباين وجهات نظر المشاركين (</a:t>
            </a:r>
            <a:r>
              <a:rPr lang="ar-SA" sz="1200" u="sng">
                <a:solidFill>
                  <a:schemeClr val="hlink"/>
                </a:solidFill>
                <a:latin typeface="Arimo"/>
                <a:ea typeface="Arimo"/>
                <a:cs typeface="Arimo"/>
                <a:sym typeface="Arimo"/>
                <a:hlinkClick r:id="rId5"/>
              </a:rPr>
              <a:t>بينيت وآخرون، 2009</a:t>
            </a:r>
            <a:r>
              <a:rPr lang="ar-SA" sz="1200">
                <a:solidFill>
                  <a:schemeClr val="dk1"/>
                </a:solidFill>
                <a:latin typeface="Arimo"/>
                <a:ea typeface="Arimo"/>
                <a:cs typeface="Arimo"/>
                <a:sym typeface="Arimo"/>
              </a:rPr>
              <a:t>).</a:t>
            </a:r>
            <a:endParaRPr sz="1200">
              <a:solidFill>
                <a:schemeClr val="dk1"/>
              </a:solidFill>
              <a:latin typeface="Arimo"/>
              <a:ea typeface="Arimo"/>
              <a:cs typeface="Arimo"/>
              <a:sym typeface="Arimo"/>
            </a:endParaRPr>
          </a:p>
          <a:p>
            <a:pPr indent="-95250" lvl="0" marL="171450" marR="0" rtl="1" algn="r">
              <a:lnSpc>
                <a:spcPct val="100000"/>
              </a:lnSpc>
              <a:spcBef>
                <a:spcPts val="40"/>
              </a:spcBef>
              <a:spcAft>
                <a:spcPts val="0"/>
              </a:spcAft>
              <a:buClr>
                <a:schemeClr val="dk1"/>
              </a:buClr>
              <a:buSzPts val="1200"/>
              <a:buFont typeface="Arial"/>
              <a:buNone/>
            </a:pPr>
            <a:r>
              <a:t/>
            </a:r>
            <a:endParaRPr sz="1200">
              <a:solidFill>
                <a:schemeClr val="dk1"/>
              </a:solidFill>
              <a:latin typeface="Times New Roman"/>
              <a:ea typeface="Times New Roman"/>
              <a:cs typeface="Times New Roman"/>
              <a:sym typeface="Times New Roman"/>
            </a:endParaRPr>
          </a:p>
          <a:p>
            <a:pPr indent="-171450" lvl="0" marL="255270" marR="0" rtl="1" algn="r">
              <a:lnSpc>
                <a:spcPct val="100000"/>
              </a:lnSpc>
              <a:spcBef>
                <a:spcPts val="0"/>
              </a:spcBef>
              <a:spcAft>
                <a:spcPts val="0"/>
              </a:spcAft>
              <a:buClr>
                <a:schemeClr val="dk1"/>
              </a:buClr>
              <a:buSzPts val="1200"/>
              <a:buFont typeface="Arial"/>
              <a:buChar char="•"/>
            </a:pPr>
            <a:r>
              <a:rPr lang="ar-SA" sz="1200">
                <a:solidFill>
                  <a:schemeClr val="dk1"/>
                </a:solidFill>
                <a:latin typeface="Arimo"/>
                <a:ea typeface="Arimo"/>
                <a:cs typeface="Arimo"/>
                <a:sym typeface="Arimo"/>
              </a:rPr>
              <a:t>يمكن للطلاب التعلم بعضهم من بعض</a:t>
            </a:r>
            <a:endParaRPr/>
          </a:p>
          <a:p>
            <a:pPr indent="-95250" lvl="0" marL="171450" marR="0" rtl="1" algn="r">
              <a:lnSpc>
                <a:spcPct val="100000"/>
              </a:lnSpc>
              <a:spcBef>
                <a:spcPts val="35"/>
              </a:spcBef>
              <a:spcAft>
                <a:spcPts val="0"/>
              </a:spcAft>
              <a:buClr>
                <a:schemeClr val="dk1"/>
              </a:buClr>
              <a:buSzPts val="1200"/>
              <a:buFont typeface="Arial"/>
              <a:buNone/>
            </a:pPr>
            <a:r>
              <a:t/>
            </a:r>
            <a:endParaRPr sz="1200">
              <a:solidFill>
                <a:schemeClr val="dk1"/>
              </a:solidFill>
              <a:latin typeface="Times New Roman"/>
              <a:ea typeface="Times New Roman"/>
              <a:cs typeface="Times New Roman"/>
              <a:sym typeface="Times New Roman"/>
            </a:endParaRPr>
          </a:p>
          <a:p>
            <a:pPr indent="-171450" lvl="0" marL="255270" marR="219709" rtl="1" algn="r">
              <a:lnSpc>
                <a:spcPct val="101699"/>
              </a:lnSpc>
              <a:spcBef>
                <a:spcPts val="5"/>
              </a:spcBef>
              <a:spcAft>
                <a:spcPts val="0"/>
              </a:spcAft>
              <a:buClr>
                <a:schemeClr val="dk1"/>
              </a:buClr>
              <a:buSzPts val="1200"/>
              <a:buFont typeface="Arial"/>
              <a:buChar char="•"/>
            </a:pPr>
            <a:r>
              <a:rPr lang="ar-SA" sz="1200">
                <a:solidFill>
                  <a:schemeClr val="dk1"/>
                </a:solidFill>
                <a:latin typeface="Arimo"/>
                <a:ea typeface="Arimo"/>
                <a:cs typeface="Arimo"/>
                <a:sym typeface="Arimo"/>
              </a:rPr>
              <a:t>يمكن للمتعلمين التمرّس على استخدام المحادثة والنقاش للتعلم واستخدام التعليل وحل المشكلات بدون معلم</a:t>
            </a:r>
            <a:endParaRPr/>
          </a:p>
          <a:p>
            <a:pPr indent="-95250" lvl="0" marL="171450" marR="0" rtl="1" algn="r">
              <a:lnSpc>
                <a:spcPct val="100000"/>
              </a:lnSpc>
              <a:spcBef>
                <a:spcPts val="40"/>
              </a:spcBef>
              <a:spcAft>
                <a:spcPts val="0"/>
              </a:spcAft>
              <a:buClr>
                <a:schemeClr val="dk1"/>
              </a:buClr>
              <a:buSzPts val="1200"/>
              <a:buFont typeface="Arial"/>
              <a:buNone/>
            </a:pPr>
            <a:r>
              <a:t/>
            </a:r>
            <a:endParaRPr sz="1200">
              <a:solidFill>
                <a:schemeClr val="dk1"/>
              </a:solidFill>
              <a:latin typeface="Times New Roman"/>
              <a:ea typeface="Times New Roman"/>
              <a:cs typeface="Times New Roman"/>
              <a:sym typeface="Times New Roman"/>
            </a:endParaRPr>
          </a:p>
          <a:p>
            <a:pPr indent="-171450" lvl="0" marL="255270" marR="372110" rtl="1" algn="r">
              <a:lnSpc>
                <a:spcPct val="101699"/>
              </a:lnSpc>
              <a:spcBef>
                <a:spcPts val="0"/>
              </a:spcBef>
              <a:spcAft>
                <a:spcPts val="0"/>
              </a:spcAft>
              <a:buClr>
                <a:schemeClr val="dk1"/>
              </a:buClr>
              <a:buSzPts val="1200"/>
              <a:buFont typeface="Arial"/>
              <a:buChar char="•"/>
            </a:pPr>
            <a:r>
              <a:rPr lang="ar-SA" sz="1200">
                <a:solidFill>
                  <a:schemeClr val="dk1"/>
                </a:solidFill>
                <a:latin typeface="Arimo"/>
                <a:ea typeface="Arimo"/>
                <a:cs typeface="Arimo"/>
                <a:sym typeface="Arimo"/>
              </a:rPr>
              <a:t>يمكنهم التدرب على عرض الأفكار في بيئة تتسم بقدر أقل من الضغوط قبل مشاركة ما توصلوا إليه مع الطلاب في مجموعات أخرى أو أمام الفصل بأكمله - أي "جعل التفكير مرئيًا" للآخرين؛ الأمر الذي يعزز مُكتسَبات التعلم (</a:t>
            </a:r>
            <a:r>
              <a:rPr lang="ar-SA" sz="1200" u="sng">
                <a:solidFill>
                  <a:schemeClr val="hlink"/>
                </a:solidFill>
                <a:latin typeface="Arimo"/>
                <a:ea typeface="Arimo"/>
                <a:cs typeface="Arimo"/>
                <a:sym typeface="Arimo"/>
                <a:hlinkClick r:id="rId6"/>
              </a:rPr>
              <a:t>هاو، 2020</a:t>
            </a:r>
            <a:r>
              <a:rPr lang="ar-SA" sz="1200">
                <a:solidFill>
                  <a:schemeClr val="dk1"/>
                </a:solidFill>
                <a:latin typeface="Arimo"/>
                <a:ea typeface="Arimo"/>
                <a:cs typeface="Arimo"/>
                <a:sym typeface="Arimo"/>
              </a:rPr>
              <a:t>)</a:t>
            </a:r>
            <a:endParaRPr/>
          </a:p>
          <a:p>
            <a:pPr indent="-95250" lvl="0" marL="171450" marR="0" rtl="1" algn="r">
              <a:lnSpc>
                <a:spcPct val="100000"/>
              </a:lnSpc>
              <a:spcBef>
                <a:spcPts val="5"/>
              </a:spcBef>
              <a:spcAft>
                <a:spcPts val="0"/>
              </a:spcAft>
              <a:buClr>
                <a:schemeClr val="dk1"/>
              </a:buClr>
              <a:buSzPts val="1200"/>
              <a:buFont typeface="Arial"/>
              <a:buNone/>
            </a:pPr>
            <a:r>
              <a:t/>
            </a:r>
            <a:endParaRPr sz="1200">
              <a:solidFill>
                <a:schemeClr val="dk1"/>
              </a:solidFill>
              <a:latin typeface="Times New Roman"/>
              <a:ea typeface="Times New Roman"/>
              <a:cs typeface="Times New Roman"/>
              <a:sym typeface="Times New Roman"/>
            </a:endParaRPr>
          </a:p>
          <a:p>
            <a:pPr indent="-171450" lvl="0" marL="255270" marR="235584" rtl="1" algn="r">
              <a:lnSpc>
                <a:spcPct val="120000"/>
              </a:lnSpc>
              <a:spcBef>
                <a:spcPts val="0"/>
              </a:spcBef>
              <a:spcAft>
                <a:spcPts val="0"/>
              </a:spcAft>
              <a:buClr>
                <a:schemeClr val="dk1"/>
              </a:buClr>
              <a:buSzPts val="1200"/>
              <a:buFont typeface="Arial"/>
              <a:buChar char="•"/>
            </a:pPr>
            <a:r>
              <a:rPr lang="ar-SA" sz="1200">
                <a:solidFill>
                  <a:schemeClr val="dk1"/>
                </a:solidFill>
                <a:latin typeface="Arimo"/>
                <a:ea typeface="Arimo"/>
                <a:cs typeface="Arimo"/>
                <a:sym typeface="Arimo"/>
              </a:rPr>
              <a:t>يمكن للطلاب الآخرين تأمل الأفكار الجديدة وتقييمها، بما في ذلك استخدام نماذج التقييم الرسمية، متجاوزين بذلك مجرد الاستماع السلبي</a:t>
            </a:r>
            <a:endParaRPr sz="1200">
              <a:solidFill>
                <a:schemeClr val="dk1"/>
              </a:solidFill>
              <a:latin typeface="Arimo"/>
              <a:ea typeface="Arimo"/>
              <a:cs typeface="Arimo"/>
              <a:sym typeface="Arimo"/>
            </a:endParaRPr>
          </a:p>
          <a:p>
            <a:pPr indent="-95250" lvl="0" marL="255270" marR="235584" rtl="1" algn="r">
              <a:lnSpc>
                <a:spcPct val="120000"/>
              </a:lnSpc>
              <a:spcBef>
                <a:spcPts val="0"/>
              </a:spcBef>
              <a:spcAft>
                <a:spcPts val="0"/>
              </a:spcAft>
              <a:buClr>
                <a:schemeClr val="dk1"/>
              </a:buClr>
              <a:buSzPts val="1200"/>
              <a:buFont typeface="Arial"/>
              <a:buNone/>
            </a:pPr>
            <a:r>
              <a:t/>
            </a:r>
            <a:endParaRPr sz="1200">
              <a:solidFill>
                <a:schemeClr val="dk1"/>
              </a:solidFill>
              <a:latin typeface="Arimo"/>
              <a:ea typeface="Arimo"/>
              <a:cs typeface="Arimo"/>
              <a:sym typeface="Arimo"/>
            </a:endParaRPr>
          </a:p>
          <a:p>
            <a:pPr indent="-95250" lvl="0" marL="255270" marR="235584" rtl="1" algn="r">
              <a:lnSpc>
                <a:spcPct val="120000"/>
              </a:lnSpc>
              <a:spcBef>
                <a:spcPts val="0"/>
              </a:spcBef>
              <a:spcAft>
                <a:spcPts val="0"/>
              </a:spcAft>
              <a:buClr>
                <a:schemeClr val="dk1"/>
              </a:buClr>
              <a:buSzPts val="1200"/>
              <a:buFont typeface="Arial"/>
              <a:buNone/>
            </a:pPr>
            <a:r>
              <a:t/>
            </a:r>
            <a:endParaRPr sz="1200">
              <a:solidFill>
                <a:schemeClr val="dk1"/>
              </a:solidFill>
              <a:latin typeface="Arimo"/>
              <a:ea typeface="Arimo"/>
              <a:cs typeface="Arimo"/>
              <a:sym typeface="Arimo"/>
            </a:endParaRPr>
          </a:p>
          <a:p>
            <a:pPr indent="0" lvl="0" marL="83820" marR="235584" rtl="1" algn="r">
              <a:lnSpc>
                <a:spcPct val="120000"/>
              </a:lnSpc>
              <a:spcBef>
                <a:spcPts val="0"/>
              </a:spcBef>
              <a:spcAft>
                <a:spcPts val="0"/>
              </a:spcAft>
              <a:buNone/>
            </a:pPr>
            <a:r>
              <a:t/>
            </a:r>
            <a:endParaRPr sz="1200">
              <a:solidFill>
                <a:schemeClr val="dk1"/>
              </a:solidFill>
              <a:latin typeface="Arimo"/>
              <a:ea typeface="Arimo"/>
              <a:cs typeface="Arimo"/>
              <a:sym typeface="Arimo"/>
            </a:endParaRPr>
          </a:p>
        </p:txBody>
      </p:sp>
      <p:sp>
        <p:nvSpPr>
          <p:cNvPr id="300" name="Google Shape;300;p28"/>
          <p:cNvSpPr txBox="1"/>
          <p:nvPr/>
        </p:nvSpPr>
        <p:spPr>
          <a:xfrm>
            <a:off x="553084" y="1104902"/>
            <a:ext cx="4682490" cy="327583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2550" marR="0" rtl="1" algn="just">
              <a:lnSpc>
                <a:spcPct val="100000"/>
              </a:lnSpc>
              <a:spcBef>
                <a:spcPts val="0"/>
              </a:spcBef>
              <a:spcAft>
                <a:spcPts val="0"/>
              </a:spcAft>
              <a:buNone/>
            </a:pPr>
            <a:r>
              <a:rPr b="1" lang="ar-SA" sz="1400">
                <a:solidFill>
                  <a:schemeClr val="dk1"/>
                </a:solidFill>
                <a:latin typeface="Arial"/>
                <a:ea typeface="Arial"/>
                <a:cs typeface="Arial"/>
                <a:sym typeface="Arial"/>
              </a:rPr>
              <a:t>كيف يمكنك جعل العمل الجماعي فعالاً؟</a:t>
            </a:r>
            <a:endParaRPr/>
          </a:p>
          <a:p>
            <a:pPr indent="0" lvl="0" marL="0" marR="0" rtl="1" algn="r">
              <a:lnSpc>
                <a:spcPct val="100000"/>
              </a:lnSpc>
              <a:spcBef>
                <a:spcPts val="45"/>
              </a:spcBef>
              <a:spcAft>
                <a:spcPts val="0"/>
              </a:spcAft>
              <a:buNone/>
            </a:pPr>
            <a:r>
              <a:t/>
            </a:r>
            <a:endParaRPr sz="950">
              <a:solidFill>
                <a:schemeClr val="dk1"/>
              </a:solidFill>
              <a:latin typeface="Times New Roman"/>
              <a:ea typeface="Times New Roman"/>
              <a:cs typeface="Times New Roman"/>
              <a:sym typeface="Times New Roman"/>
            </a:endParaRPr>
          </a:p>
          <a:p>
            <a:pPr indent="0" lvl="0" marL="82550" marR="94615" rtl="1" algn="just">
              <a:lnSpc>
                <a:spcPct val="102200"/>
              </a:lnSpc>
              <a:spcBef>
                <a:spcPts val="0"/>
              </a:spcBef>
              <a:spcAft>
                <a:spcPts val="0"/>
              </a:spcAft>
              <a:buNone/>
            </a:pPr>
            <a:r>
              <a:rPr lang="ar-SA" sz="1200">
                <a:solidFill>
                  <a:schemeClr val="dk1"/>
                </a:solidFill>
                <a:latin typeface="Arimo"/>
                <a:ea typeface="Arimo"/>
                <a:cs typeface="Arimo"/>
                <a:sym typeface="Arimo"/>
              </a:rPr>
              <a:t>يحتاج الأطفال إلى </a:t>
            </a:r>
            <a:r>
              <a:rPr i="1" lang="ar-SA" sz="1200">
                <a:solidFill>
                  <a:schemeClr val="dk1"/>
                </a:solidFill>
                <a:latin typeface="Arial"/>
                <a:ea typeface="Arial"/>
                <a:cs typeface="Arial"/>
                <a:sym typeface="Arial"/>
              </a:rPr>
              <a:t>تعلّم</a:t>
            </a:r>
            <a:r>
              <a:rPr lang="ar-SA" sz="1200">
                <a:solidFill>
                  <a:schemeClr val="dk1"/>
                </a:solidFill>
                <a:latin typeface="Arimo"/>
                <a:ea typeface="Arimo"/>
                <a:cs typeface="Arimo"/>
                <a:sym typeface="Arimo"/>
              </a:rPr>
              <a:t> التحدث والعمل معًا بشكل فعال في مجموعات، لأنهم يفتقرون إلى هذه المهارات في كثير من الأحيان. يمكن أن تجعل </a:t>
            </a:r>
            <a:r>
              <a:rPr b="1" lang="ar-SA" sz="1200">
                <a:solidFill>
                  <a:schemeClr val="dk1"/>
                </a:solidFill>
                <a:latin typeface="Arial"/>
                <a:ea typeface="Arial"/>
                <a:cs typeface="Arial"/>
                <a:sym typeface="Arial"/>
              </a:rPr>
              <a:t>"القواعد الأساسية" والجُمل الناقصة</a:t>
            </a:r>
            <a:r>
              <a:rPr lang="ar-SA" sz="1200">
                <a:solidFill>
                  <a:schemeClr val="dk1"/>
                </a:solidFill>
                <a:latin typeface="Calibri"/>
                <a:ea typeface="Calibri"/>
                <a:cs typeface="Calibri"/>
                <a:sym typeface="Calibri"/>
              </a:rPr>
              <a:t> </a:t>
            </a:r>
            <a:r>
              <a:rPr lang="ar-SA" sz="1200">
                <a:solidFill>
                  <a:schemeClr val="dk1"/>
                </a:solidFill>
                <a:latin typeface="Arimo"/>
                <a:ea typeface="Arimo"/>
                <a:cs typeface="Arimo"/>
                <a:sym typeface="Arimo"/>
              </a:rPr>
              <a:t>المتعلمين يعتادون على الإصغاء، والإشارة إلى الآخرين، والتعبير عن الموافقة، وتحدي الآراء باحترام، وإبداء الأسباب.</a:t>
            </a:r>
            <a:endParaRPr/>
          </a:p>
          <a:p>
            <a:pPr indent="0" lvl="0" marL="82550" marR="95250" rtl="1" algn="just">
              <a:lnSpc>
                <a:spcPct val="102200"/>
              </a:lnSpc>
              <a:spcBef>
                <a:spcPts val="1190"/>
              </a:spcBef>
              <a:spcAft>
                <a:spcPts val="0"/>
              </a:spcAft>
              <a:buNone/>
            </a:pPr>
            <a:r>
              <a:rPr lang="ar-SA" sz="1200">
                <a:solidFill>
                  <a:schemeClr val="dk1"/>
                </a:solidFill>
                <a:latin typeface="Arimo"/>
                <a:ea typeface="Arimo"/>
                <a:cs typeface="Arimo"/>
                <a:sym typeface="Arimo"/>
              </a:rPr>
              <a:t>يجب إدراج دعم الحوار الذي </a:t>
            </a:r>
            <a:r>
              <a:rPr b="1" lang="ar-SA" sz="1200">
                <a:solidFill>
                  <a:schemeClr val="dk1"/>
                </a:solidFill>
                <a:latin typeface="Arial"/>
                <a:ea typeface="Arial"/>
                <a:cs typeface="Arial"/>
                <a:sym typeface="Arial"/>
              </a:rPr>
              <a:t>يتفاعل فيه الطلاب بعضهم مع أفكار بعض</a:t>
            </a:r>
            <a:r>
              <a:rPr lang="ar-SA" sz="1200">
                <a:solidFill>
                  <a:schemeClr val="dk1"/>
                </a:solidFill>
                <a:latin typeface="Calibri"/>
                <a:ea typeface="Calibri"/>
                <a:cs typeface="Calibri"/>
                <a:sym typeface="Calibri"/>
              </a:rPr>
              <a:t> </a:t>
            </a:r>
            <a:r>
              <a:rPr lang="ar-SA" sz="1200">
                <a:solidFill>
                  <a:schemeClr val="dk1"/>
                </a:solidFill>
                <a:latin typeface="Arimo"/>
                <a:ea typeface="Arimo"/>
                <a:cs typeface="Arimo"/>
                <a:sym typeface="Arimo"/>
              </a:rPr>
              <a:t>ضمن تصميم النشاط، مثل مطالبة الطلاب مثلاً بالعمل معًا لتحقيق النجاح، بالإضافة إلى استهداف تحفيز النقاش المنطقي. تمثل</a:t>
            </a:r>
            <a:r>
              <a:rPr lang="ar-SA" sz="1200">
                <a:solidFill>
                  <a:schemeClr val="dk1"/>
                </a:solidFill>
                <a:latin typeface="Calibri"/>
                <a:ea typeface="Calibri"/>
                <a:cs typeface="Calibri"/>
                <a:sym typeface="Calibri"/>
              </a:rPr>
              <a:t> </a:t>
            </a:r>
            <a:r>
              <a:rPr b="1" lang="ar-SA" sz="1200">
                <a:solidFill>
                  <a:schemeClr val="dk1"/>
                </a:solidFill>
                <a:latin typeface="Arial"/>
                <a:ea typeface="Arial"/>
                <a:cs typeface="Arial"/>
                <a:sym typeface="Arial"/>
              </a:rPr>
              <a:t>محاور الحديث</a:t>
            </a:r>
            <a:r>
              <a:rPr lang="ar-SA" sz="1200">
                <a:solidFill>
                  <a:schemeClr val="dk1"/>
                </a:solidFill>
                <a:latin typeface="Arimo"/>
                <a:ea typeface="Arimo"/>
                <a:cs typeface="Arimo"/>
                <a:sym typeface="Arimo"/>
              </a:rPr>
              <a:t> نشاطًا رائعًا لتحقيق هذا الغرض — راجع مربع النص أدناه.</a:t>
            </a:r>
            <a:endParaRPr/>
          </a:p>
          <a:p>
            <a:pPr indent="0" lvl="0" marL="82550" marR="0" rtl="1" algn="just">
              <a:lnSpc>
                <a:spcPct val="100000"/>
              </a:lnSpc>
              <a:spcBef>
                <a:spcPts val="1220"/>
              </a:spcBef>
              <a:spcAft>
                <a:spcPts val="0"/>
              </a:spcAft>
              <a:buNone/>
            </a:pPr>
            <a:r>
              <a:rPr b="1" lang="ar-SA" sz="1300">
                <a:solidFill>
                  <a:schemeClr val="dk1"/>
                </a:solidFill>
                <a:latin typeface="Arial"/>
                <a:ea typeface="Arial"/>
                <a:cs typeface="Arial"/>
                <a:sym typeface="Arial"/>
              </a:rPr>
              <a:t>كيف يمكنك معرفة ما إذا كان العمل الجماعي يدعم عملية التعلم؟</a:t>
            </a:r>
            <a:endParaRPr/>
          </a:p>
          <a:p>
            <a:pPr indent="-635" lvl="0" marL="82550" marR="95885" rtl="1" algn="just">
              <a:lnSpc>
                <a:spcPct val="120600"/>
              </a:lnSpc>
              <a:spcBef>
                <a:spcPts val="1185"/>
              </a:spcBef>
              <a:spcAft>
                <a:spcPts val="0"/>
              </a:spcAft>
              <a:buNone/>
            </a:pPr>
            <a:r>
              <a:rPr lang="ar-SA" sz="1200">
                <a:solidFill>
                  <a:schemeClr val="dk1"/>
                </a:solidFill>
                <a:latin typeface="Arimo"/>
                <a:ea typeface="Arimo"/>
                <a:cs typeface="Arimo"/>
                <a:sym typeface="Arimo"/>
              </a:rPr>
              <a:t>توفر</a:t>
            </a:r>
            <a:r>
              <a:rPr lang="ar-SA" sz="1200">
                <a:solidFill>
                  <a:schemeClr val="dk1"/>
                </a:solidFill>
                <a:latin typeface="Calibri"/>
                <a:ea typeface="Calibri"/>
                <a:cs typeface="Calibri"/>
                <a:sym typeface="Calibri"/>
              </a:rPr>
              <a:t> </a:t>
            </a:r>
            <a:r>
              <a:rPr b="1" lang="ar-SA" sz="1200">
                <a:solidFill>
                  <a:schemeClr val="dk1"/>
                </a:solidFill>
                <a:latin typeface="Arial"/>
                <a:ea typeface="Arial"/>
                <a:cs typeface="Arial"/>
                <a:sym typeface="Arial"/>
              </a:rPr>
              <a:t>الأداة 2G</a:t>
            </a:r>
            <a:r>
              <a:rPr lang="ar-SA" sz="1200">
                <a:solidFill>
                  <a:schemeClr val="dk1"/>
                </a:solidFill>
                <a:latin typeface="Arimo"/>
                <a:ea typeface="Arimo"/>
                <a:cs typeface="Arimo"/>
                <a:sym typeface="Arimo"/>
              </a:rPr>
              <a:t> مقياس تقييم لجودة العمل الجماعي، وتتوفر منها إصدارين: إصدار لملاحظة المتعلمين وأخرى للتقييم الذاتي للمتعلمين. ترتبط الدرجات العالية في هذه المقاييس ارتباطًا وثيقًا بنتائج التعلم (مثال: </a:t>
            </a:r>
            <a:r>
              <a:rPr lang="ar-SA" sz="1200" u="sng">
                <a:solidFill>
                  <a:schemeClr val="hlink"/>
                </a:solidFill>
                <a:latin typeface="Arimo"/>
                <a:ea typeface="Arimo"/>
                <a:cs typeface="Arimo"/>
                <a:sym typeface="Arimo"/>
                <a:hlinkClick r:id="rId7"/>
              </a:rPr>
              <a:t>هاو وآخرون، 2019</a:t>
            </a:r>
            <a:r>
              <a:rPr lang="ar-SA" sz="1200">
                <a:solidFill>
                  <a:schemeClr val="dk1"/>
                </a:solidFill>
                <a:latin typeface="Arimo"/>
                <a:ea typeface="Arimo"/>
                <a:cs typeface="Arimo"/>
                <a:sym typeface="Arimo"/>
              </a:rPr>
              <a:t>).</a:t>
            </a:r>
            <a:endParaRPr/>
          </a:p>
        </p:txBody>
      </p:sp>
      <p:sp>
        <p:nvSpPr>
          <p:cNvPr id="301" name="Google Shape;301;p28"/>
          <p:cNvSpPr txBox="1"/>
          <p:nvPr/>
        </p:nvSpPr>
        <p:spPr>
          <a:xfrm>
            <a:off x="546100" y="4695825"/>
            <a:ext cx="4702175" cy="210312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3820" marR="0" rtl="1" algn="r">
              <a:lnSpc>
                <a:spcPct val="100000"/>
              </a:lnSpc>
              <a:spcBef>
                <a:spcPts val="0"/>
              </a:spcBef>
              <a:spcAft>
                <a:spcPts val="0"/>
              </a:spcAft>
              <a:buNone/>
            </a:pPr>
            <a:r>
              <a:rPr b="1" lang="ar-SA" sz="1400">
                <a:solidFill>
                  <a:schemeClr val="dk1"/>
                </a:solidFill>
                <a:latin typeface="Arial"/>
                <a:ea typeface="Arial"/>
                <a:cs typeface="Arial"/>
                <a:sym typeface="Arial"/>
              </a:rPr>
              <a:t>ما هي محاور الحديث؟</a:t>
            </a:r>
            <a:endParaRPr/>
          </a:p>
          <a:p>
            <a:pPr indent="0" lvl="0" marL="0" marR="0" rtl="1" algn="r">
              <a:lnSpc>
                <a:spcPct val="100000"/>
              </a:lnSpc>
              <a:spcBef>
                <a:spcPts val="10"/>
              </a:spcBef>
              <a:spcAft>
                <a:spcPts val="0"/>
              </a:spcAft>
              <a:buNone/>
            </a:pPr>
            <a:r>
              <a:t/>
            </a:r>
            <a:endParaRPr sz="800">
              <a:solidFill>
                <a:schemeClr val="dk1"/>
              </a:solidFill>
              <a:latin typeface="Times New Roman"/>
              <a:ea typeface="Times New Roman"/>
              <a:cs typeface="Times New Roman"/>
              <a:sym typeface="Times New Roman"/>
            </a:endParaRPr>
          </a:p>
          <a:p>
            <a:pPr indent="-171449" lvl="0" marL="483869" marR="339090" rtl="1" algn="r">
              <a:lnSpc>
                <a:spcPct val="101699"/>
              </a:lnSpc>
              <a:spcBef>
                <a:spcPts val="0"/>
              </a:spcBef>
              <a:spcAft>
                <a:spcPts val="0"/>
              </a:spcAft>
              <a:buClr>
                <a:schemeClr val="dk1"/>
              </a:buClr>
              <a:buSzPts val="1200"/>
              <a:buFont typeface="Arial"/>
              <a:buChar char="•"/>
            </a:pPr>
            <a:r>
              <a:rPr b="1" lang="ar-SA" sz="1200">
                <a:solidFill>
                  <a:schemeClr val="dk1"/>
                </a:solidFill>
                <a:latin typeface="Arial"/>
                <a:ea typeface="Arial"/>
                <a:cs typeface="Arial"/>
                <a:sym typeface="Arial"/>
              </a:rPr>
              <a:t>العبارات</a:t>
            </a:r>
            <a:r>
              <a:rPr lang="ar-SA" sz="1200">
                <a:solidFill>
                  <a:schemeClr val="dk1"/>
                </a:solidFill>
                <a:latin typeface="Arimo"/>
                <a:ea typeface="Arimo"/>
                <a:cs typeface="Arimo"/>
                <a:sym typeface="Arimo"/>
              </a:rPr>
              <a:t> - </a:t>
            </a:r>
            <a:r>
              <a:rPr i="1" lang="ar-SA" sz="1200">
                <a:solidFill>
                  <a:schemeClr val="dk1"/>
                </a:solidFill>
                <a:latin typeface="Arimo"/>
                <a:ea typeface="Arimo"/>
                <a:cs typeface="Arimo"/>
                <a:sym typeface="Arimo"/>
              </a:rPr>
              <a:t>وليس الأسئلة </a:t>
            </a:r>
            <a:r>
              <a:rPr lang="ar-SA" sz="1200">
                <a:solidFill>
                  <a:schemeClr val="dk1"/>
                </a:solidFill>
                <a:latin typeface="Arimo"/>
                <a:ea typeface="Arimo"/>
                <a:cs typeface="Arimo"/>
                <a:sym typeface="Arimo"/>
              </a:rPr>
              <a:t>- التي يُطلب من الطلاب الموافقة/ عدم الموافقة عليها (باحترام) أثناء المناقشة</a:t>
            </a:r>
            <a:endParaRPr/>
          </a:p>
          <a:p>
            <a:pPr indent="-171449" lvl="0" marL="483869" marR="0" rtl="1" algn="r">
              <a:lnSpc>
                <a:spcPct val="100000"/>
              </a:lnSpc>
              <a:spcBef>
                <a:spcPts val="270"/>
              </a:spcBef>
              <a:spcAft>
                <a:spcPts val="0"/>
              </a:spcAft>
              <a:buClr>
                <a:schemeClr val="dk1"/>
              </a:buClr>
              <a:buSzPts val="1200"/>
              <a:buFont typeface="Arial"/>
              <a:buChar char="•"/>
            </a:pPr>
            <a:r>
              <a:rPr lang="ar-SA" sz="1200">
                <a:solidFill>
                  <a:schemeClr val="dk1"/>
                </a:solidFill>
                <a:latin typeface="Arimo"/>
                <a:ea typeface="Arimo"/>
                <a:cs typeface="Arimo"/>
                <a:sym typeface="Arimo"/>
              </a:rPr>
              <a:t>مستفزّة، ومثيرة للفضول، وممتعة، وصحيحة أو خاطئة</a:t>
            </a:r>
            <a:endParaRPr/>
          </a:p>
          <a:p>
            <a:pPr indent="-171449" lvl="0" marL="483869" marR="0" rtl="1" algn="r">
              <a:lnSpc>
                <a:spcPct val="100000"/>
              </a:lnSpc>
              <a:spcBef>
                <a:spcPts val="295"/>
              </a:spcBef>
              <a:spcAft>
                <a:spcPts val="0"/>
              </a:spcAft>
              <a:buClr>
                <a:schemeClr val="dk1"/>
              </a:buClr>
              <a:buSzPts val="1200"/>
              <a:buFont typeface="Arial"/>
              <a:buChar char="•"/>
            </a:pPr>
            <a:r>
              <a:rPr lang="ar-SA" sz="1200">
                <a:solidFill>
                  <a:schemeClr val="dk1"/>
                </a:solidFill>
                <a:latin typeface="Arimo"/>
                <a:ea typeface="Arimo"/>
                <a:cs typeface="Arimo"/>
                <a:sym typeface="Arimo"/>
              </a:rPr>
              <a:t>يمكن استخدامها لتوليد ردود فعل واقعية أو خيالية</a:t>
            </a:r>
            <a:endParaRPr/>
          </a:p>
          <a:p>
            <a:pPr indent="-171449" lvl="0" marL="483869" marR="264160" rtl="1" algn="r">
              <a:lnSpc>
                <a:spcPct val="101699"/>
              </a:lnSpc>
              <a:spcBef>
                <a:spcPts val="270"/>
              </a:spcBef>
              <a:spcAft>
                <a:spcPts val="0"/>
              </a:spcAft>
              <a:buClr>
                <a:schemeClr val="dk1"/>
              </a:buClr>
              <a:buSzPts val="1200"/>
              <a:buFont typeface="Arial"/>
              <a:buChar char="•"/>
            </a:pPr>
            <a:r>
              <a:rPr lang="ar-SA" sz="1200">
                <a:solidFill>
                  <a:schemeClr val="dk1"/>
                </a:solidFill>
                <a:latin typeface="Arimo"/>
                <a:ea typeface="Arimo"/>
                <a:cs typeface="Arimo"/>
                <a:sym typeface="Arimo"/>
              </a:rPr>
              <a:t>شأنها شأن القواعد الأساسية، يمكن استخدامها في العمل الجماعي أو في مناقشات الفصل بأكمله</a:t>
            </a:r>
            <a:endParaRPr/>
          </a:p>
          <a:p>
            <a:pPr indent="0" lvl="0" marL="0" marR="0" rtl="1" algn="r">
              <a:lnSpc>
                <a:spcPct val="100000"/>
              </a:lnSpc>
              <a:spcBef>
                <a:spcPts val="255"/>
              </a:spcBef>
              <a:spcAft>
                <a:spcPts val="0"/>
              </a:spcAft>
              <a:buNone/>
            </a:pPr>
            <a:r>
              <a:t/>
            </a:r>
            <a:endParaRPr sz="1200">
              <a:solidFill>
                <a:schemeClr val="dk1"/>
              </a:solidFill>
              <a:latin typeface="Times New Roman"/>
              <a:ea typeface="Times New Roman"/>
              <a:cs typeface="Times New Roman"/>
              <a:sym typeface="Times New Roman"/>
            </a:endParaRPr>
          </a:p>
          <a:p>
            <a:pPr indent="0" lvl="0" marL="484505" marR="0" rtl="1" algn="r">
              <a:lnSpc>
                <a:spcPct val="100000"/>
              </a:lnSpc>
              <a:spcBef>
                <a:spcPts val="0"/>
              </a:spcBef>
              <a:spcAft>
                <a:spcPts val="0"/>
              </a:spcAft>
              <a:buNone/>
            </a:pPr>
            <a:r>
              <a:rPr b="1" lang="ar-SA" sz="1100">
                <a:solidFill>
                  <a:srgbClr val="0000FF"/>
                </a:solidFill>
                <a:latin typeface="Arial"/>
                <a:ea typeface="Arial"/>
                <a:cs typeface="Arial"/>
                <a:sym typeface="Arial"/>
              </a:rPr>
              <a:t> </a:t>
            </a:r>
            <a:r>
              <a:rPr b="1" lang="ar-SA" sz="1100" u="sng">
                <a:solidFill>
                  <a:schemeClr val="hlink"/>
                </a:solidFill>
                <a:latin typeface="Arial"/>
                <a:ea typeface="Arial"/>
                <a:cs typeface="Arial"/>
                <a:sym typeface="Arial"/>
                <a:hlinkClick r:id="rId8"/>
              </a:rPr>
              <a:t>مقطع الفيديو 4: نصائح عملية لدعم الحوار في الفصل الدراسي: محاور الحديث</a:t>
            </a:r>
            <a:endParaRPr/>
          </a:p>
        </p:txBody>
      </p:sp>
      <p:sp>
        <p:nvSpPr>
          <p:cNvPr id="302" name="Google Shape;302;p28"/>
          <p:cNvSpPr/>
          <p:nvPr/>
        </p:nvSpPr>
        <p:spPr>
          <a:xfrm flipH="1">
            <a:off x="4754886" y="6372225"/>
            <a:ext cx="439414" cy="439414"/>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28"/>
          <p:cNvSpPr/>
          <p:nvPr/>
        </p:nvSpPr>
        <p:spPr>
          <a:xfrm flipH="1">
            <a:off x="9844290" y="4538813"/>
            <a:ext cx="439414" cy="439414"/>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28"/>
          <p:cNvSpPr txBox="1"/>
          <p:nvPr/>
        </p:nvSpPr>
        <p:spPr>
          <a:xfrm>
            <a:off x="7234821" y="4613093"/>
            <a:ext cx="2734951" cy="313932"/>
          </a:xfrm>
          <a:prstGeom prst="rect">
            <a:avLst/>
          </a:prstGeom>
          <a:noFill/>
          <a:ln>
            <a:noFill/>
          </a:ln>
        </p:spPr>
        <p:txBody>
          <a:bodyPr anchorCtr="0" anchor="t" bIns="45700" lIns="91425" spcFirstLastPara="1" rIns="91425" wrap="square" tIns="45700">
            <a:spAutoFit/>
          </a:bodyPr>
          <a:lstStyle/>
          <a:p>
            <a:pPr indent="0" lvl="0" marL="83820" marR="235584" rtl="1" algn="r">
              <a:lnSpc>
                <a:spcPct val="120000"/>
              </a:lnSpc>
              <a:spcBef>
                <a:spcPts val="0"/>
              </a:spcBef>
              <a:spcAft>
                <a:spcPts val="0"/>
              </a:spcAft>
              <a:buNone/>
            </a:pPr>
            <a:r>
              <a:rPr lang="ar-SA" sz="1200">
                <a:solidFill>
                  <a:schemeClr val="dk1"/>
                </a:solidFill>
                <a:latin typeface="Arimo"/>
                <a:ea typeface="Arimo"/>
                <a:cs typeface="Arimo"/>
                <a:sym typeface="Arimo"/>
              </a:rPr>
              <a:t> </a:t>
            </a:r>
            <a:r>
              <a:rPr b="1" lang="ar-SA" sz="1200" u="sng">
                <a:solidFill>
                  <a:schemeClr val="hlink"/>
                </a:solidFill>
                <a:latin typeface="Arial"/>
                <a:ea typeface="Arial"/>
                <a:cs typeface="Arial"/>
                <a:sym typeface="Arial"/>
                <a:hlinkClick r:id="rId10"/>
              </a:rPr>
              <a:t>مقطع الفيديو 15: قيمة الحوار الجماعي </a:t>
            </a:r>
            <a:endParaRPr b="1" sz="1200">
              <a:solidFill>
                <a:schemeClr val="dk1"/>
              </a:solidFill>
              <a:latin typeface="Arimo"/>
              <a:ea typeface="Arimo"/>
              <a:cs typeface="Arimo"/>
              <a:sym typeface="Arimo"/>
            </a:endParaRPr>
          </a:p>
        </p:txBody>
      </p:sp>
      <p:sp>
        <p:nvSpPr>
          <p:cNvPr id="305" name="Google Shape;305;p28"/>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9" name="Shape 309"/>
        <p:cNvGrpSpPr/>
        <p:nvPr/>
      </p:nvGrpSpPr>
      <p:grpSpPr>
        <a:xfrm>
          <a:off x="0" y="0"/>
          <a:ext cx="0" cy="0"/>
          <a:chOff x="0" y="0"/>
          <a:chExt cx="0" cy="0"/>
        </a:xfrm>
      </p:grpSpPr>
      <p:graphicFrame>
        <p:nvGraphicFramePr>
          <p:cNvPr id="310" name="Google Shape;310;p29"/>
          <p:cNvGraphicFramePr/>
          <p:nvPr/>
        </p:nvGraphicFramePr>
        <p:xfrm>
          <a:off x="420504" y="4224408"/>
          <a:ext cx="3000000" cy="3000000"/>
        </p:xfrm>
        <a:graphic>
          <a:graphicData uri="http://schemas.openxmlformats.org/drawingml/2006/table">
            <a:tbl>
              <a:tblPr bandRow="1" firstRow="1">
                <a:noFill/>
                <a:tableStyleId>{39A37FA2-8D4B-4AD9-9F46-37E25183F264}</a:tableStyleId>
              </a:tblPr>
              <a:tblGrid>
                <a:gridCol w="1347225"/>
                <a:gridCol w="3901450"/>
                <a:gridCol w="4498850"/>
              </a:tblGrid>
              <a:tr h="819900">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29844" marR="0" rtl="1" algn="r">
                        <a:lnSpc>
                          <a:spcPct val="100000"/>
                        </a:lnSpc>
                        <a:spcBef>
                          <a:spcPts val="0"/>
                        </a:spcBef>
                        <a:spcAft>
                          <a:spcPts val="0"/>
                        </a:spcAft>
                        <a:buNone/>
                      </a:pPr>
                      <a:r>
                        <a:rPr b="1" lang="ar-SA" sz="1200">
                          <a:latin typeface="Arial"/>
                          <a:ea typeface="Arial"/>
                          <a:cs typeface="Arial"/>
                          <a:sym typeface="Arial"/>
                        </a:rPr>
                        <a:t>الطلاب الأصغر سنًا:</a:t>
                      </a:r>
                      <a:r>
                        <a:rPr lang="ar-SA" sz="1200"/>
                        <a:t> </a:t>
                      </a:r>
                      <a:r>
                        <a:rPr lang="ar-SA" sz="1200">
                          <a:latin typeface="Arimo"/>
                          <a:ea typeface="Arimo"/>
                          <a:cs typeface="Arimo"/>
                          <a:sym typeface="Arimo"/>
                        </a:rPr>
                        <a:t>قد تسمع لغة أبسط، وقد يجري التعبير عن "</a:t>
                      </a:r>
                      <a:r>
                        <a:rPr lang="ar-SA" sz="1200">
                          <a:latin typeface="Arimo"/>
                          <a:ea typeface="Arimo"/>
                          <a:cs typeface="Arimo"/>
                          <a:sym typeface="Arimo"/>
                        </a:rPr>
                        <a:t>إثراء الأفكار</a:t>
                      </a:r>
                      <a:r>
                        <a:rPr lang="ar-SA" sz="1200">
                          <a:latin typeface="Arimo"/>
                          <a:ea typeface="Arimo"/>
                          <a:cs typeface="Arimo"/>
                          <a:sym typeface="Arimo"/>
                        </a:rPr>
                        <a:t>" أو "التحديات" باستخدام الأنواع التالية من العبارات:</a:t>
                      </a:r>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30480" marR="43180" rtl="1" algn="r">
                        <a:lnSpc>
                          <a:spcPct val="145833"/>
                        </a:lnSpc>
                        <a:spcBef>
                          <a:spcPts val="0"/>
                        </a:spcBef>
                        <a:spcAft>
                          <a:spcPts val="0"/>
                        </a:spcAft>
                        <a:buNone/>
                      </a:pPr>
                      <a:r>
                        <a:rPr b="1" lang="ar-SA" sz="1200">
                          <a:latin typeface="Arial"/>
                          <a:ea typeface="Arial"/>
                          <a:cs typeface="Arial"/>
                          <a:sym typeface="Arial"/>
                        </a:rPr>
                        <a:t>الطلاب الأكبر سنًا:</a:t>
                      </a:r>
                      <a:r>
                        <a:rPr lang="ar-SA" sz="1200"/>
                        <a:t> </a:t>
                      </a:r>
                      <a:r>
                        <a:rPr lang="ar-SA" sz="1200">
                          <a:latin typeface="Arimo"/>
                          <a:ea typeface="Arimo"/>
                          <a:cs typeface="Arimo"/>
                          <a:sym typeface="Arimo"/>
                        </a:rPr>
                        <a:t>قد تسمع المزيد من بادئات الجمل الرسمية أو لغة أشد تعقيدًا.</a:t>
                      </a:r>
                      <a:endParaRPr/>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r>
              <a:tr h="603500">
                <a:tc>
                  <a:txBody>
                    <a:bodyPr/>
                    <a:lstStyle/>
                    <a:p>
                      <a:pPr indent="0" lvl="0" marL="29844" marR="0" rtl="1" algn="r">
                        <a:lnSpc>
                          <a:spcPct val="100000"/>
                        </a:lnSpc>
                        <a:spcBef>
                          <a:spcPts val="0"/>
                        </a:spcBef>
                        <a:spcAft>
                          <a:spcPts val="0"/>
                        </a:spcAft>
                        <a:buNone/>
                      </a:pPr>
                      <a:r>
                        <a:rPr lang="ar-SA" sz="1200">
                          <a:latin typeface="Arimo"/>
                          <a:ea typeface="Arimo"/>
                          <a:cs typeface="Arimo"/>
                          <a:sym typeface="Arimo"/>
                        </a:rPr>
                        <a:t>إثراء الأفكار</a:t>
                      </a: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29844" marR="0" rtl="1" algn="r">
                        <a:lnSpc>
                          <a:spcPct val="100000"/>
                        </a:lnSpc>
                        <a:spcBef>
                          <a:spcPts val="0"/>
                        </a:spcBef>
                        <a:spcAft>
                          <a:spcPts val="0"/>
                        </a:spcAft>
                        <a:buNone/>
                      </a:pPr>
                      <a:r>
                        <a:rPr lang="ar-SA" sz="1200">
                          <a:latin typeface="Arimo"/>
                          <a:ea typeface="Arimo"/>
                          <a:cs typeface="Arimo"/>
                          <a:sym typeface="Arimo"/>
                        </a:rPr>
                        <a:t>"و…"، "وبعد ذلك…"، "آه نعم…"</a:t>
                      </a:r>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30480" marR="220345" rtl="1" algn="r">
                        <a:lnSpc>
                          <a:spcPct val="145833"/>
                        </a:lnSpc>
                        <a:spcBef>
                          <a:spcPts val="0"/>
                        </a:spcBef>
                        <a:spcAft>
                          <a:spcPts val="0"/>
                        </a:spcAft>
                        <a:buNone/>
                      </a:pPr>
                      <a:r>
                        <a:rPr lang="ar-SA" sz="1200">
                          <a:latin typeface="Arimo"/>
                          <a:ea typeface="Arimo"/>
                          <a:cs typeface="Arimo"/>
                          <a:sym typeface="Arimo"/>
                        </a:rPr>
                        <a:t>"أوافق على أن..."؛ "هذه نقطة جيدة"، "بدأنا ونحن نظن...، ثم..."</a:t>
                      </a:r>
                      <a:endParaRPr/>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r>
              <a:tr h="606550">
                <a:tc>
                  <a:txBody>
                    <a:bodyPr/>
                    <a:lstStyle/>
                    <a:p>
                      <a:pPr indent="0" lvl="0" marL="29844" marR="0" rtl="1" algn="r">
                        <a:lnSpc>
                          <a:spcPct val="100000"/>
                        </a:lnSpc>
                        <a:spcBef>
                          <a:spcPts val="0"/>
                        </a:spcBef>
                        <a:spcAft>
                          <a:spcPts val="0"/>
                        </a:spcAft>
                        <a:buNone/>
                      </a:pPr>
                      <a:r>
                        <a:rPr lang="ar-SA" sz="1200">
                          <a:latin typeface="Arimo"/>
                          <a:ea typeface="Arimo"/>
                          <a:cs typeface="Arimo"/>
                          <a:sym typeface="Arimo"/>
                        </a:rPr>
                        <a:t>تحدي الأفكار</a:t>
                      </a:r>
                      <a:endParaRPr sz="1200">
                        <a:latin typeface="Arimo"/>
                        <a:ea typeface="Arimo"/>
                        <a:cs typeface="Arimo"/>
                        <a:sym typeface="Arimo"/>
                      </a:endParaRPr>
                    </a:p>
                  </a:txBody>
                  <a:tcPr marT="33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29844" marR="0" rtl="1" algn="r">
                        <a:lnSpc>
                          <a:spcPct val="100000"/>
                        </a:lnSpc>
                        <a:spcBef>
                          <a:spcPts val="0"/>
                        </a:spcBef>
                        <a:spcAft>
                          <a:spcPts val="0"/>
                        </a:spcAft>
                        <a:buNone/>
                      </a:pPr>
                      <a:r>
                        <a:rPr lang="ar-SA" sz="1200">
                          <a:latin typeface="Arimo"/>
                          <a:ea typeface="Arimo"/>
                          <a:cs typeface="Arimo"/>
                          <a:sym typeface="Arimo"/>
                        </a:rPr>
                        <a:t>"لا!"، "ولكن..."، "لا يمكن أن..."</a:t>
                      </a:r>
                      <a:endParaRPr/>
                    </a:p>
                  </a:txBody>
                  <a:tcPr marT="33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30480" marR="426084" rtl="1" algn="r">
                        <a:lnSpc>
                          <a:spcPct val="144166"/>
                        </a:lnSpc>
                        <a:spcBef>
                          <a:spcPts val="0"/>
                        </a:spcBef>
                        <a:spcAft>
                          <a:spcPts val="0"/>
                        </a:spcAft>
                        <a:buNone/>
                      </a:pPr>
                      <a:r>
                        <a:rPr lang="ar-SA" sz="1200">
                          <a:latin typeface="Arimo"/>
                          <a:ea typeface="Arimo"/>
                          <a:cs typeface="Arimo"/>
                          <a:sym typeface="Arimo"/>
                        </a:rPr>
                        <a:t>"لا أوافق على أن..."، لا يبدو هذا صحيحًا"، "ليس هذا ممكنًا، لأن..."، "أعتقد أن هذا صحيح بشكل جزئي"، "هذا غير ممكن"</a:t>
                      </a:r>
                      <a:endParaRPr/>
                    </a:p>
                  </a:txBody>
                  <a:tcPr marT="101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r>
              <a:tr h="573025">
                <a:tc>
                  <a:txBody>
                    <a:bodyPr/>
                    <a:lstStyle/>
                    <a:p>
                      <a:pPr indent="0" lvl="0" marL="29844" marR="0" rtl="1" algn="r">
                        <a:lnSpc>
                          <a:spcPct val="100000"/>
                        </a:lnSpc>
                        <a:spcBef>
                          <a:spcPts val="0"/>
                        </a:spcBef>
                        <a:spcAft>
                          <a:spcPts val="0"/>
                        </a:spcAft>
                        <a:buNone/>
                      </a:pPr>
                      <a:r>
                        <a:rPr lang="ar-SA" sz="1200">
                          <a:latin typeface="Arimo"/>
                          <a:ea typeface="Arimo"/>
                          <a:cs typeface="Arimo"/>
                          <a:sym typeface="Arimo"/>
                        </a:rPr>
                        <a:t>التعليل</a:t>
                      </a: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29844" marR="0" rtl="1" algn="r">
                        <a:lnSpc>
                          <a:spcPct val="100000"/>
                        </a:lnSpc>
                        <a:spcBef>
                          <a:spcPts val="0"/>
                        </a:spcBef>
                        <a:spcAft>
                          <a:spcPts val="0"/>
                        </a:spcAft>
                        <a:buNone/>
                      </a:pPr>
                      <a:r>
                        <a:rPr lang="ar-SA" sz="1200">
                          <a:latin typeface="Arimo"/>
                          <a:ea typeface="Arimo"/>
                          <a:cs typeface="Arimo"/>
                          <a:sym typeface="Arimo"/>
                        </a:rPr>
                        <a:t>"لأن..."</a:t>
                      </a:r>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r>
            </a:tbl>
          </a:graphicData>
        </a:graphic>
      </p:graphicFrame>
      <p:sp>
        <p:nvSpPr>
          <p:cNvPr id="311" name="Google Shape;311;p29"/>
          <p:cNvSpPr txBox="1"/>
          <p:nvPr/>
        </p:nvSpPr>
        <p:spPr>
          <a:xfrm>
            <a:off x="3492507" y="411004"/>
            <a:ext cx="3378193" cy="246221"/>
          </a:xfrm>
          <a:prstGeom prst="rect">
            <a:avLst/>
          </a:prstGeom>
          <a:noFill/>
          <a:ln>
            <a:noFill/>
          </a:ln>
        </p:spPr>
        <p:txBody>
          <a:bodyPr anchorCtr="0" anchor="t" bIns="0" lIns="0" spcFirstLastPara="1" rIns="0" wrap="square" tIns="0">
            <a:spAutoFit/>
          </a:bodyPr>
          <a:lstStyle/>
          <a:p>
            <a:pPr indent="0" lvl="0" marL="12700" marR="0" rtl="1" algn="ctr">
              <a:lnSpc>
                <a:spcPct val="100000"/>
              </a:lnSpc>
              <a:spcBef>
                <a:spcPts val="0"/>
              </a:spcBef>
              <a:spcAft>
                <a:spcPts val="0"/>
              </a:spcAft>
              <a:buNone/>
            </a:pPr>
            <a:r>
              <a:rPr b="1" lang="ar-SA" sz="1600">
                <a:solidFill>
                  <a:schemeClr val="dk1"/>
                </a:solidFill>
                <a:latin typeface="Arial"/>
                <a:ea typeface="Arial"/>
                <a:cs typeface="Arial"/>
                <a:sym typeface="Arial"/>
              </a:rPr>
              <a:t>الحوار في إطار سياقات مختلفة</a:t>
            </a:r>
            <a:endParaRPr/>
          </a:p>
        </p:txBody>
      </p:sp>
      <p:sp>
        <p:nvSpPr>
          <p:cNvPr id="312" name="Google Shape;312;p29"/>
          <p:cNvSpPr txBox="1"/>
          <p:nvPr/>
        </p:nvSpPr>
        <p:spPr>
          <a:xfrm>
            <a:off x="5407780" y="826956"/>
            <a:ext cx="4721225" cy="194027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1915" marR="96520" rtl="1" algn="just">
              <a:lnSpc>
                <a:spcPct val="121000"/>
              </a:lnSpc>
              <a:spcBef>
                <a:spcPts val="0"/>
              </a:spcBef>
              <a:spcAft>
                <a:spcPts val="0"/>
              </a:spcAft>
              <a:buNone/>
            </a:pPr>
            <a:r>
              <a:rPr lang="ar-SA" sz="1200">
                <a:solidFill>
                  <a:schemeClr val="dk1"/>
                </a:solidFill>
                <a:latin typeface="Arimo"/>
                <a:ea typeface="Arimo"/>
                <a:cs typeface="Arimo"/>
                <a:sym typeface="Arimo"/>
              </a:rPr>
              <a:t>يمكن ممارسة الحوار التربوي مع مجموعات متنوعة من المتعلمين، في مجموعات من جميع الأعمار وبتغطية جميع الموضوعات والمواد. ويجسد هذا السبب الجوهري في تصميم حزمة T-SEDA لتكون متعددة الاستخدامات وقابلة للتكييف، وقد تم استخدامها بالفعل من قبل الممارسين في سياقات متنوعة.</a:t>
            </a:r>
            <a:endParaRPr sz="1200">
              <a:solidFill>
                <a:schemeClr val="dk1"/>
              </a:solidFill>
              <a:latin typeface="Arimo"/>
              <a:ea typeface="Arimo"/>
              <a:cs typeface="Arimo"/>
              <a:sym typeface="Arimo"/>
            </a:endParaRPr>
          </a:p>
          <a:p>
            <a:pPr indent="0" lvl="0" marL="81915" marR="96520" rtl="1" algn="just">
              <a:lnSpc>
                <a:spcPct val="121000"/>
              </a:lnSpc>
              <a:spcBef>
                <a:spcPts val="290"/>
              </a:spcBef>
              <a:spcAft>
                <a:spcPts val="0"/>
              </a:spcAft>
              <a:buNone/>
            </a:pPr>
            <a:r>
              <a:rPr lang="ar-SA" sz="1200">
                <a:solidFill>
                  <a:schemeClr val="dk1"/>
                </a:solidFill>
                <a:latin typeface="Arimo"/>
                <a:ea typeface="Arimo"/>
                <a:cs typeface="Arimo"/>
                <a:sym typeface="Arimo"/>
              </a:rPr>
              <a:t>.           </a:t>
            </a:r>
            <a:r>
              <a:rPr lang="ar-SA" sz="1200" u="sng">
                <a:solidFill>
                  <a:schemeClr val="hlink"/>
                </a:solidFill>
                <a:latin typeface="Arial"/>
                <a:ea typeface="Arial"/>
                <a:cs typeface="Arial"/>
                <a:sym typeface="Arial"/>
                <a:hlinkClick r:id="rId3"/>
              </a:rPr>
              <a:t>مقطع الفيديو 9: تأثير استعلام T-SEDA</a:t>
            </a:r>
            <a:endParaRPr b="1" sz="1200">
              <a:solidFill>
                <a:schemeClr val="dk1"/>
              </a:solidFill>
              <a:latin typeface="Arial"/>
              <a:ea typeface="Arial"/>
              <a:cs typeface="Arial"/>
              <a:sym typeface="Arial"/>
            </a:endParaRPr>
          </a:p>
          <a:p>
            <a:pPr indent="0" lvl="0" marL="81915" marR="96520" rtl="1" algn="just">
              <a:lnSpc>
                <a:spcPct val="121000"/>
              </a:lnSpc>
              <a:spcBef>
                <a:spcPts val="290"/>
              </a:spcBef>
              <a:spcAft>
                <a:spcPts val="0"/>
              </a:spcAft>
              <a:buNone/>
            </a:pPr>
            <a:r>
              <a:t/>
            </a:r>
            <a:endParaRPr sz="1200">
              <a:solidFill>
                <a:schemeClr val="dk1"/>
              </a:solidFill>
              <a:latin typeface="Arimo"/>
              <a:ea typeface="Arimo"/>
              <a:cs typeface="Arimo"/>
              <a:sym typeface="Arimo"/>
            </a:endParaRPr>
          </a:p>
          <a:p>
            <a:pPr indent="0" lvl="0" marL="81915" marR="96520" rtl="1" algn="just">
              <a:lnSpc>
                <a:spcPct val="121000"/>
              </a:lnSpc>
              <a:spcBef>
                <a:spcPts val="290"/>
              </a:spcBef>
              <a:spcAft>
                <a:spcPts val="0"/>
              </a:spcAft>
              <a:buNone/>
            </a:pPr>
            <a:r>
              <a:rPr lang="ar-SA" sz="1200">
                <a:solidFill>
                  <a:schemeClr val="dk1"/>
                </a:solidFill>
                <a:latin typeface="Arimo"/>
                <a:ea typeface="Arimo"/>
                <a:cs typeface="Arimo"/>
                <a:sym typeface="Arimo"/>
              </a:rPr>
              <a:t> ستساعدك الصفحات التالية على التفكير في الحوار ضمن بيئتك: ابحث عن تلك السياقات ذات الصلة بك.</a:t>
            </a:r>
            <a:endParaRPr/>
          </a:p>
        </p:txBody>
      </p:sp>
      <p:sp>
        <p:nvSpPr>
          <p:cNvPr id="313" name="Google Shape;313;p29"/>
          <p:cNvSpPr txBox="1"/>
          <p:nvPr/>
        </p:nvSpPr>
        <p:spPr>
          <a:xfrm>
            <a:off x="5433458" y="3049753"/>
            <a:ext cx="4723130" cy="684226"/>
          </a:xfrm>
          <a:prstGeom prst="rect">
            <a:avLst/>
          </a:prstGeom>
          <a:solidFill>
            <a:srgbClr val="D9F1F6"/>
          </a:solidFill>
          <a:ln>
            <a:noFill/>
          </a:ln>
        </p:spPr>
        <p:txBody>
          <a:bodyPr anchorCtr="0" anchor="t" bIns="0" lIns="0" spcFirstLastPara="1" rIns="0" wrap="square" tIns="34275">
            <a:spAutoFit/>
          </a:bodyPr>
          <a:lstStyle/>
          <a:p>
            <a:pPr indent="0" lvl="0" marL="78740" marR="168275" rtl="1" algn="r">
              <a:lnSpc>
                <a:spcPct val="121100"/>
              </a:lnSpc>
              <a:spcBef>
                <a:spcPts val="0"/>
              </a:spcBef>
              <a:spcAft>
                <a:spcPts val="0"/>
              </a:spcAft>
              <a:buNone/>
            </a:pPr>
            <a:r>
              <a:rPr lang="ar-SA" sz="1200">
                <a:solidFill>
                  <a:schemeClr val="dk1"/>
                </a:solidFill>
                <a:latin typeface="Arimo"/>
                <a:ea typeface="Arimo"/>
                <a:cs typeface="Arimo"/>
                <a:sym typeface="Arimo"/>
              </a:rPr>
              <a:t>نقطة للتأمل: ألق نظرة على رموز الحوار في الجزء ب، والذي يحتوي على أمثلة لما قد تسمعه، وانظر إلى الأمثلة أدناه. كيف تعتقد أن الطلاب في بيئتك سوف يصوغون رموز الحوار المختلفة بشكل شفهي؟ ما الذي قد تسمعه في فصلك الدراسي؟</a:t>
            </a:r>
            <a:endParaRPr/>
          </a:p>
        </p:txBody>
      </p:sp>
      <p:sp>
        <p:nvSpPr>
          <p:cNvPr id="314" name="Google Shape;314;p29"/>
          <p:cNvSpPr/>
          <p:nvPr/>
        </p:nvSpPr>
        <p:spPr>
          <a:xfrm>
            <a:off x="850900" y="943115"/>
            <a:ext cx="3378193" cy="253351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29"/>
          <p:cNvSpPr/>
          <p:nvPr/>
        </p:nvSpPr>
        <p:spPr>
          <a:xfrm flipH="1">
            <a:off x="9641898" y="1612191"/>
            <a:ext cx="401686" cy="43941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29"/>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0" name="Shape 320"/>
        <p:cNvGrpSpPr/>
        <p:nvPr/>
      </p:nvGrpSpPr>
      <p:grpSpPr>
        <a:xfrm>
          <a:off x="0" y="0"/>
          <a:ext cx="0" cy="0"/>
          <a:chOff x="0" y="0"/>
          <a:chExt cx="0" cy="0"/>
        </a:xfrm>
      </p:grpSpPr>
      <p:graphicFrame>
        <p:nvGraphicFramePr>
          <p:cNvPr id="321" name="Google Shape;321;p30"/>
          <p:cNvGraphicFramePr/>
          <p:nvPr/>
        </p:nvGraphicFramePr>
        <p:xfrm>
          <a:off x="386976" y="2168532"/>
          <a:ext cx="3000000" cy="3000000"/>
        </p:xfrm>
        <a:graphic>
          <a:graphicData uri="http://schemas.openxmlformats.org/drawingml/2006/table">
            <a:tbl>
              <a:tblPr bandRow="1" firstRow="1">
                <a:noFill/>
                <a:tableStyleId>{39A37FA2-8D4B-4AD9-9F46-37E25183F264}</a:tableStyleId>
              </a:tblPr>
              <a:tblGrid>
                <a:gridCol w="3514350"/>
                <a:gridCol w="3867900"/>
                <a:gridCol w="2398775"/>
              </a:tblGrid>
              <a:tr h="544075">
                <a:tc>
                  <a:txBody>
                    <a:bodyPr/>
                    <a:lstStyle/>
                    <a:p>
                      <a:pPr indent="0" lvl="0" marL="63500" marR="0" rtl="1" algn="r">
                        <a:lnSpc>
                          <a:spcPct val="117272"/>
                        </a:lnSpc>
                        <a:spcBef>
                          <a:spcPts val="0"/>
                        </a:spcBef>
                        <a:spcAft>
                          <a:spcPts val="0"/>
                        </a:spcAft>
                        <a:buNone/>
                      </a:pPr>
                      <a:r>
                        <a:rPr b="1" lang="ar-SA" sz="1100">
                          <a:latin typeface="Arial"/>
                          <a:ea typeface="Arial"/>
                          <a:cs typeface="Arial"/>
                          <a:sym typeface="Arial"/>
                        </a:rPr>
                        <a:t>الإصغاء والانتباه والفهم</a:t>
                      </a:r>
                      <a:endParaRPr/>
                    </a:p>
                    <a:p>
                      <a:pPr indent="0" lvl="0" marL="63500" marR="0" rtl="1" algn="r">
                        <a:lnSpc>
                          <a:spcPct val="100000"/>
                        </a:lnSpc>
                        <a:spcBef>
                          <a:spcPts val="260"/>
                        </a:spcBef>
                        <a:spcAft>
                          <a:spcPts val="0"/>
                        </a:spcAft>
                        <a:buNone/>
                      </a:pPr>
                      <a:r>
                        <a:rPr b="1" lang="ar-SA" sz="1100">
                          <a:latin typeface="Arial"/>
                          <a:ea typeface="Arial"/>
                          <a:cs typeface="Arial"/>
                          <a:sym typeface="Arial"/>
                        </a:rPr>
                        <a:t>الأطفال في المستوى المتوقع من التطور سوف:</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60325" marR="0" rtl="1" algn="r">
                        <a:lnSpc>
                          <a:spcPct val="117272"/>
                        </a:lnSpc>
                        <a:spcBef>
                          <a:spcPts val="0"/>
                        </a:spcBef>
                        <a:spcAft>
                          <a:spcPts val="0"/>
                        </a:spcAft>
                        <a:buNone/>
                      </a:pPr>
                      <a:r>
                        <a:rPr b="1" lang="ar-SA" sz="1100">
                          <a:latin typeface="Arial"/>
                          <a:ea typeface="Arial"/>
                          <a:cs typeface="Arial"/>
                          <a:sym typeface="Arial"/>
                        </a:rPr>
                        <a:t>رموز حوار T-SEDA الممكنة</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60325" marR="0" rtl="1" algn="r">
                        <a:lnSpc>
                          <a:spcPct val="117272"/>
                        </a:lnSpc>
                        <a:spcBef>
                          <a:spcPts val="0"/>
                        </a:spcBef>
                        <a:spcAft>
                          <a:spcPts val="0"/>
                        </a:spcAft>
                        <a:buNone/>
                      </a:pPr>
                      <a:r>
                        <a:rPr b="1" lang="ar-SA" sz="1100">
                          <a:latin typeface="Arial"/>
                          <a:ea typeface="Arial"/>
                          <a:cs typeface="Arial"/>
                          <a:sym typeface="Arial"/>
                        </a:rPr>
                        <a:t>ما قد تسمعه</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877825">
                <a:tc>
                  <a:txBody>
                    <a:bodyPr/>
                    <a:lstStyle/>
                    <a:p>
                      <a:pPr indent="0" lvl="0" marL="63500" marR="0" rtl="1" algn="r">
                        <a:lnSpc>
                          <a:spcPct val="115909"/>
                        </a:lnSpc>
                        <a:spcBef>
                          <a:spcPts val="0"/>
                        </a:spcBef>
                        <a:spcAft>
                          <a:spcPts val="0"/>
                        </a:spcAft>
                        <a:buNone/>
                      </a:pPr>
                      <a:r>
                        <a:rPr lang="ar-SA" sz="1100">
                          <a:latin typeface="Arial"/>
                          <a:ea typeface="Arial"/>
                          <a:cs typeface="Arial"/>
                          <a:sym typeface="Arial"/>
                        </a:rPr>
                        <a:t>يستمعون باهتمام ويستجيبون لما يسمعونه من خلال الأسئلة والتعليقات والتصرفات ذات الصلة، وذلك عند القراءة عليهم وأثناء مناقشات الفصل بأكمله والتفاعلات ضمن المجموعات الصغيرة.</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0325" marR="0" rtl="1" algn="r">
                        <a:lnSpc>
                          <a:spcPct val="115909"/>
                        </a:lnSpc>
                        <a:spcBef>
                          <a:spcPts val="0"/>
                        </a:spcBef>
                        <a:spcAft>
                          <a:spcPts val="0"/>
                        </a:spcAft>
                        <a:buNone/>
                      </a:pPr>
                      <a:r>
                        <a:rPr lang="ar-SA" sz="1100">
                          <a:latin typeface="Arimo"/>
                          <a:ea typeface="Arimo"/>
                          <a:cs typeface="Arimo"/>
                          <a:sym typeface="Arimo"/>
                        </a:rPr>
                        <a:t>إثراء الأفكار</a:t>
                      </a:r>
                      <a:r>
                        <a:rPr lang="ar-SA" sz="1100">
                          <a:latin typeface="Arial"/>
                          <a:ea typeface="Arial"/>
                          <a:cs typeface="Arial"/>
                          <a:sym typeface="Arial"/>
                        </a:rPr>
                        <a:t> (B): </a:t>
                      </a:r>
                      <a:r>
                        <a:rPr lang="ar-SA" sz="1100">
                          <a:latin typeface="Arimo"/>
                          <a:ea typeface="Arimo"/>
                          <a:cs typeface="Arimo"/>
                          <a:sym typeface="Arimo"/>
                        </a:rPr>
                        <a:t>إثراء الأفكار</a:t>
                      </a:r>
                      <a:r>
                        <a:rPr lang="ar-SA" sz="1100">
                          <a:latin typeface="Arial"/>
                          <a:ea typeface="Arial"/>
                          <a:cs typeface="Arial"/>
                          <a:sym typeface="Arial"/>
                        </a:rPr>
                        <a:t> الشخصية أو أفكار الآخرين المعبّر عنها خلال الأدوار أو المساهمات السابقة أو التوسع في شرحها أو توضيحها أو التعليق عليها</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0325" marR="0" rtl="1" algn="r">
                        <a:lnSpc>
                          <a:spcPct val="115909"/>
                        </a:lnSpc>
                        <a:spcBef>
                          <a:spcPts val="0"/>
                        </a:spcBef>
                        <a:spcAft>
                          <a:spcPts val="0"/>
                        </a:spcAft>
                        <a:buNone/>
                      </a:pPr>
                      <a:r>
                        <a:rPr lang="ar-SA" sz="1100">
                          <a:latin typeface="Arial"/>
                          <a:ea typeface="Arial"/>
                          <a:cs typeface="Arial"/>
                          <a:sym typeface="Arial"/>
                        </a:rPr>
                        <a:t>أنا سعيد لأنني لم أقابل الغرفول. كانت الفأرة شجاعة.</a:t>
                      </a:r>
                      <a:endParaRPr/>
                    </a:p>
                    <a:p>
                      <a:pPr indent="0" lvl="0" marL="0" marR="0" rtl="1" algn="r">
                        <a:lnSpc>
                          <a:spcPct val="100000"/>
                        </a:lnSpc>
                        <a:spcBef>
                          <a:spcPts val="30"/>
                        </a:spcBef>
                        <a:spcAft>
                          <a:spcPts val="0"/>
                        </a:spcAft>
                        <a:buNone/>
                      </a:pPr>
                      <a:r>
                        <a:t/>
                      </a:r>
                      <a:endParaRPr sz="1100">
                        <a:latin typeface="Times New Roman"/>
                        <a:ea typeface="Times New Roman"/>
                        <a:cs typeface="Times New Roman"/>
                        <a:sym typeface="Times New Roman"/>
                      </a:endParaRPr>
                    </a:p>
                    <a:p>
                      <a:pPr indent="0" lvl="0" marL="60325" marR="0" rtl="1" algn="r">
                        <a:lnSpc>
                          <a:spcPct val="100000"/>
                        </a:lnSpc>
                        <a:spcBef>
                          <a:spcPts val="0"/>
                        </a:spcBef>
                        <a:spcAft>
                          <a:spcPts val="0"/>
                        </a:spcAft>
                        <a:buNone/>
                      </a:pPr>
                      <a:r>
                        <a:rPr lang="ar-SA" sz="1100">
                          <a:latin typeface="Arial"/>
                          <a:ea typeface="Arial"/>
                          <a:cs typeface="Arial"/>
                          <a:sym typeface="Arial"/>
                        </a:rPr>
                        <a:t>نعم، كانت الفأرة شجاعة وماكرة.</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953000">
                <a:tc>
                  <a:txBody>
                    <a:bodyPr/>
                    <a:lstStyle/>
                    <a:p>
                      <a:pPr indent="0" lvl="0" marL="63500" marR="0" rtl="1" algn="r">
                        <a:lnSpc>
                          <a:spcPct val="115909"/>
                        </a:lnSpc>
                        <a:spcBef>
                          <a:spcPts val="0"/>
                        </a:spcBef>
                        <a:spcAft>
                          <a:spcPts val="0"/>
                        </a:spcAft>
                        <a:buNone/>
                      </a:pPr>
                      <a:r>
                        <a:rPr lang="ar-SA" sz="1100">
                          <a:latin typeface="Arial"/>
                          <a:ea typeface="Arial"/>
                          <a:cs typeface="Arial"/>
                          <a:sym typeface="Arial"/>
                        </a:rPr>
                        <a:t>يعلّقون على ما سمعوه ويطرحون أسئلة لتوضيح فهمهم.</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0325" marR="0" rtl="1" algn="r">
                        <a:lnSpc>
                          <a:spcPct val="115909"/>
                        </a:lnSpc>
                        <a:spcBef>
                          <a:spcPts val="0"/>
                        </a:spcBef>
                        <a:spcAft>
                          <a:spcPts val="0"/>
                        </a:spcAft>
                        <a:buNone/>
                      </a:pPr>
                      <a:r>
                        <a:rPr lang="ar-SA" sz="1100">
                          <a:latin typeface="Arimo"/>
                          <a:ea typeface="Arimo"/>
                          <a:cs typeface="Arimo"/>
                          <a:sym typeface="Arimo"/>
                        </a:rPr>
                        <a:t>إثراء الأفكار</a:t>
                      </a:r>
                      <a:r>
                        <a:rPr lang="ar-SA" sz="1100">
                          <a:latin typeface="Arial"/>
                          <a:ea typeface="Arial"/>
                          <a:cs typeface="Arial"/>
                          <a:sym typeface="Arial"/>
                        </a:rPr>
                        <a:t> (B): </a:t>
                      </a:r>
                      <a:r>
                        <a:rPr lang="ar-SA" sz="1100">
                          <a:latin typeface="Arimo"/>
                          <a:ea typeface="Arimo"/>
                          <a:cs typeface="Arimo"/>
                          <a:sym typeface="Arimo"/>
                        </a:rPr>
                        <a:t>إثراء الأفكار</a:t>
                      </a:r>
                      <a:r>
                        <a:rPr lang="ar-SA" sz="1100">
                          <a:latin typeface="Arial"/>
                          <a:ea typeface="Arial"/>
                          <a:cs typeface="Arial"/>
                          <a:sym typeface="Arial"/>
                        </a:rPr>
                        <a:t> الشخصية أو أفكار الآخرين المعبّر عنها خلال الأدوار أو المساهمات السابقة أو التوسع في شرحها أو توضيحها أو التعليق عليها</a:t>
                      </a:r>
                      <a:endParaRPr/>
                    </a:p>
                    <a:p>
                      <a:pPr indent="0" lvl="0" marL="0" marR="0" rtl="1" algn="r">
                        <a:lnSpc>
                          <a:spcPct val="100000"/>
                        </a:lnSpc>
                        <a:spcBef>
                          <a:spcPts val="30"/>
                        </a:spcBef>
                        <a:spcAft>
                          <a:spcPts val="0"/>
                        </a:spcAft>
                        <a:buNone/>
                      </a:pPr>
                      <a:r>
                        <a:t/>
                      </a:r>
                      <a:endParaRPr sz="1100">
                        <a:latin typeface="Times New Roman"/>
                        <a:ea typeface="Times New Roman"/>
                        <a:cs typeface="Times New Roman"/>
                        <a:sym typeface="Times New Roman"/>
                      </a:endParaRPr>
                    </a:p>
                    <a:p>
                      <a:pPr indent="0" lvl="0" marL="60325" marR="0" rtl="1" algn="r">
                        <a:lnSpc>
                          <a:spcPct val="100000"/>
                        </a:lnSpc>
                        <a:spcBef>
                          <a:spcPts val="0"/>
                        </a:spcBef>
                        <a:spcAft>
                          <a:spcPts val="0"/>
                        </a:spcAft>
                        <a:buNone/>
                      </a:pPr>
                      <a:r>
                        <a:rPr lang="ar-SA" sz="1100">
                          <a:latin typeface="Arial"/>
                          <a:ea typeface="Arial"/>
                          <a:cs typeface="Arial"/>
                          <a:sym typeface="Arial"/>
                        </a:rPr>
                        <a:t>تحدي الأفكار (CH): التساؤل بشأن فكرة أو الاعتراض عليها أو طلب إثباتها</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0325" marR="0" rtl="1" algn="r">
                        <a:lnSpc>
                          <a:spcPct val="115909"/>
                        </a:lnSpc>
                        <a:spcBef>
                          <a:spcPts val="0"/>
                        </a:spcBef>
                        <a:spcAft>
                          <a:spcPts val="0"/>
                        </a:spcAft>
                        <a:buNone/>
                      </a:pPr>
                      <a:r>
                        <a:rPr lang="ar-SA" sz="1100">
                          <a:latin typeface="Arial"/>
                          <a:ea typeface="Arial"/>
                          <a:cs typeface="Arial"/>
                          <a:sym typeface="Arial"/>
                        </a:rPr>
                        <a:t>من أين تأتي الهياكل العظمية</a:t>
                      </a:r>
                      <a:endParaRPr/>
                    </a:p>
                    <a:p>
                      <a:pPr indent="0" lvl="0" marL="60325" marR="0" rtl="1" algn="r">
                        <a:lnSpc>
                          <a:spcPct val="100000"/>
                        </a:lnSpc>
                        <a:spcBef>
                          <a:spcPts val="265"/>
                        </a:spcBef>
                        <a:spcAft>
                          <a:spcPts val="0"/>
                        </a:spcAft>
                        <a:buNone/>
                      </a:pPr>
                      <a:r>
                        <a:rPr lang="ar-SA" sz="1100">
                          <a:latin typeface="Arial"/>
                          <a:ea typeface="Arial"/>
                          <a:cs typeface="Arial"/>
                          <a:sym typeface="Arial"/>
                        </a:rPr>
                        <a:t>إذن؟</a:t>
                      </a:r>
                      <a:endParaRPr/>
                    </a:p>
                    <a:p>
                      <a:pPr indent="0" lvl="0" marL="0" marR="0" rtl="1" algn="r">
                        <a:lnSpc>
                          <a:spcPct val="100000"/>
                        </a:lnSpc>
                        <a:spcBef>
                          <a:spcPts val="30"/>
                        </a:spcBef>
                        <a:spcAft>
                          <a:spcPts val="0"/>
                        </a:spcAft>
                        <a:buNone/>
                      </a:pPr>
                      <a:r>
                        <a:t/>
                      </a:r>
                      <a:endParaRPr sz="1100">
                        <a:latin typeface="Times New Roman"/>
                        <a:ea typeface="Times New Roman"/>
                        <a:cs typeface="Times New Roman"/>
                        <a:sym typeface="Times New Roman"/>
                      </a:endParaRPr>
                    </a:p>
                    <a:p>
                      <a:pPr indent="0" lvl="0" marL="60325" marR="302895" rtl="1" algn="r">
                        <a:lnSpc>
                          <a:spcPct val="121900"/>
                        </a:lnSpc>
                        <a:spcBef>
                          <a:spcPts val="0"/>
                        </a:spcBef>
                        <a:spcAft>
                          <a:spcPts val="0"/>
                        </a:spcAft>
                        <a:buNone/>
                      </a:pPr>
                      <a:r>
                        <a:rPr lang="ar-SA" sz="1100">
                          <a:latin typeface="Arial"/>
                          <a:ea typeface="Arial"/>
                          <a:cs typeface="Arial"/>
                          <a:sym typeface="Arial"/>
                        </a:rPr>
                        <a:t>لا، لست خائفًا من الهياكل العظمية، لأنها تبدو ودودة.</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7575">
                <a:tc>
                  <a:txBody>
                    <a:bodyPr/>
                    <a:lstStyle/>
                    <a:p>
                      <a:pPr indent="0" lvl="0" marL="63500" marR="0" rtl="1" algn="r">
                        <a:lnSpc>
                          <a:spcPct val="115909"/>
                        </a:lnSpc>
                        <a:spcBef>
                          <a:spcPts val="0"/>
                        </a:spcBef>
                        <a:spcAft>
                          <a:spcPts val="0"/>
                        </a:spcAft>
                        <a:buNone/>
                      </a:pPr>
                      <a:r>
                        <a:rPr lang="ar-SA" sz="1100">
                          <a:latin typeface="Arial"/>
                          <a:ea typeface="Arial"/>
                          <a:cs typeface="Arial"/>
                          <a:sym typeface="Arial"/>
                        </a:rPr>
                        <a:t>يجرون محادثة عند مشاركتهم في النقاشات التي يتبادلونها مع معلمهم وأقرانهم.</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0325" marR="0" rtl="1" algn="r">
                        <a:lnSpc>
                          <a:spcPct val="115909"/>
                        </a:lnSpc>
                        <a:spcBef>
                          <a:spcPts val="0"/>
                        </a:spcBef>
                        <a:spcAft>
                          <a:spcPts val="0"/>
                        </a:spcAft>
                        <a:buNone/>
                      </a:pPr>
                      <a:r>
                        <a:rPr lang="ar-SA" sz="1100">
                          <a:latin typeface="Arial"/>
                          <a:ea typeface="Arial"/>
                          <a:cs typeface="Arial"/>
                          <a:sym typeface="Arial"/>
                        </a:rPr>
                        <a:t>الربط (C): الربط بالمساهمات/ المعارف/ الخبرات خارج الحوار الحالي والمباشر</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0325" marR="0" rtl="1" algn="r">
                        <a:lnSpc>
                          <a:spcPct val="115909"/>
                        </a:lnSpc>
                        <a:spcBef>
                          <a:spcPts val="0"/>
                        </a:spcBef>
                        <a:spcAft>
                          <a:spcPts val="0"/>
                        </a:spcAft>
                        <a:buNone/>
                      </a:pPr>
                      <a:r>
                        <a:rPr lang="ar-SA" sz="1100">
                          <a:latin typeface="Arial"/>
                          <a:ea typeface="Arial"/>
                          <a:cs typeface="Arial"/>
                          <a:sym typeface="Arial"/>
                        </a:rPr>
                        <a:t>ذهبنا في رحلة إلى الغابة، وكنا</a:t>
                      </a:r>
                      <a:endParaRPr/>
                    </a:p>
                    <a:p>
                      <a:pPr indent="0" lvl="0" marL="60325" marR="0" rtl="1" algn="r">
                        <a:lnSpc>
                          <a:spcPct val="100000"/>
                        </a:lnSpc>
                        <a:spcBef>
                          <a:spcPts val="285"/>
                        </a:spcBef>
                        <a:spcAft>
                          <a:spcPts val="0"/>
                        </a:spcAft>
                        <a:buNone/>
                      </a:pPr>
                      <a:r>
                        <a:rPr lang="ar-SA" sz="1100">
                          <a:latin typeface="Arial"/>
                          <a:ea typeface="Arial"/>
                          <a:cs typeface="Arial"/>
                          <a:sym typeface="Arial"/>
                        </a:rPr>
                        <a:t>نسقط ونتعثر، ونسقط ونتعثر</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7575">
                <a:tc>
                  <a:txBody>
                    <a:bodyPr/>
                    <a:lstStyle/>
                    <a:p>
                      <a:pPr indent="0" lvl="0" marL="63500" marR="0" rtl="1" algn="r">
                        <a:lnSpc>
                          <a:spcPct val="115909"/>
                        </a:lnSpc>
                        <a:spcBef>
                          <a:spcPts val="0"/>
                        </a:spcBef>
                        <a:spcAft>
                          <a:spcPts val="0"/>
                        </a:spcAft>
                        <a:buNone/>
                      </a:pPr>
                      <a:r>
                        <a:rPr b="1" lang="ar-SA" sz="1100">
                          <a:latin typeface="Arial"/>
                          <a:ea typeface="Arial"/>
                          <a:cs typeface="Arial"/>
                          <a:sym typeface="Arial"/>
                        </a:rPr>
                        <a:t>التحدث</a:t>
                      </a:r>
                      <a:endParaRPr/>
                    </a:p>
                    <a:p>
                      <a:pPr indent="0" lvl="0" marL="63500" marR="0" rtl="1" algn="r">
                        <a:lnSpc>
                          <a:spcPct val="100000"/>
                        </a:lnSpc>
                        <a:spcBef>
                          <a:spcPts val="285"/>
                        </a:spcBef>
                        <a:spcAft>
                          <a:spcPts val="0"/>
                        </a:spcAft>
                        <a:buNone/>
                      </a:pPr>
                      <a:r>
                        <a:rPr b="1" lang="ar-SA" sz="1100">
                          <a:latin typeface="Arial"/>
                          <a:ea typeface="Arial"/>
                          <a:cs typeface="Arial"/>
                          <a:sym typeface="Arial"/>
                        </a:rPr>
                        <a:t>الأطفال في المستوى المتوقع من التطور سوف:</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0" marR="0" rtl="1" algn="r">
                        <a:spcBef>
                          <a:spcPts val="0"/>
                        </a:spcBef>
                        <a:spcAft>
                          <a:spcPts val="0"/>
                        </a:spcAft>
                        <a:buNone/>
                      </a:pPr>
                      <a:r>
                        <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0" marR="0" rtl="1" algn="r">
                        <a:spcBef>
                          <a:spcPts val="0"/>
                        </a:spcBef>
                        <a:spcAft>
                          <a:spcPts val="0"/>
                        </a:spcAft>
                        <a:buNone/>
                      </a:pPr>
                      <a:r>
                        <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617725">
                <a:tc>
                  <a:txBody>
                    <a:bodyPr/>
                    <a:lstStyle/>
                    <a:p>
                      <a:pPr indent="0" lvl="0" marL="63500" marR="0" rtl="1" algn="r">
                        <a:lnSpc>
                          <a:spcPct val="115909"/>
                        </a:lnSpc>
                        <a:spcBef>
                          <a:spcPts val="0"/>
                        </a:spcBef>
                        <a:spcAft>
                          <a:spcPts val="0"/>
                        </a:spcAft>
                        <a:buNone/>
                      </a:pPr>
                      <a:r>
                        <a:rPr lang="ar-SA" sz="1100">
                          <a:latin typeface="Arial"/>
                          <a:ea typeface="Arial"/>
                          <a:cs typeface="Arial"/>
                          <a:sym typeface="Arial"/>
                        </a:rPr>
                        <a:t>يشاركون في مناقشات المجموعات الصغيرة والفصل الدراسي والمناقشات</a:t>
                      </a:r>
                      <a:endParaRPr/>
                    </a:p>
                    <a:p>
                      <a:pPr indent="0" lvl="0" marL="63500" marR="511809" rtl="1" algn="r">
                        <a:lnSpc>
                          <a:spcPct val="120000"/>
                        </a:lnSpc>
                        <a:spcBef>
                          <a:spcPts val="25"/>
                        </a:spcBef>
                        <a:spcAft>
                          <a:spcPts val="0"/>
                        </a:spcAft>
                        <a:buNone/>
                      </a:pPr>
                      <a:r>
                        <a:rPr lang="ar-SA" sz="1100">
                          <a:latin typeface="Arial"/>
                          <a:ea typeface="Arial"/>
                          <a:cs typeface="Arial"/>
                          <a:sym typeface="Arial"/>
                        </a:rPr>
                        <a:t>الفردية، ويعبرون عن أفكارهم الخاصة باستخدام المفردات التي تعلموها مؤخرًا.</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0325" marR="0" rtl="1" algn="r">
                        <a:lnSpc>
                          <a:spcPct val="115909"/>
                        </a:lnSpc>
                        <a:spcBef>
                          <a:spcPts val="0"/>
                        </a:spcBef>
                        <a:spcAft>
                          <a:spcPts val="0"/>
                        </a:spcAft>
                        <a:buNone/>
                      </a:pPr>
                      <a:r>
                        <a:rPr lang="ar-SA" sz="1100">
                          <a:latin typeface="Arial"/>
                          <a:ea typeface="Arial"/>
                          <a:cs typeface="Arial"/>
                          <a:sym typeface="Arial"/>
                        </a:rPr>
                        <a:t>توجيه الحوار أو النشاط (G): تحمُّل مسؤولية تشكيل النشاط أو تركيز الحوار في الاتجاه المرغوب</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0325" marR="0" rtl="1" algn="r">
                        <a:lnSpc>
                          <a:spcPct val="115909"/>
                        </a:lnSpc>
                        <a:spcBef>
                          <a:spcPts val="0"/>
                        </a:spcBef>
                        <a:spcAft>
                          <a:spcPts val="0"/>
                        </a:spcAft>
                        <a:buNone/>
                      </a:pPr>
                      <a:r>
                        <a:rPr lang="ar-SA" sz="1100">
                          <a:latin typeface="Arial"/>
                          <a:ea typeface="Arial"/>
                          <a:cs typeface="Arial"/>
                          <a:sym typeface="Arial"/>
                        </a:rPr>
                        <a:t>أحضر ذلك الوعاء الكبير لتؤدي دور الدب الأب، وسأكون أنا الأم.</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621800">
                <a:tc>
                  <a:txBody>
                    <a:bodyPr/>
                    <a:lstStyle/>
                    <a:p>
                      <a:pPr indent="0" lvl="0" marL="63500" marR="0" rtl="1" algn="r">
                        <a:lnSpc>
                          <a:spcPct val="115909"/>
                        </a:lnSpc>
                        <a:spcBef>
                          <a:spcPts val="0"/>
                        </a:spcBef>
                        <a:spcAft>
                          <a:spcPts val="0"/>
                        </a:spcAft>
                        <a:buNone/>
                      </a:pPr>
                      <a:r>
                        <a:rPr lang="ar-SA" sz="1100">
                          <a:latin typeface="Arial"/>
                          <a:ea typeface="Arial"/>
                          <a:cs typeface="Arial"/>
                          <a:sym typeface="Arial"/>
                        </a:rPr>
                        <a:t>يقدمون تفسيرات لسبب حدوث الأشياء، مستخدمين المفردات التي تعلموها مؤخرًا من القصص الخيالية وغير الخيالية والأناشيد والقصائد عندما يكون ذلك مناسبًا.</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0325" marR="0" rtl="1" algn="r">
                        <a:lnSpc>
                          <a:spcPct val="115909"/>
                        </a:lnSpc>
                        <a:spcBef>
                          <a:spcPts val="0"/>
                        </a:spcBef>
                        <a:spcAft>
                          <a:spcPts val="0"/>
                        </a:spcAft>
                        <a:buNone/>
                      </a:pPr>
                      <a:r>
                        <a:rPr lang="ar-SA" sz="1100">
                          <a:latin typeface="Arial"/>
                          <a:ea typeface="Arial"/>
                          <a:cs typeface="Arial"/>
                          <a:sym typeface="Arial"/>
                        </a:rPr>
                        <a:t>التعليل الجلي (R): شرح الأفكار الشخصية أو أفكار الآخرين أو تبريرها أو استخدام التفكير في الاحتماليات المتعلقة بها</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0325" marR="0" rtl="1" algn="r">
                        <a:lnSpc>
                          <a:spcPct val="115909"/>
                        </a:lnSpc>
                        <a:spcBef>
                          <a:spcPts val="0"/>
                        </a:spcBef>
                        <a:spcAft>
                          <a:spcPts val="0"/>
                        </a:spcAft>
                        <a:buNone/>
                      </a:pPr>
                      <a:r>
                        <a:rPr lang="ar-SA" sz="1100">
                          <a:latin typeface="Arial"/>
                          <a:ea typeface="Arial"/>
                          <a:cs typeface="Arial"/>
                          <a:sym typeface="Arial"/>
                        </a:rPr>
                        <a:t>أعتقد أنني إذا صنعت ساندويتش مربى عملاقًا،</a:t>
                      </a:r>
                      <a:endParaRPr/>
                    </a:p>
                    <a:p>
                      <a:pPr indent="0" lvl="0" marL="60325" marR="0" rtl="1" algn="r">
                        <a:lnSpc>
                          <a:spcPct val="100000"/>
                        </a:lnSpc>
                        <a:spcBef>
                          <a:spcPts val="285"/>
                        </a:spcBef>
                        <a:spcAft>
                          <a:spcPts val="0"/>
                        </a:spcAft>
                        <a:buNone/>
                      </a:pPr>
                      <a:r>
                        <a:rPr lang="ar-SA" sz="1100">
                          <a:latin typeface="Arial"/>
                          <a:ea typeface="Arial"/>
                          <a:cs typeface="Arial"/>
                          <a:sym typeface="Arial"/>
                        </a:rPr>
                        <a:t>فإن الخبز سيصبح رطبًا جدًا ويتشقق.</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bl>
          </a:graphicData>
        </a:graphic>
      </p:graphicFrame>
      <p:sp>
        <p:nvSpPr>
          <p:cNvPr id="322" name="Google Shape;322;p30"/>
          <p:cNvSpPr txBox="1"/>
          <p:nvPr/>
        </p:nvSpPr>
        <p:spPr>
          <a:xfrm>
            <a:off x="5411470" y="181609"/>
            <a:ext cx="4735830" cy="172117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1414780" marR="0" rtl="1" algn="r">
              <a:lnSpc>
                <a:spcPct val="100000"/>
              </a:lnSpc>
              <a:spcBef>
                <a:spcPts val="0"/>
              </a:spcBef>
              <a:spcAft>
                <a:spcPts val="0"/>
              </a:spcAft>
              <a:buNone/>
            </a:pPr>
            <a:r>
              <a:rPr b="1" lang="ar-SA" sz="1600">
                <a:solidFill>
                  <a:schemeClr val="dk1"/>
                </a:solidFill>
                <a:latin typeface="Arial"/>
                <a:ea typeface="Arial"/>
                <a:cs typeface="Arial"/>
                <a:sym typeface="Arial"/>
              </a:rPr>
              <a:t>الحوار مع الأطفال الصغار</a:t>
            </a:r>
            <a:endParaRPr/>
          </a:p>
          <a:p>
            <a:pPr indent="0" lvl="0" marL="82550" marR="95885" rtl="1" algn="just">
              <a:lnSpc>
                <a:spcPct val="115700"/>
              </a:lnSpc>
              <a:spcBef>
                <a:spcPts val="994"/>
              </a:spcBef>
              <a:spcAft>
                <a:spcPts val="0"/>
              </a:spcAft>
              <a:buNone/>
            </a:pPr>
            <a:r>
              <a:rPr lang="ar-SA" sz="1200">
                <a:solidFill>
                  <a:schemeClr val="dk1"/>
                </a:solidFill>
                <a:latin typeface="Arimo"/>
                <a:ea typeface="Arimo"/>
                <a:cs typeface="Arimo"/>
                <a:sym typeface="Arimo"/>
              </a:rPr>
              <a:t>يمثل الحوار محور التعليم خلال مرحلة ما قبل المدرسة (من سن عامين 2 إلى 5 أعوام). وهناك العديد من الطرق التي سيساعد بها إجراء استعلام T-SEDA على تحديد أنواع الحوار التي يستخدمها الأطفال في هذه المرحلة. يوضح الجدول أدناه مهارات التحدث والاستماع المأخوذة من أحد المناهج الدراسية الوطنية (إنجلترا). هل يمكنك تطبيق هذه المهارات في سياق المناهج الدراسية في بلدك؟</a:t>
            </a:r>
            <a:endParaRPr/>
          </a:p>
        </p:txBody>
      </p:sp>
      <p:sp>
        <p:nvSpPr>
          <p:cNvPr id="323" name="Google Shape;323;p30"/>
          <p:cNvSpPr/>
          <p:nvPr/>
        </p:nvSpPr>
        <p:spPr>
          <a:xfrm>
            <a:off x="1079500" y="277375"/>
            <a:ext cx="2973692" cy="175386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30"/>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8" name="Shape 328"/>
        <p:cNvGrpSpPr/>
        <p:nvPr/>
      </p:nvGrpSpPr>
      <p:grpSpPr>
        <a:xfrm>
          <a:off x="0" y="0"/>
          <a:ext cx="0" cy="0"/>
          <a:chOff x="0" y="0"/>
          <a:chExt cx="0" cy="0"/>
        </a:xfrm>
      </p:grpSpPr>
      <p:sp>
        <p:nvSpPr>
          <p:cNvPr id="329" name="Google Shape;329;p31"/>
          <p:cNvSpPr txBox="1"/>
          <p:nvPr/>
        </p:nvSpPr>
        <p:spPr>
          <a:xfrm>
            <a:off x="2733226" y="688728"/>
            <a:ext cx="4975674" cy="246221"/>
          </a:xfrm>
          <a:prstGeom prst="rect">
            <a:avLst/>
          </a:prstGeom>
          <a:noFill/>
          <a:ln>
            <a:noFill/>
          </a:ln>
        </p:spPr>
        <p:txBody>
          <a:bodyPr anchorCtr="0" anchor="t" bIns="0" lIns="0" spcFirstLastPara="1" rIns="0" wrap="square" tIns="0">
            <a:spAutoFit/>
          </a:bodyPr>
          <a:lstStyle/>
          <a:p>
            <a:pPr indent="0" lvl="0" marL="12700" marR="0" rtl="1" algn="ctr">
              <a:lnSpc>
                <a:spcPct val="100000"/>
              </a:lnSpc>
              <a:spcBef>
                <a:spcPts val="0"/>
              </a:spcBef>
              <a:spcAft>
                <a:spcPts val="0"/>
              </a:spcAft>
              <a:buNone/>
            </a:pPr>
            <a:r>
              <a:rPr b="1" lang="ar-SA" sz="1600">
                <a:solidFill>
                  <a:schemeClr val="dk1"/>
                </a:solidFill>
                <a:latin typeface="Arial"/>
                <a:ea typeface="Arial"/>
                <a:cs typeface="Arial"/>
                <a:sym typeface="Arial"/>
              </a:rPr>
              <a:t>الحوار مع المتعلمين من طلاب التعليم العالي والبالغين</a:t>
            </a:r>
            <a:endParaRPr/>
          </a:p>
        </p:txBody>
      </p:sp>
      <p:sp>
        <p:nvSpPr>
          <p:cNvPr id="330" name="Google Shape;330;p31"/>
          <p:cNvSpPr/>
          <p:nvPr/>
        </p:nvSpPr>
        <p:spPr>
          <a:xfrm>
            <a:off x="5504815" y="1266825"/>
            <a:ext cx="4718685" cy="5776235"/>
          </a:xfrm>
          <a:custGeom>
            <a:rect b="b" l="l" r="r" t="t"/>
            <a:pathLst>
              <a:path extrusionOk="0" h="6042025" w="4718685">
                <a:moveTo>
                  <a:pt x="0" y="0"/>
                </a:moveTo>
                <a:lnTo>
                  <a:pt x="4718563" y="0"/>
                </a:lnTo>
                <a:lnTo>
                  <a:pt x="4718563" y="6041863"/>
                </a:lnTo>
                <a:lnTo>
                  <a:pt x="0" y="6041863"/>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31"/>
          <p:cNvSpPr txBox="1"/>
          <p:nvPr/>
        </p:nvSpPr>
        <p:spPr>
          <a:xfrm>
            <a:off x="5592451" y="1366969"/>
            <a:ext cx="4526280" cy="5644046"/>
          </a:xfrm>
          <a:prstGeom prst="rect">
            <a:avLst/>
          </a:prstGeom>
          <a:noFill/>
          <a:ln>
            <a:noFill/>
          </a:ln>
        </p:spPr>
        <p:txBody>
          <a:bodyPr anchorCtr="0" anchor="t" bIns="0" lIns="0" spcFirstLastPara="1" rIns="0" wrap="square" tIns="0">
            <a:spAutoFit/>
          </a:bodyPr>
          <a:lstStyle/>
          <a:p>
            <a:pPr indent="0" lvl="0" marL="12700" marR="5080" rtl="1" algn="just">
              <a:lnSpc>
                <a:spcPct val="120800"/>
              </a:lnSpc>
              <a:spcBef>
                <a:spcPts val="0"/>
              </a:spcBef>
              <a:spcAft>
                <a:spcPts val="0"/>
              </a:spcAft>
              <a:buNone/>
            </a:pPr>
            <a:r>
              <a:rPr lang="ar-SA" sz="1150">
                <a:solidFill>
                  <a:schemeClr val="dk1"/>
                </a:solidFill>
                <a:latin typeface="Arimo"/>
                <a:ea typeface="Arimo"/>
                <a:cs typeface="Arimo"/>
                <a:sym typeface="Arimo"/>
              </a:rPr>
              <a:t>يلعب الحوار التربوي أيضًا دورًا قيمًا في تعلّم طلاب التعليم العالي (HE) والبالغين. أجرى المحاضرون في العديد من البلدان استعلامات T-SEDA ناجحة في جامعاتهم، حيث وجدوا أن تعزيز الحوار سيضاعف قيمة تعلّم الطلاب. فيما يلي بعض الأمثلة من سياقات التعليم العالي.</a:t>
            </a:r>
            <a:endParaRPr/>
          </a:p>
          <a:p>
            <a:pPr indent="0" lvl="0" marL="12700" marR="5715" rtl="1" algn="just">
              <a:lnSpc>
                <a:spcPct val="121100"/>
              </a:lnSpc>
              <a:spcBef>
                <a:spcPts val="585"/>
              </a:spcBef>
              <a:spcAft>
                <a:spcPts val="0"/>
              </a:spcAft>
              <a:buNone/>
            </a:pPr>
            <a:r>
              <a:rPr lang="ar-SA" sz="1150">
                <a:solidFill>
                  <a:schemeClr val="dk1"/>
                </a:solidFill>
                <a:latin typeface="Arimo"/>
                <a:ea typeface="Arimo"/>
                <a:cs typeface="Arimo"/>
                <a:sym typeface="Arimo"/>
              </a:rPr>
              <a:t>ستيفن محاضر في القانون استخدم موارد T-SEDA لإجراء استعلامه الخاص. وأشار إلى أن قيمة التعليم الحواري تتجسد في أنه يساعد على تعزيز مهارات التعلّم الذاتي التي تعد مهمة في سياقات التعليم العالي.</a:t>
            </a:r>
            <a:endParaRPr/>
          </a:p>
          <a:p>
            <a:pPr indent="0" lvl="0" marL="12700" marR="5715" rtl="1" algn="just">
              <a:lnSpc>
                <a:spcPct val="121100"/>
              </a:lnSpc>
              <a:spcBef>
                <a:spcPts val="585"/>
              </a:spcBef>
              <a:spcAft>
                <a:spcPts val="0"/>
              </a:spcAft>
              <a:buNone/>
            </a:pPr>
            <a:r>
              <a:rPr lang="ar-SA" sz="1150">
                <a:solidFill>
                  <a:schemeClr val="dk1"/>
                </a:solidFill>
                <a:latin typeface="Arimo"/>
                <a:ea typeface="Arimo"/>
                <a:cs typeface="Arimo"/>
                <a:sym typeface="Arimo"/>
              </a:rPr>
              <a:t>أدرك ستيفن أيضًا أن تنوع بيئات التعلّم في التعليم العالي يمكن أن يؤسس لأشكال مختلفة من التفاعل الحواري. في مواقف المحاضرات الأضخم حضورًا، وجد أن طرح الأسئلة مفتوحة الإجابة كان وسيلة لتشجيع الطلاب على الانخراط في الحوار.</a:t>
            </a:r>
            <a:endParaRPr/>
          </a:p>
          <a:p>
            <a:pPr indent="0" lvl="0" marL="12700" marR="5715" rtl="1" algn="just">
              <a:lnSpc>
                <a:spcPct val="121000"/>
              </a:lnSpc>
              <a:spcBef>
                <a:spcPts val="585"/>
              </a:spcBef>
              <a:spcAft>
                <a:spcPts val="0"/>
              </a:spcAft>
              <a:buNone/>
            </a:pPr>
            <a:r>
              <a:rPr lang="ar-SA" sz="1150">
                <a:solidFill>
                  <a:schemeClr val="dk1"/>
                </a:solidFill>
                <a:latin typeface="Arimo"/>
                <a:ea typeface="Arimo"/>
                <a:cs typeface="Arimo"/>
                <a:sym typeface="Arimo"/>
              </a:rPr>
              <a:t>على سبيل المثال، عندما طرح سؤال "هل ينبغي أن يشارك قانون الاستثمار الدولي بأي شكل من الأشكال في جهود مكافحة غسل الأموال/ مكافحة تمويل الإرهاب، أم أن علاقة ذلك القانون بتلك الجهود متنافية ومتعارضة؟" في إحدى المحاضرات، فهو لم يكن يبحث عن إجابة محددة سلفًا، وإنما أراد من الطلاب "توظيف حوارهم الداخلي للبدء في استكشاف السؤال وتحليله وتقييمه"، ومن ثم يمكنهم مناقشة السؤال في حلقة دراسية أصغر في وقت لاحق والنظر في آراء الآخرين بشأن السؤال.</a:t>
            </a:r>
            <a:endParaRPr/>
          </a:p>
          <a:p>
            <a:pPr indent="0" lvl="0" marL="12700" marR="5080" rtl="1" algn="just">
              <a:lnSpc>
                <a:spcPct val="121100"/>
              </a:lnSpc>
              <a:spcBef>
                <a:spcPts val="580"/>
              </a:spcBef>
              <a:spcAft>
                <a:spcPts val="0"/>
              </a:spcAft>
              <a:buNone/>
            </a:pPr>
            <a:r>
              <a:rPr lang="ar-SA" sz="1150">
                <a:solidFill>
                  <a:schemeClr val="dk1"/>
                </a:solidFill>
                <a:latin typeface="Arimo"/>
                <a:ea typeface="Arimo"/>
                <a:cs typeface="Arimo"/>
                <a:sym typeface="Arimo"/>
              </a:rPr>
              <a:t>انتهى ستيفن إلى أن الممارسات الحوارية المقترحة في حزمة T-SEDA يمكن استخدامها جنبًا إلى جنب مع محتوى مواد التعليم العالي لتمكين الطلاب من مناقشة القضايا بعمق أكبر وتعزيز قدرتهم على نقد الموضوع.</a:t>
            </a:r>
            <a:endParaRPr/>
          </a:p>
        </p:txBody>
      </p:sp>
      <p:sp>
        <p:nvSpPr>
          <p:cNvPr id="332" name="Google Shape;332;p31"/>
          <p:cNvSpPr txBox="1"/>
          <p:nvPr/>
        </p:nvSpPr>
        <p:spPr>
          <a:xfrm>
            <a:off x="546100" y="1312544"/>
            <a:ext cx="4446270" cy="22860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1915" marR="95885" rtl="1" algn="just">
              <a:lnSpc>
                <a:spcPct val="120700"/>
              </a:lnSpc>
              <a:spcBef>
                <a:spcPts val="0"/>
              </a:spcBef>
              <a:spcAft>
                <a:spcPts val="0"/>
              </a:spcAft>
              <a:buNone/>
            </a:pPr>
            <a:r>
              <a:rPr lang="ar-SA" sz="1150">
                <a:solidFill>
                  <a:schemeClr val="dk1"/>
                </a:solidFill>
                <a:latin typeface="Arimo"/>
                <a:ea typeface="Arimo"/>
                <a:cs typeface="Arimo"/>
                <a:sym typeface="Arimo"/>
              </a:rPr>
              <a:t>تدرّس كاثرين اللغة الإنجليزية كلغة ثانية (ESL) للطلاب البالغين. أجرت كاثرين استعلام T-SEDA من أجل إنشاء بيئة داعمة في فصلها الدراسي لتشجيع المشاركة والسماح للطلاب باستكشاف محتوى دروسهم بشكل أكثر إبداعًا، وكانت مهتمة اهتمامًا خاصًا باستخدام القواعد الأساسية للنقاش.</a:t>
            </a:r>
            <a:endParaRPr/>
          </a:p>
          <a:p>
            <a:pPr indent="0" lvl="0" marL="81915" marR="96520" rtl="1" algn="just">
              <a:lnSpc>
                <a:spcPct val="120800"/>
              </a:lnSpc>
              <a:spcBef>
                <a:spcPts val="610"/>
              </a:spcBef>
              <a:spcAft>
                <a:spcPts val="0"/>
              </a:spcAft>
              <a:buNone/>
            </a:pPr>
            <a:r>
              <a:rPr lang="ar-SA" sz="1150">
                <a:solidFill>
                  <a:schemeClr val="dk1"/>
                </a:solidFill>
                <a:latin typeface="Arimo"/>
                <a:ea typeface="Arimo"/>
                <a:cs typeface="Arimo"/>
                <a:sym typeface="Arimo"/>
              </a:rPr>
              <a:t>وجدت كاثرين أن الاستعلام مكّنها من إيلاء المزيد من الاهتمام لمجموعة من الجوانب في تدريسها، مثل أنواع الأسئلة التي كانت تطرحها. تحدث طلابها كثيرًا خلال فصولها الدراسية، حيث أظهروا التحدي بعضهم لأفكار بعض وأسهبوا في التعليق على ما قاله الآخرون.</a:t>
            </a:r>
            <a:endParaRPr/>
          </a:p>
        </p:txBody>
      </p:sp>
      <p:sp>
        <p:nvSpPr>
          <p:cNvPr id="333" name="Google Shape;333;p31"/>
          <p:cNvSpPr/>
          <p:nvPr/>
        </p:nvSpPr>
        <p:spPr>
          <a:xfrm>
            <a:off x="469900" y="5153025"/>
            <a:ext cx="2632697" cy="197484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31"/>
          <p:cNvSpPr/>
          <p:nvPr/>
        </p:nvSpPr>
        <p:spPr>
          <a:xfrm flipH="1">
            <a:off x="1862786" y="3910829"/>
            <a:ext cx="3129401" cy="2125980"/>
          </a:xfrm>
          <a:custGeom>
            <a:rect b="b" l="l" r="r" t="t"/>
            <a:pathLst>
              <a:path extrusionOk="0" h="2125979" w="3318509">
                <a:moveTo>
                  <a:pt x="1382712" y="1382395"/>
                </a:moveTo>
                <a:lnTo>
                  <a:pt x="553085" y="1382395"/>
                </a:lnTo>
                <a:lnTo>
                  <a:pt x="1635760" y="2125751"/>
                </a:lnTo>
                <a:lnTo>
                  <a:pt x="1382712" y="1382395"/>
                </a:lnTo>
                <a:close/>
              </a:path>
              <a:path extrusionOk="0" h="2125979" w="3318509">
                <a:moveTo>
                  <a:pt x="3088106" y="0"/>
                </a:moveTo>
                <a:lnTo>
                  <a:pt x="230403" y="0"/>
                </a:lnTo>
                <a:lnTo>
                  <a:pt x="183967" y="4680"/>
                </a:lnTo>
                <a:lnTo>
                  <a:pt x="140717" y="18105"/>
                </a:lnTo>
                <a:lnTo>
                  <a:pt x="101580" y="39347"/>
                </a:lnTo>
                <a:lnTo>
                  <a:pt x="67481" y="67481"/>
                </a:lnTo>
                <a:lnTo>
                  <a:pt x="39347" y="101580"/>
                </a:lnTo>
                <a:lnTo>
                  <a:pt x="18105" y="140717"/>
                </a:lnTo>
                <a:lnTo>
                  <a:pt x="4680" y="183967"/>
                </a:lnTo>
                <a:lnTo>
                  <a:pt x="0" y="230403"/>
                </a:lnTo>
                <a:lnTo>
                  <a:pt x="0" y="1151991"/>
                </a:lnTo>
                <a:lnTo>
                  <a:pt x="4680" y="1198423"/>
                </a:lnTo>
                <a:lnTo>
                  <a:pt x="18105" y="1241672"/>
                </a:lnTo>
                <a:lnTo>
                  <a:pt x="39347" y="1280809"/>
                </a:lnTo>
                <a:lnTo>
                  <a:pt x="67481" y="1314908"/>
                </a:lnTo>
                <a:lnTo>
                  <a:pt x="101580" y="1343043"/>
                </a:lnTo>
                <a:lnTo>
                  <a:pt x="140717" y="1364287"/>
                </a:lnTo>
                <a:lnTo>
                  <a:pt x="183967" y="1377713"/>
                </a:lnTo>
                <a:lnTo>
                  <a:pt x="230403" y="1382395"/>
                </a:lnTo>
                <a:lnTo>
                  <a:pt x="3088106" y="1382395"/>
                </a:lnTo>
                <a:lnTo>
                  <a:pt x="3134542" y="1377713"/>
                </a:lnTo>
                <a:lnTo>
                  <a:pt x="3177792" y="1364287"/>
                </a:lnTo>
                <a:lnTo>
                  <a:pt x="3216929" y="1343043"/>
                </a:lnTo>
                <a:lnTo>
                  <a:pt x="3251028" y="1314908"/>
                </a:lnTo>
                <a:lnTo>
                  <a:pt x="3279162" y="1280809"/>
                </a:lnTo>
                <a:lnTo>
                  <a:pt x="3300404" y="1241672"/>
                </a:lnTo>
                <a:lnTo>
                  <a:pt x="3313829" y="1198423"/>
                </a:lnTo>
                <a:lnTo>
                  <a:pt x="3318510" y="1151991"/>
                </a:lnTo>
                <a:lnTo>
                  <a:pt x="3318510" y="230403"/>
                </a:lnTo>
                <a:lnTo>
                  <a:pt x="3313829" y="183967"/>
                </a:lnTo>
                <a:lnTo>
                  <a:pt x="3300404" y="140717"/>
                </a:lnTo>
                <a:lnTo>
                  <a:pt x="3279162" y="101580"/>
                </a:lnTo>
                <a:lnTo>
                  <a:pt x="3251028" y="67481"/>
                </a:lnTo>
                <a:lnTo>
                  <a:pt x="3216929" y="39347"/>
                </a:lnTo>
                <a:lnTo>
                  <a:pt x="3177792" y="18105"/>
                </a:lnTo>
                <a:lnTo>
                  <a:pt x="3134542" y="4680"/>
                </a:lnTo>
                <a:lnTo>
                  <a:pt x="3088106" y="0"/>
                </a:lnTo>
                <a:close/>
              </a:path>
            </a:pathLst>
          </a:custGeom>
          <a:solidFill>
            <a:srgbClr val="FFFF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31"/>
          <p:cNvSpPr/>
          <p:nvPr/>
        </p:nvSpPr>
        <p:spPr>
          <a:xfrm flipH="1">
            <a:off x="1803914" y="3941445"/>
            <a:ext cx="3237986" cy="2125980"/>
          </a:xfrm>
          <a:custGeom>
            <a:rect b="b" l="l" r="r" t="t"/>
            <a:pathLst>
              <a:path extrusionOk="0" h="2125979" w="3382009">
                <a:moveTo>
                  <a:pt x="50749" y="898702"/>
                </a:moveTo>
                <a:lnTo>
                  <a:pt x="31750" y="899183"/>
                </a:lnTo>
                <a:lnTo>
                  <a:pt x="31750" y="1151991"/>
                </a:lnTo>
                <a:lnTo>
                  <a:pt x="36436" y="1198422"/>
                </a:lnTo>
                <a:lnTo>
                  <a:pt x="49860" y="1241679"/>
                </a:lnTo>
                <a:lnTo>
                  <a:pt x="71094" y="1280807"/>
                </a:lnTo>
                <a:lnTo>
                  <a:pt x="99237" y="1314907"/>
                </a:lnTo>
                <a:lnTo>
                  <a:pt x="133337" y="1343050"/>
                </a:lnTo>
                <a:lnTo>
                  <a:pt x="172466" y="1364284"/>
                </a:lnTo>
                <a:lnTo>
                  <a:pt x="215722" y="1377708"/>
                </a:lnTo>
                <a:lnTo>
                  <a:pt x="262153" y="1382395"/>
                </a:lnTo>
                <a:lnTo>
                  <a:pt x="584835" y="1382395"/>
                </a:lnTo>
                <a:lnTo>
                  <a:pt x="1667510" y="2125751"/>
                </a:lnTo>
                <a:lnTo>
                  <a:pt x="1640169" y="2045436"/>
                </a:lnTo>
                <a:lnTo>
                  <a:pt x="1606626" y="2045436"/>
                </a:lnTo>
                <a:lnTo>
                  <a:pt x="594690" y="1350645"/>
                </a:lnTo>
                <a:lnTo>
                  <a:pt x="262953" y="1350645"/>
                </a:lnTo>
                <a:lnTo>
                  <a:pt x="241795" y="1349578"/>
                </a:lnTo>
                <a:lnTo>
                  <a:pt x="203073" y="1341678"/>
                </a:lnTo>
                <a:lnTo>
                  <a:pt x="167500" y="1326654"/>
                </a:lnTo>
                <a:lnTo>
                  <a:pt x="135826" y="1305267"/>
                </a:lnTo>
                <a:lnTo>
                  <a:pt x="108877" y="1278318"/>
                </a:lnTo>
                <a:lnTo>
                  <a:pt x="87490" y="1246644"/>
                </a:lnTo>
                <a:lnTo>
                  <a:pt x="72466" y="1211072"/>
                </a:lnTo>
                <a:lnTo>
                  <a:pt x="64566" y="1172337"/>
                </a:lnTo>
                <a:lnTo>
                  <a:pt x="63539" y="1151991"/>
                </a:lnTo>
                <a:lnTo>
                  <a:pt x="63500" y="1151210"/>
                </a:lnTo>
                <a:lnTo>
                  <a:pt x="50749" y="898702"/>
                </a:lnTo>
                <a:close/>
              </a:path>
              <a:path extrusionOk="0" h="2125979" w="3382009">
                <a:moveTo>
                  <a:pt x="3331260" y="898702"/>
                </a:moveTo>
                <a:lnTo>
                  <a:pt x="3318510" y="1151210"/>
                </a:lnTo>
                <a:lnTo>
                  <a:pt x="3318510" y="1151991"/>
                </a:lnTo>
                <a:lnTo>
                  <a:pt x="3314433" y="1192060"/>
                </a:lnTo>
                <a:lnTo>
                  <a:pt x="3302876" y="1229296"/>
                </a:lnTo>
                <a:lnTo>
                  <a:pt x="3284562" y="1263015"/>
                </a:lnTo>
                <a:lnTo>
                  <a:pt x="3260305" y="1292428"/>
                </a:lnTo>
                <a:lnTo>
                  <a:pt x="3230880" y="1316697"/>
                </a:lnTo>
                <a:lnTo>
                  <a:pt x="3197161" y="1335011"/>
                </a:lnTo>
                <a:lnTo>
                  <a:pt x="3159925" y="1346568"/>
                </a:lnTo>
                <a:lnTo>
                  <a:pt x="3119056" y="1350645"/>
                </a:lnTo>
                <a:lnTo>
                  <a:pt x="1370114" y="1350645"/>
                </a:lnTo>
                <a:lnTo>
                  <a:pt x="1606626" y="2045436"/>
                </a:lnTo>
                <a:lnTo>
                  <a:pt x="1640169" y="2045436"/>
                </a:lnTo>
                <a:lnTo>
                  <a:pt x="1414462" y="1382395"/>
                </a:lnTo>
                <a:lnTo>
                  <a:pt x="3119856" y="1382395"/>
                </a:lnTo>
                <a:lnTo>
                  <a:pt x="3166287" y="1377708"/>
                </a:lnTo>
                <a:lnTo>
                  <a:pt x="3209544" y="1364284"/>
                </a:lnTo>
                <a:lnTo>
                  <a:pt x="3248672" y="1343050"/>
                </a:lnTo>
                <a:lnTo>
                  <a:pt x="3282772" y="1314907"/>
                </a:lnTo>
                <a:lnTo>
                  <a:pt x="3310915" y="1280807"/>
                </a:lnTo>
                <a:lnTo>
                  <a:pt x="3332149" y="1241679"/>
                </a:lnTo>
                <a:lnTo>
                  <a:pt x="3345573" y="1198422"/>
                </a:lnTo>
                <a:lnTo>
                  <a:pt x="3350260" y="1151991"/>
                </a:lnTo>
                <a:lnTo>
                  <a:pt x="3350260" y="899183"/>
                </a:lnTo>
                <a:lnTo>
                  <a:pt x="3331260" y="898702"/>
                </a:lnTo>
                <a:close/>
              </a:path>
              <a:path extrusionOk="0" h="2125979" w="3382009">
                <a:moveTo>
                  <a:pt x="31750" y="899183"/>
                </a:moveTo>
                <a:lnTo>
                  <a:pt x="0" y="899985"/>
                </a:lnTo>
                <a:lnTo>
                  <a:pt x="0" y="1151991"/>
                </a:lnTo>
                <a:lnTo>
                  <a:pt x="31750" y="1151991"/>
                </a:lnTo>
                <a:lnTo>
                  <a:pt x="31750" y="899183"/>
                </a:lnTo>
                <a:close/>
              </a:path>
              <a:path extrusionOk="0" h="2125979" w="3382009">
                <a:moveTo>
                  <a:pt x="63500" y="1151210"/>
                </a:moveTo>
                <a:lnTo>
                  <a:pt x="63500" y="1151991"/>
                </a:lnTo>
                <a:lnTo>
                  <a:pt x="63500" y="1151210"/>
                </a:lnTo>
                <a:close/>
              </a:path>
              <a:path extrusionOk="0" h="2125979" w="3382009">
                <a:moveTo>
                  <a:pt x="3318510" y="1151210"/>
                </a:moveTo>
                <a:lnTo>
                  <a:pt x="3318470" y="1151991"/>
                </a:lnTo>
                <a:lnTo>
                  <a:pt x="3318510" y="1151210"/>
                </a:lnTo>
                <a:close/>
              </a:path>
              <a:path extrusionOk="0" h="2125979" w="3382009">
                <a:moveTo>
                  <a:pt x="3350260" y="899183"/>
                </a:moveTo>
                <a:lnTo>
                  <a:pt x="3350260" y="1151991"/>
                </a:lnTo>
                <a:lnTo>
                  <a:pt x="3382010" y="1151991"/>
                </a:lnTo>
                <a:lnTo>
                  <a:pt x="3382010" y="899985"/>
                </a:lnTo>
                <a:lnTo>
                  <a:pt x="3350260" y="899183"/>
                </a:lnTo>
                <a:close/>
              </a:path>
              <a:path extrusionOk="0" h="2125979" w="3382009">
                <a:moveTo>
                  <a:pt x="63500" y="898702"/>
                </a:moveTo>
                <a:lnTo>
                  <a:pt x="50749" y="898702"/>
                </a:lnTo>
                <a:lnTo>
                  <a:pt x="63500" y="1151210"/>
                </a:lnTo>
                <a:lnTo>
                  <a:pt x="63500" y="898702"/>
                </a:lnTo>
                <a:close/>
              </a:path>
              <a:path extrusionOk="0" h="2125979" w="3382009">
                <a:moveTo>
                  <a:pt x="3236168" y="31750"/>
                </a:moveTo>
                <a:lnTo>
                  <a:pt x="3119056" y="31750"/>
                </a:lnTo>
                <a:lnTo>
                  <a:pt x="3140214" y="32816"/>
                </a:lnTo>
                <a:lnTo>
                  <a:pt x="3159925" y="35826"/>
                </a:lnTo>
                <a:lnTo>
                  <a:pt x="3197161" y="47383"/>
                </a:lnTo>
                <a:lnTo>
                  <a:pt x="3230880" y="65684"/>
                </a:lnTo>
                <a:lnTo>
                  <a:pt x="3260305" y="89954"/>
                </a:lnTo>
                <a:lnTo>
                  <a:pt x="3284562" y="119367"/>
                </a:lnTo>
                <a:lnTo>
                  <a:pt x="3302876" y="153098"/>
                </a:lnTo>
                <a:lnTo>
                  <a:pt x="3314433" y="190334"/>
                </a:lnTo>
                <a:lnTo>
                  <a:pt x="3318469" y="230403"/>
                </a:lnTo>
                <a:lnTo>
                  <a:pt x="3318510" y="1151210"/>
                </a:lnTo>
                <a:lnTo>
                  <a:pt x="3331260" y="898702"/>
                </a:lnTo>
                <a:lnTo>
                  <a:pt x="3350260" y="898702"/>
                </a:lnTo>
                <a:lnTo>
                  <a:pt x="3350260" y="230403"/>
                </a:lnTo>
                <a:lnTo>
                  <a:pt x="3345573" y="183972"/>
                </a:lnTo>
                <a:lnTo>
                  <a:pt x="3332149" y="140716"/>
                </a:lnTo>
                <a:lnTo>
                  <a:pt x="3310915" y="101587"/>
                </a:lnTo>
                <a:lnTo>
                  <a:pt x="3282772" y="67487"/>
                </a:lnTo>
                <a:lnTo>
                  <a:pt x="3248672" y="39344"/>
                </a:lnTo>
                <a:lnTo>
                  <a:pt x="3236168" y="31750"/>
                </a:lnTo>
                <a:close/>
              </a:path>
              <a:path extrusionOk="0" h="2125979" w="3382009">
                <a:moveTo>
                  <a:pt x="3119856" y="0"/>
                </a:moveTo>
                <a:lnTo>
                  <a:pt x="262153" y="0"/>
                </a:lnTo>
                <a:lnTo>
                  <a:pt x="238594" y="1181"/>
                </a:lnTo>
                <a:lnTo>
                  <a:pt x="193636" y="10363"/>
                </a:lnTo>
                <a:lnTo>
                  <a:pt x="152336" y="27813"/>
                </a:lnTo>
                <a:lnTo>
                  <a:pt x="115595" y="52616"/>
                </a:lnTo>
                <a:lnTo>
                  <a:pt x="84366" y="83845"/>
                </a:lnTo>
                <a:lnTo>
                  <a:pt x="59562" y="120573"/>
                </a:lnTo>
                <a:lnTo>
                  <a:pt x="42113" y="161886"/>
                </a:lnTo>
                <a:lnTo>
                  <a:pt x="32943" y="206844"/>
                </a:lnTo>
                <a:lnTo>
                  <a:pt x="31750" y="230403"/>
                </a:lnTo>
                <a:lnTo>
                  <a:pt x="31750" y="899183"/>
                </a:lnTo>
                <a:lnTo>
                  <a:pt x="50749" y="898702"/>
                </a:lnTo>
                <a:lnTo>
                  <a:pt x="63500" y="898702"/>
                </a:lnTo>
                <a:lnTo>
                  <a:pt x="63540" y="230403"/>
                </a:lnTo>
                <a:lnTo>
                  <a:pt x="67576" y="190334"/>
                </a:lnTo>
                <a:lnTo>
                  <a:pt x="79133" y="153098"/>
                </a:lnTo>
                <a:lnTo>
                  <a:pt x="97447" y="119367"/>
                </a:lnTo>
                <a:lnTo>
                  <a:pt x="121704" y="89954"/>
                </a:lnTo>
                <a:lnTo>
                  <a:pt x="151130" y="65684"/>
                </a:lnTo>
                <a:lnTo>
                  <a:pt x="184848" y="47383"/>
                </a:lnTo>
                <a:lnTo>
                  <a:pt x="222084" y="35826"/>
                </a:lnTo>
                <a:lnTo>
                  <a:pt x="262953" y="31750"/>
                </a:lnTo>
                <a:lnTo>
                  <a:pt x="3236168" y="31750"/>
                </a:lnTo>
                <a:lnTo>
                  <a:pt x="3229686" y="27813"/>
                </a:lnTo>
                <a:lnTo>
                  <a:pt x="3209544" y="18110"/>
                </a:lnTo>
                <a:lnTo>
                  <a:pt x="3188373" y="10363"/>
                </a:lnTo>
                <a:lnTo>
                  <a:pt x="3166287" y="4686"/>
                </a:lnTo>
                <a:lnTo>
                  <a:pt x="3143415" y="1181"/>
                </a:lnTo>
                <a:lnTo>
                  <a:pt x="3119856" y="0"/>
                </a:lnTo>
                <a:close/>
              </a:path>
              <a:path extrusionOk="0" h="2125979" w="3382009">
                <a:moveTo>
                  <a:pt x="3350260" y="898702"/>
                </a:moveTo>
                <a:lnTo>
                  <a:pt x="3331260" y="898702"/>
                </a:lnTo>
                <a:lnTo>
                  <a:pt x="3350260" y="899183"/>
                </a:lnTo>
                <a:lnTo>
                  <a:pt x="3350260" y="898702"/>
                </a:lnTo>
                <a:close/>
              </a:path>
            </a:pathLst>
          </a:custGeom>
          <a:solidFill>
            <a:srgbClr val="1A616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31"/>
          <p:cNvSpPr txBox="1"/>
          <p:nvPr/>
        </p:nvSpPr>
        <p:spPr>
          <a:xfrm>
            <a:off x="1882019" y="4091368"/>
            <a:ext cx="2893695" cy="1045158"/>
          </a:xfrm>
          <a:prstGeom prst="rect">
            <a:avLst/>
          </a:prstGeom>
          <a:noFill/>
          <a:ln>
            <a:noFill/>
          </a:ln>
        </p:spPr>
        <p:txBody>
          <a:bodyPr anchorCtr="0" anchor="t" bIns="0" lIns="0" spcFirstLastPara="1" rIns="0" wrap="square" tIns="625">
            <a:spAutoFit/>
          </a:bodyPr>
          <a:lstStyle/>
          <a:p>
            <a:pPr indent="0" lvl="0" marL="12700" marR="5080" rtl="1" algn="r">
              <a:lnSpc>
                <a:spcPct val="120000"/>
              </a:lnSpc>
              <a:spcBef>
                <a:spcPts val="0"/>
              </a:spcBef>
              <a:spcAft>
                <a:spcPts val="0"/>
              </a:spcAft>
              <a:buNone/>
            </a:pPr>
            <a:r>
              <a:rPr lang="ar-SA" sz="1150">
                <a:solidFill>
                  <a:schemeClr val="dk1"/>
                </a:solidFill>
                <a:latin typeface="Arimo"/>
                <a:ea typeface="Arimo"/>
                <a:cs typeface="Arimo"/>
                <a:sym typeface="Arimo"/>
              </a:rPr>
              <a:t>أعتقد أنه بمجرد أن يدرك المعلمون القوة الكامنة في مجرد تغيير الطريقة التي ربما يطرحون بها الأسئلة، أو تغيير الطريقة التي يطرح بها الطلاب الأسئلة، فستكون تلك لحظة رائعة حقًا.</a:t>
            </a:r>
            <a:endParaRPr/>
          </a:p>
        </p:txBody>
      </p:sp>
      <p:sp>
        <p:nvSpPr>
          <p:cNvPr id="337" name="Google Shape;337;p31"/>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4"/>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
        <p:nvSpPr>
          <p:cNvPr id="108" name="Google Shape;108;p14"/>
          <p:cNvSpPr txBox="1"/>
          <p:nvPr/>
        </p:nvSpPr>
        <p:spPr>
          <a:xfrm>
            <a:off x="469900" y="516685"/>
            <a:ext cx="9727565" cy="5538055"/>
          </a:xfrm>
          <a:prstGeom prst="rect">
            <a:avLst/>
          </a:prstGeom>
          <a:noFill/>
          <a:ln>
            <a:noFill/>
          </a:ln>
        </p:spPr>
        <p:txBody>
          <a:bodyPr anchorCtr="0" anchor="t" bIns="0" lIns="0" spcFirstLastPara="1" rIns="0" wrap="square" tIns="0">
            <a:spAutoFit/>
          </a:bodyPr>
          <a:lstStyle/>
          <a:p>
            <a:pPr indent="0" lvl="0" marL="159385" marR="0" rtl="1" algn="ctr">
              <a:lnSpc>
                <a:spcPct val="100000"/>
              </a:lnSpc>
              <a:spcBef>
                <a:spcPts val="0"/>
              </a:spcBef>
              <a:spcAft>
                <a:spcPts val="0"/>
              </a:spcAft>
              <a:buNone/>
            </a:pPr>
            <a:r>
              <a:rPr lang="ar-SA" sz="1600">
                <a:solidFill>
                  <a:srgbClr val="1A616F"/>
                </a:solidFill>
                <a:latin typeface="Calibri"/>
                <a:ea typeface="Calibri"/>
                <a:cs typeface="Calibri"/>
                <a:sym typeface="Calibri"/>
              </a:rPr>
              <a:t>مجموعة T-SEDA</a:t>
            </a:r>
            <a:r>
              <a:rPr lang="ar-SA" sz="1200">
                <a:solidFill>
                  <a:srgbClr val="1A616F"/>
                </a:solidFill>
                <a:latin typeface="Calibri"/>
                <a:ea typeface="Calibri"/>
                <a:cs typeface="Calibri"/>
                <a:sym typeface="Calibri"/>
              </a:rPr>
              <a:t> </a:t>
            </a:r>
            <a:endParaRPr/>
          </a:p>
          <a:p>
            <a:pPr indent="0" lvl="0" marL="159385" marR="0" rtl="1" algn="ctr">
              <a:lnSpc>
                <a:spcPct val="100000"/>
              </a:lnSpc>
              <a:spcBef>
                <a:spcPts val="0"/>
              </a:spcBef>
              <a:spcAft>
                <a:spcPts val="0"/>
              </a:spcAft>
              <a:buNone/>
            </a:pPr>
            <a:r>
              <a:rPr lang="ar-SA" sz="1200">
                <a:solidFill>
                  <a:schemeClr val="dk1"/>
                </a:solidFill>
                <a:latin typeface="Calibri"/>
                <a:ea typeface="Calibri"/>
                <a:cs typeface="Calibri"/>
                <a:sym typeface="Calibri"/>
              </a:rPr>
              <a:t>  </a:t>
            </a:r>
            <a:endParaRPr/>
          </a:p>
          <a:p>
            <a:pPr indent="0" lvl="0" marL="92075" marR="5080" rtl="1" algn="just">
              <a:lnSpc>
                <a:spcPct val="120800"/>
              </a:lnSpc>
              <a:spcBef>
                <a:spcPts val="85"/>
              </a:spcBef>
              <a:spcAft>
                <a:spcPts val="0"/>
              </a:spcAft>
              <a:buNone/>
            </a:pPr>
            <a:r>
              <a:rPr lang="ar-SA" sz="1200">
                <a:solidFill>
                  <a:schemeClr val="dk1"/>
                </a:solidFill>
                <a:latin typeface="Calibri"/>
                <a:ea typeface="Calibri"/>
                <a:cs typeface="Calibri"/>
                <a:sym typeface="Calibri"/>
              </a:rPr>
              <a:t>لقد كان وضع دليل المعلم الاسترشادي لتحليل الحوار التربوي (T-SEDA) وتطويره مجهودًا جماعيًا كبيرًا، بذله فريق شمل الأسماء التالية: روث كيرشنر وسارة هينيسي وإليسا كالكاني وفرح أحمد وفيكتوريا كوك ولورا كيرسليك وليزا لي وماريا فريكي من كلية التربية بجامعة كامبريدج، ونوبي إسترادا وفلورا هيرنانديز من جامعة المكسيك الوطنية المستقلة. كما أننا في غاية الامتنان للزملاء العديدين الذين ساهموا بطريقة أو بأخرى في تطوير دليل T-SEDA الاسترشادي على مدى الأعوام الماضية. وهذا يشمل أولئك الذين ساعدوا في الترجمة إلى الإسبانية والصينية والفرنسية والعبرية والإيطالية واليابانية والعربية (آنا لورا تريغو كلابيس، وإليسا دي بادوا، وإليسا إيزكيردو، وأروى القاسم وأورلا شابيرا وشيان لو، ويون لونغ، وجي يينغ، وتشيه تشينغ تشانغ، ودلفين تشستونارو، وبنزي سلاكمون، وكيكو آراماكي، وتومونوري إيتشياناجي، وآيا إيكيدا، وكاوري كاناي، وناومي كاغاوا، وكيومي شيجو، ولو شاويون، وكيارا بيتشيني وباتريشيا بروكس).</a:t>
            </a:r>
            <a:endParaRPr/>
          </a:p>
          <a:p>
            <a:pPr indent="0" lvl="0" marL="125095" marR="0" rtl="1" algn="ctr">
              <a:lnSpc>
                <a:spcPct val="100000"/>
              </a:lnSpc>
              <a:spcBef>
                <a:spcPts val="0"/>
              </a:spcBef>
              <a:spcAft>
                <a:spcPts val="0"/>
              </a:spcAft>
              <a:buNone/>
            </a:pPr>
            <a:r>
              <a:t/>
            </a:r>
            <a:endParaRPr sz="1600">
              <a:solidFill>
                <a:srgbClr val="1A616F"/>
              </a:solidFill>
              <a:latin typeface="Calibri"/>
              <a:ea typeface="Calibri"/>
              <a:cs typeface="Calibri"/>
              <a:sym typeface="Calibri"/>
            </a:endParaRPr>
          </a:p>
          <a:p>
            <a:pPr indent="0" lvl="0" marL="125095" marR="0" rtl="1" algn="ctr">
              <a:lnSpc>
                <a:spcPct val="100000"/>
              </a:lnSpc>
              <a:spcBef>
                <a:spcPts val="0"/>
              </a:spcBef>
              <a:spcAft>
                <a:spcPts val="0"/>
              </a:spcAft>
              <a:buNone/>
            </a:pPr>
            <a:r>
              <a:rPr lang="ar-SA" sz="1600">
                <a:solidFill>
                  <a:srgbClr val="1A616F"/>
                </a:solidFill>
                <a:latin typeface="Calibri"/>
                <a:ea typeface="Calibri"/>
                <a:cs typeface="Calibri"/>
                <a:sym typeface="Calibri"/>
              </a:rPr>
              <a:t>شكر وتقدير</a:t>
            </a:r>
            <a:endParaRPr/>
          </a:p>
          <a:p>
            <a:pPr indent="0" lvl="0" marL="0" marR="0" rtl="1" algn="r">
              <a:lnSpc>
                <a:spcPct val="100000"/>
              </a:lnSpc>
              <a:spcBef>
                <a:spcPts val="10"/>
              </a:spcBef>
              <a:spcAft>
                <a:spcPts val="0"/>
              </a:spcAft>
              <a:buNone/>
            </a:pPr>
            <a:r>
              <a:t/>
            </a:r>
            <a:endParaRPr sz="800">
              <a:solidFill>
                <a:schemeClr val="dk1"/>
              </a:solidFill>
              <a:latin typeface="Calibri"/>
              <a:ea typeface="Calibri"/>
              <a:cs typeface="Calibri"/>
              <a:sym typeface="Calibri"/>
            </a:endParaRPr>
          </a:p>
          <a:p>
            <a:pPr indent="0" lvl="0" marL="92075" marR="5080" rtl="1" algn="just">
              <a:lnSpc>
                <a:spcPct val="120800"/>
              </a:lnSpc>
              <a:spcBef>
                <a:spcPts val="0"/>
              </a:spcBef>
              <a:spcAft>
                <a:spcPts val="0"/>
              </a:spcAft>
              <a:buNone/>
            </a:pPr>
            <a:r>
              <a:rPr lang="ar-SA" sz="1200">
                <a:solidFill>
                  <a:schemeClr val="dk1"/>
                </a:solidFill>
                <a:latin typeface="Calibri"/>
                <a:ea typeface="Calibri"/>
                <a:cs typeface="Calibri"/>
                <a:sym typeface="Calibri"/>
              </a:rPr>
              <a:t>حظي العمل الأصلي على T-SEDA (وسابقه الدليل الاسترشادي لتحليل الحوار التربوي (SEDA)) بدعم الأكاديمية البريطانية (الدليل الاسترشادي للشراكة والتنقل الدوليين) من خلال مشروع استمر 3 أعوام وحمل عنوان "أداة لتحليل التفاعلات الحوارية في الفصول الدراسية" (2013-2015)، بقيادة سارة هينيسي وسيلفيا روخاس دروموند من جامعة كامبريدج بالمملكة المتحدة وجامعة المكسيك الوطنية المستقلة: </a:t>
            </a:r>
            <a:r>
              <a:rPr lang="ar-SA" sz="1200" u="sng">
                <a:solidFill>
                  <a:schemeClr val="hlink"/>
                </a:solidFill>
                <a:latin typeface="Calibri"/>
                <a:ea typeface="Calibri"/>
                <a:cs typeface="Calibri"/>
                <a:sym typeface="Calibri"/>
                <a:hlinkClick r:id="rId3"/>
              </a:rPr>
              <a:t>http://tinyurl.com/BAdialogue</a:t>
            </a:r>
            <a:r>
              <a:rPr lang="ar-SA" sz="1200">
                <a:solidFill>
                  <a:srgbClr val="386EFF"/>
                </a:solidFill>
                <a:latin typeface="Calibri"/>
                <a:ea typeface="Calibri"/>
                <a:cs typeface="Calibri"/>
                <a:sym typeface="Calibri"/>
              </a:rPr>
              <a:t>. </a:t>
            </a:r>
            <a:r>
              <a:rPr lang="ar-SA" sz="1200">
                <a:solidFill>
                  <a:schemeClr val="dk1"/>
                </a:solidFill>
                <a:latin typeface="Calibri"/>
                <a:ea typeface="Calibri"/>
                <a:cs typeface="Calibri"/>
                <a:sym typeface="Calibri"/>
              </a:rPr>
              <a:t>تم دعم العمل المكسيكي من قبل المديرية العامة لشؤون الموظفين الأكاديميين في جامعة المكسيك الوطنية المستقلة (DGAPA-UNAM) (مشروع PAPIIT رقم: IN303313 وPAPIME رقم: PE305814). نحن ممتنّون لدعم مجلس البحوث الاقتصادية والاجتماعية "ESRC" (RES063270081; RES000230825) الراعي لمعظم الأعمال السابقة لفريق المملكة المتحدة في هذا المجال. أحدث مشروعاتنا التي كانت برعاية مجلس ESRC ‏(ES/M007103/1) بعنوان "الحوار في الفصل الدراسي: هل يحدث فرقًا في تعلم الطلاب؟" (كريستين هاو وسارة هينيسي ونيل ميرسر وماريا فريكي وليزا ويتلي، 2015-2017: </a:t>
            </a:r>
            <a:r>
              <a:rPr lang="ar-SA" sz="1200" u="sng">
                <a:solidFill>
                  <a:schemeClr val="hlink"/>
                </a:solidFill>
                <a:latin typeface="Calibri"/>
                <a:ea typeface="Calibri"/>
                <a:cs typeface="Calibri"/>
                <a:sym typeface="Calibri"/>
                <a:hlinkClick r:id="rId4"/>
              </a:rPr>
              <a:t>http://tinyurl.com/ESRCdialogue</a:t>
            </a:r>
            <a:r>
              <a:rPr lang="ar-SA" sz="1200">
                <a:solidFill>
                  <a:schemeClr val="dk1"/>
                </a:solidFill>
                <a:latin typeface="Calibri"/>
                <a:ea typeface="Calibri"/>
                <a:cs typeface="Calibri"/>
                <a:sym typeface="Calibri"/>
              </a:rPr>
              <a:t>) اعتمد على دليل SEDA الاسترشادي لتطوير دليل كامبريدج الإرشادي لتحليل الحوار (CDAS)، وهو دليل إرشادي ومقاييس تقييم جديدة من 12 فئة، واختبارها على نطاق واسع مع عينة كبيرة من 72 معلمًا للأطفال الذين تتراوح أعمارهم بين 10-11. أنتجت التحليلات الإحصائية للعلاقات بين التعليم بالحوار وتحصيل الطلاب ومواقفهم النتائج التي شكلت هذه النسخة من الدليل الاسترشادي. دعمت منحة مجلس ESRC لتسريع التأثير (ESRC Impact Acceleration) مزيدًا من التطوير للحزمة والتجارب عبر سياقات تعليمية متنوعة في سبعة بلدان على مدى العامين 2018 و2019.</a:t>
            </a:r>
            <a:endParaRPr/>
          </a:p>
          <a:p>
            <a:pPr indent="0" lvl="0" marL="92075" marR="0" rtl="1" algn="r">
              <a:lnSpc>
                <a:spcPct val="100000"/>
              </a:lnSpc>
              <a:spcBef>
                <a:spcPts val="25"/>
              </a:spcBef>
              <a:spcAft>
                <a:spcPts val="0"/>
              </a:spcAft>
              <a:buNone/>
            </a:pPr>
            <a:r>
              <a:t/>
            </a:r>
            <a:endParaRPr sz="800">
              <a:solidFill>
                <a:schemeClr val="dk1"/>
              </a:solidFill>
              <a:latin typeface="Calibri"/>
              <a:ea typeface="Calibri"/>
              <a:cs typeface="Calibri"/>
              <a:sym typeface="Calibri"/>
            </a:endParaRPr>
          </a:p>
          <a:p>
            <a:pPr indent="0" lvl="0" marL="92075" marR="8255" rtl="1" algn="r">
              <a:lnSpc>
                <a:spcPct val="120600"/>
              </a:lnSpc>
              <a:spcBef>
                <a:spcPts val="0"/>
              </a:spcBef>
              <a:spcAft>
                <a:spcPts val="0"/>
              </a:spcAft>
              <a:buNone/>
            </a:pPr>
            <a:r>
              <a:rPr lang="ar-SA" sz="1200">
                <a:solidFill>
                  <a:schemeClr val="dk1"/>
                </a:solidFill>
                <a:latin typeface="Calibri"/>
                <a:ea typeface="Calibri"/>
                <a:cs typeface="Calibri"/>
                <a:sym typeface="Calibri"/>
              </a:rPr>
              <a:t>يجري استخدام دليل T-SEDA الاسترشادي على نطاق عالمي من قبل الممارسين من مراحل ما قبل المدرسة إلى التعليم العالي. نشكر جميع الميسرين والمعلمين والطلاب الذين شاركوا في بحثنا واختبارنا في العديد من البلدان التي أُخذت الأمثلة الواردة في هذه الحزمة منها بإذنهم الكريم. تم تغيير بعض الأسماء في الحالات التي رغب المعلمون فيها بعدم الكشف عن هوياتهم. الصور التي تظهر في الحزمة مشتقة من دراساتنا البحثية، وقد تم استلام الأذونات لاستخدامها في الأغراض التعليمية.</a:t>
            </a:r>
            <a:endParaRPr/>
          </a:p>
          <a:p>
            <a:pPr indent="0" lvl="0" marL="92075" marR="0" rtl="1" algn="r">
              <a:lnSpc>
                <a:spcPct val="100000"/>
              </a:lnSpc>
              <a:spcBef>
                <a:spcPts val="25"/>
              </a:spcBef>
              <a:spcAft>
                <a:spcPts val="0"/>
              </a:spcAft>
              <a:buNone/>
            </a:pPr>
            <a:r>
              <a:t/>
            </a:r>
            <a:endParaRPr sz="800">
              <a:solidFill>
                <a:schemeClr val="dk1"/>
              </a:solidFill>
              <a:latin typeface="Calibri"/>
              <a:ea typeface="Calibri"/>
              <a:cs typeface="Calibri"/>
              <a:sym typeface="Calibri"/>
            </a:endParaRPr>
          </a:p>
          <a:p>
            <a:pPr indent="0" lvl="0" marL="92075" marR="835660" rtl="1" algn="r">
              <a:lnSpc>
                <a:spcPct val="121700"/>
              </a:lnSpc>
              <a:spcBef>
                <a:spcPts val="0"/>
              </a:spcBef>
              <a:spcAft>
                <a:spcPts val="0"/>
              </a:spcAft>
              <a:buNone/>
            </a:pPr>
            <a:r>
              <a:rPr b="1" lang="ar-SA" sz="1200">
                <a:solidFill>
                  <a:schemeClr val="dk1"/>
                </a:solidFill>
                <a:latin typeface="Calibri"/>
                <a:ea typeface="Calibri"/>
                <a:cs typeface="Calibri"/>
                <a:sym typeface="Calibri"/>
              </a:rPr>
              <a:t>للاستشهاد بحزمة T-SEDA: </a:t>
            </a:r>
            <a:r>
              <a:rPr lang="ar-SA" sz="1200">
                <a:solidFill>
                  <a:srgbClr val="201F1E"/>
                </a:solidFill>
                <a:latin typeface="Calibri"/>
                <a:ea typeface="Calibri"/>
                <a:cs typeface="Calibri"/>
                <a:sym typeface="Calibri"/>
              </a:rPr>
              <a:t>مجموعة T-SEDA (2022) </a:t>
            </a:r>
            <a:r>
              <a:rPr lang="ar-SA" sz="1200">
                <a:solidFill>
                  <a:schemeClr val="dk1"/>
                </a:solidFill>
                <a:latin typeface="Calibri"/>
                <a:ea typeface="Calibri"/>
                <a:cs typeface="Calibri"/>
                <a:sym typeface="Calibri"/>
              </a:rPr>
              <a:t>دليل استرشادي لمنهجية تحليل الحوار التربوي (T-SEDA v.8b):مصدر للتحقق في الممارسة</a:t>
            </a:r>
            <a:r>
              <a:rPr i="1" lang="ar-SA" sz="1200">
                <a:solidFill>
                  <a:srgbClr val="201F1E"/>
                </a:solidFill>
                <a:latin typeface="Calibri"/>
                <a:ea typeface="Calibri"/>
                <a:cs typeface="Calibri"/>
                <a:sym typeface="Calibri"/>
              </a:rPr>
              <a:t>.</a:t>
            </a:r>
            <a:r>
              <a:rPr lang="ar-SA" sz="1200">
                <a:solidFill>
                  <a:srgbClr val="201F1E"/>
                </a:solidFill>
                <a:latin typeface="Calibri"/>
                <a:ea typeface="Calibri"/>
                <a:cs typeface="Calibri"/>
                <a:sym typeface="Calibri"/>
              </a:rPr>
              <a:t> جامعة كامبريدج. </a:t>
            </a:r>
            <a:r>
              <a:rPr lang="ar-SA" sz="1200" u="sng">
                <a:solidFill>
                  <a:schemeClr val="hlink"/>
                </a:solidFill>
                <a:latin typeface="Calibri"/>
                <a:ea typeface="Calibri"/>
                <a:cs typeface="Calibri"/>
                <a:sym typeface="Calibri"/>
                <a:hlinkClick r:id="rId5"/>
              </a:rPr>
              <a:t>http://bit.ly/T-SEDA. </a:t>
            </a:r>
            <a:endParaRPr sz="1200" u="sng">
              <a:solidFill>
                <a:schemeClr val="hlink"/>
              </a:solidFill>
              <a:latin typeface="Calibri"/>
              <a:ea typeface="Calibri"/>
              <a:cs typeface="Calibri"/>
              <a:sym typeface="Calibri"/>
              <a:hlinkClick r:id="rId6"/>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1" name="Shape 341"/>
        <p:cNvGrpSpPr/>
        <p:nvPr/>
      </p:nvGrpSpPr>
      <p:grpSpPr>
        <a:xfrm>
          <a:off x="0" y="0"/>
          <a:ext cx="0" cy="0"/>
          <a:chOff x="0" y="0"/>
          <a:chExt cx="0" cy="0"/>
        </a:xfrm>
      </p:grpSpPr>
      <p:sp>
        <p:nvSpPr>
          <p:cNvPr id="342" name="Google Shape;342;p32"/>
          <p:cNvSpPr txBox="1"/>
          <p:nvPr/>
        </p:nvSpPr>
        <p:spPr>
          <a:xfrm>
            <a:off x="546100" y="1480183"/>
            <a:ext cx="4712970" cy="45720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1280" marR="97155" rtl="1" algn="just">
              <a:lnSpc>
                <a:spcPct val="120800"/>
              </a:lnSpc>
              <a:spcBef>
                <a:spcPts val="0"/>
              </a:spcBef>
              <a:spcAft>
                <a:spcPts val="0"/>
              </a:spcAft>
              <a:buNone/>
            </a:pPr>
            <a:r>
              <a:rPr lang="ar-SA" sz="1200">
                <a:solidFill>
                  <a:schemeClr val="dk1"/>
                </a:solidFill>
                <a:latin typeface="Calibri"/>
                <a:ea typeface="Calibri"/>
                <a:cs typeface="Calibri"/>
                <a:sym typeface="Calibri"/>
              </a:rPr>
              <a:t>في إنجلترا، تنص وثيقة المناهج الوطنية¹ للأعمار من 5 إلى 16 عامًا على أنه يجب على الطلاب إتقان "اللغة المنطوقة" خلال فترة وجودهم في المدرسة:</a:t>
            </a:r>
            <a:endParaRPr/>
          </a:p>
          <a:p>
            <a:pPr indent="0" lvl="0" marL="0" marR="0" rtl="1" algn="r">
              <a:lnSpc>
                <a:spcPct val="100000"/>
              </a:lnSpc>
              <a:spcBef>
                <a:spcPts val="5"/>
              </a:spcBef>
              <a:spcAft>
                <a:spcPts val="0"/>
              </a:spcAft>
              <a:buNone/>
            </a:pPr>
            <a:r>
              <a:t/>
            </a:r>
            <a:endParaRPr sz="1400">
              <a:solidFill>
                <a:schemeClr val="dk1"/>
              </a:solidFill>
              <a:latin typeface="Calibri"/>
              <a:ea typeface="Calibri"/>
              <a:cs typeface="Calibri"/>
              <a:sym typeface="Calibri"/>
            </a:endParaRPr>
          </a:p>
          <a:p>
            <a:pPr indent="0" lvl="0" marL="538480" marR="96520" rtl="1" algn="just">
              <a:lnSpc>
                <a:spcPct val="120700"/>
              </a:lnSpc>
              <a:spcBef>
                <a:spcPts val="0"/>
              </a:spcBef>
              <a:spcAft>
                <a:spcPts val="0"/>
              </a:spcAft>
              <a:buNone/>
            </a:pPr>
            <a:r>
              <a:rPr i="1" lang="ar-SA" sz="1200">
                <a:solidFill>
                  <a:schemeClr val="dk1"/>
                </a:solidFill>
                <a:latin typeface="Calibri"/>
                <a:ea typeface="Calibri"/>
                <a:cs typeface="Calibri"/>
                <a:sym typeface="Calibri"/>
              </a:rPr>
              <a:t>6.2 يجب تعليم التلاميذ التحدث بوضوح </a:t>
            </a:r>
            <a:r>
              <a:rPr b="1" i="1" lang="ar-SA" sz="1200">
                <a:solidFill>
                  <a:schemeClr val="dk1"/>
                </a:solidFill>
                <a:latin typeface="Calibri"/>
                <a:ea typeface="Calibri"/>
                <a:cs typeface="Calibri"/>
                <a:sym typeface="Calibri"/>
              </a:rPr>
              <a:t>وطرح الأفكار بثقة</a:t>
            </a:r>
            <a:r>
              <a:rPr i="1" lang="ar-SA" sz="1200">
                <a:solidFill>
                  <a:schemeClr val="dk1"/>
                </a:solidFill>
                <a:latin typeface="Calibri"/>
                <a:ea typeface="Calibri"/>
                <a:cs typeface="Calibri"/>
                <a:sym typeface="Calibri"/>
              </a:rPr>
              <a:t> باستخدام اللغة الإنجليزية القياسية. يجب أن يتعلموا </a:t>
            </a:r>
            <a:r>
              <a:rPr b="1" i="1" lang="ar-SA" sz="1200">
                <a:solidFill>
                  <a:schemeClr val="dk1"/>
                </a:solidFill>
                <a:latin typeface="Calibri"/>
                <a:ea typeface="Calibri"/>
                <a:cs typeface="Calibri"/>
                <a:sym typeface="Calibri"/>
              </a:rPr>
              <a:t>تبرير الأفكار بالأسباب،</a:t>
            </a:r>
            <a:r>
              <a:rPr i="1" lang="ar-SA" sz="1200">
                <a:solidFill>
                  <a:schemeClr val="dk1"/>
                </a:solidFill>
                <a:latin typeface="Calibri"/>
                <a:ea typeface="Calibri"/>
                <a:cs typeface="Calibri"/>
                <a:sym typeface="Calibri"/>
              </a:rPr>
              <a:t> وطرح أسئلة للتحقق من الفهم، وتطوير المفردات واكتساب المعرفة، والتفاوض، وتقييم أفكار الآخرين </a:t>
            </a:r>
            <a:r>
              <a:rPr b="1" i="1" lang="ar-SA" sz="1200">
                <a:solidFill>
                  <a:schemeClr val="dk1"/>
                </a:solidFill>
                <a:latin typeface="Calibri"/>
                <a:ea typeface="Calibri"/>
                <a:cs typeface="Calibri"/>
                <a:sym typeface="Calibri"/>
              </a:rPr>
              <a:t>والانطلاق منها</a:t>
            </a:r>
            <a:r>
              <a:rPr i="1" lang="ar-SA" sz="1200">
                <a:solidFill>
                  <a:schemeClr val="dk1"/>
                </a:solidFill>
                <a:latin typeface="Calibri"/>
                <a:ea typeface="Calibri"/>
                <a:cs typeface="Calibri"/>
                <a:sym typeface="Calibri"/>
              </a:rPr>
              <a:t>؛ وتحديد الأسلوب اللغوي المناسب للتواصل الفعال. يجب تعليمهم كيفية إعطاء أوصاف وتفسيرات جيدة التنظيم وتطوير فهمهم من خلال التخمين ووضع الفرضيات واستكشاف الأفكار. سيمكّنهم ذلك من توضيح طريقة تفكيرهم وكذلك تنظيم أفكارهم عند الكتابة.</a:t>
            </a:r>
            <a:endParaRPr/>
          </a:p>
          <a:p>
            <a:pPr indent="0" lvl="0" marL="0" marR="0" rtl="1" algn="r">
              <a:lnSpc>
                <a:spcPct val="10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1" algn="r">
              <a:lnSpc>
                <a:spcPct val="100000"/>
              </a:lnSpc>
              <a:spcBef>
                <a:spcPts val="0"/>
              </a:spcBef>
              <a:spcAft>
                <a:spcPts val="0"/>
              </a:spcAft>
              <a:buNone/>
            </a:pPr>
            <a:r>
              <a:t/>
            </a:r>
            <a:endParaRPr sz="1150">
              <a:solidFill>
                <a:schemeClr val="dk1"/>
              </a:solidFill>
              <a:latin typeface="Calibri"/>
              <a:ea typeface="Calibri"/>
              <a:cs typeface="Calibri"/>
              <a:sym typeface="Calibri"/>
            </a:endParaRPr>
          </a:p>
          <a:p>
            <a:pPr indent="0" lvl="0" marL="81280" marR="97155" rtl="1" algn="just">
              <a:lnSpc>
                <a:spcPct val="121100"/>
              </a:lnSpc>
              <a:spcBef>
                <a:spcPts val="0"/>
              </a:spcBef>
              <a:spcAft>
                <a:spcPts val="0"/>
              </a:spcAft>
              <a:buNone/>
            </a:pPr>
            <a:r>
              <a:rPr lang="ar-SA" sz="1200">
                <a:solidFill>
                  <a:schemeClr val="dk1"/>
                </a:solidFill>
                <a:latin typeface="Calibri"/>
                <a:ea typeface="Calibri"/>
                <a:cs typeface="Calibri"/>
                <a:sym typeface="Calibri"/>
              </a:rPr>
              <a:t>توضح العبارات المميزة بخط عريض في النص أعلاه أوجه التشابه بين أهداف "اللغة المنطوقة" والحوار الذي يعد مفتاح التعلم والموضح في الجزء ب. بالطبع، ما ستسمعه في فصلك الدراسي يعتمد على عمر طلابك ومرحلتهم الدراسية.</a:t>
            </a:r>
            <a:endParaRPr/>
          </a:p>
        </p:txBody>
      </p:sp>
      <p:sp>
        <p:nvSpPr>
          <p:cNvPr id="343" name="Google Shape;343;p32"/>
          <p:cNvSpPr txBox="1"/>
          <p:nvPr/>
        </p:nvSpPr>
        <p:spPr>
          <a:xfrm>
            <a:off x="3898900" y="800488"/>
            <a:ext cx="3258038" cy="246221"/>
          </a:xfrm>
          <a:prstGeom prst="rect">
            <a:avLst/>
          </a:prstGeom>
          <a:noFill/>
          <a:ln>
            <a:noFill/>
          </a:ln>
        </p:spPr>
        <p:txBody>
          <a:bodyPr anchorCtr="0" anchor="t" bIns="0" lIns="0" spcFirstLastPara="1" rIns="0" wrap="square" tIns="0">
            <a:spAutoFit/>
          </a:bodyPr>
          <a:lstStyle/>
          <a:p>
            <a:pPr indent="0" lvl="0" marL="12700" marR="0" rtl="1" algn="ctr">
              <a:lnSpc>
                <a:spcPct val="100000"/>
              </a:lnSpc>
              <a:spcBef>
                <a:spcPts val="0"/>
              </a:spcBef>
              <a:spcAft>
                <a:spcPts val="0"/>
              </a:spcAft>
              <a:buNone/>
            </a:pPr>
            <a:r>
              <a:rPr b="1" lang="ar-SA" sz="1600">
                <a:solidFill>
                  <a:schemeClr val="dk1"/>
                </a:solidFill>
                <a:latin typeface="Arial"/>
                <a:ea typeface="Arial"/>
                <a:cs typeface="Arial"/>
                <a:sym typeface="Arial"/>
              </a:rPr>
              <a:t>الحوار في المناهج الدراسية</a:t>
            </a:r>
            <a:endParaRPr/>
          </a:p>
        </p:txBody>
      </p:sp>
      <p:sp>
        <p:nvSpPr>
          <p:cNvPr id="344" name="Google Shape;344;p32"/>
          <p:cNvSpPr txBox="1"/>
          <p:nvPr/>
        </p:nvSpPr>
        <p:spPr>
          <a:xfrm>
            <a:off x="3618088" y="6753225"/>
            <a:ext cx="6757812" cy="169277"/>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lang="ar-SA" sz="1000">
                <a:solidFill>
                  <a:schemeClr val="dk1"/>
                </a:solidFill>
                <a:latin typeface="Arial"/>
                <a:ea typeface="Arial"/>
                <a:cs typeface="Arial"/>
                <a:sym typeface="Arial"/>
              </a:rPr>
              <a:t>1.</a:t>
            </a:r>
            <a:r>
              <a:rPr lang="ar-SA" sz="1100">
                <a:solidFill>
                  <a:schemeClr val="dk1"/>
                </a:solidFill>
                <a:latin typeface="Arial"/>
                <a:ea typeface="Arial"/>
                <a:cs typeface="Arial"/>
                <a:sym typeface="Arial"/>
              </a:rPr>
              <a:t> </a:t>
            </a:r>
            <a:r>
              <a:rPr lang="ar-SA" sz="1100" u="sng">
                <a:solidFill>
                  <a:srgbClr val="0000FF"/>
                </a:solidFill>
                <a:latin typeface="Arial"/>
                <a:ea typeface="Arial"/>
                <a:cs typeface="Arial"/>
                <a:sym typeface="Arial"/>
              </a:rPr>
              <a:t>https://</a:t>
            </a:r>
            <a:r>
              <a:rPr lang="ar-SA" sz="1100" u="sng">
                <a:solidFill>
                  <a:schemeClr val="hlink"/>
                </a:solidFill>
                <a:latin typeface="Arial"/>
                <a:ea typeface="Arial"/>
                <a:cs typeface="Arial"/>
                <a:sym typeface="Arial"/>
                <a:hlinkClick r:id="rId3"/>
              </a:rPr>
              <a:t>www.gov.uk/government/publications/national-curriculum-in-england-english-programmes-of-study</a:t>
            </a:r>
            <a:endParaRPr/>
          </a:p>
        </p:txBody>
      </p:sp>
      <p:sp>
        <p:nvSpPr>
          <p:cNvPr id="345" name="Google Shape;345;p32"/>
          <p:cNvSpPr txBox="1"/>
          <p:nvPr/>
        </p:nvSpPr>
        <p:spPr>
          <a:xfrm>
            <a:off x="5676900" y="1483994"/>
            <a:ext cx="4699000" cy="333501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203834" rtl="1" algn="r">
              <a:lnSpc>
                <a:spcPct val="121100"/>
              </a:lnSpc>
              <a:spcBef>
                <a:spcPts val="0"/>
              </a:spcBef>
              <a:spcAft>
                <a:spcPts val="0"/>
              </a:spcAft>
              <a:buNone/>
            </a:pPr>
            <a:r>
              <a:rPr lang="ar-SA" sz="1200">
                <a:solidFill>
                  <a:schemeClr val="dk1"/>
                </a:solidFill>
                <a:latin typeface="Arimo"/>
                <a:ea typeface="Arimo"/>
                <a:cs typeface="Arimo"/>
                <a:sym typeface="Arimo"/>
              </a:rPr>
              <a:t>يمكن إجراء استعلامات T-SEDA تغطي جميع المواد الدراسية ومع الطلاب من جميع الأعمار. مساعدة الطلاب على تحسين حوارهم يمكن أن تدعم التعلم من السنوات الأولى من المدرسة الابتدائية/ التعليم الأساسي وصولاً إلى الطلاب في سن ترك المدرسة.</a:t>
            </a:r>
            <a:endParaRPr/>
          </a:p>
          <a:p>
            <a:pPr indent="0" lvl="0" marL="83820" marR="93980" rtl="1" algn="just">
              <a:lnSpc>
                <a:spcPct val="120800"/>
              </a:lnSpc>
              <a:spcBef>
                <a:spcPts val="585"/>
              </a:spcBef>
              <a:spcAft>
                <a:spcPts val="0"/>
              </a:spcAft>
              <a:buNone/>
            </a:pPr>
            <a:r>
              <a:rPr lang="ar-SA" sz="1200">
                <a:solidFill>
                  <a:schemeClr val="dk1"/>
                </a:solidFill>
                <a:latin typeface="Arimo"/>
                <a:ea typeface="Arimo"/>
                <a:cs typeface="Arimo"/>
                <a:sym typeface="Arimo"/>
              </a:rPr>
              <a:t>وقد استخدم المعلمون حزمة T-SEDA بعدة طرق: الرياضيات في التعليم الأساسي، وفصول مادتي الفيزياء وعلم النفس لطلاب تبلغ أعمارهم 16 عامًا، وفصول مادتي التاريخ واللغة الإنجليزية في المرحلة الثانوية. وهذه مجرد أمثلة قليلة.</a:t>
            </a:r>
            <a:endParaRPr/>
          </a:p>
          <a:p>
            <a:pPr indent="0" lvl="0" marL="83820" marR="94615" rtl="1" algn="just">
              <a:lnSpc>
                <a:spcPct val="119900"/>
              </a:lnSpc>
              <a:spcBef>
                <a:spcPts val="650"/>
              </a:spcBef>
              <a:spcAft>
                <a:spcPts val="0"/>
              </a:spcAft>
              <a:buNone/>
            </a:pPr>
            <a:r>
              <a:rPr lang="ar-SA" sz="1100">
                <a:solidFill>
                  <a:schemeClr val="dk1"/>
                </a:solidFill>
                <a:latin typeface="Arial"/>
                <a:ea typeface="Arial"/>
                <a:cs typeface="Arial"/>
                <a:sym typeface="Arial"/>
              </a:rPr>
              <a:t>تتمثل الاستجابة النموذجية لهؤلاء المعلمين في أن الممارسات الحوارية "تساعد حقًا في تطوير معرفة [الطلاب] في ذلك الموضوع"، وأن "تحدي أفكارهم جعلهم يفكرون فيها من منظور مختلف" (جاكوب)</a:t>
            </a:r>
            <a:endParaRPr/>
          </a:p>
          <a:p>
            <a:pPr indent="0" lvl="0" marL="83820" marR="94615" rtl="1" algn="just">
              <a:lnSpc>
                <a:spcPct val="120800"/>
              </a:lnSpc>
              <a:spcBef>
                <a:spcPts val="535"/>
              </a:spcBef>
              <a:spcAft>
                <a:spcPts val="0"/>
              </a:spcAft>
              <a:buNone/>
            </a:pPr>
            <a:r>
              <a:rPr lang="ar-SA" sz="1200">
                <a:solidFill>
                  <a:schemeClr val="dk1"/>
                </a:solidFill>
                <a:latin typeface="Arimo"/>
                <a:ea typeface="Arimo"/>
                <a:cs typeface="Arimo"/>
                <a:sym typeface="Arimo"/>
              </a:rPr>
              <a:t>أراد معلمون آخرون ملاحظة حوار طلابهم وتحسينه بصفته جزءًا من ثقافة الفصل الدراسي ككل وليس من مادة معينة. على سبيل المثال، أرادت ناديا التحقيق فيما إذا كان بإمكان الأطفال الانطلاق من أفكار زملائهم الآخرين في مجموعة من المواد، مثل اللغة الإنجليزية والرياضيات والجغرافيا والتاريخ. وجدت لوسي، وهي معلمة أخرى، أن الطلاب في فصلها استخدموا قواعد أساسية وإشارات الإصغاء للانطلاق من أفكار زملائهم الآخرين أثناء مناقشات الفصل الدراسي.</a:t>
            </a:r>
            <a:endParaRPr/>
          </a:p>
        </p:txBody>
      </p:sp>
      <p:sp>
        <p:nvSpPr>
          <p:cNvPr id="346" name="Google Shape;346;p32"/>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0" name="Shape 350"/>
        <p:cNvGrpSpPr/>
        <p:nvPr/>
      </p:nvGrpSpPr>
      <p:grpSpPr>
        <a:xfrm>
          <a:off x="0" y="0"/>
          <a:ext cx="0" cy="0"/>
          <a:chOff x="0" y="0"/>
          <a:chExt cx="0" cy="0"/>
        </a:xfrm>
      </p:grpSpPr>
      <p:sp>
        <p:nvSpPr>
          <p:cNvPr id="351" name="Google Shape;351;p33"/>
          <p:cNvSpPr/>
          <p:nvPr/>
        </p:nvSpPr>
        <p:spPr>
          <a:xfrm>
            <a:off x="627260" y="5408496"/>
            <a:ext cx="9768840" cy="1847850"/>
          </a:xfrm>
          <a:custGeom>
            <a:rect b="b" l="l" r="r" t="t"/>
            <a:pathLst>
              <a:path extrusionOk="0" h="1847850" w="9768840">
                <a:moveTo>
                  <a:pt x="0" y="0"/>
                </a:moveTo>
                <a:lnTo>
                  <a:pt x="9768840" y="0"/>
                </a:lnTo>
                <a:lnTo>
                  <a:pt x="9768840" y="1847850"/>
                </a:lnTo>
                <a:lnTo>
                  <a:pt x="0" y="1847850"/>
                </a:lnTo>
                <a:lnTo>
                  <a:pt x="0" y="0"/>
                </a:lnTo>
                <a:close/>
              </a:path>
            </a:pathLst>
          </a:custGeom>
          <a:solidFill>
            <a:srgbClr val="FFFF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352" name="Google Shape;352;p33"/>
          <p:cNvGraphicFramePr/>
          <p:nvPr/>
        </p:nvGraphicFramePr>
        <p:xfrm>
          <a:off x="612784" y="541027"/>
          <a:ext cx="3000000" cy="3000000"/>
        </p:xfrm>
        <a:graphic>
          <a:graphicData uri="http://schemas.openxmlformats.org/drawingml/2006/table">
            <a:tbl>
              <a:tblPr bandRow="1" firstRow="1">
                <a:noFill/>
                <a:tableStyleId>{39A37FA2-8D4B-4AD9-9F46-37E25183F264}</a:tableStyleId>
              </a:tblPr>
              <a:tblGrid>
                <a:gridCol w="3261675"/>
                <a:gridCol w="3239450"/>
                <a:gridCol w="3245425"/>
              </a:tblGrid>
              <a:tr h="833425">
                <a:tc gridSpan="3">
                  <a:txBody>
                    <a:bodyPr/>
                    <a:lstStyle/>
                    <a:p>
                      <a:pPr indent="0" lvl="0" marL="3442334" marR="0" rtl="1" algn="r">
                        <a:lnSpc>
                          <a:spcPct val="100000"/>
                        </a:lnSpc>
                        <a:spcBef>
                          <a:spcPts val="0"/>
                        </a:spcBef>
                        <a:spcAft>
                          <a:spcPts val="0"/>
                        </a:spcAft>
                        <a:buNone/>
                      </a:pPr>
                      <a:r>
                        <a:rPr b="1" lang="ar-SA" sz="1600">
                          <a:latin typeface="Arial"/>
                          <a:ea typeface="Arial"/>
                          <a:cs typeface="Arial"/>
                          <a:sym typeface="Arial"/>
                        </a:rPr>
                        <a:t>المساواة والمشاركة لجميع المتعلمين</a:t>
                      </a:r>
                      <a:endParaRPr/>
                    </a:p>
                    <a:p>
                      <a:pPr indent="0" lvl="0" marL="83820" marR="0" rtl="1" algn="r">
                        <a:lnSpc>
                          <a:spcPct val="100000"/>
                        </a:lnSpc>
                        <a:spcBef>
                          <a:spcPts val="1275"/>
                        </a:spcBef>
                        <a:spcAft>
                          <a:spcPts val="0"/>
                        </a:spcAft>
                        <a:buNone/>
                      </a:pPr>
                      <a:r>
                        <a:rPr lang="ar-SA" sz="1200">
                          <a:latin typeface="Arimo"/>
                          <a:ea typeface="Arimo"/>
                          <a:cs typeface="Arimo"/>
                          <a:sym typeface="Arimo"/>
                        </a:rPr>
                        <a:t>يمكن أن يساعد الحوار التربوي في توفير مساحة تحتضن أصوات جميع الطلاب وخلق روح جماعية أكثر شمولاً في الفصل الدراسي.</a:t>
                      </a:r>
                      <a:endParaRPr/>
                    </a:p>
                  </a:txBody>
                  <a:tcPr marT="74925"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r>
              <a:tr h="4031000">
                <a:tc>
                  <a:txBody>
                    <a:bodyPr/>
                    <a:lstStyle/>
                    <a:p>
                      <a:pPr indent="0" lvl="0" marL="44450" marR="0" rtl="1" algn="r">
                        <a:lnSpc>
                          <a:spcPct val="100000"/>
                        </a:lnSpc>
                        <a:spcBef>
                          <a:spcPts val="0"/>
                        </a:spcBef>
                        <a:spcAft>
                          <a:spcPts val="0"/>
                        </a:spcAft>
                        <a:buNone/>
                      </a:pPr>
                      <a:r>
                        <a:rPr b="1" lang="ar-SA" sz="1200">
                          <a:latin typeface="Arial"/>
                          <a:ea typeface="Arial"/>
                          <a:cs typeface="Arial"/>
                          <a:sym typeface="Arial"/>
                        </a:rPr>
                        <a:t>مبادئ الحوار لتحقيق العدالة في المشاركة</a:t>
                      </a:r>
                      <a:endParaRPr/>
                    </a:p>
                    <a:p>
                      <a:pPr indent="0" lvl="0" marL="0" marR="0" rtl="1" algn="r">
                        <a:lnSpc>
                          <a:spcPct val="100000"/>
                        </a:lnSpc>
                        <a:spcBef>
                          <a:spcPts val="35"/>
                        </a:spcBef>
                        <a:spcAft>
                          <a:spcPts val="0"/>
                        </a:spcAft>
                        <a:buNone/>
                      </a:pPr>
                      <a:r>
                        <a:t/>
                      </a:r>
                      <a:endParaRPr sz="1300">
                        <a:latin typeface="Times New Roman"/>
                        <a:ea typeface="Times New Roman"/>
                        <a:cs typeface="Times New Roman"/>
                        <a:sym typeface="Times New Roman"/>
                      </a:endParaRPr>
                    </a:p>
                    <a:p>
                      <a:pPr indent="-130175" lvl="0" marL="358775" marR="71755" rtl="1" algn="r">
                        <a:lnSpc>
                          <a:spcPct val="101699"/>
                        </a:lnSpc>
                        <a:spcBef>
                          <a:spcPts val="5"/>
                        </a:spcBef>
                        <a:spcAft>
                          <a:spcPts val="0"/>
                        </a:spcAft>
                        <a:buSzPts val="1200"/>
                        <a:buFont typeface="Arial"/>
                        <a:buChar char="•"/>
                      </a:pPr>
                      <a:r>
                        <a:rPr lang="ar-SA" sz="1200">
                          <a:latin typeface="Arimo"/>
                          <a:ea typeface="Arimo"/>
                          <a:cs typeface="Arimo"/>
                          <a:sym typeface="Arimo"/>
                        </a:rPr>
                        <a:t>يشمل مفهوم الحوار في جوهره الآراء والمعارف المتنوعة للناس</a:t>
                      </a:r>
                      <a:endParaRPr/>
                    </a:p>
                    <a:p>
                      <a:pPr indent="-44450" lvl="0" marL="358775" marR="0" rtl="1" algn="r">
                        <a:lnSpc>
                          <a:spcPct val="100000"/>
                        </a:lnSpc>
                        <a:spcBef>
                          <a:spcPts val="5"/>
                        </a:spcBef>
                        <a:spcAft>
                          <a:spcPts val="0"/>
                        </a:spcAft>
                        <a:buSzPts val="1350"/>
                        <a:buFont typeface="Arial"/>
                        <a:buNone/>
                      </a:pPr>
                      <a:r>
                        <a:t/>
                      </a:r>
                      <a:endParaRPr sz="1350">
                        <a:latin typeface="Times New Roman"/>
                        <a:ea typeface="Times New Roman"/>
                        <a:cs typeface="Times New Roman"/>
                        <a:sym typeface="Times New Roman"/>
                      </a:endParaRPr>
                    </a:p>
                    <a:p>
                      <a:pPr indent="-130175" lvl="0" marL="358775" marR="0" rtl="1" algn="r">
                        <a:lnSpc>
                          <a:spcPct val="100000"/>
                        </a:lnSpc>
                        <a:spcBef>
                          <a:spcPts val="0"/>
                        </a:spcBef>
                        <a:spcAft>
                          <a:spcPts val="0"/>
                        </a:spcAft>
                        <a:buSzPts val="1200"/>
                        <a:buFont typeface="Arial"/>
                        <a:buChar char="•"/>
                      </a:pPr>
                      <a:r>
                        <a:rPr lang="ar-SA" sz="1200">
                          <a:latin typeface="Arimo"/>
                          <a:ea typeface="Arimo"/>
                          <a:cs typeface="Arimo"/>
                          <a:sym typeface="Arimo"/>
                        </a:rPr>
                        <a:t>يمتلك الجميع الحق في الاستماع إليهم</a:t>
                      </a:r>
                      <a:endParaRPr/>
                    </a:p>
                    <a:p>
                      <a:pPr indent="-47625" lvl="0" marL="358775" marR="0" rtl="1" algn="r">
                        <a:lnSpc>
                          <a:spcPct val="100000"/>
                        </a:lnSpc>
                        <a:spcBef>
                          <a:spcPts val="35"/>
                        </a:spcBef>
                        <a:spcAft>
                          <a:spcPts val="0"/>
                        </a:spcAft>
                        <a:buSzPts val="1300"/>
                        <a:buFont typeface="Arial"/>
                        <a:buNone/>
                      </a:pPr>
                      <a:r>
                        <a:t/>
                      </a:r>
                      <a:endParaRPr sz="1300">
                        <a:latin typeface="Times New Roman"/>
                        <a:ea typeface="Times New Roman"/>
                        <a:cs typeface="Times New Roman"/>
                        <a:sym typeface="Times New Roman"/>
                      </a:endParaRPr>
                    </a:p>
                    <a:p>
                      <a:pPr indent="-130175" lvl="0" marL="358775" marR="66675" rtl="1" algn="r">
                        <a:lnSpc>
                          <a:spcPct val="101699"/>
                        </a:lnSpc>
                        <a:spcBef>
                          <a:spcPts val="0"/>
                        </a:spcBef>
                        <a:spcAft>
                          <a:spcPts val="0"/>
                        </a:spcAft>
                        <a:buSzPts val="1200"/>
                        <a:buFont typeface="Arial"/>
                        <a:buChar char="•"/>
                      </a:pPr>
                      <a:r>
                        <a:rPr lang="ar-SA" sz="1200">
                          <a:latin typeface="Arimo"/>
                          <a:ea typeface="Arimo"/>
                          <a:cs typeface="Arimo"/>
                          <a:sym typeface="Arimo"/>
                        </a:rPr>
                        <a:t>يحتاج الجميع إلى المشاركة من أجل الارتقاء بتعلّم الجميع</a:t>
                      </a:r>
                      <a:endParaRPr/>
                    </a:p>
                    <a:p>
                      <a:pPr indent="-47625" lvl="0" marL="358775" marR="0" rtl="1" algn="r">
                        <a:lnSpc>
                          <a:spcPct val="100000"/>
                        </a:lnSpc>
                        <a:spcBef>
                          <a:spcPts val="10"/>
                        </a:spcBef>
                        <a:spcAft>
                          <a:spcPts val="0"/>
                        </a:spcAft>
                        <a:buSzPts val="1300"/>
                        <a:buFont typeface="Arial"/>
                        <a:buNone/>
                      </a:pPr>
                      <a:r>
                        <a:t/>
                      </a:r>
                      <a:endParaRPr sz="1300">
                        <a:latin typeface="Times New Roman"/>
                        <a:ea typeface="Times New Roman"/>
                        <a:cs typeface="Times New Roman"/>
                        <a:sym typeface="Times New Roman"/>
                      </a:endParaRPr>
                    </a:p>
                    <a:p>
                      <a:pPr indent="-130175" lvl="0" marL="358775" marR="85090" rtl="1" algn="r">
                        <a:lnSpc>
                          <a:spcPct val="101699"/>
                        </a:lnSpc>
                        <a:spcBef>
                          <a:spcPts val="0"/>
                        </a:spcBef>
                        <a:spcAft>
                          <a:spcPts val="0"/>
                        </a:spcAft>
                        <a:buSzPts val="1200"/>
                        <a:buFont typeface="Arial"/>
                        <a:buChar char="•"/>
                      </a:pPr>
                      <a:r>
                        <a:rPr lang="ar-SA" sz="1200">
                          <a:latin typeface="Arimo"/>
                          <a:ea typeface="Arimo"/>
                          <a:cs typeface="Arimo"/>
                          <a:sym typeface="Arimo"/>
                        </a:rPr>
                        <a:t>إن إدراج أصوات ووجهات نظر متنوعة سيعزز فهم فحوى الحوار من الناحية العملية</a:t>
                      </a:r>
                      <a:endParaRPr/>
                    </a:p>
                  </a:txBody>
                  <a:tcPr marT="29200" marB="0" marR="0" marL="0">
                    <a:lnT cap="flat" cmpd="sng" w="31725">
                      <a:solidFill>
                        <a:srgbClr val="2791A6"/>
                      </a:solidFill>
                      <a:prstDash val="solid"/>
                      <a:round/>
                      <a:headEnd len="sm" w="sm" type="none"/>
                      <a:tailEnd len="sm" w="sm" type="none"/>
                    </a:lnT>
                    <a:solidFill>
                      <a:srgbClr val="D9F1F6"/>
                    </a:solidFill>
                  </a:tcPr>
                </a:tc>
                <a:tc>
                  <a:txBody>
                    <a:bodyPr/>
                    <a:lstStyle/>
                    <a:p>
                      <a:pPr indent="0" lvl="0" marL="41275" marR="457834" rtl="1" algn="r">
                        <a:lnSpc>
                          <a:spcPct val="101699"/>
                        </a:lnSpc>
                        <a:spcBef>
                          <a:spcPts val="0"/>
                        </a:spcBef>
                        <a:spcAft>
                          <a:spcPts val="0"/>
                        </a:spcAft>
                        <a:buNone/>
                      </a:pPr>
                      <a:r>
                        <a:rPr b="1" lang="ar-SA" sz="1200">
                          <a:latin typeface="Arial"/>
                          <a:ea typeface="Arial"/>
                          <a:cs typeface="Arial"/>
                          <a:sym typeface="Arial"/>
                        </a:rPr>
                        <a:t>ولكن الحواجز التي قد تعيق المشاركة الحوارية لجميع المتعلمين قد توجد في:</a:t>
                      </a:r>
                      <a:endParaRPr/>
                    </a:p>
                    <a:p>
                      <a:pPr indent="0" lvl="0" marL="0" marR="0" rtl="1" algn="r">
                        <a:lnSpc>
                          <a:spcPct val="100000"/>
                        </a:lnSpc>
                        <a:spcBef>
                          <a:spcPts val="35"/>
                        </a:spcBef>
                        <a:spcAft>
                          <a:spcPts val="0"/>
                        </a:spcAft>
                        <a:buNone/>
                      </a:pPr>
                      <a:r>
                        <a:t/>
                      </a:r>
                      <a:endParaRPr sz="1300">
                        <a:latin typeface="Times New Roman"/>
                        <a:ea typeface="Times New Roman"/>
                        <a:cs typeface="Times New Roman"/>
                        <a:sym typeface="Times New Roman"/>
                      </a:endParaRPr>
                    </a:p>
                    <a:p>
                      <a:pPr indent="-122238" lvl="0" marL="441325" marR="0" rtl="1" algn="r">
                        <a:lnSpc>
                          <a:spcPct val="100000"/>
                        </a:lnSpc>
                        <a:spcBef>
                          <a:spcPts val="0"/>
                        </a:spcBef>
                        <a:spcAft>
                          <a:spcPts val="0"/>
                        </a:spcAft>
                        <a:buSzPts val="1200"/>
                        <a:buFont typeface="Arial"/>
                        <a:buChar char="•"/>
                      </a:pPr>
                      <a:r>
                        <a:rPr lang="ar-SA" sz="1200">
                          <a:latin typeface="Arimo"/>
                          <a:ea typeface="Arimo"/>
                          <a:cs typeface="Arimo"/>
                          <a:sym typeface="Arimo"/>
                        </a:rPr>
                        <a:t>طرق التواصل</a:t>
                      </a:r>
                      <a:endParaRPr/>
                    </a:p>
                    <a:p>
                      <a:pPr indent="-36513" lvl="0" marL="441325" marR="0" rtl="1" algn="r">
                        <a:lnSpc>
                          <a:spcPct val="100000"/>
                        </a:lnSpc>
                        <a:spcBef>
                          <a:spcPts val="0"/>
                        </a:spcBef>
                        <a:spcAft>
                          <a:spcPts val="0"/>
                        </a:spcAft>
                        <a:buSzPts val="1350"/>
                        <a:buFont typeface="Arial"/>
                        <a:buNone/>
                      </a:pPr>
                      <a:r>
                        <a:t/>
                      </a:r>
                      <a:endParaRPr sz="1350">
                        <a:latin typeface="Times New Roman"/>
                        <a:ea typeface="Times New Roman"/>
                        <a:cs typeface="Times New Roman"/>
                        <a:sym typeface="Times New Roman"/>
                      </a:endParaRPr>
                    </a:p>
                    <a:p>
                      <a:pPr indent="-122238" lvl="0" marL="441325" marR="0" rtl="1" algn="r">
                        <a:lnSpc>
                          <a:spcPct val="100000"/>
                        </a:lnSpc>
                        <a:spcBef>
                          <a:spcPts val="5"/>
                        </a:spcBef>
                        <a:spcAft>
                          <a:spcPts val="0"/>
                        </a:spcAft>
                        <a:buSzPts val="1200"/>
                        <a:buFont typeface="Arial"/>
                        <a:buChar char="•"/>
                      </a:pPr>
                      <a:r>
                        <a:rPr lang="ar-SA" sz="1200">
                          <a:latin typeface="Arimo"/>
                          <a:ea typeface="Arimo"/>
                          <a:cs typeface="Arimo"/>
                          <a:sym typeface="Arimo"/>
                        </a:rPr>
                        <a:t>انعدام الثقة اللازمة للمشاركة</a:t>
                      </a:r>
                      <a:endParaRPr/>
                    </a:p>
                    <a:p>
                      <a:pPr indent="-39688" lvl="0" marL="441325" marR="0" rtl="1" algn="r">
                        <a:lnSpc>
                          <a:spcPct val="100000"/>
                        </a:lnSpc>
                        <a:spcBef>
                          <a:spcPts val="40"/>
                        </a:spcBef>
                        <a:spcAft>
                          <a:spcPts val="0"/>
                        </a:spcAft>
                        <a:buSzPts val="1300"/>
                        <a:buFont typeface="Arial"/>
                        <a:buNone/>
                      </a:pPr>
                      <a:r>
                        <a:t/>
                      </a:r>
                      <a:endParaRPr sz="1300">
                        <a:latin typeface="Times New Roman"/>
                        <a:ea typeface="Times New Roman"/>
                        <a:cs typeface="Times New Roman"/>
                        <a:sym typeface="Times New Roman"/>
                      </a:endParaRPr>
                    </a:p>
                    <a:p>
                      <a:pPr indent="-122238" lvl="0" marL="441325" marR="142240" rtl="1" algn="r">
                        <a:lnSpc>
                          <a:spcPct val="101699"/>
                        </a:lnSpc>
                        <a:spcBef>
                          <a:spcPts val="0"/>
                        </a:spcBef>
                        <a:spcAft>
                          <a:spcPts val="0"/>
                        </a:spcAft>
                        <a:buSzPts val="1200"/>
                        <a:buFont typeface="Arial"/>
                        <a:buChar char="•"/>
                      </a:pPr>
                      <a:r>
                        <a:rPr lang="ar-SA" sz="1200">
                          <a:latin typeface="Arimo"/>
                          <a:ea typeface="Arimo"/>
                          <a:cs typeface="Arimo"/>
                          <a:sym typeface="Arimo"/>
                        </a:rPr>
                        <a:t>فهم مختلف وجهات النظر وطرق التفكير</a:t>
                      </a:r>
                      <a:endParaRPr/>
                    </a:p>
                    <a:p>
                      <a:pPr indent="-36513" lvl="0" marL="441325" marR="0" rtl="1" algn="r">
                        <a:lnSpc>
                          <a:spcPct val="100000"/>
                        </a:lnSpc>
                        <a:spcBef>
                          <a:spcPts val="5"/>
                        </a:spcBef>
                        <a:spcAft>
                          <a:spcPts val="0"/>
                        </a:spcAft>
                        <a:buSzPts val="1350"/>
                        <a:buFont typeface="Arial"/>
                        <a:buNone/>
                      </a:pPr>
                      <a:r>
                        <a:t/>
                      </a:r>
                      <a:endParaRPr sz="1350">
                        <a:latin typeface="Times New Roman"/>
                        <a:ea typeface="Times New Roman"/>
                        <a:cs typeface="Times New Roman"/>
                        <a:sym typeface="Times New Roman"/>
                      </a:endParaRPr>
                    </a:p>
                    <a:p>
                      <a:pPr indent="-122238" lvl="0" marL="441325" marR="0" rtl="1" algn="r">
                        <a:lnSpc>
                          <a:spcPct val="100000"/>
                        </a:lnSpc>
                        <a:spcBef>
                          <a:spcPts val="0"/>
                        </a:spcBef>
                        <a:spcAft>
                          <a:spcPts val="0"/>
                        </a:spcAft>
                        <a:buSzPts val="1200"/>
                        <a:buFont typeface="Arial"/>
                        <a:buChar char="•"/>
                      </a:pPr>
                      <a:r>
                        <a:rPr lang="ar-SA" sz="1200">
                          <a:latin typeface="Arimo"/>
                          <a:ea typeface="Arimo"/>
                          <a:cs typeface="Arimo"/>
                          <a:sym typeface="Arimo"/>
                        </a:rPr>
                        <a:t>قبول الآراء المتنوعة والإقرار بقيمتها</a:t>
                      </a:r>
                      <a:endParaRPr/>
                    </a:p>
                    <a:p>
                      <a:pPr indent="-39688" lvl="0" marL="441325" marR="0" rtl="1" algn="r">
                        <a:lnSpc>
                          <a:spcPct val="100000"/>
                        </a:lnSpc>
                        <a:spcBef>
                          <a:spcPts val="10"/>
                        </a:spcBef>
                        <a:spcAft>
                          <a:spcPts val="0"/>
                        </a:spcAft>
                        <a:buSzPts val="1300"/>
                        <a:buFont typeface="Arial"/>
                        <a:buNone/>
                      </a:pPr>
                      <a:r>
                        <a:t/>
                      </a:r>
                      <a:endParaRPr sz="1300">
                        <a:latin typeface="Times New Roman"/>
                        <a:ea typeface="Times New Roman"/>
                        <a:cs typeface="Times New Roman"/>
                        <a:sym typeface="Times New Roman"/>
                      </a:endParaRPr>
                    </a:p>
                    <a:p>
                      <a:pPr indent="-122238" lvl="0" marL="441325" marR="141605" rtl="1" algn="r">
                        <a:lnSpc>
                          <a:spcPct val="101699"/>
                        </a:lnSpc>
                        <a:spcBef>
                          <a:spcPts val="5"/>
                        </a:spcBef>
                        <a:spcAft>
                          <a:spcPts val="0"/>
                        </a:spcAft>
                        <a:buSzPts val="1200"/>
                        <a:buFont typeface="Arial"/>
                        <a:buChar char="•"/>
                      </a:pPr>
                      <a:r>
                        <a:rPr lang="ar-SA" sz="1200">
                          <a:latin typeface="Arimo"/>
                          <a:ea typeface="Arimo"/>
                          <a:cs typeface="Arimo"/>
                          <a:sym typeface="Arimo"/>
                        </a:rPr>
                        <a:t>تناقض التصورات والدوافع المتعلقة بالمشاركة</a:t>
                      </a:r>
                      <a:endParaRPr/>
                    </a:p>
                    <a:p>
                      <a:pPr indent="-39688" lvl="0" marL="441325" marR="0" rtl="1" algn="r">
                        <a:lnSpc>
                          <a:spcPct val="100000"/>
                        </a:lnSpc>
                        <a:spcBef>
                          <a:spcPts val="40"/>
                        </a:spcBef>
                        <a:spcAft>
                          <a:spcPts val="0"/>
                        </a:spcAft>
                        <a:buSzPts val="1300"/>
                        <a:buFont typeface="Arial"/>
                        <a:buNone/>
                      </a:pPr>
                      <a:r>
                        <a:t/>
                      </a:r>
                      <a:endParaRPr sz="1300">
                        <a:latin typeface="Times New Roman"/>
                        <a:ea typeface="Times New Roman"/>
                        <a:cs typeface="Times New Roman"/>
                        <a:sym typeface="Times New Roman"/>
                      </a:endParaRPr>
                    </a:p>
                    <a:p>
                      <a:pPr indent="-122238" lvl="0" marL="441325" marR="516255" rtl="1" algn="r">
                        <a:lnSpc>
                          <a:spcPct val="101699"/>
                        </a:lnSpc>
                        <a:spcBef>
                          <a:spcPts val="0"/>
                        </a:spcBef>
                        <a:spcAft>
                          <a:spcPts val="0"/>
                        </a:spcAft>
                        <a:buSzPts val="1200"/>
                        <a:buFont typeface="Arial"/>
                        <a:buChar char="•"/>
                      </a:pPr>
                      <a:r>
                        <a:rPr lang="ar-SA" sz="1200">
                          <a:latin typeface="Arimo"/>
                          <a:ea typeface="Arimo"/>
                          <a:cs typeface="Arimo"/>
                          <a:sym typeface="Arimo"/>
                        </a:rPr>
                        <a:t>أفكار مسبقة حول "القدرة" والأهلية للمشاركة</a:t>
                      </a:r>
                      <a:endParaRPr/>
                    </a:p>
                    <a:p>
                      <a:pPr indent="-36513" lvl="0" marL="441325" marR="0" rtl="1" algn="r">
                        <a:lnSpc>
                          <a:spcPct val="100000"/>
                        </a:lnSpc>
                        <a:spcBef>
                          <a:spcPts val="5"/>
                        </a:spcBef>
                        <a:spcAft>
                          <a:spcPts val="0"/>
                        </a:spcAft>
                        <a:buSzPts val="1350"/>
                        <a:buFont typeface="Arial"/>
                        <a:buNone/>
                      </a:pPr>
                      <a:r>
                        <a:t/>
                      </a:r>
                      <a:endParaRPr sz="1350">
                        <a:latin typeface="Times New Roman"/>
                        <a:ea typeface="Times New Roman"/>
                        <a:cs typeface="Times New Roman"/>
                        <a:sym typeface="Times New Roman"/>
                      </a:endParaRPr>
                    </a:p>
                    <a:p>
                      <a:pPr indent="-122238" lvl="0" marL="441325" marR="0" rtl="1" algn="r">
                        <a:lnSpc>
                          <a:spcPct val="100000"/>
                        </a:lnSpc>
                        <a:spcBef>
                          <a:spcPts val="0"/>
                        </a:spcBef>
                        <a:spcAft>
                          <a:spcPts val="0"/>
                        </a:spcAft>
                        <a:buSzPts val="1200"/>
                        <a:buFont typeface="Arial"/>
                        <a:buChar char="•"/>
                      </a:pPr>
                      <a:r>
                        <a:rPr lang="ar-SA" sz="1200">
                          <a:latin typeface="Arimo"/>
                          <a:ea typeface="Arimo"/>
                          <a:cs typeface="Arimo"/>
                          <a:sym typeface="Arimo"/>
                        </a:rPr>
                        <a:t>التحدي المعرفي</a:t>
                      </a:r>
                      <a:endParaRPr/>
                    </a:p>
                  </a:txBody>
                  <a:tcPr marT="34925" marB="0" marR="0" marL="0">
                    <a:lnT cap="flat" cmpd="sng" w="31725">
                      <a:solidFill>
                        <a:srgbClr val="2791A6"/>
                      </a:solidFill>
                      <a:prstDash val="solid"/>
                      <a:round/>
                      <a:headEnd len="sm" w="sm" type="none"/>
                      <a:tailEnd len="sm" w="sm" type="none"/>
                    </a:lnT>
                    <a:solidFill>
                      <a:srgbClr val="D9F1F6"/>
                    </a:solidFill>
                  </a:tcPr>
                </a:tc>
                <a:tc>
                  <a:txBody>
                    <a:bodyPr/>
                    <a:lstStyle/>
                    <a:p>
                      <a:pPr indent="0" lvl="0" marL="50800" marR="165735" rtl="1" algn="r">
                        <a:lnSpc>
                          <a:spcPct val="101699"/>
                        </a:lnSpc>
                        <a:spcBef>
                          <a:spcPts val="0"/>
                        </a:spcBef>
                        <a:spcAft>
                          <a:spcPts val="0"/>
                        </a:spcAft>
                        <a:buNone/>
                      </a:pPr>
                      <a:r>
                        <a:rPr b="1" lang="ar-SA" sz="1200">
                          <a:latin typeface="Arial"/>
                          <a:ea typeface="Arial"/>
                          <a:cs typeface="Arial"/>
                          <a:sym typeface="Arial"/>
                        </a:rPr>
                        <a:t>لذلك، من المهم مراعاة العوامل المتعلقة بالأشخاص المشاركين والسياق، مثل:</a:t>
                      </a:r>
                      <a:endParaRPr/>
                    </a:p>
                    <a:p>
                      <a:pPr indent="0" lvl="0" marL="0" marR="0" rtl="1" algn="r">
                        <a:lnSpc>
                          <a:spcPct val="100000"/>
                        </a:lnSpc>
                        <a:spcBef>
                          <a:spcPts val="40"/>
                        </a:spcBef>
                        <a:spcAft>
                          <a:spcPts val="0"/>
                        </a:spcAft>
                        <a:buNone/>
                      </a:pPr>
                      <a:r>
                        <a:t/>
                      </a:r>
                      <a:endParaRPr sz="1350">
                        <a:latin typeface="Times New Roman"/>
                        <a:ea typeface="Times New Roman"/>
                        <a:cs typeface="Times New Roman"/>
                        <a:sym typeface="Times New Roman"/>
                      </a:endParaRPr>
                    </a:p>
                    <a:p>
                      <a:pPr indent="-139700" lvl="0" marL="358775" marR="395605" rtl="1" algn="r">
                        <a:lnSpc>
                          <a:spcPct val="118181"/>
                        </a:lnSpc>
                        <a:spcBef>
                          <a:spcPts val="5"/>
                        </a:spcBef>
                        <a:spcAft>
                          <a:spcPts val="0"/>
                        </a:spcAft>
                        <a:buSzPts val="1100"/>
                        <a:buFont typeface="Arial"/>
                        <a:buChar char="•"/>
                      </a:pPr>
                      <a:r>
                        <a:rPr lang="ar-SA" sz="1100">
                          <a:latin typeface="Arial"/>
                          <a:ea typeface="Arial"/>
                          <a:cs typeface="Arial"/>
                          <a:sym typeface="Arial"/>
                        </a:rPr>
                        <a:t>الفروق الفردية في التواصل، بما في ذلك غير اللفظي (من خلال لغة الجسد/الكتابة الخ)</a:t>
                      </a:r>
                      <a:endParaRPr sz="1100">
                        <a:latin typeface="Arial"/>
                        <a:ea typeface="Arial"/>
                        <a:cs typeface="Arial"/>
                        <a:sym typeface="Arial"/>
                      </a:endParaRPr>
                    </a:p>
                    <a:p>
                      <a:pPr indent="-82550" lvl="0" marL="358775" marR="0" rtl="1" algn="r">
                        <a:lnSpc>
                          <a:spcPct val="100000"/>
                        </a:lnSpc>
                        <a:spcBef>
                          <a:spcPts val="10"/>
                        </a:spcBef>
                        <a:spcAft>
                          <a:spcPts val="0"/>
                        </a:spcAft>
                        <a:buSzPts val="900"/>
                        <a:buFont typeface="Arial"/>
                        <a:buNone/>
                      </a:pPr>
                      <a:r>
                        <a:t/>
                      </a:r>
                      <a:endParaRPr sz="900">
                        <a:latin typeface="Times New Roman"/>
                        <a:ea typeface="Times New Roman"/>
                        <a:cs typeface="Times New Roman"/>
                        <a:sym typeface="Times New Roman"/>
                      </a:endParaRPr>
                    </a:p>
                    <a:p>
                      <a:pPr indent="-139700" lvl="0" marL="358775" marR="0" rtl="1" algn="just">
                        <a:lnSpc>
                          <a:spcPct val="100000"/>
                        </a:lnSpc>
                        <a:spcBef>
                          <a:spcPts val="0"/>
                        </a:spcBef>
                        <a:spcAft>
                          <a:spcPts val="0"/>
                        </a:spcAft>
                        <a:buSzPts val="1100"/>
                        <a:buFont typeface="Arial"/>
                        <a:buChar char="•"/>
                      </a:pPr>
                      <a:r>
                        <a:rPr lang="ar-SA" sz="1100">
                          <a:latin typeface="Arial"/>
                          <a:ea typeface="Arial"/>
                          <a:cs typeface="Arial"/>
                          <a:sym typeface="Arial"/>
                        </a:rPr>
                        <a:t>الفروقات والقواسم المشتركة على الصعيد الثقافي</a:t>
                      </a:r>
                      <a:endParaRPr/>
                    </a:p>
                    <a:p>
                      <a:pPr indent="-82550" lvl="0" marL="358775" marR="0" rtl="1" algn="r">
                        <a:lnSpc>
                          <a:spcPct val="100000"/>
                        </a:lnSpc>
                        <a:spcBef>
                          <a:spcPts val="10"/>
                        </a:spcBef>
                        <a:spcAft>
                          <a:spcPts val="0"/>
                        </a:spcAft>
                        <a:buSzPts val="900"/>
                        <a:buFont typeface="Arial"/>
                        <a:buNone/>
                      </a:pPr>
                      <a:r>
                        <a:t/>
                      </a:r>
                      <a:endParaRPr sz="900">
                        <a:latin typeface="Times New Roman"/>
                        <a:ea typeface="Times New Roman"/>
                        <a:cs typeface="Times New Roman"/>
                        <a:sym typeface="Times New Roman"/>
                      </a:endParaRPr>
                    </a:p>
                    <a:p>
                      <a:pPr indent="-139700" lvl="0" marL="358775" marR="93345" rtl="1" algn="r">
                        <a:lnSpc>
                          <a:spcPct val="101699"/>
                        </a:lnSpc>
                        <a:spcBef>
                          <a:spcPts val="0"/>
                        </a:spcBef>
                        <a:spcAft>
                          <a:spcPts val="0"/>
                        </a:spcAft>
                        <a:buSzPts val="1200"/>
                        <a:buFont typeface="Arial"/>
                        <a:buChar char="•"/>
                      </a:pPr>
                      <a:r>
                        <a:rPr lang="ar-SA" sz="1200">
                          <a:latin typeface="Arimo"/>
                          <a:ea typeface="Arimo"/>
                          <a:cs typeface="Arimo"/>
                          <a:sym typeface="Arimo"/>
                        </a:rPr>
                        <a:t>ترتيبات الفصول الدراسية وأنماط الروتين فيها وأنشطتها وبيئتها (المادية والاجتماعية)</a:t>
                      </a:r>
                      <a:endParaRPr/>
                    </a:p>
                    <a:p>
                      <a:pPr indent="0" lvl="0" marL="0" marR="0" rtl="1" algn="r">
                        <a:lnSpc>
                          <a:spcPct val="100000"/>
                        </a:lnSpc>
                        <a:spcBef>
                          <a:spcPts val="25"/>
                        </a:spcBef>
                        <a:spcAft>
                          <a:spcPts val="0"/>
                        </a:spcAft>
                        <a:buSzPts val="1250"/>
                        <a:buFont typeface="Calibri"/>
                        <a:buNone/>
                      </a:pPr>
                      <a:r>
                        <a:t/>
                      </a:r>
                      <a:endParaRPr sz="1250">
                        <a:latin typeface="Times New Roman"/>
                        <a:ea typeface="Times New Roman"/>
                        <a:cs typeface="Times New Roman"/>
                        <a:sym typeface="Times New Roman"/>
                      </a:endParaRPr>
                    </a:p>
                    <a:p>
                      <a:pPr indent="0" lvl="0" marL="50800" marR="0" rtl="1" algn="r">
                        <a:lnSpc>
                          <a:spcPct val="100000"/>
                        </a:lnSpc>
                        <a:spcBef>
                          <a:spcPts val="5"/>
                        </a:spcBef>
                        <a:spcAft>
                          <a:spcPts val="0"/>
                        </a:spcAft>
                        <a:buNone/>
                      </a:pPr>
                      <a:r>
                        <a:rPr b="1" lang="ar-SA" sz="1100">
                          <a:latin typeface="Arial"/>
                          <a:ea typeface="Arial"/>
                          <a:cs typeface="Arial"/>
                          <a:sym typeface="Arial"/>
                        </a:rPr>
                        <a:t>يمكن أن تشمل التدابير العملية:</a:t>
                      </a:r>
                      <a:endParaRPr/>
                    </a:p>
                    <a:p>
                      <a:pPr indent="0" lvl="0" marL="0" marR="0" rtl="1" algn="r">
                        <a:lnSpc>
                          <a:spcPct val="100000"/>
                        </a:lnSpc>
                        <a:spcBef>
                          <a:spcPts val="0"/>
                        </a:spcBef>
                        <a:spcAft>
                          <a:spcPts val="0"/>
                        </a:spcAft>
                        <a:buNone/>
                      </a:pPr>
                      <a:r>
                        <a:t/>
                      </a:r>
                      <a:endParaRPr sz="900">
                        <a:latin typeface="Times New Roman"/>
                        <a:ea typeface="Times New Roman"/>
                        <a:cs typeface="Times New Roman"/>
                        <a:sym typeface="Times New Roman"/>
                      </a:endParaRPr>
                    </a:p>
                    <a:p>
                      <a:pPr indent="-139700" lvl="0" marL="358775" marR="368300" rtl="1" algn="r">
                        <a:lnSpc>
                          <a:spcPct val="101699"/>
                        </a:lnSpc>
                        <a:spcBef>
                          <a:spcPts val="0"/>
                        </a:spcBef>
                        <a:spcAft>
                          <a:spcPts val="0"/>
                        </a:spcAft>
                        <a:buSzPts val="1200"/>
                        <a:buFont typeface="Noto Sans Symbols"/>
                        <a:buChar char="•"/>
                      </a:pPr>
                      <a:r>
                        <a:rPr lang="ar-SA" sz="1200">
                          <a:latin typeface="Arimo"/>
                          <a:ea typeface="Arimo"/>
                          <a:cs typeface="Arimo"/>
                          <a:sym typeface="Arimo"/>
                        </a:rPr>
                        <a:t>مناقشة قيمة الإصغاء إلى أصوات أخرى في محيطك</a:t>
                      </a:r>
                      <a:endParaRPr/>
                    </a:p>
                    <a:p>
                      <a:pPr indent="-139700" lvl="0" marL="358775" marR="414019" rtl="1" algn="r">
                        <a:lnSpc>
                          <a:spcPct val="97300"/>
                        </a:lnSpc>
                        <a:spcBef>
                          <a:spcPts val="900"/>
                        </a:spcBef>
                        <a:spcAft>
                          <a:spcPts val="0"/>
                        </a:spcAft>
                        <a:buSzPts val="1200"/>
                        <a:buFont typeface="Noto Sans Symbols"/>
                        <a:buChar char="•"/>
                      </a:pPr>
                      <a:r>
                        <a:rPr lang="ar-SA" sz="1100">
                          <a:latin typeface="Arial"/>
                          <a:ea typeface="Arial"/>
                          <a:cs typeface="Arial"/>
                          <a:sym typeface="Arial"/>
                        </a:rPr>
                        <a:t>تكييف نماذج الملاحظة في حزمة T-SEDA وتوسيعها للإجابة عن الأسئلة المحددة حول الإدماج والشمول</a:t>
                      </a:r>
                      <a:endParaRPr/>
                    </a:p>
                    <a:p>
                      <a:pPr indent="-82550" lvl="0" marL="358775" marR="0" rtl="1" algn="r">
                        <a:lnSpc>
                          <a:spcPct val="100000"/>
                        </a:lnSpc>
                        <a:spcBef>
                          <a:spcPts val="5"/>
                        </a:spcBef>
                        <a:spcAft>
                          <a:spcPts val="0"/>
                        </a:spcAft>
                        <a:buSzPts val="900"/>
                        <a:buFont typeface="Calibri"/>
                        <a:buNone/>
                      </a:pPr>
                      <a:r>
                        <a:t/>
                      </a:r>
                      <a:endParaRPr sz="900">
                        <a:latin typeface="Times New Roman"/>
                        <a:ea typeface="Times New Roman"/>
                        <a:cs typeface="Times New Roman"/>
                        <a:sym typeface="Times New Roman"/>
                      </a:endParaRPr>
                    </a:p>
                    <a:p>
                      <a:pPr indent="-139700" lvl="0" marL="358775" marR="108585" rtl="1" algn="r">
                        <a:lnSpc>
                          <a:spcPct val="100000"/>
                        </a:lnSpc>
                        <a:spcBef>
                          <a:spcPts val="5"/>
                        </a:spcBef>
                        <a:spcAft>
                          <a:spcPts val="0"/>
                        </a:spcAft>
                        <a:buSzPts val="1200"/>
                        <a:buFont typeface="Noto Sans Symbols"/>
                        <a:buChar char="•"/>
                      </a:pPr>
                      <a:r>
                        <a:rPr lang="ar-SA" sz="1100">
                          <a:latin typeface="Arial"/>
                          <a:ea typeface="Arial"/>
                          <a:cs typeface="Arial"/>
                          <a:sym typeface="Arial"/>
                        </a:rPr>
                        <a:t>تطوير هياكل جديدة تدعم التفاعل الجماعي والوعي الثقافي</a:t>
                      </a:r>
                      <a:endParaRPr/>
                    </a:p>
                  </a:txBody>
                  <a:tcPr marT="34925" marB="0" marR="0" marL="0">
                    <a:lnT cap="flat" cmpd="sng" w="31725">
                      <a:solidFill>
                        <a:srgbClr val="2791A6"/>
                      </a:solidFill>
                      <a:prstDash val="solid"/>
                      <a:round/>
                      <a:headEnd len="sm" w="sm" type="none"/>
                      <a:tailEnd len="sm" w="sm" type="none"/>
                    </a:lnT>
                    <a:solidFill>
                      <a:srgbClr val="D9F1F6"/>
                    </a:solidFill>
                  </a:tcPr>
                </a:tc>
              </a:tr>
              <a:tr h="1821275">
                <a:tc gridSpan="3">
                  <a:txBody>
                    <a:bodyPr/>
                    <a:lstStyle/>
                    <a:p>
                      <a:pPr indent="0" lvl="0" marL="151765" marR="0" rtl="1" algn="just">
                        <a:lnSpc>
                          <a:spcPct val="100000"/>
                        </a:lnSpc>
                        <a:spcBef>
                          <a:spcPts val="0"/>
                        </a:spcBef>
                        <a:spcAft>
                          <a:spcPts val="0"/>
                        </a:spcAft>
                        <a:buNone/>
                      </a:pPr>
                      <a:r>
                        <a:rPr b="1" lang="ar-SA" sz="1400">
                          <a:latin typeface="Arial"/>
                          <a:ea typeface="Arial"/>
                          <a:cs typeface="Arial"/>
                          <a:sym typeface="Arial"/>
                        </a:rPr>
                        <a:t>إشراك الطلاب المصابين بطيف التوحد في الحوار</a:t>
                      </a:r>
                      <a:endParaRPr/>
                    </a:p>
                    <a:p>
                      <a:pPr indent="0" lvl="0" marL="0" marR="0" rtl="1" algn="r">
                        <a:lnSpc>
                          <a:spcPct val="100000"/>
                        </a:lnSpc>
                        <a:spcBef>
                          <a:spcPts val="20"/>
                        </a:spcBef>
                        <a:spcAft>
                          <a:spcPts val="0"/>
                        </a:spcAft>
                        <a:buNone/>
                      </a:pPr>
                      <a:r>
                        <a:t/>
                      </a:r>
                      <a:endParaRPr sz="1200">
                        <a:latin typeface="Times New Roman"/>
                        <a:ea typeface="Times New Roman"/>
                        <a:cs typeface="Times New Roman"/>
                        <a:sym typeface="Times New Roman"/>
                      </a:endParaRPr>
                    </a:p>
                    <a:p>
                      <a:pPr indent="0" lvl="0" marL="151765" marR="135890" rtl="1" algn="just">
                        <a:lnSpc>
                          <a:spcPct val="95800"/>
                        </a:lnSpc>
                        <a:spcBef>
                          <a:spcPts val="0"/>
                        </a:spcBef>
                        <a:spcAft>
                          <a:spcPts val="0"/>
                        </a:spcAft>
                        <a:buNone/>
                      </a:pPr>
                      <a:r>
                        <a:rPr lang="ar-SA" sz="1200">
                          <a:latin typeface="Arial"/>
                          <a:ea typeface="Arial"/>
                          <a:cs typeface="Arial"/>
                          <a:sym typeface="Arial"/>
                        </a:rPr>
                        <a:t>على سبيل المثال، ابتكرت آنا لورا تريغو كلابيس طرقًا لتعديل مخطط ترميز T-SEDA كي يتماشى مع خصائص التواصل المرتبطة بالتوحد، حيث تم إثراء بعض الإستراتيجيات، وإضافة اقتراحات حول كيفية تطبيقها لدعم فهم الطلاب لمحتوى الحوار وهيكليته وما هو متوقع من مشاركتهم. كما أضيفت ست ميزات رئيسية، بما في ذلك دمج أساليب التمثيل المرئية أو الجسدية، وتعزيز الوضوح، وتقسيم المعلومات إلى خطوات، ومنح الخيارات، والتوسط في الحوار مع الأقران، وتقديم الدعم الفردي. تتعلق إستراتيجيات جديدة أخرى بتهيئة بيئة الفصل الدراسي المادية والتخطيط لأنشطة أكثر ودية تفتح الفرص لأشكال مختلفة من المساهمة. يمكن التواصل مع </a:t>
                      </a:r>
                      <a:r>
                        <a:rPr lang="ar-SA" sz="1200" u="sng">
                          <a:solidFill>
                            <a:schemeClr val="hlink"/>
                          </a:solidFill>
                          <a:latin typeface="Arial"/>
                          <a:ea typeface="Arial"/>
                          <a:cs typeface="Arial"/>
                          <a:sym typeface="Arial"/>
                          <a:hlinkClick r:id="rId3"/>
                        </a:rPr>
                        <a:t>t-seda@educ.cam.ac.uk</a:t>
                      </a:r>
                      <a:r>
                        <a:rPr lang="ar-SA" sz="1200">
                          <a:latin typeface="Arial"/>
                          <a:ea typeface="Arial"/>
                          <a:cs typeface="Arial"/>
                          <a:sym typeface="Arial"/>
                        </a:rPr>
                        <a:t> للحصول على مزيد من المعلومات حول الموارد المجانية المتاحة.</a:t>
                      </a:r>
                      <a:endParaRPr/>
                    </a:p>
                    <a:p>
                      <a:pPr indent="0" lvl="0" marL="0" marR="304165" rtl="1" algn="ctr">
                        <a:lnSpc>
                          <a:spcPct val="98000"/>
                        </a:lnSpc>
                        <a:spcBef>
                          <a:spcPts val="0"/>
                        </a:spcBef>
                        <a:spcAft>
                          <a:spcPts val="0"/>
                        </a:spcAft>
                        <a:buNone/>
                      </a:pPr>
                      <a:r>
                        <a:t/>
                      </a:r>
                      <a:endParaRPr sz="1000">
                        <a:latin typeface="Arial"/>
                        <a:ea typeface="Arial"/>
                        <a:cs typeface="Arial"/>
                        <a:sym typeface="Arial"/>
                      </a:endParaRPr>
                    </a:p>
                    <a:p>
                      <a:pPr indent="0" lvl="0" marL="0" marR="304165" rtl="1" algn="ctr">
                        <a:lnSpc>
                          <a:spcPct val="98000"/>
                        </a:lnSpc>
                        <a:spcBef>
                          <a:spcPts val="0"/>
                        </a:spcBef>
                        <a:spcAft>
                          <a:spcPts val="0"/>
                        </a:spcAft>
                        <a:buNone/>
                      </a:pPr>
                      <a:r>
                        <a:t/>
                      </a:r>
                      <a:endParaRPr sz="1000">
                        <a:latin typeface="Arial"/>
                        <a:ea typeface="Arial"/>
                        <a:cs typeface="Arial"/>
                        <a:sym typeface="Arial"/>
                      </a:endParaRPr>
                    </a:p>
                  </a:txBody>
                  <a:tcPr marT="107325" marB="0" marR="0" marL="0"/>
                </a:tc>
                <a:tc hMerge="1"/>
                <a:tc hMerge="1"/>
              </a:tr>
            </a:tbl>
          </a:graphicData>
        </a:graphic>
      </p:graphicFrame>
      <p:sp>
        <p:nvSpPr>
          <p:cNvPr id="353" name="Google Shape;353;p33"/>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7" name="Shape 357"/>
        <p:cNvGrpSpPr/>
        <p:nvPr/>
      </p:nvGrpSpPr>
      <p:grpSpPr>
        <a:xfrm>
          <a:off x="0" y="0"/>
          <a:ext cx="0" cy="0"/>
          <a:chOff x="0" y="0"/>
          <a:chExt cx="0" cy="0"/>
        </a:xfrm>
      </p:grpSpPr>
      <p:sp>
        <p:nvSpPr>
          <p:cNvPr id="358" name="Google Shape;358;p34"/>
          <p:cNvSpPr txBox="1"/>
          <p:nvPr/>
        </p:nvSpPr>
        <p:spPr>
          <a:xfrm>
            <a:off x="7169664" y="701267"/>
            <a:ext cx="3206236" cy="859851"/>
          </a:xfrm>
          <a:prstGeom prst="rect">
            <a:avLst/>
          </a:prstGeom>
          <a:solidFill>
            <a:srgbClr val="D9F1F6"/>
          </a:solidFill>
          <a:ln>
            <a:noFill/>
          </a:ln>
        </p:spPr>
        <p:txBody>
          <a:bodyPr anchorCtr="0" anchor="t" bIns="0" lIns="0" spcFirstLastPara="1" rIns="0" wrap="square" tIns="15875">
            <a:spAutoFit/>
          </a:bodyPr>
          <a:lstStyle/>
          <a:p>
            <a:pPr indent="0" lvl="0" marL="26034" marR="0" rtl="1" algn="r">
              <a:lnSpc>
                <a:spcPct val="100000"/>
              </a:lnSpc>
              <a:spcBef>
                <a:spcPts val="0"/>
              </a:spcBef>
              <a:spcAft>
                <a:spcPts val="0"/>
              </a:spcAft>
              <a:buNone/>
            </a:pPr>
            <a:r>
              <a:rPr b="1" lang="ar-SA" sz="1800">
                <a:solidFill>
                  <a:srgbClr val="1A616F"/>
                </a:solidFill>
                <a:latin typeface="Arial"/>
                <a:ea typeface="Arial"/>
                <a:cs typeface="Arial"/>
                <a:sym typeface="Arial"/>
              </a:rPr>
              <a:t>الجزء د. ما مدى إنتاجية الحوار في فصلي الدراسي؟</a:t>
            </a:r>
            <a:endParaRPr/>
          </a:p>
          <a:p>
            <a:pPr indent="0" lvl="0" marL="26034" marR="0" rtl="1" algn="r">
              <a:lnSpc>
                <a:spcPct val="100000"/>
              </a:lnSpc>
              <a:spcBef>
                <a:spcPts val="125"/>
              </a:spcBef>
              <a:spcAft>
                <a:spcPts val="0"/>
              </a:spcAft>
              <a:buNone/>
            </a:pPr>
            <a:r>
              <a:rPr b="1" lang="ar-SA" sz="1800">
                <a:solidFill>
                  <a:srgbClr val="1A616F"/>
                </a:solidFill>
                <a:latin typeface="Arial"/>
                <a:ea typeface="Arial"/>
                <a:cs typeface="Arial"/>
                <a:sym typeface="Arial"/>
              </a:rPr>
              <a:t>مراجعة ذاتية للمعلمين</a:t>
            </a:r>
            <a:endParaRPr/>
          </a:p>
        </p:txBody>
      </p:sp>
      <p:sp>
        <p:nvSpPr>
          <p:cNvPr id="359" name="Google Shape;359;p34"/>
          <p:cNvSpPr txBox="1"/>
          <p:nvPr/>
        </p:nvSpPr>
        <p:spPr>
          <a:xfrm>
            <a:off x="4508500" y="724288"/>
            <a:ext cx="1680584" cy="246221"/>
          </a:xfrm>
          <a:prstGeom prst="rect">
            <a:avLst/>
          </a:prstGeom>
          <a:noFill/>
          <a:ln>
            <a:noFill/>
          </a:ln>
        </p:spPr>
        <p:txBody>
          <a:bodyPr anchorCtr="0" anchor="t" bIns="0" lIns="0" spcFirstLastPara="1" rIns="0" wrap="square" tIns="0">
            <a:spAutoFit/>
          </a:bodyPr>
          <a:lstStyle/>
          <a:p>
            <a:pPr indent="0" lvl="0" marL="12700" marR="0" rtl="1" algn="ctr">
              <a:lnSpc>
                <a:spcPct val="100000"/>
              </a:lnSpc>
              <a:spcBef>
                <a:spcPts val="0"/>
              </a:spcBef>
              <a:spcAft>
                <a:spcPts val="0"/>
              </a:spcAft>
              <a:buNone/>
            </a:pPr>
            <a:r>
              <a:rPr b="1" lang="ar-SA" sz="1600">
                <a:solidFill>
                  <a:schemeClr val="dk1"/>
                </a:solidFill>
                <a:latin typeface="Arial"/>
                <a:ea typeface="Arial"/>
                <a:cs typeface="Arial"/>
                <a:sym typeface="Arial"/>
              </a:rPr>
              <a:t>مراجعتك الذاتية</a:t>
            </a:r>
            <a:endParaRPr/>
          </a:p>
        </p:txBody>
      </p:sp>
      <p:sp>
        <p:nvSpPr>
          <p:cNvPr id="360" name="Google Shape;360;p34"/>
          <p:cNvSpPr txBox="1"/>
          <p:nvPr/>
        </p:nvSpPr>
        <p:spPr>
          <a:xfrm>
            <a:off x="630555" y="2001256"/>
            <a:ext cx="9746615" cy="41148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1915" marR="93980" rtl="1" algn="r">
              <a:lnSpc>
                <a:spcPct val="121700"/>
              </a:lnSpc>
              <a:spcBef>
                <a:spcPts val="0"/>
              </a:spcBef>
              <a:spcAft>
                <a:spcPts val="0"/>
              </a:spcAft>
              <a:buNone/>
            </a:pPr>
            <a:r>
              <a:rPr lang="ar-SA" sz="1200">
                <a:solidFill>
                  <a:schemeClr val="dk1"/>
                </a:solidFill>
                <a:latin typeface="Arial"/>
                <a:ea typeface="Arial"/>
                <a:cs typeface="Arial"/>
                <a:sym typeface="Arial"/>
              </a:rPr>
              <a:t>قد ترغب في البدء بإجراء مراجعة ذاتية</a:t>
            </a:r>
            <a:r>
              <a:rPr baseline="30000" lang="ar-SA" sz="1200">
                <a:solidFill>
                  <a:schemeClr val="dk1"/>
                </a:solidFill>
                <a:latin typeface="Arial"/>
                <a:ea typeface="Arial"/>
                <a:cs typeface="Arial"/>
                <a:sym typeface="Arial"/>
              </a:rPr>
              <a:t>1</a:t>
            </a:r>
            <a:r>
              <a:rPr lang="ar-SA" sz="1200">
                <a:solidFill>
                  <a:schemeClr val="dk1"/>
                </a:solidFill>
                <a:latin typeface="Arial"/>
                <a:ea typeface="Arial"/>
                <a:cs typeface="Arial"/>
                <a:sym typeface="Arial"/>
              </a:rPr>
              <a:t>. لكن تذكر أننا في بعض الأحيان نفهم بيانات المراجعة بشكل مختلف. على سبيل المثال، فإن قاعدة أساسية، مثل </a:t>
            </a:r>
            <a:r>
              <a:rPr b="1" lang="ar-SA" sz="1200">
                <a:solidFill>
                  <a:schemeClr val="dk1"/>
                </a:solidFill>
                <a:latin typeface="Arial"/>
                <a:ea typeface="Arial"/>
                <a:cs typeface="Arial"/>
                <a:sym typeface="Arial"/>
              </a:rPr>
              <a:t>"نثق بعضنا ببعض ونستمع بعضنا لبعض"</a:t>
            </a:r>
            <a:r>
              <a:rPr lang="ar-SA" sz="1200">
                <a:solidFill>
                  <a:schemeClr val="dk1"/>
                </a:solidFill>
                <a:latin typeface="Arial"/>
                <a:ea typeface="Arial"/>
                <a:cs typeface="Arial"/>
                <a:sym typeface="Arial"/>
              </a:rPr>
              <a:t>، لها مجموعة معانٍ محتملة، مثل</a:t>
            </a:r>
            <a:r>
              <a:rPr baseline="30000" lang="ar-SA" sz="1200">
                <a:solidFill>
                  <a:schemeClr val="dk1"/>
                </a:solidFill>
                <a:latin typeface="Arial"/>
                <a:ea typeface="Arial"/>
                <a:cs typeface="Arial"/>
                <a:sym typeface="Arial"/>
              </a:rPr>
              <a:t>2</a:t>
            </a:r>
            <a:r>
              <a:rPr lang="ar-SA" sz="1200">
                <a:solidFill>
                  <a:schemeClr val="dk1"/>
                </a:solidFill>
                <a:latin typeface="Arial"/>
                <a:ea typeface="Arial"/>
                <a:cs typeface="Arial"/>
                <a:sym typeface="Arial"/>
              </a:rPr>
              <a:t>:</a:t>
            </a:r>
            <a:endParaRPr/>
          </a:p>
          <a:p>
            <a:pPr indent="-171450" lvl="0" marL="481965" marR="0" rtl="1" algn="r">
              <a:lnSpc>
                <a:spcPct val="100000"/>
              </a:lnSpc>
              <a:spcBef>
                <a:spcPts val="885"/>
              </a:spcBef>
              <a:spcAft>
                <a:spcPts val="0"/>
              </a:spcAft>
              <a:buClr>
                <a:schemeClr val="dk1"/>
              </a:buClr>
              <a:buSzPts val="1200"/>
              <a:buFont typeface="Arial"/>
              <a:buChar char="•"/>
            </a:pPr>
            <a:r>
              <a:rPr lang="ar-SA" sz="1200">
                <a:solidFill>
                  <a:schemeClr val="dk1"/>
                </a:solidFill>
                <a:latin typeface="Arial"/>
                <a:ea typeface="Arial"/>
                <a:cs typeface="Arial"/>
                <a:sym typeface="Arial"/>
              </a:rPr>
              <a:t>تعزيز العلاقات الشخصية</a:t>
            </a:r>
            <a:endParaRPr/>
          </a:p>
          <a:p>
            <a:pPr indent="-171450" lvl="0" marL="481965" marR="0" rtl="1" algn="r">
              <a:lnSpc>
                <a:spcPct val="100000"/>
              </a:lnSpc>
              <a:spcBef>
                <a:spcPts val="320"/>
              </a:spcBef>
              <a:spcAft>
                <a:spcPts val="0"/>
              </a:spcAft>
              <a:buClr>
                <a:schemeClr val="dk1"/>
              </a:buClr>
              <a:buSzPts val="1200"/>
              <a:buFont typeface="Arial"/>
              <a:buChar char="•"/>
            </a:pPr>
            <a:r>
              <a:rPr lang="ar-SA" sz="1200">
                <a:solidFill>
                  <a:schemeClr val="dk1"/>
                </a:solidFill>
                <a:latin typeface="Arial"/>
                <a:ea typeface="Arial"/>
                <a:cs typeface="Arial"/>
                <a:sym typeface="Arial"/>
              </a:rPr>
              <a:t>سماع أفكار الجميع</a:t>
            </a:r>
            <a:endParaRPr/>
          </a:p>
          <a:p>
            <a:pPr indent="-171450" lvl="0" marL="481965" marR="0" rtl="1" algn="r">
              <a:lnSpc>
                <a:spcPct val="100000"/>
              </a:lnSpc>
              <a:spcBef>
                <a:spcPts val="320"/>
              </a:spcBef>
              <a:spcAft>
                <a:spcPts val="0"/>
              </a:spcAft>
              <a:buClr>
                <a:schemeClr val="dk1"/>
              </a:buClr>
              <a:buSzPts val="1200"/>
              <a:buFont typeface="Arial"/>
              <a:buChar char="•"/>
            </a:pPr>
            <a:r>
              <a:rPr lang="ar-SA" sz="1200">
                <a:solidFill>
                  <a:schemeClr val="dk1"/>
                </a:solidFill>
                <a:latin typeface="Arial"/>
                <a:ea typeface="Arial"/>
                <a:cs typeface="Arial"/>
                <a:sym typeface="Arial"/>
              </a:rPr>
              <a:t>التعلم من تفكير الزملاء الآخرين</a:t>
            </a:r>
            <a:endParaRPr/>
          </a:p>
          <a:p>
            <a:pPr indent="0" lvl="0" marL="0" marR="0" rtl="1" algn="r">
              <a:lnSpc>
                <a:spcPct val="100000"/>
              </a:lnSpc>
              <a:spcBef>
                <a:spcPts val="315"/>
              </a:spcBef>
              <a:spcAft>
                <a:spcPts val="0"/>
              </a:spcAft>
              <a:buNone/>
            </a:pPr>
            <a:r>
              <a:t/>
            </a:r>
            <a:endParaRPr sz="2050">
              <a:solidFill>
                <a:schemeClr val="dk1"/>
              </a:solidFill>
              <a:latin typeface="Times New Roman"/>
              <a:ea typeface="Times New Roman"/>
              <a:cs typeface="Times New Roman"/>
              <a:sym typeface="Times New Roman"/>
            </a:endParaRPr>
          </a:p>
          <a:p>
            <a:pPr indent="0" lvl="0" marL="81915" marR="0" rtl="1" algn="r">
              <a:lnSpc>
                <a:spcPct val="100000"/>
              </a:lnSpc>
              <a:spcBef>
                <a:spcPts val="0"/>
              </a:spcBef>
              <a:spcAft>
                <a:spcPts val="0"/>
              </a:spcAft>
              <a:buNone/>
            </a:pPr>
            <a:r>
              <a:rPr lang="ar-SA" sz="1200">
                <a:solidFill>
                  <a:schemeClr val="dk1"/>
                </a:solidFill>
                <a:latin typeface="Arimo"/>
                <a:ea typeface="Arimo"/>
                <a:cs typeface="Arimo"/>
                <a:sym typeface="Arimo"/>
              </a:rPr>
              <a:t>ستساعدك مراجعتك الذاتية على تحديد خصائص ممارساتك الحالية في الفصل الدراسي. كما ستساعدك أيضًا على:</a:t>
            </a:r>
            <a:endParaRPr/>
          </a:p>
          <a:p>
            <a:pPr indent="-227965" lvl="0" marL="532130" marR="0" rtl="1" algn="r">
              <a:lnSpc>
                <a:spcPct val="100000"/>
              </a:lnSpc>
              <a:spcBef>
                <a:spcPts val="955"/>
              </a:spcBef>
              <a:spcAft>
                <a:spcPts val="0"/>
              </a:spcAft>
              <a:buClr>
                <a:schemeClr val="dk1"/>
              </a:buClr>
              <a:buSzPts val="1200"/>
              <a:buFont typeface="Noto Sans Symbols"/>
              <a:buChar char="•"/>
            </a:pPr>
            <a:r>
              <a:rPr lang="ar-SA" sz="1200">
                <a:solidFill>
                  <a:schemeClr val="dk1"/>
                </a:solidFill>
                <a:latin typeface="Arimo"/>
                <a:ea typeface="Arimo"/>
                <a:cs typeface="Arimo"/>
                <a:sym typeface="Arimo"/>
              </a:rPr>
              <a:t>بدء دورتك التأملية من خلال التركيز على اهتماماتك وأهدافك لبدء التفكير في استعلامك.</a:t>
            </a:r>
            <a:endParaRPr/>
          </a:p>
          <a:p>
            <a:pPr indent="-227965" lvl="0" marL="532130" marR="0" rtl="1" algn="r">
              <a:lnSpc>
                <a:spcPct val="100000"/>
              </a:lnSpc>
              <a:spcBef>
                <a:spcPts val="355"/>
              </a:spcBef>
              <a:spcAft>
                <a:spcPts val="0"/>
              </a:spcAft>
              <a:buClr>
                <a:schemeClr val="dk1"/>
              </a:buClr>
              <a:buSzPts val="1200"/>
              <a:buFont typeface="Noto Sans Symbols"/>
              <a:buChar char="•"/>
            </a:pPr>
            <a:r>
              <a:rPr lang="ar-SA" sz="1200">
                <a:solidFill>
                  <a:schemeClr val="dk1"/>
                </a:solidFill>
                <a:latin typeface="Arimo"/>
                <a:ea typeface="Arimo"/>
                <a:cs typeface="Arimo"/>
                <a:sym typeface="Arimo"/>
              </a:rPr>
              <a:t>تأمل مجريات الأحداث ومراقبتها أثناء مضيك قُدمًا.</a:t>
            </a:r>
            <a:endParaRPr/>
          </a:p>
          <a:p>
            <a:pPr indent="-227965" lvl="0" marL="532130" marR="0" rtl="1" algn="r">
              <a:lnSpc>
                <a:spcPct val="100000"/>
              </a:lnSpc>
              <a:spcBef>
                <a:spcPts val="355"/>
              </a:spcBef>
              <a:spcAft>
                <a:spcPts val="0"/>
              </a:spcAft>
              <a:buClr>
                <a:schemeClr val="dk1"/>
              </a:buClr>
              <a:buSzPts val="1200"/>
              <a:buFont typeface="Noto Sans Symbols"/>
              <a:buChar char="•"/>
            </a:pPr>
            <a:r>
              <a:rPr lang="ar-SA" sz="1200">
                <a:solidFill>
                  <a:schemeClr val="dk1"/>
                </a:solidFill>
                <a:latin typeface="Arimo"/>
                <a:ea typeface="Arimo"/>
                <a:cs typeface="Arimo"/>
                <a:sym typeface="Arimo"/>
              </a:rPr>
              <a:t>رؤية مدى تغير الحوار في فصلك، وذلك من خلال تكرار المراجعة بعد استعلامك.</a:t>
            </a:r>
            <a:endParaRPr/>
          </a:p>
          <a:p>
            <a:pPr indent="0" lvl="0" marL="0" marR="0" rtl="1" algn="r">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marR="0" rtl="1" algn="r">
              <a:lnSpc>
                <a:spcPct val="100000"/>
              </a:lnSpc>
              <a:spcBef>
                <a:spcPts val="15"/>
              </a:spcBef>
              <a:spcAft>
                <a:spcPts val="0"/>
              </a:spcAft>
              <a:buNone/>
            </a:pPr>
            <a:r>
              <a:t/>
            </a:r>
            <a:endParaRPr sz="800">
              <a:solidFill>
                <a:schemeClr val="dk1"/>
              </a:solidFill>
              <a:latin typeface="Times New Roman"/>
              <a:ea typeface="Times New Roman"/>
              <a:cs typeface="Times New Roman"/>
              <a:sym typeface="Times New Roman"/>
            </a:endParaRPr>
          </a:p>
          <a:p>
            <a:pPr indent="0" lvl="0" marL="81915" marR="0" rtl="1" algn="r">
              <a:lnSpc>
                <a:spcPct val="100000"/>
              </a:lnSpc>
              <a:spcBef>
                <a:spcPts val="0"/>
              </a:spcBef>
              <a:spcAft>
                <a:spcPts val="0"/>
              </a:spcAft>
              <a:buNone/>
            </a:pPr>
            <a:r>
              <a:rPr lang="ar-SA" sz="1200">
                <a:solidFill>
                  <a:schemeClr val="dk1"/>
                </a:solidFill>
                <a:latin typeface="Arimo"/>
                <a:ea typeface="Arimo"/>
                <a:cs typeface="Arimo"/>
                <a:sym typeface="Arimo"/>
              </a:rPr>
              <a:t>ستجد التدقيق الذاتي في الصفحة التالية، وتتوفر نسخة قابلة للتنزيل على موقع T-SEDA لتكملها بنفسك.</a:t>
            </a:r>
            <a:endParaRPr/>
          </a:p>
          <a:p>
            <a:pPr indent="0" lvl="0" marL="81915" marR="202565" rtl="1" algn="r">
              <a:lnSpc>
                <a:spcPct val="121700"/>
              </a:lnSpc>
              <a:spcBef>
                <a:spcPts val="570"/>
              </a:spcBef>
              <a:spcAft>
                <a:spcPts val="0"/>
              </a:spcAft>
              <a:buNone/>
            </a:pPr>
            <a:r>
              <a:rPr b="1" lang="ar-SA" sz="1200">
                <a:solidFill>
                  <a:schemeClr val="dk1"/>
                </a:solidFill>
                <a:latin typeface="Arial"/>
                <a:ea typeface="Arial"/>
                <a:cs typeface="Arial"/>
                <a:sym typeface="Arial"/>
              </a:rPr>
              <a:t>الأداة 2H، استبيان التعليم بالحوار - تقييم ممارساتهم</a:t>
            </a:r>
            <a:r>
              <a:rPr lang="ar-SA" sz="1200">
                <a:solidFill>
                  <a:schemeClr val="dk1"/>
                </a:solidFill>
                <a:latin typeface="Calibri"/>
                <a:ea typeface="Calibri"/>
                <a:cs typeface="Calibri"/>
                <a:sym typeface="Calibri"/>
              </a:rPr>
              <a:t> </a:t>
            </a:r>
            <a:r>
              <a:rPr lang="ar-SA" sz="1200">
                <a:solidFill>
                  <a:schemeClr val="dk1"/>
                </a:solidFill>
                <a:latin typeface="Arimo"/>
                <a:ea typeface="Arimo"/>
                <a:cs typeface="Arimo"/>
                <a:sym typeface="Arimo"/>
              </a:rPr>
              <a:t>توفر لك أيضًا فرصة للتأمل في ممارساتك. يمكنك القيام بذلك في مراحل مختلفة أثناء إجراء استعلام، لتسجيل التغيرات التي تطرأ على ممارساتك.</a:t>
            </a:r>
            <a:endParaRPr/>
          </a:p>
          <a:p>
            <a:pPr indent="0" lvl="0" marL="0" marR="0" rtl="1" algn="r">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539115" marR="0" rtl="1" algn="r">
              <a:lnSpc>
                <a:spcPct val="100000"/>
              </a:lnSpc>
              <a:spcBef>
                <a:spcPts val="0"/>
              </a:spcBef>
              <a:spcAft>
                <a:spcPts val="0"/>
              </a:spcAft>
              <a:buNone/>
            </a:pPr>
            <a:r>
              <a:rPr b="1" lang="ar-SA" sz="1200">
                <a:solidFill>
                  <a:srgbClr val="0000FF"/>
                </a:solidFill>
                <a:latin typeface="Arial"/>
                <a:ea typeface="Arial"/>
                <a:cs typeface="Arial"/>
                <a:sym typeface="Arial"/>
              </a:rPr>
              <a:t> </a:t>
            </a:r>
            <a:r>
              <a:rPr b="1" lang="ar-SA" sz="1200" u="sng">
                <a:solidFill>
                  <a:schemeClr val="hlink"/>
                </a:solidFill>
                <a:latin typeface="Arial"/>
                <a:ea typeface="Arial"/>
                <a:cs typeface="Arial"/>
                <a:sym typeface="Arial"/>
                <a:hlinkClick r:id="rId3"/>
              </a:rPr>
              <a:t>مقطع الفيديو 6: استكمال مراجعتك الذاتية</a:t>
            </a:r>
            <a:endParaRPr/>
          </a:p>
        </p:txBody>
      </p:sp>
      <p:sp>
        <p:nvSpPr>
          <p:cNvPr id="361" name="Google Shape;361;p34"/>
          <p:cNvSpPr txBox="1"/>
          <p:nvPr/>
        </p:nvSpPr>
        <p:spPr>
          <a:xfrm>
            <a:off x="774700" y="1692028"/>
            <a:ext cx="1619892" cy="184666"/>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i="1" lang="ar-SA" sz="1200">
                <a:solidFill>
                  <a:schemeClr val="dk1"/>
                </a:solidFill>
                <a:latin typeface="Arial"/>
                <a:ea typeface="Arial"/>
                <a:cs typeface="Arial"/>
                <a:sym typeface="Arial"/>
              </a:rPr>
              <a:t>قسم دورة الاستعلام</a:t>
            </a:r>
            <a:endParaRPr/>
          </a:p>
        </p:txBody>
      </p:sp>
      <p:sp>
        <p:nvSpPr>
          <p:cNvPr id="362" name="Google Shape;362;p34"/>
          <p:cNvSpPr/>
          <p:nvPr/>
        </p:nvSpPr>
        <p:spPr>
          <a:xfrm flipH="1">
            <a:off x="9860285" y="5610225"/>
            <a:ext cx="439415" cy="43941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34"/>
          <p:cNvSpPr txBox="1"/>
          <p:nvPr/>
        </p:nvSpPr>
        <p:spPr>
          <a:xfrm>
            <a:off x="553720" y="6381291"/>
            <a:ext cx="9593580" cy="523220"/>
          </a:xfrm>
          <a:prstGeom prst="rect">
            <a:avLst/>
          </a:prstGeom>
          <a:noFill/>
          <a:ln>
            <a:noFill/>
          </a:ln>
        </p:spPr>
        <p:txBody>
          <a:bodyPr anchorCtr="0" anchor="t" bIns="0" lIns="0" spcFirstLastPara="1" rIns="0" wrap="square" tIns="0">
            <a:spAutoFit/>
          </a:bodyPr>
          <a:lstStyle/>
          <a:p>
            <a:pPr indent="-63500" lvl="0" marL="12700" marR="0" rtl="1" algn="r">
              <a:lnSpc>
                <a:spcPct val="100000"/>
              </a:lnSpc>
              <a:spcBef>
                <a:spcPts val="0"/>
              </a:spcBef>
              <a:spcAft>
                <a:spcPts val="0"/>
              </a:spcAft>
              <a:buClr>
                <a:schemeClr val="dk1"/>
              </a:buClr>
              <a:buSzPts val="1000"/>
              <a:buFont typeface="Arial"/>
              <a:buAutoNum type="arabicPeriod"/>
            </a:pPr>
            <a:r>
              <a:rPr lang="ar-SA" sz="1000">
                <a:solidFill>
                  <a:schemeClr val="dk1"/>
                </a:solidFill>
                <a:latin typeface="Arial"/>
                <a:ea typeface="Arial"/>
                <a:cs typeface="Arial"/>
                <a:sym typeface="Arial"/>
              </a:rPr>
              <a:t> تستند هذه التدقيق الذاتي إلى جدول أصلي وضعته ديان رولينز، وهي إحدى المعلمات والباحثات المشاركات لدينا في كامبريدج. (منحة مجلس البحوث الاقتصادية والاجتماعية رقم RES063270081).</a:t>
            </a:r>
            <a:endParaRPr sz="1000">
              <a:solidFill>
                <a:schemeClr val="dk1"/>
              </a:solidFill>
              <a:latin typeface="Arial"/>
              <a:ea typeface="Arial"/>
              <a:cs typeface="Arial"/>
              <a:sym typeface="Arial"/>
            </a:endParaRPr>
          </a:p>
          <a:p>
            <a:pPr indent="-63500" lvl="0" marL="12700" marR="217804" rtl="1" algn="r">
              <a:lnSpc>
                <a:spcPct val="120000"/>
              </a:lnSpc>
              <a:spcBef>
                <a:spcPts val="0"/>
              </a:spcBef>
              <a:spcAft>
                <a:spcPts val="0"/>
              </a:spcAft>
              <a:buClr>
                <a:schemeClr val="dk1"/>
              </a:buClr>
              <a:buSzPts val="1000"/>
              <a:buFont typeface="Arial"/>
              <a:buAutoNum type="arabicPeriod"/>
            </a:pPr>
            <a:r>
              <a:rPr lang="ar-SA" sz="1000">
                <a:solidFill>
                  <a:schemeClr val="dk1"/>
                </a:solidFill>
                <a:latin typeface="Arial"/>
                <a:ea typeface="Arial"/>
                <a:cs typeface="Arial"/>
                <a:sym typeface="Arial"/>
              </a:rPr>
              <a:t> تم تسليط الضوء على هذا التمييز بين المستويات والعناصر الثلاثة المختلفة للحوار ضمن الفصل الدراسي في دراسة مقارنة بأساليب مختلطة أجريت على نطاق واسع وتناولت الحوار في الفصل الدراسي خلال تدريس مادتي العلوم والرياضيات (</a:t>
            </a:r>
            <a:r>
              <a:rPr lang="ar-SA" sz="1000" u="sng">
                <a:solidFill>
                  <a:schemeClr val="hlink"/>
                </a:solidFill>
                <a:latin typeface="Arial"/>
                <a:ea typeface="Arial"/>
                <a:cs typeface="Arial"/>
                <a:sym typeface="Arial"/>
                <a:hlinkClick r:id="rId5"/>
              </a:rPr>
              <a:t>www.educ.cam.ac.uk/research/projects/episteme/</a:t>
            </a:r>
            <a:r>
              <a:rPr lang="ar-SA" sz="1000" u="sng">
                <a:solidFill>
                  <a:srgbClr val="0000FF"/>
                </a:solidFill>
                <a:latin typeface="Arial"/>
                <a:ea typeface="Arial"/>
                <a:cs typeface="Arial"/>
                <a:sym typeface="Arial"/>
              </a:rPr>
              <a:t>)</a:t>
            </a:r>
            <a:r>
              <a:rPr lang="ar-SA" sz="1000">
                <a:solidFill>
                  <a:schemeClr val="dk1"/>
                </a:solidFill>
                <a:latin typeface="Arial"/>
                <a:ea typeface="Arial"/>
                <a:cs typeface="Arial"/>
                <a:sym typeface="Arial"/>
              </a:rPr>
              <a:t>.</a:t>
            </a:r>
            <a:endParaRPr baseline="-25000" sz="1500">
              <a:solidFill>
                <a:schemeClr val="dk1"/>
              </a:solidFill>
              <a:latin typeface="Arial"/>
              <a:ea typeface="Arial"/>
              <a:cs typeface="Arial"/>
              <a:sym typeface="Arial"/>
            </a:endParaRPr>
          </a:p>
        </p:txBody>
      </p:sp>
      <p:pic>
        <p:nvPicPr>
          <p:cNvPr id="364" name="Google Shape;364;p34"/>
          <p:cNvPicPr preferRelativeResize="0"/>
          <p:nvPr/>
        </p:nvPicPr>
        <p:blipFill rotWithShape="1">
          <a:blip r:embed="rId6">
            <a:alphaModFix/>
          </a:blip>
          <a:srcRect b="0" l="0" r="0" t="0"/>
          <a:stretch/>
        </p:blipFill>
        <p:spPr>
          <a:xfrm>
            <a:off x="622299" y="481239"/>
            <a:ext cx="2286000" cy="1166586"/>
          </a:xfrm>
          <a:prstGeom prst="rect">
            <a:avLst/>
          </a:prstGeom>
          <a:noFill/>
          <a:ln>
            <a:noFill/>
          </a:ln>
        </p:spPr>
      </p:pic>
      <p:sp>
        <p:nvSpPr>
          <p:cNvPr id="365" name="Google Shape;365;p34"/>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9" name="Shape 369"/>
        <p:cNvGrpSpPr/>
        <p:nvPr/>
      </p:nvGrpSpPr>
      <p:grpSpPr>
        <a:xfrm>
          <a:off x="0" y="0"/>
          <a:ext cx="0" cy="0"/>
          <a:chOff x="0" y="0"/>
          <a:chExt cx="0" cy="0"/>
        </a:xfrm>
      </p:grpSpPr>
      <p:sp>
        <p:nvSpPr>
          <p:cNvPr id="370" name="Google Shape;370;p35"/>
          <p:cNvSpPr txBox="1"/>
          <p:nvPr/>
        </p:nvSpPr>
        <p:spPr>
          <a:xfrm>
            <a:off x="546100" y="629265"/>
            <a:ext cx="9799320" cy="789960"/>
          </a:xfrm>
          <a:prstGeom prst="rect">
            <a:avLst/>
          </a:prstGeom>
          <a:solidFill>
            <a:srgbClr val="CCCCFF"/>
          </a:solidFill>
          <a:ln>
            <a:noFill/>
          </a:ln>
        </p:spPr>
        <p:txBody>
          <a:bodyPr anchorCtr="0" anchor="t" bIns="0" lIns="0" spcFirstLastPara="1" rIns="0" wrap="square" tIns="73650">
            <a:spAutoFit/>
          </a:bodyPr>
          <a:lstStyle/>
          <a:p>
            <a:pPr indent="0" lvl="0" marL="79375" marR="0" rtl="1" algn="r">
              <a:lnSpc>
                <a:spcPct val="100000"/>
              </a:lnSpc>
              <a:spcBef>
                <a:spcPts val="0"/>
              </a:spcBef>
              <a:spcAft>
                <a:spcPts val="0"/>
              </a:spcAft>
              <a:buNone/>
            </a:pPr>
            <a:r>
              <a:rPr lang="ar-SA" sz="1100">
                <a:solidFill>
                  <a:schemeClr val="dk1"/>
                </a:solidFill>
                <a:latin typeface="Arimo"/>
                <a:ea typeface="Arimo"/>
                <a:cs typeface="Arimo"/>
                <a:sym typeface="Arimo"/>
              </a:rPr>
              <a:t>نقطة للتأمل: عند النظر في التدقيق الذاتي، اسأل نفسك:</a:t>
            </a:r>
            <a:endParaRPr/>
          </a:p>
          <a:p>
            <a:pPr indent="-171450" lvl="0" marL="457200" marR="0" rtl="1" algn="r">
              <a:lnSpc>
                <a:spcPct val="100000"/>
              </a:lnSpc>
              <a:spcBef>
                <a:spcPts val="90"/>
              </a:spcBef>
              <a:spcAft>
                <a:spcPts val="0"/>
              </a:spcAft>
              <a:buClr>
                <a:schemeClr val="dk1"/>
              </a:buClr>
              <a:buSzPts val="1100"/>
              <a:buFont typeface="Noto Sans Symbols"/>
              <a:buChar char="●"/>
            </a:pPr>
            <a:r>
              <a:rPr b="1" lang="ar-SA" sz="1100">
                <a:solidFill>
                  <a:schemeClr val="dk1"/>
                </a:solidFill>
                <a:latin typeface="Arial"/>
                <a:ea typeface="Arial"/>
                <a:cs typeface="Arial"/>
                <a:sym typeface="Arial"/>
              </a:rPr>
              <a:t>ماذا تعني هذه النقاط في سياق ممارساتي وكيف أعرف أنها تحدث بالفعل؟</a:t>
            </a:r>
            <a:endParaRPr/>
          </a:p>
          <a:p>
            <a:pPr indent="-171450" lvl="0" marL="457200" marR="0" rtl="1" algn="r">
              <a:lnSpc>
                <a:spcPct val="100000"/>
              </a:lnSpc>
              <a:spcBef>
                <a:spcPts val="70"/>
              </a:spcBef>
              <a:spcAft>
                <a:spcPts val="0"/>
              </a:spcAft>
              <a:buClr>
                <a:schemeClr val="dk1"/>
              </a:buClr>
              <a:buSzPts val="1100"/>
              <a:buFont typeface="Noto Sans Symbols"/>
              <a:buChar char="●"/>
            </a:pPr>
            <a:r>
              <a:rPr b="1" lang="ar-SA" sz="1100">
                <a:solidFill>
                  <a:schemeClr val="dk1"/>
                </a:solidFill>
                <a:latin typeface="Arial"/>
                <a:ea typeface="Arial"/>
                <a:cs typeface="Arial"/>
                <a:sym typeface="Arial"/>
              </a:rPr>
              <a:t>إلى أي مدى تدعم القيم المؤسسية في صفي الحوار من أجل التعلم؟</a:t>
            </a:r>
            <a:endParaRPr/>
          </a:p>
          <a:p>
            <a:pPr indent="-171450" lvl="0" marL="457200" marR="0" rtl="1" algn="r">
              <a:lnSpc>
                <a:spcPct val="100000"/>
              </a:lnSpc>
              <a:spcBef>
                <a:spcPts val="70"/>
              </a:spcBef>
              <a:spcAft>
                <a:spcPts val="0"/>
              </a:spcAft>
              <a:buClr>
                <a:schemeClr val="dk1"/>
              </a:buClr>
              <a:buSzPts val="1100"/>
              <a:buFont typeface="Noto Sans Symbols"/>
              <a:buChar char="●"/>
            </a:pPr>
            <a:r>
              <a:rPr b="1" lang="ar-SA" sz="1100">
                <a:solidFill>
                  <a:schemeClr val="dk1"/>
                </a:solidFill>
                <a:latin typeface="Arial"/>
                <a:ea typeface="Arial"/>
                <a:cs typeface="Arial"/>
                <a:sym typeface="Arial"/>
              </a:rPr>
              <a:t>ما الفرق بين عمودي "خلال تدريسي" و"في فصلنا الدراسي"؟ هل هناك فرق بين ما تخطط له وما يحدث خلال الممارسة العملية؟</a:t>
            </a:r>
            <a:endParaRPr/>
          </a:p>
        </p:txBody>
      </p:sp>
      <p:graphicFrame>
        <p:nvGraphicFramePr>
          <p:cNvPr id="371" name="Google Shape;371;p35"/>
          <p:cNvGraphicFramePr/>
          <p:nvPr/>
        </p:nvGraphicFramePr>
        <p:xfrm>
          <a:off x="546100" y="1724025"/>
          <a:ext cx="3000000" cy="3000000"/>
        </p:xfrm>
        <a:graphic>
          <a:graphicData uri="http://schemas.openxmlformats.org/drawingml/2006/table">
            <a:tbl>
              <a:tblPr bandRow="1">
                <a:noFill/>
                <a:tableStyleId>{0C3799D1-4279-4B5E-ADA0-D9367AC18F55}</a:tableStyleId>
              </a:tblPr>
              <a:tblGrid>
                <a:gridCol w="5406450"/>
                <a:gridCol w="665700"/>
                <a:gridCol w="2910950"/>
                <a:gridCol w="745100"/>
              </a:tblGrid>
              <a:tr h="608100">
                <a:tc gridSpan="4">
                  <a:txBody>
                    <a:bodyPr/>
                    <a:lstStyle/>
                    <a:p>
                      <a:pPr indent="0" lvl="0" marL="8890" marR="0" rtl="1" algn="r">
                        <a:spcBef>
                          <a:spcPts val="0"/>
                        </a:spcBef>
                        <a:spcAft>
                          <a:spcPts val="0"/>
                        </a:spcAft>
                        <a:buNone/>
                      </a:pPr>
                      <a:r>
                        <a:rPr lang="ar-SA" sz="1400"/>
                        <a:t>التدقيق الذاتي: دعم تنمية الحوار داخل الفصل الدراسي </a:t>
                      </a:r>
                      <a:endParaRPr sz="1600"/>
                    </a:p>
                    <a:p>
                      <a:pPr indent="0" lvl="0" marL="0" marR="0" rtl="1" algn="r">
                        <a:spcBef>
                          <a:spcPts val="400"/>
                        </a:spcBef>
                        <a:spcAft>
                          <a:spcPts val="0"/>
                        </a:spcAft>
                        <a:buNone/>
                      </a:pPr>
                      <a:r>
                        <a:rPr lang="ar-SA" sz="1400"/>
                        <a:t>تأمل التعلم والتدريس في صفك وصنف كل عبارة باستخدام: (1) نادرًا   (2) أحيانًا   (3) بشكلٍ معتاد</a:t>
                      </a:r>
                      <a:r>
                        <a:rPr lang="ar-SA" sz="1600"/>
                        <a:t> </a:t>
                      </a:r>
                      <a:endParaRPr sz="1600">
                        <a:latin typeface="Times New Roman"/>
                        <a:ea typeface="Times New Roman"/>
                        <a:cs typeface="Times New Roman"/>
                        <a:sym typeface="Times New Roman"/>
                      </a:endParaRPr>
                    </a:p>
                  </a:txBody>
                  <a:tcPr marT="63250" marB="63250" marR="63250" marL="63250"/>
                </a:tc>
                <a:tc hMerge="1"/>
                <a:tc hMerge="1"/>
                <a:tc hMerge="1"/>
              </a:tr>
              <a:tr h="342950">
                <a:tc>
                  <a:txBody>
                    <a:bodyPr/>
                    <a:lstStyle/>
                    <a:p>
                      <a:pPr indent="0" lvl="0" marL="109854" marR="0" rtl="1" algn="r">
                        <a:spcBef>
                          <a:spcPts val="0"/>
                        </a:spcBef>
                        <a:spcAft>
                          <a:spcPts val="0"/>
                        </a:spcAft>
                        <a:buNone/>
                      </a:pPr>
                      <a:r>
                        <a:rPr lang="ar-SA" sz="1400"/>
                        <a:t>خلال تدريسي، هل...؟ </a:t>
                      </a:r>
                      <a:endParaRPr sz="1600">
                        <a:latin typeface="Times New Roman"/>
                        <a:ea typeface="Times New Roman"/>
                        <a:cs typeface="Times New Roman"/>
                        <a:sym typeface="Times New Roman"/>
                      </a:endParaRPr>
                    </a:p>
                  </a:txBody>
                  <a:tcPr marT="63250" marB="63250" marR="63250" marL="63250"/>
                </a:tc>
                <a:tc>
                  <a:txBody>
                    <a:bodyPr/>
                    <a:lstStyle/>
                    <a:p>
                      <a:pPr indent="0" lvl="0" marL="83185" marR="0" rtl="0" algn="r">
                        <a:spcBef>
                          <a:spcPts val="0"/>
                        </a:spcBef>
                        <a:spcAft>
                          <a:spcPts val="0"/>
                        </a:spcAft>
                        <a:buNone/>
                      </a:pPr>
                      <a:r>
                        <a:rPr lang="ar-SA" sz="1400"/>
                        <a:t> تقييمي</a:t>
                      </a:r>
                      <a:endParaRPr sz="1600">
                        <a:latin typeface="Times New Roman"/>
                        <a:ea typeface="Times New Roman"/>
                        <a:cs typeface="Times New Roman"/>
                        <a:sym typeface="Times New Roman"/>
                      </a:endParaRPr>
                    </a:p>
                  </a:txBody>
                  <a:tcPr marT="0" marB="0" marR="68325" marL="68325"/>
                </a:tc>
                <a:tc>
                  <a:txBody>
                    <a:bodyPr/>
                    <a:lstStyle/>
                    <a:p>
                      <a:pPr indent="0" lvl="0" marL="172085" marR="0" rtl="0" algn="r">
                        <a:spcBef>
                          <a:spcPts val="0"/>
                        </a:spcBef>
                        <a:spcAft>
                          <a:spcPts val="0"/>
                        </a:spcAft>
                        <a:buNone/>
                      </a:pPr>
                      <a:r>
                        <a:rPr lang="ar-SA" sz="1400"/>
                        <a:t> في فصلنا الدراسي، هل...؟</a:t>
                      </a:r>
                      <a:endParaRPr sz="1600">
                        <a:latin typeface="Times New Roman"/>
                        <a:ea typeface="Times New Roman"/>
                        <a:cs typeface="Times New Roman"/>
                        <a:sym typeface="Times New Roman"/>
                      </a:endParaRPr>
                    </a:p>
                  </a:txBody>
                  <a:tcPr marT="0" marB="0" marR="68325" marL="68325"/>
                </a:tc>
                <a:tc>
                  <a:txBody>
                    <a:bodyPr/>
                    <a:lstStyle/>
                    <a:p>
                      <a:pPr indent="0" lvl="0" marL="68580" marR="0" rtl="0" algn="r">
                        <a:spcBef>
                          <a:spcPts val="0"/>
                        </a:spcBef>
                        <a:spcAft>
                          <a:spcPts val="0"/>
                        </a:spcAft>
                        <a:buNone/>
                      </a:pPr>
                      <a:r>
                        <a:rPr lang="ar-SA" sz="1400"/>
                        <a:t> تقييمي</a:t>
                      </a:r>
                      <a:endParaRPr sz="1600">
                        <a:latin typeface="Times New Roman"/>
                        <a:ea typeface="Times New Roman"/>
                        <a:cs typeface="Times New Roman"/>
                        <a:sym typeface="Times New Roman"/>
                      </a:endParaRPr>
                    </a:p>
                  </a:txBody>
                  <a:tcPr marT="0" marB="0" marR="68325" marL="68325"/>
                </a:tc>
              </a:tr>
              <a:tr h="3562200">
                <a:tc>
                  <a:txBody>
                    <a:bodyPr/>
                    <a:lstStyle/>
                    <a:p>
                      <a:pPr indent="-342900" lvl="0" marL="342900" marR="0" rtl="1" algn="r">
                        <a:spcBef>
                          <a:spcPts val="0"/>
                        </a:spcBef>
                        <a:spcAft>
                          <a:spcPts val="0"/>
                        </a:spcAft>
                        <a:buSzPts val="1000"/>
                        <a:buFont typeface="Arial"/>
                        <a:buChar char="●"/>
                      </a:pPr>
                      <a:r>
                        <a:rPr lang="ar-SA" sz="1400"/>
                        <a:t>أمنح قيمة لحديث الطلاب في دروسي وأخطط لأن يتم ذلك في مجموعات وفي المواقف التي تشمل الفصل بأكمله</a:t>
                      </a:r>
                      <a:endParaRPr sz="1600"/>
                    </a:p>
                    <a:p>
                      <a:pPr indent="-342900" lvl="0" marL="342900" marR="0" rtl="1" algn="r">
                        <a:spcBef>
                          <a:spcPts val="400"/>
                        </a:spcBef>
                        <a:spcAft>
                          <a:spcPts val="0"/>
                        </a:spcAft>
                        <a:buSzPts val="1000"/>
                        <a:buFont typeface="Arial"/>
                        <a:buChar char="●"/>
                      </a:pPr>
                      <a:r>
                        <a:rPr lang="ar-SA" sz="1400"/>
                        <a:t>أضمن مشاركة الجميع أحيانًا في حوار الفصل الدراسي، بما في ذلك أنا</a:t>
                      </a:r>
                      <a:endParaRPr sz="1600"/>
                    </a:p>
                    <a:p>
                      <a:pPr indent="-342900" lvl="0" marL="342900" marR="0" rtl="1" algn="r">
                        <a:spcBef>
                          <a:spcPts val="400"/>
                        </a:spcBef>
                        <a:spcAft>
                          <a:spcPts val="0"/>
                        </a:spcAft>
                        <a:buSzPts val="1000"/>
                        <a:buFont typeface="Arial"/>
                        <a:buChar char="●"/>
                      </a:pPr>
                      <a:r>
                        <a:rPr lang="ar-SA" sz="1400"/>
                        <a:t>آخذ في الاعتبار الاحتياجات والاهتمامات الفردية للأطفال عند تطوير الحوار</a:t>
                      </a:r>
                      <a:endParaRPr sz="1600"/>
                    </a:p>
                    <a:p>
                      <a:pPr indent="-342900" lvl="0" marL="342900" marR="0" rtl="1" algn="r">
                        <a:spcBef>
                          <a:spcPts val="400"/>
                        </a:spcBef>
                        <a:spcAft>
                          <a:spcPts val="0"/>
                        </a:spcAft>
                        <a:buSzPts val="1000"/>
                        <a:buFont typeface="Arial"/>
                        <a:buChar char="●"/>
                      </a:pPr>
                      <a:r>
                        <a:rPr lang="ar-SA" sz="1400"/>
                        <a:t>أشجع الأطفال على أن يكونوا مسؤولين شخصيًا عن تعلّمهم (فرديًا وجماعيًا)</a:t>
                      </a:r>
                      <a:endParaRPr sz="1600"/>
                    </a:p>
                    <a:p>
                      <a:pPr indent="-342900" lvl="0" marL="342900" marR="0" rtl="1" algn="r">
                        <a:spcBef>
                          <a:spcPts val="400"/>
                        </a:spcBef>
                        <a:spcAft>
                          <a:spcPts val="0"/>
                        </a:spcAft>
                        <a:buSzPts val="1000"/>
                        <a:buFont typeface="Arial"/>
                        <a:buChar char="●"/>
                      </a:pPr>
                      <a:r>
                        <a:rPr lang="ar-SA" sz="1400"/>
                        <a:t>أدعو الأطفال إلى الإسهاب في الشرح والارتقاء بالحوار معتمدين على أفكارهم وأفكار الآخرين </a:t>
                      </a:r>
                      <a:endParaRPr sz="1600"/>
                    </a:p>
                    <a:p>
                      <a:pPr indent="-342900" lvl="0" marL="342900" marR="0" rtl="1" algn="r">
                        <a:spcBef>
                          <a:spcPts val="400"/>
                        </a:spcBef>
                        <a:spcAft>
                          <a:spcPts val="0"/>
                        </a:spcAft>
                        <a:buSzPts val="1000"/>
                        <a:buFont typeface="Arial"/>
                        <a:buChar char="●"/>
                      </a:pPr>
                      <a:r>
                        <a:rPr lang="ar-SA" sz="1400"/>
                        <a:t>أدعو الأطفال لإعطاء سبب يفسّر أفكارهم وآراءهم</a:t>
                      </a:r>
                      <a:endParaRPr sz="1600"/>
                    </a:p>
                    <a:p>
                      <a:pPr indent="-342900" lvl="0" marL="342900" marR="0" rtl="1" algn="r">
                        <a:spcBef>
                          <a:spcPts val="400"/>
                        </a:spcBef>
                        <a:spcAft>
                          <a:spcPts val="0"/>
                        </a:spcAft>
                        <a:buSzPts val="1000"/>
                        <a:buFont typeface="Arial"/>
                        <a:buChar char="●"/>
                      </a:pPr>
                      <a:r>
                        <a:rPr lang="ar-SA" sz="1400"/>
                        <a:t>أدعو الأطفال لطرح أسئلة فيما بينهم تتناول أفكارهم</a:t>
                      </a:r>
                      <a:endParaRPr sz="1600"/>
                    </a:p>
                    <a:p>
                      <a:pPr indent="-342900" lvl="0" marL="342900" marR="0" rtl="1" algn="r">
                        <a:spcBef>
                          <a:spcPts val="400"/>
                        </a:spcBef>
                        <a:spcAft>
                          <a:spcPts val="0"/>
                        </a:spcAft>
                        <a:buSzPts val="1000"/>
                        <a:buFont typeface="Arial"/>
                        <a:buChar char="●"/>
                      </a:pPr>
                      <a:r>
                        <a:rPr lang="ar-SA" sz="1400"/>
                        <a:t>أدعم الأطفال بطرق متنوعة لتمكينهم من مشاركة أفكارهم وآرائهم ومشاعرهم </a:t>
                      </a:r>
                      <a:endParaRPr sz="1600"/>
                    </a:p>
                    <a:p>
                      <a:pPr indent="-342900" lvl="0" marL="342900" marR="0" rtl="1" algn="r">
                        <a:spcBef>
                          <a:spcPts val="400"/>
                        </a:spcBef>
                        <a:spcAft>
                          <a:spcPts val="0"/>
                        </a:spcAft>
                        <a:buSzPts val="1000"/>
                        <a:buFont typeface="Arial"/>
                        <a:buChar char="●"/>
                      </a:pPr>
                      <a:r>
                        <a:rPr lang="ar-SA" sz="1400"/>
                        <a:t>أعتمد على مساهمات الأطفال لتعزيز الحوار مستعينًا بمعرفتي بالموضوع وفهمي له  </a:t>
                      </a:r>
                      <a:endParaRPr sz="1600"/>
                    </a:p>
                    <a:p>
                      <a:pPr indent="-342900" lvl="0" marL="342900" marR="0" rtl="1" algn="r">
                        <a:spcBef>
                          <a:spcPts val="400"/>
                        </a:spcBef>
                        <a:spcAft>
                          <a:spcPts val="0"/>
                        </a:spcAft>
                        <a:buSzPts val="1000"/>
                        <a:buFont typeface="Arial"/>
                        <a:buChar char="●"/>
                      </a:pPr>
                      <a:r>
                        <a:rPr lang="ar-SA" sz="1400"/>
                        <a:t>أتحلى بروح المغامرة وأجري التجارب من خلال تجربة مناهج جديدة للتعليم بالحوار</a:t>
                      </a:r>
                      <a:endParaRPr sz="1600"/>
                    </a:p>
                    <a:p>
                      <a:pPr indent="-342900" lvl="0" marL="342900" marR="0" rtl="1" algn="r">
                        <a:spcBef>
                          <a:spcPts val="400"/>
                        </a:spcBef>
                        <a:spcAft>
                          <a:spcPts val="0"/>
                        </a:spcAft>
                        <a:buSzPts val="1000"/>
                        <a:buFont typeface="Arial"/>
                        <a:buChar char="●"/>
                      </a:pPr>
                      <a:r>
                        <a:rPr lang="ar-SA" sz="1400"/>
                        <a:t>أستمع إلى الطلاب وأقدم تعقيبات وأرد بطريقة بناءة </a:t>
                      </a:r>
                      <a:endParaRPr sz="1600"/>
                    </a:p>
                  </a:txBody>
                  <a:tcPr marT="63250" marB="63250" marR="63250" marL="63250"/>
                </a:tc>
                <a:tc>
                  <a:txBody>
                    <a:bodyPr/>
                    <a:lstStyle/>
                    <a:p>
                      <a:pPr indent="0" lvl="0" marL="166370" marR="0" rtl="0" algn="r">
                        <a:spcBef>
                          <a:spcPts val="0"/>
                        </a:spcBef>
                        <a:spcAft>
                          <a:spcPts val="0"/>
                        </a:spcAft>
                        <a:buNone/>
                      </a:pPr>
                      <a:r>
                        <a:rPr lang="ar-SA" sz="1400"/>
                        <a:t> </a:t>
                      </a:r>
                      <a:endParaRPr sz="1600">
                        <a:latin typeface="Times New Roman"/>
                        <a:ea typeface="Times New Roman"/>
                        <a:cs typeface="Times New Roman"/>
                        <a:sym typeface="Times New Roman"/>
                      </a:endParaRPr>
                    </a:p>
                  </a:txBody>
                  <a:tcPr marT="0" marB="0" marR="68325" marL="68325"/>
                </a:tc>
                <a:tc>
                  <a:txBody>
                    <a:bodyPr/>
                    <a:lstStyle/>
                    <a:p>
                      <a:pPr indent="-342900" lvl="0" marL="342900" marR="0" rtl="1" algn="r">
                        <a:spcBef>
                          <a:spcPts val="0"/>
                        </a:spcBef>
                        <a:spcAft>
                          <a:spcPts val="0"/>
                        </a:spcAft>
                        <a:buSzPts val="1000"/>
                        <a:buFont typeface="Arial"/>
                        <a:buChar char="●"/>
                      </a:pPr>
                      <a:r>
                        <a:rPr lang="ar-SA" sz="1400"/>
                        <a:t>نُجري محادثة صفية شاملة</a:t>
                      </a:r>
                      <a:endParaRPr sz="1600"/>
                    </a:p>
                    <a:p>
                      <a:pPr indent="-342900" lvl="0" marL="342900" marR="0" rtl="1" algn="r">
                        <a:spcBef>
                          <a:spcPts val="400"/>
                        </a:spcBef>
                        <a:spcAft>
                          <a:spcPts val="0"/>
                        </a:spcAft>
                        <a:buSzPts val="1000"/>
                        <a:buFont typeface="Arial"/>
                        <a:buChar char="●"/>
                      </a:pPr>
                      <a:r>
                        <a:rPr lang="ar-SA" sz="1400"/>
                        <a:t>نثق بعضنا ببعض ونستمع بعضنا لبعض</a:t>
                      </a:r>
                      <a:endParaRPr sz="1600"/>
                    </a:p>
                    <a:p>
                      <a:pPr indent="-342900" lvl="0" marL="342900" marR="0" rtl="1" algn="r">
                        <a:spcBef>
                          <a:spcPts val="400"/>
                        </a:spcBef>
                        <a:spcAft>
                          <a:spcPts val="0"/>
                        </a:spcAft>
                        <a:buSzPts val="1000"/>
                        <a:buFont typeface="Arial"/>
                        <a:buChar char="●"/>
                      </a:pPr>
                      <a:r>
                        <a:rPr lang="ar-SA" sz="1400"/>
                        <a:t>نعبر عن مجموعة متنوعة من الآراء</a:t>
                      </a:r>
                      <a:endParaRPr sz="1600"/>
                    </a:p>
                    <a:p>
                      <a:pPr indent="-342900" lvl="0" marL="342900" marR="0" rtl="1" algn="r">
                        <a:spcBef>
                          <a:spcPts val="400"/>
                        </a:spcBef>
                        <a:spcAft>
                          <a:spcPts val="0"/>
                        </a:spcAft>
                        <a:buSzPts val="1000"/>
                        <a:buFont typeface="Arial"/>
                        <a:buChar char="●"/>
                      </a:pPr>
                      <a:r>
                        <a:rPr lang="ar-SA" sz="1400"/>
                        <a:t>نتحدى بعضنا بعضًا باحترام</a:t>
                      </a:r>
                      <a:endParaRPr sz="1600"/>
                    </a:p>
                    <a:p>
                      <a:pPr indent="-342900" lvl="0" marL="342900" marR="0" rtl="1" algn="r">
                        <a:spcBef>
                          <a:spcPts val="400"/>
                        </a:spcBef>
                        <a:spcAft>
                          <a:spcPts val="0"/>
                        </a:spcAft>
                        <a:buSzPts val="1000"/>
                        <a:buFont typeface="Arial"/>
                        <a:buChar char="●"/>
                      </a:pPr>
                      <a:r>
                        <a:rPr lang="ar-SA" sz="1400"/>
                        <a:t>نعبّر عن المبررات المنطقية لتفكيرنا بوضوح </a:t>
                      </a:r>
                      <a:endParaRPr sz="1600"/>
                    </a:p>
                    <a:p>
                      <a:pPr indent="-342900" lvl="0" marL="342900" marR="0" rtl="1" algn="r">
                        <a:spcBef>
                          <a:spcPts val="400"/>
                        </a:spcBef>
                        <a:spcAft>
                          <a:spcPts val="0"/>
                        </a:spcAft>
                        <a:buSzPts val="1000"/>
                        <a:buFont typeface="Arial"/>
                        <a:buChar char="●"/>
                      </a:pPr>
                      <a:r>
                        <a:rPr lang="ar-SA" sz="1400"/>
                        <a:t>لدينا الرغبة والاستعداد لتغيير رأينا أحيانًا</a:t>
                      </a:r>
                      <a:endParaRPr sz="1600"/>
                    </a:p>
                    <a:p>
                      <a:pPr indent="-342900" lvl="0" marL="342900" marR="0" rtl="1" algn="r">
                        <a:spcBef>
                          <a:spcPts val="400"/>
                        </a:spcBef>
                        <a:spcAft>
                          <a:spcPts val="0"/>
                        </a:spcAft>
                        <a:buSzPts val="1000"/>
                        <a:buFont typeface="Arial"/>
                        <a:buChar char="●"/>
                      </a:pPr>
                      <a:r>
                        <a:rPr lang="ar-SA" sz="1400"/>
                        <a:t>نتوصل إلى اتفاق في بعض الأحيان</a:t>
                      </a:r>
                      <a:endParaRPr sz="1600"/>
                    </a:p>
                    <a:p>
                      <a:pPr indent="-342900" lvl="0" marL="342900" marR="0" rtl="1" algn="r">
                        <a:spcBef>
                          <a:spcPts val="400"/>
                        </a:spcBef>
                        <a:spcAft>
                          <a:spcPts val="0"/>
                        </a:spcAft>
                        <a:buSzPts val="1000"/>
                        <a:buFont typeface="Arial"/>
                        <a:buChar char="●"/>
                      </a:pPr>
                      <a:r>
                        <a:rPr lang="ar-SA" sz="1400"/>
                        <a:t>يساعد بعضنا بعضًا على فهم الأشياء بطريقة جديدة</a:t>
                      </a:r>
                      <a:endParaRPr sz="1600"/>
                    </a:p>
                    <a:p>
                      <a:pPr indent="-342900" lvl="0" marL="342900" marR="0" rtl="1" algn="r">
                        <a:spcBef>
                          <a:spcPts val="400"/>
                        </a:spcBef>
                        <a:spcAft>
                          <a:spcPts val="0"/>
                        </a:spcAft>
                        <a:buSzPts val="1000"/>
                        <a:buFont typeface="Arial"/>
                        <a:buChar char="●"/>
                      </a:pPr>
                      <a:r>
                        <a:rPr lang="ar-SA" sz="1400"/>
                        <a:t>نبني معرفة جديدة ونطوّر أفكارنا معًا</a:t>
                      </a:r>
                      <a:endParaRPr sz="1600"/>
                    </a:p>
                    <a:p>
                      <a:pPr indent="-342900" lvl="0" marL="342900" marR="0" rtl="1" algn="r">
                        <a:spcBef>
                          <a:spcPts val="400"/>
                        </a:spcBef>
                        <a:spcAft>
                          <a:spcPts val="0"/>
                        </a:spcAft>
                        <a:buSzPts val="1000"/>
                        <a:buFont typeface="Arial"/>
                        <a:buChar char="●"/>
                      </a:pPr>
                      <a:r>
                        <a:rPr lang="ar-SA" sz="1400"/>
                        <a:t>نعمل على توسيع معرفتنا السابقة وصقلها</a:t>
                      </a:r>
                      <a:endParaRPr sz="1600"/>
                    </a:p>
                    <a:p>
                      <a:pPr indent="-342900" lvl="0" marL="342900" marR="0" rtl="1" algn="r">
                        <a:spcBef>
                          <a:spcPts val="400"/>
                        </a:spcBef>
                        <a:spcAft>
                          <a:spcPts val="0"/>
                        </a:spcAft>
                        <a:buSzPts val="1000"/>
                        <a:buFont typeface="Arial"/>
                        <a:buChar char="●"/>
                      </a:pPr>
                      <a:r>
                        <a:rPr lang="ar-SA" sz="1400"/>
                        <a:t>نواصل الحوار بمرور الوقت، من درس إلى آخر</a:t>
                      </a:r>
                      <a:endParaRPr sz="1600"/>
                    </a:p>
                    <a:p>
                      <a:pPr indent="-342900" lvl="0" marL="342900" marR="0" rtl="1" algn="r">
                        <a:spcBef>
                          <a:spcPts val="400"/>
                        </a:spcBef>
                        <a:spcAft>
                          <a:spcPts val="0"/>
                        </a:spcAft>
                        <a:buSzPts val="1000"/>
                        <a:buFont typeface="Arial"/>
                        <a:buChar char="●"/>
                      </a:pPr>
                      <a:r>
                        <a:rPr lang="ar-SA" sz="1400"/>
                        <a:t>ندرك ما الذي ما زلنا بحاجة إلى تعلمه أو نريد أن نتعلمه وكيف يمكننا تحصيل ذلك</a:t>
                      </a:r>
                      <a:endParaRPr sz="1600">
                        <a:latin typeface="Noto Sans Symbols"/>
                        <a:ea typeface="Noto Sans Symbols"/>
                        <a:cs typeface="Noto Sans Symbols"/>
                        <a:sym typeface="Noto Sans Symbols"/>
                      </a:endParaRPr>
                    </a:p>
                  </a:txBody>
                  <a:tcPr marT="0" marB="0" marR="68325" marL="68325"/>
                </a:tc>
                <a:tc>
                  <a:txBody>
                    <a:bodyPr/>
                    <a:lstStyle/>
                    <a:p>
                      <a:pPr indent="0" lvl="0" marL="166370" marR="0" rtl="0" algn="r">
                        <a:spcBef>
                          <a:spcPts val="0"/>
                        </a:spcBef>
                        <a:spcAft>
                          <a:spcPts val="0"/>
                        </a:spcAft>
                        <a:buNone/>
                      </a:pPr>
                      <a:r>
                        <a:rPr lang="ar-SA" sz="1400"/>
                        <a:t> </a:t>
                      </a:r>
                      <a:endParaRPr sz="1600">
                        <a:latin typeface="Times New Roman"/>
                        <a:ea typeface="Times New Roman"/>
                        <a:cs typeface="Times New Roman"/>
                        <a:sym typeface="Times New Roman"/>
                      </a:endParaRPr>
                    </a:p>
                  </a:txBody>
                  <a:tcPr marT="0" marB="0" marR="68325" marL="68325"/>
                </a:tc>
              </a:tr>
            </a:tbl>
          </a:graphicData>
        </a:graphic>
      </p:graphicFrame>
      <p:sp>
        <p:nvSpPr>
          <p:cNvPr id="372" name="Google Shape;372;p35"/>
          <p:cNvSpPr/>
          <p:nvPr/>
        </p:nvSpPr>
        <p:spPr>
          <a:xfrm>
            <a:off x="811213" y="2087563"/>
            <a:ext cx="106934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3" name="Google Shape;373;p35"/>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7" name="Shape 377"/>
        <p:cNvGrpSpPr/>
        <p:nvPr/>
      </p:nvGrpSpPr>
      <p:grpSpPr>
        <a:xfrm>
          <a:off x="0" y="0"/>
          <a:ext cx="0" cy="0"/>
          <a:chOff x="0" y="0"/>
          <a:chExt cx="0" cy="0"/>
        </a:xfrm>
      </p:grpSpPr>
      <p:sp>
        <p:nvSpPr>
          <p:cNvPr id="378" name="Google Shape;378;p36"/>
          <p:cNvSpPr txBox="1"/>
          <p:nvPr/>
        </p:nvSpPr>
        <p:spPr>
          <a:xfrm>
            <a:off x="7480300" y="556477"/>
            <a:ext cx="2799716" cy="570028"/>
          </a:xfrm>
          <a:prstGeom prst="rect">
            <a:avLst/>
          </a:prstGeom>
          <a:solidFill>
            <a:srgbClr val="D9F1F6"/>
          </a:solidFill>
          <a:ln>
            <a:noFill/>
          </a:ln>
        </p:spPr>
        <p:txBody>
          <a:bodyPr anchorCtr="0" anchor="t" bIns="0" lIns="0" spcFirstLastPara="1" rIns="0" wrap="square" tIns="15875">
            <a:spAutoFit/>
          </a:bodyPr>
          <a:lstStyle/>
          <a:p>
            <a:pPr indent="0" lvl="0" marL="26034" marR="0" rtl="1" algn="r">
              <a:lnSpc>
                <a:spcPct val="100000"/>
              </a:lnSpc>
              <a:spcBef>
                <a:spcPts val="0"/>
              </a:spcBef>
              <a:spcAft>
                <a:spcPts val="0"/>
              </a:spcAft>
              <a:buNone/>
            </a:pPr>
            <a:r>
              <a:rPr b="1" lang="ar-SA" sz="1800">
                <a:solidFill>
                  <a:srgbClr val="1A616F"/>
                </a:solidFill>
                <a:latin typeface="Arial"/>
                <a:ea typeface="Arial"/>
                <a:cs typeface="Arial"/>
                <a:sym typeface="Arial"/>
              </a:rPr>
              <a:t>الجزء هـ. الدورة التأملية للاستعلام في الفصل الدراسي</a:t>
            </a:r>
            <a:endParaRPr/>
          </a:p>
        </p:txBody>
      </p:sp>
      <p:sp>
        <p:nvSpPr>
          <p:cNvPr id="379" name="Google Shape;379;p36"/>
          <p:cNvSpPr txBox="1"/>
          <p:nvPr/>
        </p:nvSpPr>
        <p:spPr>
          <a:xfrm>
            <a:off x="5499100" y="1680409"/>
            <a:ext cx="4721225" cy="391690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3185" marR="95250" rtl="1" algn="just">
              <a:lnSpc>
                <a:spcPct val="150000"/>
              </a:lnSpc>
              <a:spcBef>
                <a:spcPts val="0"/>
              </a:spcBef>
              <a:spcAft>
                <a:spcPts val="0"/>
              </a:spcAft>
              <a:buNone/>
            </a:pPr>
            <a:r>
              <a:rPr lang="ar-SA" sz="1200">
                <a:solidFill>
                  <a:schemeClr val="dk1"/>
                </a:solidFill>
                <a:latin typeface="Arimo"/>
                <a:ea typeface="Arimo"/>
                <a:cs typeface="Arimo"/>
                <a:sym typeface="Arimo"/>
              </a:rPr>
              <a:t>يتماشى دليل T-SEDA </a:t>
            </a:r>
            <a:r>
              <a:rPr lang="ar-SA" sz="1200">
                <a:solidFill>
                  <a:schemeClr val="dk1"/>
                </a:solidFill>
                <a:latin typeface="Calibri"/>
                <a:ea typeface="Calibri"/>
                <a:cs typeface="Calibri"/>
                <a:sym typeface="Calibri"/>
              </a:rPr>
              <a:t>الاسترشادي </a:t>
            </a:r>
            <a:r>
              <a:rPr lang="ar-SA" sz="1200">
                <a:solidFill>
                  <a:schemeClr val="dk1"/>
                </a:solidFill>
                <a:latin typeface="Arimo"/>
                <a:ea typeface="Arimo"/>
                <a:cs typeface="Arimo"/>
                <a:sym typeface="Arimo"/>
              </a:rPr>
              <a:t>بشكل خاص مع المواقف التي يحدد فيها المعلمون </a:t>
            </a:r>
            <a:r>
              <a:rPr b="1" lang="ar-SA" sz="1200">
                <a:solidFill>
                  <a:schemeClr val="dk1"/>
                </a:solidFill>
                <a:latin typeface="Arial"/>
                <a:ea typeface="Arial"/>
                <a:cs typeface="Arial"/>
                <a:sym typeface="Arial"/>
              </a:rPr>
              <a:t>اهتمامات</a:t>
            </a:r>
            <a:r>
              <a:rPr lang="ar-SA" sz="1200">
                <a:solidFill>
                  <a:schemeClr val="dk1"/>
                </a:solidFill>
                <a:latin typeface="Calibri"/>
                <a:ea typeface="Calibri"/>
                <a:cs typeface="Calibri"/>
                <a:sym typeface="Calibri"/>
              </a:rPr>
              <a:t> </a:t>
            </a:r>
            <a:r>
              <a:rPr lang="ar-SA" sz="1200">
                <a:solidFill>
                  <a:schemeClr val="dk1"/>
                </a:solidFill>
                <a:latin typeface="Arimo"/>
                <a:ea typeface="Arimo"/>
                <a:cs typeface="Arimo"/>
                <a:sym typeface="Arimo"/>
              </a:rPr>
              <a:t>أو </a:t>
            </a:r>
            <a:r>
              <a:rPr b="1" lang="ar-SA" sz="1200">
                <a:solidFill>
                  <a:schemeClr val="dk1"/>
                </a:solidFill>
                <a:latin typeface="Arial"/>
                <a:ea typeface="Arial"/>
                <a:cs typeface="Arial"/>
                <a:sym typeface="Arial"/>
              </a:rPr>
              <a:t>شواغل خاصة</a:t>
            </a:r>
            <a:r>
              <a:rPr lang="ar-SA" sz="1200">
                <a:solidFill>
                  <a:schemeClr val="dk1"/>
                </a:solidFill>
                <a:latin typeface="Calibri"/>
                <a:ea typeface="Calibri"/>
                <a:cs typeface="Calibri"/>
                <a:sym typeface="Calibri"/>
              </a:rPr>
              <a:t> </a:t>
            </a:r>
            <a:r>
              <a:rPr lang="ar-SA" sz="1200">
                <a:solidFill>
                  <a:schemeClr val="dk1"/>
                </a:solidFill>
                <a:latin typeface="Arimo"/>
                <a:ea typeface="Arimo"/>
                <a:cs typeface="Arimo"/>
                <a:sym typeface="Arimo"/>
              </a:rPr>
              <a:t>بشأن التحدث والتعلم في الفصل الدراسي. في هذه المرحلة، ربما تكون قد حددت من خلال مراجعتك الذاتية أن لديك هدفًا أو غاية معينين من أجل بيئتك، أو ربما تكون قد حددت ذلك أثناء المحادثات مع زملائك أو حتى مع طلابك.</a:t>
            </a:r>
            <a:endParaRPr/>
          </a:p>
          <a:p>
            <a:pPr indent="0" lvl="0" marL="0" marR="0" rtl="1" algn="r">
              <a:lnSpc>
                <a:spcPct val="15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1" algn="r">
              <a:lnSpc>
                <a:spcPct val="150000"/>
              </a:lnSpc>
              <a:spcBef>
                <a:spcPts val="5"/>
              </a:spcBef>
              <a:spcAft>
                <a:spcPts val="0"/>
              </a:spcAft>
              <a:buNone/>
            </a:pPr>
            <a:r>
              <a:t/>
            </a:r>
            <a:endParaRPr sz="1150">
              <a:solidFill>
                <a:schemeClr val="dk1"/>
              </a:solidFill>
              <a:latin typeface="Times New Roman"/>
              <a:ea typeface="Times New Roman"/>
              <a:cs typeface="Times New Roman"/>
              <a:sym typeface="Times New Roman"/>
            </a:endParaRPr>
          </a:p>
          <a:p>
            <a:pPr indent="0" lvl="0" marL="83185" marR="95250" rtl="1" algn="just">
              <a:lnSpc>
                <a:spcPct val="150000"/>
              </a:lnSpc>
              <a:spcBef>
                <a:spcPts val="0"/>
              </a:spcBef>
              <a:spcAft>
                <a:spcPts val="0"/>
              </a:spcAft>
              <a:buNone/>
            </a:pPr>
            <a:r>
              <a:rPr lang="ar-SA" sz="1200">
                <a:solidFill>
                  <a:schemeClr val="dk1"/>
                </a:solidFill>
                <a:latin typeface="Arimo"/>
                <a:ea typeface="Arimo"/>
                <a:cs typeface="Arimo"/>
                <a:sym typeface="Arimo"/>
              </a:rPr>
              <a:t>ترتكز المنهجيات الموضحة في حزمة T-SEDA على الاعتقاد بأن </a:t>
            </a:r>
            <a:r>
              <a:rPr b="1" lang="ar-SA" sz="1200">
                <a:solidFill>
                  <a:schemeClr val="dk1"/>
                </a:solidFill>
                <a:latin typeface="Arial"/>
                <a:ea typeface="Arial"/>
                <a:cs typeface="Arial"/>
                <a:sym typeface="Arial"/>
              </a:rPr>
              <a:t>الاستعلام التأملي</a:t>
            </a:r>
            <a:r>
              <a:rPr lang="ar-SA" sz="1200">
                <a:solidFill>
                  <a:schemeClr val="dk1"/>
                </a:solidFill>
                <a:latin typeface="Calibri"/>
                <a:ea typeface="Calibri"/>
                <a:cs typeface="Calibri"/>
                <a:sym typeface="Calibri"/>
              </a:rPr>
              <a:t> </a:t>
            </a:r>
            <a:r>
              <a:rPr lang="ar-SA" sz="1200">
                <a:solidFill>
                  <a:schemeClr val="dk1"/>
                </a:solidFill>
                <a:latin typeface="Arimo"/>
                <a:ea typeface="Arimo"/>
                <a:cs typeface="Arimo"/>
                <a:sym typeface="Arimo"/>
              </a:rPr>
              <a:t>يكمن في صميم التدريس. </a:t>
            </a:r>
            <a:r>
              <a:rPr lang="ar-SA" sz="1200">
                <a:solidFill>
                  <a:schemeClr val="dk1"/>
                </a:solidFill>
                <a:latin typeface="Calibri"/>
                <a:ea typeface="Calibri"/>
                <a:cs typeface="Calibri"/>
                <a:sym typeface="Calibri"/>
              </a:rPr>
              <a:t>يمكن أن يساعد التركيز على </a:t>
            </a:r>
            <a:r>
              <a:rPr b="1" lang="ar-SA" sz="1200">
                <a:solidFill>
                  <a:schemeClr val="dk1"/>
                </a:solidFill>
                <a:latin typeface="Arial"/>
                <a:ea typeface="Arial"/>
                <a:cs typeface="Arial"/>
                <a:sym typeface="Arial"/>
              </a:rPr>
              <a:t>أسئلة الاستعلام</a:t>
            </a:r>
            <a:r>
              <a:rPr lang="ar-SA" sz="1200">
                <a:solidFill>
                  <a:schemeClr val="dk1"/>
                </a:solidFill>
                <a:latin typeface="Calibri"/>
                <a:ea typeface="Calibri"/>
                <a:cs typeface="Calibri"/>
                <a:sym typeface="Calibri"/>
              </a:rPr>
              <a:t> وإجراء </a:t>
            </a:r>
            <a:r>
              <a:rPr b="1" lang="ar-SA" sz="1200">
                <a:solidFill>
                  <a:schemeClr val="dk1"/>
                </a:solidFill>
                <a:latin typeface="Arial"/>
                <a:ea typeface="Arial"/>
                <a:cs typeface="Arial"/>
                <a:sym typeface="Arial"/>
              </a:rPr>
              <a:t>تحقيق قصير في الفصل الدراسي</a:t>
            </a:r>
            <a:r>
              <a:rPr lang="ar-SA" sz="1200">
                <a:solidFill>
                  <a:schemeClr val="dk1"/>
                </a:solidFill>
                <a:latin typeface="Calibri"/>
                <a:ea typeface="Calibri"/>
                <a:cs typeface="Calibri"/>
                <a:sym typeface="Calibri"/>
              </a:rPr>
              <a:t> على توجيه الانتباه وتعزيز الوعي وبناء الفهم </a:t>
            </a:r>
            <a:r>
              <a:rPr b="1" lang="ar-SA" sz="1200">
                <a:solidFill>
                  <a:schemeClr val="dk1"/>
                </a:solidFill>
                <a:latin typeface="Arial"/>
                <a:ea typeface="Arial"/>
                <a:cs typeface="Arial"/>
                <a:sym typeface="Arial"/>
              </a:rPr>
              <a:t>لما يحدث بالفعل</a:t>
            </a:r>
            <a:r>
              <a:rPr lang="ar-SA" sz="1200">
                <a:solidFill>
                  <a:schemeClr val="dk1"/>
                </a:solidFill>
                <a:latin typeface="Calibri"/>
                <a:ea typeface="Calibri"/>
                <a:cs typeface="Calibri"/>
                <a:sym typeface="Calibri"/>
              </a:rPr>
              <a:t> ضمن بيئة الفصل الدراسي سريعة الخطى.</a:t>
            </a:r>
            <a:r>
              <a:rPr lang="ar-SA" sz="1200">
                <a:solidFill>
                  <a:schemeClr val="dk1"/>
                </a:solidFill>
                <a:latin typeface="Arimo"/>
                <a:ea typeface="Arimo"/>
                <a:cs typeface="Arimo"/>
                <a:sym typeface="Arimo"/>
              </a:rPr>
              <a:t> يؤدي التأمل في الأدلة المبنية على الملاحظة وخوض المزيد من المناقشات مع الزملاء إلى دعم اتخاذ القرارات اللاحقة حول تحديد الأولويات وتقرير ما إذا كان ثمة حاجة إلى التدخل وكيفية إجراء هذا التدخل. تشبه عملية الاستعلام هذه البحث العملي المستند إلى بيئة المدرسة، والذي يجري فيه تطوير المعرفة والفهم من خلال سلسلة دورات متكررة قوامها التخطيط والتجريب في الفصل الدراسي والملاحظة والتقييم والتأمل والتعديل.</a:t>
            </a:r>
            <a:endParaRPr/>
          </a:p>
        </p:txBody>
      </p:sp>
      <p:sp>
        <p:nvSpPr>
          <p:cNvPr id="380" name="Google Shape;380;p36"/>
          <p:cNvSpPr txBox="1"/>
          <p:nvPr/>
        </p:nvSpPr>
        <p:spPr>
          <a:xfrm>
            <a:off x="3425248" y="699904"/>
            <a:ext cx="4131252" cy="268279"/>
          </a:xfrm>
          <a:prstGeom prst="rect">
            <a:avLst/>
          </a:prstGeom>
          <a:noFill/>
          <a:ln>
            <a:noFill/>
          </a:ln>
        </p:spPr>
        <p:txBody>
          <a:bodyPr anchorCtr="0" anchor="t" bIns="0" lIns="0" spcFirstLastPara="1" rIns="0" wrap="square" tIns="0">
            <a:spAutoFit/>
          </a:bodyPr>
          <a:lstStyle/>
          <a:p>
            <a:pPr indent="335915" lvl="0" marL="12700" marR="5080" rtl="1" algn="ctr">
              <a:lnSpc>
                <a:spcPct val="120000"/>
              </a:lnSpc>
              <a:spcBef>
                <a:spcPts val="0"/>
              </a:spcBef>
              <a:spcAft>
                <a:spcPts val="0"/>
              </a:spcAft>
              <a:buNone/>
            </a:pPr>
            <a:r>
              <a:rPr b="1" lang="ar-SA" sz="1600">
                <a:solidFill>
                  <a:schemeClr val="dk1"/>
                </a:solidFill>
                <a:latin typeface="Arial"/>
                <a:ea typeface="Arial"/>
                <a:cs typeface="Arial"/>
                <a:sym typeface="Arial"/>
              </a:rPr>
              <a:t>التركيز على الحوار التربوي</a:t>
            </a:r>
            <a:endParaRPr/>
          </a:p>
        </p:txBody>
      </p:sp>
      <p:sp>
        <p:nvSpPr>
          <p:cNvPr id="381" name="Google Shape;381;p36"/>
          <p:cNvSpPr txBox="1"/>
          <p:nvPr/>
        </p:nvSpPr>
        <p:spPr>
          <a:xfrm>
            <a:off x="469900" y="1621035"/>
            <a:ext cx="4640580" cy="4224683"/>
          </a:xfrm>
          <a:prstGeom prst="rect">
            <a:avLst/>
          </a:prstGeom>
          <a:solidFill>
            <a:srgbClr val="D9F1F6"/>
          </a:solidFill>
          <a:ln>
            <a:noFill/>
          </a:ln>
        </p:spPr>
        <p:txBody>
          <a:bodyPr anchorCtr="0" anchor="t" bIns="0" lIns="0" spcFirstLastPara="1" rIns="0" wrap="square" tIns="72375">
            <a:spAutoFit/>
          </a:bodyPr>
          <a:lstStyle/>
          <a:p>
            <a:pPr indent="0" lvl="0" marL="80010" marR="0" rtl="1" algn="r">
              <a:lnSpc>
                <a:spcPct val="150000"/>
              </a:lnSpc>
              <a:spcBef>
                <a:spcPts val="0"/>
              </a:spcBef>
              <a:spcAft>
                <a:spcPts val="0"/>
              </a:spcAft>
              <a:buNone/>
            </a:pPr>
            <a:r>
              <a:rPr b="1" lang="ar-SA" sz="1200">
                <a:solidFill>
                  <a:schemeClr val="dk1"/>
                </a:solidFill>
                <a:latin typeface="Arial"/>
                <a:ea typeface="Arial"/>
                <a:cs typeface="Arial"/>
                <a:sym typeface="Arial"/>
              </a:rPr>
              <a:t>نقاط للتأمل:</a:t>
            </a:r>
            <a:endParaRPr/>
          </a:p>
          <a:p>
            <a:pPr indent="-76200" lvl="0" marL="80010" marR="179070" rtl="1" algn="r">
              <a:lnSpc>
                <a:spcPct val="150000"/>
              </a:lnSpc>
              <a:spcBef>
                <a:spcPts val="615"/>
              </a:spcBef>
              <a:spcAft>
                <a:spcPts val="0"/>
              </a:spcAft>
              <a:buClr>
                <a:schemeClr val="dk1"/>
              </a:buClr>
              <a:buSzPts val="1200"/>
              <a:buFont typeface="Arial"/>
              <a:buAutoNum type="arabicPeriod"/>
            </a:pPr>
            <a:r>
              <a:rPr lang="ar-SA" sz="1200">
                <a:solidFill>
                  <a:schemeClr val="dk1"/>
                </a:solidFill>
                <a:latin typeface="Arimo"/>
                <a:ea typeface="Arimo"/>
                <a:cs typeface="Arimo"/>
                <a:sym typeface="Arimo"/>
              </a:rPr>
              <a:t> الآن بعد أن استكملت مراجعتك الذاتية، ما الأشياء التي أبديت اهتمامًا أكبر بإجراء استعلام حولها؟ ما الذي ترغب في معرفته أو تغييره حيال الحوار في بيئتك؟ دوّن بعض الأفكار لاستعلامٍ محتمل.</a:t>
            </a:r>
            <a:endParaRPr/>
          </a:p>
          <a:p>
            <a:pPr indent="-76200" lvl="0" marL="80010" marR="103504" rtl="1" algn="r">
              <a:lnSpc>
                <a:spcPct val="150000"/>
              </a:lnSpc>
              <a:spcBef>
                <a:spcPts val="610"/>
              </a:spcBef>
              <a:spcAft>
                <a:spcPts val="0"/>
              </a:spcAft>
              <a:buClr>
                <a:schemeClr val="dk1"/>
              </a:buClr>
              <a:buSzPts val="1200"/>
              <a:buFont typeface="Arial"/>
              <a:buAutoNum type="arabicPeriod"/>
            </a:pPr>
            <a:r>
              <a:rPr lang="ar-SA" sz="1200">
                <a:solidFill>
                  <a:schemeClr val="dk1"/>
                </a:solidFill>
                <a:latin typeface="Arimo"/>
                <a:ea typeface="Arimo"/>
                <a:cs typeface="Arimo"/>
                <a:sym typeface="Arimo"/>
              </a:rPr>
              <a:t> ارجع وألق نظرة على مخطط ترميز T-SEDA في الجزء ب. أي من الرموز تعتقد أنه الأكثر ارتباطًا بسياقك؟ اكتب الرموز بجانب أفكارك للاستعلام المحتمل.</a:t>
            </a:r>
            <a:endParaRPr/>
          </a:p>
          <a:p>
            <a:pPr indent="-76200" lvl="0" marL="80010" marR="208915" rtl="1" algn="r">
              <a:lnSpc>
                <a:spcPct val="150000"/>
              </a:lnSpc>
              <a:spcBef>
                <a:spcPts val="580"/>
              </a:spcBef>
              <a:spcAft>
                <a:spcPts val="0"/>
              </a:spcAft>
              <a:buClr>
                <a:schemeClr val="dk1"/>
              </a:buClr>
              <a:buSzPts val="1200"/>
              <a:buFont typeface="Arial"/>
              <a:buAutoNum type="arabicPeriod"/>
            </a:pPr>
            <a:r>
              <a:rPr lang="ar-SA" sz="1200">
                <a:solidFill>
                  <a:schemeClr val="dk1"/>
                </a:solidFill>
                <a:latin typeface="Arimo"/>
                <a:ea typeface="Arimo"/>
                <a:cs typeface="Arimo"/>
                <a:sym typeface="Arimo"/>
              </a:rPr>
              <a:t> قد تكون مهتمًا أيضًا بالجوانب الأخرى للحوار، مثل قواعد أساسية و/ أو المستويات العامة للمشاركة في درس (القالب 2F) أو تقييم الطلاب الذاتي لجودة العمل الجماعي (القالب 2G).</a:t>
            </a:r>
            <a:endParaRPr/>
          </a:p>
          <a:p>
            <a:pPr indent="-76200" lvl="0" marL="80010" marR="156210" rtl="1" algn="r">
              <a:lnSpc>
                <a:spcPct val="150000"/>
              </a:lnSpc>
              <a:spcBef>
                <a:spcPts val="580"/>
              </a:spcBef>
              <a:spcAft>
                <a:spcPts val="0"/>
              </a:spcAft>
              <a:buClr>
                <a:schemeClr val="dk1"/>
              </a:buClr>
              <a:buSzPts val="1200"/>
              <a:buFont typeface="Arial"/>
              <a:buAutoNum type="arabicPeriod"/>
            </a:pPr>
            <a:r>
              <a:rPr lang="ar-SA" sz="1200">
                <a:solidFill>
                  <a:schemeClr val="dk1"/>
                </a:solidFill>
                <a:latin typeface="Arimo"/>
                <a:ea typeface="Arimo"/>
                <a:cs typeface="Arimo"/>
                <a:sym typeface="Arimo"/>
              </a:rPr>
              <a:t> ألق نظرة الآن على دورة الاستعلام في الصفحة التالية. كنت تعمل على القسم العلوي منه، المتمثل في مجالات التركيز، والذي حددت من أجله نقاط الاهتمام والأهداف المحتملة. كما أنك بدأت أيضًا في التفكير في رموز T-SEDA المعنية بسياقك من المخطط. سيساعدك القسم التالي من الحزمة على تضييق نطاق محور تركيزك حتى تتمكن من التخطيط لاستعلامك.</a:t>
            </a:r>
            <a:endParaRPr/>
          </a:p>
        </p:txBody>
      </p:sp>
      <p:sp>
        <p:nvSpPr>
          <p:cNvPr id="382" name="Google Shape;382;p36"/>
          <p:cNvSpPr txBox="1"/>
          <p:nvPr/>
        </p:nvSpPr>
        <p:spPr>
          <a:xfrm>
            <a:off x="1917700" y="6466247"/>
            <a:ext cx="3429000" cy="276999"/>
          </a:xfrm>
          <a:prstGeom prst="rect">
            <a:avLst/>
          </a:prstGeom>
          <a:noFill/>
          <a:ln cap="flat" cmpd="sng" w="2540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marR="0" rtl="1" algn="r">
              <a:spcBef>
                <a:spcPts val="0"/>
              </a:spcBef>
              <a:spcAft>
                <a:spcPts val="0"/>
              </a:spcAft>
              <a:buNone/>
            </a:pPr>
            <a:r>
              <a:rPr lang="ar-SA" sz="1200">
                <a:solidFill>
                  <a:schemeClr val="dk1"/>
                </a:solidFill>
                <a:latin typeface="Arial"/>
                <a:ea typeface="Arial"/>
                <a:cs typeface="Arial"/>
                <a:sym typeface="Arial"/>
              </a:rPr>
              <a:t>يمكنك تحميل نسخة من القالب عبر </a:t>
            </a:r>
            <a:r>
              <a:rPr lang="ar-SA" sz="1200" u="sng">
                <a:solidFill>
                  <a:schemeClr val="hlink"/>
                </a:solidFill>
                <a:latin typeface="Arial"/>
                <a:ea typeface="Arial"/>
                <a:cs typeface="Arial"/>
                <a:sym typeface="Arial"/>
                <a:hlinkClick r:id="rId3"/>
              </a:rPr>
              <a:t>موقعنا الالكتروني</a:t>
            </a:r>
            <a:endParaRPr sz="1200">
              <a:solidFill>
                <a:schemeClr val="dk1"/>
              </a:solidFill>
              <a:latin typeface="Arial"/>
              <a:ea typeface="Arial"/>
              <a:cs typeface="Arial"/>
              <a:sym typeface="Arial"/>
            </a:endParaRPr>
          </a:p>
        </p:txBody>
      </p:sp>
      <p:sp>
        <p:nvSpPr>
          <p:cNvPr id="383" name="Google Shape;383;p36"/>
          <p:cNvSpPr/>
          <p:nvPr/>
        </p:nvSpPr>
        <p:spPr>
          <a:xfrm>
            <a:off x="2374900" y="6498570"/>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36"/>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9" name="Shape 389"/>
        <p:cNvGrpSpPr/>
        <p:nvPr/>
      </p:nvGrpSpPr>
      <p:grpSpPr>
        <a:xfrm>
          <a:off x="0" y="0"/>
          <a:ext cx="0" cy="0"/>
          <a:chOff x="0" y="0"/>
          <a:chExt cx="0" cy="0"/>
        </a:xfrm>
      </p:grpSpPr>
      <p:sp>
        <p:nvSpPr>
          <p:cNvPr id="390" name="Google Shape;390;p37"/>
          <p:cNvSpPr txBox="1"/>
          <p:nvPr/>
        </p:nvSpPr>
        <p:spPr>
          <a:xfrm>
            <a:off x="7480300" y="504825"/>
            <a:ext cx="2839720" cy="68743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3820" marR="231140" rtl="1" algn="r">
              <a:lnSpc>
                <a:spcPct val="121100"/>
              </a:lnSpc>
              <a:spcBef>
                <a:spcPts val="0"/>
              </a:spcBef>
              <a:spcAft>
                <a:spcPts val="0"/>
              </a:spcAft>
              <a:buNone/>
            </a:pPr>
            <a:r>
              <a:rPr lang="ar-SA" sz="1200">
                <a:solidFill>
                  <a:schemeClr val="dk1"/>
                </a:solidFill>
                <a:latin typeface="Arimo"/>
                <a:ea typeface="Arimo"/>
                <a:cs typeface="Arimo"/>
                <a:sym typeface="Arimo"/>
              </a:rPr>
              <a:t>تعرض هذه الصفحة دورة الاستعلام التأملية مع معلومات إضافية حول كل مرحلة من أجل مساعدتك على إكمال دورة استعلامك.</a:t>
            </a:r>
            <a:endParaRPr/>
          </a:p>
        </p:txBody>
      </p:sp>
      <p:sp>
        <p:nvSpPr>
          <p:cNvPr id="391" name="Google Shape;391;p37"/>
          <p:cNvSpPr/>
          <p:nvPr/>
        </p:nvSpPr>
        <p:spPr>
          <a:xfrm>
            <a:off x="4113083" y="3117591"/>
            <a:ext cx="2075688" cy="2161579"/>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37"/>
          <p:cNvSpPr txBox="1"/>
          <p:nvPr/>
        </p:nvSpPr>
        <p:spPr>
          <a:xfrm>
            <a:off x="7685031" y="3947691"/>
            <a:ext cx="2649152" cy="355995"/>
          </a:xfrm>
          <a:prstGeom prst="rect">
            <a:avLst/>
          </a:prstGeom>
          <a:noFill/>
          <a:ln cap="flat" cmpd="sng" w="9525">
            <a:solidFill>
              <a:srgbClr val="70413C"/>
            </a:solidFill>
            <a:prstDash val="solid"/>
            <a:round/>
            <a:headEnd len="sm" w="sm" type="none"/>
            <a:tailEnd len="sm" w="sm" type="none"/>
          </a:ln>
        </p:spPr>
        <p:txBody>
          <a:bodyPr anchorCtr="0" anchor="t" bIns="45700" lIns="91425" spcFirstLastPara="1" rIns="91425" wrap="square" tIns="45700">
            <a:spAutoFit/>
          </a:bodyPr>
          <a:lstStyle/>
          <a:p>
            <a:pPr indent="0" lvl="0" marL="8890" marR="8890" rtl="1" algn="ctr">
              <a:lnSpc>
                <a:spcPct val="101000"/>
              </a:lnSpc>
              <a:spcBef>
                <a:spcPts val="0"/>
              </a:spcBef>
              <a:spcAft>
                <a:spcPts val="0"/>
              </a:spcAft>
              <a:buNone/>
            </a:pPr>
            <a:r>
              <a:rPr lang="ar-SA" sz="1800">
                <a:solidFill>
                  <a:srgbClr val="7F7F7F"/>
                </a:solidFill>
                <a:latin typeface="Times New Roman"/>
                <a:ea typeface="Times New Roman"/>
                <a:cs typeface="Times New Roman"/>
                <a:sym typeface="Times New Roman"/>
              </a:rPr>
              <a:t>وضع خطة للاستعلام وطرقه</a:t>
            </a:r>
            <a:endParaRPr sz="1800">
              <a:solidFill>
                <a:schemeClr val="dk1"/>
              </a:solidFill>
              <a:latin typeface="Times New Roman"/>
              <a:ea typeface="Times New Roman"/>
              <a:cs typeface="Times New Roman"/>
              <a:sym typeface="Times New Roman"/>
            </a:endParaRPr>
          </a:p>
        </p:txBody>
      </p:sp>
      <p:sp>
        <p:nvSpPr>
          <p:cNvPr id="393" name="Google Shape;393;p37"/>
          <p:cNvSpPr txBox="1"/>
          <p:nvPr/>
        </p:nvSpPr>
        <p:spPr>
          <a:xfrm>
            <a:off x="5885951" y="1310373"/>
            <a:ext cx="2705838" cy="646331"/>
          </a:xfrm>
          <a:prstGeom prst="rect">
            <a:avLst/>
          </a:prstGeom>
          <a:noFill/>
          <a:ln cap="flat" cmpd="sng" w="9525">
            <a:solidFill>
              <a:srgbClr val="B38834"/>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spcBef>
                <a:spcPts val="0"/>
              </a:spcBef>
              <a:spcAft>
                <a:spcPts val="0"/>
              </a:spcAft>
              <a:buNone/>
            </a:pPr>
            <a:r>
              <a:rPr lang="ar-SA" sz="1800">
                <a:solidFill>
                  <a:srgbClr val="7F7F7F"/>
                </a:solidFill>
                <a:latin typeface="Times New Roman"/>
                <a:ea typeface="Times New Roman"/>
                <a:cs typeface="Times New Roman"/>
                <a:sym typeface="Times New Roman"/>
              </a:rPr>
              <a:t>تحديد مجالات التركيز والأهداف المتوقعة</a:t>
            </a:r>
            <a:endParaRPr sz="1800">
              <a:solidFill>
                <a:schemeClr val="dk1"/>
              </a:solidFill>
              <a:latin typeface="Times New Roman"/>
              <a:ea typeface="Times New Roman"/>
              <a:cs typeface="Times New Roman"/>
              <a:sym typeface="Times New Roman"/>
            </a:endParaRPr>
          </a:p>
        </p:txBody>
      </p:sp>
      <p:sp>
        <p:nvSpPr>
          <p:cNvPr id="394" name="Google Shape;394;p37"/>
          <p:cNvSpPr txBox="1"/>
          <p:nvPr/>
        </p:nvSpPr>
        <p:spPr>
          <a:xfrm>
            <a:off x="7484266" y="2250448"/>
            <a:ext cx="2849917" cy="646331"/>
          </a:xfrm>
          <a:prstGeom prst="rect">
            <a:avLst/>
          </a:prstGeom>
          <a:noFill/>
          <a:ln cap="flat" cmpd="sng" w="9525">
            <a:solidFill>
              <a:srgbClr val="507696"/>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spcBef>
                <a:spcPts val="0"/>
              </a:spcBef>
              <a:spcAft>
                <a:spcPts val="0"/>
              </a:spcAft>
              <a:buNone/>
            </a:pPr>
            <a:r>
              <a:rPr lang="ar-SA" sz="1800">
                <a:solidFill>
                  <a:srgbClr val="7F7F7F"/>
                </a:solidFill>
                <a:latin typeface="Times New Roman"/>
                <a:ea typeface="Times New Roman"/>
                <a:cs typeface="Times New Roman"/>
                <a:sym typeface="Times New Roman"/>
              </a:rPr>
              <a:t>تحديد محور التركيز وأسئلة الاستعلام وربطها ب</a:t>
            </a:r>
            <a:r>
              <a:rPr lang="ar-SA" sz="1800">
                <a:solidFill>
                  <a:srgbClr val="7F7F7F"/>
                </a:solidFill>
                <a:latin typeface="Arial"/>
                <a:ea typeface="Arial"/>
                <a:cs typeface="Arial"/>
                <a:sym typeface="Arial"/>
              </a:rPr>
              <a:t>T-SEDA</a:t>
            </a:r>
            <a:endParaRPr sz="1800">
              <a:solidFill>
                <a:schemeClr val="dk1"/>
              </a:solidFill>
              <a:latin typeface="Arial"/>
              <a:ea typeface="Arial"/>
              <a:cs typeface="Arial"/>
              <a:sym typeface="Arial"/>
            </a:endParaRPr>
          </a:p>
        </p:txBody>
      </p:sp>
      <p:sp>
        <p:nvSpPr>
          <p:cNvPr id="395" name="Google Shape;395;p37"/>
          <p:cNvSpPr txBox="1"/>
          <p:nvPr/>
        </p:nvSpPr>
        <p:spPr>
          <a:xfrm>
            <a:off x="6725104" y="5279170"/>
            <a:ext cx="2649153" cy="369332"/>
          </a:xfrm>
          <a:prstGeom prst="rect">
            <a:avLst/>
          </a:prstGeom>
          <a:noFill/>
          <a:ln cap="flat" cmpd="sng" w="9525">
            <a:solidFill>
              <a:srgbClr val="812C75"/>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1800">
                <a:solidFill>
                  <a:srgbClr val="7F7F7F"/>
                </a:solidFill>
                <a:latin typeface="Times New Roman"/>
                <a:ea typeface="Times New Roman"/>
                <a:cs typeface="Times New Roman"/>
                <a:sym typeface="Times New Roman"/>
              </a:rPr>
              <a:t>التفاعل مع البيانات والنتائج</a:t>
            </a:r>
            <a:endParaRPr sz="1800">
              <a:solidFill>
                <a:schemeClr val="dk1"/>
              </a:solidFill>
              <a:latin typeface="Times New Roman"/>
              <a:ea typeface="Times New Roman"/>
              <a:cs typeface="Times New Roman"/>
              <a:sym typeface="Times New Roman"/>
            </a:endParaRPr>
          </a:p>
        </p:txBody>
      </p:sp>
      <p:sp>
        <p:nvSpPr>
          <p:cNvPr id="396" name="Google Shape;396;p37"/>
          <p:cNvSpPr txBox="1"/>
          <p:nvPr/>
        </p:nvSpPr>
        <p:spPr>
          <a:xfrm>
            <a:off x="394564" y="5142823"/>
            <a:ext cx="3054927" cy="369332"/>
          </a:xfrm>
          <a:prstGeom prst="rect">
            <a:avLst/>
          </a:prstGeom>
          <a:noFill/>
          <a:ln cap="flat" cmpd="sng" w="9525">
            <a:solidFill>
              <a:srgbClr val="0F857B"/>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spcBef>
                <a:spcPts val="0"/>
              </a:spcBef>
              <a:spcAft>
                <a:spcPts val="0"/>
              </a:spcAft>
              <a:buNone/>
            </a:pPr>
            <a:r>
              <a:rPr lang="ar-SA" sz="1800">
                <a:solidFill>
                  <a:srgbClr val="7F7F7F"/>
                </a:solidFill>
                <a:latin typeface="Times New Roman"/>
                <a:ea typeface="Times New Roman"/>
                <a:cs typeface="Times New Roman"/>
                <a:sym typeface="Times New Roman"/>
              </a:rPr>
              <a:t>النظر والتفكير في النتائج ومعانيها</a:t>
            </a:r>
            <a:endParaRPr sz="1800">
              <a:solidFill>
                <a:schemeClr val="dk1"/>
              </a:solidFill>
              <a:latin typeface="Times New Roman"/>
              <a:ea typeface="Times New Roman"/>
              <a:cs typeface="Times New Roman"/>
              <a:sym typeface="Times New Roman"/>
            </a:endParaRPr>
          </a:p>
        </p:txBody>
      </p:sp>
      <p:sp>
        <p:nvSpPr>
          <p:cNvPr id="397" name="Google Shape;397;p37"/>
          <p:cNvSpPr txBox="1"/>
          <p:nvPr/>
        </p:nvSpPr>
        <p:spPr>
          <a:xfrm>
            <a:off x="132908" y="3936770"/>
            <a:ext cx="2397284" cy="646331"/>
          </a:xfrm>
          <a:prstGeom prst="rect">
            <a:avLst/>
          </a:prstGeom>
          <a:noFill/>
          <a:ln cap="flat" cmpd="sng" w="9525">
            <a:solidFill>
              <a:srgbClr val="CE6328"/>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spcBef>
                <a:spcPts val="0"/>
              </a:spcBef>
              <a:spcAft>
                <a:spcPts val="0"/>
              </a:spcAft>
              <a:buNone/>
            </a:pPr>
            <a:r>
              <a:rPr lang="ar-SA" sz="1800">
                <a:solidFill>
                  <a:srgbClr val="7F7F7F"/>
                </a:solidFill>
                <a:latin typeface="Times New Roman"/>
                <a:ea typeface="Times New Roman"/>
                <a:cs typeface="Times New Roman"/>
                <a:sym typeface="Times New Roman"/>
              </a:rPr>
              <a:t>تطوير خطة عمل مبنية على النتائج</a:t>
            </a:r>
            <a:endParaRPr sz="1800">
              <a:solidFill>
                <a:schemeClr val="dk1"/>
              </a:solidFill>
              <a:latin typeface="Times New Roman"/>
              <a:ea typeface="Times New Roman"/>
              <a:cs typeface="Times New Roman"/>
              <a:sym typeface="Times New Roman"/>
            </a:endParaRPr>
          </a:p>
        </p:txBody>
      </p:sp>
      <p:sp>
        <p:nvSpPr>
          <p:cNvPr id="398" name="Google Shape;398;p37"/>
          <p:cNvSpPr txBox="1"/>
          <p:nvPr/>
        </p:nvSpPr>
        <p:spPr>
          <a:xfrm>
            <a:off x="132908" y="2277326"/>
            <a:ext cx="2604607" cy="861774"/>
          </a:xfrm>
          <a:prstGeom prst="rect">
            <a:avLst/>
          </a:prstGeom>
          <a:noFill/>
          <a:ln cap="flat" cmpd="sng" w="9525">
            <a:solidFill>
              <a:srgbClr val="C61624"/>
            </a:solidFill>
            <a:prstDash val="solid"/>
            <a:round/>
            <a:headEnd len="sm" w="sm" type="none"/>
            <a:tailEnd len="sm" w="sm" type="none"/>
          </a:ln>
        </p:spPr>
        <p:txBody>
          <a:bodyPr anchorCtr="0" anchor="t" bIns="45700" lIns="91425" spcFirstLastPara="1" rIns="91425" wrap="square" tIns="45700">
            <a:spAutoFit/>
          </a:bodyPr>
          <a:lstStyle/>
          <a:p>
            <a:pPr indent="0" lvl="0" marL="0" marR="0" rtl="1" algn="ctr">
              <a:spcBef>
                <a:spcPts val="0"/>
              </a:spcBef>
              <a:spcAft>
                <a:spcPts val="0"/>
              </a:spcAft>
              <a:buNone/>
            </a:pPr>
            <a:r>
              <a:rPr lang="ar-SA" sz="1800">
                <a:solidFill>
                  <a:srgbClr val="7F7F7F"/>
                </a:solidFill>
                <a:latin typeface="Times New Roman"/>
                <a:ea typeface="Times New Roman"/>
                <a:cs typeface="Times New Roman"/>
                <a:sym typeface="Times New Roman"/>
              </a:rPr>
              <a:t>مراجعة شاملة لمدورة عملية الاستعلام</a:t>
            </a:r>
            <a:endParaRPr sz="1800">
              <a:solidFill>
                <a:schemeClr val="dk1"/>
              </a:solidFill>
              <a:latin typeface="Times New Roman"/>
              <a:ea typeface="Times New Roman"/>
              <a:cs typeface="Times New Roman"/>
              <a:sym typeface="Times New Roman"/>
            </a:endParaRPr>
          </a:p>
          <a:p>
            <a:pPr indent="0" lvl="0" marL="0" marR="0" rtl="1" algn="ctr">
              <a:spcBef>
                <a:spcPts val="0"/>
              </a:spcBef>
              <a:spcAft>
                <a:spcPts val="0"/>
              </a:spcAft>
              <a:buNone/>
            </a:pPr>
            <a:r>
              <a:t/>
            </a:r>
            <a:endParaRPr sz="1400">
              <a:solidFill>
                <a:srgbClr val="C61624"/>
              </a:solidFill>
              <a:latin typeface="Calibri"/>
              <a:ea typeface="Calibri"/>
              <a:cs typeface="Calibri"/>
              <a:sym typeface="Calibri"/>
            </a:endParaRPr>
          </a:p>
        </p:txBody>
      </p:sp>
      <p:sp>
        <p:nvSpPr>
          <p:cNvPr id="399" name="Google Shape;399;p37"/>
          <p:cNvSpPr/>
          <p:nvPr/>
        </p:nvSpPr>
        <p:spPr>
          <a:xfrm>
            <a:off x="4499452" y="3587676"/>
            <a:ext cx="1200170" cy="701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200">
                <a:solidFill>
                  <a:schemeClr val="lt1"/>
                </a:solidFill>
                <a:latin typeface="Calibri"/>
                <a:ea typeface="Calibri"/>
                <a:cs typeface="Calibri"/>
                <a:sym typeface="Calibri"/>
              </a:rPr>
              <a:t> الإعادة حسب الحاجة</a:t>
            </a:r>
            <a:endParaRPr sz="1200">
              <a:solidFill>
                <a:schemeClr val="lt1"/>
              </a:solidFill>
              <a:latin typeface="Calibri"/>
              <a:ea typeface="Calibri"/>
              <a:cs typeface="Calibri"/>
              <a:sym typeface="Calibri"/>
            </a:endParaRPr>
          </a:p>
        </p:txBody>
      </p:sp>
      <p:sp>
        <p:nvSpPr>
          <p:cNvPr id="400" name="Google Shape;400;p37"/>
          <p:cNvSpPr/>
          <p:nvPr/>
        </p:nvSpPr>
        <p:spPr>
          <a:xfrm>
            <a:off x="2243238" y="1548626"/>
            <a:ext cx="923445"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200">
                <a:solidFill>
                  <a:schemeClr val="lt1"/>
                </a:solidFill>
                <a:latin typeface="Calibri"/>
                <a:ea typeface="Calibri"/>
                <a:cs typeface="Calibri"/>
                <a:sym typeface="Calibri"/>
              </a:rPr>
              <a:t>المشاركة</a:t>
            </a:r>
            <a:endParaRPr sz="1200">
              <a:solidFill>
                <a:schemeClr val="lt1"/>
              </a:solidFill>
              <a:latin typeface="Calibri"/>
              <a:ea typeface="Calibri"/>
              <a:cs typeface="Calibri"/>
              <a:sym typeface="Calibri"/>
            </a:endParaRPr>
          </a:p>
        </p:txBody>
      </p:sp>
      <p:sp>
        <p:nvSpPr>
          <p:cNvPr id="401" name="Google Shape;401;p37"/>
          <p:cNvSpPr/>
          <p:nvPr/>
        </p:nvSpPr>
        <p:spPr>
          <a:xfrm>
            <a:off x="7692806" y="3126944"/>
            <a:ext cx="1061085" cy="45778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200">
                <a:solidFill>
                  <a:schemeClr val="lt1"/>
                </a:solidFill>
                <a:latin typeface="Calibri"/>
                <a:ea typeface="Calibri"/>
                <a:cs typeface="Calibri"/>
                <a:sym typeface="Calibri"/>
              </a:rPr>
              <a:t>الترميز</a:t>
            </a:r>
            <a:endParaRPr sz="1200">
              <a:solidFill>
                <a:schemeClr val="lt1"/>
              </a:solidFill>
              <a:latin typeface="Calibri"/>
              <a:ea typeface="Calibri"/>
              <a:cs typeface="Calibri"/>
              <a:sym typeface="Calibri"/>
            </a:endParaRPr>
          </a:p>
        </p:txBody>
      </p:sp>
      <p:sp>
        <p:nvSpPr>
          <p:cNvPr id="402" name="Google Shape;402;p37"/>
          <p:cNvSpPr/>
          <p:nvPr/>
        </p:nvSpPr>
        <p:spPr>
          <a:xfrm>
            <a:off x="2737515" y="6221344"/>
            <a:ext cx="886693" cy="49525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200">
                <a:solidFill>
                  <a:schemeClr val="lt1"/>
                </a:solidFill>
                <a:latin typeface="Calibri"/>
                <a:ea typeface="Calibri"/>
                <a:cs typeface="Calibri"/>
                <a:sym typeface="Calibri"/>
              </a:rPr>
              <a:t>المشاركة</a:t>
            </a:r>
            <a:endParaRPr sz="1200">
              <a:solidFill>
                <a:schemeClr val="lt1"/>
              </a:solidFill>
              <a:latin typeface="Calibri"/>
              <a:ea typeface="Calibri"/>
              <a:cs typeface="Calibri"/>
              <a:sym typeface="Calibri"/>
            </a:endParaRPr>
          </a:p>
        </p:txBody>
      </p:sp>
      <p:cxnSp>
        <p:nvCxnSpPr>
          <p:cNvPr id="403" name="Google Shape;403;p37"/>
          <p:cNvCxnSpPr/>
          <p:nvPr/>
        </p:nvCxnSpPr>
        <p:spPr>
          <a:xfrm>
            <a:off x="4482970" y="1420430"/>
            <a:ext cx="138969" cy="146063"/>
          </a:xfrm>
          <a:prstGeom prst="straightConnector1">
            <a:avLst/>
          </a:prstGeom>
          <a:noFill/>
          <a:ln cap="flat" cmpd="sng" w="9525">
            <a:solidFill>
              <a:srgbClr val="262626"/>
            </a:solidFill>
            <a:prstDash val="solid"/>
            <a:round/>
            <a:headEnd len="sm" w="sm" type="none"/>
            <a:tailEnd len="med" w="med" type="triangle"/>
          </a:ln>
        </p:spPr>
      </p:cxnSp>
      <p:cxnSp>
        <p:nvCxnSpPr>
          <p:cNvPr id="404" name="Google Shape;404;p37"/>
          <p:cNvCxnSpPr>
            <a:stCxn id="400" idx="5"/>
          </p:cNvCxnSpPr>
          <p:nvPr/>
        </p:nvCxnSpPr>
        <p:spPr>
          <a:xfrm>
            <a:off x="3031448" y="1979397"/>
            <a:ext cx="129900" cy="180300"/>
          </a:xfrm>
          <a:prstGeom prst="straightConnector1">
            <a:avLst/>
          </a:prstGeom>
          <a:noFill/>
          <a:ln cap="flat" cmpd="sng" w="9525">
            <a:solidFill>
              <a:srgbClr val="262626"/>
            </a:solidFill>
            <a:prstDash val="solid"/>
            <a:round/>
            <a:headEnd len="sm" w="sm" type="none"/>
            <a:tailEnd len="med" w="med" type="triangle"/>
          </a:ln>
        </p:spPr>
      </p:cxnSp>
      <p:cxnSp>
        <p:nvCxnSpPr>
          <p:cNvPr id="405" name="Google Shape;405;p37"/>
          <p:cNvCxnSpPr>
            <a:stCxn id="402" idx="7"/>
          </p:cNvCxnSpPr>
          <p:nvPr/>
        </p:nvCxnSpPr>
        <p:spPr>
          <a:xfrm flipH="1" rot="10800000">
            <a:off x="3494355" y="6118672"/>
            <a:ext cx="202200" cy="175200"/>
          </a:xfrm>
          <a:prstGeom prst="straightConnector1">
            <a:avLst/>
          </a:prstGeom>
          <a:noFill/>
          <a:ln cap="flat" cmpd="sng" w="9525">
            <a:solidFill>
              <a:srgbClr val="262626"/>
            </a:solidFill>
            <a:prstDash val="solid"/>
            <a:round/>
            <a:headEnd len="sm" w="sm" type="none"/>
            <a:tailEnd len="med" w="med" type="triangle"/>
          </a:ln>
        </p:spPr>
      </p:cxnSp>
      <p:cxnSp>
        <p:nvCxnSpPr>
          <p:cNvPr id="406" name="Google Shape;406;p37"/>
          <p:cNvCxnSpPr/>
          <p:nvPr/>
        </p:nvCxnSpPr>
        <p:spPr>
          <a:xfrm flipH="1">
            <a:off x="7740821" y="3535638"/>
            <a:ext cx="211966" cy="285617"/>
          </a:xfrm>
          <a:prstGeom prst="straightConnector1">
            <a:avLst/>
          </a:prstGeom>
          <a:noFill/>
          <a:ln cap="flat" cmpd="sng" w="9525">
            <a:solidFill>
              <a:srgbClr val="262626"/>
            </a:solidFill>
            <a:prstDash val="solid"/>
            <a:round/>
            <a:headEnd len="sm" w="sm" type="none"/>
            <a:tailEnd len="med" w="med" type="triangle"/>
          </a:ln>
        </p:spPr>
      </p:cxnSp>
      <p:cxnSp>
        <p:nvCxnSpPr>
          <p:cNvPr id="407" name="Google Shape;407;p37"/>
          <p:cNvCxnSpPr/>
          <p:nvPr/>
        </p:nvCxnSpPr>
        <p:spPr>
          <a:xfrm rot="10800000">
            <a:off x="7712211" y="2906581"/>
            <a:ext cx="213694" cy="237606"/>
          </a:xfrm>
          <a:prstGeom prst="straightConnector1">
            <a:avLst/>
          </a:prstGeom>
          <a:noFill/>
          <a:ln cap="flat" cmpd="sng" w="9525">
            <a:solidFill>
              <a:srgbClr val="262626"/>
            </a:solidFill>
            <a:prstDash val="solid"/>
            <a:round/>
            <a:headEnd len="sm" w="sm" type="none"/>
            <a:tailEnd len="med" w="med" type="triangle"/>
          </a:ln>
        </p:spPr>
      </p:cxnSp>
      <p:grpSp>
        <p:nvGrpSpPr>
          <p:cNvPr id="408" name="Google Shape;408;p37"/>
          <p:cNvGrpSpPr/>
          <p:nvPr/>
        </p:nvGrpSpPr>
        <p:grpSpPr>
          <a:xfrm>
            <a:off x="4070988" y="2870226"/>
            <a:ext cx="2436026" cy="3329446"/>
            <a:chOff x="4963159" y="2259374"/>
            <a:chExt cx="3252464" cy="4445315"/>
          </a:xfrm>
        </p:grpSpPr>
        <p:pic>
          <p:nvPicPr>
            <p:cNvPr id="409" name="Google Shape;409;p37"/>
            <p:cNvPicPr preferRelativeResize="0"/>
            <p:nvPr/>
          </p:nvPicPr>
          <p:blipFill rotWithShape="1">
            <a:blip r:embed="rId3">
              <a:alphaModFix/>
            </a:blip>
            <a:srcRect b="0" l="0" r="0" t="0"/>
            <a:stretch/>
          </p:blipFill>
          <p:spPr>
            <a:xfrm>
              <a:off x="6716958" y="5091357"/>
              <a:ext cx="1385965" cy="1385965"/>
            </a:xfrm>
            <a:prstGeom prst="rect">
              <a:avLst/>
            </a:prstGeom>
            <a:noFill/>
            <a:ln>
              <a:noFill/>
            </a:ln>
          </p:spPr>
        </p:pic>
        <p:sp>
          <p:nvSpPr>
            <p:cNvPr id="410" name="Google Shape;410;p37"/>
            <p:cNvSpPr/>
            <p:nvPr/>
          </p:nvSpPr>
          <p:spPr>
            <a:xfrm>
              <a:off x="6639378" y="5333435"/>
              <a:ext cx="1576245" cy="1371254"/>
            </a:xfrm>
            <a:prstGeom prst="rect">
              <a:avLst/>
            </a:prstGeom>
          </p:spPr>
          <p:txBody>
            <a:bodyPr>
              <a:prstTxWarp prst="textPlain"/>
            </a:bodyPr>
            <a:lstStyle/>
            <a:p>
              <a:pPr lvl="0" algn="ctr"/>
              <a:r>
                <a:rPr b="0" i="0">
                  <a:ln>
                    <a:noFill/>
                  </a:ln>
                  <a:solidFill>
                    <a:schemeClr val="dk1"/>
                  </a:solidFill>
                  <a:latin typeface="Calibri"/>
                </a:rPr>
                <a:t>التفاعل مع النتائج</a:t>
              </a:r>
            </a:p>
          </p:txBody>
        </p:sp>
        <p:pic>
          <p:nvPicPr>
            <p:cNvPr id="411" name="Google Shape;411;p37"/>
            <p:cNvPicPr preferRelativeResize="0"/>
            <p:nvPr/>
          </p:nvPicPr>
          <p:blipFill rotWithShape="1">
            <a:blip r:embed="rId4">
              <a:alphaModFix/>
            </a:blip>
            <a:srcRect b="0" l="0" r="0" t="0"/>
            <a:stretch/>
          </p:blipFill>
          <p:spPr>
            <a:xfrm>
              <a:off x="4963159" y="2259374"/>
              <a:ext cx="2725851" cy="2725851"/>
            </a:xfrm>
            <a:prstGeom prst="rect">
              <a:avLst/>
            </a:prstGeom>
            <a:noFill/>
            <a:ln>
              <a:noFill/>
            </a:ln>
          </p:spPr>
        </p:pic>
      </p:grpSp>
      <p:sp>
        <p:nvSpPr>
          <p:cNvPr id="412" name="Google Shape;412;p37"/>
          <p:cNvSpPr txBox="1"/>
          <p:nvPr/>
        </p:nvSpPr>
        <p:spPr>
          <a:xfrm>
            <a:off x="353808" y="6746254"/>
            <a:ext cx="28076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Calibri"/>
              <a:buNone/>
            </a:pPr>
            <a:r>
              <a:rPr b="1" lang="ar-SA" sz="1400" u="sng">
                <a:solidFill>
                  <a:schemeClr val="hlink"/>
                </a:solidFill>
                <a:latin typeface="Calibri"/>
                <a:ea typeface="Calibri"/>
                <a:cs typeface="Calibri"/>
                <a:sym typeface="Calibri"/>
                <a:hlinkClick r:id="rId5"/>
              </a:rPr>
              <a:t>https://www.camtree.org</a:t>
            </a:r>
            <a:endParaRPr b="1"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1" lang="ar-SA" sz="1400" u="sng">
                <a:solidFill>
                  <a:schemeClr val="hlink"/>
                </a:solidFill>
                <a:latin typeface="Calibri"/>
                <a:ea typeface="Calibri"/>
                <a:cs typeface="Calibri"/>
                <a:sym typeface="Calibri"/>
                <a:hlinkClick r:id="rId6"/>
              </a:rPr>
              <a:t>https://library.camtree.org</a:t>
            </a:r>
            <a:endParaRPr b="1" sz="1400" u="none">
              <a:solidFill>
                <a:schemeClr val="lt1"/>
              </a:solidFill>
              <a:latin typeface="Calibri"/>
              <a:ea typeface="Calibri"/>
              <a:cs typeface="Calibri"/>
              <a:sym typeface="Calibri"/>
            </a:endParaRPr>
          </a:p>
        </p:txBody>
      </p:sp>
      <p:grpSp>
        <p:nvGrpSpPr>
          <p:cNvPr id="413" name="Google Shape;413;p37"/>
          <p:cNvGrpSpPr/>
          <p:nvPr/>
        </p:nvGrpSpPr>
        <p:grpSpPr>
          <a:xfrm>
            <a:off x="2530192" y="2209246"/>
            <a:ext cx="1595755" cy="1112519"/>
            <a:chOff x="-77000" y="0"/>
            <a:chExt cx="1763395" cy="1270635"/>
          </a:xfrm>
        </p:grpSpPr>
        <p:pic>
          <p:nvPicPr>
            <p:cNvPr id="414" name="Google Shape;414;p37"/>
            <p:cNvPicPr preferRelativeResize="0"/>
            <p:nvPr/>
          </p:nvPicPr>
          <p:blipFill rotWithShape="1">
            <a:blip r:embed="rId7">
              <a:alphaModFix/>
            </a:blip>
            <a:srcRect b="0" l="0" r="0" t="0"/>
            <a:stretch/>
          </p:blipFill>
          <p:spPr>
            <a:xfrm>
              <a:off x="276225" y="0"/>
              <a:ext cx="1042670" cy="1042670"/>
            </a:xfrm>
            <a:prstGeom prst="rect">
              <a:avLst/>
            </a:prstGeom>
            <a:noFill/>
            <a:ln>
              <a:noFill/>
            </a:ln>
          </p:spPr>
        </p:pic>
        <p:sp>
          <p:nvSpPr>
            <p:cNvPr id="415" name="Google Shape;415;p37"/>
            <p:cNvSpPr/>
            <p:nvPr/>
          </p:nvSpPr>
          <p:spPr>
            <a:xfrm>
              <a:off x="-77000" y="809625"/>
              <a:ext cx="1763395" cy="461010"/>
            </a:xfrm>
            <a:prstGeom prst="rect">
              <a:avLst/>
            </a:prstGeom>
          </p:spPr>
          <p:txBody>
            <a:bodyPr>
              <a:prstTxWarp prst="textPlain"/>
            </a:bodyPr>
            <a:lstStyle/>
            <a:p>
              <a:pPr lvl="0" algn="ctr"/>
              <a:r>
                <a:rPr b="1" i="0">
                  <a:ln>
                    <a:noFill/>
                  </a:ln>
                  <a:solidFill>
                    <a:srgbClr val="000000"/>
                  </a:solidFill>
                  <a:latin typeface="Calibri"/>
                </a:rPr>
                <a:t>المراجعة والتفكير</a:t>
              </a:r>
            </a:p>
          </p:txBody>
        </p:sp>
      </p:grpSp>
      <p:sp>
        <p:nvSpPr>
          <p:cNvPr id="416" name="Google Shape;416;p37"/>
          <p:cNvSpPr/>
          <p:nvPr/>
        </p:nvSpPr>
        <p:spPr>
          <a:xfrm>
            <a:off x="3844867" y="976517"/>
            <a:ext cx="747584" cy="520077"/>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200">
                <a:solidFill>
                  <a:schemeClr val="lt1"/>
                </a:solidFill>
                <a:latin typeface="Calibri"/>
                <a:ea typeface="Calibri"/>
                <a:cs typeface="Calibri"/>
                <a:sym typeface="Calibri"/>
              </a:rPr>
              <a:t>التدقيق الذاتي</a:t>
            </a:r>
            <a:endParaRPr sz="1200">
              <a:solidFill>
                <a:schemeClr val="lt1"/>
              </a:solidFill>
              <a:latin typeface="Calibri"/>
              <a:ea typeface="Calibri"/>
              <a:cs typeface="Calibri"/>
              <a:sym typeface="Calibri"/>
            </a:endParaRPr>
          </a:p>
        </p:txBody>
      </p:sp>
      <p:grpSp>
        <p:nvGrpSpPr>
          <p:cNvPr id="417" name="Google Shape;417;p37"/>
          <p:cNvGrpSpPr/>
          <p:nvPr/>
        </p:nvGrpSpPr>
        <p:grpSpPr>
          <a:xfrm>
            <a:off x="2650606" y="3594741"/>
            <a:ext cx="1203960" cy="1049655"/>
            <a:chOff x="-86625" y="0"/>
            <a:chExt cx="1309370" cy="1242920"/>
          </a:xfrm>
        </p:grpSpPr>
        <p:pic>
          <p:nvPicPr>
            <p:cNvPr id="418" name="Google Shape;418;p37"/>
            <p:cNvPicPr preferRelativeResize="0"/>
            <p:nvPr/>
          </p:nvPicPr>
          <p:blipFill rotWithShape="1">
            <a:blip r:embed="rId8">
              <a:alphaModFix/>
            </a:blip>
            <a:srcRect b="0" l="0" r="0" t="0"/>
            <a:stretch/>
          </p:blipFill>
          <p:spPr>
            <a:xfrm>
              <a:off x="57150" y="0"/>
              <a:ext cx="1036320" cy="1036320"/>
            </a:xfrm>
            <a:prstGeom prst="rect">
              <a:avLst/>
            </a:prstGeom>
            <a:noFill/>
            <a:ln>
              <a:noFill/>
            </a:ln>
          </p:spPr>
        </p:pic>
        <p:sp>
          <p:nvSpPr>
            <p:cNvPr id="419" name="Google Shape;419;p37"/>
            <p:cNvSpPr/>
            <p:nvPr/>
          </p:nvSpPr>
          <p:spPr>
            <a:xfrm>
              <a:off x="-86625" y="781677"/>
              <a:ext cx="1309370" cy="461243"/>
            </a:xfrm>
            <a:prstGeom prst="rect">
              <a:avLst/>
            </a:prstGeom>
          </p:spPr>
          <p:txBody>
            <a:bodyPr>
              <a:prstTxWarp prst="textPlain"/>
            </a:bodyPr>
            <a:lstStyle/>
            <a:p>
              <a:pPr lvl="0" algn="ctr"/>
              <a:r>
                <a:rPr b="1" i="0">
                  <a:ln>
                    <a:noFill/>
                  </a:ln>
                  <a:solidFill>
                    <a:srgbClr val="000000"/>
                  </a:solidFill>
                  <a:latin typeface="Calibri"/>
                </a:rPr>
                <a:t>خطة العمل</a:t>
              </a:r>
            </a:p>
          </p:txBody>
        </p:sp>
      </p:grpSp>
      <p:grpSp>
        <p:nvGrpSpPr>
          <p:cNvPr id="420" name="Google Shape;420;p37"/>
          <p:cNvGrpSpPr/>
          <p:nvPr/>
        </p:nvGrpSpPr>
        <p:grpSpPr>
          <a:xfrm>
            <a:off x="3005187" y="4957403"/>
            <a:ext cx="2078991" cy="1056640"/>
            <a:chOff x="-653562" y="0"/>
            <a:chExt cx="2357527" cy="1232274"/>
          </a:xfrm>
        </p:grpSpPr>
        <p:pic>
          <p:nvPicPr>
            <p:cNvPr id="421" name="Google Shape;421;p37"/>
            <p:cNvPicPr preferRelativeResize="0"/>
            <p:nvPr/>
          </p:nvPicPr>
          <p:blipFill rotWithShape="1">
            <a:blip r:embed="rId9">
              <a:alphaModFix/>
            </a:blip>
            <a:srcRect b="0" l="0" r="0" t="0"/>
            <a:stretch/>
          </p:blipFill>
          <p:spPr>
            <a:xfrm>
              <a:off x="123825" y="0"/>
              <a:ext cx="1042670" cy="1042670"/>
            </a:xfrm>
            <a:prstGeom prst="rect">
              <a:avLst/>
            </a:prstGeom>
            <a:noFill/>
            <a:ln>
              <a:noFill/>
            </a:ln>
          </p:spPr>
        </p:pic>
        <p:sp>
          <p:nvSpPr>
            <p:cNvPr id="422" name="Google Shape;422;p37"/>
            <p:cNvSpPr/>
            <p:nvPr/>
          </p:nvSpPr>
          <p:spPr>
            <a:xfrm>
              <a:off x="-653562" y="771265"/>
              <a:ext cx="2357527" cy="461009"/>
            </a:xfrm>
            <a:prstGeom prst="rect">
              <a:avLst/>
            </a:prstGeom>
          </p:spPr>
          <p:txBody>
            <a:bodyPr>
              <a:prstTxWarp prst="textPlain"/>
            </a:bodyPr>
            <a:lstStyle/>
            <a:p>
              <a:pPr lvl="0" algn="ctr"/>
              <a:r>
                <a:rPr b="1" i="0">
                  <a:ln>
                    <a:noFill/>
                  </a:ln>
                  <a:solidFill>
                    <a:srgbClr val="000000"/>
                  </a:solidFill>
                  <a:latin typeface="Calibri"/>
                </a:rPr>
                <a:t>النتائج والتفسير والتأمل</a:t>
              </a:r>
            </a:p>
          </p:txBody>
        </p:sp>
      </p:grpSp>
      <p:grpSp>
        <p:nvGrpSpPr>
          <p:cNvPr id="423" name="Google Shape;423;p37"/>
          <p:cNvGrpSpPr/>
          <p:nvPr/>
        </p:nvGrpSpPr>
        <p:grpSpPr>
          <a:xfrm>
            <a:off x="6192783" y="3821255"/>
            <a:ext cx="1933494" cy="1111214"/>
            <a:chOff x="-199586" y="0"/>
            <a:chExt cx="2015532" cy="1232535"/>
          </a:xfrm>
        </p:grpSpPr>
        <p:pic>
          <p:nvPicPr>
            <p:cNvPr id="424" name="Google Shape;424;p37"/>
            <p:cNvPicPr preferRelativeResize="0"/>
            <p:nvPr/>
          </p:nvPicPr>
          <p:blipFill rotWithShape="1">
            <a:blip r:embed="rId10">
              <a:alphaModFix/>
            </a:blip>
            <a:srcRect b="0" l="0" r="0" t="0"/>
            <a:stretch/>
          </p:blipFill>
          <p:spPr>
            <a:xfrm>
              <a:off x="276225" y="0"/>
              <a:ext cx="1027430" cy="1027430"/>
            </a:xfrm>
            <a:prstGeom prst="rect">
              <a:avLst/>
            </a:prstGeom>
            <a:noFill/>
            <a:ln>
              <a:noFill/>
            </a:ln>
          </p:spPr>
        </p:pic>
        <p:sp>
          <p:nvSpPr>
            <p:cNvPr id="425" name="Google Shape;425;p37"/>
            <p:cNvSpPr/>
            <p:nvPr/>
          </p:nvSpPr>
          <p:spPr>
            <a:xfrm>
              <a:off x="-199586" y="771525"/>
              <a:ext cx="2015532" cy="461010"/>
            </a:xfrm>
            <a:prstGeom prst="rect">
              <a:avLst/>
            </a:prstGeom>
          </p:spPr>
          <p:txBody>
            <a:bodyPr>
              <a:prstTxWarp prst="textPlain"/>
            </a:bodyPr>
            <a:lstStyle/>
            <a:p>
              <a:pPr lvl="0" algn="ctr"/>
              <a:r>
                <a:rPr b="1" i="0">
                  <a:ln>
                    <a:noFill/>
                  </a:ln>
                  <a:solidFill>
                    <a:srgbClr val="000000"/>
                  </a:solidFill>
                  <a:latin typeface="Calibri"/>
                </a:rPr>
                <a:t>خطة الاستعلام وطرقه</a:t>
              </a:r>
            </a:p>
          </p:txBody>
        </p:sp>
      </p:grpSp>
      <p:grpSp>
        <p:nvGrpSpPr>
          <p:cNvPr id="426" name="Google Shape;426;p37"/>
          <p:cNvGrpSpPr/>
          <p:nvPr/>
        </p:nvGrpSpPr>
        <p:grpSpPr>
          <a:xfrm>
            <a:off x="5737996" y="1984263"/>
            <a:ext cx="1974215" cy="1109346"/>
            <a:chOff x="-201196" y="0"/>
            <a:chExt cx="1974317" cy="1109487"/>
          </a:xfrm>
        </p:grpSpPr>
        <p:sp>
          <p:nvSpPr>
            <p:cNvPr id="427" name="Google Shape;427;p37"/>
            <p:cNvSpPr/>
            <p:nvPr/>
          </p:nvSpPr>
          <p:spPr>
            <a:xfrm>
              <a:off x="-201196" y="723065"/>
              <a:ext cx="1974317" cy="386422"/>
            </a:xfrm>
            <a:prstGeom prst="rect">
              <a:avLst/>
            </a:prstGeom>
          </p:spPr>
          <p:txBody>
            <a:bodyPr>
              <a:prstTxWarp prst="textPlain"/>
            </a:bodyPr>
            <a:lstStyle/>
            <a:p>
              <a:pPr lvl="0" algn="ctr"/>
              <a:r>
                <a:rPr b="1" i="0">
                  <a:ln>
                    <a:noFill/>
                  </a:ln>
                  <a:solidFill>
                    <a:srgbClr val="000000"/>
                  </a:solidFill>
                  <a:latin typeface="Calibri"/>
                </a:rPr>
                <a:t>محور التركيز وأسئلة الاستعلام </a:t>
              </a:r>
            </a:p>
          </p:txBody>
        </p:sp>
        <p:pic>
          <p:nvPicPr>
            <p:cNvPr id="428" name="Google Shape;428;p37"/>
            <p:cNvPicPr preferRelativeResize="0"/>
            <p:nvPr/>
          </p:nvPicPr>
          <p:blipFill rotWithShape="1">
            <a:blip r:embed="rId11">
              <a:alphaModFix/>
            </a:blip>
            <a:srcRect b="0" l="0" r="0" t="0"/>
            <a:stretch/>
          </p:blipFill>
          <p:spPr>
            <a:xfrm>
              <a:off x="368490" y="0"/>
              <a:ext cx="914400" cy="900752"/>
            </a:xfrm>
            <a:prstGeom prst="rect">
              <a:avLst/>
            </a:prstGeom>
            <a:noFill/>
            <a:ln>
              <a:noFill/>
            </a:ln>
          </p:spPr>
        </p:pic>
      </p:grpSp>
      <p:grpSp>
        <p:nvGrpSpPr>
          <p:cNvPr id="429" name="Google Shape;429;p37"/>
          <p:cNvGrpSpPr/>
          <p:nvPr/>
        </p:nvGrpSpPr>
        <p:grpSpPr>
          <a:xfrm>
            <a:off x="4314677" y="1285476"/>
            <a:ext cx="1569720" cy="1126490"/>
            <a:chOff x="0" y="0"/>
            <a:chExt cx="1569720" cy="1126556"/>
          </a:xfrm>
        </p:grpSpPr>
        <p:pic>
          <p:nvPicPr>
            <p:cNvPr id="430" name="Google Shape;430;p37"/>
            <p:cNvPicPr preferRelativeResize="0"/>
            <p:nvPr/>
          </p:nvPicPr>
          <p:blipFill rotWithShape="1">
            <a:blip r:embed="rId12">
              <a:alphaModFix/>
            </a:blip>
            <a:srcRect b="0" l="0" r="0" t="0"/>
            <a:stretch/>
          </p:blipFill>
          <p:spPr>
            <a:xfrm>
              <a:off x="272955" y="0"/>
              <a:ext cx="941695" cy="941695"/>
            </a:xfrm>
            <a:prstGeom prst="rect">
              <a:avLst/>
            </a:prstGeom>
            <a:noFill/>
            <a:ln>
              <a:noFill/>
            </a:ln>
          </p:spPr>
        </p:pic>
        <p:sp>
          <p:nvSpPr>
            <p:cNvPr id="431" name="Google Shape;431;p37"/>
            <p:cNvSpPr/>
            <p:nvPr/>
          </p:nvSpPr>
          <p:spPr>
            <a:xfrm>
              <a:off x="0" y="723331"/>
              <a:ext cx="1569720" cy="403225"/>
            </a:xfrm>
            <a:prstGeom prst="rect">
              <a:avLst/>
            </a:prstGeom>
          </p:spPr>
          <p:txBody>
            <a:bodyPr>
              <a:prstTxWarp prst="textPlain"/>
            </a:bodyPr>
            <a:lstStyle/>
            <a:p>
              <a:pPr lvl="0" algn="ctr"/>
              <a:r>
                <a:rPr b="1" i="0">
                  <a:ln>
                    <a:noFill/>
                  </a:ln>
                  <a:solidFill>
                    <a:srgbClr val="000000"/>
                  </a:solidFill>
                  <a:latin typeface="Calibri"/>
                </a:rPr>
                <a:t>مجالات التركيز</a:t>
              </a:r>
            </a:p>
          </p:txBody>
        </p:sp>
      </p:grpSp>
      <p:sp>
        <p:nvSpPr>
          <p:cNvPr id="432" name="Google Shape;432;p37"/>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6" name="Shape 436"/>
        <p:cNvGrpSpPr/>
        <p:nvPr/>
      </p:nvGrpSpPr>
      <p:grpSpPr>
        <a:xfrm>
          <a:off x="0" y="0"/>
          <a:ext cx="0" cy="0"/>
          <a:chOff x="0" y="0"/>
          <a:chExt cx="0" cy="0"/>
        </a:xfrm>
      </p:grpSpPr>
      <p:sp>
        <p:nvSpPr>
          <p:cNvPr id="437" name="Google Shape;437;p38"/>
          <p:cNvSpPr txBox="1"/>
          <p:nvPr/>
        </p:nvSpPr>
        <p:spPr>
          <a:xfrm>
            <a:off x="7023100" y="189430"/>
            <a:ext cx="3368553" cy="50975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8100">
            <a:spAutoFit/>
          </a:bodyPr>
          <a:lstStyle/>
          <a:p>
            <a:pPr indent="0" lvl="0" marL="81280" marR="0" rtl="1" algn="r">
              <a:lnSpc>
                <a:spcPct val="100000"/>
              </a:lnSpc>
              <a:spcBef>
                <a:spcPts val="0"/>
              </a:spcBef>
              <a:spcAft>
                <a:spcPts val="0"/>
              </a:spcAft>
              <a:buNone/>
            </a:pPr>
            <a:r>
              <a:rPr lang="ar-SA" sz="1400">
                <a:solidFill>
                  <a:schemeClr val="dk1"/>
                </a:solidFill>
                <a:latin typeface="Arimo"/>
                <a:ea typeface="Arimo"/>
                <a:cs typeface="Arimo"/>
                <a:sym typeface="Arimo"/>
              </a:rPr>
              <a:t>فيما يلي مثال على دورة استعلامية تأملية مكتملة مع التفاصيل المتعلقة لكل مرحلة</a:t>
            </a:r>
            <a:endParaRPr sz="1400">
              <a:solidFill>
                <a:schemeClr val="dk1"/>
              </a:solidFill>
              <a:latin typeface="Arimo"/>
              <a:ea typeface="Arimo"/>
              <a:cs typeface="Arimo"/>
              <a:sym typeface="Arimo"/>
            </a:endParaRPr>
          </a:p>
        </p:txBody>
      </p:sp>
      <p:sp>
        <p:nvSpPr>
          <p:cNvPr id="438" name="Google Shape;438;p38"/>
          <p:cNvSpPr/>
          <p:nvPr/>
        </p:nvSpPr>
        <p:spPr>
          <a:xfrm>
            <a:off x="4384675" y="614680"/>
            <a:ext cx="2703195" cy="12674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38"/>
          <p:cNvSpPr/>
          <p:nvPr/>
        </p:nvSpPr>
        <p:spPr>
          <a:xfrm>
            <a:off x="3842385" y="831215"/>
            <a:ext cx="2703195" cy="12674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grpSp>
        <p:nvGrpSpPr>
          <p:cNvPr id="440" name="Google Shape;440;p38"/>
          <p:cNvGrpSpPr/>
          <p:nvPr/>
        </p:nvGrpSpPr>
        <p:grpSpPr>
          <a:xfrm>
            <a:off x="1104900" y="1446530"/>
            <a:ext cx="9077960" cy="5414840"/>
            <a:chOff x="438150" y="728688"/>
            <a:chExt cx="9078692" cy="5416146"/>
          </a:xfrm>
        </p:grpSpPr>
        <p:grpSp>
          <p:nvGrpSpPr>
            <p:cNvPr id="441" name="Google Shape;441;p38"/>
            <p:cNvGrpSpPr/>
            <p:nvPr/>
          </p:nvGrpSpPr>
          <p:grpSpPr>
            <a:xfrm>
              <a:off x="3518809" y="728688"/>
              <a:ext cx="2917373" cy="1240065"/>
              <a:chOff x="3518809" y="728688"/>
              <a:chExt cx="2917373" cy="1240065"/>
            </a:xfrm>
          </p:grpSpPr>
          <p:sp>
            <p:nvSpPr>
              <p:cNvPr id="442" name="Google Shape;442;p38"/>
              <p:cNvSpPr/>
              <p:nvPr/>
            </p:nvSpPr>
            <p:spPr>
              <a:xfrm>
                <a:off x="3518809" y="728688"/>
                <a:ext cx="2917373" cy="1240065"/>
              </a:xfrm>
              <a:prstGeom prst="roundRect">
                <a:avLst>
                  <a:gd fmla="val 16667" name="adj"/>
                </a:avLst>
              </a:prstGeom>
              <a:gradFill>
                <a:gsLst>
                  <a:gs pos="0">
                    <a:srgbClr val="EECE9C"/>
                  </a:gs>
                  <a:gs pos="50000">
                    <a:srgbClr val="F2DFC3"/>
                  </a:gs>
                  <a:gs pos="100000">
                    <a:srgbClr val="F8EEE1"/>
                  </a:gs>
                </a:gsLst>
                <a:lin ang="13500000" scaled="0"/>
              </a:gra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38"/>
              <p:cNvSpPr txBox="1"/>
              <p:nvPr/>
            </p:nvSpPr>
            <p:spPr>
              <a:xfrm>
                <a:off x="3544442" y="1083998"/>
                <a:ext cx="2667215" cy="57347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ar-SA" sz="1100">
                    <a:solidFill>
                      <a:schemeClr val="dk1"/>
                    </a:solidFill>
                    <a:latin typeface="Arial"/>
                    <a:ea typeface="Arial"/>
                    <a:cs typeface="Arial"/>
                    <a:sym typeface="Arial"/>
                  </a:rPr>
                  <a:t>عندما أحاول تشجيع الأطفال من مختلف المراحل على العمل معًا، يميل الطفل ذو التحصيل الأعلى إلى قول الإجابة لأولئك الذين يواجهون صعوبة في معرفتها.</a:t>
                </a:r>
                <a:endParaRPr sz="1200">
                  <a:solidFill>
                    <a:schemeClr val="dk1"/>
                  </a:solidFill>
                  <a:latin typeface="Times New Roman"/>
                  <a:ea typeface="Times New Roman"/>
                  <a:cs typeface="Times New Roman"/>
                  <a:sym typeface="Times New Roman"/>
                </a:endParaRPr>
              </a:p>
            </p:txBody>
          </p:sp>
        </p:grpSp>
        <p:grpSp>
          <p:nvGrpSpPr>
            <p:cNvPr id="444" name="Google Shape;444;p38"/>
            <p:cNvGrpSpPr/>
            <p:nvPr/>
          </p:nvGrpSpPr>
          <p:grpSpPr>
            <a:xfrm>
              <a:off x="6540313" y="1702605"/>
              <a:ext cx="2976529" cy="1240066"/>
              <a:chOff x="6540313" y="1702605"/>
              <a:chExt cx="2976529" cy="1240066"/>
            </a:xfrm>
          </p:grpSpPr>
          <p:sp>
            <p:nvSpPr>
              <p:cNvPr id="445" name="Google Shape;445;p38"/>
              <p:cNvSpPr/>
              <p:nvPr/>
            </p:nvSpPr>
            <p:spPr>
              <a:xfrm>
                <a:off x="6599469" y="1702605"/>
                <a:ext cx="2917373" cy="1240066"/>
              </a:xfrm>
              <a:prstGeom prst="roundRect">
                <a:avLst>
                  <a:gd fmla="val 16667" name="adj"/>
                </a:avLst>
              </a:prstGeom>
              <a:gradFill>
                <a:gsLst>
                  <a:gs pos="0">
                    <a:srgbClr val="9AB5CE"/>
                  </a:gs>
                  <a:gs pos="50000">
                    <a:srgbClr val="C1D1DF"/>
                  </a:gs>
                  <a:gs pos="100000">
                    <a:srgbClr val="E1E8EE"/>
                  </a:gs>
                </a:gsLst>
                <a:lin ang="13500000" scaled="0"/>
              </a:gra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38"/>
              <p:cNvSpPr txBox="1"/>
              <p:nvPr/>
            </p:nvSpPr>
            <p:spPr>
              <a:xfrm>
                <a:off x="6540313" y="1882982"/>
                <a:ext cx="2073505" cy="894822"/>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ar-SA" sz="1100">
                    <a:solidFill>
                      <a:schemeClr val="dk1"/>
                    </a:solidFill>
                    <a:latin typeface="Arial"/>
                    <a:ea typeface="Arial"/>
                    <a:cs typeface="Arial"/>
                    <a:sym typeface="Arial"/>
                  </a:rPr>
                  <a:t>هل ينطلق الطلاب من الأفكار؟</a:t>
                </a:r>
                <a:endParaRPr sz="1200">
                  <a:solidFill>
                    <a:schemeClr val="dk1"/>
                  </a:solidFill>
                  <a:latin typeface="Times New Roman"/>
                  <a:ea typeface="Times New Roman"/>
                  <a:cs typeface="Times New Roman"/>
                  <a:sym typeface="Times New Roman"/>
                </a:endParaRPr>
              </a:p>
              <a:p>
                <a:pPr indent="0" lvl="0" marL="0" marR="0" rtl="1" algn="ctr">
                  <a:spcBef>
                    <a:spcPts val="0"/>
                  </a:spcBef>
                  <a:spcAft>
                    <a:spcPts val="0"/>
                  </a:spcAft>
                  <a:buNone/>
                </a:pPr>
                <a:r>
                  <a:rPr lang="ar-SA" sz="1100">
                    <a:solidFill>
                      <a:schemeClr val="dk1"/>
                    </a:solidFill>
                    <a:latin typeface="Arial"/>
                    <a:ea typeface="Arial"/>
                    <a:cs typeface="Arial"/>
                    <a:sym typeface="Arial"/>
                  </a:rPr>
                  <a:t>هل يساهم جميع الطلاب؟  </a:t>
                </a:r>
                <a:endParaRPr sz="1200">
                  <a:solidFill>
                    <a:schemeClr val="dk1"/>
                  </a:solidFill>
                  <a:latin typeface="Times New Roman"/>
                  <a:ea typeface="Times New Roman"/>
                  <a:cs typeface="Times New Roman"/>
                  <a:sym typeface="Times New Roman"/>
                </a:endParaRPr>
              </a:p>
              <a:p>
                <a:pPr indent="0" lvl="0" marL="0" marR="0" rtl="1" algn="ctr">
                  <a:spcBef>
                    <a:spcPts val="0"/>
                  </a:spcBef>
                  <a:spcAft>
                    <a:spcPts val="0"/>
                  </a:spcAft>
                  <a:buNone/>
                </a:pPr>
                <a:r>
                  <a:rPr lang="ar-SA" sz="1100">
                    <a:solidFill>
                      <a:schemeClr val="dk1"/>
                    </a:solidFill>
                    <a:latin typeface="Arial"/>
                    <a:ea typeface="Arial"/>
                    <a:cs typeface="Arial"/>
                    <a:sym typeface="Arial"/>
                  </a:rPr>
                  <a:t>هل يشارك الطلاب الهادئون؟</a:t>
                </a:r>
                <a:endParaRPr sz="1200">
                  <a:solidFill>
                    <a:schemeClr val="dk1"/>
                  </a:solidFill>
                  <a:latin typeface="Times New Roman"/>
                  <a:ea typeface="Times New Roman"/>
                  <a:cs typeface="Times New Roman"/>
                  <a:sym typeface="Times New Roman"/>
                </a:endParaRPr>
              </a:p>
              <a:p>
                <a:pPr indent="0" lvl="0" marL="0" marR="0" rtl="1" algn="ctr">
                  <a:spcBef>
                    <a:spcPts val="0"/>
                  </a:spcBef>
                  <a:spcAft>
                    <a:spcPts val="0"/>
                  </a:spcAft>
                  <a:buNone/>
                </a:pPr>
                <a:r>
                  <a:rPr lang="ar-SA" sz="1100">
                    <a:solidFill>
                      <a:schemeClr val="dk1"/>
                    </a:solidFill>
                    <a:latin typeface="Arial"/>
                    <a:ea typeface="Arial"/>
                    <a:cs typeface="Arial"/>
                    <a:sym typeface="Arial"/>
                  </a:rPr>
                  <a:t>هل يجري تحدي المفاهيم باحترام؟</a:t>
                </a:r>
                <a:endParaRPr sz="1200">
                  <a:solidFill>
                    <a:schemeClr val="dk1"/>
                  </a:solidFill>
                  <a:latin typeface="Times New Roman"/>
                  <a:ea typeface="Times New Roman"/>
                  <a:cs typeface="Times New Roman"/>
                  <a:sym typeface="Times New Roman"/>
                </a:endParaRPr>
              </a:p>
              <a:p>
                <a:pPr indent="0" lvl="0" marL="0" marR="0" rtl="1" algn="ctr">
                  <a:spcBef>
                    <a:spcPts val="0"/>
                  </a:spcBef>
                  <a:spcAft>
                    <a:spcPts val="0"/>
                  </a:spcAft>
                  <a:buNone/>
                </a:pPr>
                <a:r>
                  <a:rPr lang="ar-SA" sz="1100">
                    <a:solidFill>
                      <a:schemeClr val="dk1"/>
                    </a:solidFill>
                    <a:latin typeface="Arial"/>
                    <a:ea typeface="Arial"/>
                    <a:cs typeface="Arial"/>
                    <a:sym typeface="Arial"/>
                  </a:rPr>
                  <a:t>هل يجري إثراء الأفكار؟</a:t>
                </a:r>
                <a:endParaRPr sz="1200">
                  <a:solidFill>
                    <a:schemeClr val="dk1"/>
                  </a:solidFill>
                  <a:latin typeface="Times New Roman"/>
                  <a:ea typeface="Times New Roman"/>
                  <a:cs typeface="Times New Roman"/>
                  <a:sym typeface="Times New Roman"/>
                </a:endParaRPr>
              </a:p>
            </p:txBody>
          </p:sp>
        </p:grpSp>
        <p:grpSp>
          <p:nvGrpSpPr>
            <p:cNvPr id="447" name="Google Shape;447;p38"/>
            <p:cNvGrpSpPr/>
            <p:nvPr/>
          </p:nvGrpSpPr>
          <p:grpSpPr>
            <a:xfrm>
              <a:off x="6576672" y="3141092"/>
              <a:ext cx="2940170" cy="1240067"/>
              <a:chOff x="6576672" y="3141092"/>
              <a:chExt cx="2940170" cy="1240067"/>
            </a:xfrm>
          </p:grpSpPr>
          <p:sp>
            <p:nvSpPr>
              <p:cNvPr id="448" name="Google Shape;448;p38"/>
              <p:cNvSpPr/>
              <p:nvPr/>
            </p:nvSpPr>
            <p:spPr>
              <a:xfrm>
                <a:off x="6599469" y="3141092"/>
                <a:ext cx="2917373" cy="1240067"/>
              </a:xfrm>
              <a:prstGeom prst="roundRect">
                <a:avLst>
                  <a:gd fmla="val 16667" name="adj"/>
                </a:avLst>
              </a:prstGeom>
              <a:gradFill>
                <a:gsLst>
                  <a:gs pos="0">
                    <a:srgbClr val="B49F9D"/>
                  </a:gs>
                  <a:gs pos="50000">
                    <a:srgbClr val="D0C3C3"/>
                  </a:gs>
                  <a:gs pos="100000">
                    <a:srgbClr val="E8E1E1"/>
                  </a:gs>
                </a:gsLst>
                <a:lin ang="13500000" scaled="0"/>
              </a:gra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38"/>
              <p:cNvSpPr txBox="1"/>
              <p:nvPr/>
            </p:nvSpPr>
            <p:spPr>
              <a:xfrm>
                <a:off x="6576672" y="3442060"/>
                <a:ext cx="2156498" cy="744896"/>
              </a:xfrm>
              <a:prstGeom prst="rect">
                <a:avLst/>
              </a:prstGeom>
              <a:noFill/>
              <a:ln>
                <a:noFill/>
              </a:ln>
            </p:spPr>
            <p:txBody>
              <a:bodyPr anchorCtr="0" anchor="t" bIns="45700" lIns="91425" spcFirstLastPara="1" rIns="91425" wrap="square" tIns="45700">
                <a:spAutoFit/>
              </a:bodyPr>
              <a:lstStyle/>
              <a:p>
                <a:pPr indent="0" lvl="0" marL="8890" marR="8890" rtl="1" algn="ctr">
                  <a:lnSpc>
                    <a:spcPct val="101000"/>
                  </a:lnSpc>
                  <a:spcBef>
                    <a:spcPts val="0"/>
                  </a:spcBef>
                  <a:spcAft>
                    <a:spcPts val="0"/>
                  </a:spcAft>
                  <a:buNone/>
                </a:pPr>
                <a:r>
                  <a:rPr lang="ar-SA" sz="1100">
                    <a:solidFill>
                      <a:schemeClr val="dk1"/>
                    </a:solidFill>
                    <a:latin typeface="Arial"/>
                    <a:ea typeface="Arial"/>
                    <a:cs typeface="Arial"/>
                    <a:sym typeface="Arial"/>
                  </a:rPr>
                  <a:t>ملاحظة الأطفال الذين يعملون في أزواج ذات قدرات مختلطة باستخدام القالبين 2A و2C لتحديد مقدار المشاركة وجودة الحوار.</a:t>
                </a:r>
                <a:endParaRPr sz="1200">
                  <a:solidFill>
                    <a:schemeClr val="dk1"/>
                  </a:solidFill>
                  <a:latin typeface="Times New Roman"/>
                  <a:ea typeface="Times New Roman"/>
                  <a:cs typeface="Times New Roman"/>
                  <a:sym typeface="Times New Roman"/>
                </a:endParaRPr>
              </a:p>
            </p:txBody>
          </p:sp>
        </p:grpSp>
        <p:grpSp>
          <p:nvGrpSpPr>
            <p:cNvPr id="450" name="Google Shape;450;p38"/>
            <p:cNvGrpSpPr/>
            <p:nvPr/>
          </p:nvGrpSpPr>
          <p:grpSpPr>
            <a:xfrm>
              <a:off x="1956310" y="4707676"/>
              <a:ext cx="2917373" cy="1240065"/>
              <a:chOff x="1956310" y="4707676"/>
              <a:chExt cx="2917373" cy="1240065"/>
            </a:xfrm>
          </p:grpSpPr>
          <p:sp>
            <p:nvSpPr>
              <p:cNvPr id="451" name="Google Shape;451;p38"/>
              <p:cNvSpPr/>
              <p:nvPr/>
            </p:nvSpPr>
            <p:spPr>
              <a:xfrm>
                <a:off x="1956310" y="4707676"/>
                <a:ext cx="2917373" cy="1240065"/>
              </a:xfrm>
              <a:prstGeom prst="roundRect">
                <a:avLst>
                  <a:gd fmla="val 16667" name="adj"/>
                </a:avLst>
              </a:prstGeom>
              <a:gradFill>
                <a:gsLst>
                  <a:gs pos="0">
                    <a:srgbClr val="93C1BB"/>
                  </a:gs>
                  <a:gs pos="50000">
                    <a:srgbClr val="BED7D4"/>
                  </a:gs>
                  <a:gs pos="100000">
                    <a:srgbClr val="DFEBE9"/>
                  </a:gs>
                </a:gsLst>
                <a:lin ang="13500000" scaled="0"/>
              </a:gra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38"/>
              <p:cNvSpPr txBox="1"/>
              <p:nvPr/>
            </p:nvSpPr>
            <p:spPr>
              <a:xfrm>
                <a:off x="2463219" y="4817954"/>
                <a:ext cx="2366201" cy="89493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ar-SA" sz="1100">
                    <a:solidFill>
                      <a:schemeClr val="dk1"/>
                    </a:solidFill>
                    <a:latin typeface="Arial"/>
                    <a:ea typeface="Arial"/>
                    <a:cs typeface="Arial"/>
                    <a:sym typeface="Arial"/>
                  </a:rPr>
                  <a:t>نادرًا ما ينطلق الطلبة من الأفكار، حيث يذكر الطلبة ذوو التحصيل العالي الإجابات أو يشرحونها.</a:t>
                </a:r>
                <a:endParaRPr sz="1200">
                  <a:solidFill>
                    <a:schemeClr val="dk1"/>
                  </a:solidFill>
                  <a:latin typeface="Times New Roman"/>
                  <a:ea typeface="Times New Roman"/>
                  <a:cs typeface="Times New Roman"/>
                  <a:sym typeface="Times New Roman"/>
                </a:endParaRPr>
              </a:p>
              <a:p>
                <a:pPr indent="0" lvl="0" marL="0" marR="0" rtl="1" algn="ctr">
                  <a:spcBef>
                    <a:spcPts val="0"/>
                  </a:spcBef>
                  <a:spcAft>
                    <a:spcPts val="0"/>
                  </a:spcAft>
                  <a:buNone/>
                </a:pPr>
                <a:r>
                  <a:rPr lang="ar-SA" sz="1100">
                    <a:solidFill>
                      <a:schemeClr val="dk1"/>
                    </a:solidFill>
                    <a:latin typeface="Arial"/>
                    <a:ea typeface="Arial"/>
                    <a:cs typeface="Arial"/>
                    <a:sym typeface="Arial"/>
                  </a:rPr>
                  <a:t>مشاركة الطلبة ذوو التحصيل المتدني، ويقودهم جميعًا الطلبة ذوو التحصيل العالي، إما عن طريق الأداء أو الدعوة للإجابة في الحد الأدنى.</a:t>
                </a:r>
                <a:endParaRPr sz="1200">
                  <a:solidFill>
                    <a:schemeClr val="dk1"/>
                  </a:solidFill>
                  <a:latin typeface="Times New Roman"/>
                  <a:ea typeface="Times New Roman"/>
                  <a:cs typeface="Times New Roman"/>
                  <a:sym typeface="Times New Roman"/>
                </a:endParaRPr>
              </a:p>
            </p:txBody>
          </p:sp>
        </p:grpSp>
        <p:grpSp>
          <p:nvGrpSpPr>
            <p:cNvPr id="453" name="Google Shape;453;p38"/>
            <p:cNvGrpSpPr/>
            <p:nvPr/>
          </p:nvGrpSpPr>
          <p:grpSpPr>
            <a:xfrm>
              <a:off x="5101802" y="4681933"/>
              <a:ext cx="2917373" cy="1462901"/>
              <a:chOff x="5101802" y="4681933"/>
              <a:chExt cx="2917373" cy="1462901"/>
            </a:xfrm>
          </p:grpSpPr>
          <p:sp>
            <p:nvSpPr>
              <p:cNvPr id="454" name="Google Shape;454;p38"/>
              <p:cNvSpPr/>
              <p:nvPr/>
            </p:nvSpPr>
            <p:spPr>
              <a:xfrm>
                <a:off x="5101802" y="4681933"/>
                <a:ext cx="2917373" cy="1240065"/>
              </a:xfrm>
              <a:prstGeom prst="roundRect">
                <a:avLst>
                  <a:gd fmla="val 16667" name="adj"/>
                </a:avLst>
              </a:prstGeom>
              <a:gradFill>
                <a:gsLst>
                  <a:gs pos="0">
                    <a:srgbClr val="B598AF"/>
                  </a:gs>
                  <a:gs pos="50000">
                    <a:srgbClr val="D1C1CD"/>
                  </a:gs>
                  <a:gs pos="100000">
                    <a:srgbClr val="E7E0E7"/>
                  </a:gs>
                </a:gsLst>
                <a:lin ang="13500000" scaled="0"/>
              </a:gra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38"/>
              <p:cNvSpPr txBox="1"/>
              <p:nvPr/>
            </p:nvSpPr>
            <p:spPr>
              <a:xfrm>
                <a:off x="5216929" y="4944216"/>
                <a:ext cx="2145067" cy="1200618"/>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ar-SA" sz="1800">
                    <a:solidFill>
                      <a:schemeClr val="dk1"/>
                    </a:solidFill>
                    <a:latin typeface="Times New Roman"/>
                    <a:ea typeface="Times New Roman"/>
                    <a:cs typeface="Times New Roman"/>
                    <a:sym typeface="Times New Roman"/>
                  </a:rPr>
                  <a:t>القيام بنسخ صوتي وترميز جزء من الحوار لتحديد الرموز وعدد المرات التي تم استخدامها</a:t>
                </a:r>
                <a:endParaRPr sz="1800">
                  <a:solidFill>
                    <a:schemeClr val="dk1"/>
                  </a:solidFill>
                  <a:latin typeface="Times New Roman"/>
                  <a:ea typeface="Times New Roman"/>
                  <a:cs typeface="Times New Roman"/>
                  <a:sym typeface="Times New Roman"/>
                </a:endParaRPr>
              </a:p>
            </p:txBody>
          </p:sp>
        </p:grpSp>
        <p:grpSp>
          <p:nvGrpSpPr>
            <p:cNvPr id="456" name="Google Shape;456;p38"/>
            <p:cNvGrpSpPr/>
            <p:nvPr/>
          </p:nvGrpSpPr>
          <p:grpSpPr>
            <a:xfrm>
              <a:off x="438150" y="3165079"/>
              <a:ext cx="2917373" cy="1240065"/>
              <a:chOff x="438150" y="3165079"/>
              <a:chExt cx="2917373" cy="1240065"/>
            </a:xfrm>
          </p:grpSpPr>
          <p:sp>
            <p:nvSpPr>
              <p:cNvPr id="457" name="Google Shape;457;p38"/>
              <p:cNvSpPr/>
              <p:nvPr/>
            </p:nvSpPr>
            <p:spPr>
              <a:xfrm>
                <a:off x="438150" y="3165079"/>
                <a:ext cx="2917373" cy="1240065"/>
              </a:xfrm>
              <a:prstGeom prst="roundRect">
                <a:avLst>
                  <a:gd fmla="val 16667" name="adj"/>
                </a:avLst>
              </a:prstGeom>
              <a:gradFill>
                <a:gsLst>
                  <a:gs pos="0">
                    <a:srgbClr val="F3A08A"/>
                  </a:gs>
                  <a:gs pos="50000">
                    <a:srgbClr val="F6C5B8"/>
                  </a:gs>
                  <a:gs pos="100000">
                    <a:srgbClr val="FAE2DC"/>
                  </a:gs>
                </a:gsLst>
                <a:lin ang="13500000" scaled="0"/>
              </a:gra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38"/>
              <p:cNvSpPr txBox="1"/>
              <p:nvPr/>
            </p:nvSpPr>
            <p:spPr>
              <a:xfrm>
                <a:off x="825163" y="3323130"/>
                <a:ext cx="2317302" cy="941182"/>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ar-SA" sz="1100">
                    <a:solidFill>
                      <a:schemeClr val="dk1"/>
                    </a:solidFill>
                    <a:latin typeface="Arial"/>
                    <a:ea typeface="Arial"/>
                    <a:cs typeface="Arial"/>
                    <a:sym typeface="Arial"/>
                  </a:rPr>
                  <a:t>وضع القواعد الأساسية معًا. الحديث عن قدرة الحوار على مساعدة جميع المتعلمين.</a:t>
                </a:r>
                <a:endParaRPr sz="1200">
                  <a:solidFill>
                    <a:schemeClr val="dk1"/>
                  </a:solidFill>
                  <a:latin typeface="Times New Roman"/>
                  <a:ea typeface="Times New Roman"/>
                  <a:cs typeface="Times New Roman"/>
                  <a:sym typeface="Times New Roman"/>
                </a:endParaRPr>
              </a:p>
              <a:p>
                <a:pPr indent="0" lvl="0" marL="0" marR="0" rtl="1" algn="ctr">
                  <a:spcBef>
                    <a:spcPts val="0"/>
                  </a:spcBef>
                  <a:spcAft>
                    <a:spcPts val="0"/>
                  </a:spcAft>
                  <a:buNone/>
                </a:pPr>
                <a:r>
                  <a:rPr lang="ar-SA" sz="1200">
                    <a:solidFill>
                      <a:schemeClr val="dk1"/>
                    </a:solidFill>
                    <a:latin typeface="Arial"/>
                    <a:ea typeface="Arial"/>
                    <a:cs typeface="Arial"/>
                    <a:sym typeface="Arial"/>
                  </a:rPr>
                  <a:t>التعريف بالجمل الناقصة.</a:t>
                </a:r>
                <a:endParaRPr sz="1200">
                  <a:solidFill>
                    <a:schemeClr val="dk1"/>
                  </a:solidFill>
                  <a:latin typeface="Times New Roman"/>
                  <a:ea typeface="Times New Roman"/>
                  <a:cs typeface="Times New Roman"/>
                  <a:sym typeface="Times New Roman"/>
                </a:endParaRPr>
              </a:p>
              <a:p>
                <a:pPr indent="-941705" lvl="0" marL="960120" marR="8890" rtl="1" algn="ctr">
                  <a:lnSpc>
                    <a:spcPct val="101000"/>
                  </a:lnSpc>
                  <a:spcBef>
                    <a:spcPts val="0"/>
                  </a:spcBef>
                  <a:spcAft>
                    <a:spcPts val="0"/>
                  </a:spcAft>
                  <a:buNone/>
                </a:pPr>
                <a:r>
                  <a:rPr lang="ar-SA" sz="1200">
                    <a:solidFill>
                      <a:srgbClr val="000000"/>
                    </a:solidFill>
                    <a:latin typeface="Arimo"/>
                    <a:ea typeface="Arimo"/>
                    <a:cs typeface="Arimo"/>
                    <a:sym typeface="Arimo"/>
                  </a:rPr>
                  <a:t>إدراك الوعي بفوائد الحوار</a:t>
                </a:r>
                <a:endParaRPr sz="1200">
                  <a:solidFill>
                    <a:schemeClr val="dk1"/>
                  </a:solidFill>
                  <a:latin typeface="Times New Roman"/>
                  <a:ea typeface="Times New Roman"/>
                  <a:cs typeface="Times New Roman"/>
                  <a:sym typeface="Times New Roman"/>
                </a:endParaRPr>
              </a:p>
              <a:p>
                <a:pPr indent="0" lvl="0" marL="0" marR="0" rtl="1" algn="ctr">
                  <a:spcBef>
                    <a:spcPts val="0"/>
                  </a:spcBef>
                  <a:spcAft>
                    <a:spcPts val="0"/>
                  </a:spcAft>
                  <a:buNone/>
                </a:pPr>
                <a:r>
                  <a:rPr lang="ar-SA" sz="1200">
                    <a:solidFill>
                      <a:schemeClr val="dk1"/>
                    </a:solidFill>
                    <a:latin typeface="Arial"/>
                    <a:ea typeface="Arial"/>
                    <a:cs typeface="Arial"/>
                    <a:sym typeface="Arial"/>
                  </a:rPr>
                  <a:t> </a:t>
                </a:r>
                <a:endParaRPr sz="1200">
                  <a:solidFill>
                    <a:schemeClr val="dk1"/>
                  </a:solidFill>
                  <a:latin typeface="Times New Roman"/>
                  <a:ea typeface="Times New Roman"/>
                  <a:cs typeface="Times New Roman"/>
                  <a:sym typeface="Times New Roman"/>
                </a:endParaRPr>
              </a:p>
            </p:txBody>
          </p:sp>
        </p:grpSp>
        <p:grpSp>
          <p:nvGrpSpPr>
            <p:cNvPr id="459" name="Google Shape;459;p38"/>
            <p:cNvGrpSpPr/>
            <p:nvPr/>
          </p:nvGrpSpPr>
          <p:grpSpPr>
            <a:xfrm>
              <a:off x="438150" y="1702606"/>
              <a:ext cx="2917373" cy="1289829"/>
              <a:chOff x="438150" y="1702606"/>
              <a:chExt cx="2917373" cy="1289829"/>
            </a:xfrm>
          </p:grpSpPr>
          <p:sp>
            <p:nvSpPr>
              <p:cNvPr id="460" name="Google Shape;460;p38"/>
              <p:cNvSpPr/>
              <p:nvPr/>
            </p:nvSpPr>
            <p:spPr>
              <a:xfrm>
                <a:off x="438150" y="1702606"/>
                <a:ext cx="2917373" cy="1240065"/>
              </a:xfrm>
              <a:prstGeom prst="roundRect">
                <a:avLst>
                  <a:gd fmla="val 16667" name="adj"/>
                </a:avLst>
              </a:prstGeom>
              <a:gradFill>
                <a:gsLst>
                  <a:gs pos="0">
                    <a:srgbClr val="EE8A8B"/>
                  </a:gs>
                  <a:gs pos="50000">
                    <a:srgbClr val="F3B7B9"/>
                  </a:gs>
                  <a:gs pos="100000">
                    <a:srgbClr val="F8DCDC"/>
                  </a:gs>
                </a:gsLst>
                <a:lin ang="13500000" scaled="0"/>
              </a:gra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38"/>
              <p:cNvSpPr txBox="1"/>
              <p:nvPr/>
            </p:nvSpPr>
            <p:spPr>
              <a:xfrm>
                <a:off x="1033317" y="1726094"/>
                <a:ext cx="2228395" cy="126634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ar-SA" sz="1100">
                    <a:solidFill>
                      <a:schemeClr val="dk1"/>
                    </a:solidFill>
                    <a:latin typeface="Arial"/>
                    <a:ea typeface="Arial"/>
                    <a:cs typeface="Arial"/>
                    <a:sym typeface="Arial"/>
                  </a:rPr>
                  <a:t>تحسين كبير في مقدار الحوار ونوعيته - شرح المبررات المنطقية وإثراء الأفكار.</a:t>
                </a:r>
                <a:endParaRPr sz="1200">
                  <a:solidFill>
                    <a:schemeClr val="dk1"/>
                  </a:solidFill>
                  <a:latin typeface="Times New Roman"/>
                  <a:ea typeface="Times New Roman"/>
                  <a:cs typeface="Times New Roman"/>
                  <a:sym typeface="Times New Roman"/>
                </a:endParaRPr>
              </a:p>
              <a:p>
                <a:pPr indent="0" lvl="0" marL="8890" marR="8890" rtl="1" algn="ctr">
                  <a:lnSpc>
                    <a:spcPct val="100000"/>
                  </a:lnSpc>
                  <a:spcBef>
                    <a:spcPts val="20"/>
                  </a:spcBef>
                  <a:spcAft>
                    <a:spcPts val="0"/>
                  </a:spcAft>
                  <a:buNone/>
                </a:pPr>
                <a:r>
                  <a:rPr lang="ar-SA" sz="1150">
                    <a:solidFill>
                      <a:srgbClr val="000000"/>
                    </a:solidFill>
                    <a:latin typeface="Times New Roman"/>
                    <a:ea typeface="Times New Roman"/>
                    <a:cs typeface="Times New Roman"/>
                    <a:sym typeface="Times New Roman"/>
                  </a:rPr>
                  <a:t>هل هذا يؤثر على التعلم؟</a:t>
                </a:r>
                <a:endParaRPr sz="1200">
                  <a:solidFill>
                    <a:schemeClr val="dk1"/>
                  </a:solidFill>
                  <a:latin typeface="Times New Roman"/>
                  <a:ea typeface="Times New Roman"/>
                  <a:cs typeface="Times New Roman"/>
                  <a:sym typeface="Times New Roman"/>
                </a:endParaRPr>
              </a:p>
              <a:p>
                <a:pPr indent="-274319" lvl="0" marL="292735" marR="8890" rtl="1" algn="r">
                  <a:lnSpc>
                    <a:spcPct val="102000"/>
                  </a:lnSpc>
                  <a:spcBef>
                    <a:spcPts val="0"/>
                  </a:spcBef>
                  <a:spcAft>
                    <a:spcPts val="0"/>
                  </a:spcAft>
                  <a:buNone/>
                </a:pPr>
                <a:r>
                  <a:rPr lang="ar-SA" sz="1150">
                    <a:solidFill>
                      <a:srgbClr val="000000"/>
                    </a:solidFill>
                    <a:latin typeface="Times New Roman"/>
                    <a:ea typeface="Times New Roman"/>
                    <a:cs typeface="Times New Roman"/>
                    <a:sym typeface="Times New Roman"/>
                  </a:rPr>
                  <a:t>هل ستكون النتائج مختلفة في حالة الأزواج المتشابهين في مستوى التحصيل؟</a:t>
                </a:r>
                <a:endParaRPr sz="1200">
                  <a:solidFill>
                    <a:schemeClr val="dk1"/>
                  </a:solidFill>
                  <a:latin typeface="Times New Roman"/>
                  <a:ea typeface="Times New Roman"/>
                  <a:cs typeface="Times New Roman"/>
                  <a:sym typeface="Times New Roman"/>
                </a:endParaRPr>
              </a:p>
              <a:p>
                <a:pPr indent="0" lvl="0" marL="0" marR="0" rtl="1" algn="ctr">
                  <a:spcBef>
                    <a:spcPts val="0"/>
                  </a:spcBef>
                  <a:spcAft>
                    <a:spcPts val="0"/>
                  </a:spcAft>
                  <a:buNone/>
                </a:pPr>
                <a:r>
                  <a:rPr lang="ar-SA" sz="1200">
                    <a:solidFill>
                      <a:schemeClr val="dk1"/>
                    </a:solidFill>
                    <a:latin typeface="Arial"/>
                    <a:ea typeface="Arial"/>
                    <a:cs typeface="Arial"/>
                    <a:sym typeface="Arial"/>
                  </a:rPr>
                  <a:t> </a:t>
                </a:r>
                <a:endParaRPr sz="1200">
                  <a:solidFill>
                    <a:schemeClr val="dk1"/>
                  </a:solidFill>
                  <a:latin typeface="Times New Roman"/>
                  <a:ea typeface="Times New Roman"/>
                  <a:cs typeface="Times New Roman"/>
                  <a:sym typeface="Times New Roman"/>
                </a:endParaRPr>
              </a:p>
            </p:txBody>
          </p:sp>
        </p:grpSp>
        <p:sp>
          <p:nvSpPr>
            <p:cNvPr id="462" name="Google Shape;462;p38"/>
            <p:cNvSpPr/>
            <p:nvPr/>
          </p:nvSpPr>
          <p:spPr>
            <a:xfrm>
              <a:off x="3951807" y="2319320"/>
              <a:ext cx="2051376" cy="2010509"/>
            </a:xfrm>
            <a:prstGeom prst="arc">
              <a:avLst>
                <a:gd fmla="val 15399189" name="adj1"/>
                <a:gd fmla="val 14527644" name="adj2"/>
              </a:avLst>
            </a:prstGeom>
            <a:noFill/>
            <a:ln cap="flat" cmpd="sng" w="19050">
              <a:solidFill>
                <a:srgbClr val="C4BD97"/>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63" name="Google Shape;463;p38"/>
          <p:cNvGrpSpPr/>
          <p:nvPr/>
        </p:nvGrpSpPr>
        <p:grpSpPr>
          <a:xfrm>
            <a:off x="4871720" y="667385"/>
            <a:ext cx="1569720" cy="1126490"/>
            <a:chOff x="0" y="0"/>
            <a:chExt cx="1569720" cy="1126556"/>
          </a:xfrm>
        </p:grpSpPr>
        <p:pic>
          <p:nvPicPr>
            <p:cNvPr id="464" name="Google Shape;464;p38"/>
            <p:cNvPicPr preferRelativeResize="0"/>
            <p:nvPr/>
          </p:nvPicPr>
          <p:blipFill rotWithShape="1">
            <a:blip r:embed="rId4">
              <a:alphaModFix/>
            </a:blip>
            <a:srcRect b="0" l="0" r="0" t="0"/>
            <a:stretch/>
          </p:blipFill>
          <p:spPr>
            <a:xfrm>
              <a:off x="272955" y="0"/>
              <a:ext cx="941695" cy="941695"/>
            </a:xfrm>
            <a:prstGeom prst="rect">
              <a:avLst/>
            </a:prstGeom>
            <a:noFill/>
            <a:ln>
              <a:noFill/>
            </a:ln>
          </p:spPr>
        </p:pic>
        <p:sp>
          <p:nvSpPr>
            <p:cNvPr id="465" name="Google Shape;465;p38"/>
            <p:cNvSpPr/>
            <p:nvPr/>
          </p:nvSpPr>
          <p:spPr>
            <a:xfrm>
              <a:off x="0" y="723331"/>
              <a:ext cx="1569720" cy="403225"/>
            </a:xfrm>
            <a:prstGeom prst="rect">
              <a:avLst/>
            </a:prstGeom>
          </p:spPr>
          <p:txBody>
            <a:bodyPr>
              <a:prstTxWarp prst="textPlain"/>
            </a:bodyPr>
            <a:lstStyle/>
            <a:p>
              <a:pPr lvl="0" algn="ctr"/>
              <a:r>
                <a:rPr b="1" i="0">
                  <a:ln>
                    <a:noFill/>
                  </a:ln>
                  <a:solidFill>
                    <a:srgbClr val="000000"/>
                  </a:solidFill>
                  <a:latin typeface="Calibri"/>
                </a:rPr>
                <a:t>مجالات التركيز</a:t>
              </a:r>
            </a:p>
          </p:txBody>
        </p:sp>
      </p:grpSp>
      <p:grpSp>
        <p:nvGrpSpPr>
          <p:cNvPr id="466" name="Google Shape;466;p38"/>
          <p:cNvGrpSpPr/>
          <p:nvPr/>
        </p:nvGrpSpPr>
        <p:grpSpPr>
          <a:xfrm>
            <a:off x="382905" y="2367915"/>
            <a:ext cx="1595755" cy="1112520"/>
            <a:chOff x="-77000" y="0"/>
            <a:chExt cx="1763395" cy="1270635"/>
          </a:xfrm>
        </p:grpSpPr>
        <p:pic>
          <p:nvPicPr>
            <p:cNvPr id="467" name="Google Shape;467;p38"/>
            <p:cNvPicPr preferRelativeResize="0"/>
            <p:nvPr/>
          </p:nvPicPr>
          <p:blipFill rotWithShape="1">
            <a:blip r:embed="rId5">
              <a:alphaModFix/>
            </a:blip>
            <a:srcRect b="0" l="0" r="0" t="0"/>
            <a:stretch/>
          </p:blipFill>
          <p:spPr>
            <a:xfrm>
              <a:off x="276225" y="0"/>
              <a:ext cx="1042670" cy="1042670"/>
            </a:xfrm>
            <a:prstGeom prst="rect">
              <a:avLst/>
            </a:prstGeom>
            <a:noFill/>
            <a:ln>
              <a:noFill/>
            </a:ln>
          </p:spPr>
        </p:pic>
        <p:sp>
          <p:nvSpPr>
            <p:cNvPr id="468" name="Google Shape;468;p38"/>
            <p:cNvSpPr/>
            <p:nvPr/>
          </p:nvSpPr>
          <p:spPr>
            <a:xfrm>
              <a:off x="-77000" y="809625"/>
              <a:ext cx="1763395" cy="461010"/>
            </a:xfrm>
            <a:prstGeom prst="rect">
              <a:avLst/>
            </a:prstGeom>
          </p:spPr>
          <p:txBody>
            <a:bodyPr>
              <a:prstTxWarp prst="textPlain"/>
            </a:bodyPr>
            <a:lstStyle/>
            <a:p>
              <a:pPr lvl="0" algn="ctr"/>
              <a:r>
                <a:rPr b="1" i="0">
                  <a:ln>
                    <a:noFill/>
                  </a:ln>
                  <a:solidFill>
                    <a:srgbClr val="000000"/>
                  </a:solidFill>
                  <a:latin typeface="Calibri"/>
                </a:rPr>
                <a:t>المراجعة والتفكير</a:t>
              </a:r>
            </a:p>
          </p:txBody>
        </p:sp>
      </p:grpSp>
      <p:grpSp>
        <p:nvGrpSpPr>
          <p:cNvPr id="469" name="Google Shape;469;p38"/>
          <p:cNvGrpSpPr/>
          <p:nvPr/>
        </p:nvGrpSpPr>
        <p:grpSpPr>
          <a:xfrm>
            <a:off x="501015" y="3714115"/>
            <a:ext cx="1203960" cy="1049655"/>
            <a:chOff x="-86625" y="0"/>
            <a:chExt cx="1309370" cy="1242920"/>
          </a:xfrm>
        </p:grpSpPr>
        <p:pic>
          <p:nvPicPr>
            <p:cNvPr id="470" name="Google Shape;470;p38"/>
            <p:cNvPicPr preferRelativeResize="0"/>
            <p:nvPr/>
          </p:nvPicPr>
          <p:blipFill rotWithShape="1">
            <a:blip r:embed="rId6">
              <a:alphaModFix/>
            </a:blip>
            <a:srcRect b="0" l="0" r="0" t="0"/>
            <a:stretch/>
          </p:blipFill>
          <p:spPr>
            <a:xfrm>
              <a:off x="57150" y="0"/>
              <a:ext cx="1036320" cy="1036320"/>
            </a:xfrm>
            <a:prstGeom prst="rect">
              <a:avLst/>
            </a:prstGeom>
            <a:noFill/>
            <a:ln>
              <a:noFill/>
            </a:ln>
          </p:spPr>
        </p:pic>
        <p:sp>
          <p:nvSpPr>
            <p:cNvPr id="471" name="Google Shape;471;p38"/>
            <p:cNvSpPr/>
            <p:nvPr/>
          </p:nvSpPr>
          <p:spPr>
            <a:xfrm>
              <a:off x="-86625" y="781677"/>
              <a:ext cx="1309370" cy="461243"/>
            </a:xfrm>
            <a:prstGeom prst="rect">
              <a:avLst/>
            </a:prstGeom>
          </p:spPr>
          <p:txBody>
            <a:bodyPr>
              <a:prstTxWarp prst="textPlain"/>
            </a:bodyPr>
            <a:lstStyle/>
            <a:p>
              <a:pPr lvl="0" algn="ctr"/>
              <a:r>
                <a:rPr b="1" i="0">
                  <a:ln>
                    <a:noFill/>
                  </a:ln>
                  <a:solidFill>
                    <a:srgbClr val="000000"/>
                  </a:solidFill>
                  <a:latin typeface="Calibri"/>
                </a:rPr>
                <a:t>خطة العمل</a:t>
              </a:r>
            </a:p>
          </p:txBody>
        </p:sp>
      </p:grpSp>
      <p:grpSp>
        <p:nvGrpSpPr>
          <p:cNvPr id="472" name="Google Shape;472;p38"/>
          <p:cNvGrpSpPr/>
          <p:nvPr/>
        </p:nvGrpSpPr>
        <p:grpSpPr>
          <a:xfrm>
            <a:off x="8816340" y="2374265"/>
            <a:ext cx="1974215" cy="1109345"/>
            <a:chOff x="-201196" y="0"/>
            <a:chExt cx="1974317" cy="1109487"/>
          </a:xfrm>
        </p:grpSpPr>
        <p:sp>
          <p:nvSpPr>
            <p:cNvPr id="473" name="Google Shape;473;p38"/>
            <p:cNvSpPr/>
            <p:nvPr/>
          </p:nvSpPr>
          <p:spPr>
            <a:xfrm>
              <a:off x="-201196" y="723065"/>
              <a:ext cx="1974317" cy="386422"/>
            </a:xfrm>
            <a:prstGeom prst="rect">
              <a:avLst/>
            </a:prstGeom>
          </p:spPr>
          <p:txBody>
            <a:bodyPr>
              <a:prstTxWarp prst="textPlain"/>
            </a:bodyPr>
            <a:lstStyle/>
            <a:p>
              <a:pPr lvl="0" algn="ctr"/>
              <a:r>
                <a:rPr b="1" i="0">
                  <a:ln>
                    <a:noFill/>
                  </a:ln>
                  <a:solidFill>
                    <a:srgbClr val="000000"/>
                  </a:solidFill>
                  <a:latin typeface="Calibri"/>
                </a:rPr>
                <a:t>محور التركيز وأسئلة الاستعلام </a:t>
              </a:r>
            </a:p>
          </p:txBody>
        </p:sp>
        <p:pic>
          <p:nvPicPr>
            <p:cNvPr id="474" name="Google Shape;474;p38"/>
            <p:cNvPicPr preferRelativeResize="0"/>
            <p:nvPr/>
          </p:nvPicPr>
          <p:blipFill rotWithShape="1">
            <a:blip r:embed="rId7">
              <a:alphaModFix/>
            </a:blip>
            <a:srcRect b="0" l="0" r="0" t="0"/>
            <a:stretch/>
          </p:blipFill>
          <p:spPr>
            <a:xfrm>
              <a:off x="368490" y="0"/>
              <a:ext cx="914400" cy="900752"/>
            </a:xfrm>
            <a:prstGeom prst="rect">
              <a:avLst/>
            </a:prstGeom>
            <a:noFill/>
            <a:ln>
              <a:noFill/>
            </a:ln>
          </p:spPr>
        </p:pic>
      </p:grpSp>
      <p:grpSp>
        <p:nvGrpSpPr>
          <p:cNvPr id="475" name="Google Shape;475;p38"/>
          <p:cNvGrpSpPr/>
          <p:nvPr/>
        </p:nvGrpSpPr>
        <p:grpSpPr>
          <a:xfrm>
            <a:off x="9022715" y="3820795"/>
            <a:ext cx="1767205" cy="1021080"/>
            <a:chOff x="-199586" y="0"/>
            <a:chExt cx="2015532" cy="1232535"/>
          </a:xfrm>
        </p:grpSpPr>
        <p:pic>
          <p:nvPicPr>
            <p:cNvPr id="476" name="Google Shape;476;p38"/>
            <p:cNvPicPr preferRelativeResize="0"/>
            <p:nvPr/>
          </p:nvPicPr>
          <p:blipFill rotWithShape="1">
            <a:blip r:embed="rId8">
              <a:alphaModFix/>
            </a:blip>
            <a:srcRect b="0" l="0" r="0" t="0"/>
            <a:stretch/>
          </p:blipFill>
          <p:spPr>
            <a:xfrm>
              <a:off x="276225" y="0"/>
              <a:ext cx="1027430" cy="1027430"/>
            </a:xfrm>
            <a:prstGeom prst="rect">
              <a:avLst/>
            </a:prstGeom>
            <a:noFill/>
            <a:ln>
              <a:noFill/>
            </a:ln>
          </p:spPr>
        </p:pic>
        <p:sp>
          <p:nvSpPr>
            <p:cNvPr id="477" name="Google Shape;477;p38"/>
            <p:cNvSpPr/>
            <p:nvPr/>
          </p:nvSpPr>
          <p:spPr>
            <a:xfrm>
              <a:off x="-199586" y="771525"/>
              <a:ext cx="2015532" cy="461010"/>
            </a:xfrm>
            <a:prstGeom prst="rect">
              <a:avLst/>
            </a:prstGeom>
          </p:spPr>
          <p:txBody>
            <a:bodyPr>
              <a:prstTxWarp prst="textPlain"/>
            </a:bodyPr>
            <a:lstStyle/>
            <a:p>
              <a:pPr lvl="0" algn="ctr"/>
              <a:r>
                <a:rPr b="1" i="0">
                  <a:ln>
                    <a:noFill/>
                  </a:ln>
                  <a:solidFill>
                    <a:srgbClr val="000000"/>
                  </a:solidFill>
                  <a:latin typeface="Calibri"/>
                </a:rPr>
                <a:t>خطة الاستعلام وطرقه</a:t>
              </a:r>
            </a:p>
          </p:txBody>
        </p:sp>
      </p:grpSp>
      <p:grpSp>
        <p:nvGrpSpPr>
          <p:cNvPr id="478" name="Google Shape;478;p38"/>
          <p:cNvGrpSpPr/>
          <p:nvPr/>
        </p:nvGrpSpPr>
        <p:grpSpPr>
          <a:xfrm>
            <a:off x="1492250" y="5240655"/>
            <a:ext cx="2078990" cy="1056640"/>
            <a:chOff x="-653562" y="0"/>
            <a:chExt cx="2357527" cy="1232274"/>
          </a:xfrm>
        </p:grpSpPr>
        <p:pic>
          <p:nvPicPr>
            <p:cNvPr id="479" name="Google Shape;479;p38"/>
            <p:cNvPicPr preferRelativeResize="0"/>
            <p:nvPr/>
          </p:nvPicPr>
          <p:blipFill rotWithShape="1">
            <a:blip r:embed="rId9">
              <a:alphaModFix/>
            </a:blip>
            <a:srcRect b="0" l="0" r="0" t="0"/>
            <a:stretch/>
          </p:blipFill>
          <p:spPr>
            <a:xfrm>
              <a:off x="123825" y="0"/>
              <a:ext cx="1042670" cy="1042670"/>
            </a:xfrm>
            <a:prstGeom prst="rect">
              <a:avLst/>
            </a:prstGeom>
            <a:noFill/>
            <a:ln>
              <a:noFill/>
            </a:ln>
          </p:spPr>
        </p:pic>
        <p:sp>
          <p:nvSpPr>
            <p:cNvPr id="480" name="Google Shape;480;p38"/>
            <p:cNvSpPr/>
            <p:nvPr/>
          </p:nvSpPr>
          <p:spPr>
            <a:xfrm>
              <a:off x="-653562" y="771265"/>
              <a:ext cx="2357527" cy="461009"/>
            </a:xfrm>
            <a:prstGeom prst="rect">
              <a:avLst/>
            </a:prstGeom>
          </p:spPr>
          <p:txBody>
            <a:bodyPr>
              <a:prstTxWarp prst="textPlain"/>
            </a:bodyPr>
            <a:lstStyle/>
            <a:p>
              <a:pPr lvl="0" algn="ctr"/>
              <a:r>
                <a:rPr b="1" i="0">
                  <a:ln>
                    <a:noFill/>
                  </a:ln>
                  <a:solidFill>
                    <a:srgbClr val="000000"/>
                  </a:solidFill>
                  <a:latin typeface="Calibri"/>
                </a:rPr>
                <a:t>النتائج والتفسير والتأمل</a:t>
              </a:r>
            </a:p>
          </p:txBody>
        </p:sp>
      </p:grpSp>
      <p:grpSp>
        <p:nvGrpSpPr>
          <p:cNvPr id="481" name="Google Shape;481;p38"/>
          <p:cNvGrpSpPr/>
          <p:nvPr/>
        </p:nvGrpSpPr>
        <p:grpSpPr>
          <a:xfrm>
            <a:off x="7792720" y="5241290"/>
            <a:ext cx="1600200" cy="1028700"/>
            <a:chOff x="-105875" y="0"/>
            <a:chExt cx="1858645" cy="1223010"/>
          </a:xfrm>
        </p:grpSpPr>
        <p:pic>
          <p:nvPicPr>
            <p:cNvPr id="482" name="Google Shape;482;p38"/>
            <p:cNvPicPr preferRelativeResize="0"/>
            <p:nvPr/>
          </p:nvPicPr>
          <p:blipFill rotWithShape="1">
            <a:blip r:embed="rId10">
              <a:alphaModFix/>
            </a:blip>
            <a:srcRect b="0" l="0" r="0" t="0"/>
            <a:stretch/>
          </p:blipFill>
          <p:spPr>
            <a:xfrm>
              <a:off x="295275" y="0"/>
              <a:ext cx="1027430" cy="1027430"/>
            </a:xfrm>
            <a:prstGeom prst="rect">
              <a:avLst/>
            </a:prstGeom>
            <a:noFill/>
            <a:ln>
              <a:noFill/>
            </a:ln>
          </p:spPr>
        </p:pic>
        <p:sp>
          <p:nvSpPr>
            <p:cNvPr id="483" name="Google Shape;483;p38"/>
            <p:cNvSpPr/>
            <p:nvPr/>
          </p:nvSpPr>
          <p:spPr>
            <a:xfrm>
              <a:off x="-105875" y="762000"/>
              <a:ext cx="1858645" cy="461010"/>
            </a:xfrm>
            <a:prstGeom prst="rect">
              <a:avLst/>
            </a:prstGeom>
          </p:spPr>
          <p:txBody>
            <a:bodyPr>
              <a:prstTxWarp prst="textPlain"/>
            </a:bodyPr>
            <a:lstStyle/>
            <a:p>
              <a:pPr lvl="0" algn="ctr"/>
              <a:r>
                <a:rPr b="1" i="0">
                  <a:ln>
                    <a:noFill/>
                  </a:ln>
                  <a:solidFill>
                    <a:srgbClr val="000000"/>
                  </a:solidFill>
                  <a:latin typeface="Calibri"/>
                </a:rPr>
                <a:t>التفاعل مع النتائج والبيانات</a:t>
              </a:r>
            </a:p>
          </p:txBody>
        </p:sp>
      </p:grpSp>
      <p:sp>
        <p:nvSpPr>
          <p:cNvPr id="484" name="Google Shape;484;p38"/>
          <p:cNvSpPr txBox="1"/>
          <p:nvPr/>
        </p:nvSpPr>
        <p:spPr>
          <a:xfrm>
            <a:off x="-311150" y="700088"/>
            <a:ext cx="2192338" cy="276225"/>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800000"/>
              </a:buClr>
              <a:buSzPts val="1800"/>
              <a:buFont typeface="Arial"/>
              <a:buNone/>
            </a:pPr>
            <a:r>
              <a:rPr b="1" i="0" lang="ar-SA" sz="1800" u="none" cap="none" strike="noStrike">
                <a:solidFill>
                  <a:srgbClr val="800000"/>
                </a:solidFill>
                <a:latin typeface="Arial"/>
                <a:ea typeface="Arial"/>
                <a:cs typeface="Arial"/>
                <a:sym typeface="Arial"/>
              </a:rPr>
              <a:t>الاسم: جوليا مونكس</a:t>
            </a:r>
            <a:endParaRPr b="0" i="0" sz="1800" u="none" cap="none" strike="noStrike">
              <a:solidFill>
                <a:schemeClr val="dk1"/>
              </a:solidFill>
              <a:latin typeface="Arial"/>
              <a:ea typeface="Arial"/>
              <a:cs typeface="Arial"/>
              <a:sym typeface="Arial"/>
            </a:endParaRPr>
          </a:p>
        </p:txBody>
      </p:sp>
      <p:sp>
        <p:nvSpPr>
          <p:cNvPr id="485" name="Google Shape;485;p38"/>
          <p:cNvSpPr txBox="1"/>
          <p:nvPr/>
        </p:nvSpPr>
        <p:spPr>
          <a:xfrm>
            <a:off x="6929438" y="685800"/>
            <a:ext cx="2192337" cy="276225"/>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800000"/>
              </a:buClr>
              <a:buSzPts val="1800"/>
              <a:buFont typeface="Arial"/>
              <a:buNone/>
            </a:pPr>
            <a:r>
              <a:rPr b="1" i="0" lang="ar-SA" sz="1800" u="none" cap="none" strike="noStrike">
                <a:solidFill>
                  <a:srgbClr val="800000"/>
                </a:solidFill>
                <a:latin typeface="Arial"/>
                <a:ea typeface="Arial"/>
                <a:cs typeface="Arial"/>
                <a:sym typeface="Arial"/>
              </a:rPr>
              <a:t>الاسم: جوليا مونكس</a:t>
            </a:r>
            <a:endParaRPr b="0" i="0" sz="1800" u="none" cap="none" strike="noStrike">
              <a:solidFill>
                <a:schemeClr val="dk1"/>
              </a:solidFill>
              <a:latin typeface="Arial"/>
              <a:ea typeface="Arial"/>
              <a:cs typeface="Arial"/>
              <a:sym typeface="Arial"/>
            </a:endParaRPr>
          </a:p>
        </p:txBody>
      </p:sp>
      <p:sp>
        <p:nvSpPr>
          <p:cNvPr id="486" name="Google Shape;486;p38"/>
          <p:cNvSpPr/>
          <p:nvPr/>
        </p:nvSpPr>
        <p:spPr>
          <a:xfrm>
            <a:off x="0" y="0"/>
            <a:ext cx="10693400" cy="457200"/>
          </a:xfrm>
          <a:prstGeom prst="rect">
            <a:avLst/>
          </a:prstGeom>
          <a:no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38"/>
          <p:cNvSpPr/>
          <p:nvPr/>
        </p:nvSpPr>
        <p:spPr>
          <a:xfrm>
            <a:off x="0" y="457200"/>
            <a:ext cx="106934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1" i="0" sz="1400" u="none" cap="none" strike="noStrike">
              <a:solidFill>
                <a:srgbClr val="800000"/>
              </a:solidFill>
              <a:latin typeface="Calibri"/>
              <a:ea typeface="Calibri"/>
              <a:cs typeface="Calibri"/>
              <a:sym typeface="Calibri"/>
            </a:endParaRPr>
          </a:p>
          <a:p>
            <a:pPr indent="0" lvl="0" marL="0" marR="0" rtl="0" algn="l">
              <a:lnSpc>
                <a:spcPct val="100000"/>
              </a:lnSpc>
              <a:spcBef>
                <a:spcPts val="0"/>
              </a:spcBef>
              <a:spcAft>
                <a:spcPts val="0"/>
              </a:spcAft>
              <a:buClr>
                <a:srgbClr val="800000"/>
              </a:buClr>
              <a:buSzPts val="1400"/>
              <a:buFont typeface="Calibri"/>
              <a:buNone/>
            </a:pPr>
            <a:br>
              <a:rPr b="1" i="0" lang="ar-SA" sz="1400" u="none" cap="none" strike="noStrike">
                <a:solidFill>
                  <a:srgbClr val="800000"/>
                </a:solidFill>
                <a:latin typeface="Calibri"/>
                <a:ea typeface="Calibri"/>
                <a:cs typeface="Calibri"/>
                <a:sym typeface="Calibri"/>
              </a:rPr>
            </a:br>
            <a:endParaRPr b="0" i="0" sz="1800" u="none" cap="none" strike="noStrike">
              <a:solidFill>
                <a:schemeClr val="dk1"/>
              </a:solidFill>
              <a:latin typeface="Arial"/>
              <a:ea typeface="Arial"/>
              <a:cs typeface="Arial"/>
              <a:sym typeface="Arial"/>
            </a:endParaRPr>
          </a:p>
        </p:txBody>
      </p:sp>
      <p:sp>
        <p:nvSpPr>
          <p:cNvPr id="488" name="Google Shape;488;p38"/>
          <p:cNvSpPr txBox="1"/>
          <p:nvPr/>
        </p:nvSpPr>
        <p:spPr>
          <a:xfrm>
            <a:off x="593038" y="6905861"/>
            <a:ext cx="3429000" cy="276999"/>
          </a:xfrm>
          <a:prstGeom prst="rect">
            <a:avLst/>
          </a:prstGeom>
          <a:noFill/>
          <a:ln cap="flat" cmpd="sng" w="2540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marR="0" rtl="1" algn="r">
              <a:spcBef>
                <a:spcPts val="0"/>
              </a:spcBef>
              <a:spcAft>
                <a:spcPts val="0"/>
              </a:spcAft>
              <a:buNone/>
            </a:pPr>
            <a:r>
              <a:rPr lang="ar-SA" sz="1200">
                <a:solidFill>
                  <a:schemeClr val="dk1"/>
                </a:solidFill>
                <a:latin typeface="Arial"/>
                <a:ea typeface="Arial"/>
                <a:cs typeface="Arial"/>
                <a:sym typeface="Arial"/>
              </a:rPr>
              <a:t>يمكنك تحميل نسخة من القالب عبر </a:t>
            </a:r>
            <a:r>
              <a:rPr lang="ar-SA" sz="1200" u="sng">
                <a:solidFill>
                  <a:schemeClr val="hlink"/>
                </a:solidFill>
                <a:latin typeface="Arial"/>
                <a:ea typeface="Arial"/>
                <a:cs typeface="Arial"/>
                <a:sym typeface="Arial"/>
                <a:hlinkClick r:id="rId11"/>
              </a:rPr>
              <a:t>موقعنا الالكتروني</a:t>
            </a:r>
            <a:endParaRPr sz="1200">
              <a:solidFill>
                <a:schemeClr val="dk1"/>
              </a:solidFill>
              <a:latin typeface="Arial"/>
              <a:ea typeface="Arial"/>
              <a:cs typeface="Arial"/>
              <a:sym typeface="Arial"/>
            </a:endParaRPr>
          </a:p>
        </p:txBody>
      </p:sp>
      <p:sp>
        <p:nvSpPr>
          <p:cNvPr id="489" name="Google Shape;489;p38"/>
          <p:cNvSpPr/>
          <p:nvPr/>
        </p:nvSpPr>
        <p:spPr>
          <a:xfrm>
            <a:off x="832465" y="6928158"/>
            <a:ext cx="232403" cy="232403"/>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38"/>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4" name="Shape 494"/>
        <p:cNvGrpSpPr/>
        <p:nvPr/>
      </p:nvGrpSpPr>
      <p:grpSpPr>
        <a:xfrm>
          <a:off x="0" y="0"/>
          <a:ext cx="0" cy="0"/>
          <a:chOff x="0" y="0"/>
          <a:chExt cx="0" cy="0"/>
        </a:xfrm>
      </p:grpSpPr>
      <p:sp>
        <p:nvSpPr>
          <p:cNvPr id="495" name="Google Shape;495;p39"/>
          <p:cNvSpPr txBox="1"/>
          <p:nvPr/>
        </p:nvSpPr>
        <p:spPr>
          <a:xfrm>
            <a:off x="8439784" y="580111"/>
            <a:ext cx="1801495" cy="568744"/>
          </a:xfrm>
          <a:prstGeom prst="rect">
            <a:avLst/>
          </a:prstGeom>
          <a:solidFill>
            <a:srgbClr val="D9F1F6"/>
          </a:solidFill>
          <a:ln>
            <a:noFill/>
          </a:ln>
        </p:spPr>
        <p:txBody>
          <a:bodyPr anchorCtr="0" anchor="t" bIns="0" lIns="0" spcFirstLastPara="1" rIns="0" wrap="square" tIns="14600">
            <a:spAutoFit/>
          </a:bodyPr>
          <a:lstStyle/>
          <a:p>
            <a:pPr indent="0" lvl="0" marL="26034" marR="0" rtl="1" algn="r">
              <a:lnSpc>
                <a:spcPct val="100000"/>
              </a:lnSpc>
              <a:spcBef>
                <a:spcPts val="0"/>
              </a:spcBef>
              <a:spcAft>
                <a:spcPts val="0"/>
              </a:spcAft>
              <a:buNone/>
            </a:pPr>
            <a:r>
              <a:rPr b="1" lang="ar-SA" sz="1800">
                <a:solidFill>
                  <a:srgbClr val="1A616F"/>
                </a:solidFill>
                <a:latin typeface="Arial"/>
                <a:ea typeface="Arial"/>
                <a:cs typeface="Arial"/>
                <a:sym typeface="Arial"/>
              </a:rPr>
              <a:t>الجزء و. اختيار محور المواضيع ذات الاهتمام</a:t>
            </a:r>
            <a:endParaRPr b="1" sz="1800">
              <a:solidFill>
                <a:srgbClr val="1A616F"/>
              </a:solidFill>
              <a:latin typeface="Arial"/>
              <a:ea typeface="Arial"/>
              <a:cs typeface="Arial"/>
              <a:sym typeface="Arial"/>
            </a:endParaRPr>
          </a:p>
        </p:txBody>
      </p:sp>
      <p:sp>
        <p:nvSpPr>
          <p:cNvPr id="496" name="Google Shape;496;p39"/>
          <p:cNvSpPr txBox="1"/>
          <p:nvPr/>
        </p:nvSpPr>
        <p:spPr>
          <a:xfrm>
            <a:off x="5582919" y="1987881"/>
            <a:ext cx="4660265" cy="135941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94615" rtl="1" algn="just">
              <a:lnSpc>
                <a:spcPct val="121000"/>
              </a:lnSpc>
              <a:spcBef>
                <a:spcPts val="0"/>
              </a:spcBef>
              <a:spcAft>
                <a:spcPts val="0"/>
              </a:spcAft>
              <a:buNone/>
            </a:pPr>
            <a:r>
              <a:rPr lang="ar-SA" sz="1200">
                <a:solidFill>
                  <a:schemeClr val="dk1"/>
                </a:solidFill>
                <a:latin typeface="Calibri"/>
                <a:ea typeface="Calibri"/>
                <a:cs typeface="Calibri"/>
                <a:sym typeface="Calibri"/>
              </a:rPr>
              <a:t>قد يتسم إنشاء سؤال الاستعلام ببعض الصعوبة نظرًا لوجود الكثير مما </a:t>
            </a:r>
            <a:r>
              <a:rPr i="1" lang="ar-SA" sz="1200">
                <a:solidFill>
                  <a:schemeClr val="dk1"/>
                </a:solidFill>
                <a:latin typeface="Arial"/>
                <a:ea typeface="Arial"/>
                <a:cs typeface="Arial"/>
                <a:sym typeface="Arial"/>
              </a:rPr>
              <a:t>يمكنك</a:t>
            </a:r>
            <a:r>
              <a:rPr lang="ar-SA" sz="1200">
                <a:solidFill>
                  <a:schemeClr val="dk1"/>
                </a:solidFill>
                <a:latin typeface="Calibri"/>
                <a:ea typeface="Calibri"/>
                <a:cs typeface="Calibri"/>
                <a:sym typeface="Calibri"/>
              </a:rPr>
              <a:t> القيام به: تتمثل القاعدة المجرّبة العامة لأسئلة الاستعلام في تضييق نطاق تفكيرك إلى شيء </a:t>
            </a:r>
            <a:r>
              <a:rPr i="1" lang="ar-SA" sz="1200">
                <a:solidFill>
                  <a:schemeClr val="dk1"/>
                </a:solidFill>
                <a:latin typeface="Arial"/>
                <a:ea typeface="Arial"/>
                <a:cs typeface="Arial"/>
                <a:sym typeface="Arial"/>
              </a:rPr>
              <a:t>تستطيع القيام به فعليًا</a:t>
            </a:r>
            <a:r>
              <a:rPr lang="ar-SA" sz="1200">
                <a:solidFill>
                  <a:schemeClr val="dk1"/>
                </a:solidFill>
                <a:latin typeface="Calibri"/>
                <a:ea typeface="Calibri"/>
                <a:cs typeface="Calibri"/>
                <a:sym typeface="Calibri"/>
              </a:rPr>
              <a:t>. قد يكون لديك هدف عام يتمثل في جعل الطلاب في فصلك يشاركون جميعًا، وينطلقون من أفكار زملائهم ويتحدونها، ولكن هذا قد يتجاوز ما يمكنك التركيز عليه!</a:t>
            </a:r>
            <a:endParaRPr/>
          </a:p>
        </p:txBody>
      </p:sp>
      <p:sp>
        <p:nvSpPr>
          <p:cNvPr id="497" name="Google Shape;497;p39"/>
          <p:cNvSpPr txBox="1"/>
          <p:nvPr/>
        </p:nvSpPr>
        <p:spPr>
          <a:xfrm>
            <a:off x="3776584" y="792897"/>
            <a:ext cx="3246516" cy="246221"/>
          </a:xfrm>
          <a:prstGeom prst="rect">
            <a:avLst/>
          </a:prstGeom>
          <a:noFill/>
          <a:ln>
            <a:noFill/>
          </a:ln>
        </p:spPr>
        <p:txBody>
          <a:bodyPr anchorCtr="0" anchor="t" bIns="0" lIns="0" spcFirstLastPara="1" rIns="0" wrap="square" tIns="0">
            <a:spAutoFit/>
          </a:bodyPr>
          <a:lstStyle/>
          <a:p>
            <a:pPr indent="0" lvl="0" marL="12700" marR="0" rtl="1" algn="ctr">
              <a:lnSpc>
                <a:spcPct val="100000"/>
              </a:lnSpc>
              <a:spcBef>
                <a:spcPts val="0"/>
              </a:spcBef>
              <a:spcAft>
                <a:spcPts val="0"/>
              </a:spcAft>
              <a:buNone/>
            </a:pPr>
            <a:r>
              <a:rPr b="1" lang="ar-SA" sz="1600">
                <a:solidFill>
                  <a:schemeClr val="dk1"/>
                </a:solidFill>
                <a:latin typeface="Arial"/>
                <a:ea typeface="Arial"/>
                <a:cs typeface="Arial"/>
                <a:sym typeface="Arial"/>
              </a:rPr>
              <a:t>إنشاء سؤال الاستعلام</a:t>
            </a:r>
            <a:endParaRPr/>
          </a:p>
        </p:txBody>
      </p:sp>
      <p:sp>
        <p:nvSpPr>
          <p:cNvPr id="498" name="Google Shape;498;p39"/>
          <p:cNvSpPr txBox="1"/>
          <p:nvPr/>
        </p:nvSpPr>
        <p:spPr>
          <a:xfrm>
            <a:off x="1689100" y="1724025"/>
            <a:ext cx="1526801" cy="153888"/>
          </a:xfrm>
          <a:prstGeom prst="rect">
            <a:avLst/>
          </a:prstGeom>
          <a:noFill/>
          <a:ln>
            <a:noFill/>
          </a:ln>
        </p:spPr>
        <p:txBody>
          <a:bodyPr anchorCtr="0" anchor="t" bIns="0" lIns="0" spcFirstLastPara="1" rIns="0" wrap="square" tIns="0">
            <a:spAutoFit/>
          </a:bodyPr>
          <a:lstStyle/>
          <a:p>
            <a:pPr indent="0" lvl="0" marL="12700" marR="0" rtl="1" algn="ctr">
              <a:lnSpc>
                <a:spcPct val="100000"/>
              </a:lnSpc>
              <a:spcBef>
                <a:spcPts val="0"/>
              </a:spcBef>
              <a:spcAft>
                <a:spcPts val="0"/>
              </a:spcAft>
              <a:buNone/>
            </a:pPr>
            <a:r>
              <a:rPr i="1" lang="ar-SA" sz="1000">
                <a:solidFill>
                  <a:schemeClr val="dk1"/>
                </a:solidFill>
                <a:latin typeface="Arial"/>
                <a:ea typeface="Arial"/>
                <a:cs typeface="Arial"/>
                <a:sym typeface="Arial"/>
              </a:rPr>
              <a:t>قسم دورة الاستعلام</a:t>
            </a:r>
            <a:endParaRPr/>
          </a:p>
        </p:txBody>
      </p:sp>
      <p:sp>
        <p:nvSpPr>
          <p:cNvPr id="499" name="Google Shape;499;p39"/>
          <p:cNvSpPr txBox="1"/>
          <p:nvPr/>
        </p:nvSpPr>
        <p:spPr>
          <a:xfrm>
            <a:off x="5589269" y="3816681"/>
            <a:ext cx="4652010" cy="229684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95250" rtl="1" algn="just">
              <a:lnSpc>
                <a:spcPct val="121000"/>
              </a:lnSpc>
              <a:spcBef>
                <a:spcPts val="0"/>
              </a:spcBef>
              <a:spcAft>
                <a:spcPts val="0"/>
              </a:spcAft>
              <a:buNone/>
            </a:pPr>
            <a:r>
              <a:rPr lang="ar-SA" sz="1200">
                <a:solidFill>
                  <a:schemeClr val="dk1"/>
                </a:solidFill>
                <a:latin typeface="Calibri"/>
                <a:ea typeface="Calibri"/>
                <a:cs typeface="Calibri"/>
                <a:sym typeface="Calibri"/>
              </a:rPr>
              <a:t>عند التفكير في ما </a:t>
            </a:r>
            <a:r>
              <a:rPr i="1" lang="ar-SA" sz="1200">
                <a:solidFill>
                  <a:schemeClr val="dk1"/>
                </a:solidFill>
                <a:latin typeface="Arial"/>
                <a:ea typeface="Arial"/>
                <a:cs typeface="Arial"/>
                <a:sym typeface="Arial"/>
              </a:rPr>
              <a:t>يمكنك القيام به فعليًا</a:t>
            </a:r>
            <a:r>
              <a:rPr lang="ar-SA" sz="1200">
                <a:solidFill>
                  <a:schemeClr val="dk1"/>
                </a:solidFill>
                <a:latin typeface="Calibri"/>
                <a:ea typeface="Calibri"/>
                <a:cs typeface="Calibri"/>
                <a:sym typeface="Calibri"/>
              </a:rPr>
              <a:t>، قد يساعدك أن تسأل نفسك "كيف سأحقق في سؤال استعلامي؟" من أجل الخروج بسؤال استعلام يمكن إدارته.</a:t>
            </a:r>
            <a:r>
              <a:rPr lang="ar-SA" sz="1200">
                <a:solidFill>
                  <a:schemeClr val="dk1"/>
                </a:solidFill>
                <a:latin typeface="Arimo"/>
                <a:ea typeface="Arimo"/>
                <a:cs typeface="Arimo"/>
                <a:sym typeface="Arimo"/>
              </a:rPr>
              <a:t> يمنحك القسمان 1 و2 من هذه الحزمة أمثلة على رموز دليل T-SEDA </a:t>
            </a:r>
            <a:r>
              <a:rPr lang="ar-SA" sz="1200">
                <a:solidFill>
                  <a:schemeClr val="dk1"/>
                </a:solidFill>
                <a:latin typeface="Calibri"/>
                <a:ea typeface="Calibri"/>
                <a:cs typeface="Calibri"/>
                <a:sym typeface="Calibri"/>
              </a:rPr>
              <a:t>الاسترشادي </a:t>
            </a:r>
            <a:r>
              <a:rPr lang="ar-SA" sz="1200">
                <a:solidFill>
                  <a:schemeClr val="dk1"/>
                </a:solidFill>
                <a:latin typeface="Arimo"/>
                <a:ea typeface="Arimo"/>
                <a:cs typeface="Arimo"/>
                <a:sym typeface="Arimo"/>
              </a:rPr>
              <a:t>وتقنيات الملاحظة وقوالبها فيه: من الجدير إلقاء نظرة عليها أثناء التخطيط لاستعلامك. يمكنك أيضًا مشاهدة مقاطع الفيديو التالية: </a:t>
            </a:r>
            <a:endParaRPr/>
          </a:p>
          <a:p>
            <a:pPr indent="0" lvl="0" marL="83820" marR="95250" rtl="1" algn="just">
              <a:lnSpc>
                <a:spcPct val="121000"/>
              </a:lnSpc>
              <a:spcBef>
                <a:spcPts val="290"/>
              </a:spcBef>
              <a:spcAft>
                <a:spcPts val="0"/>
              </a:spcAft>
              <a:buNone/>
            </a:pPr>
            <a:r>
              <a:t/>
            </a:r>
            <a:endParaRPr b="1" sz="1200" u="sng">
              <a:solidFill>
                <a:schemeClr val="hlink"/>
              </a:solidFill>
              <a:latin typeface="Arimo"/>
              <a:ea typeface="Arimo"/>
              <a:cs typeface="Arimo"/>
              <a:sym typeface="Arimo"/>
              <a:hlinkClick r:id="rId3"/>
            </a:endParaRPr>
          </a:p>
          <a:p>
            <a:pPr indent="0" lvl="0" marL="585788" marR="95250" rtl="1" algn="just">
              <a:lnSpc>
                <a:spcPct val="121000"/>
              </a:lnSpc>
              <a:spcBef>
                <a:spcPts val="290"/>
              </a:spcBef>
              <a:spcAft>
                <a:spcPts val="0"/>
              </a:spcAft>
              <a:buNone/>
            </a:pPr>
            <a:r>
              <a:rPr b="1" lang="ar-SA" sz="1200" u="sng">
                <a:solidFill>
                  <a:schemeClr val="hlink"/>
                </a:solidFill>
                <a:latin typeface="Arial"/>
                <a:ea typeface="Arial"/>
                <a:cs typeface="Arial"/>
                <a:sym typeface="Arial"/>
                <a:hlinkClick r:id="rId4"/>
              </a:rPr>
              <a:t>مقطع الفيديو 7: استكمال دورتك التأملية</a:t>
            </a:r>
            <a:endParaRPr/>
          </a:p>
          <a:p>
            <a:pPr indent="0" lvl="0" marL="585788" marR="95250" rtl="1" algn="just">
              <a:lnSpc>
                <a:spcPct val="121000"/>
              </a:lnSpc>
              <a:spcBef>
                <a:spcPts val="600"/>
              </a:spcBef>
              <a:spcAft>
                <a:spcPts val="0"/>
              </a:spcAft>
              <a:buNone/>
            </a:pPr>
            <a:r>
              <a:rPr b="1" lang="ar-SA" sz="1200" u="sng">
                <a:solidFill>
                  <a:schemeClr val="hlink"/>
                </a:solidFill>
                <a:latin typeface="Arial"/>
                <a:ea typeface="Arial"/>
                <a:cs typeface="Arial"/>
                <a:sym typeface="Arial"/>
                <a:hlinkClick r:id="rId5"/>
              </a:rPr>
              <a:t>مقطع الفيديو 10: استخدام مخطط الترميز (الجزء 1)</a:t>
            </a:r>
            <a:endParaRPr b="1" sz="1200" u="sng">
              <a:solidFill>
                <a:schemeClr val="hlink"/>
              </a:solidFill>
              <a:latin typeface="Arial"/>
              <a:ea typeface="Arial"/>
              <a:cs typeface="Arial"/>
              <a:sym typeface="Arial"/>
              <a:hlinkClick r:id="rId6"/>
            </a:endParaRPr>
          </a:p>
          <a:p>
            <a:pPr indent="0" lvl="0" marL="585788" marR="95250" rtl="1" algn="just">
              <a:lnSpc>
                <a:spcPct val="121000"/>
              </a:lnSpc>
              <a:spcBef>
                <a:spcPts val="600"/>
              </a:spcBef>
              <a:spcAft>
                <a:spcPts val="0"/>
              </a:spcAft>
              <a:buNone/>
            </a:pPr>
            <a:r>
              <a:rPr b="1" lang="ar-SA" sz="1200" u="sng">
                <a:solidFill>
                  <a:schemeClr val="hlink"/>
                </a:solidFill>
                <a:latin typeface="Arial"/>
                <a:ea typeface="Arial"/>
                <a:cs typeface="Arial"/>
                <a:sym typeface="Arial"/>
                <a:hlinkClick r:id="rId7"/>
              </a:rPr>
              <a:t>مقطع الفيديو 11: استخدام مخطط الترميز (الجزء 2)</a:t>
            </a:r>
            <a:endParaRPr b="1" sz="1200" u="sng">
              <a:solidFill>
                <a:schemeClr val="hlink"/>
              </a:solidFill>
              <a:latin typeface="Arial"/>
              <a:ea typeface="Arial"/>
              <a:cs typeface="Arial"/>
              <a:sym typeface="Arial"/>
              <a:hlinkClick r:id="rId8"/>
            </a:endParaRPr>
          </a:p>
          <a:p>
            <a:pPr indent="0" lvl="0" marL="83820" marR="95250" rtl="1" algn="just">
              <a:lnSpc>
                <a:spcPct val="121000"/>
              </a:lnSpc>
              <a:spcBef>
                <a:spcPts val="290"/>
              </a:spcBef>
              <a:spcAft>
                <a:spcPts val="0"/>
              </a:spcAft>
              <a:buNone/>
            </a:pPr>
            <a:r>
              <a:t/>
            </a:r>
            <a:endParaRPr sz="1200">
              <a:solidFill>
                <a:schemeClr val="dk1"/>
              </a:solidFill>
              <a:latin typeface="Arimo"/>
              <a:ea typeface="Arimo"/>
              <a:cs typeface="Arimo"/>
              <a:sym typeface="Arimo"/>
            </a:endParaRPr>
          </a:p>
        </p:txBody>
      </p:sp>
      <p:sp>
        <p:nvSpPr>
          <p:cNvPr id="500" name="Google Shape;500;p39"/>
          <p:cNvSpPr/>
          <p:nvPr/>
        </p:nvSpPr>
        <p:spPr>
          <a:xfrm flipH="1">
            <a:off x="9683212" y="4848225"/>
            <a:ext cx="417188" cy="417193"/>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39"/>
          <p:cNvSpPr/>
          <p:nvPr/>
        </p:nvSpPr>
        <p:spPr>
          <a:xfrm flipH="1">
            <a:off x="9667874" y="5187808"/>
            <a:ext cx="411475" cy="411479"/>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02" name="Google Shape;502;p39"/>
          <p:cNvSpPr/>
          <p:nvPr/>
        </p:nvSpPr>
        <p:spPr>
          <a:xfrm flipH="1">
            <a:off x="9665017" y="5521677"/>
            <a:ext cx="417188" cy="417193"/>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39"/>
          <p:cNvSpPr/>
          <p:nvPr/>
        </p:nvSpPr>
        <p:spPr>
          <a:xfrm>
            <a:off x="213831" y="1895059"/>
            <a:ext cx="4809490" cy="5343525"/>
          </a:xfrm>
          <a:custGeom>
            <a:rect b="b" l="l" r="r" t="t"/>
            <a:pathLst>
              <a:path extrusionOk="0" h="5343525" w="4809490">
                <a:moveTo>
                  <a:pt x="0" y="0"/>
                </a:moveTo>
                <a:lnTo>
                  <a:pt x="4809490" y="0"/>
                </a:lnTo>
                <a:lnTo>
                  <a:pt x="4809490" y="5343525"/>
                </a:lnTo>
                <a:lnTo>
                  <a:pt x="0" y="5343525"/>
                </a:lnTo>
                <a:lnTo>
                  <a:pt x="0" y="0"/>
                </a:lnTo>
                <a:close/>
              </a:path>
            </a:pathLst>
          </a:custGeom>
          <a:solidFill>
            <a:srgbClr val="FFFF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39"/>
          <p:cNvSpPr/>
          <p:nvPr/>
        </p:nvSpPr>
        <p:spPr>
          <a:xfrm>
            <a:off x="412750" y="1955681"/>
            <a:ext cx="4781550" cy="4801452"/>
          </a:xfrm>
          <a:custGeom>
            <a:rect b="b" l="l" r="r" t="t"/>
            <a:pathLst>
              <a:path extrusionOk="0" h="5315584" w="4781550">
                <a:moveTo>
                  <a:pt x="0" y="0"/>
                </a:moveTo>
                <a:lnTo>
                  <a:pt x="4781396" y="0"/>
                </a:lnTo>
                <a:lnTo>
                  <a:pt x="4781396" y="5315159"/>
                </a:lnTo>
                <a:lnTo>
                  <a:pt x="0" y="53151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39"/>
          <p:cNvSpPr txBox="1"/>
          <p:nvPr/>
        </p:nvSpPr>
        <p:spPr>
          <a:xfrm>
            <a:off x="498229" y="2008919"/>
            <a:ext cx="4589145" cy="875304"/>
          </a:xfrm>
          <a:prstGeom prst="rect">
            <a:avLst/>
          </a:prstGeom>
          <a:noFill/>
          <a:ln>
            <a:noFill/>
          </a:ln>
        </p:spPr>
        <p:txBody>
          <a:bodyPr anchorCtr="0" anchor="t" bIns="0" lIns="0" spcFirstLastPara="1" rIns="0" wrap="square" tIns="0">
            <a:spAutoFit/>
          </a:bodyPr>
          <a:lstStyle/>
          <a:p>
            <a:pPr indent="0" lvl="0" marL="12700" marR="5080" rtl="1" algn="just">
              <a:lnSpc>
                <a:spcPct val="121100"/>
              </a:lnSpc>
              <a:spcBef>
                <a:spcPts val="0"/>
              </a:spcBef>
              <a:spcAft>
                <a:spcPts val="0"/>
              </a:spcAft>
              <a:buNone/>
            </a:pPr>
            <a:r>
              <a:rPr lang="ar-SA" sz="1200">
                <a:solidFill>
                  <a:schemeClr val="dk1"/>
                </a:solidFill>
                <a:latin typeface="Arimo"/>
                <a:ea typeface="Arimo"/>
                <a:cs typeface="Arimo"/>
                <a:sym typeface="Arimo"/>
              </a:rPr>
              <a:t>تقدم الصفحات التالية إرشادات تتناول طرقًا مختلفة لإنشاء سؤال الاستعلام، ومن الجيد أن تتذكر أنه لا توجد طريقة واحدة صائبة للقيام بذلك. ومع ذلك، ثمّة بعض المبادئ التي يجب وضعها في الاعتبار عند إنشاء سؤال الاستعلام:</a:t>
            </a:r>
            <a:endParaRPr/>
          </a:p>
        </p:txBody>
      </p:sp>
      <p:sp>
        <p:nvSpPr>
          <p:cNvPr id="506" name="Google Shape;506;p39"/>
          <p:cNvSpPr txBox="1"/>
          <p:nvPr/>
        </p:nvSpPr>
        <p:spPr>
          <a:xfrm>
            <a:off x="498228" y="3149280"/>
            <a:ext cx="4589145" cy="3504934"/>
          </a:xfrm>
          <a:prstGeom prst="rect">
            <a:avLst/>
          </a:prstGeom>
          <a:noFill/>
          <a:ln>
            <a:noFill/>
          </a:ln>
        </p:spPr>
        <p:txBody>
          <a:bodyPr anchorCtr="0" anchor="t" bIns="0" lIns="0" spcFirstLastPara="1" rIns="0" wrap="square" tIns="0">
            <a:spAutoFit/>
          </a:bodyPr>
          <a:lstStyle/>
          <a:p>
            <a:pPr indent="-179070" lvl="0" marL="191770" marR="434975" rtl="1" algn="r">
              <a:lnSpc>
                <a:spcPct val="120000"/>
              </a:lnSpc>
              <a:spcBef>
                <a:spcPts val="0"/>
              </a:spcBef>
              <a:spcAft>
                <a:spcPts val="0"/>
              </a:spcAft>
              <a:buClr>
                <a:schemeClr val="dk1"/>
              </a:buClr>
              <a:buSzPts val="1000"/>
              <a:buFont typeface="Noto Sans Symbols"/>
              <a:buChar char="●"/>
            </a:pPr>
            <a:r>
              <a:rPr lang="ar-SA" sz="1200">
                <a:solidFill>
                  <a:schemeClr val="dk1"/>
                </a:solidFill>
                <a:latin typeface="Arial"/>
                <a:ea typeface="Arial"/>
                <a:cs typeface="Arial"/>
                <a:sym typeface="Arial"/>
              </a:rPr>
              <a:t>يجب أن يستند الاستعلام إلى مشكلة حقيقية لاحظتها في فصلك الدراسي حتى يكون مفيدًا بالنسبة لك.</a:t>
            </a:r>
            <a:endParaRPr/>
          </a:p>
          <a:p>
            <a:pPr indent="-179070" lvl="0" marL="191770" marR="62864" rtl="1" algn="just">
              <a:lnSpc>
                <a:spcPct val="120800"/>
              </a:lnSpc>
              <a:spcBef>
                <a:spcPts val="805"/>
              </a:spcBef>
              <a:spcAft>
                <a:spcPts val="0"/>
              </a:spcAft>
              <a:buClr>
                <a:schemeClr val="dk1"/>
              </a:buClr>
              <a:buSzPts val="1000"/>
              <a:buFont typeface="Noto Sans Symbols"/>
              <a:buChar char="●"/>
            </a:pPr>
            <a:r>
              <a:rPr lang="ar-SA" sz="1200">
                <a:solidFill>
                  <a:schemeClr val="dk1"/>
                </a:solidFill>
                <a:latin typeface="Arial"/>
                <a:ea typeface="Arial"/>
                <a:cs typeface="Arial"/>
                <a:sym typeface="Arial"/>
              </a:rPr>
              <a:t>يمكن أن تساعدك مناقشة أفكارك مع زملائك الآخرين حقًا على إنشاء سؤال - على سبيل المثال، قد تدرك أن جميع المعلمين في فريقك قد لاحظوا المشكلة نفسها.</a:t>
            </a:r>
            <a:endParaRPr/>
          </a:p>
          <a:p>
            <a:pPr indent="-179070" lvl="0" marL="191770" marR="5080" rtl="1" algn="r">
              <a:lnSpc>
                <a:spcPct val="120000"/>
              </a:lnSpc>
              <a:spcBef>
                <a:spcPts val="815"/>
              </a:spcBef>
              <a:spcAft>
                <a:spcPts val="0"/>
              </a:spcAft>
              <a:buClr>
                <a:schemeClr val="dk1"/>
              </a:buClr>
              <a:buSzPts val="1000"/>
              <a:buFont typeface="Noto Sans Symbols"/>
              <a:buChar char="●"/>
            </a:pPr>
            <a:r>
              <a:rPr lang="ar-SA" sz="1200">
                <a:solidFill>
                  <a:schemeClr val="dk1"/>
                </a:solidFill>
                <a:latin typeface="Arial"/>
                <a:ea typeface="Arial"/>
                <a:cs typeface="Arial"/>
                <a:sym typeface="Arial"/>
              </a:rPr>
              <a:t>يجب أن تكون قادرًا على إدارة الأمر في فصلك الدراسي (بناءً على الوقت المتاح لك وعلى ما إذا كان هناك بالغون آخرون يمكنهم أن يساعدوك، على سبيل المثال).</a:t>
            </a:r>
            <a:endParaRPr/>
          </a:p>
          <a:p>
            <a:pPr indent="-179070" lvl="0" marL="191770" marR="200025" rtl="1" algn="r">
              <a:lnSpc>
                <a:spcPct val="120000"/>
              </a:lnSpc>
              <a:spcBef>
                <a:spcPts val="815"/>
              </a:spcBef>
              <a:spcAft>
                <a:spcPts val="0"/>
              </a:spcAft>
              <a:buClr>
                <a:schemeClr val="dk1"/>
              </a:buClr>
              <a:buSzPts val="1000"/>
              <a:buFont typeface="Noto Sans Symbols"/>
              <a:buChar char="●"/>
            </a:pPr>
            <a:r>
              <a:rPr lang="ar-SA" sz="1200">
                <a:solidFill>
                  <a:schemeClr val="dk1"/>
                </a:solidFill>
                <a:latin typeface="Arial"/>
                <a:ea typeface="Arial"/>
                <a:cs typeface="Arial"/>
                <a:sym typeface="Arial"/>
              </a:rPr>
              <a:t>يجب أن يؤدي إلى فهم الممارسات و/ أو اتخاذ الإجراءات و/ أو تجربة شيء ما و/ أو تحسين وضع التدريس/ التعلم.</a:t>
            </a:r>
            <a:endParaRPr/>
          </a:p>
          <a:p>
            <a:pPr indent="-179070" lvl="0" marL="191770" marR="5080" rtl="1" algn="r">
              <a:lnSpc>
                <a:spcPct val="120800"/>
              </a:lnSpc>
              <a:spcBef>
                <a:spcPts val="805"/>
              </a:spcBef>
              <a:spcAft>
                <a:spcPts val="0"/>
              </a:spcAft>
              <a:buClr>
                <a:schemeClr val="dk1"/>
              </a:buClr>
              <a:buSzPts val="1000"/>
              <a:buFont typeface="Noto Sans Symbols"/>
              <a:buChar char="●"/>
            </a:pPr>
            <a:r>
              <a:rPr lang="ar-SA" sz="1200">
                <a:solidFill>
                  <a:schemeClr val="dk1"/>
                </a:solidFill>
                <a:latin typeface="Arial"/>
                <a:ea typeface="Arial"/>
                <a:cs typeface="Arial"/>
                <a:sym typeface="Arial"/>
              </a:rPr>
              <a:t>لا ينبغي أن يؤدي إلى إجابة بسيطة بـ "نعم" أو "لا". تبدأ أسئلة البحث الجيدة بعبارات مثل "كيف ..."؛ "ماذا يحدث عندما…"، لأنها بالفعل تفتح الأبواب لظهور إجابات مختلفة.</a:t>
            </a:r>
            <a:endParaRPr/>
          </a:p>
        </p:txBody>
      </p:sp>
      <p:pic>
        <p:nvPicPr>
          <p:cNvPr id="507" name="Google Shape;507;p39"/>
          <p:cNvPicPr preferRelativeResize="0"/>
          <p:nvPr/>
        </p:nvPicPr>
        <p:blipFill rotWithShape="1">
          <a:blip r:embed="rId11">
            <a:alphaModFix/>
          </a:blip>
          <a:srcRect b="0" l="0" r="0" t="0"/>
          <a:stretch/>
        </p:blipFill>
        <p:spPr>
          <a:xfrm>
            <a:off x="469900" y="580111"/>
            <a:ext cx="2679192" cy="1011612"/>
          </a:xfrm>
          <a:prstGeom prst="rect">
            <a:avLst/>
          </a:prstGeom>
          <a:noFill/>
          <a:ln>
            <a:noFill/>
          </a:ln>
        </p:spPr>
      </p:pic>
      <p:sp>
        <p:nvSpPr>
          <p:cNvPr id="508" name="Google Shape;508;p39"/>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graphicFrame>
        <p:nvGraphicFramePr>
          <p:cNvPr id="514" name="Google Shape;514;p40"/>
          <p:cNvGraphicFramePr/>
          <p:nvPr/>
        </p:nvGraphicFramePr>
        <p:xfrm>
          <a:off x="850900" y="1683750"/>
          <a:ext cx="3000000" cy="3000000"/>
        </p:xfrm>
        <a:graphic>
          <a:graphicData uri="http://schemas.openxmlformats.org/drawingml/2006/table">
            <a:tbl>
              <a:tblPr>
                <a:noFill/>
                <a:tableStyleId>{0C3799D1-4279-4B5E-ADA0-D9367AC18F55}</a:tableStyleId>
              </a:tblPr>
              <a:tblGrid>
                <a:gridCol w="4191825"/>
                <a:gridCol w="4495375"/>
              </a:tblGrid>
              <a:tr h="218900">
                <a:tc>
                  <a:txBody>
                    <a:bodyPr/>
                    <a:lstStyle/>
                    <a:p>
                      <a:pPr indent="0" lvl="0" marL="0" marR="0" rtl="1" algn="ctr">
                        <a:lnSpc>
                          <a:spcPct val="115000"/>
                        </a:lnSpc>
                        <a:spcBef>
                          <a:spcPts val="0"/>
                        </a:spcBef>
                        <a:spcAft>
                          <a:spcPts val="0"/>
                        </a:spcAft>
                        <a:buNone/>
                      </a:pPr>
                      <a:r>
                        <a:rPr b="1" lang="ar-SA" sz="1400"/>
                        <a:t>أمثلة عن الاستعلام</a:t>
                      </a:r>
                      <a:endParaRPr b="1" sz="1400">
                        <a:latin typeface="Arial"/>
                        <a:ea typeface="Arial"/>
                        <a:cs typeface="Arial"/>
                        <a:sym typeface="Arial"/>
                      </a:endParaRPr>
                    </a:p>
                  </a:txBody>
                  <a:tcPr marT="34550" marB="34550" marR="34550" marL="34550">
                    <a:solidFill>
                      <a:srgbClr val="D8D8D8"/>
                    </a:solidFill>
                  </a:tcPr>
                </a:tc>
                <a:tc>
                  <a:txBody>
                    <a:bodyPr/>
                    <a:lstStyle/>
                    <a:p>
                      <a:pPr indent="0" lvl="0" marL="0" marR="0" rtl="1" algn="ctr">
                        <a:lnSpc>
                          <a:spcPct val="115000"/>
                        </a:lnSpc>
                        <a:spcBef>
                          <a:spcPts val="0"/>
                        </a:spcBef>
                        <a:spcAft>
                          <a:spcPts val="0"/>
                        </a:spcAft>
                        <a:buNone/>
                      </a:pPr>
                      <a:r>
                        <a:rPr b="1" lang="ar-SA" sz="1400">
                          <a:latin typeface="Arial"/>
                          <a:ea typeface="Arial"/>
                          <a:cs typeface="Arial"/>
                          <a:sym typeface="Arial"/>
                        </a:rPr>
                        <a:t>أهداف الاستعلام</a:t>
                      </a:r>
                      <a:endParaRPr b="1" sz="1400">
                        <a:latin typeface="Arial"/>
                        <a:ea typeface="Arial"/>
                        <a:cs typeface="Arial"/>
                        <a:sym typeface="Arial"/>
                      </a:endParaRPr>
                    </a:p>
                  </a:txBody>
                  <a:tcPr marT="34550" marB="34550" marR="34550" marL="34550">
                    <a:solidFill>
                      <a:srgbClr val="D8D8D8"/>
                    </a:solidFill>
                  </a:tcPr>
                </a:tc>
              </a:tr>
              <a:tr h="364975">
                <a:tc>
                  <a:txBody>
                    <a:bodyPr/>
                    <a:lstStyle/>
                    <a:p>
                      <a:pPr indent="0" lvl="0" marL="0" marR="0" rtl="1" algn="r">
                        <a:spcBef>
                          <a:spcPts val="0"/>
                        </a:spcBef>
                        <a:spcAft>
                          <a:spcPts val="0"/>
                        </a:spcAft>
                        <a:buNone/>
                      </a:pPr>
                      <a:r>
                        <a:rPr lang="ar-SA" sz="1400">
                          <a:solidFill>
                            <a:schemeClr val="dk1"/>
                          </a:solidFill>
                          <a:latin typeface="Calibri"/>
                          <a:ea typeface="Calibri"/>
                          <a:cs typeface="Calibri"/>
                          <a:sym typeface="Calibri"/>
                        </a:rPr>
                        <a:t>ملاحظة مشاركة الطلاب مع وبدون مدخلات المعلم</a:t>
                      </a:r>
                      <a:endParaRPr sz="1400">
                        <a:solidFill>
                          <a:schemeClr val="dk1"/>
                        </a:solidFill>
                        <a:latin typeface="Calibri"/>
                        <a:ea typeface="Calibri"/>
                        <a:cs typeface="Calibri"/>
                        <a:sym typeface="Calibri"/>
                      </a:endParaRPr>
                    </a:p>
                  </a:txBody>
                  <a:tcPr marT="34550" marB="34550" marR="34550" marL="34550">
                    <a:solidFill>
                      <a:srgbClr val="D9F1F6"/>
                    </a:solidFill>
                  </a:tcPr>
                </a:tc>
                <a:tc>
                  <a:txBody>
                    <a:bodyPr/>
                    <a:lstStyle/>
                    <a:p>
                      <a:pPr indent="-82550" lvl="0" marL="140970" marR="0" rtl="1" algn="r">
                        <a:lnSpc>
                          <a:spcPct val="115000"/>
                        </a:lnSpc>
                        <a:spcBef>
                          <a:spcPts val="0"/>
                        </a:spcBef>
                        <a:spcAft>
                          <a:spcPts val="0"/>
                        </a:spcAft>
                        <a:buNone/>
                      </a:pPr>
                      <a:r>
                        <a:rPr lang="ar-SA" sz="1400">
                          <a:solidFill>
                            <a:schemeClr val="lt1"/>
                          </a:solidFill>
                          <a:latin typeface="Arial"/>
                          <a:ea typeface="Arial"/>
                          <a:cs typeface="Arial"/>
                          <a:sym typeface="Arial"/>
                        </a:rPr>
                        <a:t>مراقبة التطور المستقل للحوار لدى الطلاب</a:t>
                      </a:r>
                      <a:endParaRPr sz="1400">
                        <a:solidFill>
                          <a:schemeClr val="lt1"/>
                        </a:solidFill>
                        <a:latin typeface="Arial"/>
                        <a:ea typeface="Arial"/>
                        <a:cs typeface="Arial"/>
                        <a:sym typeface="Arial"/>
                      </a:endParaRPr>
                    </a:p>
                  </a:txBody>
                  <a:tcPr marT="34550" marB="34550" marR="34550" marL="34550">
                    <a:solidFill>
                      <a:srgbClr val="2791A6"/>
                    </a:solidFill>
                  </a:tcPr>
                </a:tc>
              </a:tr>
              <a:tr h="364975">
                <a:tc>
                  <a:txBody>
                    <a:bodyPr/>
                    <a:lstStyle/>
                    <a:p>
                      <a:pPr indent="0" lvl="0" marL="0" marR="0" rtl="1" algn="r">
                        <a:spcBef>
                          <a:spcPts val="0"/>
                        </a:spcBef>
                        <a:spcAft>
                          <a:spcPts val="0"/>
                        </a:spcAft>
                        <a:buNone/>
                      </a:pPr>
                      <a:r>
                        <a:rPr lang="ar-SA" sz="1400">
                          <a:solidFill>
                            <a:schemeClr val="dk1"/>
                          </a:solidFill>
                          <a:latin typeface="Calibri"/>
                          <a:ea typeface="Calibri"/>
                          <a:cs typeface="Calibri"/>
                          <a:sym typeface="Calibri"/>
                        </a:rPr>
                        <a:t>ملاحظة ما إذا كان الطلاب قد طوروا مهارات حوارية في التعلم المستقل القائم على اللعب</a:t>
                      </a:r>
                      <a:endParaRPr sz="1400">
                        <a:solidFill>
                          <a:schemeClr val="dk1"/>
                        </a:solidFill>
                        <a:latin typeface="Calibri"/>
                        <a:ea typeface="Calibri"/>
                        <a:cs typeface="Calibri"/>
                        <a:sym typeface="Calibri"/>
                      </a:endParaRPr>
                    </a:p>
                  </a:txBody>
                  <a:tcPr marT="34550" marB="34550" marR="34550" marL="34550">
                    <a:solidFill>
                      <a:srgbClr val="D9F1F6"/>
                    </a:solidFill>
                  </a:tcPr>
                </a:tc>
                <a:tc>
                  <a:txBody>
                    <a:bodyPr/>
                    <a:lstStyle/>
                    <a:p>
                      <a:pPr indent="-82550" lvl="0" marL="140970" marR="0" rtl="1" algn="r">
                        <a:lnSpc>
                          <a:spcPct val="115000"/>
                        </a:lnSpc>
                        <a:spcBef>
                          <a:spcPts val="0"/>
                        </a:spcBef>
                        <a:spcAft>
                          <a:spcPts val="0"/>
                        </a:spcAft>
                        <a:buNone/>
                      </a:pPr>
                      <a:r>
                        <a:rPr lang="ar-SA" sz="1400">
                          <a:solidFill>
                            <a:schemeClr val="lt1"/>
                          </a:solidFill>
                          <a:latin typeface="Arial"/>
                          <a:ea typeface="Arial"/>
                          <a:cs typeface="Arial"/>
                          <a:sym typeface="Arial"/>
                        </a:rPr>
                        <a:t>مراقبة المهارات الحوارية لدى الطلاب في أنشطة محددة</a:t>
                      </a:r>
                      <a:endParaRPr sz="1400">
                        <a:solidFill>
                          <a:schemeClr val="lt1"/>
                        </a:solidFill>
                        <a:latin typeface="Arial"/>
                        <a:ea typeface="Arial"/>
                        <a:cs typeface="Arial"/>
                        <a:sym typeface="Arial"/>
                      </a:endParaRPr>
                    </a:p>
                  </a:txBody>
                  <a:tcPr marT="34550" marB="34550" marR="34550" marL="34550">
                    <a:solidFill>
                      <a:srgbClr val="2791A6"/>
                    </a:solidFill>
                  </a:tcPr>
                </a:tc>
              </a:tr>
              <a:tr h="511050">
                <a:tc>
                  <a:txBody>
                    <a:bodyPr/>
                    <a:lstStyle/>
                    <a:p>
                      <a:pPr indent="0" lvl="0" marL="0" marR="0" rtl="1" algn="r">
                        <a:spcBef>
                          <a:spcPts val="0"/>
                        </a:spcBef>
                        <a:spcAft>
                          <a:spcPts val="0"/>
                        </a:spcAft>
                        <a:buNone/>
                      </a:pPr>
                      <a:r>
                        <a:rPr lang="ar-SA" sz="1400">
                          <a:solidFill>
                            <a:schemeClr val="dk1"/>
                          </a:solidFill>
                          <a:latin typeface="Calibri"/>
                          <a:ea typeface="Calibri"/>
                          <a:cs typeface="Calibri"/>
                          <a:sym typeface="Calibri"/>
                        </a:rPr>
                        <a:t>ملاحظة ما إذا كان الطلاب قادرين على الإجابة على الأسئلة الصعبة وتبرير الإجابات</a:t>
                      </a:r>
                      <a:endParaRPr sz="1400">
                        <a:solidFill>
                          <a:schemeClr val="dk1"/>
                        </a:solidFill>
                        <a:latin typeface="Calibri"/>
                        <a:ea typeface="Calibri"/>
                        <a:cs typeface="Calibri"/>
                        <a:sym typeface="Calibri"/>
                      </a:endParaRPr>
                    </a:p>
                  </a:txBody>
                  <a:tcPr marT="34550" marB="34550" marR="34550" marL="34550">
                    <a:solidFill>
                      <a:srgbClr val="D9F1F6"/>
                    </a:solidFill>
                  </a:tcPr>
                </a:tc>
                <a:tc>
                  <a:txBody>
                    <a:bodyPr/>
                    <a:lstStyle/>
                    <a:p>
                      <a:pPr indent="-82550" lvl="0" marL="140970" marR="0" rtl="1" algn="r">
                        <a:lnSpc>
                          <a:spcPct val="115000"/>
                        </a:lnSpc>
                        <a:spcBef>
                          <a:spcPts val="0"/>
                        </a:spcBef>
                        <a:spcAft>
                          <a:spcPts val="0"/>
                        </a:spcAft>
                        <a:buNone/>
                      </a:pPr>
                      <a:r>
                        <a:rPr lang="ar-SA" sz="1400">
                          <a:solidFill>
                            <a:schemeClr val="lt1"/>
                          </a:solidFill>
                          <a:latin typeface="Arial"/>
                          <a:ea typeface="Arial"/>
                          <a:cs typeface="Arial"/>
                          <a:sym typeface="Arial"/>
                        </a:rPr>
                        <a:t>مراقبة شكل محدد للمشاركة في الحوار من قبل الطلاب</a:t>
                      </a:r>
                      <a:endParaRPr sz="1400">
                        <a:solidFill>
                          <a:schemeClr val="lt1"/>
                        </a:solidFill>
                        <a:latin typeface="Arial"/>
                        <a:ea typeface="Arial"/>
                        <a:cs typeface="Arial"/>
                        <a:sym typeface="Arial"/>
                      </a:endParaRPr>
                    </a:p>
                  </a:txBody>
                  <a:tcPr marT="34550" marB="34550" marR="34550" marL="34550">
                    <a:solidFill>
                      <a:srgbClr val="2791A6"/>
                    </a:solidFill>
                  </a:tcPr>
                </a:tc>
              </a:tr>
              <a:tr h="511050">
                <a:tc>
                  <a:txBody>
                    <a:bodyPr/>
                    <a:lstStyle/>
                    <a:p>
                      <a:pPr indent="0" lvl="0" marL="0" marR="0" rtl="1" algn="r">
                        <a:spcBef>
                          <a:spcPts val="0"/>
                        </a:spcBef>
                        <a:spcAft>
                          <a:spcPts val="0"/>
                        </a:spcAft>
                        <a:buNone/>
                      </a:pPr>
                      <a:r>
                        <a:rPr lang="ar-SA" sz="1400">
                          <a:solidFill>
                            <a:schemeClr val="dk1"/>
                          </a:solidFill>
                          <a:latin typeface="Calibri"/>
                          <a:ea typeface="Calibri"/>
                          <a:cs typeface="Calibri"/>
                          <a:sym typeface="Calibri"/>
                        </a:rPr>
                        <a:t>بعد التعرف على المشاركة غير المتكافئة في المحادثات، قم بتسجيل الطلاب الذين شاركوا وعدد المرات</a:t>
                      </a:r>
                      <a:endParaRPr sz="1400">
                        <a:solidFill>
                          <a:schemeClr val="dk1"/>
                        </a:solidFill>
                        <a:latin typeface="Calibri"/>
                        <a:ea typeface="Calibri"/>
                        <a:cs typeface="Calibri"/>
                        <a:sym typeface="Calibri"/>
                      </a:endParaRPr>
                    </a:p>
                  </a:txBody>
                  <a:tcPr marT="34550" marB="34550" marR="34550" marL="34550">
                    <a:solidFill>
                      <a:srgbClr val="D9F1F6"/>
                    </a:solidFill>
                  </a:tcPr>
                </a:tc>
                <a:tc>
                  <a:txBody>
                    <a:bodyPr/>
                    <a:lstStyle/>
                    <a:p>
                      <a:pPr indent="-82550" lvl="0" marL="140970" marR="0" rtl="1" algn="r">
                        <a:lnSpc>
                          <a:spcPct val="115000"/>
                        </a:lnSpc>
                        <a:spcBef>
                          <a:spcPts val="0"/>
                        </a:spcBef>
                        <a:spcAft>
                          <a:spcPts val="0"/>
                        </a:spcAft>
                        <a:buNone/>
                      </a:pPr>
                      <a:r>
                        <a:rPr lang="ar-SA" sz="1400">
                          <a:solidFill>
                            <a:schemeClr val="lt1"/>
                          </a:solidFill>
                          <a:latin typeface="Arial"/>
                          <a:ea typeface="Arial"/>
                          <a:cs typeface="Arial"/>
                          <a:sym typeface="Arial"/>
                        </a:rPr>
                        <a:t>سجل مستويات المشاركة بين الطلاب في الفصل أو لاحظ مشاركة الطلاب الأكثر هدوء</a:t>
                      </a:r>
                      <a:endParaRPr sz="1400">
                        <a:solidFill>
                          <a:schemeClr val="lt1"/>
                        </a:solidFill>
                        <a:latin typeface="Arial"/>
                        <a:ea typeface="Arial"/>
                        <a:cs typeface="Arial"/>
                        <a:sym typeface="Arial"/>
                      </a:endParaRPr>
                    </a:p>
                  </a:txBody>
                  <a:tcPr marT="34550" marB="34550" marR="34550" marL="34550">
                    <a:solidFill>
                      <a:srgbClr val="2791A6"/>
                    </a:solidFill>
                  </a:tcPr>
                </a:tc>
              </a:tr>
              <a:tr h="511050">
                <a:tc>
                  <a:txBody>
                    <a:bodyPr/>
                    <a:lstStyle/>
                    <a:p>
                      <a:pPr indent="0" lvl="0" marL="0" marR="0" rtl="1" algn="r">
                        <a:spcBef>
                          <a:spcPts val="0"/>
                        </a:spcBef>
                        <a:spcAft>
                          <a:spcPts val="0"/>
                        </a:spcAft>
                        <a:buNone/>
                      </a:pPr>
                      <a:r>
                        <a:rPr lang="ar-SA" sz="1400">
                          <a:solidFill>
                            <a:schemeClr val="dk1"/>
                          </a:solidFill>
                          <a:latin typeface="Calibri"/>
                          <a:ea typeface="Calibri"/>
                          <a:cs typeface="Calibri"/>
                          <a:sym typeface="Calibri"/>
                        </a:rPr>
                        <a:t>لاحظ مدى تفصيل الأطفال لأفكار الآخرين ومدى تشجيع المعلم لها</a:t>
                      </a:r>
                      <a:endParaRPr sz="1400">
                        <a:solidFill>
                          <a:schemeClr val="dk1"/>
                        </a:solidFill>
                        <a:latin typeface="Calibri"/>
                        <a:ea typeface="Calibri"/>
                        <a:cs typeface="Calibri"/>
                        <a:sym typeface="Calibri"/>
                      </a:endParaRPr>
                    </a:p>
                  </a:txBody>
                  <a:tcPr marT="34550" marB="34550" marR="34550" marL="34550">
                    <a:solidFill>
                      <a:srgbClr val="D9F1F6"/>
                    </a:solidFill>
                  </a:tcPr>
                </a:tc>
                <a:tc>
                  <a:txBody>
                    <a:bodyPr/>
                    <a:lstStyle/>
                    <a:p>
                      <a:pPr indent="-82550" lvl="0" marL="140970" marR="0" rtl="1" algn="r">
                        <a:lnSpc>
                          <a:spcPct val="115000"/>
                        </a:lnSpc>
                        <a:spcBef>
                          <a:spcPts val="0"/>
                        </a:spcBef>
                        <a:spcAft>
                          <a:spcPts val="0"/>
                        </a:spcAft>
                        <a:buNone/>
                      </a:pPr>
                      <a:r>
                        <a:rPr lang="ar-SA" sz="1400">
                          <a:solidFill>
                            <a:schemeClr val="lt1"/>
                          </a:solidFill>
                          <a:latin typeface="Arial"/>
                          <a:ea typeface="Arial"/>
                          <a:cs typeface="Arial"/>
                          <a:sym typeface="Arial"/>
                        </a:rPr>
                        <a:t>تقييم جودة الحوار الصفي مع الأخذ في الاعتبار مشاركة المعلم والطلاب</a:t>
                      </a:r>
                      <a:endParaRPr sz="1400">
                        <a:solidFill>
                          <a:schemeClr val="lt1"/>
                        </a:solidFill>
                        <a:latin typeface="Arial"/>
                        <a:ea typeface="Arial"/>
                        <a:cs typeface="Arial"/>
                        <a:sym typeface="Arial"/>
                      </a:endParaRPr>
                    </a:p>
                  </a:txBody>
                  <a:tcPr marT="34550" marB="34550" marR="34550" marL="34550">
                    <a:solidFill>
                      <a:srgbClr val="2791A6"/>
                    </a:solidFill>
                  </a:tcPr>
                </a:tc>
              </a:tr>
              <a:tr h="366200">
                <a:tc>
                  <a:txBody>
                    <a:bodyPr/>
                    <a:lstStyle/>
                    <a:p>
                      <a:pPr indent="0" lvl="0" marL="0" marR="0" rtl="1" algn="r">
                        <a:spcBef>
                          <a:spcPts val="0"/>
                        </a:spcBef>
                        <a:spcAft>
                          <a:spcPts val="0"/>
                        </a:spcAft>
                        <a:buNone/>
                      </a:pPr>
                      <a:r>
                        <a:rPr lang="ar-SA" sz="1400">
                          <a:solidFill>
                            <a:schemeClr val="dk1"/>
                          </a:solidFill>
                          <a:latin typeface="Calibri"/>
                          <a:ea typeface="Calibri"/>
                          <a:cs typeface="Calibri"/>
                          <a:sym typeface="Calibri"/>
                        </a:rPr>
                        <a:t>اطلب من الطلاب تسجيل عناصر مناقشات الفصل بأكمله</a:t>
                      </a:r>
                      <a:endParaRPr sz="1400">
                        <a:solidFill>
                          <a:schemeClr val="dk1"/>
                        </a:solidFill>
                        <a:latin typeface="Calibri"/>
                        <a:ea typeface="Calibri"/>
                        <a:cs typeface="Calibri"/>
                        <a:sym typeface="Calibri"/>
                      </a:endParaRPr>
                    </a:p>
                  </a:txBody>
                  <a:tcPr marT="34550" marB="34550" marR="34550" marL="34550">
                    <a:solidFill>
                      <a:srgbClr val="D9F1F6"/>
                    </a:solidFill>
                  </a:tcPr>
                </a:tc>
                <a:tc>
                  <a:txBody>
                    <a:bodyPr/>
                    <a:lstStyle/>
                    <a:p>
                      <a:pPr indent="-82550" lvl="0" marL="140970" marR="0" rtl="1" algn="r">
                        <a:lnSpc>
                          <a:spcPct val="115000"/>
                        </a:lnSpc>
                        <a:spcBef>
                          <a:spcPts val="0"/>
                        </a:spcBef>
                        <a:spcAft>
                          <a:spcPts val="0"/>
                        </a:spcAft>
                        <a:buNone/>
                      </a:pPr>
                      <a:r>
                        <a:rPr lang="ar-SA" sz="1400">
                          <a:solidFill>
                            <a:schemeClr val="lt1"/>
                          </a:solidFill>
                          <a:latin typeface="Arial"/>
                          <a:ea typeface="Arial"/>
                          <a:cs typeface="Arial"/>
                          <a:sym typeface="Arial"/>
                        </a:rPr>
                        <a:t>إشراك الطلاب في تطوير أو تقييم الحوار</a:t>
                      </a:r>
                      <a:endParaRPr sz="1400">
                        <a:solidFill>
                          <a:schemeClr val="lt1"/>
                        </a:solidFill>
                        <a:latin typeface="Arial"/>
                        <a:ea typeface="Arial"/>
                        <a:cs typeface="Arial"/>
                        <a:sym typeface="Arial"/>
                      </a:endParaRPr>
                    </a:p>
                  </a:txBody>
                  <a:tcPr marT="34550" marB="34550" marR="34550" marL="34550">
                    <a:solidFill>
                      <a:srgbClr val="2791A6"/>
                    </a:solidFill>
                  </a:tcPr>
                </a:tc>
              </a:tr>
              <a:tr h="511050">
                <a:tc>
                  <a:txBody>
                    <a:bodyPr/>
                    <a:lstStyle/>
                    <a:p>
                      <a:pPr indent="0" lvl="0" marL="0" marR="0" rtl="1" algn="r">
                        <a:spcBef>
                          <a:spcPts val="0"/>
                        </a:spcBef>
                        <a:spcAft>
                          <a:spcPts val="0"/>
                        </a:spcAft>
                        <a:buNone/>
                      </a:pPr>
                      <a:r>
                        <a:rPr lang="ar-SA" sz="1400">
                          <a:solidFill>
                            <a:schemeClr val="dk1"/>
                          </a:solidFill>
                          <a:latin typeface="Calibri"/>
                          <a:ea typeface="Calibri"/>
                          <a:cs typeface="Calibri"/>
                          <a:sym typeface="Calibri"/>
                        </a:rPr>
                        <a:t>تنمية الحوار الحواري لدى الطلاب وملاحظة تأثيره على القراءة والكتابة في دروس اللغة الإنجليزية</a:t>
                      </a:r>
                      <a:endParaRPr sz="1400">
                        <a:solidFill>
                          <a:schemeClr val="dk1"/>
                        </a:solidFill>
                        <a:latin typeface="Calibri"/>
                        <a:ea typeface="Calibri"/>
                        <a:cs typeface="Calibri"/>
                        <a:sym typeface="Calibri"/>
                      </a:endParaRPr>
                    </a:p>
                  </a:txBody>
                  <a:tcPr marT="34550" marB="34550" marR="34550" marL="34550">
                    <a:solidFill>
                      <a:srgbClr val="D9F1F6"/>
                    </a:solidFill>
                  </a:tcPr>
                </a:tc>
                <a:tc>
                  <a:txBody>
                    <a:bodyPr/>
                    <a:lstStyle/>
                    <a:p>
                      <a:pPr indent="-82550" lvl="0" marL="140970" marR="0" rtl="1" algn="r">
                        <a:lnSpc>
                          <a:spcPct val="115000"/>
                        </a:lnSpc>
                        <a:spcBef>
                          <a:spcPts val="0"/>
                        </a:spcBef>
                        <a:spcAft>
                          <a:spcPts val="0"/>
                        </a:spcAft>
                        <a:buNone/>
                      </a:pPr>
                      <a:r>
                        <a:rPr lang="ar-SA" sz="1400">
                          <a:solidFill>
                            <a:schemeClr val="lt1"/>
                          </a:solidFill>
                          <a:latin typeface="Arial"/>
                          <a:ea typeface="Arial"/>
                          <a:cs typeface="Arial"/>
                          <a:sym typeface="Arial"/>
                        </a:rPr>
                        <a:t>مساعدة الطلاب على تطوير مهاراتهم اللغوية وأدائهم</a:t>
                      </a:r>
                      <a:endParaRPr sz="1400">
                        <a:solidFill>
                          <a:schemeClr val="lt1"/>
                        </a:solidFill>
                        <a:latin typeface="Arial"/>
                        <a:ea typeface="Arial"/>
                        <a:cs typeface="Arial"/>
                        <a:sym typeface="Arial"/>
                      </a:endParaRPr>
                    </a:p>
                  </a:txBody>
                  <a:tcPr marT="34550" marB="34550" marR="34550" marL="34550">
                    <a:solidFill>
                      <a:srgbClr val="2791A6"/>
                    </a:solidFill>
                  </a:tcPr>
                </a:tc>
              </a:tr>
              <a:tr h="511050">
                <a:tc>
                  <a:txBody>
                    <a:bodyPr/>
                    <a:lstStyle/>
                    <a:p>
                      <a:pPr indent="0" lvl="0" marL="0" marR="0" rtl="1" algn="r">
                        <a:spcBef>
                          <a:spcPts val="0"/>
                        </a:spcBef>
                        <a:spcAft>
                          <a:spcPts val="0"/>
                        </a:spcAft>
                        <a:buNone/>
                      </a:pPr>
                      <a:r>
                        <a:rPr lang="ar-SA" sz="1400">
                          <a:solidFill>
                            <a:schemeClr val="dk1"/>
                          </a:solidFill>
                          <a:latin typeface="Calibri"/>
                          <a:ea typeface="Calibri"/>
                          <a:cs typeface="Calibri"/>
                          <a:sym typeface="Calibri"/>
                        </a:rPr>
                        <a:t>استبدال التقييم المتأخر بإبداء الرأي الفوري التي تعتمد على التدريس الحواري</a:t>
                      </a:r>
                      <a:endParaRPr sz="1400">
                        <a:solidFill>
                          <a:schemeClr val="dk1"/>
                        </a:solidFill>
                        <a:latin typeface="Calibri"/>
                        <a:ea typeface="Calibri"/>
                        <a:cs typeface="Calibri"/>
                        <a:sym typeface="Calibri"/>
                      </a:endParaRPr>
                    </a:p>
                  </a:txBody>
                  <a:tcPr marT="34550" marB="34550" marR="34550" marL="34550">
                    <a:solidFill>
                      <a:srgbClr val="D9F1F6"/>
                    </a:solidFill>
                  </a:tcPr>
                </a:tc>
                <a:tc>
                  <a:txBody>
                    <a:bodyPr/>
                    <a:lstStyle/>
                    <a:p>
                      <a:pPr indent="-82550" lvl="0" marL="140970" marR="0" rtl="1" algn="r">
                        <a:lnSpc>
                          <a:spcPct val="115000"/>
                        </a:lnSpc>
                        <a:spcBef>
                          <a:spcPts val="0"/>
                        </a:spcBef>
                        <a:spcAft>
                          <a:spcPts val="0"/>
                        </a:spcAft>
                        <a:buNone/>
                      </a:pPr>
                      <a:r>
                        <a:rPr lang="ar-SA" sz="1400">
                          <a:solidFill>
                            <a:schemeClr val="lt1"/>
                          </a:solidFill>
                          <a:latin typeface="Arial"/>
                          <a:ea typeface="Arial"/>
                          <a:cs typeface="Arial"/>
                          <a:sym typeface="Arial"/>
                        </a:rPr>
                        <a:t>تطوير أو تجربة الابتكار في الممارسة العملية</a:t>
                      </a:r>
                      <a:endParaRPr sz="1400">
                        <a:solidFill>
                          <a:schemeClr val="lt1"/>
                        </a:solidFill>
                        <a:latin typeface="Arial"/>
                        <a:ea typeface="Arial"/>
                        <a:cs typeface="Arial"/>
                        <a:sym typeface="Arial"/>
                      </a:endParaRPr>
                    </a:p>
                  </a:txBody>
                  <a:tcPr marT="34550" marB="34550" marR="34550" marL="34550">
                    <a:solidFill>
                      <a:srgbClr val="2791A6"/>
                    </a:solidFill>
                  </a:tcPr>
                </a:tc>
              </a:tr>
              <a:tr h="511050">
                <a:tc>
                  <a:txBody>
                    <a:bodyPr/>
                    <a:lstStyle/>
                    <a:p>
                      <a:pPr indent="0" lvl="0" marL="0" marR="0" rtl="1" algn="r">
                        <a:spcBef>
                          <a:spcPts val="0"/>
                        </a:spcBef>
                        <a:spcAft>
                          <a:spcPts val="0"/>
                        </a:spcAft>
                        <a:buNone/>
                      </a:pPr>
                      <a:r>
                        <a:rPr lang="ar-SA" sz="1400">
                          <a:solidFill>
                            <a:schemeClr val="dk1"/>
                          </a:solidFill>
                          <a:latin typeface="Calibri"/>
                          <a:ea typeface="Calibri"/>
                          <a:cs typeface="Calibri"/>
                          <a:sym typeface="Calibri"/>
                        </a:rPr>
                        <a:t>العمل على استراتيجيات وموارد جديدة لتسهيل ممارسة وجودة التجمعات الأدبية</a:t>
                      </a:r>
                      <a:endParaRPr sz="1400">
                        <a:solidFill>
                          <a:schemeClr val="dk1"/>
                        </a:solidFill>
                        <a:latin typeface="Calibri"/>
                        <a:ea typeface="Calibri"/>
                        <a:cs typeface="Calibri"/>
                        <a:sym typeface="Calibri"/>
                      </a:endParaRPr>
                    </a:p>
                  </a:txBody>
                  <a:tcPr marT="34550" marB="34550" marR="34550" marL="34550">
                    <a:solidFill>
                      <a:srgbClr val="D9F1F6"/>
                    </a:solidFill>
                  </a:tcPr>
                </a:tc>
                <a:tc>
                  <a:txBody>
                    <a:bodyPr/>
                    <a:lstStyle/>
                    <a:p>
                      <a:pPr indent="-82550" lvl="0" marL="140970" marR="0" rtl="1" algn="r">
                        <a:lnSpc>
                          <a:spcPct val="115000"/>
                        </a:lnSpc>
                        <a:spcBef>
                          <a:spcPts val="0"/>
                        </a:spcBef>
                        <a:spcAft>
                          <a:spcPts val="0"/>
                        </a:spcAft>
                        <a:buNone/>
                      </a:pPr>
                      <a:r>
                        <a:rPr lang="ar-SA" sz="1400">
                          <a:solidFill>
                            <a:schemeClr val="lt1"/>
                          </a:solidFill>
                          <a:latin typeface="Arial"/>
                          <a:ea typeface="Arial"/>
                          <a:cs typeface="Arial"/>
                          <a:sym typeface="Arial"/>
                        </a:rPr>
                        <a:t>تطوير استراتيجيات وموارد جديدة لتحسين جودة الحوار الصفي والممارسات الخاصة</a:t>
                      </a:r>
                      <a:endParaRPr sz="1400">
                        <a:solidFill>
                          <a:schemeClr val="lt1"/>
                        </a:solidFill>
                        <a:latin typeface="Arial"/>
                        <a:ea typeface="Arial"/>
                        <a:cs typeface="Arial"/>
                        <a:sym typeface="Arial"/>
                      </a:endParaRPr>
                    </a:p>
                  </a:txBody>
                  <a:tcPr marT="34550" marB="34550" marR="34550" marL="34550">
                    <a:solidFill>
                      <a:srgbClr val="2791A6"/>
                    </a:solidFill>
                  </a:tcPr>
                </a:tc>
              </a:tr>
              <a:tr h="511050">
                <a:tc>
                  <a:txBody>
                    <a:bodyPr/>
                    <a:lstStyle/>
                    <a:p>
                      <a:pPr indent="0" lvl="0" marL="0" marR="0" rtl="1" algn="r">
                        <a:spcBef>
                          <a:spcPts val="0"/>
                        </a:spcBef>
                        <a:spcAft>
                          <a:spcPts val="0"/>
                        </a:spcAft>
                        <a:buNone/>
                      </a:pPr>
                      <a:r>
                        <a:rPr lang="ar-SA" sz="1400">
                          <a:solidFill>
                            <a:schemeClr val="dk1"/>
                          </a:solidFill>
                          <a:latin typeface="Calibri"/>
                          <a:ea typeface="Calibri"/>
                          <a:cs typeface="Calibri"/>
                          <a:sym typeface="Calibri"/>
                        </a:rPr>
                        <a:t>دعم استماع الطلاب والاستجابة لبعضهم البعض والبناء على أفكار بعضهم البعض وتحديها</a:t>
                      </a:r>
                      <a:endParaRPr sz="1400">
                        <a:solidFill>
                          <a:schemeClr val="dk1"/>
                        </a:solidFill>
                        <a:latin typeface="Calibri"/>
                        <a:ea typeface="Calibri"/>
                        <a:cs typeface="Calibri"/>
                        <a:sym typeface="Calibri"/>
                      </a:endParaRPr>
                    </a:p>
                  </a:txBody>
                  <a:tcPr marT="34550" marB="34550" marR="34550" marL="34550">
                    <a:solidFill>
                      <a:srgbClr val="D9F1F6"/>
                    </a:solidFill>
                  </a:tcPr>
                </a:tc>
                <a:tc>
                  <a:txBody>
                    <a:bodyPr/>
                    <a:lstStyle/>
                    <a:p>
                      <a:pPr indent="-82550" lvl="0" marL="140970" marR="0" rtl="1" algn="r">
                        <a:lnSpc>
                          <a:spcPct val="115000"/>
                        </a:lnSpc>
                        <a:spcBef>
                          <a:spcPts val="0"/>
                        </a:spcBef>
                        <a:spcAft>
                          <a:spcPts val="0"/>
                        </a:spcAft>
                        <a:buNone/>
                      </a:pPr>
                      <a:r>
                        <a:rPr lang="ar-SA" sz="1400">
                          <a:solidFill>
                            <a:schemeClr val="lt1"/>
                          </a:solidFill>
                          <a:latin typeface="Arial"/>
                          <a:ea typeface="Arial"/>
                          <a:cs typeface="Arial"/>
                          <a:sym typeface="Arial"/>
                        </a:rPr>
                        <a:t>تحديد طرق تسهيل/دعم أشكال معينة من مشاركة الطلاب</a:t>
                      </a:r>
                      <a:endParaRPr sz="1400">
                        <a:solidFill>
                          <a:schemeClr val="lt1"/>
                        </a:solidFill>
                        <a:latin typeface="Arial"/>
                        <a:ea typeface="Arial"/>
                        <a:cs typeface="Arial"/>
                        <a:sym typeface="Arial"/>
                      </a:endParaRPr>
                    </a:p>
                  </a:txBody>
                  <a:tcPr marT="34550" marB="34550" marR="34550" marL="34550">
                    <a:solidFill>
                      <a:srgbClr val="2791A6"/>
                    </a:solidFill>
                  </a:tcPr>
                </a:tc>
              </a:tr>
              <a:tr h="364975">
                <a:tc>
                  <a:txBody>
                    <a:bodyPr/>
                    <a:lstStyle/>
                    <a:p>
                      <a:pPr indent="0" lvl="0" marL="0" marR="0" rtl="1" algn="r">
                        <a:spcBef>
                          <a:spcPts val="0"/>
                        </a:spcBef>
                        <a:spcAft>
                          <a:spcPts val="0"/>
                        </a:spcAft>
                        <a:buNone/>
                      </a:pPr>
                      <a:r>
                        <a:rPr lang="ar-SA" sz="1400">
                          <a:solidFill>
                            <a:schemeClr val="dk1"/>
                          </a:solidFill>
                          <a:latin typeface="Calibri"/>
                          <a:ea typeface="Calibri"/>
                          <a:cs typeface="Calibri"/>
                          <a:sym typeface="Calibri"/>
                        </a:rPr>
                        <a:t>تقديم القواعد الأساسية للحديث لتحسين الحوار في العمل الجماعي</a:t>
                      </a:r>
                      <a:endParaRPr sz="1400">
                        <a:solidFill>
                          <a:schemeClr val="dk1"/>
                        </a:solidFill>
                        <a:latin typeface="Calibri"/>
                        <a:ea typeface="Calibri"/>
                        <a:cs typeface="Calibri"/>
                        <a:sym typeface="Calibri"/>
                      </a:endParaRPr>
                    </a:p>
                  </a:txBody>
                  <a:tcPr marT="34550" marB="34550" marR="34550" marL="34550">
                    <a:solidFill>
                      <a:srgbClr val="D9F1F6"/>
                    </a:solidFill>
                  </a:tcPr>
                </a:tc>
                <a:tc>
                  <a:txBody>
                    <a:bodyPr/>
                    <a:lstStyle/>
                    <a:p>
                      <a:pPr indent="-82550" lvl="0" marL="140970" marR="0" rtl="1" algn="r">
                        <a:lnSpc>
                          <a:spcPct val="115000"/>
                        </a:lnSpc>
                        <a:spcBef>
                          <a:spcPts val="0"/>
                        </a:spcBef>
                        <a:spcAft>
                          <a:spcPts val="0"/>
                        </a:spcAft>
                        <a:buNone/>
                      </a:pPr>
                      <a:r>
                        <a:rPr lang="ar-SA" sz="1400">
                          <a:solidFill>
                            <a:schemeClr val="lt1"/>
                          </a:solidFill>
                          <a:latin typeface="Arial"/>
                          <a:ea typeface="Arial"/>
                          <a:cs typeface="Arial"/>
                          <a:sym typeface="Arial"/>
                        </a:rPr>
                        <a:t>تجربة استراتيجية حوارية معينة</a:t>
                      </a:r>
                      <a:endParaRPr sz="1400">
                        <a:solidFill>
                          <a:schemeClr val="lt1"/>
                        </a:solidFill>
                        <a:latin typeface="Arial"/>
                        <a:ea typeface="Arial"/>
                        <a:cs typeface="Arial"/>
                        <a:sym typeface="Arial"/>
                      </a:endParaRPr>
                    </a:p>
                  </a:txBody>
                  <a:tcPr marT="34550" marB="34550" marR="34550" marL="34550">
                    <a:solidFill>
                      <a:srgbClr val="2791A6"/>
                    </a:solidFill>
                  </a:tcPr>
                </a:tc>
              </a:tr>
            </a:tbl>
          </a:graphicData>
        </a:graphic>
      </p:graphicFrame>
      <p:sp>
        <p:nvSpPr>
          <p:cNvPr id="515" name="Google Shape;515;p40"/>
          <p:cNvSpPr txBox="1"/>
          <p:nvPr/>
        </p:nvSpPr>
        <p:spPr>
          <a:xfrm>
            <a:off x="660400" y="325874"/>
            <a:ext cx="9258300" cy="307777"/>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400"/>
              <a:buFont typeface="Arial"/>
              <a:buNone/>
            </a:pPr>
            <a:r>
              <a:rPr b="1" lang="ar-SA" sz="1400" u="none" cap="none" strike="noStrike">
                <a:solidFill>
                  <a:srgbClr val="000000"/>
                </a:solidFill>
                <a:latin typeface="Arial"/>
                <a:ea typeface="Arial"/>
                <a:cs typeface="Arial"/>
                <a:sym typeface="Arial"/>
              </a:rPr>
              <a:t>أمثلة من أهداف الاستعلام في T-SEDA</a:t>
            </a:r>
            <a:endParaRPr/>
          </a:p>
        </p:txBody>
      </p:sp>
      <p:sp>
        <p:nvSpPr>
          <p:cNvPr id="516" name="Google Shape;516;p40"/>
          <p:cNvSpPr txBox="1"/>
          <p:nvPr/>
        </p:nvSpPr>
        <p:spPr>
          <a:xfrm>
            <a:off x="850900" y="730925"/>
            <a:ext cx="9067800" cy="73866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400"/>
              <a:buFont typeface="Arial"/>
              <a:buNone/>
            </a:pPr>
            <a:r>
              <a:rPr b="0" i="0" lang="ar-SA" sz="1400" u="none" cap="none" strike="noStrike">
                <a:solidFill>
                  <a:schemeClr val="dk1"/>
                </a:solidFill>
                <a:latin typeface="Arial"/>
                <a:ea typeface="Arial"/>
                <a:cs typeface="Arial"/>
                <a:sym typeface="Arial"/>
              </a:rPr>
              <a:t>في مشروع دولي يضم 72 معلمًا (من مرحلة ما قبل المدرسة إلى التعليم العالي) في 6 دول، تم إجراء الاستفسارات التالية. وهي تظهر بعض الاهتمامات التي اكتشفها الممارسون باستخدام مجموعة أدوات T-SEDA (</a:t>
            </a:r>
            <a:r>
              <a:rPr b="0" i="0" lang="ar-SA" sz="1400" u="sng" cap="none" strike="noStrike">
                <a:solidFill>
                  <a:schemeClr val="hlink"/>
                </a:solidFill>
                <a:latin typeface="Arial"/>
                <a:ea typeface="Arial"/>
                <a:cs typeface="Arial"/>
                <a:sym typeface="Arial"/>
                <a:hlinkClick r:id="rId3"/>
              </a:rPr>
              <a:t>Calcagni et al., 2023</a:t>
            </a:r>
            <a:r>
              <a:rPr b="0" i="0" lang="ar-SA" sz="1400" u="none" cap="none" strike="noStrike">
                <a:solidFill>
                  <a:schemeClr val="dk1"/>
                </a:solidFill>
                <a:latin typeface="Arial"/>
                <a:ea typeface="Arial"/>
                <a:cs typeface="Arial"/>
                <a:sym typeface="Arial"/>
              </a:rPr>
              <a:t>). تتوفر تقارير استفسارية مفصلة من سياقات متنوعة من </a:t>
            </a:r>
            <a:r>
              <a:rPr b="0" i="0" lang="ar-SA" sz="1400" u="sng" cap="none" strike="noStrike">
                <a:solidFill>
                  <a:schemeClr val="hlink"/>
                </a:solidFill>
                <a:latin typeface="Arial"/>
                <a:ea typeface="Arial"/>
                <a:cs typeface="Arial"/>
                <a:sym typeface="Arial"/>
                <a:hlinkClick r:id="rId4"/>
              </a:rPr>
              <a:t>مكتبة Camtree.</a:t>
            </a:r>
            <a:endParaRPr b="0" i="0" sz="1400" u="none" cap="none" strike="noStrike">
              <a:solidFill>
                <a:schemeClr val="dk1"/>
              </a:solidFill>
              <a:latin typeface="Arial"/>
              <a:ea typeface="Arial"/>
              <a:cs typeface="Arial"/>
              <a:sym typeface="Arial"/>
            </a:endParaRPr>
          </a:p>
        </p:txBody>
      </p:sp>
      <p:sp>
        <p:nvSpPr>
          <p:cNvPr id="517" name="Google Shape;517;p40"/>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1" name="Shape 521"/>
        <p:cNvGrpSpPr/>
        <p:nvPr/>
      </p:nvGrpSpPr>
      <p:grpSpPr>
        <a:xfrm>
          <a:off x="0" y="0"/>
          <a:ext cx="0" cy="0"/>
          <a:chOff x="0" y="0"/>
          <a:chExt cx="0" cy="0"/>
        </a:xfrm>
      </p:grpSpPr>
      <p:sp>
        <p:nvSpPr>
          <p:cNvPr id="522" name="Google Shape;522;p41"/>
          <p:cNvSpPr txBox="1"/>
          <p:nvPr/>
        </p:nvSpPr>
        <p:spPr>
          <a:xfrm>
            <a:off x="584517" y="657225"/>
            <a:ext cx="9524365" cy="893578"/>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None/>
            </a:pPr>
            <a:r>
              <a:rPr b="1" lang="ar-SA" sz="1800">
                <a:solidFill>
                  <a:schemeClr val="dk1"/>
                </a:solidFill>
                <a:latin typeface="Arial"/>
                <a:ea typeface="Arial"/>
                <a:cs typeface="Arial"/>
                <a:sym typeface="Arial"/>
              </a:rPr>
              <a:t>تنقيح أفكارك للخروج بسؤال استعلام</a:t>
            </a:r>
            <a:endParaRPr/>
          </a:p>
          <a:p>
            <a:pPr indent="0" lvl="0" marL="0" marR="0" rtl="1" algn="r">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12700" marR="5080" rtl="1" algn="r">
              <a:lnSpc>
                <a:spcPct val="120000"/>
              </a:lnSpc>
              <a:spcBef>
                <a:spcPts val="1365"/>
              </a:spcBef>
              <a:spcAft>
                <a:spcPts val="0"/>
              </a:spcAft>
              <a:buNone/>
            </a:pPr>
            <a:r>
              <a:rPr lang="ar-SA" sz="1200">
                <a:solidFill>
                  <a:schemeClr val="dk1"/>
                </a:solidFill>
                <a:latin typeface="Arimo"/>
                <a:ea typeface="Arimo"/>
                <a:cs typeface="Arimo"/>
                <a:sym typeface="Arimo"/>
              </a:rPr>
              <a:t>تتمثل إحدى طرق إنشاء سؤال استعلام في التفكير فيه على أنه عملية تنقيح تبدأ فيها بمشكلة ما ثم تضيّق نطاق تركيزك، إلى أن تخرج بسؤال استعلام.</a:t>
            </a:r>
            <a:endParaRPr/>
          </a:p>
        </p:txBody>
      </p:sp>
      <p:grpSp>
        <p:nvGrpSpPr>
          <p:cNvPr id="523" name="Google Shape;523;p41"/>
          <p:cNvGrpSpPr/>
          <p:nvPr/>
        </p:nvGrpSpPr>
        <p:grpSpPr>
          <a:xfrm>
            <a:off x="5536030" y="1846940"/>
            <a:ext cx="4950455" cy="5225927"/>
            <a:chOff x="546100" y="2028825"/>
            <a:chExt cx="4950455" cy="5225927"/>
          </a:xfrm>
        </p:grpSpPr>
        <p:sp>
          <p:nvSpPr>
            <p:cNvPr id="524" name="Google Shape;524;p41"/>
            <p:cNvSpPr/>
            <p:nvPr/>
          </p:nvSpPr>
          <p:spPr>
            <a:xfrm>
              <a:off x="546100" y="2615443"/>
              <a:ext cx="4950455" cy="463930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41"/>
            <p:cNvSpPr txBox="1"/>
            <p:nvPr/>
          </p:nvSpPr>
          <p:spPr>
            <a:xfrm>
              <a:off x="1024249" y="2718946"/>
              <a:ext cx="4027804" cy="380873"/>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5075">
              <a:spAutoFit/>
            </a:bodyPr>
            <a:lstStyle/>
            <a:p>
              <a:pPr indent="-1412240" lvl="0" marL="1576705" marR="173990" rtl="1" algn="r">
                <a:lnSpc>
                  <a:spcPct val="115999"/>
                </a:lnSpc>
                <a:spcBef>
                  <a:spcPts val="0"/>
                </a:spcBef>
                <a:spcAft>
                  <a:spcPts val="0"/>
                </a:spcAft>
                <a:buNone/>
              </a:pPr>
              <a:r>
                <a:rPr lang="ar-SA" sz="1100">
                  <a:solidFill>
                    <a:schemeClr val="dk1"/>
                  </a:solidFill>
                  <a:latin typeface="Arial"/>
                  <a:ea typeface="Arial"/>
                  <a:cs typeface="Arial"/>
                  <a:sym typeface="Arial"/>
                </a:rPr>
                <a:t>ما الذي لاحظت أنه يمثل مشكلة أو تحديًا أو مصدر متعة في غرفة فصلك الدراسي؟</a:t>
              </a:r>
              <a:endParaRPr/>
            </a:p>
          </p:txBody>
        </p:sp>
        <p:sp>
          <p:nvSpPr>
            <p:cNvPr id="526" name="Google Shape;526;p41"/>
            <p:cNvSpPr txBox="1"/>
            <p:nvPr/>
          </p:nvSpPr>
          <p:spPr>
            <a:xfrm>
              <a:off x="1787520" y="4223383"/>
              <a:ext cx="2475865" cy="60478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2375">
              <a:spAutoFit/>
            </a:bodyPr>
            <a:lstStyle/>
            <a:p>
              <a:pPr indent="-262255" lvl="0" marL="434975" marR="186055" rtl="1" algn="r">
                <a:lnSpc>
                  <a:spcPct val="115999"/>
                </a:lnSpc>
                <a:spcBef>
                  <a:spcPts val="0"/>
                </a:spcBef>
                <a:spcAft>
                  <a:spcPts val="0"/>
                </a:spcAft>
                <a:buNone/>
              </a:pPr>
              <a:r>
                <a:rPr lang="ar-SA" sz="1100">
                  <a:solidFill>
                    <a:schemeClr val="dk1"/>
                  </a:solidFill>
                  <a:latin typeface="Arial"/>
                  <a:ea typeface="Arial"/>
                  <a:cs typeface="Arial"/>
                  <a:sym typeface="Arial"/>
                </a:rPr>
                <a:t>ما الذي يمكنك فعله للمساعدة في إحداث التغييرات التي تريد رؤيتها؟</a:t>
              </a:r>
              <a:endParaRPr/>
            </a:p>
          </p:txBody>
        </p:sp>
        <p:sp>
          <p:nvSpPr>
            <p:cNvPr id="527" name="Google Shape;527;p41"/>
            <p:cNvSpPr txBox="1"/>
            <p:nvPr/>
          </p:nvSpPr>
          <p:spPr>
            <a:xfrm>
              <a:off x="2185570" y="5113531"/>
              <a:ext cx="1676400" cy="54864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6825">
              <a:spAutoFit/>
            </a:bodyPr>
            <a:lstStyle/>
            <a:p>
              <a:pPr indent="34925" lvl="0" marL="149225" marR="160655" rtl="1" algn="r">
                <a:lnSpc>
                  <a:spcPct val="113999"/>
                </a:lnSpc>
                <a:spcBef>
                  <a:spcPts val="0"/>
                </a:spcBef>
                <a:spcAft>
                  <a:spcPts val="0"/>
                </a:spcAft>
                <a:buNone/>
              </a:pPr>
              <a:r>
                <a:rPr lang="ar-SA" sz="1100">
                  <a:solidFill>
                    <a:schemeClr val="dk1"/>
                  </a:solidFill>
                  <a:latin typeface="Arial"/>
                  <a:ea typeface="Arial"/>
                  <a:cs typeface="Arial"/>
                  <a:sym typeface="Arial"/>
                </a:rPr>
                <a:t>ما جوانب حزمة T- SEDA التي ستستخدمها؟</a:t>
              </a:r>
              <a:endParaRPr/>
            </a:p>
          </p:txBody>
        </p:sp>
        <p:sp>
          <p:nvSpPr>
            <p:cNvPr id="528" name="Google Shape;528;p41"/>
            <p:cNvSpPr txBox="1"/>
            <p:nvPr/>
          </p:nvSpPr>
          <p:spPr>
            <a:xfrm>
              <a:off x="2581905" y="5980307"/>
              <a:ext cx="871855" cy="366767"/>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27925">
              <a:spAutoFit/>
            </a:bodyPr>
            <a:lstStyle/>
            <a:p>
              <a:pPr indent="0" lvl="0" marL="84455" marR="0" rtl="1" algn="r">
                <a:lnSpc>
                  <a:spcPct val="100000"/>
                </a:lnSpc>
                <a:spcBef>
                  <a:spcPts val="0"/>
                </a:spcBef>
                <a:spcAft>
                  <a:spcPts val="0"/>
                </a:spcAft>
                <a:buNone/>
              </a:pPr>
              <a:r>
                <a:rPr lang="ar-SA" sz="1100">
                  <a:solidFill>
                    <a:schemeClr val="dk1"/>
                  </a:solidFill>
                  <a:latin typeface="Arial"/>
                  <a:ea typeface="Arial"/>
                  <a:cs typeface="Arial"/>
                  <a:sym typeface="Arial"/>
                </a:rPr>
                <a:t>تفاصيل أخرى</a:t>
              </a:r>
              <a:endParaRPr/>
            </a:p>
          </p:txBody>
        </p:sp>
        <p:sp>
          <p:nvSpPr>
            <p:cNvPr id="529" name="Google Shape;529;p41"/>
            <p:cNvSpPr txBox="1"/>
            <p:nvPr/>
          </p:nvSpPr>
          <p:spPr>
            <a:xfrm>
              <a:off x="1353180" y="3491107"/>
              <a:ext cx="3336925" cy="379591"/>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800">
              <a:spAutoFit/>
            </a:bodyPr>
            <a:lstStyle/>
            <a:p>
              <a:pPr indent="-522288" lvl="0" marL="849313" marR="342900" rtl="1" algn="r">
                <a:lnSpc>
                  <a:spcPct val="115999"/>
                </a:lnSpc>
                <a:spcBef>
                  <a:spcPts val="0"/>
                </a:spcBef>
                <a:spcAft>
                  <a:spcPts val="0"/>
                </a:spcAft>
                <a:buNone/>
              </a:pPr>
              <a:r>
                <a:rPr lang="ar-SA" sz="1100">
                  <a:solidFill>
                    <a:schemeClr val="dk1"/>
                  </a:solidFill>
                  <a:latin typeface="Arial"/>
                  <a:ea typeface="Arial"/>
                  <a:cs typeface="Arial"/>
                  <a:sym typeface="Arial"/>
                </a:rPr>
                <a:t>ما الذي ترغب في حدوثه أو تغييره في فصلك الدراسي؟</a:t>
              </a:r>
              <a:endParaRPr/>
            </a:p>
          </p:txBody>
        </p:sp>
        <p:sp>
          <p:nvSpPr>
            <p:cNvPr id="530" name="Google Shape;530;p41"/>
            <p:cNvSpPr txBox="1"/>
            <p:nvPr/>
          </p:nvSpPr>
          <p:spPr>
            <a:xfrm>
              <a:off x="1107555" y="2028825"/>
              <a:ext cx="3843654" cy="20646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1575">
              <a:spAutoFit/>
            </a:bodyPr>
            <a:lstStyle/>
            <a:p>
              <a:pPr indent="0" lvl="0" marL="788035" marR="0" rtl="1" algn="r">
                <a:lnSpc>
                  <a:spcPct val="100000"/>
                </a:lnSpc>
                <a:spcBef>
                  <a:spcPts val="0"/>
                </a:spcBef>
                <a:spcAft>
                  <a:spcPts val="0"/>
                </a:spcAft>
                <a:buNone/>
              </a:pPr>
              <a:r>
                <a:rPr b="1" lang="ar-SA" sz="1200">
                  <a:solidFill>
                    <a:schemeClr val="dk1"/>
                  </a:solidFill>
                  <a:latin typeface="Arimo"/>
                  <a:ea typeface="Arimo"/>
                  <a:cs typeface="Arimo"/>
                  <a:sym typeface="Arimo"/>
                </a:rPr>
                <a:t>تنقيح الأسئلة لطرحها على نفسك</a:t>
              </a:r>
              <a:endParaRPr/>
            </a:p>
          </p:txBody>
        </p:sp>
      </p:grpSp>
      <p:sp>
        <p:nvSpPr>
          <p:cNvPr id="531" name="Google Shape;531;p41"/>
          <p:cNvSpPr/>
          <p:nvPr/>
        </p:nvSpPr>
        <p:spPr>
          <a:xfrm>
            <a:off x="544876" y="6548992"/>
            <a:ext cx="3965575" cy="523875"/>
          </a:xfrm>
          <a:custGeom>
            <a:rect b="b" l="l" r="r" t="t"/>
            <a:pathLst>
              <a:path extrusionOk="0" h="523875" w="3965575">
                <a:moveTo>
                  <a:pt x="0" y="0"/>
                </a:moveTo>
                <a:lnTo>
                  <a:pt x="3965456" y="0"/>
                </a:lnTo>
                <a:lnTo>
                  <a:pt x="3965456" y="523607"/>
                </a:lnTo>
                <a:lnTo>
                  <a:pt x="0" y="5236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41"/>
          <p:cNvSpPr txBox="1"/>
          <p:nvPr/>
        </p:nvSpPr>
        <p:spPr>
          <a:xfrm>
            <a:off x="772231" y="6636107"/>
            <a:ext cx="3616733" cy="358688"/>
          </a:xfrm>
          <a:prstGeom prst="rect">
            <a:avLst/>
          </a:prstGeom>
          <a:noFill/>
          <a:ln>
            <a:noFill/>
          </a:ln>
        </p:spPr>
        <p:txBody>
          <a:bodyPr anchorCtr="0" anchor="t" bIns="0" lIns="0" spcFirstLastPara="1" rIns="0" wrap="square" tIns="0">
            <a:spAutoFit/>
          </a:bodyPr>
          <a:lstStyle/>
          <a:p>
            <a:pPr indent="-168275" lvl="0" marL="179388" marR="5080" rtl="1" algn="r">
              <a:lnSpc>
                <a:spcPct val="115999"/>
              </a:lnSpc>
              <a:spcBef>
                <a:spcPts val="0"/>
              </a:spcBef>
              <a:spcAft>
                <a:spcPts val="0"/>
              </a:spcAft>
              <a:buNone/>
            </a:pPr>
            <a:r>
              <a:rPr lang="ar-SA" sz="1050">
                <a:solidFill>
                  <a:schemeClr val="dk1"/>
                </a:solidFill>
                <a:latin typeface="Arial"/>
                <a:ea typeface="Arial"/>
                <a:cs typeface="Arial"/>
                <a:sym typeface="Arial"/>
              </a:rPr>
              <a:t>مثال على سؤال الاستعلام: هل يحسّن استخدام الجمل الناقصة التعليل (R) للطلاب في الرياضيات؟ كيف ذلك؟</a:t>
            </a:r>
            <a:endParaRPr/>
          </a:p>
        </p:txBody>
      </p:sp>
      <p:sp>
        <p:nvSpPr>
          <p:cNvPr id="533" name="Google Shape;533;p41"/>
          <p:cNvSpPr/>
          <p:nvPr/>
        </p:nvSpPr>
        <p:spPr>
          <a:xfrm>
            <a:off x="1158286" y="4076303"/>
            <a:ext cx="2815590" cy="633730"/>
          </a:xfrm>
          <a:custGeom>
            <a:rect b="b" l="l" r="r" t="t"/>
            <a:pathLst>
              <a:path extrusionOk="0" h="633729" w="2815590">
                <a:moveTo>
                  <a:pt x="0" y="0"/>
                </a:moveTo>
                <a:lnTo>
                  <a:pt x="2815423" y="0"/>
                </a:lnTo>
                <a:lnTo>
                  <a:pt x="2815423" y="633406"/>
                </a:lnTo>
                <a:lnTo>
                  <a:pt x="0" y="633406"/>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41"/>
          <p:cNvSpPr txBox="1"/>
          <p:nvPr/>
        </p:nvSpPr>
        <p:spPr>
          <a:xfrm>
            <a:off x="1290212" y="4202963"/>
            <a:ext cx="2531745" cy="375744"/>
          </a:xfrm>
          <a:prstGeom prst="rect">
            <a:avLst/>
          </a:prstGeom>
          <a:noFill/>
          <a:ln>
            <a:noFill/>
          </a:ln>
        </p:spPr>
        <p:txBody>
          <a:bodyPr anchorCtr="0" anchor="t" bIns="0" lIns="0" spcFirstLastPara="1" rIns="0" wrap="square" tIns="0">
            <a:spAutoFit/>
          </a:bodyPr>
          <a:lstStyle/>
          <a:p>
            <a:pPr indent="-217488" lvl="0" marL="228600" marR="5080" rtl="1" algn="r">
              <a:lnSpc>
                <a:spcPct val="115999"/>
              </a:lnSpc>
              <a:spcBef>
                <a:spcPts val="0"/>
              </a:spcBef>
              <a:spcAft>
                <a:spcPts val="0"/>
              </a:spcAft>
              <a:buNone/>
            </a:pPr>
            <a:r>
              <a:rPr lang="ar-SA" sz="1100">
                <a:solidFill>
                  <a:schemeClr val="dk1"/>
                </a:solidFill>
                <a:latin typeface="Arial"/>
                <a:ea typeface="Arial"/>
                <a:cs typeface="Arial"/>
                <a:sym typeface="Arial"/>
              </a:rPr>
              <a:t>أريد أن أرى ما سيحدث عندما أستخدم بادئات الجمل مع الطلاب</a:t>
            </a:r>
            <a:endParaRPr/>
          </a:p>
        </p:txBody>
      </p:sp>
      <p:sp>
        <p:nvSpPr>
          <p:cNvPr id="535" name="Google Shape;535;p41"/>
          <p:cNvSpPr/>
          <p:nvPr/>
        </p:nvSpPr>
        <p:spPr>
          <a:xfrm>
            <a:off x="452167" y="2540238"/>
            <a:ext cx="4150360" cy="567055"/>
          </a:xfrm>
          <a:custGeom>
            <a:rect b="b" l="l" r="r" t="t"/>
            <a:pathLst>
              <a:path extrusionOk="0" h="567054" w="4150359">
                <a:moveTo>
                  <a:pt x="0" y="0"/>
                </a:moveTo>
                <a:lnTo>
                  <a:pt x="4150147" y="0"/>
                </a:lnTo>
                <a:lnTo>
                  <a:pt x="4150147" y="566765"/>
                </a:lnTo>
                <a:lnTo>
                  <a:pt x="0" y="56676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36" name="Google Shape;536;p41"/>
          <p:cNvSpPr txBox="1"/>
          <p:nvPr/>
        </p:nvSpPr>
        <p:spPr>
          <a:xfrm>
            <a:off x="587722" y="2608598"/>
            <a:ext cx="3858260" cy="369909"/>
          </a:xfrm>
          <a:prstGeom prst="rect">
            <a:avLst/>
          </a:prstGeom>
          <a:noFill/>
          <a:ln>
            <a:noFill/>
          </a:ln>
        </p:spPr>
        <p:txBody>
          <a:bodyPr anchorCtr="0" anchor="t" bIns="0" lIns="0" spcFirstLastPara="1" rIns="0" wrap="square" tIns="0">
            <a:spAutoFit/>
          </a:bodyPr>
          <a:lstStyle/>
          <a:p>
            <a:pPr indent="-1417638" lvl="0" marL="1428750" marR="5080" rtl="1" algn="r">
              <a:lnSpc>
                <a:spcPct val="113999"/>
              </a:lnSpc>
              <a:spcBef>
                <a:spcPts val="0"/>
              </a:spcBef>
              <a:spcAft>
                <a:spcPts val="0"/>
              </a:spcAft>
              <a:buNone/>
            </a:pPr>
            <a:r>
              <a:rPr lang="ar-SA" sz="1100">
                <a:solidFill>
                  <a:schemeClr val="dk1"/>
                </a:solidFill>
                <a:latin typeface="Arial"/>
                <a:ea typeface="Arial"/>
                <a:cs typeface="Arial"/>
                <a:sym typeface="Arial"/>
              </a:rPr>
              <a:t>لاحظت أن الطلاب لا يقدمون أسبابًا تبرر إجاباتهم أثناء المناقشات في الفصل</a:t>
            </a:r>
            <a:endParaRPr/>
          </a:p>
        </p:txBody>
      </p:sp>
      <p:sp>
        <p:nvSpPr>
          <p:cNvPr id="537" name="Google Shape;537;p41"/>
          <p:cNvSpPr/>
          <p:nvPr/>
        </p:nvSpPr>
        <p:spPr>
          <a:xfrm>
            <a:off x="1701847" y="5813663"/>
            <a:ext cx="1741170" cy="471170"/>
          </a:xfrm>
          <a:custGeom>
            <a:rect b="b" l="l" r="r" t="t"/>
            <a:pathLst>
              <a:path extrusionOk="0" h="471170" w="1741170">
                <a:moveTo>
                  <a:pt x="0" y="0"/>
                </a:moveTo>
                <a:lnTo>
                  <a:pt x="1740916" y="0"/>
                </a:lnTo>
                <a:lnTo>
                  <a:pt x="1740916" y="470929"/>
                </a:lnTo>
                <a:lnTo>
                  <a:pt x="0" y="47092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41"/>
          <p:cNvSpPr txBox="1"/>
          <p:nvPr/>
        </p:nvSpPr>
        <p:spPr>
          <a:xfrm>
            <a:off x="1816965" y="5821282"/>
            <a:ext cx="1453515" cy="358688"/>
          </a:xfrm>
          <a:prstGeom prst="rect">
            <a:avLst/>
          </a:prstGeom>
          <a:noFill/>
          <a:ln>
            <a:noFill/>
          </a:ln>
        </p:spPr>
        <p:txBody>
          <a:bodyPr anchorCtr="0" anchor="t" bIns="0" lIns="0" spcFirstLastPara="1" rIns="0" wrap="square" tIns="0">
            <a:spAutoFit/>
          </a:bodyPr>
          <a:lstStyle/>
          <a:p>
            <a:pPr indent="-187960" lvl="0" marL="200025" marR="5080" rtl="1" algn="r">
              <a:lnSpc>
                <a:spcPct val="115999"/>
              </a:lnSpc>
              <a:spcBef>
                <a:spcPts val="0"/>
              </a:spcBef>
              <a:spcAft>
                <a:spcPts val="0"/>
              </a:spcAft>
              <a:buNone/>
            </a:pPr>
            <a:r>
              <a:rPr lang="ar-SA" sz="1050">
                <a:solidFill>
                  <a:schemeClr val="dk1"/>
                </a:solidFill>
                <a:latin typeface="Arial"/>
                <a:ea typeface="Arial"/>
                <a:cs typeface="Arial"/>
                <a:sym typeface="Arial"/>
              </a:rPr>
              <a:t>أريد التركيز على التعليل في الرياضيات.</a:t>
            </a:r>
            <a:endParaRPr/>
          </a:p>
        </p:txBody>
      </p:sp>
      <p:sp>
        <p:nvSpPr>
          <p:cNvPr id="539" name="Google Shape;539;p41"/>
          <p:cNvSpPr/>
          <p:nvPr/>
        </p:nvSpPr>
        <p:spPr>
          <a:xfrm>
            <a:off x="688340" y="3350495"/>
            <a:ext cx="3896360" cy="582295"/>
          </a:xfrm>
          <a:custGeom>
            <a:rect b="b" l="l" r="r" t="t"/>
            <a:pathLst>
              <a:path extrusionOk="0" h="582295" w="3896359">
                <a:moveTo>
                  <a:pt x="0" y="0"/>
                </a:moveTo>
                <a:lnTo>
                  <a:pt x="3896277" y="0"/>
                </a:lnTo>
                <a:lnTo>
                  <a:pt x="3896277" y="581998"/>
                </a:lnTo>
                <a:lnTo>
                  <a:pt x="0" y="581998"/>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41"/>
          <p:cNvSpPr txBox="1"/>
          <p:nvPr/>
        </p:nvSpPr>
        <p:spPr>
          <a:xfrm>
            <a:off x="927100" y="3441422"/>
            <a:ext cx="3458210" cy="179408"/>
          </a:xfrm>
          <a:prstGeom prst="rect">
            <a:avLst/>
          </a:prstGeom>
          <a:noFill/>
          <a:ln>
            <a:noFill/>
          </a:ln>
        </p:spPr>
        <p:txBody>
          <a:bodyPr anchorCtr="0" anchor="t" bIns="0" lIns="0" spcFirstLastPara="1" rIns="0" wrap="square" tIns="0">
            <a:spAutoFit/>
          </a:bodyPr>
          <a:lstStyle/>
          <a:p>
            <a:pPr indent="-1209675" lvl="0" marL="1209675" marR="5080" rtl="1" algn="r">
              <a:lnSpc>
                <a:spcPct val="115999"/>
              </a:lnSpc>
              <a:spcBef>
                <a:spcPts val="0"/>
              </a:spcBef>
              <a:spcAft>
                <a:spcPts val="0"/>
              </a:spcAft>
              <a:buNone/>
            </a:pPr>
            <a:r>
              <a:rPr lang="ar-SA" sz="1100">
                <a:solidFill>
                  <a:schemeClr val="dk1"/>
                </a:solidFill>
                <a:latin typeface="Arial"/>
                <a:ea typeface="Arial"/>
                <a:cs typeface="Arial"/>
                <a:sym typeface="Arial"/>
              </a:rPr>
              <a:t>أريد أن يتمكن جميع الطلاب من إبداء الأسباب عندما يشاركون آراءهم</a:t>
            </a:r>
            <a:endParaRPr/>
          </a:p>
        </p:txBody>
      </p:sp>
      <p:sp>
        <p:nvSpPr>
          <p:cNvPr id="541" name="Google Shape;541;p41"/>
          <p:cNvSpPr/>
          <p:nvPr/>
        </p:nvSpPr>
        <p:spPr>
          <a:xfrm>
            <a:off x="1370376" y="4941170"/>
            <a:ext cx="2315845" cy="638810"/>
          </a:xfrm>
          <a:custGeom>
            <a:rect b="b" l="l" r="r" t="t"/>
            <a:pathLst>
              <a:path extrusionOk="0" h="638810" w="2315845">
                <a:moveTo>
                  <a:pt x="0" y="0"/>
                </a:moveTo>
                <a:lnTo>
                  <a:pt x="2315298" y="0"/>
                </a:lnTo>
                <a:lnTo>
                  <a:pt x="2315298" y="638484"/>
                </a:lnTo>
                <a:lnTo>
                  <a:pt x="0" y="638484"/>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41"/>
          <p:cNvSpPr txBox="1"/>
          <p:nvPr/>
        </p:nvSpPr>
        <p:spPr>
          <a:xfrm>
            <a:off x="1630158" y="5041622"/>
            <a:ext cx="1772285" cy="375285"/>
          </a:xfrm>
          <a:prstGeom prst="rect">
            <a:avLst/>
          </a:prstGeom>
          <a:noFill/>
          <a:ln>
            <a:noFill/>
          </a:ln>
        </p:spPr>
        <p:txBody>
          <a:bodyPr anchorCtr="0" anchor="t" bIns="0" lIns="0" spcFirstLastPara="1" rIns="0" wrap="square" tIns="0">
            <a:spAutoFit/>
          </a:bodyPr>
          <a:lstStyle/>
          <a:p>
            <a:pPr indent="-306388" lvl="0" marL="319088" marR="5080" rtl="1" algn="r">
              <a:lnSpc>
                <a:spcPct val="115999"/>
              </a:lnSpc>
              <a:spcBef>
                <a:spcPts val="0"/>
              </a:spcBef>
              <a:spcAft>
                <a:spcPts val="0"/>
              </a:spcAft>
              <a:buNone/>
            </a:pPr>
            <a:r>
              <a:rPr lang="ar-SA" sz="1100">
                <a:solidFill>
                  <a:schemeClr val="dk1"/>
                </a:solidFill>
                <a:latin typeface="Arial"/>
                <a:ea typeface="Arial"/>
                <a:cs typeface="Arial"/>
                <a:sym typeface="Arial"/>
              </a:rPr>
              <a:t>سوف ألقي نظرة على المنطق الكامن وراء رموز الحوار (R).</a:t>
            </a:r>
            <a:endParaRPr/>
          </a:p>
        </p:txBody>
      </p:sp>
      <p:sp>
        <p:nvSpPr>
          <p:cNvPr id="543" name="Google Shape;543;p41"/>
          <p:cNvSpPr txBox="1"/>
          <p:nvPr/>
        </p:nvSpPr>
        <p:spPr>
          <a:xfrm>
            <a:off x="452167" y="1866848"/>
            <a:ext cx="4058284" cy="20774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2850">
            <a:spAutoFit/>
          </a:bodyPr>
          <a:lstStyle/>
          <a:p>
            <a:pPr indent="0" lvl="0" marL="173355" marR="0" rtl="1" algn="r">
              <a:lnSpc>
                <a:spcPct val="100000"/>
              </a:lnSpc>
              <a:spcBef>
                <a:spcPts val="0"/>
              </a:spcBef>
              <a:spcAft>
                <a:spcPts val="0"/>
              </a:spcAft>
              <a:buNone/>
            </a:pPr>
            <a:r>
              <a:rPr b="1" lang="ar-SA" sz="1200">
                <a:solidFill>
                  <a:schemeClr val="dk1"/>
                </a:solidFill>
                <a:latin typeface="Arimo"/>
                <a:ea typeface="Arimo"/>
                <a:cs typeface="Arimo"/>
                <a:sym typeface="Arimo"/>
              </a:rPr>
              <a:t>مثال على التنقيح لإنشاء سؤال الاستعلام</a:t>
            </a:r>
            <a:endParaRPr/>
          </a:p>
        </p:txBody>
      </p:sp>
      <p:sp>
        <p:nvSpPr>
          <p:cNvPr id="544" name="Google Shape;544;p41"/>
          <p:cNvSpPr/>
          <p:nvPr/>
        </p:nvSpPr>
        <p:spPr>
          <a:xfrm>
            <a:off x="368263" y="3048328"/>
            <a:ext cx="1430020" cy="3503929"/>
          </a:xfrm>
          <a:custGeom>
            <a:rect b="b" l="l" r="r" t="t"/>
            <a:pathLst>
              <a:path extrusionOk="0" h="3503929" w="1430020">
                <a:moveTo>
                  <a:pt x="218033" y="0"/>
                </a:moveTo>
                <a:lnTo>
                  <a:pt x="0" y="83185"/>
                </a:lnTo>
                <a:lnTo>
                  <a:pt x="990549" y="2679573"/>
                </a:lnTo>
                <a:lnTo>
                  <a:pt x="881532" y="2721152"/>
                </a:lnTo>
                <a:lnTo>
                  <a:pt x="1429753" y="3503434"/>
                </a:lnTo>
                <a:lnTo>
                  <a:pt x="1322516" y="2596388"/>
                </a:lnTo>
                <a:lnTo>
                  <a:pt x="1208582" y="2596388"/>
                </a:lnTo>
                <a:lnTo>
                  <a:pt x="218033" y="0"/>
                </a:lnTo>
                <a:close/>
              </a:path>
              <a:path extrusionOk="0" h="3503929" w="1430020">
                <a:moveTo>
                  <a:pt x="1317599" y="2554795"/>
                </a:moveTo>
                <a:lnTo>
                  <a:pt x="1208582" y="2596388"/>
                </a:lnTo>
                <a:lnTo>
                  <a:pt x="1322516" y="2596388"/>
                </a:lnTo>
                <a:lnTo>
                  <a:pt x="1317599" y="2554795"/>
                </a:lnTo>
                <a:close/>
              </a:path>
            </a:pathLst>
          </a:custGeom>
          <a:solidFill>
            <a:srgbClr val="00B0F0"/>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41"/>
          <p:cNvSpPr/>
          <p:nvPr/>
        </p:nvSpPr>
        <p:spPr>
          <a:xfrm>
            <a:off x="368263" y="3048328"/>
            <a:ext cx="1430020" cy="3503929"/>
          </a:xfrm>
          <a:custGeom>
            <a:rect b="b" l="l" r="r" t="t"/>
            <a:pathLst>
              <a:path extrusionOk="0" h="3503929" w="1430020">
                <a:moveTo>
                  <a:pt x="218033" y="0"/>
                </a:moveTo>
                <a:lnTo>
                  <a:pt x="0" y="83185"/>
                </a:lnTo>
                <a:lnTo>
                  <a:pt x="990549" y="2679573"/>
                </a:lnTo>
                <a:lnTo>
                  <a:pt x="881532" y="2721152"/>
                </a:lnTo>
                <a:lnTo>
                  <a:pt x="1429753" y="3503434"/>
                </a:lnTo>
                <a:lnTo>
                  <a:pt x="1425447" y="3467011"/>
                </a:lnTo>
                <a:lnTo>
                  <a:pt x="1415859" y="3467011"/>
                </a:lnTo>
                <a:lnTo>
                  <a:pt x="896353" y="2725699"/>
                </a:lnTo>
                <a:lnTo>
                  <a:pt x="1002842" y="2685072"/>
                </a:lnTo>
                <a:lnTo>
                  <a:pt x="12293" y="88684"/>
                </a:lnTo>
                <a:lnTo>
                  <a:pt x="212534" y="12293"/>
                </a:lnTo>
                <a:lnTo>
                  <a:pt x="222723" y="12293"/>
                </a:lnTo>
                <a:lnTo>
                  <a:pt x="218033" y="0"/>
                </a:lnTo>
                <a:close/>
              </a:path>
              <a:path extrusionOk="0" h="3503929" w="1430020">
                <a:moveTo>
                  <a:pt x="1319167" y="2568054"/>
                </a:moveTo>
                <a:lnTo>
                  <a:pt x="1309573" y="2568054"/>
                </a:lnTo>
                <a:lnTo>
                  <a:pt x="1415859" y="3467011"/>
                </a:lnTo>
                <a:lnTo>
                  <a:pt x="1425447" y="3467011"/>
                </a:lnTo>
                <a:lnTo>
                  <a:pt x="1319167" y="2568054"/>
                </a:lnTo>
                <a:close/>
              </a:path>
              <a:path extrusionOk="0" h="3503929" w="1430020">
                <a:moveTo>
                  <a:pt x="222723" y="12293"/>
                </a:moveTo>
                <a:lnTo>
                  <a:pt x="212534" y="12293"/>
                </a:lnTo>
                <a:lnTo>
                  <a:pt x="1203083" y="2608681"/>
                </a:lnTo>
                <a:lnTo>
                  <a:pt x="1235306" y="2596388"/>
                </a:lnTo>
                <a:lnTo>
                  <a:pt x="1208582" y="2596388"/>
                </a:lnTo>
                <a:lnTo>
                  <a:pt x="222723" y="12293"/>
                </a:lnTo>
                <a:close/>
              </a:path>
              <a:path extrusionOk="0" h="3503929" w="1430020">
                <a:moveTo>
                  <a:pt x="1317599" y="2554795"/>
                </a:moveTo>
                <a:lnTo>
                  <a:pt x="1208582" y="2596388"/>
                </a:lnTo>
                <a:lnTo>
                  <a:pt x="1235306" y="2596388"/>
                </a:lnTo>
                <a:lnTo>
                  <a:pt x="1309573" y="2568054"/>
                </a:lnTo>
                <a:lnTo>
                  <a:pt x="1319167" y="2568054"/>
                </a:lnTo>
                <a:lnTo>
                  <a:pt x="1317599" y="2554795"/>
                </a:lnTo>
                <a:close/>
              </a:path>
            </a:pathLst>
          </a:custGeom>
          <a:solidFill>
            <a:srgbClr val="000000"/>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41"/>
          <p:cNvSpPr/>
          <p:nvPr/>
        </p:nvSpPr>
        <p:spPr>
          <a:xfrm>
            <a:off x="3365500" y="3029601"/>
            <a:ext cx="1453515" cy="3556000"/>
          </a:xfrm>
          <a:custGeom>
            <a:rect b="b" l="l" r="r" t="t"/>
            <a:pathLst>
              <a:path extrusionOk="0" h="3556000" w="1453515">
                <a:moveTo>
                  <a:pt x="109296" y="2591587"/>
                </a:moveTo>
                <a:lnTo>
                  <a:pt x="0" y="3555923"/>
                </a:lnTo>
                <a:lnTo>
                  <a:pt x="560793" y="2763837"/>
                </a:lnTo>
                <a:lnTo>
                  <a:pt x="447916" y="2720771"/>
                </a:lnTo>
                <a:lnTo>
                  <a:pt x="480771" y="2634653"/>
                </a:lnTo>
                <a:lnTo>
                  <a:pt x="222173" y="2634653"/>
                </a:lnTo>
                <a:lnTo>
                  <a:pt x="109296" y="2591587"/>
                </a:lnTo>
                <a:close/>
              </a:path>
              <a:path extrusionOk="0" h="3556000" w="1453515">
                <a:moveTo>
                  <a:pt x="1227327" y="0"/>
                </a:moveTo>
                <a:lnTo>
                  <a:pt x="222173" y="2634653"/>
                </a:lnTo>
                <a:lnTo>
                  <a:pt x="480771" y="2634653"/>
                </a:lnTo>
                <a:lnTo>
                  <a:pt x="1453070" y="86131"/>
                </a:lnTo>
                <a:lnTo>
                  <a:pt x="1227327" y="0"/>
                </a:lnTo>
                <a:close/>
              </a:path>
            </a:pathLst>
          </a:custGeom>
          <a:solidFill>
            <a:srgbClr val="00B0F0"/>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41"/>
          <p:cNvSpPr/>
          <p:nvPr/>
        </p:nvSpPr>
        <p:spPr>
          <a:xfrm>
            <a:off x="3365500" y="3029601"/>
            <a:ext cx="1453515" cy="3556000"/>
          </a:xfrm>
          <a:custGeom>
            <a:rect b="b" l="l" r="r" t="t"/>
            <a:pathLst>
              <a:path extrusionOk="0" h="3556000" w="1453515">
                <a:moveTo>
                  <a:pt x="109296" y="2591587"/>
                </a:moveTo>
                <a:lnTo>
                  <a:pt x="0" y="3555923"/>
                </a:lnTo>
                <a:lnTo>
                  <a:pt x="25302" y="3520186"/>
                </a:lnTo>
                <a:lnTo>
                  <a:pt x="13639" y="3520186"/>
                </a:lnTo>
                <a:lnTo>
                  <a:pt x="117386" y="2604871"/>
                </a:lnTo>
                <a:lnTo>
                  <a:pt x="144114" y="2604871"/>
                </a:lnTo>
                <a:lnTo>
                  <a:pt x="109296" y="2591587"/>
                </a:lnTo>
                <a:close/>
              </a:path>
              <a:path extrusionOk="0" h="3556000" w="1453515">
                <a:moveTo>
                  <a:pt x="1259548" y="12293"/>
                </a:moveTo>
                <a:lnTo>
                  <a:pt x="1232827" y="12293"/>
                </a:lnTo>
                <a:lnTo>
                  <a:pt x="1440776" y="91630"/>
                </a:lnTo>
                <a:lnTo>
                  <a:pt x="435622" y="2726283"/>
                </a:lnTo>
                <a:lnTo>
                  <a:pt x="545922" y="2768358"/>
                </a:lnTo>
                <a:lnTo>
                  <a:pt x="13639" y="3520186"/>
                </a:lnTo>
                <a:lnTo>
                  <a:pt x="25302" y="3520186"/>
                </a:lnTo>
                <a:lnTo>
                  <a:pt x="560793" y="2763837"/>
                </a:lnTo>
                <a:lnTo>
                  <a:pt x="447916" y="2720771"/>
                </a:lnTo>
                <a:lnTo>
                  <a:pt x="1453070" y="86131"/>
                </a:lnTo>
                <a:lnTo>
                  <a:pt x="1259548" y="12293"/>
                </a:lnTo>
                <a:close/>
              </a:path>
              <a:path extrusionOk="0" h="3556000" w="1453515">
                <a:moveTo>
                  <a:pt x="144114" y="2604871"/>
                </a:moveTo>
                <a:lnTo>
                  <a:pt x="117386" y="2604871"/>
                </a:lnTo>
                <a:lnTo>
                  <a:pt x="227672" y="2646946"/>
                </a:lnTo>
                <a:lnTo>
                  <a:pt x="232363" y="2634653"/>
                </a:lnTo>
                <a:lnTo>
                  <a:pt x="222173" y="2634653"/>
                </a:lnTo>
                <a:lnTo>
                  <a:pt x="144114" y="2604871"/>
                </a:lnTo>
                <a:close/>
              </a:path>
              <a:path extrusionOk="0" h="3556000" w="1453515">
                <a:moveTo>
                  <a:pt x="1227327" y="0"/>
                </a:moveTo>
                <a:lnTo>
                  <a:pt x="222173" y="2634653"/>
                </a:lnTo>
                <a:lnTo>
                  <a:pt x="232363" y="2634653"/>
                </a:lnTo>
                <a:lnTo>
                  <a:pt x="1232827" y="12293"/>
                </a:lnTo>
                <a:lnTo>
                  <a:pt x="1259548" y="12293"/>
                </a:lnTo>
                <a:lnTo>
                  <a:pt x="1227327" y="0"/>
                </a:lnTo>
                <a:close/>
              </a:path>
            </a:pathLst>
          </a:custGeom>
          <a:solidFill>
            <a:srgbClr val="000000"/>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41"/>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sp>
        <p:nvSpPr>
          <p:cNvPr id="113" name="Google Shape;113;p15"/>
          <p:cNvSpPr txBox="1"/>
          <p:nvPr/>
        </p:nvSpPr>
        <p:spPr>
          <a:xfrm>
            <a:off x="621164" y="630816"/>
            <a:ext cx="9512935" cy="6641562"/>
          </a:xfrm>
          <a:prstGeom prst="rect">
            <a:avLst/>
          </a:prstGeom>
          <a:noFill/>
          <a:ln>
            <a:noFill/>
          </a:ln>
        </p:spPr>
        <p:txBody>
          <a:bodyPr anchorCtr="0" anchor="t" bIns="0" lIns="0" spcFirstLastPara="1" rIns="0" wrap="square" tIns="0">
            <a:spAutoFit/>
          </a:bodyPr>
          <a:lstStyle/>
          <a:p>
            <a:pPr indent="0" lvl="0" marL="332740" marR="0" rtl="1" algn="ctr">
              <a:lnSpc>
                <a:spcPct val="100000"/>
              </a:lnSpc>
              <a:spcBef>
                <a:spcPts val="0"/>
              </a:spcBef>
              <a:spcAft>
                <a:spcPts val="0"/>
              </a:spcAft>
              <a:buNone/>
            </a:pPr>
            <a:r>
              <a:rPr b="1" lang="ar-SA" sz="1800">
                <a:solidFill>
                  <a:schemeClr val="dk1"/>
                </a:solidFill>
                <a:latin typeface="Arial"/>
                <a:ea typeface="Arial"/>
                <a:cs typeface="Arial"/>
                <a:sym typeface="Arial"/>
              </a:rPr>
              <a:t>محتويات حزمة T-SEDA</a:t>
            </a:r>
            <a:endParaRPr/>
          </a:p>
          <a:p>
            <a:pPr indent="0" lvl="0" marL="18415" marR="0" rtl="1" algn="r">
              <a:lnSpc>
                <a:spcPct val="100000"/>
              </a:lnSpc>
              <a:spcBef>
                <a:spcPts val="855"/>
              </a:spcBef>
              <a:spcAft>
                <a:spcPts val="0"/>
              </a:spcAft>
              <a:buNone/>
            </a:pPr>
            <a:r>
              <a:rPr lang="ar-SA" sz="1400">
                <a:solidFill>
                  <a:schemeClr val="dk1"/>
                </a:solidFill>
                <a:latin typeface="Arial"/>
                <a:ea typeface="Arial"/>
                <a:cs typeface="Arial"/>
                <a:sym typeface="Arial"/>
              </a:rPr>
              <a:t>تحتوي هذه الحزمة على معلومات وموارد للمعلمين لإجراء استعلام في ممارساتهم يركز على الحوار.</a:t>
            </a:r>
            <a:endParaRPr/>
          </a:p>
          <a:p>
            <a:pPr indent="0" lvl="0" marL="18415" marR="0" rtl="1" algn="r">
              <a:lnSpc>
                <a:spcPct val="100000"/>
              </a:lnSpc>
              <a:spcBef>
                <a:spcPts val="1420"/>
              </a:spcBef>
              <a:spcAft>
                <a:spcPts val="0"/>
              </a:spcAft>
              <a:buNone/>
            </a:pPr>
            <a:r>
              <a:rPr b="1" lang="ar-SA" sz="1800">
                <a:solidFill>
                  <a:schemeClr val="dk1"/>
                </a:solidFill>
                <a:latin typeface="Arial"/>
                <a:ea typeface="Arial"/>
                <a:cs typeface="Arial"/>
                <a:sym typeface="Arial"/>
              </a:rPr>
              <a:t>T-SEDA: دليل المستخدمين</a:t>
            </a:r>
            <a:endParaRPr/>
          </a:p>
          <a:p>
            <a:pPr indent="0" lvl="0" marL="18415" marR="5080" rtl="1" algn="r">
              <a:lnSpc>
                <a:spcPct val="101400"/>
              </a:lnSpc>
              <a:spcBef>
                <a:spcPts val="10"/>
              </a:spcBef>
              <a:spcAft>
                <a:spcPts val="0"/>
              </a:spcAft>
              <a:buNone/>
            </a:pPr>
            <a:r>
              <a:rPr lang="ar-SA" sz="1400">
                <a:solidFill>
                  <a:schemeClr val="dk1"/>
                </a:solidFill>
                <a:latin typeface="Arial"/>
                <a:ea typeface="Arial"/>
                <a:cs typeface="Arial"/>
                <a:sym typeface="Arial"/>
              </a:rPr>
              <a:t>معلومات حول الحوار التربوي و دليل إجرائي يقود المستخدم خطوة بخطوة خلال عملية الاستعلام. كما يقدم </a:t>
            </a:r>
            <a:r>
              <a:rPr b="1" lang="ar-SA" sz="1400">
                <a:solidFill>
                  <a:schemeClr val="dk1"/>
                </a:solidFill>
                <a:latin typeface="Arial"/>
                <a:ea typeface="Arial"/>
                <a:cs typeface="Arial"/>
                <a:sym typeface="Arial"/>
              </a:rPr>
              <a:t>دورة الاستعلام التأملية</a:t>
            </a:r>
            <a:r>
              <a:rPr lang="ar-SA" sz="1400">
                <a:solidFill>
                  <a:schemeClr val="dk1"/>
                </a:solidFill>
                <a:latin typeface="Arial"/>
                <a:ea typeface="Arial"/>
                <a:cs typeface="Arial"/>
                <a:sym typeface="Arial"/>
              </a:rPr>
              <a:t>، وهي التي تقع في صميم استعلام الفصل الدراسي. ويشمل أيضًا </a:t>
            </a:r>
            <a:r>
              <a:rPr b="1" lang="ar-SA" sz="1400">
                <a:solidFill>
                  <a:schemeClr val="dk1"/>
                </a:solidFill>
                <a:latin typeface="Arial"/>
                <a:ea typeface="Arial"/>
                <a:cs typeface="Arial"/>
                <a:sym typeface="Arial"/>
              </a:rPr>
              <a:t>التدقيق الذاتي</a:t>
            </a:r>
            <a:r>
              <a:rPr lang="ar-SA" sz="1400">
                <a:solidFill>
                  <a:schemeClr val="dk1"/>
                </a:solidFill>
                <a:latin typeface="Arial"/>
                <a:ea typeface="Arial"/>
                <a:cs typeface="Arial"/>
                <a:sym typeface="Arial"/>
              </a:rPr>
              <a:t> التي تُعينك على التفكُّر في ممارساتك.</a:t>
            </a:r>
            <a:endParaRPr/>
          </a:p>
          <a:p>
            <a:pPr indent="0" lvl="0" marL="0" marR="0" rtl="1" algn="r">
              <a:lnSpc>
                <a:spcPct val="100000"/>
              </a:lnSpc>
              <a:spcBef>
                <a:spcPts val="35"/>
              </a:spcBef>
              <a:spcAft>
                <a:spcPts val="0"/>
              </a:spcAft>
              <a:buNone/>
            </a:pPr>
            <a:r>
              <a:t/>
            </a:r>
            <a:endParaRPr sz="2100">
              <a:solidFill>
                <a:schemeClr val="dk1"/>
              </a:solidFill>
              <a:latin typeface="Times New Roman"/>
              <a:ea typeface="Times New Roman"/>
              <a:cs typeface="Times New Roman"/>
              <a:sym typeface="Times New Roman"/>
            </a:endParaRPr>
          </a:p>
          <a:p>
            <a:pPr indent="0" lvl="0" marL="18415" marR="0" rtl="1" algn="r">
              <a:lnSpc>
                <a:spcPct val="100000"/>
              </a:lnSpc>
              <a:spcBef>
                <a:spcPts val="0"/>
              </a:spcBef>
              <a:spcAft>
                <a:spcPts val="0"/>
              </a:spcAft>
              <a:buNone/>
            </a:pPr>
            <a:r>
              <a:rPr b="1" lang="ar-SA" sz="1800">
                <a:solidFill>
                  <a:srgbClr val="1A616F"/>
                </a:solidFill>
                <a:latin typeface="Arial"/>
                <a:ea typeface="Arial"/>
                <a:cs typeface="Arial"/>
                <a:sym typeface="Arial"/>
              </a:rPr>
              <a:t>T-SEDA: الموارد الأساسية</a:t>
            </a:r>
            <a:endParaRPr/>
          </a:p>
          <a:p>
            <a:pPr indent="0" lvl="0" marL="18415" marR="445769" rtl="1" algn="r">
              <a:lnSpc>
                <a:spcPct val="102800"/>
              </a:lnSpc>
              <a:spcBef>
                <a:spcPts val="515"/>
              </a:spcBef>
              <a:spcAft>
                <a:spcPts val="0"/>
              </a:spcAft>
              <a:buNone/>
            </a:pPr>
            <a:r>
              <a:rPr b="1" lang="ar-SA" sz="1400">
                <a:solidFill>
                  <a:schemeClr val="dk1"/>
                </a:solidFill>
                <a:latin typeface="Arial"/>
                <a:ea typeface="Arial"/>
                <a:cs typeface="Arial"/>
                <a:sym typeface="Arial"/>
              </a:rPr>
              <a:t>القسم 1: إطار الترميز</a:t>
            </a:r>
            <a:r>
              <a:rPr lang="ar-SA" sz="1400">
                <a:solidFill>
                  <a:schemeClr val="dk1"/>
                </a:solidFill>
                <a:latin typeface="Arial"/>
                <a:ea typeface="Arial"/>
                <a:cs typeface="Arial"/>
                <a:sym typeface="Arial"/>
              </a:rPr>
              <a:t> قائمة لفئات تحليل الحوار وشرح لها، موضحة بنماذج من التوجيهات المحفّزة والمساهمات، بالإضافة إلى ممارسات حوارية أشمل في الفصل الدراسي.</a:t>
            </a:r>
            <a:endParaRPr/>
          </a:p>
          <a:p>
            <a:pPr indent="0" lvl="0" marL="18415" marR="0" rtl="1" algn="r">
              <a:lnSpc>
                <a:spcPct val="100000"/>
              </a:lnSpc>
              <a:spcBef>
                <a:spcPts val="620"/>
              </a:spcBef>
              <a:spcAft>
                <a:spcPts val="0"/>
              </a:spcAft>
              <a:buNone/>
            </a:pPr>
            <a:r>
              <a:rPr b="1" lang="ar-SA" sz="1400">
                <a:solidFill>
                  <a:schemeClr val="dk1"/>
                </a:solidFill>
                <a:latin typeface="Arial"/>
                <a:ea typeface="Arial"/>
                <a:cs typeface="Arial"/>
                <a:sym typeface="Arial"/>
              </a:rPr>
              <a:t>القسم 2: قوالب</a:t>
            </a:r>
            <a:r>
              <a:rPr lang="ar-SA" sz="1400">
                <a:solidFill>
                  <a:schemeClr val="dk1"/>
                </a:solidFill>
                <a:latin typeface="Arial"/>
                <a:ea typeface="Arial"/>
                <a:cs typeface="Arial"/>
                <a:sym typeface="Arial"/>
              </a:rPr>
              <a:t> لمقاييس </a:t>
            </a:r>
            <a:r>
              <a:rPr b="1" lang="ar-SA" sz="1400">
                <a:solidFill>
                  <a:schemeClr val="dk1"/>
                </a:solidFill>
                <a:latin typeface="Arial"/>
                <a:ea typeface="Arial"/>
                <a:cs typeface="Arial"/>
                <a:sym typeface="Arial"/>
              </a:rPr>
              <a:t>ملاحظة الحوار وترميزه</a:t>
            </a:r>
            <a:r>
              <a:rPr lang="ar-SA" sz="1400">
                <a:solidFill>
                  <a:schemeClr val="dk1"/>
                </a:solidFill>
                <a:latin typeface="Arial"/>
                <a:ea typeface="Arial"/>
                <a:cs typeface="Arial"/>
                <a:sym typeface="Arial"/>
              </a:rPr>
              <a:t>.</a:t>
            </a:r>
            <a:br>
              <a:rPr lang="ar-SA" sz="1400">
                <a:solidFill>
                  <a:schemeClr val="dk1"/>
                </a:solidFill>
                <a:latin typeface="Arial"/>
                <a:ea typeface="Arial"/>
                <a:cs typeface="Arial"/>
                <a:sym typeface="Arial"/>
              </a:rPr>
            </a:br>
            <a:br>
              <a:rPr lang="ar-SA" sz="1400">
                <a:solidFill>
                  <a:schemeClr val="dk1"/>
                </a:solidFill>
                <a:latin typeface="Arial"/>
                <a:ea typeface="Arial"/>
                <a:cs typeface="Arial"/>
                <a:sym typeface="Arial"/>
              </a:rPr>
            </a:br>
            <a:r>
              <a:rPr lang="ar-SA" sz="1400">
                <a:solidFill>
                  <a:schemeClr val="dk1"/>
                </a:solidFill>
                <a:latin typeface="Arial"/>
                <a:ea typeface="Arial"/>
                <a:cs typeface="Arial"/>
                <a:sym typeface="Arial"/>
              </a:rPr>
              <a:t>تحديد الفترات الزمنية للتجربة البحثية؛ قوائم التحقق؛ مقاييس التقييم</a:t>
            </a:r>
            <a:endParaRPr/>
          </a:p>
          <a:p>
            <a:pPr indent="0" lvl="0" marL="0" marR="0" rtl="1" algn="r">
              <a:lnSpc>
                <a:spcPct val="100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marR="0" rtl="1" algn="r">
              <a:lnSpc>
                <a:spcPct val="100000"/>
              </a:lnSpc>
              <a:spcBef>
                <a:spcPts val="10"/>
              </a:spcBef>
              <a:spcAft>
                <a:spcPts val="0"/>
              </a:spcAft>
              <a:buNone/>
            </a:pPr>
            <a:r>
              <a:t/>
            </a:r>
            <a:endParaRPr sz="1550">
              <a:solidFill>
                <a:schemeClr val="dk1"/>
              </a:solidFill>
              <a:latin typeface="Times New Roman"/>
              <a:ea typeface="Times New Roman"/>
              <a:cs typeface="Times New Roman"/>
              <a:sym typeface="Times New Roman"/>
            </a:endParaRPr>
          </a:p>
          <a:p>
            <a:pPr indent="0" lvl="0" marL="12700" marR="0" rtl="1" algn="r">
              <a:lnSpc>
                <a:spcPct val="100000"/>
              </a:lnSpc>
              <a:spcBef>
                <a:spcPts val="5"/>
              </a:spcBef>
              <a:spcAft>
                <a:spcPts val="0"/>
              </a:spcAft>
              <a:buNone/>
            </a:pPr>
            <a:r>
              <a:rPr b="1" lang="ar-SA" sz="1800">
                <a:solidFill>
                  <a:srgbClr val="1A616F"/>
                </a:solidFill>
                <a:latin typeface="Arial"/>
                <a:ea typeface="Arial"/>
                <a:cs typeface="Arial"/>
                <a:sym typeface="Arial"/>
              </a:rPr>
              <a:t>T-SEDA: الموارد الداعمة</a:t>
            </a:r>
            <a:endParaRPr/>
          </a:p>
          <a:p>
            <a:pPr indent="0" lvl="0" marL="12700" marR="0" rtl="1" algn="r">
              <a:lnSpc>
                <a:spcPct val="100000"/>
              </a:lnSpc>
              <a:spcBef>
                <a:spcPts val="1855"/>
              </a:spcBef>
              <a:spcAft>
                <a:spcPts val="0"/>
              </a:spcAft>
              <a:buNone/>
            </a:pPr>
            <a:r>
              <a:rPr b="1" lang="ar-SA" sz="1600">
                <a:solidFill>
                  <a:schemeClr val="dk1"/>
                </a:solidFill>
                <a:latin typeface="Arial"/>
                <a:ea typeface="Arial"/>
                <a:cs typeface="Arial"/>
                <a:sym typeface="Arial"/>
              </a:rPr>
              <a:t>هذه الموارد الإضافية متاحة على الإنترنت عبر الرابط: </a:t>
            </a:r>
            <a:r>
              <a:rPr b="1" lang="ar-SA" sz="1600" u="sng">
                <a:solidFill>
                  <a:schemeClr val="hlink"/>
                </a:solidFill>
                <a:latin typeface="Arial"/>
                <a:ea typeface="Arial"/>
                <a:cs typeface="Arial"/>
                <a:sym typeface="Arial"/>
                <a:hlinkClick r:id="rId3"/>
              </a:rPr>
              <a:t>http://bit.ly/T-SEDA</a:t>
            </a:r>
            <a:endParaRPr/>
          </a:p>
          <a:p>
            <a:pPr indent="0" lvl="0" marL="61594" marR="0" rtl="1" algn="r">
              <a:lnSpc>
                <a:spcPct val="100000"/>
              </a:lnSpc>
              <a:spcBef>
                <a:spcPts val="1445"/>
              </a:spcBef>
              <a:spcAft>
                <a:spcPts val="0"/>
              </a:spcAft>
              <a:buNone/>
            </a:pPr>
            <a:r>
              <a:rPr b="1" lang="ar-SA" sz="1400" u="sng">
                <a:solidFill>
                  <a:schemeClr val="dk1"/>
                </a:solidFill>
                <a:latin typeface="Arial"/>
                <a:ea typeface="Arial"/>
                <a:cs typeface="Arial"/>
                <a:sym typeface="Arial"/>
              </a:rPr>
              <a:t>القسم 3:</a:t>
            </a:r>
            <a:r>
              <a:rPr b="1" lang="ar-SA" sz="1400">
                <a:solidFill>
                  <a:schemeClr val="dk1"/>
                </a:solidFill>
                <a:latin typeface="Arial"/>
                <a:ea typeface="Arial"/>
                <a:cs typeface="Arial"/>
                <a:sym typeface="Arial"/>
              </a:rPr>
              <a:t> الإرشادات الفنية للتسجيل والتحويل إلى نصوص مكتوبة</a:t>
            </a:r>
            <a:endParaRPr b="1" sz="1400">
              <a:solidFill>
                <a:schemeClr val="dk1"/>
              </a:solidFill>
              <a:latin typeface="Arial"/>
              <a:ea typeface="Arial"/>
              <a:cs typeface="Arial"/>
              <a:sym typeface="Arial"/>
            </a:endParaRPr>
          </a:p>
          <a:p>
            <a:pPr indent="0" lvl="0" marL="61594" marR="285750" rtl="1" algn="r">
              <a:lnSpc>
                <a:spcPct val="102899"/>
              </a:lnSpc>
              <a:spcBef>
                <a:spcPts val="450"/>
              </a:spcBef>
              <a:spcAft>
                <a:spcPts val="0"/>
              </a:spcAft>
              <a:buNone/>
            </a:pPr>
            <a:r>
              <a:rPr b="1" lang="ar-SA" sz="1400" u="sng">
                <a:solidFill>
                  <a:schemeClr val="dk1"/>
                </a:solidFill>
                <a:latin typeface="Arial"/>
                <a:ea typeface="Arial"/>
                <a:cs typeface="Arial"/>
                <a:sym typeface="Arial"/>
              </a:rPr>
              <a:t>القسم 4:</a:t>
            </a:r>
            <a:r>
              <a:rPr b="1" lang="ar-SA" sz="1400">
                <a:solidFill>
                  <a:schemeClr val="dk1"/>
                </a:solidFill>
                <a:latin typeface="Arial"/>
                <a:ea typeface="Arial"/>
                <a:cs typeface="Arial"/>
                <a:sym typeface="Arial"/>
              </a:rPr>
              <a:t> دراسات الحالة. </a:t>
            </a:r>
            <a:r>
              <a:rPr lang="ar-SA" sz="1400">
                <a:solidFill>
                  <a:schemeClr val="dk1"/>
                </a:solidFill>
                <a:latin typeface="Arial"/>
                <a:ea typeface="Arial"/>
                <a:cs typeface="Arial"/>
                <a:sym typeface="Arial"/>
              </a:rPr>
              <a:t>أمثلة توضح ترميز المعلمين للحوار وتأويلهم له ضمن سياقات مختلفة، وتشمل النتائج التي توصل إليها المعلمون والخطوات التالية.</a:t>
            </a:r>
            <a:endParaRPr/>
          </a:p>
          <a:p>
            <a:pPr indent="0" lvl="0" marL="61594" marR="56514" rtl="1" algn="r">
              <a:lnSpc>
                <a:spcPct val="104299"/>
              </a:lnSpc>
              <a:spcBef>
                <a:spcPts val="425"/>
              </a:spcBef>
              <a:spcAft>
                <a:spcPts val="0"/>
              </a:spcAft>
              <a:buNone/>
            </a:pPr>
            <a:r>
              <a:rPr b="1" lang="ar-SA" sz="1400" u="sng">
                <a:solidFill>
                  <a:schemeClr val="dk1"/>
                </a:solidFill>
                <a:latin typeface="Arial"/>
                <a:ea typeface="Arial"/>
                <a:cs typeface="Arial"/>
                <a:sym typeface="Arial"/>
              </a:rPr>
              <a:t>القسم 5:</a:t>
            </a:r>
            <a:r>
              <a:rPr b="1" lang="ar-SA" sz="1400">
                <a:solidFill>
                  <a:schemeClr val="dk1"/>
                </a:solidFill>
                <a:latin typeface="Arial"/>
                <a:ea typeface="Arial"/>
                <a:cs typeface="Arial"/>
                <a:sym typeface="Arial"/>
              </a:rPr>
              <a:t> أفكار لتنفيذ الحوار في فصلك الدراسي. </a:t>
            </a:r>
            <a:r>
              <a:rPr lang="ar-SA" sz="1400">
                <a:solidFill>
                  <a:schemeClr val="dk1"/>
                </a:solidFill>
                <a:latin typeface="Arial"/>
                <a:ea typeface="Arial"/>
                <a:cs typeface="Arial"/>
                <a:sym typeface="Arial"/>
              </a:rPr>
              <a:t>تتضمن إشارات مرجعية إلى أبحاث أخرى حول الحوار وروابط إلى موارد ذات صلة.</a:t>
            </a:r>
            <a:endParaRPr/>
          </a:p>
          <a:p>
            <a:pPr indent="0" lvl="0" marL="61594" marR="0" rtl="1" algn="r">
              <a:lnSpc>
                <a:spcPct val="100000"/>
              </a:lnSpc>
              <a:spcBef>
                <a:spcPts val="520"/>
              </a:spcBef>
              <a:spcAft>
                <a:spcPts val="0"/>
              </a:spcAft>
              <a:buNone/>
            </a:pPr>
            <a:r>
              <a:rPr b="1" lang="ar-SA" sz="1400" u="sng">
                <a:solidFill>
                  <a:schemeClr val="dk1"/>
                </a:solidFill>
                <a:latin typeface="Arial"/>
                <a:ea typeface="Arial"/>
                <a:cs typeface="Arial"/>
                <a:sym typeface="Arial"/>
              </a:rPr>
              <a:t>قوالب فارغة:</a:t>
            </a:r>
            <a:r>
              <a:rPr b="1" lang="ar-SA" sz="1400">
                <a:solidFill>
                  <a:schemeClr val="dk1"/>
                </a:solidFill>
                <a:latin typeface="Arial"/>
                <a:ea typeface="Arial"/>
                <a:cs typeface="Arial"/>
                <a:sym typeface="Arial"/>
              </a:rPr>
              <a:t> الدورة الاستعلامية التأملية، قوالب الملاحظة، التأمل الذاتي، قالب تقرير استفسارات الطلبة</a:t>
            </a:r>
            <a:endParaRPr b="1" sz="1400">
              <a:solidFill>
                <a:schemeClr val="dk1"/>
              </a:solidFill>
              <a:latin typeface="Arial"/>
              <a:ea typeface="Arial"/>
              <a:cs typeface="Arial"/>
              <a:sym typeface="Arial"/>
            </a:endParaRPr>
          </a:p>
          <a:p>
            <a:pPr indent="0" lvl="0" marL="0" marR="0" rtl="1" algn="r">
              <a:lnSpc>
                <a:spcPct val="100000"/>
              </a:lnSpc>
              <a:spcBef>
                <a:spcPts val="5"/>
              </a:spcBef>
              <a:spcAft>
                <a:spcPts val="0"/>
              </a:spcAft>
              <a:buNone/>
            </a:pPr>
            <a:r>
              <a:t/>
            </a:r>
            <a:endParaRPr sz="2350">
              <a:solidFill>
                <a:schemeClr val="dk1"/>
              </a:solidFill>
              <a:latin typeface="Times New Roman"/>
              <a:ea typeface="Times New Roman"/>
              <a:cs typeface="Times New Roman"/>
              <a:sym typeface="Times New Roman"/>
            </a:endParaRPr>
          </a:p>
          <a:p>
            <a:pPr indent="0" lvl="0" marL="52705" marR="0" rtl="1" algn="r">
              <a:lnSpc>
                <a:spcPct val="100000"/>
              </a:lnSpc>
              <a:spcBef>
                <a:spcPts val="0"/>
              </a:spcBef>
              <a:spcAft>
                <a:spcPts val="0"/>
              </a:spcAft>
              <a:buNone/>
            </a:pPr>
            <a:r>
              <a:rPr b="1" lang="ar-SA" sz="1400">
                <a:solidFill>
                  <a:schemeClr val="dk1"/>
                </a:solidFill>
                <a:latin typeface="Arial"/>
                <a:ea typeface="Arial"/>
                <a:cs typeface="Arial"/>
                <a:sym typeface="Arial"/>
              </a:rPr>
              <a:t>الحزمة الكاملة متاحة عبر الإنترنت، بما في ذلك القوالب القابلة للتنزيل بشكل منفصل للطباعة أو التحرير؛ ابحث عن الرمز     .</a:t>
            </a:r>
            <a:endParaRPr/>
          </a:p>
        </p:txBody>
      </p:sp>
      <p:sp>
        <p:nvSpPr>
          <p:cNvPr id="114" name="Google Shape;114;p15"/>
          <p:cNvSpPr/>
          <p:nvPr/>
        </p:nvSpPr>
        <p:spPr>
          <a:xfrm>
            <a:off x="2984500" y="6829425"/>
            <a:ext cx="190498" cy="1904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15"/>
          <p:cNvSpPr txBox="1"/>
          <p:nvPr/>
        </p:nvSpPr>
        <p:spPr>
          <a:xfrm>
            <a:off x="5285281" y="7210425"/>
            <a:ext cx="121920" cy="167640"/>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2" name="Shape 552"/>
        <p:cNvGrpSpPr/>
        <p:nvPr/>
      </p:nvGrpSpPr>
      <p:grpSpPr>
        <a:xfrm>
          <a:off x="0" y="0"/>
          <a:ext cx="0" cy="0"/>
          <a:chOff x="0" y="0"/>
          <a:chExt cx="0" cy="0"/>
        </a:xfrm>
      </p:grpSpPr>
      <p:sp>
        <p:nvSpPr>
          <p:cNvPr id="553" name="Google Shape;553;p42"/>
          <p:cNvSpPr txBox="1"/>
          <p:nvPr/>
        </p:nvSpPr>
        <p:spPr>
          <a:xfrm>
            <a:off x="656591" y="627380"/>
            <a:ext cx="9727565" cy="27432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0950">
            <a:spAutoFit/>
          </a:bodyPr>
          <a:lstStyle/>
          <a:p>
            <a:pPr indent="0" lvl="0" marL="861060" marR="0" rtl="1" algn="r">
              <a:lnSpc>
                <a:spcPct val="100000"/>
              </a:lnSpc>
              <a:spcBef>
                <a:spcPts val="0"/>
              </a:spcBef>
              <a:spcAft>
                <a:spcPts val="0"/>
              </a:spcAft>
              <a:buNone/>
            </a:pPr>
            <a:r>
              <a:rPr lang="ar-SA" sz="1200">
                <a:solidFill>
                  <a:schemeClr val="dk1"/>
                </a:solidFill>
                <a:latin typeface="Arimo"/>
                <a:ea typeface="Arimo"/>
                <a:cs typeface="Arimo"/>
                <a:sym typeface="Arimo"/>
              </a:rPr>
              <a:t>قد تمنحك المخططات الواردة في هذه الصفحات بعض الأفكار الإضافية حول ما تريد التركيز عليه وكيفية تشكيل سؤالك.</a:t>
            </a:r>
            <a:endParaRPr/>
          </a:p>
        </p:txBody>
      </p:sp>
      <p:grpSp>
        <p:nvGrpSpPr>
          <p:cNvPr id="554" name="Google Shape;554;p42"/>
          <p:cNvGrpSpPr/>
          <p:nvPr/>
        </p:nvGrpSpPr>
        <p:grpSpPr>
          <a:xfrm>
            <a:off x="784144" y="1440346"/>
            <a:ext cx="9472455" cy="5139357"/>
            <a:chOff x="2776" y="402121"/>
            <a:chExt cx="9472455" cy="5139357"/>
          </a:xfrm>
        </p:grpSpPr>
        <p:sp>
          <p:nvSpPr>
            <p:cNvPr id="555" name="Google Shape;555;p42"/>
            <p:cNvSpPr/>
            <p:nvPr/>
          </p:nvSpPr>
          <p:spPr>
            <a:xfrm>
              <a:off x="948360" y="3496640"/>
              <a:ext cx="91440" cy="57660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56" name="Google Shape;556;p42"/>
            <p:cNvSpPr/>
            <p:nvPr/>
          </p:nvSpPr>
          <p:spPr>
            <a:xfrm>
              <a:off x="994080" y="1661076"/>
              <a:ext cx="3634779" cy="576608"/>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57" name="Google Shape;557;p42"/>
            <p:cNvSpPr/>
            <p:nvPr/>
          </p:nvSpPr>
          <p:spPr>
            <a:xfrm>
              <a:off x="3371546" y="3496640"/>
              <a:ext cx="91440" cy="57660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58" name="Google Shape;558;p42"/>
            <p:cNvSpPr/>
            <p:nvPr/>
          </p:nvSpPr>
          <p:spPr>
            <a:xfrm>
              <a:off x="3417266" y="1661076"/>
              <a:ext cx="1211593" cy="576608"/>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59" name="Google Shape;559;p42"/>
            <p:cNvSpPr/>
            <p:nvPr/>
          </p:nvSpPr>
          <p:spPr>
            <a:xfrm>
              <a:off x="5794732" y="3496640"/>
              <a:ext cx="91440" cy="57660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60" name="Google Shape;560;p42"/>
            <p:cNvSpPr/>
            <p:nvPr/>
          </p:nvSpPr>
          <p:spPr>
            <a:xfrm>
              <a:off x="4628859" y="1661076"/>
              <a:ext cx="1211593" cy="576608"/>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61" name="Google Shape;561;p42"/>
            <p:cNvSpPr/>
            <p:nvPr/>
          </p:nvSpPr>
          <p:spPr>
            <a:xfrm>
              <a:off x="8217919" y="3496640"/>
              <a:ext cx="91440" cy="57660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62" name="Google Shape;562;p42"/>
            <p:cNvSpPr/>
            <p:nvPr/>
          </p:nvSpPr>
          <p:spPr>
            <a:xfrm>
              <a:off x="4628859" y="1661076"/>
              <a:ext cx="3634779" cy="576608"/>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63" name="Google Shape;563;p42"/>
            <p:cNvSpPr/>
            <p:nvPr/>
          </p:nvSpPr>
          <p:spPr>
            <a:xfrm>
              <a:off x="3637556" y="402121"/>
              <a:ext cx="1982606" cy="1258955"/>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2"/>
            <p:cNvSpPr/>
            <p:nvPr/>
          </p:nvSpPr>
          <p:spPr>
            <a:xfrm>
              <a:off x="3857845" y="611396"/>
              <a:ext cx="1982606" cy="1258955"/>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2"/>
            <p:cNvSpPr txBox="1"/>
            <p:nvPr/>
          </p:nvSpPr>
          <p:spPr>
            <a:xfrm>
              <a:off x="3894719" y="648270"/>
              <a:ext cx="1908858" cy="1185207"/>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Calibri"/>
                <a:buNone/>
              </a:pPr>
              <a:r>
                <a:rPr lang="ar-SA" sz="1400">
                  <a:solidFill>
                    <a:schemeClr val="dk1"/>
                  </a:solidFill>
                  <a:latin typeface="Calibri"/>
                  <a:ea typeface="Calibri"/>
                  <a:cs typeface="Calibri"/>
                  <a:sym typeface="Calibri"/>
                </a:rPr>
                <a:t> أريد أن أركز على ممارستي. أريد...</a:t>
              </a:r>
              <a:endParaRPr sz="1400">
                <a:solidFill>
                  <a:schemeClr val="dk1"/>
                </a:solidFill>
                <a:latin typeface="Calibri"/>
                <a:ea typeface="Calibri"/>
                <a:cs typeface="Calibri"/>
                <a:sym typeface="Calibri"/>
              </a:endParaRPr>
            </a:p>
          </p:txBody>
        </p:sp>
        <p:sp>
          <p:nvSpPr>
            <p:cNvPr id="566" name="Google Shape;566;p42"/>
            <p:cNvSpPr/>
            <p:nvPr/>
          </p:nvSpPr>
          <p:spPr>
            <a:xfrm>
              <a:off x="7272335" y="2237684"/>
              <a:ext cx="1982606" cy="1258955"/>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2"/>
            <p:cNvSpPr/>
            <p:nvPr/>
          </p:nvSpPr>
          <p:spPr>
            <a:xfrm>
              <a:off x="7492625" y="2446959"/>
              <a:ext cx="1982606" cy="1258955"/>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2"/>
            <p:cNvSpPr txBox="1"/>
            <p:nvPr/>
          </p:nvSpPr>
          <p:spPr>
            <a:xfrm>
              <a:off x="7529499" y="2483833"/>
              <a:ext cx="1908858" cy="1185207"/>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Calibri"/>
                <a:buNone/>
              </a:pPr>
              <a:r>
                <a:rPr lang="ar-SA" sz="1400">
                  <a:solidFill>
                    <a:schemeClr val="dk1"/>
                  </a:solidFill>
                  <a:latin typeface="Calibri"/>
                  <a:ea typeface="Calibri"/>
                  <a:cs typeface="Calibri"/>
                  <a:sym typeface="Calibri"/>
                </a:rPr>
                <a:t> إيجاد طرق لدفع الطلاب إلى طرح أسئلة بشأن أفكار زملائهم</a:t>
              </a:r>
              <a:endParaRPr sz="1400">
                <a:solidFill>
                  <a:schemeClr val="dk1"/>
                </a:solidFill>
                <a:latin typeface="Calibri"/>
                <a:ea typeface="Calibri"/>
                <a:cs typeface="Calibri"/>
                <a:sym typeface="Calibri"/>
              </a:endParaRPr>
            </a:p>
          </p:txBody>
        </p:sp>
        <p:sp>
          <p:nvSpPr>
            <p:cNvPr id="569" name="Google Shape;569;p42"/>
            <p:cNvSpPr/>
            <p:nvPr/>
          </p:nvSpPr>
          <p:spPr>
            <a:xfrm>
              <a:off x="7272335" y="4073248"/>
              <a:ext cx="1982606" cy="1258955"/>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2"/>
            <p:cNvSpPr/>
            <p:nvPr/>
          </p:nvSpPr>
          <p:spPr>
            <a:xfrm>
              <a:off x="7492625" y="4282523"/>
              <a:ext cx="1982606" cy="1258955"/>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2"/>
            <p:cNvSpPr txBox="1"/>
            <p:nvPr/>
          </p:nvSpPr>
          <p:spPr>
            <a:xfrm>
              <a:off x="7529499" y="4319397"/>
              <a:ext cx="1908858" cy="1185207"/>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Calibri"/>
                <a:buNone/>
              </a:pPr>
              <a:r>
                <a:rPr lang="ar-SA" sz="1400">
                  <a:solidFill>
                    <a:schemeClr val="dk1"/>
                  </a:solidFill>
                  <a:latin typeface="Calibri"/>
                  <a:ea typeface="Calibri"/>
                  <a:cs typeface="Calibri"/>
                  <a:sym typeface="Calibri"/>
                </a:rPr>
                <a:t>ما مقدار استفادتي من عرض صور بادئات الجمل لنمذجة طرق طرح الأسئلة؟</a:t>
              </a:r>
              <a:endParaRPr sz="1400">
                <a:solidFill>
                  <a:schemeClr val="dk1"/>
                </a:solidFill>
                <a:latin typeface="Calibri"/>
                <a:ea typeface="Calibri"/>
                <a:cs typeface="Calibri"/>
                <a:sym typeface="Calibri"/>
              </a:endParaRPr>
            </a:p>
          </p:txBody>
        </p:sp>
        <p:sp>
          <p:nvSpPr>
            <p:cNvPr id="572" name="Google Shape;572;p42"/>
            <p:cNvSpPr/>
            <p:nvPr/>
          </p:nvSpPr>
          <p:spPr>
            <a:xfrm>
              <a:off x="4849149" y="2237684"/>
              <a:ext cx="1982606" cy="1258955"/>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2"/>
            <p:cNvSpPr/>
            <p:nvPr/>
          </p:nvSpPr>
          <p:spPr>
            <a:xfrm>
              <a:off x="5069438" y="2446959"/>
              <a:ext cx="1982606" cy="1258955"/>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2"/>
            <p:cNvSpPr txBox="1"/>
            <p:nvPr/>
          </p:nvSpPr>
          <p:spPr>
            <a:xfrm>
              <a:off x="5106312" y="2483833"/>
              <a:ext cx="1908858" cy="1185207"/>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Calibri"/>
                <a:buNone/>
              </a:pPr>
              <a:r>
                <a:rPr lang="ar-SA" sz="1400">
                  <a:solidFill>
                    <a:schemeClr val="dk1"/>
                  </a:solidFill>
                  <a:latin typeface="Calibri"/>
                  <a:ea typeface="Calibri"/>
                  <a:cs typeface="Calibri"/>
                  <a:sym typeface="Calibri"/>
                </a:rPr>
                <a:t>التفكير في طرق لتشجيع الطلاب على تقديم أسباب تبرر أفكارهم</a:t>
              </a:r>
              <a:endParaRPr sz="1400">
                <a:solidFill>
                  <a:schemeClr val="dk1"/>
                </a:solidFill>
                <a:latin typeface="Calibri"/>
                <a:ea typeface="Calibri"/>
                <a:cs typeface="Calibri"/>
                <a:sym typeface="Calibri"/>
              </a:endParaRPr>
            </a:p>
          </p:txBody>
        </p:sp>
        <p:sp>
          <p:nvSpPr>
            <p:cNvPr id="575" name="Google Shape;575;p42"/>
            <p:cNvSpPr/>
            <p:nvPr/>
          </p:nvSpPr>
          <p:spPr>
            <a:xfrm>
              <a:off x="4849149" y="4073248"/>
              <a:ext cx="1982606" cy="1258955"/>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2"/>
            <p:cNvSpPr/>
            <p:nvPr/>
          </p:nvSpPr>
          <p:spPr>
            <a:xfrm>
              <a:off x="5069438" y="4282523"/>
              <a:ext cx="1982606" cy="1258955"/>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2"/>
            <p:cNvSpPr txBox="1"/>
            <p:nvPr/>
          </p:nvSpPr>
          <p:spPr>
            <a:xfrm>
              <a:off x="5106312" y="4319397"/>
              <a:ext cx="1908858" cy="1185207"/>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Calibri"/>
                <a:buNone/>
              </a:pPr>
              <a:r>
                <a:rPr lang="ar-SA" sz="1400">
                  <a:solidFill>
                    <a:schemeClr val="dk1"/>
                  </a:solidFill>
                  <a:latin typeface="Calibri"/>
                  <a:ea typeface="Calibri"/>
                  <a:cs typeface="Calibri"/>
                  <a:sym typeface="Calibri"/>
                </a:rPr>
                <a:t>ما مدى طرحي لأسئلة متابعة؟ هل أترك وقتاً كافياً للطلاب ليشرحوا إجاباتهم بشكل كامل؟</a:t>
              </a:r>
              <a:endParaRPr sz="1400">
                <a:solidFill>
                  <a:schemeClr val="dk1"/>
                </a:solidFill>
                <a:latin typeface="Calibri"/>
                <a:ea typeface="Calibri"/>
                <a:cs typeface="Calibri"/>
                <a:sym typeface="Calibri"/>
              </a:endParaRPr>
            </a:p>
          </p:txBody>
        </p:sp>
        <p:sp>
          <p:nvSpPr>
            <p:cNvPr id="578" name="Google Shape;578;p42"/>
            <p:cNvSpPr/>
            <p:nvPr/>
          </p:nvSpPr>
          <p:spPr>
            <a:xfrm>
              <a:off x="2425963" y="2237684"/>
              <a:ext cx="1982606" cy="1258955"/>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2"/>
            <p:cNvSpPr/>
            <p:nvPr/>
          </p:nvSpPr>
          <p:spPr>
            <a:xfrm>
              <a:off x="2646252" y="2446959"/>
              <a:ext cx="1982606" cy="1258955"/>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2"/>
            <p:cNvSpPr txBox="1"/>
            <p:nvPr/>
          </p:nvSpPr>
          <p:spPr>
            <a:xfrm>
              <a:off x="2683126" y="2483833"/>
              <a:ext cx="1908858" cy="1185207"/>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Calibri"/>
                <a:buNone/>
              </a:pPr>
              <a:r>
                <a:rPr lang="ar-SA" sz="1400">
                  <a:solidFill>
                    <a:schemeClr val="dk1"/>
                  </a:solidFill>
                  <a:latin typeface="Calibri"/>
                  <a:ea typeface="Calibri"/>
                  <a:cs typeface="Calibri"/>
                  <a:sym typeface="Calibri"/>
                </a:rPr>
                <a:t>تعزيز طرق يمكن للطلاب من خلالها الانطلاق من أفكارهم وأفكار زملائهم</a:t>
              </a:r>
              <a:endParaRPr sz="1400">
                <a:solidFill>
                  <a:schemeClr val="dk1"/>
                </a:solidFill>
                <a:latin typeface="Calibri"/>
                <a:ea typeface="Calibri"/>
                <a:cs typeface="Calibri"/>
                <a:sym typeface="Calibri"/>
              </a:endParaRPr>
            </a:p>
          </p:txBody>
        </p:sp>
        <p:sp>
          <p:nvSpPr>
            <p:cNvPr id="581" name="Google Shape;581;p42"/>
            <p:cNvSpPr/>
            <p:nvPr/>
          </p:nvSpPr>
          <p:spPr>
            <a:xfrm>
              <a:off x="2425963" y="4073248"/>
              <a:ext cx="1982606" cy="1258955"/>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2"/>
            <p:cNvSpPr/>
            <p:nvPr/>
          </p:nvSpPr>
          <p:spPr>
            <a:xfrm>
              <a:off x="2646252" y="4282523"/>
              <a:ext cx="1982606" cy="1258955"/>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2"/>
            <p:cNvSpPr txBox="1"/>
            <p:nvPr/>
          </p:nvSpPr>
          <p:spPr>
            <a:xfrm>
              <a:off x="2683126" y="4319397"/>
              <a:ext cx="1908858" cy="1185207"/>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Calibri"/>
                <a:buNone/>
              </a:pPr>
              <a:r>
                <a:rPr lang="ar-SA" sz="1400">
                  <a:solidFill>
                    <a:schemeClr val="dk1"/>
                  </a:solidFill>
                  <a:latin typeface="Calibri"/>
                  <a:ea typeface="Calibri"/>
                  <a:cs typeface="Calibri"/>
                  <a:sym typeface="Calibri"/>
                </a:rPr>
                <a:t> إلى أي مدى أوفر للطلاب فرصاً للتجاوب مع بعضهم البعض بدلاً من التجاوب معي فقط؟</a:t>
              </a:r>
              <a:endParaRPr sz="1400">
                <a:solidFill>
                  <a:schemeClr val="dk1"/>
                </a:solidFill>
                <a:latin typeface="Calibri"/>
                <a:ea typeface="Calibri"/>
                <a:cs typeface="Calibri"/>
                <a:sym typeface="Calibri"/>
              </a:endParaRPr>
            </a:p>
          </p:txBody>
        </p:sp>
        <p:sp>
          <p:nvSpPr>
            <p:cNvPr id="584" name="Google Shape;584;p42"/>
            <p:cNvSpPr/>
            <p:nvPr/>
          </p:nvSpPr>
          <p:spPr>
            <a:xfrm>
              <a:off x="2776" y="2237684"/>
              <a:ext cx="1982606" cy="1258955"/>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2"/>
            <p:cNvSpPr/>
            <p:nvPr/>
          </p:nvSpPr>
          <p:spPr>
            <a:xfrm>
              <a:off x="223066" y="2446959"/>
              <a:ext cx="1982606" cy="1258955"/>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2"/>
            <p:cNvSpPr txBox="1"/>
            <p:nvPr/>
          </p:nvSpPr>
          <p:spPr>
            <a:xfrm>
              <a:off x="259940" y="2483833"/>
              <a:ext cx="1908858" cy="1185207"/>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Calibri"/>
                <a:buNone/>
              </a:pPr>
              <a:r>
                <a:rPr lang="ar-SA" sz="1400">
                  <a:solidFill>
                    <a:schemeClr val="dk1"/>
                  </a:solidFill>
                  <a:latin typeface="Calibri"/>
                  <a:ea typeface="Calibri"/>
                  <a:cs typeface="Calibri"/>
                  <a:sym typeface="Calibri"/>
                </a:rPr>
                <a:t> التفكير في طرق لتشجيع الطلاب على تكوين الروابط بين نقاط تسلسل تعليمي</a:t>
              </a:r>
              <a:endParaRPr sz="1400">
                <a:solidFill>
                  <a:schemeClr val="dk1"/>
                </a:solidFill>
                <a:latin typeface="Calibri"/>
                <a:ea typeface="Calibri"/>
                <a:cs typeface="Calibri"/>
                <a:sym typeface="Calibri"/>
              </a:endParaRPr>
            </a:p>
          </p:txBody>
        </p:sp>
        <p:sp>
          <p:nvSpPr>
            <p:cNvPr id="587" name="Google Shape;587;p42"/>
            <p:cNvSpPr/>
            <p:nvPr/>
          </p:nvSpPr>
          <p:spPr>
            <a:xfrm>
              <a:off x="2776" y="4073248"/>
              <a:ext cx="1982606" cy="1258955"/>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2"/>
            <p:cNvSpPr/>
            <p:nvPr/>
          </p:nvSpPr>
          <p:spPr>
            <a:xfrm>
              <a:off x="223066" y="4282523"/>
              <a:ext cx="1982606" cy="1258955"/>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2"/>
            <p:cNvSpPr txBox="1"/>
            <p:nvPr/>
          </p:nvSpPr>
          <p:spPr>
            <a:xfrm>
              <a:off x="259940" y="4319397"/>
              <a:ext cx="1908858" cy="1185207"/>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Calibri"/>
                <a:buNone/>
              </a:pPr>
              <a:r>
                <a:rPr lang="ar-SA" sz="1400">
                  <a:solidFill>
                    <a:schemeClr val="dk1"/>
                  </a:solidFill>
                  <a:latin typeface="Calibri"/>
                  <a:ea typeface="Calibri"/>
                  <a:cs typeface="Calibri"/>
                  <a:sym typeface="Calibri"/>
                </a:rPr>
                <a:t> ما مدى توفيري فرصاً للطلاب لمشاركة خبراتهم من خارج الفصل الدراسي في مجالات التعليم الشخصي والاجتماعي والصحي والاقتصادي؟</a:t>
              </a:r>
              <a:endParaRPr sz="1400">
                <a:solidFill>
                  <a:schemeClr val="dk1"/>
                </a:solidFill>
                <a:latin typeface="Calibri"/>
                <a:ea typeface="Calibri"/>
                <a:cs typeface="Calibri"/>
                <a:sym typeface="Calibri"/>
              </a:endParaRPr>
            </a:p>
          </p:txBody>
        </p:sp>
      </p:grpSp>
      <p:sp>
        <p:nvSpPr>
          <p:cNvPr id="590" name="Google Shape;590;p42"/>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4" name="Shape 594"/>
        <p:cNvGrpSpPr/>
        <p:nvPr/>
      </p:nvGrpSpPr>
      <p:grpSpPr>
        <a:xfrm>
          <a:off x="0" y="0"/>
          <a:ext cx="0" cy="0"/>
          <a:chOff x="0" y="0"/>
          <a:chExt cx="0" cy="0"/>
        </a:xfrm>
      </p:grpSpPr>
      <p:grpSp>
        <p:nvGrpSpPr>
          <p:cNvPr id="595" name="Google Shape;595;p43"/>
          <p:cNvGrpSpPr/>
          <p:nvPr/>
        </p:nvGrpSpPr>
        <p:grpSpPr>
          <a:xfrm>
            <a:off x="1115295" y="581581"/>
            <a:ext cx="8386608" cy="6255753"/>
            <a:chOff x="340595" y="556"/>
            <a:chExt cx="8386608" cy="6255753"/>
          </a:xfrm>
        </p:grpSpPr>
        <p:sp>
          <p:nvSpPr>
            <p:cNvPr id="596" name="Google Shape;596;p43"/>
            <p:cNvSpPr/>
            <p:nvPr/>
          </p:nvSpPr>
          <p:spPr>
            <a:xfrm>
              <a:off x="1172544" y="2740344"/>
              <a:ext cx="91440" cy="51051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97" name="Google Shape;597;p43"/>
            <p:cNvSpPr/>
            <p:nvPr/>
          </p:nvSpPr>
          <p:spPr>
            <a:xfrm>
              <a:off x="1218264" y="1115195"/>
              <a:ext cx="3255101" cy="510510"/>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98" name="Google Shape;598;p43"/>
            <p:cNvSpPr/>
            <p:nvPr/>
          </p:nvSpPr>
          <p:spPr>
            <a:xfrm>
              <a:off x="3317955" y="2740344"/>
              <a:ext cx="91440" cy="51051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99" name="Google Shape;599;p43"/>
            <p:cNvSpPr/>
            <p:nvPr/>
          </p:nvSpPr>
          <p:spPr>
            <a:xfrm>
              <a:off x="3363675" y="1115195"/>
              <a:ext cx="1109690" cy="510510"/>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600" name="Google Shape;600;p43"/>
            <p:cNvSpPr/>
            <p:nvPr/>
          </p:nvSpPr>
          <p:spPr>
            <a:xfrm>
              <a:off x="5463366" y="2740344"/>
              <a:ext cx="91440" cy="51051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01" name="Google Shape;601;p43"/>
            <p:cNvSpPr/>
            <p:nvPr/>
          </p:nvSpPr>
          <p:spPr>
            <a:xfrm>
              <a:off x="4473366" y="1115195"/>
              <a:ext cx="1035720" cy="510510"/>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602" name="Google Shape;602;p43"/>
            <p:cNvSpPr/>
            <p:nvPr/>
          </p:nvSpPr>
          <p:spPr>
            <a:xfrm>
              <a:off x="7608778" y="2740344"/>
              <a:ext cx="91440" cy="51051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03" name="Google Shape;603;p43"/>
            <p:cNvSpPr/>
            <p:nvPr/>
          </p:nvSpPr>
          <p:spPr>
            <a:xfrm>
              <a:off x="4473366" y="1115195"/>
              <a:ext cx="3181132" cy="510510"/>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604" name="Google Shape;604;p43"/>
            <p:cNvSpPr/>
            <p:nvPr/>
          </p:nvSpPr>
          <p:spPr>
            <a:xfrm>
              <a:off x="3595697" y="556"/>
              <a:ext cx="1755336" cy="1114638"/>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3"/>
            <p:cNvSpPr/>
            <p:nvPr/>
          </p:nvSpPr>
          <p:spPr>
            <a:xfrm>
              <a:off x="3790735" y="185842"/>
              <a:ext cx="1755336" cy="1114638"/>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3"/>
            <p:cNvSpPr txBox="1"/>
            <p:nvPr/>
          </p:nvSpPr>
          <p:spPr>
            <a:xfrm>
              <a:off x="3823382" y="218489"/>
              <a:ext cx="1690042" cy="1049344"/>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Clr>
                  <a:schemeClr val="dk1"/>
                </a:buClr>
                <a:buSzPts val="1200"/>
                <a:buFont typeface="Sakkal Majalla"/>
                <a:buNone/>
              </a:pPr>
              <a:r>
                <a:rPr b="1" lang="ar-SA" sz="1200">
                  <a:solidFill>
                    <a:schemeClr val="dk1"/>
                  </a:solidFill>
                  <a:latin typeface="Sakkal Majalla"/>
                  <a:ea typeface="Sakkal Majalla"/>
                  <a:cs typeface="Sakkal Majalla"/>
                  <a:sym typeface="Sakkal Majalla"/>
                </a:rPr>
                <a:t>أريد أن أركز على حوار الطلاب.</a:t>
              </a:r>
              <a:endParaRPr/>
            </a:p>
            <a:p>
              <a:pPr indent="0" lvl="0" marL="0" marR="0" rtl="1" algn="ctr">
                <a:lnSpc>
                  <a:spcPct val="90000"/>
                </a:lnSpc>
                <a:spcBef>
                  <a:spcPts val="420"/>
                </a:spcBef>
                <a:spcAft>
                  <a:spcPts val="0"/>
                </a:spcAft>
                <a:buClr>
                  <a:schemeClr val="dk1"/>
                </a:buClr>
                <a:buSzPts val="1400"/>
                <a:buFont typeface="Sakkal Majalla"/>
                <a:buNone/>
              </a:pPr>
              <a:r>
                <a:rPr b="1" lang="ar-SA" sz="1400">
                  <a:solidFill>
                    <a:schemeClr val="dk1"/>
                  </a:solidFill>
                  <a:latin typeface="Sakkal Majalla"/>
                  <a:ea typeface="Sakkal Majalla"/>
                  <a:cs typeface="Sakkal Majalla"/>
                  <a:sym typeface="Sakkal Majalla"/>
                </a:rPr>
                <a:t> أريد...</a:t>
              </a:r>
              <a:endParaRPr/>
            </a:p>
          </p:txBody>
        </p:sp>
        <p:sp>
          <p:nvSpPr>
            <p:cNvPr id="607" name="Google Shape;607;p43"/>
            <p:cNvSpPr/>
            <p:nvPr/>
          </p:nvSpPr>
          <p:spPr>
            <a:xfrm>
              <a:off x="6776830" y="1625705"/>
              <a:ext cx="1755336" cy="1114638"/>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3"/>
            <p:cNvSpPr/>
            <p:nvPr/>
          </p:nvSpPr>
          <p:spPr>
            <a:xfrm>
              <a:off x="6971867" y="1810991"/>
              <a:ext cx="1755336" cy="1114638"/>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3"/>
            <p:cNvSpPr txBox="1"/>
            <p:nvPr/>
          </p:nvSpPr>
          <p:spPr>
            <a:xfrm>
              <a:off x="7004514" y="1843638"/>
              <a:ext cx="1690042" cy="1049344"/>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Clr>
                  <a:schemeClr val="dk1"/>
                </a:buClr>
                <a:buSzPts val="1200"/>
                <a:buFont typeface="Sakkal Majalla"/>
                <a:buNone/>
              </a:pPr>
              <a:r>
                <a:rPr lang="ar-SA" sz="1200">
                  <a:solidFill>
                    <a:schemeClr val="dk1"/>
                  </a:solidFill>
                  <a:latin typeface="Sakkal Majalla"/>
                  <a:ea typeface="Sakkal Majalla"/>
                  <a:cs typeface="Sakkal Majalla"/>
                  <a:sym typeface="Sakkal Majalla"/>
                </a:rPr>
                <a:t> مساعدة الطلاب على تقديم أسباب تبرر أفكارهم (توضيح مبررات التفكير المنطقي، R)</a:t>
              </a:r>
              <a:endParaRPr/>
            </a:p>
            <a:p>
              <a:pPr indent="0" lvl="0" marL="0" marR="0" rtl="1" algn="ctr">
                <a:lnSpc>
                  <a:spcPct val="90000"/>
                </a:lnSpc>
                <a:spcBef>
                  <a:spcPts val="420"/>
                </a:spcBef>
                <a:spcAft>
                  <a:spcPts val="0"/>
                </a:spcAft>
                <a:buClr>
                  <a:schemeClr val="dk1"/>
                </a:buClr>
                <a:buSzPts val="1200"/>
                <a:buFont typeface="Calibri"/>
                <a:buNone/>
              </a:pPr>
              <a:r>
                <a:t/>
              </a:r>
              <a:endParaRPr sz="1200">
                <a:solidFill>
                  <a:schemeClr val="dk1"/>
                </a:solidFill>
                <a:latin typeface="Sakkal Majalla"/>
                <a:ea typeface="Sakkal Majalla"/>
                <a:cs typeface="Sakkal Majalla"/>
                <a:sym typeface="Sakkal Majalla"/>
              </a:endParaRPr>
            </a:p>
          </p:txBody>
        </p:sp>
        <p:sp>
          <p:nvSpPr>
            <p:cNvPr id="610" name="Google Shape;610;p43"/>
            <p:cNvSpPr/>
            <p:nvPr/>
          </p:nvSpPr>
          <p:spPr>
            <a:xfrm>
              <a:off x="6776830" y="3250854"/>
              <a:ext cx="1755336" cy="2643153"/>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3"/>
            <p:cNvSpPr/>
            <p:nvPr/>
          </p:nvSpPr>
          <p:spPr>
            <a:xfrm>
              <a:off x="6971867" y="3436140"/>
              <a:ext cx="1755336" cy="264315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3"/>
            <p:cNvSpPr txBox="1"/>
            <p:nvPr/>
          </p:nvSpPr>
          <p:spPr>
            <a:xfrm>
              <a:off x="7023279" y="3487552"/>
              <a:ext cx="1652512" cy="2540329"/>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Clr>
                  <a:schemeClr val="dk1"/>
                </a:buClr>
                <a:buSzPts val="1600"/>
                <a:buFont typeface="Sakkal Majalla"/>
                <a:buNone/>
              </a:pPr>
              <a:r>
                <a:rPr lang="ar-SA" sz="1600">
                  <a:solidFill>
                    <a:schemeClr val="dk1"/>
                  </a:solidFill>
                  <a:latin typeface="Sakkal Majalla"/>
                  <a:ea typeface="Sakkal Majalla"/>
                  <a:cs typeface="Sakkal Majalla"/>
                  <a:sym typeface="Sakkal Majalla"/>
                </a:rPr>
                <a:t>في دراسات الكمبيوتر، عند الترميز في مجموعاتٍ ثنائيَّة، كم مرة يقدم الطلاب أسبابًا تبرر قراراتهم؟                          إلى أي مدى يقدم الطلاب أسبابًا عند طرحهم للتنبؤات في العلوم؟</a:t>
              </a:r>
              <a:endParaRPr/>
            </a:p>
          </p:txBody>
        </p:sp>
        <p:sp>
          <p:nvSpPr>
            <p:cNvPr id="613" name="Google Shape;613;p43"/>
            <p:cNvSpPr/>
            <p:nvPr/>
          </p:nvSpPr>
          <p:spPr>
            <a:xfrm>
              <a:off x="4631418" y="1625705"/>
              <a:ext cx="1755336" cy="1114638"/>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3"/>
            <p:cNvSpPr/>
            <p:nvPr/>
          </p:nvSpPr>
          <p:spPr>
            <a:xfrm>
              <a:off x="4826456" y="1810991"/>
              <a:ext cx="1755336" cy="1114638"/>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3"/>
            <p:cNvSpPr txBox="1"/>
            <p:nvPr/>
          </p:nvSpPr>
          <p:spPr>
            <a:xfrm>
              <a:off x="4859103" y="1843638"/>
              <a:ext cx="1690042" cy="1049344"/>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Clr>
                  <a:schemeClr val="dk1"/>
                </a:buClr>
                <a:buSzPts val="1200"/>
                <a:buFont typeface="Sakkal Majalla"/>
                <a:buNone/>
              </a:pPr>
              <a:r>
                <a:rPr lang="ar-SA" sz="1200">
                  <a:solidFill>
                    <a:schemeClr val="dk1"/>
                  </a:solidFill>
                  <a:latin typeface="Sakkal Majalla"/>
                  <a:ea typeface="Sakkal Majalla"/>
                  <a:cs typeface="Sakkal Majalla"/>
                  <a:sym typeface="Sakkal Majalla"/>
                </a:rPr>
                <a:t>مساعدة الطلاب على طرح أسئلة بشأن أفكار زملائهم وتحديها وانتقادها (التحدي والانتقاد، CH)</a:t>
              </a:r>
              <a:endParaRPr/>
            </a:p>
          </p:txBody>
        </p:sp>
        <p:sp>
          <p:nvSpPr>
            <p:cNvPr id="616" name="Google Shape;616;p43"/>
            <p:cNvSpPr/>
            <p:nvPr/>
          </p:nvSpPr>
          <p:spPr>
            <a:xfrm>
              <a:off x="4631418" y="3250854"/>
              <a:ext cx="1755336" cy="2683671"/>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3"/>
            <p:cNvSpPr/>
            <p:nvPr/>
          </p:nvSpPr>
          <p:spPr>
            <a:xfrm>
              <a:off x="4826456" y="3436140"/>
              <a:ext cx="1755336" cy="2683671"/>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3"/>
            <p:cNvSpPr txBox="1"/>
            <p:nvPr/>
          </p:nvSpPr>
          <p:spPr>
            <a:xfrm>
              <a:off x="4877868" y="3487552"/>
              <a:ext cx="1652512" cy="2580847"/>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Clr>
                  <a:schemeClr val="dk1"/>
                </a:buClr>
                <a:buSzPts val="1600"/>
                <a:buFont typeface="Sakkal Majalla"/>
                <a:buNone/>
              </a:pPr>
              <a:r>
                <a:rPr lang="ar-SA" sz="1600">
                  <a:solidFill>
                    <a:schemeClr val="dk1"/>
                  </a:solidFill>
                  <a:latin typeface="Sakkal Majalla"/>
                  <a:ea typeface="Sakkal Majalla"/>
                  <a:cs typeface="Sakkal Majalla"/>
                  <a:sym typeface="Sakkal Majalla"/>
                </a:rPr>
                <a:t>إلى أي مدى يتحدى طلابي أفكار بعضهم بعضًا عندما يتفحصون المصادر في التاريخ؟ </a:t>
              </a:r>
              <a:endParaRPr sz="1600">
                <a:solidFill>
                  <a:schemeClr val="dk1"/>
                </a:solidFill>
                <a:latin typeface="Sakkal Majalla"/>
                <a:ea typeface="Sakkal Majalla"/>
                <a:cs typeface="Sakkal Majalla"/>
                <a:sym typeface="Sakkal Majalla"/>
              </a:endParaRPr>
            </a:p>
            <a:p>
              <a:pPr indent="0" lvl="0" marL="0" marR="0" rtl="1" algn="ctr">
                <a:lnSpc>
                  <a:spcPct val="90000"/>
                </a:lnSpc>
                <a:spcBef>
                  <a:spcPts val="560"/>
                </a:spcBef>
                <a:spcAft>
                  <a:spcPts val="0"/>
                </a:spcAft>
                <a:buClr>
                  <a:schemeClr val="dk1"/>
                </a:buClr>
                <a:buSzPts val="1600"/>
                <a:buFont typeface="Sakkal Majalla"/>
                <a:buNone/>
              </a:pPr>
              <a:r>
                <a:rPr lang="ar-SA" sz="1600">
                  <a:solidFill>
                    <a:schemeClr val="dk1"/>
                  </a:solidFill>
                  <a:latin typeface="Sakkal Majalla"/>
                  <a:ea typeface="Sakkal Majalla"/>
                  <a:cs typeface="Sakkal Majalla"/>
                  <a:sym typeface="Sakkal Majalla"/>
                </a:rPr>
                <a:t>في وحدة الوسائط والنوع الخاصة بهم (Sociology BA)، ما مدى جودة تقييم طلابي للنظريات النقدية المختلفة أثناء المناقشة؟</a:t>
              </a:r>
              <a:endParaRPr/>
            </a:p>
          </p:txBody>
        </p:sp>
        <p:sp>
          <p:nvSpPr>
            <p:cNvPr id="619" name="Google Shape;619;p43"/>
            <p:cNvSpPr/>
            <p:nvPr/>
          </p:nvSpPr>
          <p:spPr>
            <a:xfrm>
              <a:off x="2486007" y="1625705"/>
              <a:ext cx="1755336" cy="1114638"/>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3"/>
            <p:cNvSpPr/>
            <p:nvPr/>
          </p:nvSpPr>
          <p:spPr>
            <a:xfrm>
              <a:off x="2681044" y="1810991"/>
              <a:ext cx="1755336" cy="1114638"/>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3"/>
            <p:cNvSpPr txBox="1"/>
            <p:nvPr/>
          </p:nvSpPr>
          <p:spPr>
            <a:xfrm>
              <a:off x="2713691" y="1843638"/>
              <a:ext cx="1690042" cy="1049344"/>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Clr>
                  <a:schemeClr val="dk1"/>
                </a:buClr>
                <a:buSzPts val="1200"/>
                <a:buFont typeface="Sakkal Majalla"/>
                <a:buNone/>
              </a:pPr>
              <a:r>
                <a:rPr lang="ar-SA" sz="1200">
                  <a:solidFill>
                    <a:schemeClr val="dk1"/>
                  </a:solidFill>
                  <a:latin typeface="Sakkal Majalla"/>
                  <a:ea typeface="Sakkal Majalla"/>
                  <a:cs typeface="Sakkal Majalla"/>
                  <a:sym typeface="Sakkal Majalla"/>
                </a:rPr>
                <a:t>مساعدة الطلاب على الانطلاق من أفكارهم وأفكار زملائهم والاستفادة منها (B)</a:t>
              </a:r>
              <a:endParaRPr/>
            </a:p>
          </p:txBody>
        </p:sp>
        <p:sp>
          <p:nvSpPr>
            <p:cNvPr id="622" name="Google Shape;622;p43"/>
            <p:cNvSpPr/>
            <p:nvPr/>
          </p:nvSpPr>
          <p:spPr>
            <a:xfrm>
              <a:off x="2486007" y="3250854"/>
              <a:ext cx="1755336" cy="2820169"/>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3"/>
            <p:cNvSpPr/>
            <p:nvPr/>
          </p:nvSpPr>
          <p:spPr>
            <a:xfrm>
              <a:off x="2681044" y="3436140"/>
              <a:ext cx="1755336" cy="282016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3"/>
            <p:cNvSpPr txBox="1"/>
            <p:nvPr/>
          </p:nvSpPr>
          <p:spPr>
            <a:xfrm>
              <a:off x="2732456" y="3487552"/>
              <a:ext cx="1652512" cy="2717345"/>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Clr>
                  <a:schemeClr val="dk1"/>
                </a:buClr>
                <a:buSzPts val="1600"/>
                <a:buFont typeface="Sakkal Majalla"/>
                <a:buNone/>
              </a:pPr>
              <a:r>
                <a:rPr lang="ar-SA" sz="1600">
                  <a:solidFill>
                    <a:schemeClr val="dk1"/>
                  </a:solidFill>
                  <a:latin typeface="Sakkal Majalla"/>
                  <a:ea typeface="Sakkal Majalla"/>
                  <a:cs typeface="Sakkal Majalla"/>
                  <a:sym typeface="Sakkal Majalla"/>
                </a:rPr>
                <a:t>إلى أي مدى ينطلق طلاب السنوات الأولى من أفكار بعضهم بعضًا أثناء اللعب في العالم الصغير؟                                  إلى أي مدى يعمق الطلاب من فهمهم واستيعابهم من خلال الانطلاق والاستفادة من أفكار بعضهم بعضًا؟</a:t>
              </a:r>
              <a:endParaRPr/>
            </a:p>
          </p:txBody>
        </p:sp>
        <p:sp>
          <p:nvSpPr>
            <p:cNvPr id="625" name="Google Shape;625;p43"/>
            <p:cNvSpPr/>
            <p:nvPr/>
          </p:nvSpPr>
          <p:spPr>
            <a:xfrm>
              <a:off x="414565" y="1625705"/>
              <a:ext cx="1607396" cy="1114638"/>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3"/>
            <p:cNvSpPr/>
            <p:nvPr/>
          </p:nvSpPr>
          <p:spPr>
            <a:xfrm>
              <a:off x="609603" y="1810991"/>
              <a:ext cx="1607396" cy="1114638"/>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3"/>
            <p:cNvSpPr txBox="1"/>
            <p:nvPr/>
          </p:nvSpPr>
          <p:spPr>
            <a:xfrm>
              <a:off x="642250" y="1843638"/>
              <a:ext cx="1542102" cy="1049344"/>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Clr>
                  <a:schemeClr val="dk1"/>
                </a:buClr>
                <a:buSzPts val="1200"/>
                <a:buFont typeface="Sakkal Majalla"/>
                <a:buNone/>
              </a:pPr>
              <a:r>
                <a:rPr lang="ar-SA" sz="1200">
                  <a:solidFill>
                    <a:schemeClr val="dk1"/>
                  </a:solidFill>
                  <a:latin typeface="Sakkal Majalla"/>
                  <a:ea typeface="Sakkal Majalla"/>
                  <a:cs typeface="Sakkal Majalla"/>
                  <a:sym typeface="Sakkal Majalla"/>
                </a:rPr>
                <a:t>تشجيع الطلاب على خلق الروابط في نقاط تعلّم متسلسلة (الربط، C)</a:t>
              </a:r>
              <a:endParaRPr/>
            </a:p>
          </p:txBody>
        </p:sp>
        <p:sp>
          <p:nvSpPr>
            <p:cNvPr id="628" name="Google Shape;628;p43"/>
            <p:cNvSpPr/>
            <p:nvPr/>
          </p:nvSpPr>
          <p:spPr>
            <a:xfrm>
              <a:off x="340595" y="3250854"/>
              <a:ext cx="1755336" cy="2721479"/>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3"/>
            <p:cNvSpPr/>
            <p:nvPr/>
          </p:nvSpPr>
          <p:spPr>
            <a:xfrm>
              <a:off x="535633" y="3436140"/>
              <a:ext cx="1755336" cy="272147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3"/>
            <p:cNvSpPr txBox="1"/>
            <p:nvPr/>
          </p:nvSpPr>
          <p:spPr>
            <a:xfrm>
              <a:off x="587045" y="3487552"/>
              <a:ext cx="1652512" cy="2618655"/>
            </a:xfrm>
            <a:prstGeom prst="rect">
              <a:avLst/>
            </a:prstGeom>
            <a:noFill/>
            <a:ln>
              <a:noFill/>
            </a:ln>
          </p:spPr>
          <p:txBody>
            <a:bodyPr anchorCtr="0" anchor="ctr" bIns="60950" lIns="60950" spcFirstLastPara="1" rIns="60950" wrap="square" tIns="60950">
              <a:noAutofit/>
            </a:bodyPr>
            <a:lstStyle/>
            <a:p>
              <a:pPr indent="0" lvl="0" marL="0" marR="0" rtl="1" algn="ctr">
                <a:lnSpc>
                  <a:spcPct val="90000"/>
                </a:lnSpc>
                <a:spcBef>
                  <a:spcPts val="0"/>
                </a:spcBef>
                <a:spcAft>
                  <a:spcPts val="0"/>
                </a:spcAft>
                <a:buClr>
                  <a:schemeClr val="dk1"/>
                </a:buClr>
                <a:buSzPts val="1600"/>
                <a:buFont typeface="Sakkal Majalla"/>
                <a:buNone/>
              </a:pPr>
              <a:r>
                <a:rPr lang="ar-SA" sz="1600">
                  <a:solidFill>
                    <a:schemeClr val="dk1"/>
                  </a:solidFill>
                  <a:latin typeface="Sakkal Majalla"/>
                  <a:ea typeface="Sakkal Majalla"/>
                  <a:cs typeface="Sakkal Majalla"/>
                  <a:sym typeface="Sakkal Majalla"/>
                </a:rPr>
                <a:t>في إعادة التمثيل، ما مقدار ما يقدمه الطلاب من تجاربهم الخاصة في مناقشات الفصل الدراسي؟</a:t>
              </a:r>
              <a:endParaRPr/>
            </a:p>
            <a:p>
              <a:pPr indent="0" lvl="0" marL="0" marR="0" rtl="1" algn="ctr">
                <a:lnSpc>
                  <a:spcPct val="90000"/>
                </a:lnSpc>
                <a:spcBef>
                  <a:spcPts val="560"/>
                </a:spcBef>
                <a:spcAft>
                  <a:spcPts val="0"/>
                </a:spcAft>
                <a:buClr>
                  <a:schemeClr val="dk1"/>
                </a:buClr>
                <a:buSzPts val="1600"/>
                <a:buFont typeface="Sakkal Majalla"/>
                <a:buNone/>
              </a:pPr>
              <a:r>
                <a:rPr lang="ar-SA" sz="1600">
                  <a:solidFill>
                    <a:schemeClr val="dk1"/>
                  </a:solidFill>
                  <a:latin typeface="Sakkal Majalla"/>
                  <a:ea typeface="Sakkal Majalla"/>
                  <a:cs typeface="Sakkal Majalla"/>
                  <a:sym typeface="Sakkal Majalla"/>
                </a:rPr>
                <a:t> إلى أي مدى يمكن لطلابي إيجاد نقاط الربط مع الثورة الروسية عندما نناقش رواية «مزرعة الحيوانات»؟      </a:t>
              </a:r>
              <a:endParaRPr/>
            </a:p>
          </p:txBody>
        </p:sp>
      </p:grpSp>
      <p:sp>
        <p:nvSpPr>
          <p:cNvPr id="631" name="Google Shape;631;p43"/>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6" name="Shape 636"/>
        <p:cNvGrpSpPr/>
        <p:nvPr/>
      </p:nvGrpSpPr>
      <p:grpSpPr>
        <a:xfrm>
          <a:off x="0" y="0"/>
          <a:ext cx="0" cy="0"/>
          <a:chOff x="0" y="0"/>
          <a:chExt cx="0" cy="0"/>
        </a:xfrm>
      </p:grpSpPr>
      <p:sp>
        <p:nvSpPr>
          <p:cNvPr id="637" name="Google Shape;637;p44"/>
          <p:cNvSpPr/>
          <p:nvPr/>
        </p:nvSpPr>
        <p:spPr>
          <a:xfrm>
            <a:off x="624720" y="6372225"/>
            <a:ext cx="9773285" cy="875665"/>
          </a:xfrm>
          <a:custGeom>
            <a:rect b="b" l="l" r="r" t="t"/>
            <a:pathLst>
              <a:path extrusionOk="0" h="875665" w="9773285">
                <a:moveTo>
                  <a:pt x="0" y="0"/>
                </a:moveTo>
                <a:lnTo>
                  <a:pt x="9773285" y="0"/>
                </a:lnTo>
                <a:lnTo>
                  <a:pt x="9773285" y="875665"/>
                </a:lnTo>
                <a:lnTo>
                  <a:pt x="0" y="875665"/>
                </a:lnTo>
                <a:lnTo>
                  <a:pt x="0" y="0"/>
                </a:lnTo>
                <a:close/>
              </a:path>
            </a:pathLst>
          </a:custGeom>
          <a:solidFill>
            <a:srgbClr val="CCCC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638" name="Google Shape;638;p44"/>
          <p:cNvSpPr txBox="1"/>
          <p:nvPr/>
        </p:nvSpPr>
        <p:spPr>
          <a:xfrm>
            <a:off x="691268" y="6372225"/>
            <a:ext cx="9573260" cy="651845"/>
          </a:xfrm>
          <a:prstGeom prst="rect">
            <a:avLst/>
          </a:prstGeom>
          <a:noFill/>
          <a:ln>
            <a:noFill/>
          </a:ln>
        </p:spPr>
        <p:txBody>
          <a:bodyPr anchorCtr="0" anchor="t" bIns="0" lIns="0" spcFirstLastPara="1" rIns="0" wrap="square" tIns="0">
            <a:spAutoFit/>
          </a:bodyPr>
          <a:lstStyle/>
          <a:p>
            <a:pPr indent="0" lvl="0" marL="12700" marR="5080" rtl="1" algn="r">
              <a:lnSpc>
                <a:spcPct val="120800"/>
              </a:lnSpc>
              <a:spcBef>
                <a:spcPts val="0"/>
              </a:spcBef>
              <a:spcAft>
                <a:spcPts val="0"/>
              </a:spcAft>
              <a:buNone/>
            </a:pPr>
            <a:r>
              <a:rPr b="1" lang="ar-SA" sz="1200">
                <a:solidFill>
                  <a:schemeClr val="dk1"/>
                </a:solidFill>
                <a:latin typeface="Arial"/>
                <a:ea typeface="Arial"/>
                <a:cs typeface="Arial"/>
                <a:sym typeface="Arial"/>
              </a:rPr>
              <a:t>نقطة للتأمل: </a:t>
            </a:r>
            <a:r>
              <a:rPr lang="ar-SA" sz="1200">
                <a:solidFill>
                  <a:schemeClr val="dk1"/>
                </a:solidFill>
                <a:latin typeface="Arimo"/>
                <a:ea typeface="Arimo"/>
                <a:cs typeface="Arimo"/>
                <a:sym typeface="Arimo"/>
              </a:rPr>
              <a:t>في هذه المرحلة، يجب أن تكون قد توصلت إلى فكرة عن ماهية سؤال (أسئلة) بحثك. إذا لم يكن الأمر كذلك، فألق نظرة أخرى على مراجعتك الذاتية والإرشادات الخاصة بإنشاء سؤال بحث. يمكنك أيضًا البحث عن الإلهام في الجزء ح، الذي يشرح كيفية ترميز الحوار وتحليله في فصلك الدراسي. أو يمكنك مناقشة أفكارك مع زميل لمساعدتك في التفكير.</a:t>
            </a:r>
            <a:endParaRPr/>
          </a:p>
        </p:txBody>
      </p:sp>
      <p:grpSp>
        <p:nvGrpSpPr>
          <p:cNvPr id="639" name="Google Shape;639;p44"/>
          <p:cNvGrpSpPr/>
          <p:nvPr/>
        </p:nvGrpSpPr>
        <p:grpSpPr>
          <a:xfrm>
            <a:off x="2670175" y="644261"/>
            <a:ext cx="5403849" cy="5430524"/>
            <a:chOff x="1362075" y="-12964"/>
            <a:chExt cx="5403849" cy="5430524"/>
          </a:xfrm>
        </p:grpSpPr>
        <p:sp>
          <p:nvSpPr>
            <p:cNvPr id="640" name="Google Shape;640;p44"/>
            <p:cNvSpPr/>
            <p:nvPr/>
          </p:nvSpPr>
          <p:spPr>
            <a:xfrm>
              <a:off x="2076271"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41" name="Google Shape;641;p44"/>
            <p:cNvSpPr/>
            <p:nvPr/>
          </p:nvSpPr>
          <p:spPr>
            <a:xfrm>
              <a:off x="2121991" y="952129"/>
              <a:ext cx="1773146" cy="456089"/>
            </a:xfrm>
            <a:custGeom>
              <a:rect b="b" l="l" r="r" t="t"/>
              <a:pathLst>
                <a:path extrusionOk="0" h="120000" w="120000">
                  <a:moveTo>
                    <a:pt x="120000" y="0"/>
                  </a:moveTo>
                  <a:lnTo>
                    <a:pt x="120000" y="82956"/>
                  </a:lnTo>
                  <a:lnTo>
                    <a:pt x="0" y="82956"/>
                  </a:lnTo>
                  <a:lnTo>
                    <a:pt x="0" y="120000"/>
                  </a:lnTo>
                </a:path>
              </a:pathLst>
            </a:custGeom>
            <a:noFill/>
            <a:ln cap="flat" cmpd="sng" w="25400">
              <a:solidFill>
                <a:schemeClr val="accent3"/>
              </a:solidFill>
              <a:prstDash val="solid"/>
              <a:round/>
              <a:headEnd len="sm" w="sm" type="none"/>
              <a:tailEnd len="sm" w="sm" type="none"/>
            </a:ln>
          </p:spPr>
        </p:sp>
        <p:sp>
          <p:nvSpPr>
            <p:cNvPr id="642" name="Google Shape;642;p44"/>
            <p:cNvSpPr/>
            <p:nvPr/>
          </p:nvSpPr>
          <p:spPr>
            <a:xfrm>
              <a:off x="3933844"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43" name="Google Shape;643;p44"/>
            <p:cNvSpPr/>
            <p:nvPr/>
          </p:nvSpPr>
          <p:spPr>
            <a:xfrm>
              <a:off x="3849418" y="952129"/>
              <a:ext cx="91440" cy="456089"/>
            </a:xfrm>
            <a:custGeom>
              <a:rect b="b" l="l" r="r" t="t"/>
              <a:pathLst>
                <a:path extrusionOk="0" h="120000" w="120000">
                  <a:moveTo>
                    <a:pt x="60000" y="0"/>
                  </a:moveTo>
                  <a:lnTo>
                    <a:pt x="60000" y="82956"/>
                  </a:lnTo>
                  <a:lnTo>
                    <a:pt x="170795" y="82956"/>
                  </a:lnTo>
                  <a:lnTo>
                    <a:pt x="170795" y="120000"/>
                  </a:lnTo>
                </a:path>
              </a:pathLst>
            </a:custGeom>
            <a:noFill/>
            <a:ln cap="flat" cmpd="sng" w="25400">
              <a:solidFill>
                <a:schemeClr val="accent3"/>
              </a:solidFill>
              <a:prstDash val="solid"/>
              <a:round/>
              <a:headEnd len="sm" w="sm" type="none"/>
              <a:tailEnd len="sm" w="sm" type="none"/>
            </a:ln>
          </p:spPr>
        </p:sp>
        <p:sp>
          <p:nvSpPr>
            <p:cNvPr id="644" name="Google Shape;644;p44"/>
            <p:cNvSpPr/>
            <p:nvPr/>
          </p:nvSpPr>
          <p:spPr>
            <a:xfrm>
              <a:off x="5791418"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45" name="Google Shape;645;p44"/>
            <p:cNvSpPr/>
            <p:nvPr/>
          </p:nvSpPr>
          <p:spPr>
            <a:xfrm>
              <a:off x="3895138" y="952129"/>
              <a:ext cx="1942000" cy="456089"/>
            </a:xfrm>
            <a:custGeom>
              <a:rect b="b" l="l" r="r" t="t"/>
              <a:pathLst>
                <a:path extrusionOk="0" h="120000" w="120000">
                  <a:moveTo>
                    <a:pt x="0" y="0"/>
                  </a:moveTo>
                  <a:lnTo>
                    <a:pt x="0" y="82956"/>
                  </a:lnTo>
                  <a:lnTo>
                    <a:pt x="120000" y="82956"/>
                  </a:lnTo>
                  <a:lnTo>
                    <a:pt x="120000" y="120000"/>
                  </a:lnTo>
                </a:path>
              </a:pathLst>
            </a:custGeom>
            <a:noFill/>
            <a:ln cap="flat" cmpd="sng" w="25400">
              <a:solidFill>
                <a:schemeClr val="accent3"/>
              </a:solidFill>
              <a:prstDash val="solid"/>
              <a:round/>
              <a:headEnd len="sm" w="sm" type="none"/>
              <a:tailEnd len="sm" w="sm" type="none"/>
            </a:ln>
          </p:spPr>
        </p:sp>
        <p:sp>
          <p:nvSpPr>
            <p:cNvPr id="646" name="Google Shape;646;p44"/>
            <p:cNvSpPr/>
            <p:nvPr/>
          </p:nvSpPr>
          <p:spPr>
            <a:xfrm>
              <a:off x="3135221" y="-12964"/>
              <a:ext cx="1519832" cy="965093"/>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4"/>
            <p:cNvSpPr/>
            <p:nvPr/>
          </p:nvSpPr>
          <p:spPr>
            <a:xfrm>
              <a:off x="3304092" y="147462"/>
              <a:ext cx="1519832" cy="965093"/>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4"/>
            <p:cNvSpPr txBox="1"/>
            <p:nvPr/>
          </p:nvSpPr>
          <p:spPr>
            <a:xfrm>
              <a:off x="3332359" y="175729"/>
              <a:ext cx="1463298" cy="908559"/>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Sakkal Majalla"/>
                <a:buNone/>
              </a:pPr>
              <a:r>
                <a:rPr b="1" lang="ar-SA" sz="1400">
                  <a:solidFill>
                    <a:schemeClr val="dk1"/>
                  </a:solidFill>
                  <a:latin typeface="Sakkal Majalla"/>
                  <a:ea typeface="Sakkal Majalla"/>
                  <a:cs typeface="Sakkal Majalla"/>
                  <a:sym typeface="Sakkal Majalla"/>
                </a:rPr>
                <a:t>أريد أن أركز على مشاركة الطلاب.</a:t>
              </a:r>
              <a:endParaRPr/>
            </a:p>
            <a:p>
              <a:pPr indent="0" lvl="0" marL="0" marR="0" rtl="1" algn="ctr">
                <a:lnSpc>
                  <a:spcPct val="90000"/>
                </a:lnSpc>
                <a:spcBef>
                  <a:spcPts val="490"/>
                </a:spcBef>
                <a:spcAft>
                  <a:spcPts val="0"/>
                </a:spcAft>
                <a:buClr>
                  <a:schemeClr val="dk1"/>
                </a:buClr>
                <a:buSzPts val="1600"/>
                <a:buFont typeface="Sakkal Majalla"/>
                <a:buNone/>
              </a:pPr>
              <a:r>
                <a:rPr b="1" lang="ar-SA" sz="1600">
                  <a:solidFill>
                    <a:schemeClr val="dk1"/>
                  </a:solidFill>
                  <a:latin typeface="Sakkal Majalla"/>
                  <a:ea typeface="Sakkal Majalla"/>
                  <a:cs typeface="Sakkal Majalla"/>
                  <a:sym typeface="Sakkal Majalla"/>
                </a:rPr>
                <a:t>أريد...</a:t>
              </a:r>
              <a:endParaRPr/>
            </a:p>
          </p:txBody>
        </p:sp>
        <p:sp>
          <p:nvSpPr>
            <p:cNvPr id="649" name="Google Shape;649;p44"/>
            <p:cNvSpPr/>
            <p:nvPr/>
          </p:nvSpPr>
          <p:spPr>
            <a:xfrm>
              <a:off x="5077221" y="1408218"/>
              <a:ext cx="1519832" cy="965093"/>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4"/>
            <p:cNvSpPr/>
            <p:nvPr/>
          </p:nvSpPr>
          <p:spPr>
            <a:xfrm>
              <a:off x="5246092"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4"/>
            <p:cNvSpPr txBox="1"/>
            <p:nvPr/>
          </p:nvSpPr>
          <p:spPr>
            <a:xfrm>
              <a:off x="5274359" y="1596912"/>
              <a:ext cx="1463298" cy="908559"/>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Sakkal Majalla"/>
                <a:buNone/>
              </a:pPr>
              <a:r>
                <a:rPr lang="ar-SA" sz="1400">
                  <a:solidFill>
                    <a:schemeClr val="dk1"/>
                  </a:solidFill>
                  <a:latin typeface="Sakkal Majalla"/>
                  <a:ea typeface="Sakkal Majalla"/>
                  <a:cs typeface="Sakkal Majalla"/>
                  <a:sym typeface="Sakkal Majalla"/>
                </a:rPr>
                <a:t>أن يشارك مزيد من الطلاب في حوار الفصل الدراسي</a:t>
              </a:r>
              <a:endParaRPr/>
            </a:p>
            <a:p>
              <a:pPr indent="0" lvl="0" marL="0" marR="0" rtl="1" algn="ctr">
                <a:lnSpc>
                  <a:spcPct val="90000"/>
                </a:lnSpc>
                <a:spcBef>
                  <a:spcPts val="490"/>
                </a:spcBef>
                <a:spcAft>
                  <a:spcPts val="0"/>
                </a:spcAft>
                <a:buClr>
                  <a:schemeClr val="dk1"/>
                </a:buClr>
                <a:buSzPts val="1200"/>
                <a:buFont typeface="Calibri"/>
                <a:buNone/>
              </a:pPr>
              <a:r>
                <a:t/>
              </a:r>
              <a:endParaRPr sz="1200">
                <a:solidFill>
                  <a:schemeClr val="dk1"/>
                </a:solidFill>
                <a:latin typeface="Sakkal Majalla"/>
                <a:ea typeface="Sakkal Majalla"/>
                <a:cs typeface="Sakkal Majalla"/>
                <a:sym typeface="Sakkal Majalla"/>
              </a:endParaRPr>
            </a:p>
          </p:txBody>
        </p:sp>
        <p:sp>
          <p:nvSpPr>
            <p:cNvPr id="652" name="Google Shape;652;p44"/>
            <p:cNvSpPr/>
            <p:nvPr/>
          </p:nvSpPr>
          <p:spPr>
            <a:xfrm>
              <a:off x="5077221" y="2815330"/>
              <a:ext cx="1519832" cy="2288536"/>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4"/>
            <p:cNvSpPr/>
            <p:nvPr/>
          </p:nvSpPr>
          <p:spPr>
            <a:xfrm>
              <a:off x="5246092" y="2975757"/>
              <a:ext cx="1519832" cy="2288536"/>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4"/>
            <p:cNvSpPr txBox="1"/>
            <p:nvPr/>
          </p:nvSpPr>
          <p:spPr>
            <a:xfrm>
              <a:off x="5290606" y="3020271"/>
              <a:ext cx="1430804" cy="2199508"/>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Sakkal Majalla"/>
                <a:buNone/>
              </a:pPr>
              <a:r>
                <a:rPr lang="ar-SA" sz="1400">
                  <a:solidFill>
                    <a:schemeClr val="dk1"/>
                  </a:solidFill>
                  <a:latin typeface="Sakkal Majalla"/>
                  <a:ea typeface="Sakkal Majalla"/>
                  <a:cs typeface="Sakkal Majalla"/>
                  <a:sym typeface="Sakkal Majalla"/>
                </a:rPr>
                <a:t>كيف يؤثر نهج "زميل المحادثة" على الحوار في فصلي الدراسي؟</a:t>
              </a:r>
              <a:endParaRPr/>
            </a:p>
            <a:p>
              <a:pPr indent="0" lvl="0" marL="0" marR="0" rtl="1" algn="ctr">
                <a:lnSpc>
                  <a:spcPct val="90000"/>
                </a:lnSpc>
                <a:spcBef>
                  <a:spcPts val="490"/>
                </a:spcBef>
                <a:spcAft>
                  <a:spcPts val="0"/>
                </a:spcAft>
                <a:buClr>
                  <a:schemeClr val="dk1"/>
                </a:buClr>
                <a:buSzPts val="1400"/>
                <a:buFont typeface="Sakkal Majalla"/>
                <a:buNone/>
              </a:pPr>
              <a:r>
                <a:rPr lang="ar-SA" sz="1400">
                  <a:solidFill>
                    <a:schemeClr val="dk1"/>
                  </a:solidFill>
                  <a:latin typeface="Sakkal Majalla"/>
                  <a:ea typeface="Sakkal Majalla"/>
                  <a:cs typeface="Sakkal Majalla"/>
                  <a:sym typeface="Sakkal Majalla"/>
                </a:rPr>
                <a:t> إلى أي مدى يهيمن عدد قليل من الطلاب على الحديث في فصلي الدراسي؟</a:t>
              </a:r>
              <a:endParaRPr/>
            </a:p>
            <a:p>
              <a:pPr indent="0" lvl="0" marL="0" marR="0" rtl="1" algn="ctr">
                <a:lnSpc>
                  <a:spcPct val="90000"/>
                </a:lnSpc>
                <a:spcBef>
                  <a:spcPts val="490"/>
                </a:spcBef>
                <a:spcAft>
                  <a:spcPts val="0"/>
                </a:spcAft>
                <a:buClr>
                  <a:schemeClr val="dk1"/>
                </a:buClr>
                <a:buSzPts val="1400"/>
                <a:buFont typeface="Calibri"/>
                <a:buNone/>
              </a:pPr>
              <a:r>
                <a:t/>
              </a:r>
              <a:endParaRPr sz="1400">
                <a:solidFill>
                  <a:schemeClr val="dk1"/>
                </a:solidFill>
                <a:latin typeface="Sakkal Majalla"/>
                <a:ea typeface="Sakkal Majalla"/>
                <a:cs typeface="Sakkal Majalla"/>
                <a:sym typeface="Sakkal Majalla"/>
              </a:endParaRPr>
            </a:p>
          </p:txBody>
        </p:sp>
        <p:sp>
          <p:nvSpPr>
            <p:cNvPr id="655" name="Google Shape;655;p44"/>
            <p:cNvSpPr/>
            <p:nvPr/>
          </p:nvSpPr>
          <p:spPr>
            <a:xfrm>
              <a:off x="3219648" y="1408218"/>
              <a:ext cx="1519832" cy="965093"/>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4"/>
            <p:cNvSpPr/>
            <p:nvPr/>
          </p:nvSpPr>
          <p:spPr>
            <a:xfrm>
              <a:off x="3388518"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4"/>
            <p:cNvSpPr txBox="1"/>
            <p:nvPr/>
          </p:nvSpPr>
          <p:spPr>
            <a:xfrm>
              <a:off x="3416785" y="1596912"/>
              <a:ext cx="1463298" cy="908559"/>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Sakkal Majalla"/>
                <a:buNone/>
              </a:pPr>
              <a:r>
                <a:rPr lang="ar-SA" sz="1400">
                  <a:solidFill>
                    <a:schemeClr val="dk1"/>
                  </a:solidFill>
                  <a:latin typeface="Sakkal Majalla"/>
                  <a:ea typeface="Sakkal Majalla"/>
                  <a:cs typeface="Sakkal Majalla"/>
                  <a:sym typeface="Sakkal Majalla"/>
                </a:rPr>
                <a:t> أن تتحدث المجموعات معًا بشكل أكثر جدوى وإنتاجية</a:t>
              </a:r>
              <a:endParaRPr/>
            </a:p>
            <a:p>
              <a:pPr indent="0" lvl="0" marL="0" marR="0" rtl="1" algn="ctr">
                <a:lnSpc>
                  <a:spcPct val="90000"/>
                </a:lnSpc>
                <a:spcBef>
                  <a:spcPts val="49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658" name="Google Shape;658;p44"/>
            <p:cNvSpPr/>
            <p:nvPr/>
          </p:nvSpPr>
          <p:spPr>
            <a:xfrm>
              <a:off x="3219648" y="2815330"/>
              <a:ext cx="1519832" cy="232361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4"/>
            <p:cNvSpPr/>
            <p:nvPr/>
          </p:nvSpPr>
          <p:spPr>
            <a:xfrm>
              <a:off x="3388518" y="2975757"/>
              <a:ext cx="1519832" cy="232361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4"/>
            <p:cNvSpPr txBox="1"/>
            <p:nvPr/>
          </p:nvSpPr>
          <p:spPr>
            <a:xfrm>
              <a:off x="3433032" y="3020271"/>
              <a:ext cx="1430804" cy="2234589"/>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Sakkal Majalla"/>
                <a:buNone/>
              </a:pPr>
              <a:r>
                <a:rPr lang="ar-SA" sz="1400">
                  <a:solidFill>
                    <a:schemeClr val="dk1"/>
                  </a:solidFill>
                  <a:latin typeface="Sakkal Majalla"/>
                  <a:ea typeface="Sakkal Majalla"/>
                  <a:cs typeface="Sakkal Majalla"/>
                  <a:sym typeface="Sakkal Majalla"/>
                </a:rPr>
                <a:t> كيف يدرك الطلاب جودة عملهم الجماعي؟  </a:t>
              </a:r>
              <a:endParaRPr/>
            </a:p>
            <a:p>
              <a:pPr indent="0" lvl="0" marL="0" marR="0" rtl="1" algn="ctr">
                <a:lnSpc>
                  <a:spcPct val="90000"/>
                </a:lnSpc>
                <a:spcBef>
                  <a:spcPts val="490"/>
                </a:spcBef>
                <a:spcAft>
                  <a:spcPts val="0"/>
                </a:spcAft>
                <a:buClr>
                  <a:schemeClr val="dk1"/>
                </a:buClr>
                <a:buSzPts val="1400"/>
                <a:buFont typeface="Sakkal Majalla"/>
                <a:buNone/>
              </a:pPr>
              <a:r>
                <a:rPr lang="ar-SA" sz="1400">
                  <a:solidFill>
                    <a:schemeClr val="dk1"/>
                  </a:solidFill>
                  <a:latin typeface="Sakkal Majalla"/>
                  <a:ea typeface="Sakkal Majalla"/>
                  <a:cs typeface="Sakkal Majalla"/>
                  <a:sym typeface="Sakkal Majalla"/>
                </a:rPr>
                <a:t>ما الفرق الذي يحدث في الحوار عند إعطاء الطلاب أدوارًا في العمل الجماعي؟</a:t>
              </a:r>
              <a:endParaRPr/>
            </a:p>
            <a:p>
              <a:pPr indent="0" lvl="0" marL="0" marR="0" rtl="1" algn="ctr">
                <a:lnSpc>
                  <a:spcPct val="90000"/>
                </a:lnSpc>
                <a:spcBef>
                  <a:spcPts val="490"/>
                </a:spcBef>
                <a:spcAft>
                  <a:spcPts val="0"/>
                </a:spcAft>
                <a:buClr>
                  <a:schemeClr val="dk1"/>
                </a:buClr>
                <a:buSzPts val="1400"/>
                <a:buFont typeface="Calibri"/>
                <a:buNone/>
              </a:pPr>
              <a:r>
                <a:t/>
              </a:r>
              <a:endParaRPr sz="1400">
                <a:solidFill>
                  <a:schemeClr val="dk1"/>
                </a:solidFill>
                <a:latin typeface="Sakkal Majalla"/>
                <a:ea typeface="Sakkal Majalla"/>
                <a:cs typeface="Sakkal Majalla"/>
                <a:sym typeface="Sakkal Majalla"/>
              </a:endParaRPr>
            </a:p>
          </p:txBody>
        </p:sp>
        <p:sp>
          <p:nvSpPr>
            <p:cNvPr id="661" name="Google Shape;661;p44"/>
            <p:cNvSpPr/>
            <p:nvPr/>
          </p:nvSpPr>
          <p:spPr>
            <a:xfrm>
              <a:off x="1362075" y="1408218"/>
              <a:ext cx="1519832" cy="965093"/>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4"/>
            <p:cNvSpPr/>
            <p:nvPr/>
          </p:nvSpPr>
          <p:spPr>
            <a:xfrm>
              <a:off x="1530945"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4"/>
            <p:cNvSpPr txBox="1"/>
            <p:nvPr/>
          </p:nvSpPr>
          <p:spPr>
            <a:xfrm>
              <a:off x="1559212" y="1596912"/>
              <a:ext cx="1463298" cy="908559"/>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Sakkal Majalla"/>
                <a:buNone/>
              </a:pPr>
              <a:r>
                <a:rPr lang="ar-SA" sz="1400">
                  <a:solidFill>
                    <a:schemeClr val="dk1"/>
                  </a:solidFill>
                  <a:latin typeface="Sakkal Majalla"/>
                  <a:ea typeface="Sakkal Majalla"/>
                  <a:cs typeface="Sakkal Majalla"/>
                  <a:sym typeface="Sakkal Majalla"/>
                </a:rPr>
                <a:t>تضمين القواعد الأساسية في ثقافة فصلي الدراسي</a:t>
              </a:r>
              <a:endParaRPr/>
            </a:p>
            <a:p>
              <a:pPr indent="0" lvl="0" marL="0" marR="0" rtl="1" algn="ctr">
                <a:lnSpc>
                  <a:spcPct val="90000"/>
                </a:lnSpc>
                <a:spcBef>
                  <a:spcPts val="490"/>
                </a:spcBef>
                <a:spcAft>
                  <a:spcPts val="0"/>
                </a:spcAft>
                <a:buClr>
                  <a:schemeClr val="dk1"/>
                </a:buClr>
                <a:buSzPts val="1200"/>
                <a:buFont typeface="Calibri"/>
                <a:buNone/>
              </a:pPr>
              <a:r>
                <a:t/>
              </a:r>
              <a:endParaRPr sz="1200">
                <a:solidFill>
                  <a:schemeClr val="dk1"/>
                </a:solidFill>
                <a:latin typeface="Sakkal Majalla"/>
                <a:ea typeface="Sakkal Majalla"/>
                <a:cs typeface="Sakkal Majalla"/>
                <a:sym typeface="Sakkal Majalla"/>
              </a:endParaRPr>
            </a:p>
          </p:txBody>
        </p:sp>
        <p:sp>
          <p:nvSpPr>
            <p:cNvPr id="664" name="Google Shape;664;p44"/>
            <p:cNvSpPr/>
            <p:nvPr/>
          </p:nvSpPr>
          <p:spPr>
            <a:xfrm>
              <a:off x="1362075" y="2815330"/>
              <a:ext cx="1519832" cy="2441803"/>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4"/>
            <p:cNvSpPr/>
            <p:nvPr/>
          </p:nvSpPr>
          <p:spPr>
            <a:xfrm>
              <a:off x="1530945" y="2975757"/>
              <a:ext cx="1519832" cy="244180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4"/>
            <p:cNvSpPr txBox="1"/>
            <p:nvPr/>
          </p:nvSpPr>
          <p:spPr>
            <a:xfrm>
              <a:off x="1575459" y="3020271"/>
              <a:ext cx="1430804" cy="2352775"/>
            </a:xfrm>
            <a:prstGeom prst="rect">
              <a:avLst/>
            </a:prstGeom>
            <a:noFill/>
            <a:ln>
              <a:noFill/>
            </a:ln>
          </p:spPr>
          <p:txBody>
            <a:bodyPr anchorCtr="0" anchor="ctr" bIns="53325" lIns="53325" spcFirstLastPara="1" rIns="53325" wrap="square" tIns="53325">
              <a:noAutofit/>
            </a:bodyPr>
            <a:lstStyle/>
            <a:p>
              <a:pPr indent="0" lvl="0" marL="0" marR="0" rtl="1" algn="ctr">
                <a:lnSpc>
                  <a:spcPct val="90000"/>
                </a:lnSpc>
                <a:spcBef>
                  <a:spcPts val="0"/>
                </a:spcBef>
                <a:spcAft>
                  <a:spcPts val="0"/>
                </a:spcAft>
                <a:buClr>
                  <a:schemeClr val="dk1"/>
                </a:buClr>
                <a:buSzPts val="1400"/>
                <a:buFont typeface="Sakkal Majalla"/>
                <a:buNone/>
              </a:pPr>
              <a:r>
                <a:rPr lang="ar-SA" sz="1400">
                  <a:solidFill>
                    <a:schemeClr val="dk1"/>
                  </a:solidFill>
                  <a:latin typeface="Sakkal Majalla"/>
                  <a:ea typeface="Sakkal Majalla"/>
                  <a:cs typeface="Sakkal Majalla"/>
                  <a:sym typeface="Sakkal Majalla"/>
                </a:rPr>
                <a:t> ما الفرق الذي يحدثه استخدام القواعد الأساسية في الحوار ضمن فصلي الدراسي؟</a:t>
              </a:r>
              <a:endParaRPr/>
            </a:p>
            <a:p>
              <a:pPr indent="0" lvl="0" marL="0" marR="0" rtl="1" algn="ctr">
                <a:lnSpc>
                  <a:spcPct val="90000"/>
                </a:lnSpc>
                <a:spcBef>
                  <a:spcPts val="490"/>
                </a:spcBef>
                <a:spcAft>
                  <a:spcPts val="0"/>
                </a:spcAft>
                <a:buClr>
                  <a:schemeClr val="dk1"/>
                </a:buClr>
                <a:buSzPts val="1400"/>
                <a:buFont typeface="Sakkal Majalla"/>
                <a:buNone/>
              </a:pPr>
              <a:r>
                <a:rPr lang="ar-SA" sz="1400">
                  <a:solidFill>
                    <a:schemeClr val="dk1"/>
                  </a:solidFill>
                  <a:latin typeface="Sakkal Majalla"/>
                  <a:ea typeface="Sakkal Majalla"/>
                  <a:cs typeface="Sakkal Majalla"/>
                  <a:sym typeface="Sakkal Majalla"/>
                </a:rPr>
                <a:t> كم مرة أشير إلى القواعد الأساسية في تدريسي؟</a:t>
              </a:r>
              <a:endParaRPr/>
            </a:p>
            <a:p>
              <a:pPr indent="0" lvl="0" marL="0" marR="0" rtl="1" algn="ctr">
                <a:lnSpc>
                  <a:spcPct val="90000"/>
                </a:lnSpc>
                <a:spcBef>
                  <a:spcPts val="490"/>
                </a:spcBef>
                <a:spcAft>
                  <a:spcPts val="0"/>
                </a:spcAft>
                <a:buClr>
                  <a:schemeClr val="dk1"/>
                </a:buClr>
                <a:buSzPts val="1400"/>
                <a:buFont typeface="Calibri"/>
                <a:buNone/>
              </a:pPr>
              <a:r>
                <a:t/>
              </a:r>
              <a:endParaRPr sz="1400">
                <a:solidFill>
                  <a:schemeClr val="dk1"/>
                </a:solidFill>
                <a:latin typeface="Sakkal Majalla"/>
                <a:ea typeface="Sakkal Majalla"/>
                <a:cs typeface="Sakkal Majalla"/>
                <a:sym typeface="Sakkal Majalla"/>
              </a:endParaRPr>
            </a:p>
          </p:txBody>
        </p:sp>
      </p:grpSp>
      <p:sp>
        <p:nvSpPr>
          <p:cNvPr id="667" name="Google Shape;667;p44"/>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1" name="Shape 671"/>
        <p:cNvGrpSpPr/>
        <p:nvPr/>
      </p:nvGrpSpPr>
      <p:grpSpPr>
        <a:xfrm>
          <a:off x="0" y="0"/>
          <a:ext cx="0" cy="0"/>
          <a:chOff x="0" y="0"/>
          <a:chExt cx="0" cy="0"/>
        </a:xfrm>
      </p:grpSpPr>
      <p:sp>
        <p:nvSpPr>
          <p:cNvPr id="672" name="Google Shape;672;p45"/>
          <p:cNvSpPr txBox="1"/>
          <p:nvPr/>
        </p:nvSpPr>
        <p:spPr>
          <a:xfrm>
            <a:off x="7716522" y="562667"/>
            <a:ext cx="2660649" cy="290464"/>
          </a:xfrm>
          <a:prstGeom prst="rect">
            <a:avLst/>
          </a:prstGeom>
          <a:solidFill>
            <a:srgbClr val="D9F1F6"/>
          </a:solidFill>
          <a:ln>
            <a:noFill/>
          </a:ln>
        </p:spPr>
        <p:txBody>
          <a:bodyPr anchorCtr="0" anchor="t" bIns="0" lIns="0" spcFirstLastPara="1" rIns="0" wrap="square" tIns="13325">
            <a:spAutoFit/>
          </a:bodyPr>
          <a:lstStyle/>
          <a:p>
            <a:pPr indent="0" lvl="0" marL="26034" marR="0" rtl="1" algn="r">
              <a:lnSpc>
                <a:spcPct val="100000"/>
              </a:lnSpc>
              <a:spcBef>
                <a:spcPts val="0"/>
              </a:spcBef>
              <a:spcAft>
                <a:spcPts val="0"/>
              </a:spcAft>
              <a:buNone/>
            </a:pPr>
            <a:r>
              <a:rPr b="1" lang="ar-SA" sz="1800">
                <a:solidFill>
                  <a:srgbClr val="1A616F"/>
                </a:solidFill>
                <a:latin typeface="Arial"/>
                <a:ea typeface="Arial"/>
                <a:cs typeface="Arial"/>
                <a:sym typeface="Arial"/>
              </a:rPr>
              <a:t>الجزء ز. أخلاقيات البحث</a:t>
            </a:r>
            <a:endParaRPr/>
          </a:p>
        </p:txBody>
      </p:sp>
      <p:sp>
        <p:nvSpPr>
          <p:cNvPr id="673" name="Google Shape;673;p45"/>
          <p:cNvSpPr txBox="1"/>
          <p:nvPr/>
        </p:nvSpPr>
        <p:spPr>
          <a:xfrm>
            <a:off x="3441700" y="739528"/>
            <a:ext cx="4351278" cy="246221"/>
          </a:xfrm>
          <a:prstGeom prst="rect">
            <a:avLst/>
          </a:prstGeom>
          <a:noFill/>
          <a:ln>
            <a:noFill/>
          </a:ln>
        </p:spPr>
        <p:txBody>
          <a:bodyPr anchorCtr="0" anchor="t" bIns="0" lIns="0" spcFirstLastPara="1" rIns="0" wrap="square" tIns="0">
            <a:spAutoFit/>
          </a:bodyPr>
          <a:lstStyle/>
          <a:p>
            <a:pPr indent="0" lvl="0" marL="12700" marR="0" rtl="1" algn="ctr">
              <a:lnSpc>
                <a:spcPct val="100000"/>
              </a:lnSpc>
              <a:spcBef>
                <a:spcPts val="0"/>
              </a:spcBef>
              <a:spcAft>
                <a:spcPts val="0"/>
              </a:spcAft>
              <a:buNone/>
            </a:pPr>
            <a:r>
              <a:rPr b="1" lang="ar-SA" sz="1600">
                <a:solidFill>
                  <a:schemeClr val="dk1"/>
                </a:solidFill>
                <a:latin typeface="Arial"/>
                <a:ea typeface="Arial"/>
                <a:cs typeface="Arial"/>
                <a:sym typeface="Arial"/>
              </a:rPr>
              <a:t>التأكد من إجرائك لاستعلام أخلاقي</a:t>
            </a:r>
            <a:endParaRPr/>
          </a:p>
        </p:txBody>
      </p:sp>
      <p:sp>
        <p:nvSpPr>
          <p:cNvPr id="674" name="Google Shape;674;p45"/>
          <p:cNvSpPr txBox="1"/>
          <p:nvPr/>
        </p:nvSpPr>
        <p:spPr>
          <a:xfrm>
            <a:off x="642499" y="1314604"/>
            <a:ext cx="9660890" cy="649601"/>
          </a:xfrm>
          <a:prstGeom prst="rect">
            <a:avLst/>
          </a:prstGeom>
          <a:noFill/>
          <a:ln>
            <a:noFill/>
          </a:ln>
        </p:spPr>
        <p:txBody>
          <a:bodyPr anchorCtr="0" anchor="t" bIns="0" lIns="0" spcFirstLastPara="1" rIns="0" wrap="square" tIns="0">
            <a:spAutoFit/>
          </a:bodyPr>
          <a:lstStyle/>
          <a:p>
            <a:pPr indent="0" lvl="0" marL="12700" marR="5080" rtl="1" algn="r">
              <a:lnSpc>
                <a:spcPct val="121100"/>
              </a:lnSpc>
              <a:spcBef>
                <a:spcPts val="0"/>
              </a:spcBef>
              <a:spcAft>
                <a:spcPts val="0"/>
              </a:spcAft>
              <a:buNone/>
            </a:pPr>
            <a:r>
              <a:rPr lang="ar-SA" sz="1200">
                <a:solidFill>
                  <a:schemeClr val="dk1"/>
                </a:solidFill>
                <a:latin typeface="Arimo"/>
                <a:ea typeface="Arimo"/>
                <a:cs typeface="Arimo"/>
                <a:sym typeface="Arimo"/>
              </a:rPr>
              <a:t>تهدف حزمة التعلم الاحترافية الخاصة بـ T-SEDA إلى دعم استعلام المعلمين التأملي، بهدف تعزيز الحوار في الفصل الدراسي. وكما هو الحال في أي شكل من أشكال النشاط الاحترافي، هناك بعض الاعتبارات الأخلاقية العامة التي تتعلق باستخدام حزمة T-SEDA للتحقيق في الحوار. لاحظ أنه من المتوقع أن يلتزم الباحثون التربويون في بريطانيا بالإرشادات الأخلاقية الصادرة عن جمعية البحوث التربوية البريطانية، والتي تقدم إرشادات مفيدة للآخرين أيضًا: </a:t>
            </a:r>
            <a:r>
              <a:rPr lang="ar-SA" sz="1200" u="sng">
                <a:solidFill>
                  <a:schemeClr val="hlink"/>
                </a:solidFill>
                <a:latin typeface="Arimo"/>
                <a:ea typeface="Arimo"/>
                <a:cs typeface="Arimo"/>
                <a:sym typeface="Arimo"/>
                <a:hlinkClick r:id="rId3"/>
              </a:rPr>
              <a:t>http://bit.ly/BERAethics2018.</a:t>
            </a:r>
            <a:endParaRPr sz="1200" u="sng">
              <a:solidFill>
                <a:schemeClr val="hlink"/>
              </a:solidFill>
              <a:latin typeface="Arimo"/>
              <a:ea typeface="Arimo"/>
              <a:cs typeface="Arimo"/>
              <a:sym typeface="Arimo"/>
              <a:hlinkClick r:id="rId4"/>
            </a:endParaRPr>
          </a:p>
        </p:txBody>
      </p:sp>
      <p:sp>
        <p:nvSpPr>
          <p:cNvPr id="675" name="Google Shape;675;p45"/>
          <p:cNvSpPr txBox="1"/>
          <p:nvPr/>
        </p:nvSpPr>
        <p:spPr>
          <a:xfrm>
            <a:off x="5803900" y="2280678"/>
            <a:ext cx="4438015" cy="192024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3820" marR="0" rtl="1" algn="r">
              <a:lnSpc>
                <a:spcPct val="100000"/>
              </a:lnSpc>
              <a:spcBef>
                <a:spcPts val="0"/>
              </a:spcBef>
              <a:spcAft>
                <a:spcPts val="0"/>
              </a:spcAft>
              <a:buNone/>
            </a:pPr>
            <a:r>
              <a:rPr lang="ar-SA" sz="1200">
                <a:solidFill>
                  <a:schemeClr val="dk1"/>
                </a:solidFill>
                <a:latin typeface="Arimo"/>
                <a:ea typeface="Arimo"/>
                <a:cs typeface="Arimo"/>
                <a:sym typeface="Arimo"/>
              </a:rPr>
              <a:t>مبادئ أخلاقيات البحث:</a:t>
            </a:r>
            <a:endParaRPr/>
          </a:p>
          <a:p>
            <a:pPr indent="-180975" lvl="0" marL="228600" marR="0" rtl="1" algn="r">
              <a:lnSpc>
                <a:spcPct val="100000"/>
              </a:lnSpc>
              <a:spcBef>
                <a:spcPts val="980"/>
              </a:spcBef>
              <a:spcAft>
                <a:spcPts val="0"/>
              </a:spcAft>
              <a:buClr>
                <a:schemeClr val="dk1"/>
              </a:buClr>
              <a:buSzPts val="1200"/>
              <a:buFont typeface="Noto Sans Symbols"/>
              <a:buChar char="●"/>
            </a:pPr>
            <a:r>
              <a:rPr lang="ar-SA" sz="1200">
                <a:solidFill>
                  <a:schemeClr val="dk1"/>
                </a:solidFill>
                <a:latin typeface="Arimo"/>
                <a:ea typeface="Arimo"/>
                <a:cs typeface="Arimo"/>
                <a:sym typeface="Arimo"/>
              </a:rPr>
              <a:t>التقليل من مخاطر وقوع ضرر تحقيق أقصى قدر من الفوائد</a:t>
            </a:r>
            <a:endParaRPr/>
          </a:p>
          <a:p>
            <a:pPr indent="-180975" lvl="0" marL="228600" marR="0" rtl="1" algn="r">
              <a:lnSpc>
                <a:spcPct val="100000"/>
              </a:lnSpc>
              <a:spcBef>
                <a:spcPts val="955"/>
              </a:spcBef>
              <a:spcAft>
                <a:spcPts val="0"/>
              </a:spcAft>
              <a:buClr>
                <a:schemeClr val="dk1"/>
              </a:buClr>
              <a:buSzPts val="1200"/>
              <a:buFont typeface="Noto Sans Symbols"/>
              <a:buChar char="●"/>
            </a:pPr>
            <a:r>
              <a:rPr lang="ar-SA" sz="1200">
                <a:solidFill>
                  <a:schemeClr val="dk1"/>
                </a:solidFill>
                <a:latin typeface="Arimo"/>
                <a:ea typeface="Arimo"/>
                <a:cs typeface="Arimo"/>
                <a:sym typeface="Arimo"/>
              </a:rPr>
              <a:t>الحصول على الموافقة المسبقة</a:t>
            </a:r>
            <a:endParaRPr/>
          </a:p>
          <a:p>
            <a:pPr indent="-180975" lvl="0" marL="228600" marR="0" rtl="1" algn="r">
              <a:lnSpc>
                <a:spcPct val="100000"/>
              </a:lnSpc>
              <a:spcBef>
                <a:spcPts val="955"/>
              </a:spcBef>
              <a:spcAft>
                <a:spcPts val="0"/>
              </a:spcAft>
              <a:buClr>
                <a:schemeClr val="dk1"/>
              </a:buClr>
              <a:buSzPts val="1200"/>
              <a:buFont typeface="Noto Sans Symbols"/>
              <a:buChar char="●"/>
            </a:pPr>
            <a:r>
              <a:rPr lang="ar-SA" sz="1200">
                <a:solidFill>
                  <a:schemeClr val="dk1"/>
                </a:solidFill>
                <a:latin typeface="Arimo"/>
                <a:ea typeface="Arimo"/>
                <a:cs typeface="Arimo"/>
                <a:sym typeface="Arimo"/>
              </a:rPr>
              <a:t>حماية السرية وإغفال الهوية</a:t>
            </a:r>
            <a:endParaRPr/>
          </a:p>
          <a:p>
            <a:pPr indent="-180975" lvl="0" marL="228600" marR="0" rtl="1" algn="r">
              <a:lnSpc>
                <a:spcPct val="100000"/>
              </a:lnSpc>
              <a:spcBef>
                <a:spcPts val="955"/>
              </a:spcBef>
              <a:spcAft>
                <a:spcPts val="0"/>
              </a:spcAft>
              <a:buClr>
                <a:schemeClr val="dk1"/>
              </a:buClr>
              <a:buSzPts val="1200"/>
              <a:buFont typeface="Noto Sans Symbols"/>
              <a:buChar char="●"/>
            </a:pPr>
            <a:r>
              <a:rPr lang="ar-SA" sz="1200">
                <a:solidFill>
                  <a:schemeClr val="dk1"/>
                </a:solidFill>
                <a:latin typeface="Arimo"/>
                <a:ea typeface="Arimo"/>
                <a:cs typeface="Arimo"/>
                <a:sym typeface="Arimo"/>
              </a:rPr>
              <a:t>تجنب الممارسات الخادعة</a:t>
            </a:r>
            <a:endParaRPr/>
          </a:p>
          <a:p>
            <a:pPr indent="-180975" lvl="0" marL="228600" marR="0" rtl="1" algn="r">
              <a:lnSpc>
                <a:spcPct val="100000"/>
              </a:lnSpc>
              <a:spcBef>
                <a:spcPts val="980"/>
              </a:spcBef>
              <a:spcAft>
                <a:spcPts val="0"/>
              </a:spcAft>
              <a:buClr>
                <a:schemeClr val="dk1"/>
              </a:buClr>
              <a:buSzPts val="1200"/>
              <a:buFont typeface="Noto Sans Symbols"/>
              <a:buChar char="●"/>
            </a:pPr>
            <a:r>
              <a:rPr lang="ar-SA" sz="1200">
                <a:solidFill>
                  <a:schemeClr val="dk1"/>
                </a:solidFill>
                <a:latin typeface="Arimo"/>
                <a:ea typeface="Arimo"/>
                <a:cs typeface="Arimo"/>
                <a:sym typeface="Arimo"/>
              </a:rPr>
              <a:t>منح حق الانسحاب من البحث</a:t>
            </a:r>
            <a:endParaRPr/>
          </a:p>
        </p:txBody>
      </p:sp>
      <p:sp>
        <p:nvSpPr>
          <p:cNvPr id="676" name="Google Shape;676;p45"/>
          <p:cNvSpPr txBox="1"/>
          <p:nvPr/>
        </p:nvSpPr>
        <p:spPr>
          <a:xfrm>
            <a:off x="741680" y="2280678"/>
            <a:ext cx="4528820" cy="18288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915" marR="0" rtl="1" algn="r">
              <a:lnSpc>
                <a:spcPct val="100000"/>
              </a:lnSpc>
              <a:spcBef>
                <a:spcPts val="0"/>
              </a:spcBef>
              <a:spcAft>
                <a:spcPts val="0"/>
              </a:spcAft>
              <a:buNone/>
            </a:pPr>
            <a:r>
              <a:rPr lang="ar-SA" sz="1200">
                <a:solidFill>
                  <a:schemeClr val="dk1"/>
                </a:solidFill>
                <a:latin typeface="Arimo"/>
                <a:ea typeface="Arimo"/>
                <a:cs typeface="Arimo"/>
                <a:sym typeface="Arimo"/>
              </a:rPr>
              <a:t>ما المقصود بخطر وقوع ضرر؟</a:t>
            </a:r>
            <a:endParaRPr/>
          </a:p>
          <a:p>
            <a:pPr indent="-109538" lvl="0" marL="252413" marR="0" rtl="1" algn="r">
              <a:lnSpc>
                <a:spcPct val="100000"/>
              </a:lnSpc>
              <a:spcBef>
                <a:spcPts val="955"/>
              </a:spcBef>
              <a:spcAft>
                <a:spcPts val="0"/>
              </a:spcAft>
              <a:buClr>
                <a:schemeClr val="dk1"/>
              </a:buClr>
              <a:buSzPts val="1200"/>
              <a:buFont typeface="Arial"/>
              <a:buChar char="•"/>
            </a:pPr>
            <a:r>
              <a:rPr lang="ar-SA" sz="1200">
                <a:solidFill>
                  <a:schemeClr val="dk1"/>
                </a:solidFill>
                <a:latin typeface="Arimo"/>
                <a:ea typeface="Arimo"/>
                <a:cs typeface="Arimo"/>
                <a:sym typeface="Arimo"/>
              </a:rPr>
              <a:t>الأذى الجسدي أو الإزعاج للمشاركين</a:t>
            </a:r>
            <a:endParaRPr/>
          </a:p>
          <a:p>
            <a:pPr indent="-109538" lvl="0" marL="252413" marR="142240" rtl="1" algn="r">
              <a:lnSpc>
                <a:spcPct val="120000"/>
              </a:lnSpc>
              <a:spcBef>
                <a:spcPts val="690"/>
              </a:spcBef>
              <a:spcAft>
                <a:spcPts val="0"/>
              </a:spcAft>
              <a:buClr>
                <a:schemeClr val="dk1"/>
              </a:buClr>
              <a:buSzPts val="1200"/>
              <a:buFont typeface="Arial"/>
              <a:buChar char="•"/>
            </a:pPr>
            <a:r>
              <a:rPr lang="ar-SA" sz="1200">
                <a:solidFill>
                  <a:schemeClr val="dk1"/>
                </a:solidFill>
                <a:latin typeface="Arimo"/>
                <a:ea typeface="Arimo"/>
                <a:cs typeface="Arimo"/>
                <a:sym typeface="Arimo"/>
              </a:rPr>
              <a:t>الضيق والانزعاج النفسيان، بما في ذلك شعور المشاركين بإجبارهم على المشاركة</a:t>
            </a:r>
            <a:endParaRPr/>
          </a:p>
          <a:p>
            <a:pPr indent="-109538" lvl="0" marL="252413" marR="0" rtl="1" algn="r">
              <a:lnSpc>
                <a:spcPct val="100000"/>
              </a:lnSpc>
              <a:spcBef>
                <a:spcPts val="955"/>
              </a:spcBef>
              <a:spcAft>
                <a:spcPts val="0"/>
              </a:spcAft>
              <a:buClr>
                <a:schemeClr val="dk1"/>
              </a:buClr>
              <a:buSzPts val="1200"/>
              <a:buFont typeface="Arial"/>
              <a:buChar char="•"/>
            </a:pPr>
            <a:r>
              <a:rPr lang="ar-SA" sz="1200">
                <a:solidFill>
                  <a:schemeClr val="dk1"/>
                </a:solidFill>
                <a:latin typeface="Arimo"/>
                <a:ea typeface="Arimo"/>
                <a:cs typeface="Arimo"/>
                <a:sym typeface="Arimo"/>
              </a:rPr>
              <a:t>الحرمان الاجتماعي أو التعليمي</a:t>
            </a:r>
            <a:endParaRPr/>
          </a:p>
          <a:p>
            <a:pPr indent="-109538" lvl="0" marL="252413" marR="0" rtl="1" algn="r">
              <a:lnSpc>
                <a:spcPct val="100000"/>
              </a:lnSpc>
              <a:spcBef>
                <a:spcPts val="955"/>
              </a:spcBef>
              <a:spcAft>
                <a:spcPts val="0"/>
              </a:spcAft>
              <a:buClr>
                <a:schemeClr val="dk1"/>
              </a:buClr>
              <a:buSzPts val="1200"/>
              <a:buFont typeface="Arial"/>
              <a:buChar char="•"/>
            </a:pPr>
            <a:r>
              <a:rPr lang="ar-SA" sz="1200">
                <a:solidFill>
                  <a:schemeClr val="dk1"/>
                </a:solidFill>
                <a:latin typeface="Arimo"/>
                <a:ea typeface="Arimo"/>
                <a:cs typeface="Arimo"/>
                <a:sym typeface="Arimo"/>
              </a:rPr>
              <a:t>انعدام كلّ من الخصوصية وإغفال الهوية</a:t>
            </a:r>
            <a:endParaRPr/>
          </a:p>
        </p:txBody>
      </p:sp>
      <p:sp>
        <p:nvSpPr>
          <p:cNvPr id="677" name="Google Shape;677;p45"/>
          <p:cNvSpPr txBox="1"/>
          <p:nvPr/>
        </p:nvSpPr>
        <p:spPr>
          <a:xfrm>
            <a:off x="627260" y="4331088"/>
            <a:ext cx="9575800" cy="425116"/>
          </a:xfrm>
          <a:prstGeom prst="rect">
            <a:avLst/>
          </a:prstGeom>
          <a:noFill/>
          <a:ln>
            <a:noFill/>
          </a:ln>
        </p:spPr>
        <p:txBody>
          <a:bodyPr anchorCtr="0" anchor="t" bIns="0" lIns="0" spcFirstLastPara="1" rIns="0" wrap="square" tIns="0">
            <a:spAutoFit/>
          </a:bodyPr>
          <a:lstStyle/>
          <a:p>
            <a:pPr indent="0" lvl="0" marL="12700" marR="5080" rtl="1" algn="r">
              <a:lnSpc>
                <a:spcPct val="120000"/>
              </a:lnSpc>
              <a:spcBef>
                <a:spcPts val="0"/>
              </a:spcBef>
              <a:spcAft>
                <a:spcPts val="0"/>
              </a:spcAft>
              <a:buNone/>
            </a:pPr>
            <a:r>
              <a:rPr lang="ar-SA" sz="1200">
                <a:solidFill>
                  <a:schemeClr val="dk1"/>
                </a:solidFill>
                <a:latin typeface="Arimo"/>
                <a:ea typeface="Arimo"/>
                <a:cs typeface="Arimo"/>
                <a:sym typeface="Arimo"/>
              </a:rPr>
              <a:t>لاتباع مبادئ أخلاقيات البحث، من المهم مراعاة النقاط التالية قبل استعلامك وخلاله وبعده. قد تختار مناقشة هذه القضايا مع الزملاء أو تدوين ملاحظاتك الشخصية حول أي من هذه النقاط:</a:t>
            </a:r>
            <a:endParaRPr/>
          </a:p>
        </p:txBody>
      </p:sp>
      <p:sp>
        <p:nvSpPr>
          <p:cNvPr id="678" name="Google Shape;678;p45"/>
          <p:cNvSpPr/>
          <p:nvPr/>
        </p:nvSpPr>
        <p:spPr>
          <a:xfrm flipH="1">
            <a:off x="9942709" y="6866769"/>
            <a:ext cx="356228" cy="35623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45"/>
          <p:cNvSpPr txBox="1"/>
          <p:nvPr/>
        </p:nvSpPr>
        <p:spPr>
          <a:xfrm>
            <a:off x="7341628" y="6981825"/>
            <a:ext cx="2555361" cy="184666"/>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200" u="sng">
                <a:solidFill>
                  <a:schemeClr val="hlink"/>
                </a:solidFill>
                <a:latin typeface="Arial"/>
                <a:ea typeface="Arial"/>
                <a:cs typeface="Arial"/>
                <a:sym typeface="Arial"/>
                <a:hlinkClick r:id="rId6"/>
              </a:rPr>
              <a:t>مقطع الفيديو 8: أخلاقيات الاستعلام التربوي</a:t>
            </a:r>
            <a:endParaRPr b="1" sz="1200" u="sng">
              <a:solidFill>
                <a:schemeClr val="hlink"/>
              </a:solidFill>
              <a:latin typeface="Arial"/>
              <a:ea typeface="Arial"/>
              <a:cs typeface="Arial"/>
              <a:sym typeface="Arial"/>
              <a:hlinkClick r:id="rId7"/>
            </a:endParaRPr>
          </a:p>
        </p:txBody>
      </p:sp>
      <p:sp>
        <p:nvSpPr>
          <p:cNvPr id="680" name="Google Shape;680;p45"/>
          <p:cNvSpPr/>
          <p:nvPr/>
        </p:nvSpPr>
        <p:spPr>
          <a:xfrm>
            <a:off x="9896989" y="5749806"/>
            <a:ext cx="91440" cy="91440"/>
          </a:xfrm>
          <a:custGeom>
            <a:rect b="b" l="l" r="r" t="t"/>
            <a:pathLst>
              <a:path extrusionOk="0" h="91439" w="91440">
                <a:moveTo>
                  <a:pt x="0" y="0"/>
                </a:moveTo>
                <a:lnTo>
                  <a:pt x="91440" y="0"/>
                </a:lnTo>
                <a:lnTo>
                  <a:pt x="91440" y="91440"/>
                </a:lnTo>
                <a:lnTo>
                  <a:pt x="0" y="91440"/>
                </a:lnTo>
                <a:lnTo>
                  <a:pt x="0" y="0"/>
                </a:lnTo>
                <a:close/>
              </a:path>
            </a:pathLst>
          </a:custGeom>
          <a:solidFill>
            <a:srgbClr val="FFFF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681" name="Google Shape;681;p45"/>
          <p:cNvGraphicFramePr/>
          <p:nvPr/>
        </p:nvGraphicFramePr>
        <p:xfrm>
          <a:off x="549328" y="4741545"/>
          <a:ext cx="3000000" cy="3000000"/>
        </p:xfrm>
        <a:graphic>
          <a:graphicData uri="http://schemas.openxmlformats.org/drawingml/2006/table">
            <a:tbl>
              <a:tblPr bandRow="1" firstCol="1" firstRow="1">
                <a:noFill/>
                <a:tableStyleId>{C9263CC1-6596-4EA1-913D-CD497880F34C}</a:tableStyleId>
              </a:tblPr>
              <a:tblGrid>
                <a:gridCol w="4892050"/>
                <a:gridCol w="4892050"/>
              </a:tblGrid>
              <a:tr h="402325">
                <a:tc>
                  <a:txBody>
                    <a:bodyPr/>
                    <a:lstStyle/>
                    <a:p>
                      <a:pPr indent="0" lvl="0" marL="0" marR="0" rtl="1" algn="r">
                        <a:lnSpc>
                          <a:spcPct val="107000"/>
                        </a:lnSpc>
                        <a:spcBef>
                          <a:spcPts val="0"/>
                        </a:spcBef>
                        <a:spcAft>
                          <a:spcPts val="0"/>
                        </a:spcAft>
                        <a:buNone/>
                      </a:pPr>
                      <a:r>
                        <a:rPr lang="ar-SA" sz="1200"/>
                        <a:t>1. هل يجب مراعاة آراء الآخرين (أولياء الأمور، الطلاب)؟</a:t>
                      </a:r>
                      <a:endParaRPr sz="1200">
                        <a:latin typeface="Calibri"/>
                        <a:ea typeface="Calibri"/>
                        <a:cs typeface="Calibri"/>
                        <a:sym typeface="Calibri"/>
                      </a:endParaRPr>
                    </a:p>
                  </a:txBody>
                  <a:tcPr marT="0" marB="0" marR="68575" marL="68575" anchor="ctr"/>
                </a:tc>
                <a:tc>
                  <a:txBody>
                    <a:bodyPr/>
                    <a:lstStyle/>
                    <a:p>
                      <a:pPr indent="0" lvl="0" marL="0" marR="0" rtl="1" algn="r">
                        <a:lnSpc>
                          <a:spcPct val="107000"/>
                        </a:lnSpc>
                        <a:spcBef>
                          <a:spcPts val="0"/>
                        </a:spcBef>
                        <a:spcAft>
                          <a:spcPts val="0"/>
                        </a:spcAft>
                        <a:buNone/>
                      </a:pPr>
                      <a:r>
                        <a:rPr lang="ar-SA" sz="1200"/>
                        <a:t>6. هل يمكن أن تظهر أي بيانات سلبية أو محرجة من الاستعلام؟</a:t>
                      </a:r>
                      <a:endParaRPr sz="1200">
                        <a:latin typeface="Calibri"/>
                        <a:ea typeface="Calibri"/>
                        <a:cs typeface="Calibri"/>
                        <a:sym typeface="Calibri"/>
                      </a:endParaRPr>
                    </a:p>
                  </a:txBody>
                  <a:tcPr marT="0" marB="0" marR="68575" marL="68575" anchor="ctr"/>
                </a:tc>
              </a:tr>
              <a:tr h="402325">
                <a:tc>
                  <a:txBody>
                    <a:bodyPr/>
                    <a:lstStyle/>
                    <a:p>
                      <a:pPr indent="0" lvl="0" marL="0" marR="0" rtl="1" algn="r">
                        <a:lnSpc>
                          <a:spcPct val="107000"/>
                        </a:lnSpc>
                        <a:spcBef>
                          <a:spcPts val="0"/>
                        </a:spcBef>
                        <a:spcAft>
                          <a:spcPts val="0"/>
                        </a:spcAft>
                        <a:buNone/>
                      </a:pPr>
                      <a:r>
                        <a:rPr lang="ar-SA" sz="1200"/>
                        <a:t>2. ما فوائد استعلامك؟ (على سبيل المثال للزملاء والطلاب)</a:t>
                      </a:r>
                      <a:endParaRPr sz="1200">
                        <a:latin typeface="Calibri"/>
                        <a:ea typeface="Calibri"/>
                        <a:cs typeface="Calibri"/>
                        <a:sym typeface="Calibri"/>
                      </a:endParaRPr>
                    </a:p>
                  </a:txBody>
                  <a:tcPr marT="0" marB="0" marR="68575" marL="68575" anchor="ctr"/>
                </a:tc>
                <a:tc>
                  <a:txBody>
                    <a:bodyPr/>
                    <a:lstStyle/>
                    <a:p>
                      <a:pPr indent="0" lvl="0" marL="0" marR="0" rtl="1" algn="r">
                        <a:lnSpc>
                          <a:spcPct val="107000"/>
                        </a:lnSpc>
                        <a:spcBef>
                          <a:spcPts val="0"/>
                        </a:spcBef>
                        <a:spcAft>
                          <a:spcPts val="0"/>
                        </a:spcAft>
                        <a:buNone/>
                      </a:pPr>
                      <a:r>
                        <a:rPr lang="ar-SA" sz="1200"/>
                        <a:t>7. كيف ستحمي الطلاب من الضرر نتيجة أي بيانات سلبية؟</a:t>
                      </a:r>
                      <a:endParaRPr sz="1200">
                        <a:latin typeface="Calibri"/>
                        <a:ea typeface="Calibri"/>
                        <a:cs typeface="Calibri"/>
                        <a:sym typeface="Calibri"/>
                      </a:endParaRPr>
                    </a:p>
                  </a:txBody>
                  <a:tcPr marT="0" marB="0" marR="68575" marL="68575" anchor="ctr"/>
                </a:tc>
              </a:tr>
              <a:tr h="402325">
                <a:tc>
                  <a:txBody>
                    <a:bodyPr/>
                    <a:lstStyle/>
                    <a:p>
                      <a:pPr indent="0" lvl="0" marL="0" marR="0" rtl="1" algn="r">
                        <a:lnSpc>
                          <a:spcPct val="107000"/>
                        </a:lnSpc>
                        <a:spcBef>
                          <a:spcPts val="0"/>
                        </a:spcBef>
                        <a:spcAft>
                          <a:spcPts val="0"/>
                        </a:spcAft>
                        <a:buNone/>
                      </a:pPr>
                      <a:r>
                        <a:rPr lang="ar-SA" sz="1200"/>
                        <a:t>3. كيف ستحمي بيانات المشاركين؟ (على سبيل المثال المكتوبة أو المسجلة)</a:t>
                      </a:r>
                      <a:endParaRPr sz="1200">
                        <a:latin typeface="Calibri"/>
                        <a:ea typeface="Calibri"/>
                        <a:cs typeface="Calibri"/>
                        <a:sym typeface="Calibri"/>
                      </a:endParaRPr>
                    </a:p>
                  </a:txBody>
                  <a:tcPr marT="0" marB="0" marR="68575" marL="68575" anchor="ctr"/>
                </a:tc>
                <a:tc>
                  <a:txBody>
                    <a:bodyPr/>
                    <a:lstStyle/>
                    <a:p>
                      <a:pPr indent="0" lvl="0" marL="0" marR="0" rtl="1" algn="r">
                        <a:lnSpc>
                          <a:spcPct val="107000"/>
                        </a:lnSpc>
                        <a:spcBef>
                          <a:spcPts val="0"/>
                        </a:spcBef>
                        <a:spcAft>
                          <a:spcPts val="0"/>
                        </a:spcAft>
                        <a:buNone/>
                      </a:pPr>
                      <a:r>
                        <a:rPr lang="ar-SA" sz="1200"/>
                        <a:t>8. هل تحتاج إلى نماذج موافقة موقعة من الطلاب أو أولياء أمورهم؟</a:t>
                      </a:r>
                      <a:endParaRPr sz="1200">
                        <a:latin typeface="Calibri"/>
                        <a:ea typeface="Calibri"/>
                        <a:cs typeface="Calibri"/>
                        <a:sym typeface="Calibri"/>
                      </a:endParaRPr>
                    </a:p>
                  </a:txBody>
                  <a:tcPr marT="0" marB="0" marR="68575" marL="68575" anchor="ctr"/>
                </a:tc>
              </a:tr>
              <a:tr h="402325">
                <a:tc>
                  <a:txBody>
                    <a:bodyPr/>
                    <a:lstStyle/>
                    <a:p>
                      <a:pPr indent="0" lvl="0" marL="0" marR="0" rtl="1" algn="r">
                        <a:lnSpc>
                          <a:spcPct val="107000"/>
                        </a:lnSpc>
                        <a:spcBef>
                          <a:spcPts val="0"/>
                        </a:spcBef>
                        <a:spcAft>
                          <a:spcPts val="0"/>
                        </a:spcAft>
                        <a:buNone/>
                      </a:pPr>
                      <a:r>
                        <a:rPr lang="ar-SA" sz="1200"/>
                        <a:t>4. كيف ستشرح الاستعلام لطلابك والآخرين في المدرسة؟</a:t>
                      </a:r>
                      <a:endParaRPr sz="1200">
                        <a:latin typeface="Calibri"/>
                        <a:ea typeface="Calibri"/>
                        <a:cs typeface="Calibri"/>
                        <a:sym typeface="Calibri"/>
                      </a:endParaRPr>
                    </a:p>
                  </a:txBody>
                  <a:tcPr marT="0" marB="0" marR="68575" marL="68575" anchor="ctr"/>
                </a:tc>
                <a:tc>
                  <a:txBody>
                    <a:bodyPr/>
                    <a:lstStyle/>
                    <a:p>
                      <a:pPr indent="0" lvl="0" marL="0" marR="0" rtl="1" algn="r">
                        <a:lnSpc>
                          <a:spcPct val="107000"/>
                        </a:lnSpc>
                        <a:spcBef>
                          <a:spcPts val="0"/>
                        </a:spcBef>
                        <a:spcAft>
                          <a:spcPts val="0"/>
                        </a:spcAft>
                        <a:buNone/>
                      </a:pPr>
                      <a:r>
                        <a:rPr lang="ar-SA" sz="1200"/>
                        <a:t>9. كيف ستحمي خصوصية الآخرين المشاركين في الاستعلام؟</a:t>
                      </a:r>
                      <a:endParaRPr sz="1200">
                        <a:latin typeface="Calibri"/>
                        <a:ea typeface="Calibri"/>
                        <a:cs typeface="Calibri"/>
                        <a:sym typeface="Calibri"/>
                      </a:endParaRPr>
                    </a:p>
                  </a:txBody>
                  <a:tcPr marT="0" marB="0" marR="68575" marL="68575" anchor="ctr"/>
                </a:tc>
              </a:tr>
              <a:tr h="402325">
                <a:tc>
                  <a:txBody>
                    <a:bodyPr/>
                    <a:lstStyle/>
                    <a:p>
                      <a:pPr indent="0" lvl="0" marL="0" marR="0" rtl="1" algn="r">
                        <a:lnSpc>
                          <a:spcPct val="107000"/>
                        </a:lnSpc>
                        <a:spcBef>
                          <a:spcPts val="0"/>
                        </a:spcBef>
                        <a:spcAft>
                          <a:spcPts val="0"/>
                        </a:spcAft>
                        <a:buNone/>
                      </a:pPr>
                      <a:r>
                        <a:rPr lang="ar-SA" sz="1200"/>
                        <a:t>5. عند مشاركة النتائج، كيف يمكنك ضمان السرية وإغفال الهوية؟</a:t>
                      </a:r>
                      <a:endParaRPr sz="1200">
                        <a:latin typeface="Calibri"/>
                        <a:ea typeface="Calibri"/>
                        <a:cs typeface="Calibri"/>
                        <a:sym typeface="Calibri"/>
                      </a:endParaRPr>
                    </a:p>
                  </a:txBody>
                  <a:tcPr marT="0" marB="0" marR="68575" marL="68575" anchor="ctr"/>
                </a:tc>
                <a:tc>
                  <a:txBody>
                    <a:bodyPr/>
                    <a:lstStyle/>
                    <a:p>
                      <a:pPr indent="0" lvl="0" marL="0" marR="0" rtl="1" algn="r">
                        <a:lnSpc>
                          <a:spcPct val="107000"/>
                        </a:lnSpc>
                        <a:spcBef>
                          <a:spcPts val="0"/>
                        </a:spcBef>
                        <a:spcAft>
                          <a:spcPts val="0"/>
                        </a:spcAft>
                        <a:buNone/>
                      </a:pPr>
                      <a:r>
                        <a:rPr lang="ar-SA" sz="1200"/>
                        <a:t>10. هل تحتاج إلى منح الفضل للزملاء عن أي من البيانات التي عرضتها؟</a:t>
                      </a:r>
                      <a:endParaRPr sz="1200">
                        <a:latin typeface="Calibri"/>
                        <a:ea typeface="Calibri"/>
                        <a:cs typeface="Calibri"/>
                        <a:sym typeface="Calibri"/>
                      </a:endParaRPr>
                    </a:p>
                  </a:txBody>
                  <a:tcPr marT="0" marB="0" marR="68575" marL="68575" anchor="ctr"/>
                </a:tc>
              </a:tr>
            </a:tbl>
          </a:graphicData>
        </a:graphic>
      </p:graphicFrame>
      <p:sp>
        <p:nvSpPr>
          <p:cNvPr id="682" name="Google Shape;682;p45"/>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7" name="Shape 687"/>
        <p:cNvGrpSpPr/>
        <p:nvPr/>
      </p:nvGrpSpPr>
      <p:grpSpPr>
        <a:xfrm>
          <a:off x="0" y="0"/>
          <a:ext cx="0" cy="0"/>
          <a:chOff x="0" y="0"/>
          <a:chExt cx="0" cy="0"/>
        </a:xfrm>
      </p:grpSpPr>
      <p:sp>
        <p:nvSpPr>
          <p:cNvPr id="688" name="Google Shape;688;p46"/>
          <p:cNvSpPr txBox="1"/>
          <p:nvPr/>
        </p:nvSpPr>
        <p:spPr>
          <a:xfrm>
            <a:off x="1536700" y="1593090"/>
            <a:ext cx="1491608" cy="169277"/>
          </a:xfrm>
          <a:prstGeom prst="rect">
            <a:avLst/>
          </a:prstGeom>
          <a:noFill/>
          <a:ln>
            <a:noFill/>
          </a:ln>
        </p:spPr>
        <p:txBody>
          <a:bodyPr anchorCtr="0" anchor="t" bIns="0" lIns="0" spcFirstLastPara="1" rIns="0" wrap="square" tIns="0">
            <a:spAutoFit/>
          </a:bodyPr>
          <a:lstStyle/>
          <a:p>
            <a:pPr indent="0" lvl="0" marL="12700" marR="0" rtl="1" algn="ctr">
              <a:lnSpc>
                <a:spcPct val="100000"/>
              </a:lnSpc>
              <a:spcBef>
                <a:spcPts val="0"/>
              </a:spcBef>
              <a:spcAft>
                <a:spcPts val="0"/>
              </a:spcAft>
              <a:buNone/>
            </a:pPr>
            <a:r>
              <a:rPr i="1" lang="ar-SA" sz="1100">
                <a:solidFill>
                  <a:schemeClr val="dk1"/>
                </a:solidFill>
                <a:latin typeface="Arial"/>
                <a:ea typeface="Arial"/>
                <a:cs typeface="Arial"/>
                <a:sym typeface="Arial"/>
              </a:rPr>
              <a:t>قسم دورة الاستعلام</a:t>
            </a:r>
            <a:endParaRPr/>
          </a:p>
        </p:txBody>
      </p:sp>
      <p:sp>
        <p:nvSpPr>
          <p:cNvPr id="689" name="Google Shape;689;p46"/>
          <p:cNvSpPr txBox="1"/>
          <p:nvPr/>
        </p:nvSpPr>
        <p:spPr>
          <a:xfrm>
            <a:off x="4203700" y="739528"/>
            <a:ext cx="2368168" cy="246221"/>
          </a:xfrm>
          <a:prstGeom prst="rect">
            <a:avLst/>
          </a:prstGeom>
          <a:noFill/>
          <a:ln>
            <a:noFill/>
          </a:ln>
        </p:spPr>
        <p:txBody>
          <a:bodyPr anchorCtr="0" anchor="t" bIns="0" lIns="0" spcFirstLastPara="1" rIns="0" wrap="square" tIns="0">
            <a:spAutoFit/>
          </a:bodyPr>
          <a:lstStyle/>
          <a:p>
            <a:pPr indent="0" lvl="0" marL="12700" marR="0" rtl="1" algn="ctr">
              <a:lnSpc>
                <a:spcPct val="100000"/>
              </a:lnSpc>
              <a:spcBef>
                <a:spcPts val="0"/>
              </a:spcBef>
              <a:spcAft>
                <a:spcPts val="0"/>
              </a:spcAft>
              <a:buNone/>
            </a:pPr>
            <a:r>
              <a:rPr b="1" lang="ar-SA" sz="1600">
                <a:solidFill>
                  <a:schemeClr val="dk1"/>
                </a:solidFill>
                <a:latin typeface="Arial"/>
                <a:ea typeface="Arial"/>
                <a:cs typeface="Arial"/>
                <a:sym typeface="Arial"/>
              </a:rPr>
              <a:t>نبذة عن الترميز والتقييم</a:t>
            </a:r>
            <a:endParaRPr/>
          </a:p>
        </p:txBody>
      </p:sp>
      <p:sp>
        <p:nvSpPr>
          <p:cNvPr id="690" name="Google Shape;690;p46"/>
          <p:cNvSpPr txBox="1"/>
          <p:nvPr/>
        </p:nvSpPr>
        <p:spPr>
          <a:xfrm>
            <a:off x="7327900" y="567493"/>
            <a:ext cx="2769870" cy="836576"/>
          </a:xfrm>
          <a:prstGeom prst="rect">
            <a:avLst/>
          </a:prstGeom>
          <a:solidFill>
            <a:srgbClr val="D9F1F6"/>
          </a:solidFill>
          <a:ln>
            <a:noFill/>
          </a:ln>
        </p:spPr>
        <p:txBody>
          <a:bodyPr anchorCtr="0" anchor="t" bIns="0" lIns="0" spcFirstLastPara="1" rIns="0" wrap="square" tIns="6975">
            <a:spAutoFit/>
          </a:bodyPr>
          <a:lstStyle/>
          <a:p>
            <a:pPr indent="0" lvl="0" marL="26034" marR="189230" rtl="1" algn="r">
              <a:lnSpc>
                <a:spcPct val="102200"/>
              </a:lnSpc>
              <a:spcBef>
                <a:spcPts val="0"/>
              </a:spcBef>
              <a:spcAft>
                <a:spcPts val="0"/>
              </a:spcAft>
              <a:buNone/>
            </a:pPr>
            <a:r>
              <a:rPr b="1" lang="ar-SA" sz="1800">
                <a:solidFill>
                  <a:srgbClr val="1A616F"/>
                </a:solidFill>
                <a:latin typeface="Arial"/>
                <a:ea typeface="Arial"/>
                <a:cs typeface="Arial"/>
                <a:sym typeface="Arial"/>
              </a:rPr>
              <a:t>الجزء ح. تحليل محادثات الفصل الدراسي: الملاحظة بأسلوب منهجي</a:t>
            </a:r>
            <a:endParaRPr/>
          </a:p>
        </p:txBody>
      </p:sp>
      <p:sp>
        <p:nvSpPr>
          <p:cNvPr id="691" name="Google Shape;691;p46"/>
          <p:cNvSpPr txBox="1"/>
          <p:nvPr/>
        </p:nvSpPr>
        <p:spPr>
          <a:xfrm>
            <a:off x="5499100" y="1952625"/>
            <a:ext cx="4631690" cy="316304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3820" marR="94615" rtl="1" algn="just">
              <a:lnSpc>
                <a:spcPct val="150000"/>
              </a:lnSpc>
              <a:spcBef>
                <a:spcPts val="0"/>
              </a:spcBef>
              <a:spcAft>
                <a:spcPts val="0"/>
              </a:spcAft>
              <a:buNone/>
            </a:pPr>
            <a:r>
              <a:rPr lang="ar-SA" sz="1150">
                <a:solidFill>
                  <a:schemeClr val="dk1"/>
                </a:solidFill>
                <a:latin typeface="Arimo"/>
                <a:ea typeface="Arimo"/>
                <a:cs typeface="Arimo"/>
                <a:sym typeface="Arimo"/>
              </a:rPr>
              <a:t>عندما تخطط لاستعلامك، عليك التفكير في كيفية تنفيذ الاستعلام فعليًا في بيئتك حتى تتمكن من الإجابة عن سؤال بحثك. ضع في اعتبارك مقدار الملاحظة التي تريد القيام بها والوقت المناسب لها؛ ما مدى جدوى تكرار عمليات الملاحظة مع مرور الوقت للتحقّق من حدوث تغيير؟ يقدم هذا القسم مقدمة حول الترميز في البيئات التعليمية، وهناك المزيد من المعلومات، بالإضافة إلى قوالب الترميز لمساعدتك في القسمين 1 و2.</a:t>
            </a:r>
            <a:endParaRPr/>
          </a:p>
          <a:p>
            <a:pPr indent="0" lvl="0" marL="83820" marR="95250" rtl="1" algn="just">
              <a:lnSpc>
                <a:spcPct val="150000"/>
              </a:lnSpc>
              <a:spcBef>
                <a:spcPts val="580"/>
              </a:spcBef>
              <a:spcAft>
                <a:spcPts val="0"/>
              </a:spcAft>
              <a:buNone/>
            </a:pPr>
            <a:r>
              <a:rPr lang="ar-SA" sz="1150">
                <a:solidFill>
                  <a:schemeClr val="dk1"/>
                </a:solidFill>
                <a:latin typeface="Arimo"/>
                <a:ea typeface="Arimo"/>
                <a:cs typeface="Arimo"/>
                <a:sym typeface="Arimo"/>
              </a:rPr>
              <a:t>يوجد في حزمة T-SEDA عدد من مقاطع الفيديو الإرشادية التي يمكن أن توفر إرشادات مفيدة حول هذا الأمر عندما تبدأ في التفكير في مرحلة التخطيط ووضع الطرق. سيعطيك الفيديو التالي نظرة عامة على كيفية تنفيذ الترميز والجوانب الإيجابية والسلبية لأنواع مختلفة من الترميز:</a:t>
            </a:r>
            <a:endParaRPr/>
          </a:p>
          <a:p>
            <a:pPr indent="0" lvl="0" marL="0" marR="0" rtl="1" algn="r">
              <a:lnSpc>
                <a:spcPct val="15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1" algn="r">
              <a:lnSpc>
                <a:spcPct val="150000"/>
              </a:lnSpc>
              <a:spcBef>
                <a:spcPts val="15"/>
              </a:spcBef>
              <a:spcAft>
                <a:spcPts val="0"/>
              </a:spcAft>
              <a:buNone/>
            </a:pPr>
            <a:r>
              <a:t/>
            </a:r>
            <a:endParaRPr sz="1400">
              <a:solidFill>
                <a:schemeClr val="dk1"/>
              </a:solidFill>
              <a:latin typeface="Times New Roman"/>
              <a:ea typeface="Times New Roman"/>
              <a:cs typeface="Times New Roman"/>
              <a:sym typeface="Times New Roman"/>
            </a:endParaRPr>
          </a:p>
          <a:p>
            <a:pPr indent="0" lvl="0" marL="635000" marR="0" rtl="1" algn="r">
              <a:lnSpc>
                <a:spcPct val="150000"/>
              </a:lnSpc>
              <a:spcBef>
                <a:spcPts val="0"/>
              </a:spcBef>
              <a:spcAft>
                <a:spcPts val="0"/>
              </a:spcAft>
              <a:buNone/>
            </a:pPr>
            <a:r>
              <a:rPr b="1" lang="ar-SA" sz="1200" u="sng">
                <a:solidFill>
                  <a:schemeClr val="hlink"/>
                </a:solidFill>
                <a:latin typeface="Arial"/>
                <a:ea typeface="Arial"/>
                <a:cs typeface="Arial"/>
                <a:sym typeface="Arial"/>
                <a:hlinkClick r:id="rId3"/>
              </a:rPr>
              <a:t>مقطع الفيديو 12: تسجيل الحوار والترميز في فصلك الدراسي</a:t>
            </a:r>
            <a:endParaRPr b="1" sz="1200" u="sng">
              <a:solidFill>
                <a:schemeClr val="hlink"/>
              </a:solidFill>
              <a:latin typeface="Arial"/>
              <a:ea typeface="Arial"/>
              <a:cs typeface="Arial"/>
              <a:sym typeface="Arial"/>
              <a:hlinkClick r:id="rId4"/>
            </a:endParaRPr>
          </a:p>
        </p:txBody>
      </p:sp>
      <p:sp>
        <p:nvSpPr>
          <p:cNvPr id="692" name="Google Shape;692;p46"/>
          <p:cNvSpPr/>
          <p:nvPr/>
        </p:nvSpPr>
        <p:spPr>
          <a:xfrm flipH="1">
            <a:off x="9522467" y="4680598"/>
            <a:ext cx="472433" cy="47242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46"/>
          <p:cNvSpPr/>
          <p:nvPr/>
        </p:nvSpPr>
        <p:spPr>
          <a:xfrm>
            <a:off x="425450" y="1952625"/>
            <a:ext cx="4692650" cy="5029200"/>
          </a:xfrm>
          <a:custGeom>
            <a:rect b="b" l="l" r="r" t="t"/>
            <a:pathLst>
              <a:path extrusionOk="0" h="5387975" w="4692650">
                <a:moveTo>
                  <a:pt x="0" y="0"/>
                </a:moveTo>
                <a:lnTo>
                  <a:pt x="4692541" y="0"/>
                </a:lnTo>
                <a:lnTo>
                  <a:pt x="4692541" y="5387512"/>
                </a:lnTo>
                <a:lnTo>
                  <a:pt x="0" y="538751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694" name="Google Shape;694;p46"/>
          <p:cNvSpPr txBox="1"/>
          <p:nvPr/>
        </p:nvSpPr>
        <p:spPr>
          <a:xfrm>
            <a:off x="541655" y="2076725"/>
            <a:ext cx="4500245" cy="4338624"/>
          </a:xfrm>
          <a:prstGeom prst="rect">
            <a:avLst/>
          </a:prstGeom>
          <a:noFill/>
          <a:ln>
            <a:noFill/>
          </a:ln>
        </p:spPr>
        <p:txBody>
          <a:bodyPr anchorCtr="0" anchor="t" bIns="0" lIns="0" spcFirstLastPara="1" rIns="0" wrap="square" tIns="0">
            <a:spAutoFit/>
          </a:bodyPr>
          <a:lstStyle/>
          <a:p>
            <a:pPr indent="0" lvl="0" marL="12700" marR="0" rtl="1" algn="just">
              <a:lnSpc>
                <a:spcPct val="100000"/>
              </a:lnSpc>
              <a:spcBef>
                <a:spcPts val="0"/>
              </a:spcBef>
              <a:spcAft>
                <a:spcPts val="0"/>
              </a:spcAft>
              <a:buNone/>
            </a:pPr>
            <a:r>
              <a:rPr b="1" lang="ar-SA" sz="1150">
                <a:solidFill>
                  <a:schemeClr val="dk1"/>
                </a:solidFill>
                <a:latin typeface="Arial"/>
                <a:ea typeface="Arial"/>
                <a:cs typeface="Arial"/>
                <a:sym typeface="Arial"/>
              </a:rPr>
              <a:t>ما هو الترميز؟</a:t>
            </a:r>
            <a:endParaRPr/>
          </a:p>
          <a:p>
            <a:pPr indent="0" lvl="0" marL="12700" marR="5080" rtl="1" algn="just">
              <a:lnSpc>
                <a:spcPct val="120800"/>
              </a:lnSpc>
              <a:spcBef>
                <a:spcPts val="610"/>
              </a:spcBef>
              <a:spcAft>
                <a:spcPts val="0"/>
              </a:spcAft>
              <a:buNone/>
            </a:pPr>
            <a:r>
              <a:rPr lang="ar-SA" sz="1150">
                <a:solidFill>
                  <a:schemeClr val="dk1"/>
                </a:solidFill>
                <a:latin typeface="Arimo"/>
                <a:ea typeface="Arimo"/>
                <a:cs typeface="Arimo"/>
                <a:sym typeface="Arimo"/>
              </a:rPr>
              <a:t>يعني الترميز تقسيم الحوار في الفصل إلى أجزاء ووضع كل جزء بشكل منهجي في فئة. غالبًا ما يتم ذلك عن طريق "الأدوار" (الشخص أ... الشخص ب... إلخ).</a:t>
            </a:r>
            <a:endParaRPr/>
          </a:p>
          <a:p>
            <a:pPr indent="0" lvl="0" marL="12700" marR="0" rtl="1" algn="just">
              <a:lnSpc>
                <a:spcPct val="100000"/>
              </a:lnSpc>
              <a:spcBef>
                <a:spcPts val="885"/>
              </a:spcBef>
              <a:spcAft>
                <a:spcPts val="0"/>
              </a:spcAft>
              <a:buNone/>
            </a:pPr>
            <a:r>
              <a:rPr b="1" lang="ar-SA" sz="1150">
                <a:solidFill>
                  <a:schemeClr val="dk1"/>
                </a:solidFill>
                <a:latin typeface="Arial"/>
                <a:ea typeface="Arial"/>
                <a:cs typeface="Arial"/>
                <a:sym typeface="Arial"/>
              </a:rPr>
              <a:t>ما سبب أهمية الترميز؟</a:t>
            </a:r>
            <a:endParaRPr/>
          </a:p>
          <a:p>
            <a:pPr indent="0" lvl="0" marL="12700" marR="5080" rtl="1" algn="just">
              <a:lnSpc>
                <a:spcPct val="150000"/>
              </a:lnSpc>
              <a:spcBef>
                <a:spcPts val="610"/>
              </a:spcBef>
              <a:spcAft>
                <a:spcPts val="0"/>
              </a:spcAft>
              <a:buNone/>
            </a:pPr>
            <a:r>
              <a:rPr lang="ar-SA" sz="1150">
                <a:solidFill>
                  <a:schemeClr val="dk1"/>
                </a:solidFill>
                <a:latin typeface="Arimo"/>
                <a:ea typeface="Arimo"/>
                <a:cs typeface="Arimo"/>
                <a:sym typeface="Arimo"/>
              </a:rPr>
              <a:t>من السهل إغفال الحوار في فصل دراسي مفعم بالنشاط والحركة أو افتراض أنه يحدث، في حين أنه قد لا يحدث في الواقع. الترميز وسيلة للتركيز على أنواع معينة من الحوار وتسجيله بطريقة ما. يتيح لك ذلك الرجوع إلى الحوار وتحديد الأنماط أو فرص سبر الطلاب التي فوّتها. كما يساعدك أيضًا على ملاحظة التغيير بمرور الوقت.</a:t>
            </a:r>
            <a:endParaRPr/>
          </a:p>
          <a:p>
            <a:pPr indent="0" lvl="0" marL="12700" marR="0" rtl="1" algn="just">
              <a:lnSpc>
                <a:spcPct val="100000"/>
              </a:lnSpc>
              <a:spcBef>
                <a:spcPts val="885"/>
              </a:spcBef>
              <a:spcAft>
                <a:spcPts val="0"/>
              </a:spcAft>
              <a:buNone/>
            </a:pPr>
            <a:r>
              <a:rPr b="1" lang="ar-SA" sz="1150">
                <a:solidFill>
                  <a:schemeClr val="dk1"/>
                </a:solidFill>
                <a:latin typeface="Arial"/>
                <a:ea typeface="Arial"/>
                <a:cs typeface="Arial"/>
                <a:sym typeface="Arial"/>
              </a:rPr>
              <a:t>كيف يمكنني الترميز؟</a:t>
            </a:r>
            <a:endParaRPr/>
          </a:p>
          <a:p>
            <a:pPr indent="0" lvl="0" marL="12700" marR="5080" rtl="1" algn="just">
              <a:lnSpc>
                <a:spcPct val="120000"/>
              </a:lnSpc>
              <a:spcBef>
                <a:spcPts val="625"/>
              </a:spcBef>
              <a:spcAft>
                <a:spcPts val="0"/>
              </a:spcAft>
              <a:buNone/>
            </a:pPr>
            <a:r>
              <a:rPr lang="ar-SA" sz="1150">
                <a:solidFill>
                  <a:schemeClr val="dk1"/>
                </a:solidFill>
                <a:latin typeface="Arimo"/>
                <a:ea typeface="Arimo"/>
                <a:cs typeface="Arimo"/>
                <a:sym typeface="Arimo"/>
              </a:rPr>
              <a:t>توفر حزمة T-SEDA عدة موارد لدعم الترميز: يوجد المزيد من المعلومات حول هذا في الصفحة التالية التي تتناول هذا الموضوع.</a:t>
            </a:r>
            <a:endParaRPr/>
          </a:p>
          <a:p>
            <a:pPr indent="0" lvl="0" marL="12700" marR="0" rtl="1" algn="just">
              <a:lnSpc>
                <a:spcPct val="100000"/>
              </a:lnSpc>
              <a:spcBef>
                <a:spcPts val="910"/>
              </a:spcBef>
              <a:spcAft>
                <a:spcPts val="0"/>
              </a:spcAft>
              <a:buNone/>
            </a:pPr>
            <a:r>
              <a:rPr b="1" lang="ar-SA" sz="1150">
                <a:solidFill>
                  <a:schemeClr val="dk1"/>
                </a:solidFill>
                <a:latin typeface="Arial"/>
                <a:ea typeface="Arial"/>
                <a:cs typeface="Arial"/>
                <a:sym typeface="Arial"/>
              </a:rPr>
              <a:t>ما هو التقييم؟</a:t>
            </a:r>
            <a:endParaRPr/>
          </a:p>
          <a:p>
            <a:pPr indent="0" lvl="0" marL="12700" marR="5080" rtl="1" algn="just">
              <a:lnSpc>
                <a:spcPct val="150000"/>
              </a:lnSpc>
              <a:spcBef>
                <a:spcPts val="580"/>
              </a:spcBef>
              <a:spcAft>
                <a:spcPts val="0"/>
              </a:spcAft>
              <a:buNone/>
            </a:pPr>
            <a:r>
              <a:rPr lang="ar-SA" sz="1150">
                <a:solidFill>
                  <a:schemeClr val="dk1"/>
                </a:solidFill>
                <a:latin typeface="Arimo"/>
                <a:ea typeface="Arimo"/>
                <a:cs typeface="Arimo"/>
                <a:sym typeface="Arimo"/>
              </a:rPr>
              <a:t>بالإضافة إلى ترميز الحوار، قد ترغب في تقييم مشاركة الطلاب. على سبيل المثال، يمكنك منح التقييم "1" للطلاب الذين شاركوا كثيرًا، والتقييم "2" للذين شاركوا بدرجة أقل، والتقييم "3" للذين لم يشاركوا كثيرًا. هناك أيضًا موارد لمساعدتك في تقييم جوانب حوار الفصل الدراسي (انظر القالبين 2C و2D للعمل الجماعي و2E و2F لمشاركة الفصل بأكمله).</a:t>
            </a:r>
            <a:endParaRPr/>
          </a:p>
        </p:txBody>
      </p:sp>
      <p:pic>
        <p:nvPicPr>
          <p:cNvPr id="695" name="Google Shape;695;p46"/>
          <p:cNvPicPr preferRelativeResize="0"/>
          <p:nvPr/>
        </p:nvPicPr>
        <p:blipFill rotWithShape="1">
          <a:blip r:embed="rId6">
            <a:alphaModFix/>
          </a:blip>
          <a:srcRect b="0" l="0" r="0" t="0"/>
          <a:stretch/>
        </p:blipFill>
        <p:spPr>
          <a:xfrm>
            <a:off x="393700" y="486535"/>
            <a:ext cx="2718822" cy="1161290"/>
          </a:xfrm>
          <a:prstGeom prst="rect">
            <a:avLst/>
          </a:prstGeom>
          <a:noFill/>
          <a:ln>
            <a:noFill/>
          </a:ln>
        </p:spPr>
      </p:pic>
      <p:sp>
        <p:nvSpPr>
          <p:cNvPr id="696" name="Google Shape;696;p46"/>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0" name="Shape 700"/>
        <p:cNvGrpSpPr/>
        <p:nvPr/>
      </p:nvGrpSpPr>
      <p:grpSpPr>
        <a:xfrm>
          <a:off x="0" y="0"/>
          <a:ext cx="0" cy="0"/>
          <a:chOff x="0" y="0"/>
          <a:chExt cx="0" cy="0"/>
        </a:xfrm>
      </p:grpSpPr>
      <p:sp>
        <p:nvSpPr>
          <p:cNvPr id="701" name="Google Shape;701;p47"/>
          <p:cNvSpPr txBox="1"/>
          <p:nvPr/>
        </p:nvSpPr>
        <p:spPr>
          <a:xfrm>
            <a:off x="3746500" y="739528"/>
            <a:ext cx="3729959" cy="246221"/>
          </a:xfrm>
          <a:prstGeom prst="rect">
            <a:avLst/>
          </a:prstGeom>
          <a:noFill/>
          <a:ln>
            <a:noFill/>
          </a:ln>
        </p:spPr>
        <p:txBody>
          <a:bodyPr anchorCtr="0" anchor="t" bIns="0" lIns="0" spcFirstLastPara="1" rIns="0" wrap="square" tIns="0">
            <a:spAutoFit/>
          </a:bodyPr>
          <a:lstStyle/>
          <a:p>
            <a:pPr indent="0" lvl="0" marL="12700" marR="0" rtl="1" algn="ctr">
              <a:lnSpc>
                <a:spcPct val="100000"/>
              </a:lnSpc>
              <a:spcBef>
                <a:spcPts val="0"/>
              </a:spcBef>
              <a:spcAft>
                <a:spcPts val="0"/>
              </a:spcAft>
              <a:buNone/>
            </a:pPr>
            <a:r>
              <a:rPr b="1" lang="ar-SA" sz="1600">
                <a:solidFill>
                  <a:schemeClr val="dk1"/>
                </a:solidFill>
                <a:latin typeface="Arial"/>
                <a:ea typeface="Arial"/>
                <a:cs typeface="Arial"/>
                <a:sym typeface="Arial"/>
              </a:rPr>
              <a:t>نبذة عن الترميز: تخطيط استعلامك</a:t>
            </a:r>
            <a:endParaRPr/>
          </a:p>
        </p:txBody>
      </p:sp>
      <p:sp>
        <p:nvSpPr>
          <p:cNvPr id="702" name="Google Shape;702;p47"/>
          <p:cNvSpPr txBox="1"/>
          <p:nvPr/>
        </p:nvSpPr>
        <p:spPr>
          <a:xfrm>
            <a:off x="520391" y="1455537"/>
            <a:ext cx="4705985" cy="3384709"/>
          </a:xfrm>
          <a:prstGeom prst="rect">
            <a:avLst/>
          </a:prstGeom>
          <a:solidFill>
            <a:srgbClr val="D9F1F6"/>
          </a:solidFill>
          <a:ln>
            <a:noFill/>
          </a:ln>
        </p:spPr>
        <p:txBody>
          <a:bodyPr anchorCtr="0" anchor="t" bIns="0" lIns="0" spcFirstLastPara="1" rIns="0" wrap="square" tIns="38100">
            <a:spAutoFit/>
          </a:bodyPr>
          <a:lstStyle/>
          <a:p>
            <a:pPr indent="0" lvl="0" marL="78740" marR="294640" rtl="1" algn="r">
              <a:lnSpc>
                <a:spcPct val="150000"/>
              </a:lnSpc>
              <a:spcBef>
                <a:spcPts val="0"/>
              </a:spcBef>
              <a:spcAft>
                <a:spcPts val="0"/>
              </a:spcAft>
              <a:buNone/>
            </a:pPr>
            <a:r>
              <a:rPr b="1" lang="ar-SA" sz="1200">
                <a:solidFill>
                  <a:schemeClr val="dk1"/>
                </a:solidFill>
                <a:latin typeface="Arial"/>
                <a:ea typeface="Arial"/>
                <a:cs typeface="Arial"/>
                <a:sym typeface="Arial"/>
              </a:rPr>
              <a:t>نقطة للتأمل: </a:t>
            </a:r>
            <a:r>
              <a:rPr lang="ar-SA" sz="1200">
                <a:solidFill>
                  <a:schemeClr val="dk1"/>
                </a:solidFill>
                <a:latin typeface="Arimo"/>
                <a:ea typeface="Arimo"/>
                <a:cs typeface="Arimo"/>
                <a:sym typeface="Arimo"/>
              </a:rPr>
              <a:t>قد يبدو الترميز صعبًا إذا كنت جديدًا عليه. فيما يلي بعض النصائح لمساعدتك على التخطيط لترميز لاستعلامك:</a:t>
            </a:r>
            <a:endParaRPr/>
          </a:p>
          <a:p>
            <a:pPr indent="-179705" lvl="0" marL="258445" marR="358140" rtl="1" algn="r">
              <a:lnSpc>
                <a:spcPct val="150000"/>
              </a:lnSpc>
              <a:spcBef>
                <a:spcPts val="640"/>
              </a:spcBef>
              <a:spcAft>
                <a:spcPts val="0"/>
              </a:spcAft>
              <a:buClr>
                <a:schemeClr val="dk1"/>
              </a:buClr>
              <a:buSzPts val="1200"/>
              <a:buFont typeface="Noto Sans Symbols"/>
              <a:buChar char="●"/>
            </a:pPr>
            <a:r>
              <a:rPr lang="ar-SA" sz="1200">
                <a:solidFill>
                  <a:schemeClr val="dk1"/>
                </a:solidFill>
                <a:latin typeface="Arimo"/>
                <a:ea typeface="Arimo"/>
                <a:cs typeface="Arimo"/>
                <a:sym typeface="Arimo"/>
              </a:rPr>
              <a:t>حدد واحدًا أو اثنين من رموز الحوار للنظر فيها في أي استعلام، لتخفف عبء محاولة التركيز على الكثير في الفصل الدراسي.</a:t>
            </a:r>
            <a:endParaRPr/>
          </a:p>
          <a:p>
            <a:pPr indent="-179705" lvl="0" marL="258445" marR="415290" rtl="1" algn="r">
              <a:lnSpc>
                <a:spcPct val="150000"/>
              </a:lnSpc>
              <a:spcBef>
                <a:spcPts val="665"/>
              </a:spcBef>
              <a:spcAft>
                <a:spcPts val="0"/>
              </a:spcAft>
              <a:buClr>
                <a:schemeClr val="dk1"/>
              </a:buClr>
              <a:buSzPts val="1200"/>
              <a:buFont typeface="Noto Sans Symbols"/>
              <a:buChar char="●"/>
            </a:pPr>
            <a:r>
              <a:rPr lang="ar-SA" sz="1200">
                <a:solidFill>
                  <a:schemeClr val="dk1"/>
                </a:solidFill>
                <a:latin typeface="Arimo"/>
                <a:ea typeface="Arimo"/>
                <a:cs typeface="Arimo"/>
                <a:sym typeface="Arimo"/>
              </a:rPr>
              <a:t>انظر إلى القوالب الواردة في القسم 2. فكر في كيفية استخدامها في فصلك الدراسي لتسجيل الحوار.</a:t>
            </a:r>
            <a:endParaRPr/>
          </a:p>
          <a:p>
            <a:pPr indent="-179705" lvl="0" marL="258445" marR="195580" rtl="1" algn="r">
              <a:lnSpc>
                <a:spcPct val="150000"/>
              </a:lnSpc>
              <a:spcBef>
                <a:spcPts val="680"/>
              </a:spcBef>
              <a:spcAft>
                <a:spcPts val="0"/>
              </a:spcAft>
              <a:buClr>
                <a:schemeClr val="dk1"/>
              </a:buClr>
              <a:buSzPts val="1200"/>
              <a:buFont typeface="Noto Sans Symbols"/>
              <a:buChar char="●"/>
            </a:pPr>
            <a:r>
              <a:rPr lang="ar-SA" sz="1200">
                <a:solidFill>
                  <a:schemeClr val="dk1"/>
                </a:solidFill>
                <a:latin typeface="Arimo"/>
                <a:ea typeface="Arimo"/>
                <a:cs typeface="Arimo"/>
                <a:sym typeface="Arimo"/>
              </a:rPr>
              <a:t>ضع في اعتبارك الطريقة التي ستسجل بها الحوار، وما الذي سيستلزمه اتباعها. هل سيتعين عليك الحصول على معدات تسجيل؟ هل ثمّة بالغون آخرون في بيئتك لمساعدتك أثناء قيامك بالترميز شخصيًا (الترميز الحي)؟</a:t>
            </a:r>
            <a:endParaRPr/>
          </a:p>
          <a:p>
            <a:pPr indent="0" lvl="0" marL="78740" marR="139700" rtl="1" algn="just">
              <a:lnSpc>
                <a:spcPct val="150000"/>
              </a:lnSpc>
              <a:spcBef>
                <a:spcPts val="570"/>
              </a:spcBef>
              <a:spcAft>
                <a:spcPts val="0"/>
              </a:spcAft>
              <a:buNone/>
            </a:pPr>
            <a:r>
              <a:rPr lang="ar-SA" sz="1200">
                <a:solidFill>
                  <a:schemeClr val="dk1"/>
                </a:solidFill>
                <a:latin typeface="Arimo"/>
                <a:ea typeface="Arimo"/>
                <a:cs typeface="Arimo"/>
                <a:sym typeface="Arimo"/>
              </a:rPr>
              <a:t>باستخدام القسمين 1 و2 ومقاطع الفيديو الإرشادية لمساعدتك، دوّن بعض أفكارك حول هذه الأسئلة. ستساعدك هذه الملاحظات على وضع خطة لاستعلامك.</a:t>
            </a:r>
            <a:endParaRPr/>
          </a:p>
        </p:txBody>
      </p:sp>
      <p:sp>
        <p:nvSpPr>
          <p:cNvPr id="703" name="Google Shape;703;p47"/>
          <p:cNvSpPr txBox="1"/>
          <p:nvPr/>
        </p:nvSpPr>
        <p:spPr>
          <a:xfrm>
            <a:off x="5651500" y="1564521"/>
            <a:ext cx="4677410" cy="241816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1915" marR="97155" rtl="1" algn="just">
              <a:lnSpc>
                <a:spcPct val="120800"/>
              </a:lnSpc>
              <a:spcBef>
                <a:spcPts val="0"/>
              </a:spcBef>
              <a:spcAft>
                <a:spcPts val="0"/>
              </a:spcAft>
              <a:buNone/>
            </a:pPr>
            <a:r>
              <a:rPr lang="ar-SA" sz="1200">
                <a:solidFill>
                  <a:schemeClr val="dk1"/>
                </a:solidFill>
                <a:latin typeface="Arimo"/>
                <a:ea typeface="Arimo"/>
                <a:cs typeface="Arimo"/>
                <a:sym typeface="Arimo"/>
              </a:rPr>
              <a:t>تتمثل إحدى النصائح الرئيسية للترميز أثناء استعلامك في التمرّس عليه مسبقًا. تحتوي مقاطع فيديو T-SEDA التي تتناول الترميز على أنشطة تتيح لك التدرب على ترميز بعض الحوارات المسجلة.</a:t>
            </a:r>
            <a:endParaRPr/>
          </a:p>
          <a:p>
            <a:pPr indent="0" lvl="0" marL="0" marR="0" rtl="1" algn="r">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1" algn="r">
              <a:lnSpc>
                <a:spcPct val="100000"/>
              </a:lnSpc>
              <a:spcBef>
                <a:spcPts val="50"/>
              </a:spcBef>
              <a:spcAft>
                <a:spcPts val="0"/>
              </a:spcAft>
              <a:buNone/>
            </a:pPr>
            <a:r>
              <a:t/>
            </a:r>
            <a:endParaRPr sz="1100">
              <a:solidFill>
                <a:schemeClr val="dk1"/>
              </a:solidFill>
              <a:latin typeface="Times New Roman"/>
              <a:ea typeface="Times New Roman"/>
              <a:cs typeface="Times New Roman"/>
              <a:sym typeface="Times New Roman"/>
            </a:endParaRPr>
          </a:p>
          <a:p>
            <a:pPr indent="0" lvl="0" marL="539115" marR="347345" rtl="1" algn="r">
              <a:lnSpc>
                <a:spcPct val="121700"/>
              </a:lnSpc>
              <a:spcBef>
                <a:spcPts val="0"/>
              </a:spcBef>
              <a:spcAft>
                <a:spcPts val="0"/>
              </a:spcAft>
              <a:buNone/>
            </a:pPr>
            <a:r>
              <a:rPr b="1" lang="ar-SA" sz="1200" u="sng">
                <a:solidFill>
                  <a:schemeClr val="hlink"/>
                </a:solidFill>
                <a:latin typeface="Arial"/>
                <a:ea typeface="Arial"/>
                <a:cs typeface="Arial"/>
                <a:sym typeface="Arial"/>
                <a:hlinkClick r:id="rId3"/>
              </a:rPr>
              <a:t>مقطع الفيديو 13: تحديد الحوار المثمر: "الانطلاق من" الأفكار و"الاعتراض" عليها</a:t>
            </a:r>
            <a:endParaRPr/>
          </a:p>
          <a:p>
            <a:pPr indent="0" lvl="0" marL="0" marR="0" rtl="1" algn="r">
              <a:lnSpc>
                <a:spcPct val="100000"/>
              </a:lnSpc>
              <a:spcBef>
                <a:spcPts val="35"/>
              </a:spcBef>
              <a:spcAft>
                <a:spcPts val="0"/>
              </a:spcAft>
              <a:buNone/>
            </a:pPr>
            <a:r>
              <a:t/>
            </a:r>
            <a:endParaRPr sz="1450">
              <a:solidFill>
                <a:schemeClr val="dk1"/>
              </a:solidFill>
              <a:latin typeface="Times New Roman"/>
              <a:ea typeface="Times New Roman"/>
              <a:cs typeface="Times New Roman"/>
              <a:sym typeface="Times New Roman"/>
            </a:endParaRPr>
          </a:p>
          <a:p>
            <a:pPr indent="0" lvl="0" marL="529590" marR="0" rtl="1" algn="r">
              <a:lnSpc>
                <a:spcPct val="100000"/>
              </a:lnSpc>
              <a:spcBef>
                <a:spcPts val="0"/>
              </a:spcBef>
              <a:spcAft>
                <a:spcPts val="0"/>
              </a:spcAft>
              <a:buNone/>
            </a:pPr>
            <a:r>
              <a:rPr b="1" lang="ar-SA" sz="1200" u="sng">
                <a:solidFill>
                  <a:schemeClr val="hlink"/>
                </a:solidFill>
                <a:latin typeface="Arial"/>
                <a:ea typeface="Arial"/>
                <a:cs typeface="Arial"/>
                <a:sym typeface="Arial"/>
                <a:hlinkClick r:id="rId4"/>
              </a:rPr>
              <a:t>مقطع الفيديو 14: ممارسة الترميز: حوار الفصل بأكمله</a:t>
            </a:r>
            <a:endParaRPr/>
          </a:p>
          <a:p>
            <a:pPr indent="0" lvl="0" marL="0" marR="0" rtl="1" algn="r">
              <a:lnSpc>
                <a:spcPct val="100000"/>
              </a:lnSpc>
              <a:spcBef>
                <a:spcPts val="25"/>
              </a:spcBef>
              <a:spcAft>
                <a:spcPts val="0"/>
              </a:spcAft>
              <a:buNone/>
            </a:pPr>
            <a:r>
              <a:t/>
            </a:r>
            <a:endParaRPr sz="1750">
              <a:solidFill>
                <a:schemeClr val="dk1"/>
              </a:solidFill>
              <a:latin typeface="Times New Roman"/>
              <a:ea typeface="Times New Roman"/>
              <a:cs typeface="Times New Roman"/>
              <a:sym typeface="Times New Roman"/>
            </a:endParaRPr>
          </a:p>
          <a:p>
            <a:pPr indent="0" lvl="0" marL="529590" marR="0" rtl="1" algn="r">
              <a:lnSpc>
                <a:spcPct val="100000"/>
              </a:lnSpc>
              <a:spcBef>
                <a:spcPts val="0"/>
              </a:spcBef>
              <a:spcAft>
                <a:spcPts val="0"/>
              </a:spcAft>
              <a:buNone/>
            </a:pPr>
            <a:r>
              <a:rPr b="1" lang="ar-SA" sz="1200" u="sng">
                <a:solidFill>
                  <a:schemeClr val="hlink"/>
                </a:solidFill>
                <a:latin typeface="Arial"/>
                <a:ea typeface="Arial"/>
                <a:cs typeface="Arial"/>
                <a:sym typeface="Arial"/>
                <a:hlinkClick r:id="rId5"/>
              </a:rPr>
              <a:t>مقطع الفيديو 16: ترميز جودة حوار المجموعات الصغيرة وتقييمه</a:t>
            </a:r>
            <a:endParaRPr/>
          </a:p>
        </p:txBody>
      </p:sp>
      <p:sp>
        <p:nvSpPr>
          <p:cNvPr id="704" name="Google Shape;704;p47"/>
          <p:cNvSpPr/>
          <p:nvPr/>
        </p:nvSpPr>
        <p:spPr>
          <a:xfrm flipH="1">
            <a:off x="9837383" y="3103127"/>
            <a:ext cx="411473" cy="41147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47"/>
          <p:cNvSpPr/>
          <p:nvPr/>
        </p:nvSpPr>
        <p:spPr>
          <a:xfrm flipH="1">
            <a:off x="9845009" y="3592712"/>
            <a:ext cx="411475" cy="4114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47"/>
          <p:cNvSpPr/>
          <p:nvPr/>
        </p:nvSpPr>
        <p:spPr>
          <a:xfrm flipH="1">
            <a:off x="9831033" y="2624337"/>
            <a:ext cx="411473" cy="4114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47"/>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1" name="Shape 711"/>
        <p:cNvGrpSpPr/>
        <p:nvPr/>
      </p:nvGrpSpPr>
      <p:grpSpPr>
        <a:xfrm>
          <a:off x="0" y="0"/>
          <a:ext cx="0" cy="0"/>
          <a:chOff x="0" y="0"/>
          <a:chExt cx="0" cy="0"/>
        </a:xfrm>
      </p:grpSpPr>
      <p:sp>
        <p:nvSpPr>
          <p:cNvPr id="712" name="Google Shape;712;p48"/>
          <p:cNvSpPr txBox="1"/>
          <p:nvPr/>
        </p:nvSpPr>
        <p:spPr>
          <a:xfrm>
            <a:off x="5380727" y="129956"/>
            <a:ext cx="4999990" cy="83465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3185" marR="95250" rtl="1" algn="just">
              <a:lnSpc>
                <a:spcPct val="150000"/>
              </a:lnSpc>
              <a:spcBef>
                <a:spcPts val="0"/>
              </a:spcBef>
              <a:spcAft>
                <a:spcPts val="0"/>
              </a:spcAft>
              <a:buNone/>
            </a:pPr>
            <a:r>
              <a:rPr lang="ar-SA" sz="1200">
                <a:solidFill>
                  <a:schemeClr val="dk1"/>
                </a:solidFill>
                <a:latin typeface="Arimo"/>
                <a:ea typeface="Arimo"/>
                <a:cs typeface="Arimo"/>
                <a:sym typeface="Arimo"/>
              </a:rPr>
              <a:t>فيما يلي يمكنك أن ترى مثالاً على قسم من الحوار تم ترميزه حسب "الأدوار": في كل مرة يتحدث فيها شخص مختلف، انظر إلى إطار الترميز لمعرفة ما إذا كان يمكن تطبيق واحد (أو أكثر) من الرموز على ما قد قيل. في هذا المثال، تم تسجيل الحوار ثم تحويله إلى نصوص مكتوبة.</a:t>
            </a:r>
            <a:endParaRPr/>
          </a:p>
        </p:txBody>
      </p:sp>
      <p:sp>
        <p:nvSpPr>
          <p:cNvPr id="713" name="Google Shape;713;p48"/>
          <p:cNvSpPr/>
          <p:nvPr/>
        </p:nvSpPr>
        <p:spPr>
          <a:xfrm flipH="1">
            <a:off x="9315462" y="1908045"/>
            <a:ext cx="1244513" cy="1232535"/>
          </a:xfrm>
          <a:custGeom>
            <a:rect b="b" l="l" r="r" t="t"/>
            <a:pathLst>
              <a:path extrusionOk="0" h="1232535" w="1409064">
                <a:moveTo>
                  <a:pt x="1203642" y="0"/>
                </a:moveTo>
                <a:lnTo>
                  <a:pt x="205422" y="0"/>
                </a:lnTo>
                <a:lnTo>
                  <a:pt x="158321" y="5425"/>
                </a:lnTo>
                <a:lnTo>
                  <a:pt x="115084" y="20879"/>
                </a:lnTo>
                <a:lnTo>
                  <a:pt x="76942" y="45129"/>
                </a:lnTo>
                <a:lnTo>
                  <a:pt x="45129" y="76942"/>
                </a:lnTo>
                <a:lnTo>
                  <a:pt x="20879" y="115084"/>
                </a:lnTo>
                <a:lnTo>
                  <a:pt x="5425" y="158321"/>
                </a:lnTo>
                <a:lnTo>
                  <a:pt x="0" y="205422"/>
                </a:lnTo>
                <a:lnTo>
                  <a:pt x="0" y="1027099"/>
                </a:lnTo>
                <a:lnTo>
                  <a:pt x="5425" y="1074205"/>
                </a:lnTo>
                <a:lnTo>
                  <a:pt x="20879" y="1117446"/>
                </a:lnTo>
                <a:lnTo>
                  <a:pt x="45129" y="1155590"/>
                </a:lnTo>
                <a:lnTo>
                  <a:pt x="76942" y="1187404"/>
                </a:lnTo>
                <a:lnTo>
                  <a:pt x="115084" y="1211654"/>
                </a:lnTo>
                <a:lnTo>
                  <a:pt x="158321" y="1227109"/>
                </a:lnTo>
                <a:lnTo>
                  <a:pt x="205422" y="1232535"/>
                </a:lnTo>
                <a:lnTo>
                  <a:pt x="1203642" y="1232535"/>
                </a:lnTo>
                <a:lnTo>
                  <a:pt x="1250743" y="1227109"/>
                </a:lnTo>
                <a:lnTo>
                  <a:pt x="1293980" y="1211654"/>
                </a:lnTo>
                <a:lnTo>
                  <a:pt x="1332122" y="1187404"/>
                </a:lnTo>
                <a:lnTo>
                  <a:pt x="1363935" y="1155590"/>
                </a:lnTo>
                <a:lnTo>
                  <a:pt x="1388185" y="1117446"/>
                </a:lnTo>
                <a:lnTo>
                  <a:pt x="1403639" y="1074205"/>
                </a:lnTo>
                <a:lnTo>
                  <a:pt x="1409065" y="1027099"/>
                </a:lnTo>
                <a:lnTo>
                  <a:pt x="1409065" y="205422"/>
                </a:lnTo>
                <a:lnTo>
                  <a:pt x="1403639" y="158321"/>
                </a:lnTo>
                <a:lnTo>
                  <a:pt x="1388185" y="115084"/>
                </a:lnTo>
                <a:lnTo>
                  <a:pt x="1363935" y="76942"/>
                </a:lnTo>
                <a:lnTo>
                  <a:pt x="1332122" y="45129"/>
                </a:lnTo>
                <a:lnTo>
                  <a:pt x="1293980" y="20879"/>
                </a:lnTo>
                <a:lnTo>
                  <a:pt x="1250743" y="5425"/>
                </a:lnTo>
                <a:lnTo>
                  <a:pt x="1203642" y="0"/>
                </a:lnTo>
                <a:close/>
              </a:path>
            </a:pathLst>
          </a:custGeom>
          <a:solidFill>
            <a:srgbClr val="CCCC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14" name="Google Shape;714;p48"/>
          <p:cNvSpPr txBox="1"/>
          <p:nvPr/>
        </p:nvSpPr>
        <p:spPr>
          <a:xfrm flipH="1">
            <a:off x="9371197" y="2238500"/>
            <a:ext cx="1164254" cy="665439"/>
          </a:xfrm>
          <a:prstGeom prst="rect">
            <a:avLst/>
          </a:prstGeom>
          <a:noFill/>
          <a:ln>
            <a:noFill/>
          </a:ln>
        </p:spPr>
        <p:txBody>
          <a:bodyPr anchorCtr="0" anchor="t" bIns="0" lIns="0" spcFirstLastPara="1" rIns="0" wrap="square" tIns="625">
            <a:spAutoFit/>
          </a:bodyPr>
          <a:lstStyle/>
          <a:p>
            <a:pPr indent="0" lvl="0" marL="12700" marR="5080" rtl="1" algn="r">
              <a:lnSpc>
                <a:spcPct val="120000"/>
              </a:lnSpc>
              <a:spcBef>
                <a:spcPts val="0"/>
              </a:spcBef>
              <a:spcAft>
                <a:spcPts val="0"/>
              </a:spcAft>
              <a:buNone/>
            </a:pPr>
            <a:r>
              <a:rPr lang="ar-SA" sz="1200">
                <a:solidFill>
                  <a:schemeClr val="dk1"/>
                </a:solidFill>
                <a:latin typeface="Arimo"/>
                <a:ea typeface="Arimo"/>
                <a:cs typeface="Arimo"/>
                <a:sym typeface="Arimo"/>
              </a:rPr>
              <a:t>يُعطى رقم مختلف لكل دور مختلف لتسهيل التعرف عليه</a:t>
            </a:r>
            <a:endParaRPr/>
          </a:p>
        </p:txBody>
      </p:sp>
      <p:sp>
        <p:nvSpPr>
          <p:cNvPr id="715" name="Google Shape;715;p48"/>
          <p:cNvSpPr/>
          <p:nvPr/>
        </p:nvSpPr>
        <p:spPr>
          <a:xfrm>
            <a:off x="5733364" y="1092810"/>
            <a:ext cx="1557020" cy="567618"/>
          </a:xfrm>
          <a:custGeom>
            <a:rect b="b" l="l" r="r" t="t"/>
            <a:pathLst>
              <a:path extrusionOk="0" h="703580" w="1557020">
                <a:moveTo>
                  <a:pt x="1439760" y="0"/>
                </a:moveTo>
                <a:lnTo>
                  <a:pt x="117271" y="0"/>
                </a:lnTo>
                <a:lnTo>
                  <a:pt x="71623" y="9215"/>
                </a:lnTo>
                <a:lnTo>
                  <a:pt x="34347" y="34347"/>
                </a:lnTo>
                <a:lnTo>
                  <a:pt x="9215" y="71623"/>
                </a:lnTo>
                <a:lnTo>
                  <a:pt x="0" y="117271"/>
                </a:lnTo>
                <a:lnTo>
                  <a:pt x="0" y="586320"/>
                </a:lnTo>
                <a:lnTo>
                  <a:pt x="9215" y="631969"/>
                </a:lnTo>
                <a:lnTo>
                  <a:pt x="34347" y="669245"/>
                </a:lnTo>
                <a:lnTo>
                  <a:pt x="71623" y="694377"/>
                </a:lnTo>
                <a:lnTo>
                  <a:pt x="117271" y="703592"/>
                </a:lnTo>
                <a:lnTo>
                  <a:pt x="1439760" y="703592"/>
                </a:lnTo>
                <a:lnTo>
                  <a:pt x="1485402" y="694377"/>
                </a:lnTo>
                <a:lnTo>
                  <a:pt x="1522674" y="669245"/>
                </a:lnTo>
                <a:lnTo>
                  <a:pt x="1547804" y="631969"/>
                </a:lnTo>
                <a:lnTo>
                  <a:pt x="1557020" y="586320"/>
                </a:lnTo>
                <a:lnTo>
                  <a:pt x="1557020" y="117271"/>
                </a:lnTo>
                <a:lnTo>
                  <a:pt x="1547804" y="71623"/>
                </a:lnTo>
                <a:lnTo>
                  <a:pt x="1522674" y="34347"/>
                </a:lnTo>
                <a:lnTo>
                  <a:pt x="1485402" y="9215"/>
                </a:lnTo>
                <a:lnTo>
                  <a:pt x="1439760" y="0"/>
                </a:lnTo>
                <a:close/>
              </a:path>
            </a:pathLst>
          </a:custGeom>
          <a:solidFill>
            <a:srgbClr val="CCCC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16" name="Google Shape;716;p48"/>
          <p:cNvSpPr txBox="1"/>
          <p:nvPr/>
        </p:nvSpPr>
        <p:spPr>
          <a:xfrm>
            <a:off x="5892114" y="1228771"/>
            <a:ext cx="1239520" cy="431657"/>
          </a:xfrm>
          <a:prstGeom prst="rect">
            <a:avLst/>
          </a:prstGeom>
          <a:noFill/>
          <a:ln>
            <a:noFill/>
          </a:ln>
        </p:spPr>
        <p:txBody>
          <a:bodyPr anchorCtr="0" anchor="t" bIns="0" lIns="0" spcFirstLastPara="1" rIns="0" wrap="square" tIns="0">
            <a:spAutoFit/>
          </a:bodyPr>
          <a:lstStyle/>
          <a:p>
            <a:pPr indent="0" lvl="0" marL="12700" marR="5080" rtl="1" algn="r">
              <a:lnSpc>
                <a:spcPct val="121700"/>
              </a:lnSpc>
              <a:spcBef>
                <a:spcPts val="0"/>
              </a:spcBef>
              <a:spcAft>
                <a:spcPts val="0"/>
              </a:spcAft>
              <a:buNone/>
            </a:pPr>
            <a:r>
              <a:rPr lang="ar-SA" sz="1200">
                <a:solidFill>
                  <a:schemeClr val="dk1"/>
                </a:solidFill>
                <a:latin typeface="Arimo"/>
                <a:ea typeface="Arimo"/>
                <a:cs typeface="Arimo"/>
                <a:sym typeface="Arimo"/>
              </a:rPr>
              <a:t>يُسجل اسم كل متحدث</a:t>
            </a:r>
            <a:endParaRPr/>
          </a:p>
        </p:txBody>
      </p:sp>
      <p:sp>
        <p:nvSpPr>
          <p:cNvPr id="717" name="Google Shape;717;p48"/>
          <p:cNvSpPr/>
          <p:nvPr/>
        </p:nvSpPr>
        <p:spPr>
          <a:xfrm>
            <a:off x="2278941" y="964608"/>
            <a:ext cx="1744345" cy="661035"/>
          </a:xfrm>
          <a:custGeom>
            <a:rect b="b" l="l" r="r" t="t"/>
            <a:pathLst>
              <a:path extrusionOk="0" h="661035" w="1744345">
                <a:moveTo>
                  <a:pt x="1634172" y="0"/>
                </a:moveTo>
                <a:lnTo>
                  <a:pt x="110172" y="0"/>
                </a:lnTo>
                <a:lnTo>
                  <a:pt x="67288" y="8658"/>
                </a:lnTo>
                <a:lnTo>
                  <a:pt x="32269" y="32269"/>
                </a:lnTo>
                <a:lnTo>
                  <a:pt x="8658" y="67288"/>
                </a:lnTo>
                <a:lnTo>
                  <a:pt x="0" y="110172"/>
                </a:lnTo>
                <a:lnTo>
                  <a:pt x="0" y="550862"/>
                </a:lnTo>
                <a:lnTo>
                  <a:pt x="8658" y="593746"/>
                </a:lnTo>
                <a:lnTo>
                  <a:pt x="32269" y="628765"/>
                </a:lnTo>
                <a:lnTo>
                  <a:pt x="67288" y="652376"/>
                </a:lnTo>
                <a:lnTo>
                  <a:pt x="110172" y="661035"/>
                </a:lnTo>
                <a:lnTo>
                  <a:pt x="1634172" y="661035"/>
                </a:lnTo>
                <a:lnTo>
                  <a:pt x="1677056" y="652376"/>
                </a:lnTo>
                <a:lnTo>
                  <a:pt x="1712075" y="628765"/>
                </a:lnTo>
                <a:lnTo>
                  <a:pt x="1735686" y="593746"/>
                </a:lnTo>
                <a:lnTo>
                  <a:pt x="1744345" y="550862"/>
                </a:lnTo>
                <a:lnTo>
                  <a:pt x="1744345" y="110172"/>
                </a:lnTo>
                <a:lnTo>
                  <a:pt x="1735686" y="67288"/>
                </a:lnTo>
                <a:lnTo>
                  <a:pt x="1712075" y="32269"/>
                </a:lnTo>
                <a:lnTo>
                  <a:pt x="1677056" y="8658"/>
                </a:lnTo>
                <a:lnTo>
                  <a:pt x="1634172" y="0"/>
                </a:lnTo>
                <a:close/>
              </a:path>
            </a:pathLst>
          </a:custGeom>
          <a:solidFill>
            <a:srgbClr val="CCCC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18" name="Google Shape;718;p48"/>
          <p:cNvSpPr txBox="1"/>
          <p:nvPr/>
        </p:nvSpPr>
        <p:spPr>
          <a:xfrm>
            <a:off x="2313538" y="1169369"/>
            <a:ext cx="1425575" cy="425116"/>
          </a:xfrm>
          <a:prstGeom prst="rect">
            <a:avLst/>
          </a:prstGeom>
          <a:noFill/>
          <a:ln>
            <a:noFill/>
          </a:ln>
        </p:spPr>
        <p:txBody>
          <a:bodyPr anchorCtr="0" anchor="t" bIns="0" lIns="0" spcFirstLastPara="1" rIns="0" wrap="square" tIns="0">
            <a:spAutoFit/>
          </a:bodyPr>
          <a:lstStyle/>
          <a:p>
            <a:pPr indent="0" lvl="0" marL="12700" marR="5080" rtl="1" algn="r">
              <a:lnSpc>
                <a:spcPct val="120000"/>
              </a:lnSpc>
              <a:spcBef>
                <a:spcPts val="0"/>
              </a:spcBef>
              <a:spcAft>
                <a:spcPts val="0"/>
              </a:spcAft>
              <a:buNone/>
            </a:pPr>
            <a:r>
              <a:rPr lang="ar-SA" sz="1200">
                <a:solidFill>
                  <a:schemeClr val="dk1"/>
                </a:solidFill>
                <a:latin typeface="Arimo"/>
                <a:ea typeface="Arimo"/>
                <a:cs typeface="Arimo"/>
                <a:sym typeface="Arimo"/>
              </a:rPr>
              <a:t>يُضاف كل دور في سطر منفصل</a:t>
            </a:r>
            <a:endParaRPr/>
          </a:p>
        </p:txBody>
      </p:sp>
      <p:sp>
        <p:nvSpPr>
          <p:cNvPr id="719" name="Google Shape;719;p48"/>
          <p:cNvSpPr/>
          <p:nvPr/>
        </p:nvSpPr>
        <p:spPr>
          <a:xfrm>
            <a:off x="118225" y="3326366"/>
            <a:ext cx="1781454" cy="1125220"/>
          </a:xfrm>
          <a:custGeom>
            <a:rect b="b" l="l" r="r" t="t"/>
            <a:pathLst>
              <a:path extrusionOk="0" h="1125220" w="1913254">
                <a:moveTo>
                  <a:pt x="1725714" y="0"/>
                </a:moveTo>
                <a:lnTo>
                  <a:pt x="187540" y="0"/>
                </a:lnTo>
                <a:lnTo>
                  <a:pt x="137683" y="6698"/>
                </a:lnTo>
                <a:lnTo>
                  <a:pt x="92883" y="25603"/>
                </a:lnTo>
                <a:lnTo>
                  <a:pt x="54927" y="54927"/>
                </a:lnTo>
                <a:lnTo>
                  <a:pt x="25603" y="92883"/>
                </a:lnTo>
                <a:lnTo>
                  <a:pt x="6698" y="137683"/>
                </a:lnTo>
                <a:lnTo>
                  <a:pt x="0" y="187540"/>
                </a:lnTo>
                <a:lnTo>
                  <a:pt x="0" y="937679"/>
                </a:lnTo>
                <a:lnTo>
                  <a:pt x="6698" y="987536"/>
                </a:lnTo>
                <a:lnTo>
                  <a:pt x="25603" y="1032336"/>
                </a:lnTo>
                <a:lnTo>
                  <a:pt x="54927" y="1070292"/>
                </a:lnTo>
                <a:lnTo>
                  <a:pt x="92883" y="1099616"/>
                </a:lnTo>
                <a:lnTo>
                  <a:pt x="137683" y="1118521"/>
                </a:lnTo>
                <a:lnTo>
                  <a:pt x="187540" y="1125220"/>
                </a:lnTo>
                <a:lnTo>
                  <a:pt x="1725714" y="1125220"/>
                </a:lnTo>
                <a:lnTo>
                  <a:pt x="1775571" y="1118521"/>
                </a:lnTo>
                <a:lnTo>
                  <a:pt x="1820371" y="1099616"/>
                </a:lnTo>
                <a:lnTo>
                  <a:pt x="1858327" y="1070292"/>
                </a:lnTo>
                <a:lnTo>
                  <a:pt x="1887651" y="1032336"/>
                </a:lnTo>
                <a:lnTo>
                  <a:pt x="1906556" y="987536"/>
                </a:lnTo>
                <a:lnTo>
                  <a:pt x="1913255" y="937679"/>
                </a:lnTo>
                <a:lnTo>
                  <a:pt x="1913255" y="187540"/>
                </a:lnTo>
                <a:lnTo>
                  <a:pt x="1906556" y="137683"/>
                </a:lnTo>
                <a:lnTo>
                  <a:pt x="1887651" y="92883"/>
                </a:lnTo>
                <a:lnTo>
                  <a:pt x="1858327" y="54927"/>
                </a:lnTo>
                <a:lnTo>
                  <a:pt x="1820371" y="25603"/>
                </a:lnTo>
                <a:lnTo>
                  <a:pt x="1775571" y="6698"/>
                </a:lnTo>
                <a:lnTo>
                  <a:pt x="1725714" y="0"/>
                </a:lnTo>
                <a:close/>
              </a:path>
            </a:pathLst>
          </a:custGeom>
          <a:solidFill>
            <a:srgbClr val="CCCC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20" name="Google Shape;720;p48"/>
          <p:cNvSpPr/>
          <p:nvPr/>
        </p:nvSpPr>
        <p:spPr>
          <a:xfrm flipH="1" rot="-1464689">
            <a:off x="6929650" y="792062"/>
            <a:ext cx="1305064" cy="13050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21" name="Google Shape;721;p48"/>
          <p:cNvSpPr txBox="1"/>
          <p:nvPr/>
        </p:nvSpPr>
        <p:spPr>
          <a:xfrm>
            <a:off x="117787" y="3566419"/>
            <a:ext cx="1690370" cy="645113"/>
          </a:xfrm>
          <a:prstGeom prst="rect">
            <a:avLst/>
          </a:prstGeom>
          <a:noFill/>
          <a:ln>
            <a:noFill/>
          </a:ln>
        </p:spPr>
        <p:txBody>
          <a:bodyPr anchorCtr="0" anchor="t" bIns="0" lIns="0" spcFirstLastPara="1" rIns="0" wrap="square" tIns="625">
            <a:spAutoFit/>
          </a:bodyPr>
          <a:lstStyle/>
          <a:p>
            <a:pPr indent="0" lvl="0" marL="12700" marR="5080" rtl="1" algn="r">
              <a:lnSpc>
                <a:spcPct val="120000"/>
              </a:lnSpc>
              <a:spcBef>
                <a:spcPts val="0"/>
              </a:spcBef>
              <a:spcAft>
                <a:spcPts val="0"/>
              </a:spcAft>
              <a:buNone/>
            </a:pPr>
            <a:r>
              <a:rPr lang="ar-SA" sz="1200">
                <a:solidFill>
                  <a:schemeClr val="dk1"/>
                </a:solidFill>
                <a:latin typeface="Arimo"/>
                <a:ea typeface="Arimo"/>
                <a:cs typeface="Arimo"/>
                <a:sym typeface="Arimo"/>
              </a:rPr>
              <a:t>يمكنك تحديد الرمز عن طريق التحقق مما قيل من خلال مقارنته مع إطار الترميز في القسم 1.</a:t>
            </a:r>
            <a:endParaRPr/>
          </a:p>
        </p:txBody>
      </p:sp>
      <p:sp>
        <p:nvSpPr>
          <p:cNvPr id="722" name="Google Shape;722;p48"/>
          <p:cNvSpPr/>
          <p:nvPr/>
        </p:nvSpPr>
        <p:spPr>
          <a:xfrm flipH="1">
            <a:off x="3712399" y="920945"/>
            <a:ext cx="1317560" cy="131755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48"/>
          <p:cNvSpPr/>
          <p:nvPr/>
        </p:nvSpPr>
        <p:spPr>
          <a:xfrm>
            <a:off x="9084667" y="4453291"/>
            <a:ext cx="329105" cy="135114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24" name="Google Shape;724;p48"/>
          <p:cNvSpPr/>
          <p:nvPr/>
        </p:nvSpPr>
        <p:spPr>
          <a:xfrm flipH="1" rot="-777480">
            <a:off x="653873" y="4020490"/>
            <a:ext cx="1680248" cy="1680252"/>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25" name="Google Shape;725;p48"/>
          <p:cNvSpPr/>
          <p:nvPr/>
        </p:nvSpPr>
        <p:spPr>
          <a:xfrm flipH="1">
            <a:off x="8859398" y="2742569"/>
            <a:ext cx="1340929" cy="134093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p48"/>
          <p:cNvSpPr txBox="1"/>
          <p:nvPr>
            <p:ph idx="12" type="sldNum"/>
          </p:nvPr>
        </p:nvSpPr>
        <p:spPr>
          <a:xfrm>
            <a:off x="5249962" y="7271385"/>
            <a:ext cx="192404" cy="167640"/>
          </a:xfrm>
          <a:prstGeom prst="rect">
            <a:avLst/>
          </a:prstGeom>
          <a:noFill/>
          <a:ln>
            <a:noFill/>
          </a:ln>
        </p:spPr>
        <p:txBody>
          <a:bodyPr anchorCtr="0" anchor="t" bIns="0" lIns="0" spcFirstLastPara="1" rIns="0" wrap="square" tIns="625">
            <a:spAutoFit/>
          </a:bodyPr>
          <a:lstStyle/>
          <a:p>
            <a:pPr indent="0" lvl="0" marL="25400" rtl="1" algn="r">
              <a:lnSpc>
                <a:spcPct val="100000"/>
              </a:lnSpc>
              <a:spcBef>
                <a:spcPts val="0"/>
              </a:spcBef>
              <a:spcAft>
                <a:spcPts val="0"/>
              </a:spcAft>
              <a:buNone/>
            </a:pPr>
            <a:r>
              <a:rPr lang="ar-SA"/>
              <a:t>28</a:t>
            </a:r>
            <a:endParaRPr/>
          </a:p>
        </p:txBody>
      </p:sp>
      <p:graphicFrame>
        <p:nvGraphicFramePr>
          <p:cNvPr id="727" name="Google Shape;727;p48"/>
          <p:cNvGraphicFramePr/>
          <p:nvPr/>
        </p:nvGraphicFramePr>
        <p:xfrm>
          <a:off x="1944348" y="1813769"/>
          <a:ext cx="3000000" cy="3000000"/>
        </p:xfrm>
        <a:graphic>
          <a:graphicData uri="http://schemas.openxmlformats.org/drawingml/2006/table">
            <a:tbl>
              <a:tblPr bandRow="1" firstRow="1">
                <a:noFill/>
                <a:tableStyleId>{0C3799D1-4279-4B5E-ADA0-D9367AC18F55}</a:tableStyleId>
              </a:tblPr>
              <a:tblGrid>
                <a:gridCol w="884875"/>
                <a:gridCol w="4606425"/>
                <a:gridCol w="957600"/>
                <a:gridCol w="796975"/>
              </a:tblGrid>
              <a:tr h="891675">
                <a:tc>
                  <a:txBody>
                    <a:bodyPr/>
                    <a:lstStyle/>
                    <a:p>
                      <a:pPr indent="0" lvl="0" marL="0" marR="0" rtl="1" algn="r">
                        <a:spcBef>
                          <a:spcPts val="0"/>
                        </a:spcBef>
                        <a:spcAft>
                          <a:spcPts val="0"/>
                        </a:spcAft>
                        <a:buNone/>
                      </a:pPr>
                      <a:r>
                        <a:rPr b="0" lang="ar-SA" sz="1800"/>
                        <a:t>RE, Q</a:t>
                      </a:r>
                      <a:endParaRPr b="0"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b="0" lang="ar-SA" sz="1800"/>
                        <a:t>إذا نظرت إليها، فإن 300 جرام – كما قالت آريا – ساكون أقرب بكثير إلى 5– جرام منها إلى 0 كجم. لذلك سيكون -، أعتقد أنه ستكون أبعد.</a:t>
                      </a:r>
                      <a:endParaRPr b="0"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b="0" lang="ar-SA" sz="1800"/>
                        <a:t>ماثيو</a:t>
                      </a:r>
                      <a:endParaRPr b="0"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b="0" lang="ar-SA" sz="1800"/>
                        <a:t>223</a:t>
                      </a:r>
                      <a:endParaRPr b="0"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624175">
                <a:tc>
                  <a:txBody>
                    <a:bodyPr/>
                    <a:lstStyle/>
                    <a:p>
                      <a:pPr indent="0" lvl="0" marL="0" marR="0" rtl="1" algn="r">
                        <a:spcBef>
                          <a:spcPts val="0"/>
                        </a:spcBef>
                        <a:spcAft>
                          <a:spcPts val="0"/>
                        </a:spcAft>
                        <a:buNone/>
                      </a:pPr>
                      <a:r>
                        <a:rPr lang="ar-SA" sz="1800"/>
                        <a:t>IB</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إذن فأنت لا توافق على الموضوع التي هي فيه الآن. هل ترغب في تقريبها من 500؟</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المعلم</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224</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356675">
                <a:tc>
                  <a:txBody>
                    <a:bodyPr/>
                    <a:lstStyle/>
                    <a:p>
                      <a:pPr indent="0" lvl="0" marL="0" marR="0" rtl="1" algn="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أعتقد أنني أتفق مع ماثيو.</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آريا</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225</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356675">
                <a:tc>
                  <a:txBody>
                    <a:bodyPr/>
                    <a:lstStyle/>
                    <a:p>
                      <a:pPr indent="0" lvl="0" marL="0" marR="0" rtl="1" algn="r">
                        <a:spcBef>
                          <a:spcPts val="0"/>
                        </a:spcBef>
                        <a:spcAft>
                          <a:spcPts val="0"/>
                        </a:spcAft>
                        <a:buNone/>
                      </a:pPr>
                      <a:r>
                        <a:rPr lang="ar-SA" sz="1800"/>
                        <a:t>IRE</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تتفقين مع ماثيو. اذهبي إذاً، غيري مكانها إن أردت ذلك.</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المعلم</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226</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624175">
                <a:tc gridSpan="4">
                  <a:txBody>
                    <a:bodyPr/>
                    <a:lstStyle/>
                    <a:p>
                      <a:pPr indent="0" lvl="0" marL="0" marR="0" rtl="1" algn="r">
                        <a:spcBef>
                          <a:spcPts val="0"/>
                        </a:spcBef>
                        <a:spcAft>
                          <a:spcPts val="0"/>
                        </a:spcAft>
                        <a:buNone/>
                      </a:pPr>
                      <a:r>
                        <a:rPr lang="ar-SA" sz="1800"/>
                        <a:t>بعد عدة أدوار، علق طالب 9، 0 كجم على خط الأعداد. ثمة طالب آخر متردد بشأن الإجابة السابقة ويتحدى الموضع على النحو التالي...</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hMerge="1"/>
                <a:tc hMerge="1"/>
                <a:tc hMerge="1"/>
              </a:tr>
              <a:tr h="624175">
                <a:tc>
                  <a:txBody>
                    <a:bodyPr/>
                    <a:lstStyle/>
                    <a:p>
                      <a:pPr indent="0" lvl="0" marL="0" marR="0" rtl="1" algn="r">
                        <a:spcBef>
                          <a:spcPts val="0"/>
                        </a:spcBef>
                        <a:spcAft>
                          <a:spcPts val="0"/>
                        </a:spcAft>
                        <a:buNone/>
                      </a:pPr>
                      <a:r>
                        <a:rPr lang="ar-SA" sz="1800"/>
                        <a:t>R</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أعتقد أنه سيكون-، لأن 0 أكبر من 0 فاصلة رقم، هل 0 أكبر من 0،9؟ هل ستكون قبل 0 كجم؟</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ديليس</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268</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624175">
                <a:tc>
                  <a:txBody>
                    <a:bodyPr/>
                    <a:lstStyle/>
                    <a:p>
                      <a:pPr indent="0" lvl="0" marL="0" marR="0" rtl="1" algn="r">
                        <a:spcBef>
                          <a:spcPts val="0"/>
                        </a:spcBef>
                        <a:spcAft>
                          <a:spcPts val="0"/>
                        </a:spcAft>
                        <a:buNone/>
                      </a:pPr>
                      <a:r>
                        <a:rPr lang="ar-SA" sz="1800"/>
                        <a:t>IB</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حسناً سؤال جيد. ديبليس. يعجبني سؤالك هذا الصباح. ما رأيكم؟ أيهما أكبر: 0 أم 0.9؟ ((رفعت بعض الأيدي)) كودي</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المعلم</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269</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356675">
                <a:tc>
                  <a:txBody>
                    <a:bodyPr/>
                    <a:lstStyle/>
                    <a:p>
                      <a:pPr indent="0" lvl="0" marL="0" marR="0" rtl="1" algn="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0.9</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كودي</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270</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356675">
                <a:tc>
                  <a:txBody>
                    <a:bodyPr/>
                    <a:lstStyle/>
                    <a:p>
                      <a:pPr indent="0" lvl="0" marL="0" marR="0" rtl="1" algn="r">
                        <a:spcBef>
                          <a:spcPts val="0"/>
                        </a:spcBef>
                        <a:spcAft>
                          <a:spcPts val="0"/>
                        </a:spcAft>
                        <a:buNone/>
                      </a:pPr>
                      <a:r>
                        <a:rPr lang="ar-SA" sz="1800"/>
                        <a:t>IRE</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لأن؟</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المعلم</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271</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624175">
                <a:tc>
                  <a:txBody>
                    <a:bodyPr/>
                    <a:lstStyle/>
                    <a:p>
                      <a:pPr indent="0" lvl="0" marL="0" marR="0" rtl="1" algn="r">
                        <a:spcBef>
                          <a:spcPts val="0"/>
                        </a:spcBef>
                        <a:spcAft>
                          <a:spcPts val="0"/>
                        </a:spcAft>
                        <a:buNone/>
                      </a:pPr>
                      <a:r>
                        <a:rPr lang="ar-SA" sz="1800"/>
                        <a:t>R</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لأن 0 يعني أيضاً 0 جرام، لكن 0.9 كيلوجرام ستكون 90 جراماَ – 900 جراماً و900 جراماً أكبر من 0 جرام.</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كودي</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1" algn="r">
                        <a:spcBef>
                          <a:spcPts val="0"/>
                        </a:spcBef>
                        <a:spcAft>
                          <a:spcPts val="0"/>
                        </a:spcAft>
                        <a:buNone/>
                      </a:pPr>
                      <a:r>
                        <a:rPr lang="ar-SA" sz="1800"/>
                        <a:t>272</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bl>
          </a:graphicData>
        </a:graphic>
      </p:graphicFrame>
      <p:sp>
        <p:nvSpPr>
          <p:cNvPr id="728" name="Google Shape;728;p48"/>
          <p:cNvSpPr txBox="1"/>
          <p:nvPr/>
        </p:nvSpPr>
        <p:spPr>
          <a:xfrm>
            <a:off x="5285280" y="7436896"/>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2" name="Shape 732"/>
        <p:cNvGrpSpPr/>
        <p:nvPr/>
      </p:nvGrpSpPr>
      <p:grpSpPr>
        <a:xfrm>
          <a:off x="0" y="0"/>
          <a:ext cx="0" cy="0"/>
          <a:chOff x="0" y="0"/>
          <a:chExt cx="0" cy="0"/>
        </a:xfrm>
      </p:grpSpPr>
      <p:sp>
        <p:nvSpPr>
          <p:cNvPr id="733" name="Google Shape;733;p49"/>
          <p:cNvSpPr/>
          <p:nvPr/>
        </p:nvSpPr>
        <p:spPr>
          <a:xfrm>
            <a:off x="6413500" y="337492"/>
            <a:ext cx="4142740" cy="6817995"/>
          </a:xfrm>
          <a:custGeom>
            <a:rect b="b" l="l" r="r" t="t"/>
            <a:pathLst>
              <a:path extrusionOk="0" h="6817995" w="4142740">
                <a:moveTo>
                  <a:pt x="0" y="0"/>
                </a:moveTo>
                <a:lnTo>
                  <a:pt x="4142277" y="0"/>
                </a:lnTo>
                <a:lnTo>
                  <a:pt x="4142277" y="6817437"/>
                </a:lnTo>
                <a:lnTo>
                  <a:pt x="0" y="681743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34" name="Google Shape;734;p49"/>
          <p:cNvSpPr txBox="1"/>
          <p:nvPr/>
        </p:nvSpPr>
        <p:spPr>
          <a:xfrm>
            <a:off x="6510020" y="487419"/>
            <a:ext cx="3949700" cy="6321410"/>
          </a:xfrm>
          <a:prstGeom prst="rect">
            <a:avLst/>
          </a:prstGeom>
          <a:noFill/>
          <a:ln>
            <a:noFill/>
          </a:ln>
        </p:spPr>
        <p:txBody>
          <a:bodyPr anchorCtr="0" anchor="t" bIns="0" lIns="0" spcFirstLastPara="1" rIns="0" wrap="square" tIns="0">
            <a:spAutoFit/>
          </a:bodyPr>
          <a:lstStyle/>
          <a:p>
            <a:pPr indent="0" lvl="0" marL="12700" marR="0" rtl="1" algn="just">
              <a:lnSpc>
                <a:spcPct val="150000"/>
              </a:lnSpc>
              <a:spcBef>
                <a:spcPts val="0"/>
              </a:spcBef>
              <a:spcAft>
                <a:spcPts val="0"/>
              </a:spcAft>
              <a:buNone/>
            </a:pPr>
            <a:r>
              <a:rPr b="1" lang="ar-SA" sz="1400">
                <a:solidFill>
                  <a:schemeClr val="dk1"/>
                </a:solidFill>
                <a:latin typeface="Arial"/>
                <a:ea typeface="Arial"/>
                <a:cs typeface="Arial"/>
                <a:sym typeface="Arial"/>
              </a:rPr>
              <a:t>جمع البيانات في استعلاماتك: البيانات المرجعية</a:t>
            </a:r>
            <a:endParaRPr/>
          </a:p>
          <a:p>
            <a:pPr indent="0" lvl="0" marL="12700" marR="0" rtl="1" algn="just">
              <a:lnSpc>
                <a:spcPct val="150000"/>
              </a:lnSpc>
              <a:spcBef>
                <a:spcPts val="940"/>
              </a:spcBef>
              <a:spcAft>
                <a:spcPts val="0"/>
              </a:spcAft>
              <a:buNone/>
            </a:pPr>
            <a:r>
              <a:rPr b="1" lang="ar-SA" sz="1200">
                <a:solidFill>
                  <a:srgbClr val="1A616F"/>
                </a:solidFill>
                <a:latin typeface="Arial"/>
                <a:ea typeface="Arial"/>
                <a:cs typeface="Arial"/>
                <a:sym typeface="Arial"/>
              </a:rPr>
              <a:t>ما هي البيانات المرجعية؟</a:t>
            </a:r>
            <a:endParaRPr/>
          </a:p>
          <a:p>
            <a:pPr indent="0" lvl="0" marL="12700" marR="5080" rtl="1" algn="just">
              <a:lnSpc>
                <a:spcPct val="150000"/>
              </a:lnSpc>
              <a:spcBef>
                <a:spcPts val="605"/>
              </a:spcBef>
              <a:spcAft>
                <a:spcPts val="0"/>
              </a:spcAft>
              <a:buNone/>
            </a:pPr>
            <a:r>
              <a:rPr lang="ar-SA" sz="1200">
                <a:solidFill>
                  <a:schemeClr val="dk1"/>
                </a:solidFill>
                <a:latin typeface="Arimo"/>
                <a:ea typeface="Arimo"/>
                <a:cs typeface="Arimo"/>
                <a:sym typeface="Arimo"/>
              </a:rPr>
              <a:t>تعني البيانات المرجعية إجراء عمليات ملاحظة وجمع معلومات قبل إحداث أي تغييرات في بيئة التعلم ضمن فصلك الدراسي.</a:t>
            </a:r>
            <a:endParaRPr/>
          </a:p>
          <a:p>
            <a:pPr indent="0" lvl="0" marL="12700" marR="0" rtl="1" algn="just">
              <a:lnSpc>
                <a:spcPct val="150000"/>
              </a:lnSpc>
              <a:spcBef>
                <a:spcPts val="885"/>
              </a:spcBef>
              <a:spcAft>
                <a:spcPts val="0"/>
              </a:spcAft>
              <a:buNone/>
            </a:pPr>
            <a:r>
              <a:rPr lang="ar-SA" sz="1200">
                <a:solidFill>
                  <a:schemeClr val="dk1"/>
                </a:solidFill>
                <a:latin typeface="Arimo"/>
                <a:ea typeface="Arimo"/>
                <a:cs typeface="Arimo"/>
                <a:sym typeface="Arimo"/>
              </a:rPr>
              <a:t>لماذا يجب علي جمع البيانات المرجعية؟</a:t>
            </a:r>
            <a:endParaRPr/>
          </a:p>
          <a:p>
            <a:pPr indent="0" lvl="0" marL="12700" marR="5715" rtl="1" algn="just">
              <a:lnSpc>
                <a:spcPct val="150000"/>
              </a:lnSpc>
              <a:spcBef>
                <a:spcPts val="625"/>
              </a:spcBef>
              <a:spcAft>
                <a:spcPts val="0"/>
              </a:spcAft>
              <a:buNone/>
            </a:pPr>
            <a:r>
              <a:rPr lang="ar-SA" sz="1200">
                <a:solidFill>
                  <a:schemeClr val="dk1"/>
                </a:solidFill>
                <a:latin typeface="Arimo"/>
                <a:ea typeface="Arimo"/>
                <a:cs typeface="Arimo"/>
                <a:sym typeface="Arimo"/>
              </a:rPr>
              <a:t>إن معرفة نوع الحوار الذي يجري في فصلك الدراسي في بداية استعلامك يمكن أن:</a:t>
            </a:r>
            <a:endParaRPr/>
          </a:p>
          <a:p>
            <a:pPr indent="-179070" lvl="0" marL="191770" marR="7620" rtl="1" algn="r">
              <a:lnSpc>
                <a:spcPct val="150000"/>
              </a:lnSpc>
              <a:spcBef>
                <a:spcPts val="62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تمنحك مزيدًا من المعلومات حول افتراضاتك (قد يكون الطلاب أفضل أو أسوأ مما تعتقد)</a:t>
            </a:r>
            <a:endParaRPr/>
          </a:p>
          <a:p>
            <a:pPr indent="-179070" lvl="0" marL="191770" marR="5715" rtl="1" algn="just">
              <a:lnSpc>
                <a:spcPct val="150000"/>
              </a:lnSpc>
              <a:spcBef>
                <a:spcPts val="62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تساعدك على فهم التغييرات بمرور الوقت. يمكنك مقارنة بياناتك المرجعية بالبيانات التي جمعتها لاحقًا لمعرفة ما إذا حصل أي تغيير</a:t>
            </a:r>
            <a:endParaRPr/>
          </a:p>
          <a:p>
            <a:pPr indent="-179070" lvl="0" marL="191770" marR="6350" rtl="1" algn="r">
              <a:lnSpc>
                <a:spcPct val="150000"/>
              </a:lnSpc>
              <a:spcBef>
                <a:spcPts val="62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تعطيك دلالة على ما إذا كانت أي تدخلات تقوم بها تُحدث فرقًا إيجابيًا</a:t>
            </a:r>
            <a:endParaRPr/>
          </a:p>
          <a:p>
            <a:pPr indent="0" lvl="0" marL="12700" marR="5080" rtl="1" algn="just">
              <a:lnSpc>
                <a:spcPct val="150000"/>
              </a:lnSpc>
              <a:spcBef>
                <a:spcPts val="610"/>
              </a:spcBef>
              <a:spcAft>
                <a:spcPts val="0"/>
              </a:spcAft>
              <a:buNone/>
            </a:pPr>
            <a:r>
              <a:rPr lang="ar-SA" sz="1200">
                <a:solidFill>
                  <a:schemeClr val="dk1"/>
                </a:solidFill>
                <a:latin typeface="Arimo"/>
                <a:ea typeface="Arimo"/>
                <a:cs typeface="Arimo"/>
                <a:sym typeface="Arimo"/>
              </a:rPr>
              <a:t>انظر إلى قسمي الحوار على اليمين. يمثلان مجموعة الأطفال نفسها قبل التدخل وبعده. يشارك الأطفال في نشاط جماعي حيث يحلون مسائل غير لفظية وذات اختيارات متعددة تتناول التعليل. في المثال الأول، يمكنك أن ترى أنه لا يوجد الكثير من التعليل: لا يقضي الأطفال الكثير من الوقت في مناقشة النشاط أو إعطاء أسباب للآخرين. في المثال الثاني، تبدو التفاعلات أطول ويبرز فيها الكثير من التعليل (كلمة "لأن" تستخدم في كثير من الأحيان).</a:t>
            </a:r>
            <a:endParaRPr/>
          </a:p>
          <a:p>
            <a:pPr indent="0" lvl="0" marL="12700" marR="5715" rtl="1" algn="just">
              <a:lnSpc>
                <a:spcPct val="150000"/>
              </a:lnSpc>
              <a:spcBef>
                <a:spcPts val="570"/>
              </a:spcBef>
              <a:spcAft>
                <a:spcPts val="0"/>
              </a:spcAft>
              <a:buNone/>
            </a:pPr>
            <a:r>
              <a:rPr lang="ar-SA" sz="1200">
                <a:solidFill>
                  <a:schemeClr val="dk1"/>
                </a:solidFill>
                <a:latin typeface="Arimo"/>
                <a:ea typeface="Arimo"/>
                <a:cs typeface="Arimo"/>
                <a:sym typeface="Arimo"/>
              </a:rPr>
              <a:t>يشير هذا إلى أن انخراط الأطفال في الحوار تضاعف بعد التدخل، ولا سيما إظهار التعليل.</a:t>
            </a:r>
            <a:endParaRPr/>
          </a:p>
        </p:txBody>
      </p:sp>
      <p:sp>
        <p:nvSpPr>
          <p:cNvPr id="735" name="Google Shape;735;p49"/>
          <p:cNvSpPr txBox="1"/>
          <p:nvPr/>
        </p:nvSpPr>
        <p:spPr>
          <a:xfrm>
            <a:off x="2037601" y="152826"/>
            <a:ext cx="3637400" cy="184666"/>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200">
                <a:solidFill>
                  <a:schemeClr val="dk1"/>
                </a:solidFill>
                <a:latin typeface="Arial"/>
                <a:ea typeface="Arial"/>
                <a:cs typeface="Arial"/>
                <a:sym typeface="Arial"/>
              </a:rPr>
              <a:t>المثال 1: البيانات المرجعية قبل بدء التدخل</a:t>
            </a:r>
            <a:endParaRPr/>
          </a:p>
        </p:txBody>
      </p:sp>
      <p:sp>
        <p:nvSpPr>
          <p:cNvPr id="736" name="Google Shape;736;p49"/>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1" algn="r">
              <a:lnSpc>
                <a:spcPct val="100000"/>
              </a:lnSpc>
              <a:spcBef>
                <a:spcPts val="0"/>
              </a:spcBef>
              <a:spcAft>
                <a:spcPts val="0"/>
              </a:spcAft>
              <a:buNone/>
            </a:pPr>
            <a:r>
              <a:rPr lang="ar-SA"/>
              <a:t>29</a:t>
            </a:r>
            <a:endParaRPr/>
          </a:p>
        </p:txBody>
      </p:sp>
      <p:sp>
        <p:nvSpPr>
          <p:cNvPr id="737" name="Google Shape;737;p49"/>
          <p:cNvSpPr txBox="1"/>
          <p:nvPr/>
        </p:nvSpPr>
        <p:spPr>
          <a:xfrm>
            <a:off x="1771023" y="3463458"/>
            <a:ext cx="3903978" cy="184666"/>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200">
                <a:solidFill>
                  <a:schemeClr val="dk1"/>
                </a:solidFill>
                <a:latin typeface="Arial"/>
                <a:ea typeface="Arial"/>
                <a:cs typeface="Arial"/>
                <a:sym typeface="Arial"/>
              </a:rPr>
              <a:t>المثال 2: تُظهر البيانات التي جُمعت بعد التدخل حدوث تغييرات إيجابية</a:t>
            </a:r>
            <a:endParaRPr/>
          </a:p>
        </p:txBody>
      </p:sp>
      <p:graphicFrame>
        <p:nvGraphicFramePr>
          <p:cNvPr id="738" name="Google Shape;738;p49"/>
          <p:cNvGraphicFramePr/>
          <p:nvPr/>
        </p:nvGraphicFramePr>
        <p:xfrm>
          <a:off x="165100" y="454576"/>
          <a:ext cx="3000000" cy="3000000"/>
        </p:xfrm>
        <a:graphic>
          <a:graphicData uri="http://schemas.openxmlformats.org/drawingml/2006/table">
            <a:tbl>
              <a:tblPr bandRow="1" firstRow="1">
                <a:noFill/>
                <a:tableStyleId>{0C3799D1-4279-4B5E-ADA0-D9367AC18F55}</a:tableStyleId>
              </a:tblPr>
              <a:tblGrid>
                <a:gridCol w="2308625"/>
                <a:gridCol w="2895600"/>
                <a:gridCol w="304800"/>
                <a:gridCol w="596350"/>
              </a:tblGrid>
              <a:tr h="474125">
                <a:tc>
                  <a:txBody>
                    <a:bodyPr/>
                    <a:lstStyle/>
                    <a:p>
                      <a:pPr indent="0" lvl="0" marL="0" marR="0" rtl="1" algn="r">
                        <a:spcBef>
                          <a:spcPts val="0"/>
                        </a:spcBef>
                        <a:spcAft>
                          <a:spcPts val="0"/>
                        </a:spcAft>
                        <a:buNone/>
                      </a:pPr>
                      <a:r>
                        <a:rPr b="0" lang="ar-SA" sz="1050">
                          <a:solidFill>
                            <a:srgbClr val="000000"/>
                          </a:solidFill>
                        </a:rPr>
                        <a:t>ينقر "ك" على الإجابة بإصبعه ويرسم "د" دائرة حولها</a:t>
                      </a:r>
                      <a:endParaRPr b="0"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b="0" lang="ar-SA" sz="1050">
                          <a:solidFill>
                            <a:srgbClr val="000000"/>
                          </a:solidFill>
                        </a:rPr>
                        <a:t>هذا، هذا</a:t>
                      </a:r>
                      <a:endParaRPr b="0"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b="0" lang="ar-SA" sz="1200">
                          <a:solidFill>
                            <a:srgbClr val="000000"/>
                          </a:solidFill>
                        </a:rPr>
                        <a:t>ك</a:t>
                      </a:r>
                      <a:endParaRPr b="0"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b="0" lang="ar-SA" sz="1050">
                          <a:solidFill>
                            <a:srgbClr val="000000"/>
                          </a:solidFill>
                        </a:rPr>
                        <a:t>3،12</a:t>
                      </a:r>
                      <a:endParaRPr b="0"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r>
              <a:tr h="278900">
                <a:tc>
                  <a:txBody>
                    <a:bodyPr/>
                    <a:lstStyle/>
                    <a:p>
                      <a:pPr indent="0" lvl="0" marL="0" marR="0" rtl="1" algn="r">
                        <a:spcBef>
                          <a:spcPts val="0"/>
                        </a:spcBef>
                        <a:spcAft>
                          <a:spcPts val="0"/>
                        </a:spcAft>
                        <a:buNone/>
                      </a:pPr>
                      <a:r>
                        <a:rPr lang="ar-SA" sz="1050">
                          <a:solidFill>
                            <a:srgbClr val="000000"/>
                          </a:solidFill>
                        </a:rPr>
                        <a:t>يشير "ك" أيضاً إلى الإجابة نفسها</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وذاك</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200">
                          <a:solidFill>
                            <a:srgbClr val="000000"/>
                          </a:solidFill>
                        </a:rPr>
                        <a:t>م</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3،14</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74125">
                <a:tc>
                  <a:txBody>
                    <a:bodyPr/>
                    <a:lstStyle/>
                    <a:p>
                      <a:pPr indent="0" lvl="0" marL="0" marR="0" rtl="1" algn="r">
                        <a:spcBef>
                          <a:spcPts val="0"/>
                        </a:spcBef>
                        <a:spcAft>
                          <a:spcPts val="0"/>
                        </a:spcAft>
                        <a:buNone/>
                      </a:pPr>
                      <a:r>
                        <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سيكون هذا، أ. وهذا، سيكون دراجة، أعتقد أنه ج</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200">
                          <a:solidFill>
                            <a:srgbClr val="000000"/>
                          </a:solidFill>
                        </a:rPr>
                        <a:t>ك</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3:21</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78900">
                <a:tc>
                  <a:txBody>
                    <a:bodyPr/>
                    <a:lstStyle/>
                    <a:p>
                      <a:pPr indent="0" lvl="0" marL="0" marR="0" rtl="1" algn="r">
                        <a:spcBef>
                          <a:spcPts val="0"/>
                        </a:spcBef>
                        <a:spcAft>
                          <a:spcPts val="0"/>
                        </a:spcAft>
                        <a:buNone/>
                      </a:pPr>
                      <a:r>
                        <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نعم</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200">
                          <a:solidFill>
                            <a:srgbClr val="000000"/>
                          </a:solidFill>
                        </a:rPr>
                        <a:t>د</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3،34</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78900">
                <a:tc>
                  <a:txBody>
                    <a:bodyPr/>
                    <a:lstStyle/>
                    <a:p>
                      <a:pPr indent="0" lvl="0" marL="0" marR="0" rtl="1" algn="r">
                        <a:spcBef>
                          <a:spcPts val="0"/>
                        </a:spcBef>
                        <a:spcAft>
                          <a:spcPts val="0"/>
                        </a:spcAft>
                        <a:buNone/>
                      </a:pPr>
                      <a:r>
                        <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نعم</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200">
                          <a:solidFill>
                            <a:srgbClr val="000000"/>
                          </a:solidFill>
                        </a:rPr>
                        <a:t>م</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3،34</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78900">
                <a:tc>
                  <a:txBody>
                    <a:bodyPr/>
                    <a:lstStyle/>
                    <a:p>
                      <a:pPr indent="0" lvl="0" marL="0" marR="0" rtl="1" algn="r">
                        <a:spcBef>
                          <a:spcPts val="0"/>
                        </a:spcBef>
                        <a:spcAft>
                          <a:spcPts val="0"/>
                        </a:spcAft>
                        <a:buNone/>
                      </a:pPr>
                      <a:r>
                        <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ارسم حول ج</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200">
                          <a:solidFill>
                            <a:srgbClr val="000000"/>
                          </a:solidFill>
                        </a:rPr>
                        <a:t>ك</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3،35</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78900">
                <a:tc>
                  <a:txBody>
                    <a:bodyPr/>
                    <a:lstStyle/>
                    <a:p>
                      <a:pPr indent="0" lvl="0" marL="0" marR="0" rtl="1" algn="r">
                        <a:spcBef>
                          <a:spcPts val="0"/>
                        </a:spcBef>
                        <a:spcAft>
                          <a:spcPts val="0"/>
                        </a:spcAft>
                        <a:buNone/>
                      </a:pPr>
                      <a:r>
                        <a:rPr lang="ar-SA" sz="1050">
                          <a:solidFill>
                            <a:srgbClr val="000000"/>
                          </a:solidFill>
                        </a:rPr>
                        <a:t>يشير "د" إلى السؤال</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نعم، انظر</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200">
                          <a:solidFill>
                            <a:srgbClr val="000000"/>
                          </a:solidFill>
                        </a:rPr>
                        <a:t>د</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3،38</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r>
              <a:tr h="278900">
                <a:tc>
                  <a:txBody>
                    <a:bodyPr/>
                    <a:lstStyle/>
                    <a:p>
                      <a:pPr indent="0" lvl="0" marL="0" marR="0" rtl="1" algn="r">
                        <a:spcBef>
                          <a:spcPts val="0"/>
                        </a:spcBef>
                        <a:spcAft>
                          <a:spcPts val="0"/>
                        </a:spcAft>
                        <a:buNone/>
                      </a:pPr>
                      <a:r>
                        <a:rPr lang="ar-SA" sz="1050">
                          <a:solidFill>
                            <a:srgbClr val="000000"/>
                          </a:solidFill>
                        </a:rPr>
                        <a:t>يرسم "د" دائرة حول الإجابة</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نعم، نعم، نعم</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200">
                          <a:solidFill>
                            <a:srgbClr val="000000"/>
                          </a:solidFill>
                        </a:rPr>
                        <a:t>ك</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3،40</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r>
              <a:tr h="278900">
                <a:tc>
                  <a:txBody>
                    <a:bodyPr/>
                    <a:lstStyle/>
                    <a:p>
                      <a:pPr indent="0" lvl="0" marL="0" marR="0" rtl="1" algn="r">
                        <a:spcBef>
                          <a:spcPts val="0"/>
                        </a:spcBef>
                        <a:spcAft>
                          <a:spcPts val="0"/>
                        </a:spcAft>
                        <a:buNone/>
                      </a:pPr>
                      <a:r>
                        <a:rPr lang="ar-SA" sz="1050">
                          <a:solidFill>
                            <a:srgbClr val="000000"/>
                          </a:solidFill>
                        </a:rPr>
                        <a:t>يشير إلى الإجابة، يرسم "د" دائرة حول الإجابة </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فلفل، وملح، وملح</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200">
                          <a:solidFill>
                            <a:srgbClr val="000000"/>
                          </a:solidFill>
                        </a:rPr>
                        <a:t>ك</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3،45</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739" name="Google Shape;739;p49"/>
          <p:cNvGraphicFramePr/>
          <p:nvPr/>
        </p:nvGraphicFramePr>
        <p:xfrm>
          <a:off x="165100" y="3746489"/>
          <a:ext cx="3000000" cy="3000000"/>
        </p:xfrm>
        <a:graphic>
          <a:graphicData uri="http://schemas.openxmlformats.org/drawingml/2006/table">
            <a:tbl>
              <a:tblPr bandRow="1" firstRow="1">
                <a:noFill/>
                <a:tableStyleId>{0C3799D1-4279-4B5E-ADA0-D9367AC18F55}</a:tableStyleId>
              </a:tblPr>
              <a:tblGrid>
                <a:gridCol w="2286000"/>
                <a:gridCol w="2895600"/>
                <a:gridCol w="304800"/>
                <a:gridCol w="609600"/>
              </a:tblGrid>
              <a:tr h="296775">
                <a:tc>
                  <a:txBody>
                    <a:bodyPr/>
                    <a:lstStyle/>
                    <a:p>
                      <a:pPr indent="0" lvl="0" marL="0" marR="0" rtl="1" algn="r">
                        <a:spcBef>
                          <a:spcPts val="0"/>
                        </a:spcBef>
                        <a:spcAft>
                          <a:spcPts val="0"/>
                        </a:spcAft>
                        <a:buNone/>
                      </a:pPr>
                      <a:r>
                        <a:t/>
                      </a:r>
                      <a:endParaRPr b="0"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b="0" lang="ar-SA" sz="1050">
                          <a:solidFill>
                            <a:srgbClr val="000000"/>
                          </a:solidFill>
                        </a:rPr>
                        <a:t>لا ولكن انظر إلى هذا، إنه نفسه</a:t>
                      </a:r>
                      <a:endParaRPr b="0"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b="0" lang="ar-SA" sz="1050">
                          <a:solidFill>
                            <a:srgbClr val="000000"/>
                          </a:solidFill>
                        </a:rPr>
                        <a:t>د</a:t>
                      </a:r>
                      <a:endParaRPr b="0"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b="0" lang="ar-SA" sz="1050">
                          <a:solidFill>
                            <a:srgbClr val="000000"/>
                          </a:solidFill>
                        </a:rPr>
                        <a:t>02،00</a:t>
                      </a:r>
                      <a:endParaRPr b="0"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r>
              <a:tr h="174575">
                <a:tc>
                  <a:txBody>
                    <a:bodyPr/>
                    <a:lstStyle/>
                    <a:p>
                      <a:pPr indent="0" lvl="0" marL="0" marR="0" rtl="1" algn="r">
                        <a:spcBef>
                          <a:spcPts val="0"/>
                        </a:spcBef>
                        <a:spcAft>
                          <a:spcPts val="0"/>
                        </a:spcAft>
                        <a:buNone/>
                      </a:pPr>
                      <a:r>
                        <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هذا ليس (غير مسموع)</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م</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02،03</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r>
              <a:tr h="296775">
                <a:tc>
                  <a:txBody>
                    <a:bodyPr/>
                    <a:lstStyle/>
                    <a:p>
                      <a:pPr indent="0" lvl="0" marL="0" marR="0" rtl="1" algn="r">
                        <a:spcBef>
                          <a:spcPts val="0"/>
                        </a:spcBef>
                        <a:spcAft>
                          <a:spcPts val="0"/>
                        </a:spcAft>
                        <a:buNone/>
                      </a:pPr>
                      <a:r>
                        <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هذا هو!</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د</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02،03</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r>
              <a:tr h="174575">
                <a:tc>
                  <a:txBody>
                    <a:bodyPr/>
                    <a:lstStyle/>
                    <a:p>
                      <a:pPr indent="0" lvl="0" marL="0" marR="0" rtl="1" algn="r">
                        <a:spcBef>
                          <a:spcPts val="0"/>
                        </a:spcBef>
                        <a:spcAft>
                          <a:spcPts val="0"/>
                        </a:spcAft>
                        <a:buNone/>
                      </a:pPr>
                      <a:r>
                        <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لا، لأنها حينئذ أكواب مختلفة</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ك</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02،05</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r>
              <a:tr h="174575">
                <a:tc>
                  <a:txBody>
                    <a:bodyPr/>
                    <a:lstStyle/>
                    <a:p>
                      <a:pPr indent="0" lvl="0" marL="0" marR="0" rtl="1" algn="r">
                        <a:spcBef>
                          <a:spcPts val="0"/>
                        </a:spcBef>
                        <a:spcAft>
                          <a:spcPts val="0"/>
                        </a:spcAft>
                        <a:buNone/>
                      </a:pPr>
                      <a:r>
                        <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نعم، لأن هذا هو المختلف</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د</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02،07</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r>
              <a:tr h="174575">
                <a:tc>
                  <a:txBody>
                    <a:bodyPr/>
                    <a:lstStyle/>
                    <a:p>
                      <a:pPr indent="0" lvl="0" marL="0" marR="0" rtl="1" algn="r">
                        <a:spcBef>
                          <a:spcPts val="0"/>
                        </a:spcBef>
                        <a:spcAft>
                          <a:spcPts val="0"/>
                        </a:spcAft>
                        <a:buNone/>
                      </a:pPr>
                      <a:r>
                        <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عليك أن تختار هذا، د.</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ك</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02،10</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r>
              <a:tr h="174575">
                <a:tc>
                  <a:txBody>
                    <a:bodyPr/>
                    <a:lstStyle/>
                    <a:p>
                      <a:pPr indent="0" lvl="0" marL="0" marR="0" rtl="1" algn="r">
                        <a:spcBef>
                          <a:spcPts val="0"/>
                        </a:spcBef>
                        <a:spcAft>
                          <a:spcPts val="0"/>
                        </a:spcAft>
                        <a:buNone/>
                      </a:pPr>
                      <a:r>
                        <a:rPr lang="ar-SA" sz="1050">
                          <a:solidFill>
                            <a:srgbClr val="000000"/>
                          </a:solidFill>
                        </a:rPr>
                        <a:t>م يرسم دائرة حول الإجابة د</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اعتقدت ذلك أيضاً</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م</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02،12</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4575">
                <a:tc>
                  <a:txBody>
                    <a:bodyPr/>
                    <a:lstStyle/>
                    <a:p>
                      <a:pPr indent="0" lvl="0" marL="0" marR="0" rtl="1" algn="r">
                        <a:spcBef>
                          <a:spcPts val="0"/>
                        </a:spcBef>
                        <a:spcAft>
                          <a:spcPts val="0"/>
                        </a:spcAft>
                        <a:buNone/>
                      </a:pPr>
                      <a:r>
                        <a:rPr lang="ar-SA" sz="1050">
                          <a:solidFill>
                            <a:srgbClr val="000000"/>
                          </a:solidFill>
                        </a:rPr>
                        <a:t>يقرأ الأطفال السؤال بصمت. يشير د إلى إجابة</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ذاك؟</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د</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02،25</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4575">
                <a:tc>
                  <a:txBody>
                    <a:bodyPr/>
                    <a:lstStyle/>
                    <a:p>
                      <a:pPr indent="0" lvl="0" marL="0" marR="0" rtl="1" algn="r">
                        <a:spcBef>
                          <a:spcPts val="0"/>
                        </a:spcBef>
                        <a:spcAft>
                          <a:spcPts val="0"/>
                        </a:spcAft>
                        <a:buNone/>
                      </a:pPr>
                      <a:r>
                        <a:rPr lang="ar-SA" sz="1050">
                          <a:solidFill>
                            <a:srgbClr val="000000"/>
                          </a:solidFill>
                        </a:rPr>
                        <a:t>يشير ك إلى إجابة د نفسها</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يجب أن يكون هذا، لأنه حينها ستكون هناك طبقة أخرى. 4 و 5</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ك</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02،29</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4575">
                <a:tc>
                  <a:txBody>
                    <a:bodyPr/>
                    <a:lstStyle/>
                    <a:p>
                      <a:pPr indent="0" lvl="0" marL="0" marR="0" rtl="1" algn="r">
                        <a:spcBef>
                          <a:spcPts val="0"/>
                        </a:spcBef>
                        <a:spcAft>
                          <a:spcPts val="0"/>
                        </a:spcAft>
                        <a:buNone/>
                      </a:pPr>
                      <a:r>
                        <a:rPr lang="ar-SA" sz="1050">
                          <a:solidFill>
                            <a:srgbClr val="000000"/>
                          </a:solidFill>
                        </a:rPr>
                        <a:t>ينظر د إلى جميع الإجابات مشيراً إلى كل منها</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نعم، نعم</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د</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02،35</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4575">
                <a:tc>
                  <a:txBody>
                    <a:bodyPr/>
                    <a:lstStyle/>
                    <a:p>
                      <a:pPr indent="0" lvl="0" marL="0" marR="0" rtl="1" algn="r">
                        <a:spcBef>
                          <a:spcPts val="0"/>
                        </a:spcBef>
                        <a:spcAft>
                          <a:spcPts val="0"/>
                        </a:spcAft>
                        <a:buNone/>
                      </a:pPr>
                      <a:r>
                        <a:rPr lang="ar-SA" sz="1050">
                          <a:solidFill>
                            <a:srgbClr val="000000"/>
                          </a:solidFill>
                        </a:rPr>
                        <a:t>م يشير للإجابة ب</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هذا؟</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م</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02،37</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4575">
                <a:tc>
                  <a:txBody>
                    <a:bodyPr/>
                    <a:lstStyle/>
                    <a:p>
                      <a:pPr indent="0" lvl="0" marL="0" marR="0" rtl="1" algn="r">
                        <a:spcBef>
                          <a:spcPts val="0"/>
                        </a:spcBef>
                        <a:spcAft>
                          <a:spcPts val="0"/>
                        </a:spcAft>
                        <a:buNone/>
                      </a:pPr>
                      <a:r>
                        <a:rPr lang="ar-SA" sz="1050">
                          <a:solidFill>
                            <a:srgbClr val="000000"/>
                          </a:solidFill>
                        </a:rPr>
                        <a:t>م يرسم دائرة حول أ</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إنه أ، هذا. لأن هذا فيه 3، ثم يجب أن تكون 2 ثم 1.</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050">
                          <a:solidFill>
                            <a:srgbClr val="000000"/>
                          </a:solidFill>
                        </a:rPr>
                        <a:t>ك</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lnSpc>
                          <a:spcPct val="100000"/>
                        </a:lnSpc>
                        <a:spcBef>
                          <a:spcPts val="0"/>
                        </a:spcBef>
                        <a:spcAft>
                          <a:spcPts val="0"/>
                        </a:spcAft>
                        <a:buClr>
                          <a:srgbClr val="000000"/>
                        </a:buClr>
                        <a:buSzPts val="1050"/>
                        <a:buFont typeface="Calibri"/>
                        <a:buNone/>
                      </a:pPr>
                      <a:r>
                        <a:rPr lang="ar-SA" sz="1050">
                          <a:solidFill>
                            <a:srgbClr val="000000"/>
                          </a:solidFill>
                        </a:rPr>
                        <a:t>02،28</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4575">
                <a:tc>
                  <a:txBody>
                    <a:bodyPr/>
                    <a:lstStyle/>
                    <a:p>
                      <a:pPr indent="0" lvl="0" marL="0" marR="0" rtl="1" algn="r">
                        <a:spcBef>
                          <a:spcPts val="0"/>
                        </a:spcBef>
                        <a:spcAft>
                          <a:spcPts val="0"/>
                        </a:spcAft>
                        <a:buNone/>
                      </a:pPr>
                      <a:r>
                        <a:rPr lang="ar-SA" sz="1050">
                          <a:solidFill>
                            <a:srgbClr val="000000"/>
                          </a:solidFill>
                        </a:rPr>
                        <a:t>كل الأطفال ينظرون إلى السؤال التالي</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إنه هذا، لأن هذا ليس فيه أي شيء</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د</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02،57</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r>
              <a:tr h="296775">
                <a:tc>
                  <a:txBody>
                    <a:bodyPr/>
                    <a:lstStyle/>
                    <a:p>
                      <a:pPr indent="0" lvl="0" marL="0" marR="0" rtl="1" algn="r">
                        <a:spcBef>
                          <a:spcPts val="0"/>
                        </a:spcBef>
                        <a:spcAft>
                          <a:spcPts val="0"/>
                        </a:spcAft>
                        <a:buNone/>
                      </a:pPr>
                      <a:r>
                        <a:rPr lang="ar-SA" sz="1050">
                          <a:solidFill>
                            <a:srgbClr val="000000"/>
                          </a:solidFill>
                        </a:rPr>
                        <a:t>يشير ك إلى إجابة مختلفة</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نعم، لا، إنه ذاك</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ك</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1" algn="r">
                        <a:spcBef>
                          <a:spcPts val="0"/>
                        </a:spcBef>
                        <a:spcAft>
                          <a:spcPts val="0"/>
                        </a:spcAft>
                        <a:buNone/>
                      </a:pPr>
                      <a:r>
                        <a:rPr lang="ar-SA" sz="1050">
                          <a:solidFill>
                            <a:srgbClr val="000000"/>
                          </a:solidFill>
                        </a:rPr>
                        <a:t>03،01</a:t>
                      </a:r>
                      <a:endParaRPr sz="10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r>
            </a:tbl>
          </a:graphicData>
        </a:graphic>
      </p:graphicFrame>
      <p:sp>
        <p:nvSpPr>
          <p:cNvPr id="740" name="Google Shape;740;p49"/>
          <p:cNvSpPr txBox="1"/>
          <p:nvPr/>
        </p:nvSpPr>
        <p:spPr>
          <a:xfrm>
            <a:off x="5285280" y="7436896"/>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4" name="Shape 744"/>
        <p:cNvGrpSpPr/>
        <p:nvPr/>
      </p:nvGrpSpPr>
      <p:grpSpPr>
        <a:xfrm>
          <a:off x="0" y="0"/>
          <a:ext cx="0" cy="0"/>
          <a:chOff x="0" y="0"/>
          <a:chExt cx="0" cy="0"/>
        </a:xfrm>
      </p:grpSpPr>
      <p:sp>
        <p:nvSpPr>
          <p:cNvPr id="745" name="Google Shape;745;p50"/>
          <p:cNvSpPr txBox="1"/>
          <p:nvPr/>
        </p:nvSpPr>
        <p:spPr>
          <a:xfrm>
            <a:off x="7484723" y="610842"/>
            <a:ext cx="2596636" cy="634148"/>
          </a:xfrm>
          <a:prstGeom prst="rect">
            <a:avLst/>
          </a:prstGeom>
          <a:solidFill>
            <a:srgbClr val="D9F1F6"/>
          </a:solidFill>
          <a:ln>
            <a:noFill/>
          </a:ln>
        </p:spPr>
        <p:txBody>
          <a:bodyPr anchorCtr="0" anchor="t" bIns="0" lIns="0" spcFirstLastPara="1" rIns="0" wrap="square" tIns="15875">
            <a:spAutoFit/>
          </a:bodyPr>
          <a:lstStyle/>
          <a:p>
            <a:pPr indent="0" lvl="0" marL="26034" marR="0" rtl="1" algn="r">
              <a:lnSpc>
                <a:spcPct val="100000"/>
              </a:lnSpc>
              <a:spcBef>
                <a:spcPts val="0"/>
              </a:spcBef>
              <a:spcAft>
                <a:spcPts val="0"/>
              </a:spcAft>
              <a:buNone/>
            </a:pPr>
            <a:r>
              <a:rPr b="1" lang="ar-SA" sz="1800">
                <a:solidFill>
                  <a:srgbClr val="1A616F"/>
                </a:solidFill>
                <a:latin typeface="Arial"/>
                <a:ea typeface="Arial"/>
                <a:cs typeface="Arial"/>
                <a:sym typeface="Arial"/>
              </a:rPr>
              <a:t>الجزء ط. الاستخدامات الممكنة</a:t>
            </a:r>
            <a:endParaRPr/>
          </a:p>
          <a:p>
            <a:pPr indent="0" lvl="0" marL="26034" marR="0" rtl="1" algn="r">
              <a:lnSpc>
                <a:spcPct val="100000"/>
              </a:lnSpc>
              <a:spcBef>
                <a:spcPts val="450"/>
              </a:spcBef>
              <a:spcAft>
                <a:spcPts val="0"/>
              </a:spcAft>
              <a:buNone/>
            </a:pPr>
            <a:r>
              <a:rPr b="1" lang="ar-SA" sz="1800">
                <a:solidFill>
                  <a:srgbClr val="1A616F"/>
                </a:solidFill>
                <a:latin typeface="Arial"/>
                <a:ea typeface="Arial"/>
                <a:cs typeface="Arial"/>
                <a:sym typeface="Arial"/>
              </a:rPr>
              <a:t>لحزمة T-SEDA</a:t>
            </a:r>
            <a:endParaRPr/>
          </a:p>
        </p:txBody>
      </p:sp>
      <p:sp>
        <p:nvSpPr>
          <p:cNvPr id="746" name="Google Shape;746;p50"/>
          <p:cNvSpPr txBox="1"/>
          <p:nvPr/>
        </p:nvSpPr>
        <p:spPr>
          <a:xfrm>
            <a:off x="5346164" y="1820637"/>
            <a:ext cx="4735195" cy="414812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9350">
            <a:spAutoFit/>
          </a:bodyPr>
          <a:lstStyle/>
          <a:p>
            <a:pPr indent="0" lvl="0" marL="83185" marR="95885" rtl="1" algn="just">
              <a:lnSpc>
                <a:spcPct val="120600"/>
              </a:lnSpc>
              <a:spcBef>
                <a:spcPts val="0"/>
              </a:spcBef>
              <a:spcAft>
                <a:spcPts val="0"/>
              </a:spcAft>
              <a:buNone/>
            </a:pPr>
            <a:r>
              <a:rPr lang="ar-SA" sz="1200">
                <a:solidFill>
                  <a:schemeClr val="dk1"/>
                </a:solidFill>
                <a:latin typeface="Arimo"/>
                <a:ea typeface="Arimo"/>
                <a:cs typeface="Arimo"/>
                <a:sym typeface="Arimo"/>
              </a:rPr>
              <a:t>ستعتمد كيفية استخدام الحزمة على ما تهتم به، ولكنها ستعتمد أيضًا على نوع الفرص المتاحة لك. فيما يلي بعض الاقتراحات حول الطرق الموسعة التي يمكنك من خلالها استخدام هذه الموارد:</a:t>
            </a:r>
            <a:endParaRPr/>
          </a:p>
          <a:p>
            <a:pPr indent="-179070" lvl="0" marL="262255" marR="126364" rtl="1" algn="r">
              <a:lnSpc>
                <a:spcPct val="120800"/>
              </a:lnSpc>
              <a:spcBef>
                <a:spcPts val="61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إذا كان معك معلم مساعد في بيئتك، فيمكنك طلب المساعدة منه في تصوير الفيديو أو أخذ الملاحظات الحية. أو يمكنك أن تطلب منه تسجيل فيديو لك إذا أردت التركيز على ممارساتك الخاصة.</a:t>
            </a:r>
            <a:endParaRPr/>
          </a:p>
          <a:p>
            <a:pPr indent="-179070" lvl="0" marL="262255" marR="193675" rtl="1" algn="just">
              <a:lnSpc>
                <a:spcPct val="120800"/>
              </a:lnSpc>
              <a:spcBef>
                <a:spcPts val="5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إذا كان هناك العديد من المعلمين الذين يجرون استعلامات T-SEDA في مدرستك، فيمكنك التعاون معهم لمشاركة نتائجك والنظر في كيفية تضمين ممارسات على نطاق المدرسة بأكملها.</a:t>
            </a:r>
            <a:endParaRPr/>
          </a:p>
          <a:p>
            <a:pPr indent="-179070" lvl="0" marL="262255" marR="290830" rtl="1" algn="r">
              <a:lnSpc>
                <a:spcPct val="120000"/>
              </a:lnSpc>
              <a:spcBef>
                <a:spcPts val="62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يمكنك أن تطلب من زملائك الآخرين مراقبتك، أو يمكنك مراقبتهم، أو إجراء محادثات تعليمية معًا.</a:t>
            </a:r>
            <a:endParaRPr/>
          </a:p>
          <a:p>
            <a:pPr indent="-179070" lvl="0" marL="262255" marR="211454" rtl="1" algn="r">
              <a:lnSpc>
                <a:spcPct val="120800"/>
              </a:lnSpc>
              <a:spcBef>
                <a:spcPts val="61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اعتمادًا على عمر طلابك، يمكنك طلب مُساهماتهم أثناء التخطيط لاستعلامك ومشاركة نتائجك معهم، أو إشراكهم في صياغة خطة عملك.</a:t>
            </a:r>
            <a:endParaRPr/>
          </a:p>
          <a:p>
            <a:pPr indent="-179070" lvl="0" marL="262255" marR="228600" rtl="1" algn="r">
              <a:lnSpc>
                <a:spcPct val="121700"/>
              </a:lnSpc>
              <a:spcBef>
                <a:spcPts val="57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يمكنك التفكير في كيفية دمج التكنولوجيا في استعلامك وكيفية تأثير ذلك على الحوار.</a:t>
            </a:r>
            <a:endParaRPr/>
          </a:p>
          <a:p>
            <a:pPr indent="-179070" lvl="0" marL="262255" marR="145415" rtl="1" algn="r">
              <a:lnSpc>
                <a:spcPct val="120000"/>
              </a:lnSpc>
              <a:spcBef>
                <a:spcPts val="60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ستمنحك الأقسام 1 إلى 5 من الحزمة المزيد من الأفكار حول ما يمكنك القيام به.</a:t>
            </a:r>
            <a:endParaRPr sz="1200">
              <a:solidFill>
                <a:schemeClr val="dk1"/>
              </a:solidFill>
              <a:latin typeface="Arimo"/>
              <a:ea typeface="Arimo"/>
              <a:cs typeface="Arimo"/>
              <a:sym typeface="Arimo"/>
            </a:endParaRPr>
          </a:p>
          <a:p>
            <a:pPr indent="-179070" lvl="0" marL="262255" marR="145415" rtl="1" algn="r">
              <a:lnSpc>
                <a:spcPct val="120000"/>
              </a:lnSpc>
              <a:spcBef>
                <a:spcPts val="600"/>
              </a:spcBef>
              <a:spcAft>
                <a:spcPts val="0"/>
              </a:spcAft>
              <a:buClr>
                <a:schemeClr val="dk1"/>
              </a:buClr>
              <a:buSzPts val="1000"/>
              <a:buFont typeface="Noto Sans Symbols"/>
              <a:buChar char="●"/>
            </a:pPr>
            <a:r>
              <a:rPr lang="ar-SA" sz="1200" u="sng">
                <a:solidFill>
                  <a:schemeClr val="hlink"/>
                </a:solidFill>
                <a:latin typeface="Arimo"/>
                <a:ea typeface="Arimo"/>
                <a:cs typeface="Arimo"/>
                <a:sym typeface="Arimo"/>
                <a:hlinkClick r:id="rId3"/>
              </a:rPr>
              <a:t>          مقطع الفيديو 9: تأثير استعلام T-SEDA</a:t>
            </a:r>
            <a:endParaRPr sz="1200">
              <a:solidFill>
                <a:schemeClr val="dk1"/>
              </a:solidFill>
              <a:latin typeface="Arimo"/>
              <a:ea typeface="Arimo"/>
              <a:cs typeface="Arimo"/>
              <a:sym typeface="Arimo"/>
            </a:endParaRPr>
          </a:p>
        </p:txBody>
      </p:sp>
      <p:sp>
        <p:nvSpPr>
          <p:cNvPr id="747" name="Google Shape;747;p50"/>
          <p:cNvSpPr/>
          <p:nvPr/>
        </p:nvSpPr>
        <p:spPr>
          <a:xfrm>
            <a:off x="810908" y="488779"/>
            <a:ext cx="3619493" cy="20402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48" name="Google Shape;748;p50"/>
          <p:cNvSpPr/>
          <p:nvPr/>
        </p:nvSpPr>
        <p:spPr>
          <a:xfrm>
            <a:off x="1202703" y="5041094"/>
            <a:ext cx="2821936" cy="204533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49" name="Google Shape;749;p50"/>
          <p:cNvSpPr/>
          <p:nvPr/>
        </p:nvSpPr>
        <p:spPr>
          <a:xfrm>
            <a:off x="325133" y="2687148"/>
            <a:ext cx="4716767" cy="221233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50" name="Google Shape;750;p50"/>
          <p:cNvSpPr/>
          <p:nvPr/>
        </p:nvSpPr>
        <p:spPr>
          <a:xfrm flipH="1">
            <a:off x="9478830" y="5529346"/>
            <a:ext cx="401686" cy="43941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51" name="Google Shape;751;p50"/>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5" name="Shape 755"/>
        <p:cNvGrpSpPr/>
        <p:nvPr/>
      </p:nvGrpSpPr>
      <p:grpSpPr>
        <a:xfrm>
          <a:off x="0" y="0"/>
          <a:ext cx="0" cy="0"/>
          <a:chOff x="0" y="0"/>
          <a:chExt cx="0" cy="0"/>
        </a:xfrm>
      </p:grpSpPr>
      <p:sp>
        <p:nvSpPr>
          <p:cNvPr id="756" name="Google Shape;756;p51"/>
          <p:cNvSpPr txBox="1"/>
          <p:nvPr>
            <p:ph type="title"/>
          </p:nvPr>
        </p:nvSpPr>
        <p:spPr>
          <a:xfrm>
            <a:off x="1198510" y="648088"/>
            <a:ext cx="8296379" cy="861774"/>
          </a:xfrm>
          <a:prstGeom prst="rect">
            <a:avLst/>
          </a:prstGeom>
          <a:noFill/>
          <a:ln>
            <a:noFill/>
          </a:ln>
        </p:spPr>
        <p:txBody>
          <a:bodyPr anchorCtr="0" anchor="t" bIns="0" lIns="0" spcFirstLastPara="1" rIns="0" wrap="square" tIns="0">
            <a:spAutoFit/>
          </a:bodyPr>
          <a:lstStyle/>
          <a:p>
            <a:pPr indent="0" lvl="0" marL="241934" rtl="1" algn="ctr">
              <a:lnSpc>
                <a:spcPct val="100000"/>
              </a:lnSpc>
              <a:spcBef>
                <a:spcPts val="0"/>
              </a:spcBef>
              <a:spcAft>
                <a:spcPts val="0"/>
              </a:spcAft>
              <a:buNone/>
            </a:pPr>
            <a:r>
              <a:rPr lang="ar-SA"/>
              <a:t>دليل المعلم </a:t>
            </a:r>
            <a:r>
              <a:rPr lang="ar-SA" sz="2800">
                <a:latin typeface="Arial"/>
                <a:ea typeface="Arial"/>
                <a:cs typeface="Arial"/>
                <a:sym typeface="Arial"/>
              </a:rPr>
              <a:t>الاسترشادي</a:t>
            </a:r>
            <a:r>
              <a:rPr lang="ar-SA"/>
              <a:t> لتحليل الحوار التربوي</a:t>
            </a:r>
            <a:br>
              <a:rPr lang="ar-SA"/>
            </a:br>
            <a:r>
              <a:rPr lang="ar-SA"/>
              <a:t>(</a:t>
            </a:r>
            <a:r>
              <a:rPr lang="ar-SA" sz="2800"/>
              <a:t>T-SEDA ): الموارد الداعمة</a:t>
            </a:r>
            <a:endParaRPr/>
          </a:p>
        </p:txBody>
      </p:sp>
      <p:sp>
        <p:nvSpPr>
          <p:cNvPr id="757" name="Google Shape;757;p51"/>
          <p:cNvSpPr/>
          <p:nvPr/>
        </p:nvSpPr>
        <p:spPr>
          <a:xfrm>
            <a:off x="2744586" y="3095625"/>
            <a:ext cx="190498" cy="190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58" name="Google Shape;758;p51"/>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1" algn="r">
              <a:lnSpc>
                <a:spcPct val="100000"/>
              </a:lnSpc>
              <a:spcBef>
                <a:spcPts val="0"/>
              </a:spcBef>
              <a:spcAft>
                <a:spcPts val="0"/>
              </a:spcAft>
              <a:buNone/>
            </a:pPr>
            <a:r>
              <a:rPr lang="ar-SA" sz="1000">
                <a:solidFill>
                  <a:schemeClr val="dk1"/>
                </a:solidFill>
                <a:latin typeface="Arial"/>
                <a:ea typeface="Arial"/>
                <a:cs typeface="Arial"/>
                <a:sym typeface="Arial"/>
              </a:rPr>
              <a:t>31</a:t>
            </a:r>
            <a:endParaRPr/>
          </a:p>
        </p:txBody>
      </p:sp>
      <p:graphicFrame>
        <p:nvGraphicFramePr>
          <p:cNvPr id="759" name="Google Shape;759;p51"/>
          <p:cNvGraphicFramePr/>
          <p:nvPr/>
        </p:nvGraphicFramePr>
        <p:xfrm>
          <a:off x="4584700" y="1815069"/>
          <a:ext cx="3000000" cy="3000000"/>
        </p:xfrm>
        <a:graphic>
          <a:graphicData uri="http://schemas.openxmlformats.org/drawingml/2006/table">
            <a:tbl>
              <a:tblPr bandRow="1" firstRow="1">
                <a:noFill/>
                <a:tableStyleId>{C65B1FF6-BA84-4E1C-99D8-BFA40F24F063}</a:tableStyleId>
              </a:tblPr>
              <a:tblGrid>
                <a:gridCol w="1219200"/>
                <a:gridCol w="4724400"/>
              </a:tblGrid>
              <a:tr h="370850">
                <a:tc>
                  <a:txBody>
                    <a:bodyPr/>
                    <a:lstStyle/>
                    <a:p>
                      <a:pPr indent="0" lvl="0" marL="0" marR="0" rtl="1" algn="ctr">
                        <a:spcBef>
                          <a:spcPts val="0"/>
                        </a:spcBef>
                        <a:spcAft>
                          <a:spcPts val="0"/>
                        </a:spcAft>
                        <a:buNone/>
                      </a:pPr>
                      <a:r>
                        <a:rPr lang="ar-SA" sz="1800"/>
                        <a:t>الصفحة</a:t>
                      </a:r>
                      <a:endParaRPr sz="1800"/>
                    </a:p>
                  </a:txBody>
                  <a:tcPr marT="45725" marB="45725" marR="91450" marL="91450"/>
                </a:tc>
                <a:tc>
                  <a:txBody>
                    <a:bodyPr/>
                    <a:lstStyle/>
                    <a:p>
                      <a:pPr indent="0" lvl="0" marL="0" marR="0" rtl="1" algn="ctr">
                        <a:spcBef>
                          <a:spcPts val="0"/>
                        </a:spcBef>
                        <a:spcAft>
                          <a:spcPts val="0"/>
                        </a:spcAft>
                        <a:buNone/>
                      </a:pPr>
                      <a:r>
                        <a:rPr lang="ar-SA" sz="1800"/>
                        <a:t>القسم</a:t>
                      </a:r>
                      <a:endParaRPr sz="1800"/>
                    </a:p>
                  </a:txBody>
                  <a:tcPr marT="45725" marB="45725" marR="91450" marL="91450"/>
                </a:tc>
              </a:tr>
              <a:tr h="370850">
                <a:tc>
                  <a:txBody>
                    <a:bodyPr/>
                    <a:lstStyle/>
                    <a:p>
                      <a:pPr indent="0" lvl="0" marL="0" marR="0" rtl="1" algn="ctr">
                        <a:spcBef>
                          <a:spcPts val="0"/>
                        </a:spcBef>
                        <a:spcAft>
                          <a:spcPts val="0"/>
                        </a:spcAft>
                        <a:buNone/>
                      </a:pPr>
                      <a:r>
                        <a:rPr lang="ar-SA" sz="1400"/>
                        <a:t>32</a:t>
                      </a:r>
                      <a:endParaRPr/>
                    </a:p>
                  </a:txBody>
                  <a:tcPr marT="45725" marB="45725" marR="91450" marL="91450"/>
                </a:tc>
                <a:tc>
                  <a:txBody>
                    <a:bodyPr/>
                    <a:lstStyle/>
                    <a:p>
                      <a:pPr indent="0" lvl="0" marL="0" marR="0" rtl="1" algn="r">
                        <a:lnSpc>
                          <a:spcPct val="100000"/>
                        </a:lnSpc>
                        <a:spcBef>
                          <a:spcPts val="0"/>
                        </a:spcBef>
                        <a:spcAft>
                          <a:spcPts val="0"/>
                        </a:spcAft>
                        <a:buSzPts val="1600"/>
                        <a:buFont typeface="Calibri"/>
                        <a:buNone/>
                      </a:pPr>
                      <a:r>
                        <a:rPr b="1" lang="ar-SA" sz="1600"/>
                        <a:t>القسم 1: إطار ترميز مفصل</a:t>
                      </a:r>
                      <a:r>
                        <a:rPr lang="ar-SA" sz="1600"/>
                        <a:t> قائمة لفئات الحوار وشرح لها، موضحة بنماذج من التوجيهات المحفّزة والمساهمات، بالإضافة إلى ممارسات حوارية أشمل في الفصل الدراسي.</a:t>
                      </a:r>
                      <a:endParaRPr/>
                    </a:p>
                    <a:p>
                      <a:pPr indent="0" lvl="0" marL="0" marR="0" rtl="1" algn="r">
                        <a:spcBef>
                          <a:spcPts val="0"/>
                        </a:spcBef>
                        <a:spcAft>
                          <a:spcPts val="0"/>
                        </a:spcAft>
                        <a:buNone/>
                      </a:pPr>
                      <a:r>
                        <a:t/>
                      </a:r>
                      <a:endParaRPr sz="1600"/>
                    </a:p>
                  </a:txBody>
                  <a:tcPr marT="45725" marB="45725" marR="91450" marL="91450"/>
                </a:tc>
              </a:tr>
              <a:tr h="370850">
                <a:tc>
                  <a:txBody>
                    <a:bodyPr/>
                    <a:lstStyle/>
                    <a:p>
                      <a:pPr indent="0" lvl="0" marL="0" marR="0" rtl="1" algn="ctr">
                        <a:spcBef>
                          <a:spcPts val="0"/>
                        </a:spcBef>
                        <a:spcAft>
                          <a:spcPts val="0"/>
                        </a:spcAft>
                        <a:buNone/>
                      </a:pPr>
                      <a:r>
                        <a:rPr lang="ar-SA" sz="1400"/>
                        <a:t>38</a:t>
                      </a:r>
                      <a:endParaRPr/>
                    </a:p>
                  </a:txBody>
                  <a:tcPr marT="45725" marB="45725" marR="91450" marL="91450"/>
                </a:tc>
                <a:tc>
                  <a:txBody>
                    <a:bodyPr/>
                    <a:lstStyle/>
                    <a:p>
                      <a:pPr indent="0" lvl="0" marL="0" marR="0" rtl="1" algn="r">
                        <a:lnSpc>
                          <a:spcPct val="100000"/>
                        </a:lnSpc>
                        <a:spcBef>
                          <a:spcPts val="0"/>
                        </a:spcBef>
                        <a:spcAft>
                          <a:spcPts val="0"/>
                        </a:spcAft>
                        <a:buSzPts val="1600"/>
                        <a:buFont typeface="Calibri"/>
                        <a:buNone/>
                      </a:pPr>
                      <a:r>
                        <a:rPr b="1" lang="ar-SA" sz="1600"/>
                        <a:t>القسم 2: قوالب للملاحظة والترميز</a:t>
                      </a:r>
                      <a:r>
                        <a:rPr lang="ar-SA" sz="1600"/>
                        <a:t> تشمل ملاحظة الدرس (تحديد الفترات الزمنية للتجربة البحثية، قائمة التحقق، مقاييس التقييم).</a:t>
                      </a:r>
                      <a:endParaRPr/>
                    </a:p>
                  </a:txBody>
                  <a:tcPr marT="45725" marB="45725" marR="91450" marL="91450"/>
                </a:tc>
              </a:tr>
              <a:tr h="370850">
                <a:tc>
                  <a:txBody>
                    <a:bodyPr/>
                    <a:lstStyle/>
                    <a:p>
                      <a:pPr indent="0" lvl="0" marL="0" marR="0" rtl="1" algn="ctr">
                        <a:spcBef>
                          <a:spcPts val="0"/>
                        </a:spcBef>
                        <a:spcAft>
                          <a:spcPts val="0"/>
                        </a:spcAft>
                        <a:buNone/>
                      </a:pPr>
                      <a:r>
                        <a:rPr lang="ar-SA" sz="1400"/>
                        <a:t>41</a:t>
                      </a:r>
                      <a:endParaRPr/>
                    </a:p>
                  </a:txBody>
                  <a:tcPr marT="45725" marB="45725" marR="91450" marL="91450"/>
                </a:tc>
                <a:tc>
                  <a:txBody>
                    <a:bodyPr/>
                    <a:lstStyle/>
                    <a:p>
                      <a:pPr indent="0" lvl="0" marL="0" marR="0" rtl="1" algn="r">
                        <a:lnSpc>
                          <a:spcPct val="100000"/>
                        </a:lnSpc>
                        <a:spcBef>
                          <a:spcPts val="0"/>
                        </a:spcBef>
                        <a:spcAft>
                          <a:spcPts val="0"/>
                        </a:spcAft>
                        <a:buClr>
                          <a:schemeClr val="dk1"/>
                        </a:buClr>
                        <a:buSzPts val="1600"/>
                        <a:buFont typeface="Arial"/>
                        <a:buNone/>
                      </a:pPr>
                      <a:r>
                        <a:rPr b="1" lang="ar-SA" sz="1600">
                          <a:solidFill>
                            <a:schemeClr val="dk1"/>
                          </a:solidFill>
                          <a:latin typeface="Arial"/>
                          <a:ea typeface="Arial"/>
                          <a:cs typeface="Arial"/>
                          <a:sym typeface="Arial"/>
                        </a:rPr>
                        <a:t>قالب 2A ترميز مقاطع الصوت/ الفيديو المفرّغة</a:t>
                      </a:r>
                      <a:endParaRPr/>
                    </a:p>
                    <a:p>
                      <a:pPr indent="0" lvl="0" marL="0" marR="0" rtl="1" algn="r">
                        <a:spcBef>
                          <a:spcPts val="0"/>
                        </a:spcBef>
                        <a:spcAft>
                          <a:spcPts val="0"/>
                        </a:spcAft>
                        <a:buNone/>
                      </a:pPr>
                      <a:r>
                        <a:t/>
                      </a:r>
                      <a:endParaRPr sz="1600"/>
                    </a:p>
                  </a:txBody>
                  <a:tcPr marT="45725" marB="45725" marR="91450" marL="91450"/>
                </a:tc>
              </a:tr>
              <a:tr h="370850">
                <a:tc>
                  <a:txBody>
                    <a:bodyPr/>
                    <a:lstStyle/>
                    <a:p>
                      <a:pPr indent="0" lvl="0" marL="0" marR="0" rtl="1" algn="ctr">
                        <a:spcBef>
                          <a:spcPts val="0"/>
                        </a:spcBef>
                        <a:spcAft>
                          <a:spcPts val="0"/>
                        </a:spcAft>
                        <a:buNone/>
                      </a:pPr>
                      <a:r>
                        <a:rPr lang="ar-SA" sz="1400"/>
                        <a:t>43</a:t>
                      </a:r>
                      <a:endParaRPr/>
                    </a:p>
                  </a:txBody>
                  <a:tcPr marT="45725" marB="45725" marR="91450" marL="91450"/>
                </a:tc>
                <a:tc>
                  <a:txBody>
                    <a:bodyPr/>
                    <a:lstStyle/>
                    <a:p>
                      <a:pPr indent="0" lvl="0" marL="0" marR="0" rtl="1" algn="r">
                        <a:lnSpc>
                          <a:spcPct val="100000"/>
                        </a:lnSpc>
                        <a:spcBef>
                          <a:spcPts val="0"/>
                        </a:spcBef>
                        <a:spcAft>
                          <a:spcPts val="0"/>
                        </a:spcAft>
                        <a:buSzPts val="1600"/>
                        <a:buFont typeface="Calibri"/>
                        <a:buNone/>
                      </a:pPr>
                      <a:r>
                        <a:rPr lang="ar-SA" sz="1600"/>
                        <a:t>قالب </a:t>
                      </a:r>
                      <a:r>
                        <a:rPr b="1" lang="ar-SA" sz="1600">
                          <a:latin typeface="Arial"/>
                          <a:ea typeface="Arial"/>
                          <a:cs typeface="Arial"/>
                          <a:sym typeface="Arial"/>
                        </a:rPr>
                        <a:t>2B: ترميز تحديد الفترات الزمنية للتجربة البحثية للعمل الجماعي</a:t>
                      </a:r>
                      <a:endParaRPr/>
                    </a:p>
                  </a:txBody>
                  <a:tcPr marT="45725" marB="45725" marR="91450" marL="91450"/>
                </a:tc>
              </a:tr>
              <a:tr h="370850">
                <a:tc>
                  <a:txBody>
                    <a:bodyPr/>
                    <a:lstStyle/>
                    <a:p>
                      <a:pPr indent="0" lvl="0" marL="0" marR="0" rtl="1" algn="ctr">
                        <a:spcBef>
                          <a:spcPts val="0"/>
                        </a:spcBef>
                        <a:spcAft>
                          <a:spcPts val="0"/>
                        </a:spcAft>
                        <a:buNone/>
                      </a:pPr>
                      <a:r>
                        <a:rPr lang="ar-SA" sz="1400"/>
                        <a:t>45</a:t>
                      </a:r>
                      <a:endParaRPr/>
                    </a:p>
                  </a:txBody>
                  <a:tcPr marT="45725" marB="45725" marR="91450" marL="91450"/>
                </a:tc>
                <a:tc>
                  <a:txBody>
                    <a:bodyPr/>
                    <a:lstStyle/>
                    <a:p>
                      <a:pPr indent="0" lvl="0" marL="12700" marR="0" rtl="1" algn="r">
                        <a:lnSpc>
                          <a:spcPct val="100000"/>
                        </a:lnSpc>
                        <a:spcBef>
                          <a:spcPts val="0"/>
                        </a:spcBef>
                        <a:spcAft>
                          <a:spcPts val="0"/>
                        </a:spcAft>
                        <a:buNone/>
                      </a:pPr>
                      <a:r>
                        <a:rPr b="1" lang="ar-SA" sz="1600">
                          <a:latin typeface="Arial"/>
                          <a:ea typeface="Arial"/>
                          <a:cs typeface="Arial"/>
                          <a:sym typeface="Arial"/>
                        </a:rPr>
                        <a:t>2C: المتطلبات الأساسية (عمل جماعي)</a:t>
                      </a:r>
                      <a:endParaRPr/>
                    </a:p>
                  </a:txBody>
                  <a:tcPr marT="45725" marB="45725" marR="91450" marL="91450"/>
                </a:tc>
              </a:tr>
              <a:tr h="370850">
                <a:tc>
                  <a:txBody>
                    <a:bodyPr/>
                    <a:lstStyle/>
                    <a:p>
                      <a:pPr indent="0" lvl="0" marL="0" marR="0" rtl="1" algn="ctr">
                        <a:spcBef>
                          <a:spcPts val="0"/>
                        </a:spcBef>
                        <a:spcAft>
                          <a:spcPts val="0"/>
                        </a:spcAft>
                        <a:buNone/>
                      </a:pPr>
                      <a:r>
                        <a:rPr lang="ar-SA" sz="1400"/>
                        <a:t>46</a:t>
                      </a:r>
                      <a:endParaRPr/>
                    </a:p>
                  </a:txBody>
                  <a:tcPr marT="45725" marB="45725" marR="91450" marL="91450"/>
                </a:tc>
                <a:tc>
                  <a:txBody>
                    <a:bodyPr/>
                    <a:lstStyle/>
                    <a:p>
                      <a:pPr indent="0" lvl="0" marL="0" marR="0" rtl="1" algn="r">
                        <a:lnSpc>
                          <a:spcPct val="100000"/>
                        </a:lnSpc>
                        <a:spcBef>
                          <a:spcPts val="0"/>
                        </a:spcBef>
                        <a:spcAft>
                          <a:spcPts val="0"/>
                        </a:spcAft>
                        <a:buSzPts val="1600"/>
                        <a:buFont typeface="Arial"/>
                        <a:buNone/>
                      </a:pPr>
                      <a:r>
                        <a:rPr b="1" lang="ar-SA" sz="1600">
                          <a:latin typeface="Arial"/>
                          <a:ea typeface="Arial"/>
                          <a:cs typeface="Arial"/>
                          <a:sym typeface="Arial"/>
                        </a:rPr>
                        <a:t>2D: تقييم المجموعة (عمل جماعي)</a:t>
                      </a:r>
                      <a:endParaRPr/>
                    </a:p>
                  </a:txBody>
                  <a:tcPr marT="45725" marB="45725" marR="91450" marL="91450"/>
                </a:tc>
              </a:tr>
              <a:tr h="370850">
                <a:tc>
                  <a:txBody>
                    <a:bodyPr/>
                    <a:lstStyle/>
                    <a:p>
                      <a:pPr indent="0" lvl="0" marL="0" marR="0" rtl="1" algn="ctr">
                        <a:spcBef>
                          <a:spcPts val="0"/>
                        </a:spcBef>
                        <a:spcAft>
                          <a:spcPts val="0"/>
                        </a:spcAft>
                        <a:buNone/>
                      </a:pPr>
                      <a:r>
                        <a:rPr lang="ar-SA" sz="1400"/>
                        <a:t>47</a:t>
                      </a:r>
                      <a:endParaRPr/>
                    </a:p>
                  </a:txBody>
                  <a:tcPr marT="45725" marB="45725" marR="91450" marL="91450"/>
                </a:tc>
                <a:tc>
                  <a:txBody>
                    <a:bodyPr/>
                    <a:lstStyle/>
                    <a:p>
                      <a:pPr indent="0" lvl="0" marL="0" marR="0" rtl="1" algn="r">
                        <a:lnSpc>
                          <a:spcPct val="100000"/>
                        </a:lnSpc>
                        <a:spcBef>
                          <a:spcPts val="0"/>
                        </a:spcBef>
                        <a:spcAft>
                          <a:spcPts val="0"/>
                        </a:spcAft>
                        <a:buSzPts val="1600"/>
                        <a:buFont typeface="Arial"/>
                        <a:buNone/>
                      </a:pPr>
                      <a:r>
                        <a:rPr b="1" lang="ar-SA" sz="1600">
                          <a:latin typeface="Arial"/>
                          <a:ea typeface="Arial"/>
                          <a:cs typeface="Arial"/>
                          <a:sym typeface="Arial"/>
                        </a:rPr>
                        <a:t>2E: نظرة عامة على مشاركة الفصل بأكمله (مقياس التقييم)</a:t>
                      </a:r>
                      <a:endParaRPr/>
                    </a:p>
                  </a:txBody>
                  <a:tcPr marT="45725" marB="45725" marR="91450" marL="91450"/>
                </a:tc>
              </a:tr>
              <a:tr h="370850">
                <a:tc>
                  <a:txBody>
                    <a:bodyPr/>
                    <a:lstStyle/>
                    <a:p>
                      <a:pPr indent="0" lvl="0" marL="0" marR="0" rtl="1" algn="ctr">
                        <a:spcBef>
                          <a:spcPts val="0"/>
                        </a:spcBef>
                        <a:spcAft>
                          <a:spcPts val="0"/>
                        </a:spcAft>
                        <a:buNone/>
                      </a:pPr>
                      <a:r>
                        <a:rPr lang="ar-SA" sz="1400"/>
                        <a:t>48</a:t>
                      </a:r>
                      <a:endParaRPr/>
                    </a:p>
                  </a:txBody>
                  <a:tcPr marT="45725" marB="45725" marR="91450" marL="91450"/>
                </a:tc>
                <a:tc>
                  <a:txBody>
                    <a:bodyPr/>
                    <a:lstStyle/>
                    <a:p>
                      <a:pPr indent="0" lvl="0" marL="0" marR="0" rtl="1" algn="r">
                        <a:lnSpc>
                          <a:spcPct val="100000"/>
                        </a:lnSpc>
                        <a:spcBef>
                          <a:spcPts val="0"/>
                        </a:spcBef>
                        <a:spcAft>
                          <a:spcPts val="0"/>
                        </a:spcAft>
                        <a:buSzPts val="1600"/>
                        <a:buFont typeface="Arial"/>
                        <a:buNone/>
                      </a:pPr>
                      <a:r>
                        <a:rPr b="1" lang="ar-SA" sz="1600">
                          <a:latin typeface="Arial"/>
                          <a:ea typeface="Arial"/>
                          <a:cs typeface="Arial"/>
                          <a:sym typeface="Arial"/>
                        </a:rPr>
                        <a:t>2F: مقاييس تقييم مشاركة الطلاب وقواعد أساسية</a:t>
                      </a:r>
                      <a:endParaRPr b="1" sz="1600">
                        <a:latin typeface="Arial"/>
                        <a:ea typeface="Arial"/>
                        <a:cs typeface="Arial"/>
                        <a:sym typeface="Arial"/>
                      </a:endParaRPr>
                    </a:p>
                  </a:txBody>
                  <a:tcPr marT="45725" marB="45725" marR="91450" marL="91450"/>
                </a:tc>
              </a:tr>
              <a:tr h="370850">
                <a:tc>
                  <a:txBody>
                    <a:bodyPr/>
                    <a:lstStyle/>
                    <a:p>
                      <a:pPr indent="0" lvl="0" marL="0" marR="0" rtl="1" algn="ctr">
                        <a:spcBef>
                          <a:spcPts val="0"/>
                        </a:spcBef>
                        <a:spcAft>
                          <a:spcPts val="0"/>
                        </a:spcAft>
                        <a:buNone/>
                      </a:pPr>
                      <a:r>
                        <a:rPr lang="ar-SA" sz="1400"/>
                        <a:t>49</a:t>
                      </a:r>
                      <a:endParaRPr/>
                    </a:p>
                  </a:txBody>
                  <a:tcPr marT="45725" marB="45725" marR="91450" marL="91450"/>
                </a:tc>
                <a:tc>
                  <a:txBody>
                    <a:bodyPr/>
                    <a:lstStyle/>
                    <a:p>
                      <a:pPr indent="0" lvl="0" marL="83820" marR="95250" rtl="1" algn="just">
                        <a:lnSpc>
                          <a:spcPct val="120800"/>
                        </a:lnSpc>
                        <a:spcBef>
                          <a:spcPts val="0"/>
                        </a:spcBef>
                        <a:spcAft>
                          <a:spcPts val="0"/>
                        </a:spcAft>
                        <a:buNone/>
                      </a:pPr>
                      <a:r>
                        <a:rPr b="1" lang="ar-SA" sz="1600">
                          <a:latin typeface="Arial"/>
                          <a:ea typeface="Arial"/>
                          <a:cs typeface="Arial"/>
                          <a:sym typeface="Arial"/>
                        </a:rPr>
                        <a:t>2G: تقييم الطلاب الذاتي للعمل الجماعي  </a:t>
                      </a:r>
                      <a:endParaRPr/>
                    </a:p>
                    <a:p>
                      <a:pPr indent="0" lvl="0" marL="83820" marR="95250" rtl="1" algn="just">
                        <a:lnSpc>
                          <a:spcPct val="120800"/>
                        </a:lnSpc>
                        <a:spcBef>
                          <a:spcPts val="0"/>
                        </a:spcBef>
                        <a:spcAft>
                          <a:spcPts val="0"/>
                        </a:spcAft>
                        <a:buNone/>
                      </a:pPr>
                      <a:r>
                        <a:rPr b="1" lang="ar-SA" sz="1600">
                          <a:latin typeface="Arial"/>
                          <a:ea typeface="Arial"/>
                          <a:cs typeface="Arial"/>
                          <a:sym typeface="Arial"/>
                        </a:rPr>
                        <a:t>(مثال لطالب أكبر سنًا/ بالغ)</a:t>
                      </a:r>
                      <a:endParaRPr/>
                    </a:p>
                  </a:txBody>
                  <a:tcPr marT="45725" marB="45725" marR="91450" marL="91450"/>
                </a:tc>
              </a:tr>
              <a:tr h="370850">
                <a:tc>
                  <a:txBody>
                    <a:bodyPr/>
                    <a:lstStyle/>
                    <a:p>
                      <a:pPr indent="0" lvl="0" marL="0" marR="0" rtl="1" algn="ctr">
                        <a:spcBef>
                          <a:spcPts val="0"/>
                        </a:spcBef>
                        <a:spcAft>
                          <a:spcPts val="0"/>
                        </a:spcAft>
                        <a:buNone/>
                      </a:pPr>
                      <a:r>
                        <a:rPr lang="ar-SA" sz="1400"/>
                        <a:t>50</a:t>
                      </a:r>
                      <a:endParaRPr/>
                    </a:p>
                  </a:txBody>
                  <a:tcPr marT="45725" marB="45725" marR="91450" marL="91450"/>
                </a:tc>
                <a:tc>
                  <a:txBody>
                    <a:bodyPr/>
                    <a:lstStyle/>
                    <a:p>
                      <a:pPr indent="0" lvl="0" marL="0" marR="0" rtl="1" algn="r">
                        <a:lnSpc>
                          <a:spcPct val="100000"/>
                        </a:lnSpc>
                        <a:spcBef>
                          <a:spcPts val="0"/>
                        </a:spcBef>
                        <a:spcAft>
                          <a:spcPts val="0"/>
                        </a:spcAft>
                        <a:buSzPts val="1600"/>
                        <a:buFont typeface="Arial"/>
                        <a:buNone/>
                      </a:pPr>
                      <a:r>
                        <a:rPr b="1" lang="ar-SA" sz="1600">
                          <a:latin typeface="Arial"/>
                          <a:ea typeface="Arial"/>
                          <a:cs typeface="Arial"/>
                          <a:sym typeface="Arial"/>
                        </a:rPr>
                        <a:t>2H: استبيان التعليم بالحوار: التقييم الذاتي للممارسات</a:t>
                      </a:r>
                      <a:endParaRPr/>
                    </a:p>
                  </a:txBody>
                  <a:tcPr marT="45725" marB="45725" marR="91450" marL="91450"/>
                </a:tc>
              </a:tr>
            </a:tbl>
          </a:graphicData>
        </a:graphic>
      </p:graphicFrame>
      <p:sp>
        <p:nvSpPr>
          <p:cNvPr id="760" name="Google Shape;760;p51"/>
          <p:cNvSpPr txBox="1"/>
          <p:nvPr/>
        </p:nvSpPr>
        <p:spPr>
          <a:xfrm>
            <a:off x="807425" y="2257425"/>
            <a:ext cx="3472475" cy="4300665"/>
          </a:xfrm>
          <a:prstGeom prst="rect">
            <a:avLst/>
          </a:prstGeom>
          <a:noFill/>
          <a:ln cap="flat" cmpd="sng" w="19050">
            <a:solidFill>
              <a:srgbClr val="2E6A7B"/>
            </a:solidFill>
            <a:prstDash val="solid"/>
            <a:round/>
            <a:headEnd len="sm" w="sm" type="none"/>
            <a:tailEnd len="sm" w="sm" type="none"/>
          </a:ln>
        </p:spPr>
        <p:txBody>
          <a:bodyPr anchorCtr="0" anchor="t" bIns="45700" lIns="91425" spcFirstLastPara="1" rIns="91425" wrap="square" tIns="45700">
            <a:spAutoFit/>
          </a:bodyPr>
          <a:lstStyle/>
          <a:p>
            <a:pPr indent="0" lvl="0" marL="328930" marR="5080" rtl="1" algn="r">
              <a:lnSpc>
                <a:spcPct val="111400"/>
              </a:lnSpc>
              <a:spcBef>
                <a:spcPts val="0"/>
              </a:spcBef>
              <a:spcAft>
                <a:spcPts val="0"/>
              </a:spcAft>
              <a:buNone/>
            </a:pPr>
            <a:r>
              <a:rPr b="1" lang="ar-SA" sz="1400">
                <a:solidFill>
                  <a:schemeClr val="dk1"/>
                </a:solidFill>
                <a:latin typeface="Arial"/>
                <a:ea typeface="Arial"/>
                <a:cs typeface="Arial"/>
                <a:sym typeface="Arial"/>
              </a:rPr>
              <a:t>الموارد التالية متاحة عبر الإنترنت (</a:t>
            </a:r>
            <a:r>
              <a:rPr b="1" lang="ar-SA" sz="1400" u="sng">
                <a:solidFill>
                  <a:schemeClr val="hlink"/>
                </a:solidFill>
                <a:latin typeface="Arial"/>
                <a:ea typeface="Arial"/>
                <a:cs typeface="Arial"/>
                <a:sym typeface="Arial"/>
                <a:hlinkClick r:id="rId4"/>
              </a:rPr>
              <a:t>http://bit.ly/T-SEDA</a:t>
            </a:r>
            <a:r>
              <a:rPr b="1" lang="ar-SA" sz="1400">
                <a:solidFill>
                  <a:schemeClr val="dk1"/>
                </a:solidFill>
                <a:latin typeface="Arial"/>
                <a:ea typeface="Arial"/>
                <a:cs typeface="Arial"/>
                <a:sym typeface="Arial"/>
              </a:rPr>
              <a:t>)، بما في ذلك القوالب القابلة للتنزيل بشكل منفصل للطباعة أو التحرير؛ ابحث عن الرمز     .</a:t>
            </a:r>
            <a:endParaRPr/>
          </a:p>
          <a:p>
            <a:pPr indent="0" lvl="0" marL="371475" marR="0" rtl="1" algn="r">
              <a:lnSpc>
                <a:spcPct val="100000"/>
              </a:lnSpc>
              <a:spcBef>
                <a:spcPts val="1315"/>
              </a:spcBef>
              <a:spcAft>
                <a:spcPts val="0"/>
              </a:spcAft>
              <a:buNone/>
            </a:pPr>
            <a:r>
              <a:rPr b="1" lang="ar-SA" sz="1400" u="sng">
                <a:solidFill>
                  <a:schemeClr val="dk1"/>
                </a:solidFill>
                <a:latin typeface="Arial"/>
                <a:ea typeface="Arial"/>
                <a:cs typeface="Arial"/>
                <a:sym typeface="Arial"/>
              </a:rPr>
              <a:t>القسم 3:</a:t>
            </a:r>
            <a:r>
              <a:rPr b="1" lang="ar-SA" sz="1400">
                <a:solidFill>
                  <a:schemeClr val="dk1"/>
                </a:solidFill>
                <a:latin typeface="Arial"/>
                <a:ea typeface="Arial"/>
                <a:cs typeface="Arial"/>
                <a:sym typeface="Arial"/>
              </a:rPr>
              <a:t> الإرشادات الفنية للتسجيل والتحويل إلى نصوص مكتوبة</a:t>
            </a:r>
            <a:endParaRPr/>
          </a:p>
          <a:p>
            <a:pPr indent="0" lvl="0" marL="316230" marR="0" rtl="1" algn="r">
              <a:lnSpc>
                <a:spcPct val="10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377190" marR="130810" rtl="1" algn="r">
              <a:lnSpc>
                <a:spcPct val="101400"/>
              </a:lnSpc>
              <a:spcBef>
                <a:spcPts val="1045"/>
              </a:spcBef>
              <a:spcAft>
                <a:spcPts val="0"/>
              </a:spcAft>
              <a:buNone/>
            </a:pPr>
            <a:r>
              <a:rPr b="1" lang="ar-SA" sz="1400" u="sng">
                <a:solidFill>
                  <a:schemeClr val="dk1"/>
                </a:solidFill>
                <a:latin typeface="Arial"/>
                <a:ea typeface="Arial"/>
                <a:cs typeface="Arial"/>
                <a:sym typeface="Arial"/>
              </a:rPr>
              <a:t>القسم 4: دراسات حالة</a:t>
            </a:r>
            <a:r>
              <a:rPr lang="ar-SA" sz="1400">
                <a:solidFill>
                  <a:schemeClr val="dk1"/>
                </a:solidFill>
                <a:latin typeface="Calibri"/>
                <a:ea typeface="Calibri"/>
                <a:cs typeface="Calibri"/>
                <a:sym typeface="Calibri"/>
              </a:rPr>
              <a:t> توضِّح ترميز المعلمين للحوار وتأويلهم له ضمن سياقات مختلفة، وتشمل النتائج التي توصل إليها المعلمون والخطوات التالية.</a:t>
            </a:r>
            <a:endParaRPr/>
          </a:p>
          <a:p>
            <a:pPr indent="0" lvl="0" marL="316230" marR="0" rtl="1" algn="r">
              <a:lnSpc>
                <a:spcPct val="10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316230" marR="0" rtl="1" algn="r">
              <a:lnSpc>
                <a:spcPct val="100000"/>
              </a:lnSpc>
              <a:spcBef>
                <a:spcPts val="50"/>
              </a:spcBef>
              <a:spcAft>
                <a:spcPts val="0"/>
              </a:spcAft>
              <a:buNone/>
            </a:pPr>
            <a:r>
              <a:t/>
            </a:r>
            <a:endParaRPr sz="1400">
              <a:solidFill>
                <a:schemeClr val="dk1"/>
              </a:solidFill>
              <a:latin typeface="Times New Roman"/>
              <a:ea typeface="Times New Roman"/>
              <a:cs typeface="Times New Roman"/>
              <a:sym typeface="Times New Roman"/>
            </a:endParaRPr>
          </a:p>
          <a:p>
            <a:pPr indent="0" lvl="0" marL="377190" marR="138430" rtl="1" algn="r">
              <a:lnSpc>
                <a:spcPct val="102899"/>
              </a:lnSpc>
              <a:spcBef>
                <a:spcPts val="5"/>
              </a:spcBef>
              <a:spcAft>
                <a:spcPts val="0"/>
              </a:spcAft>
              <a:buNone/>
            </a:pPr>
            <a:r>
              <a:rPr b="1" lang="ar-SA" sz="1400" u="sng">
                <a:solidFill>
                  <a:schemeClr val="dk1"/>
                </a:solidFill>
                <a:latin typeface="Arial"/>
                <a:ea typeface="Arial"/>
                <a:cs typeface="Arial"/>
                <a:sym typeface="Arial"/>
              </a:rPr>
              <a:t>القسم 5: أنشطة وموارد:</a:t>
            </a:r>
            <a:r>
              <a:rPr b="1" lang="ar-SA" sz="1400">
                <a:solidFill>
                  <a:schemeClr val="dk1"/>
                </a:solidFill>
                <a:latin typeface="Arial"/>
                <a:ea typeface="Arial"/>
                <a:cs typeface="Arial"/>
                <a:sym typeface="Arial"/>
              </a:rPr>
              <a:t> </a:t>
            </a:r>
            <a:r>
              <a:rPr lang="ar-SA" sz="1400">
                <a:solidFill>
                  <a:schemeClr val="dk1"/>
                </a:solidFill>
                <a:latin typeface="Calibri"/>
                <a:ea typeface="Calibri"/>
                <a:cs typeface="Calibri"/>
                <a:sym typeface="Calibri"/>
              </a:rPr>
              <a:t>أفكار لتطبيق الحوار في الفصل الدراسي، ومراجع للأبحاث الأخرى المتعلقة بالحوار، وروابط إلى الموارد ذات الصلة.</a:t>
            </a:r>
            <a:endParaRPr/>
          </a:p>
        </p:txBody>
      </p:sp>
      <p:sp>
        <p:nvSpPr>
          <p:cNvPr id="761" name="Google Shape;761;p51"/>
          <p:cNvSpPr txBox="1"/>
          <p:nvPr/>
        </p:nvSpPr>
        <p:spPr>
          <a:xfrm>
            <a:off x="420370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9" name="Shape 119"/>
        <p:cNvGrpSpPr/>
        <p:nvPr/>
      </p:nvGrpSpPr>
      <p:grpSpPr>
        <a:xfrm>
          <a:off x="0" y="0"/>
          <a:ext cx="0" cy="0"/>
          <a:chOff x="0" y="0"/>
          <a:chExt cx="0" cy="0"/>
        </a:xfrm>
      </p:grpSpPr>
      <p:graphicFrame>
        <p:nvGraphicFramePr>
          <p:cNvPr id="120" name="Google Shape;120;p16"/>
          <p:cNvGraphicFramePr/>
          <p:nvPr/>
        </p:nvGraphicFramePr>
        <p:xfrm>
          <a:off x="368688" y="1722000"/>
          <a:ext cx="3000000" cy="3000000"/>
        </p:xfrm>
        <a:graphic>
          <a:graphicData uri="http://schemas.openxmlformats.org/drawingml/2006/table">
            <a:tbl>
              <a:tblPr bandRow="1" firstRow="1">
                <a:noFill/>
                <a:tableStyleId>{39A37FA2-8D4B-4AD9-9F46-37E25183F264}</a:tableStyleId>
              </a:tblPr>
              <a:tblGrid>
                <a:gridCol w="4672575"/>
                <a:gridCol w="5105400"/>
              </a:tblGrid>
              <a:tr h="566925">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1: ما هو الحوار التربوي؟</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10: استخدام مخطط الترميز (الجزء 1)</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2: كيف يدعم الحواربين المعلم والطالب عملية التعلم؟</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11: استخدام مخطط الترميز (الجزء 2)</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3: نصائح عملية لدعم الحوار في الفصل الدراسي: القواعد الأساسية</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12: تسجيل الحوار والترميز في فصلك الدراسي</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4: نصائح عملية لدعم الحوار في الفصل الدراسي: محاور الحديث</a:t>
                      </a:r>
                      <a:endParaRPr sz="1200" u="none" cap="none" strike="noStrike">
                        <a:latin typeface="Arimo"/>
                        <a:ea typeface="Arimo"/>
                        <a:cs typeface="Arimo"/>
                        <a:sym typeface="Arimo"/>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13: تحديد الحوار المثمر: "الانطلاق من" الأفكار و"الاعتراض" عليها</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6925">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5: دليل حزمة T-SEDA الترحيبي</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14: ممارسة الترميز: حوار الفصل بأكمله</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6: استكمال مراجعتك الذاتية</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15: قيمة الحوار الجماعي</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7: استكمال دورتك التأملية الاستعلامية</a:t>
                      </a:r>
                      <a:endParaRPr sz="1200" u="none" cap="none" strike="noStrike">
                        <a:latin typeface="Arimo"/>
                        <a:ea typeface="Arimo"/>
                        <a:cs typeface="Arimo"/>
                        <a:sym typeface="Arimo"/>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16: ترميز جودة حوار المجموعات الصغيرة وتقييمه</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8: أخلاقيات الاستعلام التربوي</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17: تشجيع الطلاب على المشاركة في الحوار</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9975">
                <a:tc>
                  <a:txBody>
                    <a:bodyPr/>
                    <a:lstStyle/>
                    <a:p>
                      <a:pPr indent="0" lvl="0" marL="88265" marR="0" rtl="1" algn="r">
                        <a:lnSpc>
                          <a:spcPct val="100000"/>
                        </a:lnSpc>
                        <a:spcBef>
                          <a:spcPts val="0"/>
                        </a:spcBef>
                        <a:spcAft>
                          <a:spcPts val="0"/>
                        </a:spcAft>
                        <a:buNone/>
                      </a:pPr>
                      <a:r>
                        <a:rPr lang="ar-SA" sz="1200" u="none" cap="none" strike="noStrike">
                          <a:latin typeface="Arimo"/>
                          <a:ea typeface="Arimo"/>
                          <a:cs typeface="Arimo"/>
                          <a:sym typeface="Arimo"/>
                        </a:rPr>
                        <a:t>مقطع الفيديو 9: تأثير استعلام T-SEDA</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bl>
          </a:graphicData>
        </a:graphic>
      </p:graphicFrame>
      <p:sp>
        <p:nvSpPr>
          <p:cNvPr id="121" name="Google Shape;121;p16"/>
          <p:cNvSpPr txBox="1"/>
          <p:nvPr/>
        </p:nvSpPr>
        <p:spPr>
          <a:xfrm>
            <a:off x="331603" y="742576"/>
            <a:ext cx="9725025" cy="978535"/>
          </a:xfrm>
          <a:prstGeom prst="rect">
            <a:avLst/>
          </a:prstGeom>
          <a:noFill/>
          <a:ln>
            <a:noFill/>
          </a:ln>
        </p:spPr>
        <p:txBody>
          <a:bodyPr anchorCtr="0" anchor="t" bIns="0" lIns="0" spcFirstLastPara="1" rIns="0" wrap="square" tIns="0">
            <a:spAutoFit/>
          </a:bodyPr>
          <a:lstStyle/>
          <a:p>
            <a:pPr indent="0" lvl="0" marL="375920" marR="0" rtl="1" algn="ctr">
              <a:lnSpc>
                <a:spcPct val="100000"/>
              </a:lnSpc>
              <a:spcBef>
                <a:spcPts val="0"/>
              </a:spcBef>
              <a:spcAft>
                <a:spcPts val="0"/>
              </a:spcAft>
              <a:buNone/>
            </a:pPr>
            <a:r>
              <a:rPr b="1" lang="ar-SA" sz="1400">
                <a:solidFill>
                  <a:schemeClr val="dk1"/>
                </a:solidFill>
                <a:latin typeface="Arial"/>
                <a:ea typeface="Arial"/>
                <a:cs typeface="Arial"/>
                <a:sym typeface="Arial"/>
              </a:rPr>
              <a:t>مقاطع الفيديو الإرشادية في حزمة T-SEDA</a:t>
            </a:r>
            <a:endParaRPr/>
          </a:p>
          <a:p>
            <a:pPr indent="0" lvl="0" marL="12700" marR="5080" rtl="1" algn="r">
              <a:lnSpc>
                <a:spcPct val="120000"/>
              </a:lnSpc>
              <a:spcBef>
                <a:spcPts val="30"/>
              </a:spcBef>
              <a:spcAft>
                <a:spcPts val="0"/>
              </a:spcAft>
              <a:buNone/>
            </a:pPr>
            <a:r>
              <a:rPr lang="ar-SA" sz="1200">
                <a:solidFill>
                  <a:schemeClr val="dk1"/>
                </a:solidFill>
                <a:latin typeface="Arimo"/>
                <a:ea typeface="Arimo"/>
                <a:cs typeface="Arimo"/>
                <a:sym typeface="Arimo"/>
              </a:rPr>
              <a:t>يحتوي دليل مستخدمي حزمة T-SEDA ومواردها الأساسية الموضحة في الصفحة السابقة على مقاطع فيديو إرشادية مصاحبة. توفر مقاطع الفيديو هذه مقدمات قصيرة توضح كيفية استخدام حزمة</a:t>
            </a:r>
            <a:endParaRPr/>
          </a:p>
          <a:p>
            <a:pPr indent="0" lvl="0" marL="12700" marR="5080" rtl="1" algn="r">
              <a:lnSpc>
                <a:spcPct val="120000"/>
              </a:lnSpc>
              <a:spcBef>
                <a:spcPts val="30"/>
              </a:spcBef>
              <a:spcAft>
                <a:spcPts val="0"/>
              </a:spcAft>
              <a:buNone/>
            </a:pPr>
            <a:r>
              <a:rPr lang="ar-SA" sz="1200">
                <a:solidFill>
                  <a:schemeClr val="dk1"/>
                </a:solidFill>
                <a:latin typeface="Arimo"/>
                <a:ea typeface="Arimo"/>
                <a:cs typeface="Arimo"/>
                <a:sym typeface="Arimo"/>
              </a:rPr>
              <a:t>T-SEDA، بالإضافة إلى أنشطة إضافية للتمرّس على ترميز الحوار.</a:t>
            </a:r>
            <a:endParaRPr/>
          </a:p>
          <a:p>
            <a:pPr indent="0" lvl="0" marL="12700" marR="0" rtl="1" algn="r">
              <a:lnSpc>
                <a:spcPct val="100000"/>
              </a:lnSpc>
              <a:spcBef>
                <a:spcPts val="910"/>
              </a:spcBef>
              <a:spcAft>
                <a:spcPts val="0"/>
              </a:spcAft>
              <a:buNone/>
            </a:pPr>
            <a:r>
              <a:rPr lang="ar-SA" sz="1200">
                <a:solidFill>
                  <a:schemeClr val="dk1"/>
                </a:solidFill>
                <a:latin typeface="Arimo"/>
                <a:ea typeface="Arimo"/>
                <a:cs typeface="Arimo"/>
                <a:sym typeface="Arimo"/>
              </a:rPr>
              <a:t>ابحث عن الرمز       	   في جميع أرجاء الحزمة عبر فيديوهات على https://www.edudialogue.org/tools-resources/introductory-video-series/</a:t>
            </a:r>
            <a:endParaRPr sz="1200">
              <a:solidFill>
                <a:schemeClr val="dk1"/>
              </a:solidFill>
              <a:latin typeface="Arimo"/>
              <a:ea typeface="Arimo"/>
              <a:cs typeface="Arimo"/>
              <a:sym typeface="Arimo"/>
            </a:endParaRPr>
          </a:p>
        </p:txBody>
      </p:sp>
      <p:sp>
        <p:nvSpPr>
          <p:cNvPr id="122" name="Google Shape;122;p16"/>
          <p:cNvSpPr/>
          <p:nvPr/>
        </p:nvSpPr>
        <p:spPr>
          <a:xfrm flipH="1">
            <a:off x="8886197" y="1374407"/>
            <a:ext cx="346703" cy="34670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16"/>
          <p:cNvSpPr txBox="1"/>
          <p:nvPr/>
        </p:nvSpPr>
        <p:spPr>
          <a:xfrm>
            <a:off x="3144908" y="6915792"/>
            <a:ext cx="7002392" cy="184666"/>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lang="ar-SA" sz="1200">
                <a:solidFill>
                  <a:schemeClr val="dk1"/>
                </a:solidFill>
                <a:latin typeface="Arimo"/>
                <a:ea typeface="Arimo"/>
                <a:cs typeface="Arimo"/>
                <a:sym typeface="Arimo"/>
              </a:rPr>
              <a:t>تتوفر مقاطع الفيديو عبر الرابط التالي: </a:t>
            </a:r>
            <a:r>
              <a:rPr lang="ar-SA" sz="1200" u="sng">
                <a:solidFill>
                  <a:schemeClr val="hlink"/>
                </a:solidFill>
                <a:latin typeface="Arimo"/>
                <a:ea typeface="Arimo"/>
                <a:cs typeface="Arimo"/>
                <a:sym typeface="Arimo"/>
                <a:hlinkClick r:id="rId4"/>
              </a:rPr>
              <a:t>https://www.edudialogue.org/tools</a:t>
            </a:r>
            <a:r>
              <a:rPr lang="ar-SA" sz="1200" u="sng">
                <a:solidFill>
                  <a:srgbClr val="0000FF"/>
                </a:solidFill>
                <a:latin typeface="Arimo"/>
                <a:ea typeface="Arimo"/>
                <a:cs typeface="Arimo"/>
                <a:sym typeface="Arimo"/>
              </a:rPr>
              <a:t>-</a:t>
            </a:r>
            <a:r>
              <a:rPr lang="ar-SA" sz="1200" u="sng">
                <a:solidFill>
                  <a:schemeClr val="hlink"/>
                </a:solidFill>
                <a:latin typeface="Arimo"/>
                <a:ea typeface="Arimo"/>
                <a:cs typeface="Arimo"/>
                <a:sym typeface="Arimo"/>
                <a:hlinkClick r:id="rId5"/>
              </a:rPr>
              <a:t>resources/introductory</a:t>
            </a:r>
            <a:r>
              <a:rPr lang="ar-SA" sz="1200" u="sng">
                <a:solidFill>
                  <a:srgbClr val="0000FF"/>
                </a:solidFill>
                <a:latin typeface="Arimo"/>
                <a:ea typeface="Arimo"/>
                <a:cs typeface="Arimo"/>
                <a:sym typeface="Arimo"/>
              </a:rPr>
              <a:t>-video-</a:t>
            </a:r>
            <a:r>
              <a:rPr lang="ar-SA" sz="1200" u="sng">
                <a:solidFill>
                  <a:schemeClr val="hlink"/>
                </a:solidFill>
                <a:latin typeface="Arimo"/>
                <a:ea typeface="Arimo"/>
                <a:cs typeface="Arimo"/>
                <a:sym typeface="Arimo"/>
                <a:hlinkClick r:id="rId6"/>
              </a:rPr>
              <a:t>series/</a:t>
            </a:r>
            <a:endParaRPr/>
          </a:p>
        </p:txBody>
      </p:sp>
      <p:sp>
        <p:nvSpPr>
          <p:cNvPr id="124" name="Google Shape;124;p16"/>
          <p:cNvSpPr txBox="1"/>
          <p:nvPr/>
        </p:nvSpPr>
        <p:spPr>
          <a:xfrm>
            <a:off x="5285281" y="7195185"/>
            <a:ext cx="121920" cy="167640"/>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5" name="Shape 765"/>
        <p:cNvGrpSpPr/>
        <p:nvPr/>
      </p:nvGrpSpPr>
      <p:grpSpPr>
        <a:xfrm>
          <a:off x="0" y="0"/>
          <a:ext cx="0" cy="0"/>
          <a:chOff x="0" y="0"/>
          <a:chExt cx="0" cy="0"/>
        </a:xfrm>
      </p:grpSpPr>
      <p:sp>
        <p:nvSpPr>
          <p:cNvPr id="766" name="Google Shape;766;p52"/>
          <p:cNvSpPr txBox="1"/>
          <p:nvPr/>
        </p:nvSpPr>
        <p:spPr>
          <a:xfrm>
            <a:off x="433069" y="305291"/>
            <a:ext cx="9746615" cy="119013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2225">
            <a:spAutoFit/>
          </a:bodyPr>
          <a:lstStyle/>
          <a:p>
            <a:pPr indent="0" lvl="0" marL="29209" marR="0" rtl="1" algn="just">
              <a:lnSpc>
                <a:spcPct val="100000"/>
              </a:lnSpc>
              <a:spcBef>
                <a:spcPts val="0"/>
              </a:spcBef>
              <a:spcAft>
                <a:spcPts val="0"/>
              </a:spcAft>
              <a:buNone/>
            </a:pPr>
            <a:r>
              <a:rPr b="1" lang="ar-SA" sz="1400">
                <a:solidFill>
                  <a:schemeClr val="dk1"/>
                </a:solidFill>
                <a:latin typeface="Arial"/>
                <a:ea typeface="Arial"/>
                <a:cs typeface="Arial"/>
                <a:sym typeface="Arial"/>
              </a:rPr>
              <a:t>القسم 1: إطار الترميز المفصل</a:t>
            </a:r>
            <a:endParaRPr/>
          </a:p>
          <a:p>
            <a:pPr indent="0" lvl="0" marL="29209" marR="305435" rtl="1" algn="just">
              <a:lnSpc>
                <a:spcPct val="120800"/>
              </a:lnSpc>
              <a:spcBef>
                <a:spcPts val="645"/>
              </a:spcBef>
              <a:spcAft>
                <a:spcPts val="0"/>
              </a:spcAft>
              <a:buNone/>
            </a:pPr>
            <a:r>
              <a:rPr lang="ar-SA" sz="1200">
                <a:solidFill>
                  <a:schemeClr val="dk1"/>
                </a:solidFill>
                <a:latin typeface="Arimo"/>
                <a:ea typeface="Arimo"/>
                <a:cs typeface="Arimo"/>
                <a:sym typeface="Arimo"/>
              </a:rPr>
              <a:t>مخطط الترميز هذا نسخة أكثر تفصيلاً من تلك التي رأيتها في الجزء ب. ستساعدك هذه الرموز على تحديد الحوار الذي يجري في بيئة تعلمك. يمكنك تطبيق رمز حوار على كل "دور" يؤديه متحدث مختلف، سواء سجلت ما يقال ثم فرّغته كتابة أم أجريت الترميز الحي أثناء حديث الطلاب. فيما يلي إرشادات حول كيفية استخدام الإطار في الأقسام التالية من هذا المورد.</a:t>
            </a:r>
            <a:endParaRPr/>
          </a:p>
        </p:txBody>
      </p:sp>
      <p:graphicFrame>
        <p:nvGraphicFramePr>
          <p:cNvPr id="767" name="Google Shape;767;p52"/>
          <p:cNvGraphicFramePr/>
          <p:nvPr/>
        </p:nvGraphicFramePr>
        <p:xfrm>
          <a:off x="423552" y="1583951"/>
          <a:ext cx="3000000" cy="3000000"/>
        </p:xfrm>
        <a:graphic>
          <a:graphicData uri="http://schemas.openxmlformats.org/drawingml/2006/table">
            <a:tbl>
              <a:tblPr bandRow="1" firstRow="1">
                <a:noFill/>
                <a:tableStyleId>{39A37FA2-8D4B-4AD9-9F46-37E25183F264}</a:tableStyleId>
              </a:tblPr>
              <a:tblGrid>
                <a:gridCol w="2645675"/>
                <a:gridCol w="3258300"/>
                <a:gridCol w="3880100"/>
              </a:tblGrid>
              <a:tr h="651250">
                <a:tc>
                  <a:txBody>
                    <a:bodyPr/>
                    <a:lstStyle/>
                    <a:p>
                      <a:pPr indent="0" lvl="0" marL="0" marR="0" rtl="1" algn="r">
                        <a:lnSpc>
                          <a:spcPct val="100000"/>
                        </a:lnSpc>
                        <a:spcBef>
                          <a:spcPts val="0"/>
                        </a:spcBef>
                        <a:spcAft>
                          <a:spcPts val="0"/>
                        </a:spcAft>
                        <a:buNone/>
                      </a:pPr>
                      <a:r>
                        <a:t/>
                      </a:r>
                      <a:endParaRPr b="1" sz="1200">
                        <a:latin typeface="Times New Roman"/>
                        <a:ea typeface="Times New Roman"/>
                        <a:cs typeface="Times New Roman"/>
                        <a:sym typeface="Times New Roman"/>
                      </a:endParaRPr>
                    </a:p>
                    <a:p>
                      <a:pPr indent="0" lvl="0" marL="656590" marR="0" rtl="1" algn="r">
                        <a:lnSpc>
                          <a:spcPct val="100000"/>
                        </a:lnSpc>
                        <a:spcBef>
                          <a:spcPts val="0"/>
                        </a:spcBef>
                        <a:spcAft>
                          <a:spcPts val="0"/>
                        </a:spcAft>
                        <a:buNone/>
                      </a:pPr>
                      <a:r>
                        <a:rPr b="1" lang="ar-SA" sz="1200">
                          <a:latin typeface="Arimo"/>
                          <a:ea typeface="Arimo"/>
                          <a:cs typeface="Arimo"/>
                          <a:sym typeface="Arimo"/>
                        </a:rPr>
                        <a:t>فئات الترميز</a:t>
                      </a:r>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b="1" sz="1200">
                        <a:latin typeface="Times New Roman"/>
                        <a:ea typeface="Times New Roman"/>
                        <a:cs typeface="Times New Roman"/>
                        <a:sym typeface="Times New Roman"/>
                      </a:endParaRPr>
                    </a:p>
                    <a:p>
                      <a:pPr indent="0" lvl="0" marL="409575" marR="0" rtl="1" algn="r">
                        <a:lnSpc>
                          <a:spcPct val="100000"/>
                        </a:lnSpc>
                        <a:spcBef>
                          <a:spcPts val="0"/>
                        </a:spcBef>
                        <a:spcAft>
                          <a:spcPts val="0"/>
                        </a:spcAft>
                        <a:buNone/>
                      </a:pPr>
                      <a:r>
                        <a:rPr b="1" lang="ar-SA" sz="1200">
                          <a:latin typeface="Arimo"/>
                          <a:ea typeface="Arimo"/>
                          <a:cs typeface="Arimo"/>
                          <a:sym typeface="Arimo"/>
                        </a:rPr>
                        <a:t>المساهمات والإستراتيجيات</a:t>
                      </a:r>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b="1" sz="1200">
                        <a:latin typeface="Times New Roman"/>
                        <a:ea typeface="Times New Roman"/>
                        <a:cs typeface="Times New Roman"/>
                        <a:sym typeface="Times New Roman"/>
                      </a:endParaRPr>
                    </a:p>
                    <a:p>
                      <a:pPr indent="0" lvl="0" marL="1280160" marR="0" rtl="1" algn="r">
                        <a:lnSpc>
                          <a:spcPct val="100000"/>
                        </a:lnSpc>
                        <a:spcBef>
                          <a:spcPts val="0"/>
                        </a:spcBef>
                        <a:spcAft>
                          <a:spcPts val="0"/>
                        </a:spcAft>
                        <a:buNone/>
                      </a:pPr>
                      <a:r>
                        <a:rPr b="1" lang="ar-SA" sz="1200">
                          <a:latin typeface="Arimo"/>
                          <a:ea typeface="Arimo"/>
                          <a:cs typeface="Arimo"/>
                          <a:sym typeface="Arimo"/>
                        </a:rPr>
                        <a:t>ماذا نسمع؟</a:t>
                      </a:r>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286000">
                <a:tc>
                  <a:txBody>
                    <a:bodyPr/>
                    <a:lstStyle/>
                    <a:p>
                      <a:pPr indent="0" lvl="0" marL="88265" marR="0" rtl="1" algn="r">
                        <a:lnSpc>
                          <a:spcPct val="100000"/>
                        </a:lnSpc>
                        <a:spcBef>
                          <a:spcPts val="0"/>
                        </a:spcBef>
                        <a:spcAft>
                          <a:spcPts val="0"/>
                        </a:spcAft>
                        <a:buNone/>
                      </a:pPr>
                      <a:r>
                        <a:rPr b="1" lang="ar-SA" sz="1200">
                          <a:latin typeface="Arial"/>
                          <a:ea typeface="Arial"/>
                          <a:cs typeface="Arial"/>
                          <a:sym typeface="Arial"/>
                        </a:rPr>
                        <a:t>B – </a:t>
                      </a:r>
                      <a:r>
                        <a:rPr b="1" lang="ar-SA" sz="1200">
                          <a:latin typeface="Arimo"/>
                          <a:ea typeface="Arimo"/>
                          <a:cs typeface="Arimo"/>
                          <a:sym typeface="Arimo"/>
                        </a:rPr>
                        <a:t>إثراء الأفكار</a:t>
                      </a:r>
                      <a:endParaRPr b="1" sz="1200">
                        <a:latin typeface="Arial"/>
                        <a:ea typeface="Arial"/>
                        <a:cs typeface="Arial"/>
                        <a:sym typeface="Arial"/>
                      </a:endParaRPr>
                    </a:p>
                    <a:p>
                      <a:pPr indent="-635" lvl="0" marL="107950" marR="100965" rtl="1" algn="r">
                        <a:lnSpc>
                          <a:spcPct val="101699"/>
                        </a:lnSpc>
                        <a:spcBef>
                          <a:spcPts val="595"/>
                        </a:spcBef>
                        <a:spcAft>
                          <a:spcPts val="0"/>
                        </a:spcAft>
                        <a:buNone/>
                      </a:pPr>
                      <a:r>
                        <a:rPr i="1" lang="ar-SA" sz="1200">
                          <a:latin typeface="Arimo"/>
                          <a:ea typeface="Arimo"/>
                          <a:cs typeface="Arimo"/>
                          <a:sym typeface="Arimo"/>
                        </a:rPr>
                        <a:t>إثراء الأفكار</a:t>
                      </a:r>
                      <a:r>
                        <a:rPr i="1" lang="ar-SA" sz="1200">
                          <a:latin typeface="Arial"/>
                          <a:ea typeface="Arial"/>
                          <a:cs typeface="Arial"/>
                          <a:sym typeface="Arial"/>
                        </a:rPr>
                        <a:t> الشخصية أو أفكار الآخرين المعبّر عنها خلال الأدوار السابقة أو المساهمات الأخرى في نشاط التعلم (شفهية أو مكتوبة أو غير ذلك) أو التوسع في شرحها أو توضيحها أو التعليق عليها</a:t>
                      </a:r>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1" algn="r">
                        <a:lnSpc>
                          <a:spcPct val="100000"/>
                        </a:lnSpc>
                        <a:spcBef>
                          <a:spcPts val="0"/>
                        </a:spcBef>
                        <a:spcAft>
                          <a:spcPts val="0"/>
                        </a:spcAft>
                        <a:buSzPts val="1200"/>
                        <a:buFont typeface="Arial"/>
                        <a:buChar char="•"/>
                      </a:pPr>
                      <a:r>
                        <a:rPr lang="ar-SA" sz="1200">
                          <a:latin typeface="Arimo"/>
                          <a:ea typeface="Arimo"/>
                          <a:cs typeface="Arimo"/>
                          <a:sym typeface="Arimo"/>
                        </a:rPr>
                        <a:t>إثراء الأفكار</a:t>
                      </a:r>
                      <a:r>
                        <a:rPr lang="ar-SA" sz="1200">
                          <a:latin typeface="Arimo"/>
                          <a:ea typeface="Arimo"/>
                          <a:cs typeface="Arimo"/>
                          <a:sym typeface="Arimo"/>
                        </a:rPr>
                        <a:t> أو المساهمات السابقة الشخصية أو الخاصة بالآخرين عن طريق إضافة شيء جديد</a:t>
                      </a:r>
                      <a:endParaRPr/>
                    </a:p>
                    <a:p>
                      <a:pPr indent="-209550" lvl="0" marL="285750" marR="0" rtl="1" algn="r">
                        <a:lnSpc>
                          <a:spcPct val="100000"/>
                        </a:lnSpc>
                        <a:spcBef>
                          <a:spcPts val="0"/>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220345" rtl="1" algn="r">
                        <a:lnSpc>
                          <a:spcPct val="101699"/>
                        </a:lnSpc>
                        <a:spcBef>
                          <a:spcPts val="0"/>
                        </a:spcBef>
                        <a:spcAft>
                          <a:spcPts val="0"/>
                        </a:spcAft>
                        <a:buSzPts val="1200"/>
                        <a:buFont typeface="Arial"/>
                        <a:buChar char="•"/>
                      </a:pPr>
                      <a:r>
                        <a:rPr lang="ar-SA" sz="1200">
                          <a:latin typeface="Arimo"/>
                          <a:ea typeface="Arimo"/>
                          <a:cs typeface="Arimo"/>
                          <a:sym typeface="Arimo"/>
                        </a:rPr>
                        <a:t>توضيح الأفكار أو المساهمات السابقة الشخصية أو الخاصة بالآخرين أو التوسع في شرحها أو الإضافة عليها أو إعادة صياغتها</a:t>
                      </a:r>
                      <a:endParaRPr/>
                    </a:p>
                    <a:p>
                      <a:pPr indent="-209550" lvl="0" marL="285750" marR="0" rtl="1" algn="r">
                        <a:lnSpc>
                          <a:spcPct val="100000"/>
                        </a:lnSpc>
                        <a:spcBef>
                          <a:spcPts val="20"/>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0" rtl="1" algn="r">
                        <a:lnSpc>
                          <a:spcPct val="100000"/>
                        </a:lnSpc>
                        <a:spcBef>
                          <a:spcPts val="5"/>
                        </a:spcBef>
                        <a:spcAft>
                          <a:spcPts val="0"/>
                        </a:spcAft>
                        <a:buSzPts val="1200"/>
                        <a:buFont typeface="Arial"/>
                        <a:buChar char="•"/>
                      </a:pPr>
                      <a:r>
                        <a:rPr lang="ar-SA" sz="1200">
                          <a:latin typeface="Arimo"/>
                          <a:ea typeface="Arimo"/>
                          <a:cs typeface="Arimo"/>
                          <a:sym typeface="Arimo"/>
                        </a:rPr>
                        <a:t>التعليق على الأفكار أو المساهمات السابقة</a:t>
                      </a:r>
                      <a:endParaRPr/>
                    </a:p>
                  </a:txBody>
                  <a:tcPr marT="939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b="1" lang="ar-SA" sz="1200">
                          <a:latin typeface="Arial"/>
                          <a:ea typeface="Arial"/>
                          <a:cs typeface="Arial"/>
                          <a:sym typeface="Arial"/>
                        </a:rPr>
                        <a:t>كلمات رئيسية محتملة للبحث عنها:</a:t>
                      </a:r>
                      <a:endParaRPr/>
                    </a:p>
                    <a:p>
                      <a:pPr indent="0" lvl="0" marL="88265" marR="0" rtl="1" algn="r">
                        <a:lnSpc>
                          <a:spcPct val="100000"/>
                        </a:lnSpc>
                        <a:spcBef>
                          <a:spcPts val="300"/>
                        </a:spcBef>
                        <a:spcAft>
                          <a:spcPts val="0"/>
                        </a:spcAft>
                        <a:buNone/>
                      </a:pPr>
                      <a:r>
                        <a:rPr lang="ar-SA" sz="1200">
                          <a:latin typeface="Arial"/>
                          <a:ea typeface="Arial"/>
                          <a:cs typeface="Arial"/>
                          <a:sym typeface="Arial"/>
                        </a:rPr>
                        <a:t>"كما أن"، "ذلك يجعلني أفكر في"، "أعني"، "كانت تقصد"</a:t>
                      </a:r>
                      <a:endParaRPr/>
                    </a:p>
                    <a:p>
                      <a:pPr indent="0" lvl="0" marL="0" marR="0" rtl="1" algn="r">
                        <a:lnSpc>
                          <a:spcPct val="100000"/>
                        </a:lnSpc>
                        <a:spcBef>
                          <a:spcPts val="50"/>
                        </a:spcBef>
                        <a:spcAft>
                          <a:spcPts val="0"/>
                        </a:spcAft>
                        <a:buNone/>
                      </a:pPr>
                      <a:r>
                        <a:t/>
                      </a:r>
                      <a:endParaRPr sz="1200">
                        <a:latin typeface="Times New Roman"/>
                        <a:ea typeface="Times New Roman"/>
                        <a:cs typeface="Times New Roman"/>
                        <a:sym typeface="Times New Roman"/>
                      </a:endParaRPr>
                    </a:p>
                    <a:p>
                      <a:pPr indent="0" lvl="0" marL="88265" marR="0" rtl="1" algn="r">
                        <a:lnSpc>
                          <a:spcPct val="100000"/>
                        </a:lnSpc>
                        <a:spcBef>
                          <a:spcPts val="0"/>
                        </a:spcBef>
                        <a:spcAft>
                          <a:spcPts val="0"/>
                        </a:spcAft>
                        <a:buNone/>
                      </a:pPr>
                      <a:r>
                        <a:rPr b="1" lang="ar-SA" sz="1200">
                          <a:latin typeface="Arial"/>
                          <a:ea typeface="Arial"/>
                          <a:cs typeface="Arial"/>
                          <a:sym typeface="Arial"/>
                        </a:rPr>
                        <a:t>أمثلة:</a:t>
                      </a:r>
                      <a:endParaRPr b="1" sz="1200">
                        <a:latin typeface="Arial"/>
                        <a:ea typeface="Arial"/>
                        <a:cs typeface="Arial"/>
                        <a:sym typeface="Arial"/>
                      </a:endParaRPr>
                    </a:p>
                    <a:p>
                      <a:pPr indent="0" lvl="0" marL="88265" marR="0" rtl="1" algn="r">
                        <a:lnSpc>
                          <a:spcPct val="100000"/>
                        </a:lnSpc>
                        <a:spcBef>
                          <a:spcPts val="0"/>
                        </a:spcBef>
                        <a:spcAft>
                          <a:spcPts val="0"/>
                        </a:spcAft>
                        <a:buNone/>
                      </a:pPr>
                      <a:r>
                        <a:rPr b="0" lang="ar-SA" sz="1200">
                          <a:latin typeface="Arial"/>
                          <a:ea typeface="Arial"/>
                          <a:cs typeface="Arial"/>
                          <a:sym typeface="Arial"/>
                        </a:rPr>
                        <a:t>بناء على ما قاله أحمد...</a:t>
                      </a:r>
                      <a:endParaRPr b="0" sz="1200">
                        <a:latin typeface="Arial"/>
                        <a:ea typeface="Arial"/>
                        <a:cs typeface="Arial"/>
                        <a:sym typeface="Arial"/>
                      </a:endParaRPr>
                    </a:p>
                    <a:p>
                      <a:pPr indent="0" lvl="0" marL="88265" marR="311785" rtl="1" algn="r">
                        <a:lnSpc>
                          <a:spcPct val="118333"/>
                        </a:lnSpc>
                        <a:spcBef>
                          <a:spcPts val="20"/>
                        </a:spcBef>
                        <a:spcAft>
                          <a:spcPts val="0"/>
                        </a:spcAft>
                        <a:buNone/>
                      </a:pPr>
                      <a:r>
                        <a:rPr lang="ar-SA" sz="1200">
                          <a:latin typeface="Arial"/>
                          <a:ea typeface="Arial"/>
                          <a:cs typeface="Arial"/>
                          <a:sym typeface="Arial"/>
                        </a:rPr>
                        <a:t>جعلتني فكرة كيت أفكر في سبب قيام الشخصية بذلك الأمر.</a:t>
                      </a:r>
                      <a:endParaRPr/>
                    </a:p>
                    <a:p>
                      <a:pPr indent="0" lvl="0" marL="88265" marR="0" rtl="1" algn="r">
                        <a:lnSpc>
                          <a:spcPct val="111666"/>
                        </a:lnSpc>
                        <a:spcBef>
                          <a:spcPts val="0"/>
                        </a:spcBef>
                        <a:spcAft>
                          <a:spcPts val="0"/>
                        </a:spcAft>
                        <a:buNone/>
                      </a:pPr>
                      <a:r>
                        <a:rPr lang="ar-SA" sz="1200">
                          <a:latin typeface="Arial"/>
                          <a:ea typeface="Arial"/>
                          <a:cs typeface="Arial"/>
                          <a:sym typeface="Arial"/>
                        </a:rPr>
                        <a:t>لدي فكرة لم يذكرها أحد حتى الآن...</a:t>
                      </a:r>
                      <a:endParaRPr/>
                    </a:p>
                    <a:p>
                      <a:pPr indent="0" lvl="0" marL="88265" marR="0" rtl="1" algn="r">
                        <a:lnSpc>
                          <a:spcPct val="100000"/>
                        </a:lnSpc>
                        <a:spcBef>
                          <a:spcPts val="35"/>
                        </a:spcBef>
                        <a:spcAft>
                          <a:spcPts val="0"/>
                        </a:spcAft>
                        <a:buNone/>
                      </a:pPr>
                      <a:r>
                        <a:rPr lang="ar-SA" sz="1200">
                          <a:latin typeface="Arial"/>
                          <a:ea typeface="Arial"/>
                          <a:cs typeface="Arial"/>
                          <a:sym typeface="Arial"/>
                        </a:rPr>
                        <a:t>ما قصدته سابقًا كان...</a:t>
                      </a:r>
                      <a:endParaRPr/>
                    </a:p>
                    <a:p>
                      <a:pPr indent="0" lvl="0" marL="88265" marR="0" rtl="1" algn="r">
                        <a:lnSpc>
                          <a:spcPct val="100000"/>
                        </a:lnSpc>
                        <a:spcBef>
                          <a:spcPts val="5"/>
                        </a:spcBef>
                        <a:spcAft>
                          <a:spcPts val="0"/>
                        </a:spcAft>
                        <a:buNone/>
                      </a:pPr>
                      <a:r>
                        <a:rPr lang="ar-SA" sz="1200">
                          <a:latin typeface="Arial"/>
                          <a:ea typeface="Arial"/>
                          <a:cs typeface="Arial"/>
                          <a:sym typeface="Arial"/>
                        </a:rPr>
                        <a:t>تحتوي قصة أحمد على الكثير من الوصف التفصيلي</a:t>
                      </a:r>
                      <a:endParaRPr/>
                    </a:p>
                    <a:p>
                      <a:pPr indent="0" lvl="0" marL="88265" marR="158115" rtl="1" algn="r">
                        <a:lnSpc>
                          <a:spcPct val="100800"/>
                        </a:lnSpc>
                        <a:spcBef>
                          <a:spcPts val="20"/>
                        </a:spcBef>
                        <a:spcAft>
                          <a:spcPts val="0"/>
                        </a:spcAft>
                        <a:buNone/>
                      </a:pPr>
                      <a:r>
                        <a:rPr lang="ar-SA" sz="1200">
                          <a:latin typeface="Arial"/>
                          <a:ea typeface="Arial"/>
                          <a:cs typeface="Arial"/>
                          <a:sym typeface="Arial"/>
                        </a:rPr>
                        <a:t>كانت فكرتي مشابهة لخوسيه، كتبت أن الزهور ستكون أفضل هدية</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451475">
                <a:tc>
                  <a:txBody>
                    <a:bodyPr/>
                    <a:lstStyle/>
                    <a:p>
                      <a:pPr indent="0" lvl="0" marL="88265" marR="0" rtl="1" algn="r">
                        <a:lnSpc>
                          <a:spcPct val="100000"/>
                        </a:lnSpc>
                        <a:spcBef>
                          <a:spcPts val="0"/>
                        </a:spcBef>
                        <a:spcAft>
                          <a:spcPts val="0"/>
                        </a:spcAft>
                        <a:buNone/>
                      </a:pPr>
                      <a:r>
                        <a:rPr b="1" lang="ar-SA" sz="1200">
                          <a:latin typeface="Arial"/>
                          <a:ea typeface="Arial"/>
                          <a:cs typeface="Arial"/>
                          <a:sym typeface="Arial"/>
                        </a:rPr>
                        <a:t>IB – الدعوة ل</a:t>
                      </a:r>
                      <a:r>
                        <a:rPr b="1" lang="ar-SA" sz="1200">
                          <a:latin typeface="Arimo"/>
                          <a:ea typeface="Arimo"/>
                          <a:cs typeface="Arimo"/>
                          <a:sym typeface="Arimo"/>
                        </a:rPr>
                        <a:t>إثراء الأفكار</a:t>
                      </a:r>
                      <a:endParaRPr b="1" sz="1200">
                        <a:latin typeface="Arial"/>
                        <a:ea typeface="Arial"/>
                        <a:cs typeface="Arial"/>
                        <a:sym typeface="Arial"/>
                      </a:endParaRPr>
                    </a:p>
                    <a:p>
                      <a:pPr indent="0" lvl="0" marL="88265" marR="104139" rtl="1" algn="r">
                        <a:lnSpc>
                          <a:spcPct val="102200"/>
                        </a:lnSpc>
                        <a:spcBef>
                          <a:spcPts val="185"/>
                        </a:spcBef>
                        <a:spcAft>
                          <a:spcPts val="0"/>
                        </a:spcAft>
                        <a:buNone/>
                      </a:pPr>
                      <a:r>
                        <a:rPr i="1" lang="ar-SA" sz="1200">
                          <a:latin typeface="Arial"/>
                          <a:ea typeface="Arial"/>
                          <a:cs typeface="Arial"/>
                          <a:sym typeface="Arial"/>
                        </a:rPr>
                        <a:t>الدعوة ل</a:t>
                      </a:r>
                      <a:r>
                        <a:rPr i="1" lang="ar-SA" sz="1200">
                          <a:latin typeface="Arimo"/>
                          <a:ea typeface="Arimo"/>
                          <a:cs typeface="Arimo"/>
                          <a:sym typeface="Arimo"/>
                        </a:rPr>
                        <a:t>إثراء الأفكار</a:t>
                      </a:r>
                      <a:r>
                        <a:rPr i="1" lang="ar-SA" sz="1200">
                          <a:latin typeface="Arial"/>
                          <a:ea typeface="Arial"/>
                          <a:cs typeface="Arial"/>
                          <a:sym typeface="Arial"/>
                        </a:rPr>
                        <a:t> أو المساهمات في نشاط التعلم الشخصية أو الخاصة بالآخرين (شفهية أو مكتوبة أو غير ذلك) أو التوسع في شرحها أو توضيحها أو التعليق عليها</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1" algn="r">
                        <a:lnSpc>
                          <a:spcPct val="100000"/>
                        </a:lnSpc>
                        <a:spcBef>
                          <a:spcPts val="0"/>
                        </a:spcBef>
                        <a:spcAft>
                          <a:spcPts val="0"/>
                        </a:spcAft>
                        <a:buSzPts val="1200"/>
                        <a:buFont typeface="Arial"/>
                        <a:buChar char="•"/>
                      </a:pPr>
                      <a:r>
                        <a:rPr lang="ar-SA" sz="1200">
                          <a:latin typeface="Arial"/>
                          <a:ea typeface="Arial"/>
                          <a:cs typeface="Arial"/>
                          <a:sym typeface="Arial"/>
                        </a:rPr>
                        <a:t>دعوة الآخرين للانطلاق من أفكارهم أو أفكار الآخرين</a:t>
                      </a:r>
                      <a:endParaRPr/>
                    </a:p>
                    <a:p>
                      <a:pPr indent="-95250" lvl="0" marL="171450" marR="0" rtl="1" algn="r">
                        <a:lnSpc>
                          <a:spcPct val="100000"/>
                        </a:lnSpc>
                        <a:spcBef>
                          <a:spcPts val="20"/>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0" rtl="1" algn="r">
                        <a:lnSpc>
                          <a:spcPct val="100000"/>
                        </a:lnSpc>
                        <a:spcBef>
                          <a:spcPts val="0"/>
                        </a:spcBef>
                        <a:spcAft>
                          <a:spcPts val="0"/>
                        </a:spcAft>
                        <a:buSzPts val="1200"/>
                        <a:buFont typeface="Arial"/>
                        <a:buChar char="•"/>
                      </a:pPr>
                      <a:r>
                        <a:rPr lang="ar-SA" sz="1200">
                          <a:latin typeface="Arial"/>
                          <a:ea typeface="Arial"/>
                          <a:cs typeface="Arial"/>
                          <a:sym typeface="Arial"/>
                        </a:rPr>
                        <a:t>دعوة الآخرين لتوضيح مساهمة</a:t>
                      </a:r>
                      <a:endParaRPr/>
                    </a:p>
                    <a:p>
                      <a:pPr indent="-95250" lvl="0" marL="171450" marR="0" rtl="1" algn="r">
                        <a:lnSpc>
                          <a:spcPct val="100000"/>
                        </a:lnSpc>
                        <a:spcBef>
                          <a:spcPts val="55"/>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120650" rtl="1" algn="r">
                        <a:lnSpc>
                          <a:spcPct val="101699"/>
                        </a:lnSpc>
                        <a:spcBef>
                          <a:spcPts val="0"/>
                        </a:spcBef>
                        <a:spcAft>
                          <a:spcPts val="0"/>
                        </a:spcAft>
                        <a:buSzPts val="1200"/>
                        <a:buFont typeface="Arial"/>
                        <a:buChar char="•"/>
                      </a:pPr>
                      <a:r>
                        <a:rPr lang="ar-SA" sz="1200">
                          <a:latin typeface="Arial"/>
                          <a:ea typeface="Arial"/>
                          <a:cs typeface="Arial"/>
                          <a:sym typeface="Arial"/>
                        </a:rPr>
                        <a:t>دعوة الآخرين للتعليق على أفكار الآخرين أو وجهات نظرهم (بما في ذلك الدعوات للموافقة/ عدم الموافقة أو التقييم)</a:t>
                      </a:r>
                      <a:endParaRPr/>
                    </a:p>
                    <a:p>
                      <a:pPr indent="-95250" lvl="0" marL="171450" marR="0" rtl="1" algn="r">
                        <a:lnSpc>
                          <a:spcPct val="100000"/>
                        </a:lnSpc>
                        <a:spcBef>
                          <a:spcPts val="20"/>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0" rtl="1" algn="r">
                        <a:lnSpc>
                          <a:spcPct val="100000"/>
                        </a:lnSpc>
                        <a:spcBef>
                          <a:spcPts val="0"/>
                        </a:spcBef>
                        <a:spcAft>
                          <a:spcPts val="0"/>
                        </a:spcAft>
                        <a:buSzPts val="1200"/>
                        <a:buFont typeface="Arial"/>
                        <a:buChar char="•"/>
                      </a:pPr>
                      <a:r>
                        <a:rPr lang="ar-SA" sz="1200">
                          <a:latin typeface="Arial"/>
                          <a:ea typeface="Arial"/>
                          <a:cs typeface="Arial"/>
                          <a:sym typeface="Arial"/>
                        </a:rPr>
                        <a:t>دعوة الآخرين لصقل الأفكار أو تحسينها</a:t>
                      </a:r>
                      <a:endParaRPr/>
                    </a:p>
                    <a:p>
                      <a:pPr indent="0" lvl="0" marL="0" marR="0" rtl="1" algn="r">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1" algn="r">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1" algn="r">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902969" rtl="1" algn="r">
                        <a:lnSpc>
                          <a:spcPct val="100000"/>
                        </a:lnSpc>
                        <a:spcBef>
                          <a:spcPts val="1100"/>
                        </a:spcBef>
                        <a:spcAft>
                          <a:spcPts val="0"/>
                        </a:spcAft>
                        <a:buNone/>
                      </a:pPr>
                      <a:r>
                        <a:t/>
                      </a:r>
                      <a:endParaRPr sz="1200">
                        <a:latin typeface="Arial"/>
                        <a:ea typeface="Arial"/>
                        <a:cs typeface="Arial"/>
                        <a:sym typeface="Arial"/>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b="1" lang="ar-SA" sz="1200">
                          <a:latin typeface="Arial"/>
                          <a:ea typeface="Arial"/>
                          <a:cs typeface="Arial"/>
                          <a:sym typeface="Arial"/>
                        </a:rPr>
                        <a:t>كلمات رئيسية محتملة للبحث عنها:</a:t>
                      </a:r>
                      <a:endParaRPr/>
                    </a:p>
                    <a:p>
                      <a:pPr indent="33020" lvl="0" marL="88265" marR="313055" rtl="1" algn="r">
                        <a:lnSpc>
                          <a:spcPct val="100800"/>
                        </a:lnSpc>
                        <a:spcBef>
                          <a:spcPts val="190"/>
                        </a:spcBef>
                        <a:spcAft>
                          <a:spcPts val="0"/>
                        </a:spcAft>
                        <a:buNone/>
                      </a:pPr>
                      <a:r>
                        <a:rPr lang="ar-SA" sz="1200">
                          <a:latin typeface="Arial"/>
                          <a:ea typeface="Arial"/>
                          <a:cs typeface="Arial"/>
                          <a:sym typeface="Arial"/>
                        </a:rPr>
                        <a:t>"ماذا؟" "أخبرني"، "هل يمكنك إعادة صياغة هذا؟" "هل تعتقد؟“، "هل توافق؟"، "هل لديك إضافة إلى...؟"</a:t>
                      </a:r>
                      <a:endParaRPr/>
                    </a:p>
                    <a:p>
                      <a:pPr indent="0" lvl="0" marL="0" marR="0" rtl="1" algn="r">
                        <a:lnSpc>
                          <a:spcPct val="100000"/>
                        </a:lnSpc>
                        <a:spcBef>
                          <a:spcPts val="10"/>
                        </a:spcBef>
                        <a:spcAft>
                          <a:spcPts val="0"/>
                        </a:spcAft>
                        <a:buNone/>
                      </a:pPr>
                      <a:r>
                        <a:t/>
                      </a:r>
                      <a:endParaRPr sz="1200">
                        <a:latin typeface="Times New Roman"/>
                        <a:ea typeface="Times New Roman"/>
                        <a:cs typeface="Times New Roman"/>
                        <a:sym typeface="Times New Roman"/>
                      </a:endParaRPr>
                    </a:p>
                    <a:p>
                      <a:pPr indent="0" lvl="0" marL="88265" marR="0" rtl="1" algn="r">
                        <a:lnSpc>
                          <a:spcPct val="100000"/>
                        </a:lnSpc>
                        <a:spcBef>
                          <a:spcPts val="0"/>
                        </a:spcBef>
                        <a:spcAft>
                          <a:spcPts val="0"/>
                        </a:spcAft>
                        <a:buNone/>
                      </a:pPr>
                      <a:r>
                        <a:rPr b="1" lang="ar-SA" sz="1200">
                          <a:latin typeface="Arial"/>
                          <a:ea typeface="Arial"/>
                          <a:cs typeface="Arial"/>
                          <a:sym typeface="Arial"/>
                        </a:rPr>
                        <a:t>أمثلة:</a:t>
                      </a:r>
                      <a:endParaRPr/>
                    </a:p>
                    <a:p>
                      <a:pPr indent="0" lvl="0" marL="88265" marR="0" rtl="1" algn="r">
                        <a:lnSpc>
                          <a:spcPct val="100000"/>
                        </a:lnSpc>
                        <a:spcBef>
                          <a:spcPts val="225"/>
                        </a:spcBef>
                        <a:spcAft>
                          <a:spcPts val="0"/>
                        </a:spcAft>
                        <a:buNone/>
                      </a:pPr>
                      <a:r>
                        <a:rPr lang="ar-SA" sz="1200">
                          <a:latin typeface="Arial"/>
                          <a:ea typeface="Arial"/>
                          <a:cs typeface="Arial"/>
                          <a:sym typeface="Arial"/>
                        </a:rPr>
                        <a:t>ما الذي تعنيه؟ أخبرني المزيد...</a:t>
                      </a:r>
                      <a:endParaRPr/>
                    </a:p>
                    <a:p>
                      <a:pPr indent="0" lvl="0" marL="88265" marR="263525" rtl="1" algn="r">
                        <a:lnSpc>
                          <a:spcPct val="100800"/>
                        </a:lnSpc>
                        <a:spcBef>
                          <a:spcPts val="215"/>
                        </a:spcBef>
                        <a:spcAft>
                          <a:spcPts val="0"/>
                        </a:spcAft>
                        <a:buNone/>
                      </a:pPr>
                      <a:r>
                        <a:rPr lang="ar-SA" sz="1200">
                          <a:latin typeface="Arial"/>
                          <a:ea typeface="Arial"/>
                          <a:cs typeface="Arial"/>
                          <a:sym typeface="Arial"/>
                        </a:rPr>
                        <a:t>هل بإمكان أي منكم إضافة شيءٍ إلى هذا؟ هل يمكنك إعطائي مثالاً على ما قلته؟</a:t>
                      </a:r>
                      <a:endParaRPr/>
                    </a:p>
                    <a:p>
                      <a:pPr indent="0" lvl="0" marL="88265" marR="309245" rtl="1" algn="r">
                        <a:lnSpc>
                          <a:spcPct val="100800"/>
                        </a:lnSpc>
                        <a:spcBef>
                          <a:spcPts val="240"/>
                        </a:spcBef>
                        <a:spcAft>
                          <a:spcPts val="0"/>
                        </a:spcAft>
                        <a:buNone/>
                      </a:pPr>
                      <a:r>
                        <a:rPr lang="ar-SA" sz="1200">
                          <a:latin typeface="Arial"/>
                          <a:ea typeface="Arial"/>
                          <a:cs typeface="Arial"/>
                          <a:sym typeface="Arial"/>
                        </a:rPr>
                        <a:t>هل فكرتك مشابهة لفكرة مانويل؟ ما رأيك في فكرة ماريا؟ هل توافق على ما قاله كريس للتو؟</a:t>
                      </a:r>
                      <a:endParaRPr/>
                    </a:p>
                    <a:p>
                      <a:pPr indent="0" lvl="0" marL="88265" marR="0" rtl="1" algn="r">
                        <a:lnSpc>
                          <a:spcPct val="100000"/>
                        </a:lnSpc>
                        <a:spcBef>
                          <a:spcPts val="229"/>
                        </a:spcBef>
                        <a:spcAft>
                          <a:spcPts val="0"/>
                        </a:spcAft>
                        <a:buNone/>
                      </a:pPr>
                      <a:r>
                        <a:rPr lang="ar-SA" sz="1200">
                          <a:latin typeface="Arial"/>
                          <a:ea typeface="Arial"/>
                          <a:cs typeface="Arial"/>
                          <a:sym typeface="Arial"/>
                        </a:rPr>
                        <a:t>ما المعلومات الأخرى التي نحتاج إليها؟</a:t>
                      </a:r>
                      <a:endParaRPr/>
                    </a:p>
                    <a:p>
                      <a:pPr indent="0" lvl="0" marL="88265" marR="0" rtl="1" algn="r">
                        <a:lnSpc>
                          <a:spcPct val="100000"/>
                        </a:lnSpc>
                        <a:spcBef>
                          <a:spcPts val="345"/>
                        </a:spcBef>
                        <a:spcAft>
                          <a:spcPts val="0"/>
                        </a:spcAft>
                        <a:buNone/>
                      </a:pPr>
                      <a:r>
                        <a:rPr lang="ar-SA" sz="1200">
                          <a:latin typeface="Arial"/>
                          <a:ea typeface="Arial"/>
                          <a:cs typeface="Arial"/>
                          <a:sym typeface="Arial"/>
                        </a:rPr>
                        <a:t>كيف يمكنك تحسين ملصق/ خريطة مفاهيم مجموعة سانجاي؟</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68" name="Google Shape;768;p52"/>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2" name="Shape 772"/>
        <p:cNvGrpSpPr/>
        <p:nvPr/>
      </p:nvGrpSpPr>
      <p:grpSpPr>
        <a:xfrm>
          <a:off x="0" y="0"/>
          <a:ext cx="0" cy="0"/>
          <a:chOff x="0" y="0"/>
          <a:chExt cx="0" cy="0"/>
        </a:xfrm>
      </p:grpSpPr>
      <p:graphicFrame>
        <p:nvGraphicFramePr>
          <p:cNvPr id="773" name="Google Shape;773;p53"/>
          <p:cNvGraphicFramePr/>
          <p:nvPr/>
        </p:nvGraphicFramePr>
        <p:xfrm>
          <a:off x="423552" y="636912"/>
          <a:ext cx="3000000" cy="3000000"/>
        </p:xfrm>
        <a:graphic>
          <a:graphicData uri="http://schemas.openxmlformats.org/drawingml/2006/table">
            <a:tbl>
              <a:tblPr bandRow="1" firstRow="1">
                <a:noFill/>
                <a:tableStyleId>{39A37FA2-8D4B-4AD9-9F46-37E25183F264}</a:tableStyleId>
              </a:tblPr>
              <a:tblGrid>
                <a:gridCol w="2471925"/>
                <a:gridCol w="3139450"/>
                <a:gridCol w="4172700"/>
              </a:tblGrid>
              <a:tr h="472900">
                <a:tc>
                  <a:txBody>
                    <a:bodyPr/>
                    <a:lstStyle/>
                    <a:p>
                      <a:pPr indent="0" lvl="0" marL="570230" marR="0" rtl="1" algn="r">
                        <a:lnSpc>
                          <a:spcPct val="100000"/>
                        </a:lnSpc>
                        <a:spcBef>
                          <a:spcPts val="0"/>
                        </a:spcBef>
                        <a:spcAft>
                          <a:spcPts val="0"/>
                        </a:spcAft>
                        <a:buNone/>
                      </a:pPr>
                      <a:r>
                        <a:rPr b="1" lang="ar-SA" sz="1200">
                          <a:latin typeface="Arimo"/>
                          <a:ea typeface="Arimo"/>
                          <a:cs typeface="Arimo"/>
                          <a:sym typeface="Arimo"/>
                        </a:rPr>
                        <a:t>فئات الترميز</a:t>
                      </a:r>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319088" marR="0" rtl="1" algn="r">
                        <a:lnSpc>
                          <a:spcPct val="100000"/>
                        </a:lnSpc>
                        <a:spcBef>
                          <a:spcPts val="0"/>
                        </a:spcBef>
                        <a:spcAft>
                          <a:spcPts val="0"/>
                        </a:spcAft>
                        <a:buNone/>
                      </a:pPr>
                      <a:r>
                        <a:rPr b="1" lang="ar-SA" sz="1200">
                          <a:latin typeface="Arimo"/>
                          <a:ea typeface="Arimo"/>
                          <a:cs typeface="Arimo"/>
                          <a:sym typeface="Arimo"/>
                        </a:rPr>
                        <a:t>المساهمات والإستراتيجيات</a:t>
                      </a:r>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b="1" lang="ar-SA" sz="1200">
                          <a:latin typeface="Arimo"/>
                          <a:ea typeface="Arimo"/>
                          <a:cs typeface="Arimo"/>
                          <a:sym typeface="Arimo"/>
                        </a:rPr>
                        <a:t>ماذا نسمع؟</a:t>
                      </a:r>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61975">
                <a:tc>
                  <a:txBody>
                    <a:bodyPr/>
                    <a:lstStyle/>
                    <a:p>
                      <a:pPr indent="0" lvl="0" marL="88265" marR="0" rtl="1" algn="r">
                        <a:lnSpc>
                          <a:spcPct val="100000"/>
                        </a:lnSpc>
                        <a:spcBef>
                          <a:spcPts val="0"/>
                        </a:spcBef>
                        <a:spcAft>
                          <a:spcPts val="0"/>
                        </a:spcAft>
                        <a:buNone/>
                      </a:pPr>
                      <a:r>
                        <a:rPr b="1" lang="ar-SA" sz="1200">
                          <a:latin typeface="Arial"/>
                          <a:ea typeface="Arial"/>
                          <a:cs typeface="Arial"/>
                          <a:sym typeface="Arial"/>
                        </a:rPr>
                        <a:t>CH – تحدي الأفكار</a:t>
                      </a:r>
                      <a:endParaRPr b="1" sz="1200">
                        <a:latin typeface="Arial"/>
                        <a:ea typeface="Arial"/>
                        <a:cs typeface="Arial"/>
                        <a:sym typeface="Arial"/>
                      </a:endParaRPr>
                    </a:p>
                    <a:p>
                      <a:pPr indent="0" lvl="0" marL="87630" marR="360680" rtl="1" algn="r">
                        <a:lnSpc>
                          <a:spcPct val="103299"/>
                        </a:lnSpc>
                        <a:spcBef>
                          <a:spcPts val="165"/>
                        </a:spcBef>
                        <a:spcAft>
                          <a:spcPts val="0"/>
                        </a:spcAft>
                        <a:buNone/>
                      </a:pPr>
                      <a:r>
                        <a:rPr i="1" lang="ar-SA" sz="1200">
                          <a:latin typeface="Arial"/>
                          <a:ea typeface="Arial"/>
                          <a:cs typeface="Arial"/>
                          <a:sym typeface="Arial"/>
                        </a:rPr>
                        <a:t>التساؤل بشأن فكرة ما أو الاعتراض عليها أو طلب إثباتها/أو التشكيك بها</a:t>
                      </a:r>
                      <a:endParaRPr i="1" sz="1200">
                        <a:latin typeface="Arial"/>
                        <a:ea typeface="Arial"/>
                        <a:cs typeface="Arial"/>
                        <a:sym typeface="Arial"/>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1" algn="r">
                        <a:lnSpc>
                          <a:spcPct val="100000"/>
                        </a:lnSpc>
                        <a:spcBef>
                          <a:spcPts val="0"/>
                        </a:spcBef>
                        <a:spcAft>
                          <a:spcPts val="0"/>
                        </a:spcAft>
                        <a:buSzPts val="1200"/>
                        <a:buFont typeface="Arial"/>
                        <a:buChar char="•"/>
                      </a:pPr>
                      <a:r>
                        <a:rPr lang="ar-SA" sz="1200">
                          <a:latin typeface="Arimo"/>
                          <a:ea typeface="Arimo"/>
                          <a:cs typeface="Arimo"/>
                          <a:sym typeface="Arimo"/>
                        </a:rPr>
                        <a:t>إبداء الاعتراض الكلي أو الجزئي</a:t>
                      </a:r>
                      <a:endParaRPr/>
                    </a:p>
                    <a:p>
                      <a:pPr indent="-209550" lvl="0" marL="285750" marR="0" rtl="1" algn="r">
                        <a:lnSpc>
                          <a:spcPct val="100000"/>
                        </a:lnSpc>
                        <a:spcBef>
                          <a:spcPts val="25"/>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0" rtl="1" algn="r">
                        <a:lnSpc>
                          <a:spcPct val="100000"/>
                        </a:lnSpc>
                        <a:spcBef>
                          <a:spcPts val="0"/>
                        </a:spcBef>
                        <a:spcAft>
                          <a:spcPts val="0"/>
                        </a:spcAft>
                        <a:buSzPts val="1200"/>
                        <a:buFont typeface="Arial"/>
                        <a:buChar char="•"/>
                      </a:pPr>
                      <a:r>
                        <a:rPr lang="ar-SA" sz="1200">
                          <a:latin typeface="Arimo"/>
                          <a:ea typeface="Arimo"/>
                          <a:cs typeface="Arimo"/>
                          <a:sym typeface="Arimo"/>
                        </a:rPr>
                        <a:t>الشك في فكرة/مسائلة الفكرة</a:t>
                      </a:r>
                      <a:endParaRPr sz="1200">
                        <a:latin typeface="Arimo"/>
                        <a:ea typeface="Arimo"/>
                        <a:cs typeface="Arimo"/>
                        <a:sym typeface="Arimo"/>
                      </a:endParaRPr>
                    </a:p>
                    <a:p>
                      <a:pPr indent="-209550" lvl="0" marL="285750" marR="0" rtl="1" algn="r">
                        <a:lnSpc>
                          <a:spcPct val="100000"/>
                        </a:lnSpc>
                        <a:spcBef>
                          <a:spcPts val="20"/>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0" rtl="1" algn="r">
                        <a:lnSpc>
                          <a:spcPct val="100000"/>
                        </a:lnSpc>
                        <a:spcBef>
                          <a:spcPts val="5"/>
                        </a:spcBef>
                        <a:spcAft>
                          <a:spcPts val="0"/>
                        </a:spcAft>
                        <a:buSzPts val="1200"/>
                        <a:buFont typeface="Arial"/>
                        <a:buChar char="•"/>
                      </a:pPr>
                      <a:r>
                        <a:rPr lang="ar-SA" sz="1200">
                          <a:latin typeface="Arimo"/>
                          <a:ea typeface="Arimo"/>
                          <a:cs typeface="Arimo"/>
                          <a:sym typeface="Arimo"/>
                        </a:rPr>
                        <a:t>تحدي فكرة</a:t>
                      </a:r>
                      <a:endParaRPr/>
                    </a:p>
                    <a:p>
                      <a:pPr indent="-209550" lvl="0" marL="285750" marR="0" rtl="1" algn="r">
                        <a:lnSpc>
                          <a:spcPct val="100000"/>
                        </a:lnSpc>
                        <a:spcBef>
                          <a:spcPts val="25"/>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0" rtl="1" algn="r">
                        <a:lnSpc>
                          <a:spcPct val="100000"/>
                        </a:lnSpc>
                        <a:spcBef>
                          <a:spcPts val="0"/>
                        </a:spcBef>
                        <a:spcAft>
                          <a:spcPts val="0"/>
                        </a:spcAft>
                        <a:buSzPts val="1200"/>
                        <a:buFont typeface="Arial"/>
                        <a:buChar char="•"/>
                      </a:pPr>
                      <a:r>
                        <a:rPr lang="ar-SA" sz="1200">
                          <a:latin typeface="Arimo"/>
                          <a:ea typeface="Arimo"/>
                          <a:cs typeface="Arimo"/>
                          <a:sym typeface="Arimo"/>
                        </a:rPr>
                        <a:t>رفض فكرة</a:t>
                      </a:r>
                      <a:endParaRPr/>
                    </a:p>
                    <a:p>
                      <a:pPr indent="-95250" lvl="0" marL="171450" marR="0" rtl="1" algn="r">
                        <a:lnSpc>
                          <a:spcPct val="100000"/>
                        </a:lnSpc>
                        <a:spcBef>
                          <a:spcPts val="55"/>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252729" rtl="1" algn="r">
                        <a:lnSpc>
                          <a:spcPct val="101699"/>
                        </a:lnSpc>
                        <a:spcBef>
                          <a:spcPts val="0"/>
                        </a:spcBef>
                        <a:spcAft>
                          <a:spcPts val="0"/>
                        </a:spcAft>
                        <a:buSzPts val="1200"/>
                        <a:buFont typeface="Arial"/>
                        <a:buChar char="•"/>
                      </a:pPr>
                      <a:r>
                        <a:rPr lang="ar-SA" sz="1200">
                          <a:latin typeface="Arimo"/>
                          <a:ea typeface="Arimo"/>
                          <a:cs typeface="Arimo"/>
                          <a:sym typeface="Arimo"/>
                        </a:rPr>
                        <a:t>الإشارة إلى تعارض فكرتين أو أكثر تم التعبير عنها</a:t>
                      </a:r>
                      <a:endParaRPr/>
                    </a:p>
                  </a:txBody>
                  <a:tcPr marT="94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b="1" lang="ar-SA" sz="1200">
                          <a:latin typeface="Arial"/>
                          <a:ea typeface="Arial"/>
                          <a:cs typeface="Arial"/>
                          <a:sym typeface="Arial"/>
                        </a:rPr>
                        <a:t>كلمات رئيسية محتملة للبحث عنها:</a:t>
                      </a:r>
                      <a:endParaRPr/>
                    </a:p>
                    <a:p>
                      <a:pPr indent="0" lvl="0" marL="88265" marR="0" rtl="1" algn="r">
                        <a:lnSpc>
                          <a:spcPct val="100000"/>
                        </a:lnSpc>
                        <a:spcBef>
                          <a:spcPts val="310"/>
                        </a:spcBef>
                        <a:spcAft>
                          <a:spcPts val="0"/>
                        </a:spcAft>
                        <a:buNone/>
                      </a:pPr>
                      <a:r>
                        <a:rPr lang="ar-SA" sz="1200">
                          <a:latin typeface="Arimo"/>
                          <a:ea typeface="Arimo"/>
                          <a:cs typeface="Arimo"/>
                          <a:sym typeface="Arimo"/>
                        </a:rPr>
                        <a:t>"أنا أعترض"، "لا"، "ولكن"، "هل أنت متأكد أن...؟"، "... فكرة مختلفة"</a:t>
                      </a:r>
                      <a:endParaRPr/>
                    </a:p>
                    <a:p>
                      <a:pPr indent="0" lvl="0" marL="0" marR="0" rtl="1" algn="r">
                        <a:lnSpc>
                          <a:spcPct val="100000"/>
                        </a:lnSpc>
                        <a:spcBef>
                          <a:spcPts val="45"/>
                        </a:spcBef>
                        <a:spcAft>
                          <a:spcPts val="0"/>
                        </a:spcAft>
                        <a:buNone/>
                      </a:pPr>
                      <a:r>
                        <a:t/>
                      </a:r>
                      <a:endParaRPr sz="1200">
                        <a:latin typeface="Times New Roman"/>
                        <a:ea typeface="Times New Roman"/>
                        <a:cs typeface="Times New Roman"/>
                        <a:sym typeface="Times New Roman"/>
                      </a:endParaRPr>
                    </a:p>
                    <a:p>
                      <a:pPr indent="0" lvl="0" marL="88265" marR="0" rtl="1" algn="r">
                        <a:lnSpc>
                          <a:spcPct val="100000"/>
                        </a:lnSpc>
                        <a:spcBef>
                          <a:spcPts val="0"/>
                        </a:spcBef>
                        <a:spcAft>
                          <a:spcPts val="0"/>
                        </a:spcAft>
                        <a:buNone/>
                      </a:pPr>
                      <a:r>
                        <a:rPr b="1" lang="ar-SA" sz="1200">
                          <a:latin typeface="Arial"/>
                          <a:ea typeface="Arial"/>
                          <a:cs typeface="Arial"/>
                          <a:sym typeface="Arial"/>
                        </a:rPr>
                        <a:t>أمثلة:</a:t>
                      </a:r>
                      <a:endParaRPr/>
                    </a:p>
                    <a:p>
                      <a:pPr indent="0" lvl="0" marL="88265" marR="0" rtl="1" algn="r">
                        <a:lnSpc>
                          <a:spcPct val="100000"/>
                        </a:lnSpc>
                        <a:spcBef>
                          <a:spcPts val="330"/>
                        </a:spcBef>
                        <a:spcAft>
                          <a:spcPts val="0"/>
                        </a:spcAft>
                        <a:buNone/>
                      </a:pPr>
                      <a:r>
                        <a:rPr lang="ar-SA" sz="1200">
                          <a:latin typeface="Arimo"/>
                          <a:ea typeface="Arimo"/>
                          <a:cs typeface="Arimo"/>
                          <a:sym typeface="Arimo"/>
                        </a:rPr>
                        <a:t>لست متأكدًا من أنها ستطفو في الواقع</a:t>
                      </a:r>
                      <a:endParaRPr/>
                    </a:p>
                    <a:p>
                      <a:pPr indent="0" lvl="0" marL="88265" marR="253365" rtl="1" algn="r">
                        <a:lnSpc>
                          <a:spcPct val="121700"/>
                        </a:lnSpc>
                        <a:spcBef>
                          <a:spcPts val="20"/>
                        </a:spcBef>
                        <a:spcAft>
                          <a:spcPts val="0"/>
                        </a:spcAft>
                        <a:buNone/>
                      </a:pPr>
                      <a:r>
                        <a:rPr lang="ar-SA" sz="1200">
                          <a:latin typeface="Arimo"/>
                          <a:ea typeface="Arimo"/>
                          <a:cs typeface="Arimo"/>
                          <a:sym typeface="Arimo"/>
                        </a:rPr>
                        <a:t>لا أعتقد أن هذا صحيح، أعتقد.... أو "لدي فكرة مختلفة..."  </a:t>
                      </a:r>
                      <a:endParaRPr/>
                    </a:p>
                    <a:p>
                      <a:pPr indent="0" lvl="0" marL="88265" marR="253365" rtl="1" algn="r">
                        <a:lnSpc>
                          <a:spcPct val="121700"/>
                        </a:lnSpc>
                        <a:spcBef>
                          <a:spcPts val="20"/>
                        </a:spcBef>
                        <a:spcAft>
                          <a:spcPts val="0"/>
                        </a:spcAft>
                        <a:buNone/>
                      </a:pPr>
                      <a:r>
                        <a:rPr lang="ar-SA" sz="1200">
                          <a:latin typeface="Arimo"/>
                          <a:ea typeface="Arimo"/>
                          <a:cs typeface="Arimo"/>
                          <a:sym typeface="Arimo"/>
                        </a:rPr>
                        <a:t>هل أنت متأكد من أن هذه الزوايا متساوية؟ </a:t>
                      </a:r>
                      <a:endParaRPr/>
                    </a:p>
                    <a:p>
                      <a:pPr indent="0" lvl="0" marL="88265" marR="253365" rtl="1" algn="r">
                        <a:lnSpc>
                          <a:spcPct val="121700"/>
                        </a:lnSpc>
                        <a:spcBef>
                          <a:spcPts val="20"/>
                        </a:spcBef>
                        <a:spcAft>
                          <a:spcPts val="0"/>
                        </a:spcAft>
                        <a:buSzPts val="1200"/>
                        <a:buFont typeface="Arimo"/>
                        <a:buNone/>
                      </a:pPr>
                      <a:r>
                        <a:rPr lang="ar-SA" sz="1200">
                          <a:latin typeface="Arimo"/>
                          <a:ea typeface="Arimo"/>
                          <a:cs typeface="Arimo"/>
                          <a:sym typeface="Arimo"/>
                        </a:rPr>
                        <a:t>ولكن حينها، لن يحدث ذلك إذا...</a:t>
                      </a:r>
                      <a:endParaRPr/>
                    </a:p>
                    <a:p>
                      <a:pPr indent="0" lvl="0" marL="88265" marR="253365" rtl="1" algn="r">
                        <a:lnSpc>
                          <a:spcPct val="121700"/>
                        </a:lnSpc>
                        <a:spcBef>
                          <a:spcPts val="20"/>
                        </a:spcBef>
                        <a:spcAft>
                          <a:spcPts val="0"/>
                        </a:spcAft>
                        <a:buSzPts val="1200"/>
                        <a:buFont typeface="Arimo"/>
                        <a:buNone/>
                      </a:pPr>
                      <a:r>
                        <a:rPr lang="ar-SA" sz="1200">
                          <a:latin typeface="Arimo"/>
                          <a:ea typeface="Arimo"/>
                          <a:cs typeface="Arimo"/>
                          <a:sym typeface="Arimo"/>
                        </a:rPr>
                        <a:t>هذا صحيح جزئيًا، ولكن ليس عندما...</a:t>
                      </a:r>
                      <a:endParaRPr/>
                    </a:p>
                    <a:p>
                      <a:pPr indent="0" lvl="0" marL="88265" marR="253365" rtl="1" algn="r">
                        <a:lnSpc>
                          <a:spcPct val="121700"/>
                        </a:lnSpc>
                        <a:spcBef>
                          <a:spcPts val="20"/>
                        </a:spcBef>
                        <a:spcAft>
                          <a:spcPts val="0"/>
                        </a:spcAft>
                        <a:buSzPts val="1200"/>
                        <a:buFont typeface="Arimo"/>
                        <a:buNone/>
                      </a:pPr>
                      <a:r>
                        <a:rPr lang="ar-SA" sz="1200">
                          <a:latin typeface="Arimo"/>
                          <a:ea typeface="Arimo"/>
                          <a:cs typeface="Arimo"/>
                          <a:sym typeface="Arimo"/>
                        </a:rPr>
                        <a:t>أنا لا أتفق مع ذلك على الإطلاق للأسباب التالية...</a:t>
                      </a:r>
                      <a:endParaRPr sz="1200">
                        <a:latin typeface="Arimo"/>
                        <a:ea typeface="Arimo"/>
                        <a:cs typeface="Arimo"/>
                        <a:sym typeface="Arimo"/>
                      </a:endParaRPr>
                    </a:p>
                    <a:p>
                      <a:pPr indent="0" lvl="0" marL="87313" marR="1847214" rtl="1" algn="r">
                        <a:lnSpc>
                          <a:spcPct val="122500"/>
                        </a:lnSpc>
                        <a:spcBef>
                          <a:spcPts val="10"/>
                        </a:spcBef>
                        <a:spcAft>
                          <a:spcPts val="0"/>
                        </a:spcAft>
                        <a:buNone/>
                      </a:pPr>
                      <a:r>
                        <a:rPr lang="ar-SA" sz="1200">
                          <a:latin typeface="Arimo"/>
                          <a:ea typeface="Arimo"/>
                          <a:cs typeface="Arimo"/>
                          <a:sym typeface="Arimo"/>
                        </a:rPr>
                        <a:t>إنها ليست لندن الفيكتورية مع ذلك..لا، أعتقد أنها تلك الأخرى</a:t>
                      </a:r>
                      <a:endParaRPr sz="1200">
                        <a:latin typeface="Arimo"/>
                        <a:ea typeface="Arimo"/>
                        <a:cs typeface="Arimo"/>
                        <a:sym typeface="Arimo"/>
                      </a:endParaRPr>
                    </a:p>
                    <a:p>
                      <a:pPr indent="0" lvl="0" marL="87313" marR="1847214" rtl="1" algn="r">
                        <a:lnSpc>
                          <a:spcPct val="122500"/>
                        </a:lnSpc>
                        <a:spcBef>
                          <a:spcPts val="10"/>
                        </a:spcBef>
                        <a:spcAft>
                          <a:spcPts val="0"/>
                        </a:spcAft>
                        <a:buNone/>
                      </a:pPr>
                      <a:r>
                        <a:rPr lang="ar-SA" sz="1200">
                          <a:latin typeface="Arimo"/>
                          <a:ea typeface="Arimo"/>
                          <a:cs typeface="Arimo"/>
                          <a:sym typeface="Arimo"/>
                        </a:rPr>
                        <a:t>أتسائل إن كانت ... عوضاً عن...</a:t>
                      </a:r>
                      <a:endParaRPr sz="1200">
                        <a:latin typeface="Arimo"/>
                        <a:ea typeface="Arimo"/>
                        <a:cs typeface="Arimo"/>
                        <a:sym typeface="Arimo"/>
                      </a:endParaRPr>
                    </a:p>
                  </a:txBody>
                  <a:tcPr marT="12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57625">
                <a:tc>
                  <a:txBody>
                    <a:bodyPr/>
                    <a:lstStyle/>
                    <a:p>
                      <a:pPr indent="0" lvl="0" marL="88265" marR="0" rtl="1" algn="just">
                        <a:lnSpc>
                          <a:spcPct val="100000"/>
                        </a:lnSpc>
                        <a:spcBef>
                          <a:spcPts val="0"/>
                        </a:spcBef>
                        <a:spcAft>
                          <a:spcPts val="0"/>
                        </a:spcAft>
                        <a:buNone/>
                      </a:pPr>
                      <a:r>
                        <a:rPr b="1" lang="ar-SA" sz="1200">
                          <a:latin typeface="Arial"/>
                          <a:ea typeface="Arial"/>
                          <a:cs typeface="Arial"/>
                          <a:sym typeface="Arial"/>
                        </a:rPr>
                        <a:t>R – التعليل الجلي</a:t>
                      </a:r>
                      <a:endParaRPr b="1" sz="1200">
                        <a:latin typeface="Arial"/>
                        <a:ea typeface="Arial"/>
                        <a:cs typeface="Arial"/>
                        <a:sym typeface="Arial"/>
                      </a:endParaRPr>
                    </a:p>
                    <a:p>
                      <a:pPr indent="0" lvl="0" marL="88265" marR="100965" rtl="1" algn="r">
                        <a:lnSpc>
                          <a:spcPct val="102499"/>
                        </a:lnSpc>
                        <a:spcBef>
                          <a:spcPts val="175"/>
                        </a:spcBef>
                        <a:spcAft>
                          <a:spcPts val="0"/>
                        </a:spcAft>
                        <a:buNone/>
                      </a:pPr>
                      <a:r>
                        <a:rPr i="1" lang="ar-SA" sz="1200">
                          <a:latin typeface="Arial"/>
                          <a:ea typeface="Arial"/>
                          <a:cs typeface="Arial"/>
                          <a:sym typeface="Arial"/>
                        </a:rPr>
                        <a:t>شرح الأفكار الشخصية أو أفكار الآخرين و/ أو تبريرها و/ أو استخدام التفكير في الاحتماليات المتعلقة بها</a:t>
                      </a:r>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563880" rtl="1" algn="r">
                        <a:lnSpc>
                          <a:spcPct val="100800"/>
                        </a:lnSpc>
                        <a:spcBef>
                          <a:spcPts val="0"/>
                        </a:spcBef>
                        <a:spcAft>
                          <a:spcPts val="0"/>
                        </a:spcAft>
                        <a:buSzPts val="1200"/>
                        <a:buFont typeface="Arial"/>
                        <a:buChar char="•"/>
                      </a:pPr>
                      <a:r>
                        <a:rPr lang="ar-SA" sz="1200">
                          <a:latin typeface="Arial"/>
                          <a:ea typeface="Arial"/>
                          <a:cs typeface="Arial"/>
                          <a:sym typeface="Arial"/>
                        </a:rPr>
                        <a:t>الشرح والتبرير والاعتماد على الأدلة وإجراء المقارنات والتمييز</a:t>
                      </a:r>
                      <a:endParaRPr/>
                    </a:p>
                    <a:p>
                      <a:pPr indent="-95250" lvl="0" marL="171450" marR="0" rtl="1" algn="r">
                        <a:lnSpc>
                          <a:spcPct val="100000"/>
                        </a:lnSpc>
                        <a:spcBef>
                          <a:spcPts val="40"/>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0" rtl="1" algn="r">
                        <a:lnSpc>
                          <a:spcPct val="100000"/>
                        </a:lnSpc>
                        <a:spcBef>
                          <a:spcPts val="5"/>
                        </a:spcBef>
                        <a:spcAft>
                          <a:spcPts val="0"/>
                        </a:spcAft>
                        <a:buSzPts val="1200"/>
                        <a:buFont typeface="Arial"/>
                        <a:buChar char="•"/>
                      </a:pPr>
                      <a:r>
                        <a:rPr lang="ar-SA" sz="1200">
                          <a:latin typeface="Arial"/>
                          <a:ea typeface="Arial"/>
                          <a:cs typeface="Arial"/>
                          <a:sym typeface="Arial"/>
                        </a:rPr>
                        <a:t>التوقع والافتراض</a:t>
                      </a:r>
                      <a:endParaRPr/>
                    </a:p>
                    <a:p>
                      <a:pPr indent="-95250" lvl="0" marL="171450" marR="0" rtl="1" algn="r">
                        <a:lnSpc>
                          <a:spcPct val="100000"/>
                        </a:lnSpc>
                        <a:spcBef>
                          <a:spcPts val="20"/>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0" rtl="1" algn="r">
                        <a:lnSpc>
                          <a:spcPct val="100000"/>
                        </a:lnSpc>
                        <a:spcBef>
                          <a:spcPts val="5"/>
                        </a:spcBef>
                        <a:spcAft>
                          <a:spcPts val="0"/>
                        </a:spcAft>
                        <a:buSzPts val="1200"/>
                        <a:buFont typeface="Arial"/>
                        <a:buChar char="•"/>
                      </a:pPr>
                      <a:r>
                        <a:rPr lang="ar-SA" sz="1200">
                          <a:latin typeface="Arial"/>
                          <a:ea typeface="Arial"/>
                          <a:cs typeface="Arial"/>
                          <a:sym typeface="Arial"/>
                        </a:rPr>
                        <a:t>التخمين واستكشاف الاحتمالات المختلفة</a:t>
                      </a:r>
                      <a:endParaRPr/>
                    </a:p>
                  </a:txBody>
                  <a:tcPr marT="1143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b="1" lang="ar-SA" sz="1200">
                          <a:latin typeface="Arial"/>
                          <a:ea typeface="Arial"/>
                          <a:cs typeface="Arial"/>
                          <a:sym typeface="Arial"/>
                        </a:rPr>
                        <a:t>كلمات رئيسية محتملة للبحث عنها:</a:t>
                      </a:r>
                      <a:endParaRPr/>
                    </a:p>
                    <a:p>
                      <a:pPr indent="0" lvl="0" marL="88265" marR="0" rtl="1" algn="r">
                        <a:lnSpc>
                          <a:spcPct val="100000"/>
                        </a:lnSpc>
                        <a:spcBef>
                          <a:spcPts val="300"/>
                        </a:spcBef>
                        <a:spcAft>
                          <a:spcPts val="0"/>
                        </a:spcAft>
                        <a:buNone/>
                      </a:pPr>
                      <a:r>
                        <a:rPr lang="ar-SA" sz="1200">
                          <a:latin typeface="Arial"/>
                          <a:ea typeface="Arial"/>
                          <a:cs typeface="Arial"/>
                          <a:sym typeface="Arial"/>
                        </a:rPr>
                        <a:t>"أعتقد أن"، "لأن"، "لذلك"، "ولهذا السبب"، "من أجل"، "إذا... فإن"،</a:t>
                      </a:r>
                      <a:endParaRPr/>
                    </a:p>
                    <a:p>
                      <a:pPr indent="0" lvl="0" marL="88265" marR="0" rtl="1" algn="r">
                        <a:lnSpc>
                          <a:spcPct val="100000"/>
                        </a:lnSpc>
                        <a:spcBef>
                          <a:spcPts val="60"/>
                        </a:spcBef>
                        <a:spcAft>
                          <a:spcPts val="0"/>
                        </a:spcAft>
                        <a:buNone/>
                      </a:pPr>
                      <a:r>
                        <a:rPr lang="ar-SA" sz="1200">
                          <a:latin typeface="Arial"/>
                          <a:ea typeface="Arial"/>
                          <a:cs typeface="Arial"/>
                          <a:sym typeface="Arial"/>
                        </a:rPr>
                        <a:t>"ليس ... ما لم"، "إنه مثل..."، "تخيل لو..."، "سوف"، "يمكن" أو "ربما"</a:t>
                      </a:r>
                      <a:endParaRPr/>
                    </a:p>
                    <a:p>
                      <a:pPr indent="0" lvl="0" marL="88265" marR="0" rtl="1" algn="r">
                        <a:lnSpc>
                          <a:spcPct val="100000"/>
                        </a:lnSpc>
                        <a:spcBef>
                          <a:spcPts val="320"/>
                        </a:spcBef>
                        <a:spcAft>
                          <a:spcPts val="0"/>
                        </a:spcAft>
                        <a:buNone/>
                      </a:pPr>
                      <a:r>
                        <a:rPr b="1" lang="ar-SA" sz="1200">
                          <a:latin typeface="Arial"/>
                          <a:ea typeface="Arial"/>
                          <a:cs typeface="Arial"/>
                          <a:sym typeface="Arial"/>
                        </a:rPr>
                        <a:t>أمثلة:</a:t>
                      </a:r>
                      <a:endParaRPr/>
                    </a:p>
                    <a:p>
                      <a:pPr indent="0" lvl="0" marL="121285" marR="0" rtl="1" algn="r">
                        <a:lnSpc>
                          <a:spcPct val="100000"/>
                        </a:lnSpc>
                        <a:spcBef>
                          <a:spcPts val="320"/>
                        </a:spcBef>
                        <a:spcAft>
                          <a:spcPts val="0"/>
                        </a:spcAft>
                        <a:buNone/>
                      </a:pPr>
                      <a:r>
                        <a:rPr lang="ar-SA" sz="1200">
                          <a:latin typeface="Arial"/>
                          <a:ea typeface="Arial"/>
                          <a:cs typeface="Arial"/>
                          <a:sym typeface="Arial"/>
                        </a:rPr>
                        <a:t>أعتقد أن الخشب سوف يطفو ولكن ليس المعدن.</a:t>
                      </a:r>
                      <a:endParaRPr/>
                    </a:p>
                    <a:p>
                      <a:pPr indent="0" lvl="0" marL="88265" marR="210820" rtl="1" algn="r">
                        <a:lnSpc>
                          <a:spcPct val="112200"/>
                        </a:lnSpc>
                        <a:spcBef>
                          <a:spcPts val="155"/>
                        </a:spcBef>
                        <a:spcAft>
                          <a:spcPts val="0"/>
                        </a:spcAft>
                        <a:buNone/>
                      </a:pPr>
                      <a:r>
                        <a:rPr lang="ar-SA" sz="1200">
                          <a:latin typeface="Arial"/>
                          <a:ea typeface="Arial"/>
                          <a:cs typeface="Arial"/>
                          <a:sym typeface="Arial"/>
                        </a:rPr>
                        <a:t>ذوبان القمم الجليدية بنسبة 10% يدعم نظرية الاحتباس الحراري. إذا لم يُضطر الأطفال للذهاب إلى المدرسة، فلن يتعلموا الرياضيات بشكل صحيح.</a:t>
                      </a:r>
                      <a:endParaRPr/>
                    </a:p>
                    <a:p>
                      <a:pPr indent="0" lvl="0" marL="88265" marR="243204" rtl="1" algn="r">
                        <a:lnSpc>
                          <a:spcPct val="104299"/>
                        </a:lnSpc>
                        <a:spcBef>
                          <a:spcPts val="240"/>
                        </a:spcBef>
                        <a:spcAft>
                          <a:spcPts val="0"/>
                        </a:spcAft>
                        <a:buNone/>
                      </a:pPr>
                      <a:r>
                        <a:rPr lang="ar-SA" sz="1200">
                          <a:latin typeface="Arial"/>
                          <a:ea typeface="Arial"/>
                          <a:cs typeface="Arial"/>
                          <a:sym typeface="Arial"/>
                        </a:rPr>
                        <a:t>إذا اخترت البديل الأول، فسأكون أكثر أمانًا، لكنني إذا اخترت الثاني، فقد أحقق مكاسب أكبر في النهاية.</a:t>
                      </a:r>
                      <a:endParaRPr/>
                    </a:p>
                    <a:p>
                      <a:pPr indent="0" lvl="0" marL="88265" marR="321310" rtl="1" algn="r">
                        <a:lnSpc>
                          <a:spcPct val="104299"/>
                        </a:lnSpc>
                        <a:spcBef>
                          <a:spcPts val="215"/>
                        </a:spcBef>
                        <a:spcAft>
                          <a:spcPts val="0"/>
                        </a:spcAft>
                        <a:buNone/>
                      </a:pPr>
                      <a:r>
                        <a:rPr lang="ar-SA" sz="1200">
                          <a:latin typeface="Arial"/>
                          <a:ea typeface="Arial"/>
                          <a:cs typeface="Arial"/>
                          <a:sym typeface="Arial"/>
                        </a:rPr>
                        <a:t>أعتقد أن المؤلف ربما يشير إلى المشاعر عندما يكتب عن الماء.</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74" name="Google Shape;774;p53"/>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8" name="Shape 778"/>
        <p:cNvGrpSpPr/>
        <p:nvPr/>
      </p:nvGrpSpPr>
      <p:grpSpPr>
        <a:xfrm>
          <a:off x="0" y="0"/>
          <a:ext cx="0" cy="0"/>
          <a:chOff x="0" y="0"/>
          <a:chExt cx="0" cy="0"/>
        </a:xfrm>
      </p:grpSpPr>
      <p:graphicFrame>
        <p:nvGraphicFramePr>
          <p:cNvPr id="779" name="Google Shape;779;p54"/>
          <p:cNvGraphicFramePr/>
          <p:nvPr/>
        </p:nvGraphicFramePr>
        <p:xfrm>
          <a:off x="423552" y="636912"/>
          <a:ext cx="3000000" cy="3000000"/>
        </p:xfrm>
        <a:graphic>
          <a:graphicData uri="http://schemas.openxmlformats.org/drawingml/2006/table">
            <a:tbl>
              <a:tblPr bandRow="1" firstRow="1">
                <a:noFill/>
                <a:tableStyleId>{39A37FA2-8D4B-4AD9-9F46-37E25183F264}</a:tableStyleId>
              </a:tblPr>
              <a:tblGrid>
                <a:gridCol w="2471925"/>
                <a:gridCol w="3139450"/>
                <a:gridCol w="4172700"/>
              </a:tblGrid>
              <a:tr h="405375">
                <a:tc>
                  <a:txBody>
                    <a:bodyPr/>
                    <a:lstStyle/>
                    <a:p>
                      <a:pPr indent="0" lvl="0" marL="570230" marR="0" rtl="1" algn="r">
                        <a:lnSpc>
                          <a:spcPct val="100000"/>
                        </a:lnSpc>
                        <a:spcBef>
                          <a:spcPts val="0"/>
                        </a:spcBef>
                        <a:spcAft>
                          <a:spcPts val="0"/>
                        </a:spcAft>
                        <a:buNone/>
                      </a:pPr>
                      <a:r>
                        <a:rPr b="1" lang="ar-SA" sz="1200">
                          <a:latin typeface="Calibri"/>
                          <a:ea typeface="Calibri"/>
                          <a:cs typeface="Calibri"/>
                          <a:sym typeface="Calibri"/>
                        </a:rPr>
                        <a:t>فئات الترميز</a:t>
                      </a:r>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01015" marR="0" rtl="1" algn="r">
                        <a:lnSpc>
                          <a:spcPct val="100000"/>
                        </a:lnSpc>
                        <a:spcBef>
                          <a:spcPts val="0"/>
                        </a:spcBef>
                        <a:spcAft>
                          <a:spcPts val="0"/>
                        </a:spcAft>
                        <a:buNone/>
                      </a:pPr>
                      <a:r>
                        <a:rPr b="1" lang="ar-SA" sz="1200">
                          <a:latin typeface="Calibri"/>
                          <a:ea typeface="Calibri"/>
                          <a:cs typeface="Calibri"/>
                          <a:sym typeface="Calibri"/>
                        </a:rPr>
                        <a:t>المساهمات والإستراتيجيات</a:t>
                      </a:r>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b="1" lang="ar-SA" sz="1200">
                          <a:latin typeface="Calibri"/>
                          <a:ea typeface="Calibri"/>
                          <a:cs typeface="Calibri"/>
                          <a:sym typeface="Calibri"/>
                        </a:rPr>
                        <a:t>ماذا نسمع؟</a:t>
                      </a:r>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020575">
                <a:tc>
                  <a:txBody>
                    <a:bodyPr/>
                    <a:lstStyle/>
                    <a:p>
                      <a:pPr indent="0" lvl="0" marL="88265" marR="0" rtl="1" algn="just">
                        <a:lnSpc>
                          <a:spcPct val="100000"/>
                        </a:lnSpc>
                        <a:spcBef>
                          <a:spcPts val="0"/>
                        </a:spcBef>
                        <a:spcAft>
                          <a:spcPts val="0"/>
                        </a:spcAft>
                        <a:buNone/>
                      </a:pPr>
                      <a:r>
                        <a:rPr b="1" lang="ar-SA" sz="1200">
                          <a:latin typeface="Calibri"/>
                          <a:ea typeface="Calibri"/>
                          <a:cs typeface="Calibri"/>
                          <a:sym typeface="Calibri"/>
                        </a:rPr>
                        <a:t>IR – الدعوة لاستخدام التعليل</a:t>
                      </a:r>
                      <a:endParaRPr b="1" sz="1200">
                        <a:latin typeface="Calibri"/>
                        <a:ea typeface="Calibri"/>
                        <a:cs typeface="Calibri"/>
                        <a:sym typeface="Calibri"/>
                      </a:endParaRPr>
                    </a:p>
                    <a:p>
                      <a:pPr indent="0" lvl="0" marL="88265" marR="175895" rtl="1" algn="r">
                        <a:lnSpc>
                          <a:spcPct val="101699"/>
                        </a:lnSpc>
                        <a:spcBef>
                          <a:spcPts val="215"/>
                        </a:spcBef>
                        <a:spcAft>
                          <a:spcPts val="0"/>
                        </a:spcAft>
                        <a:buNone/>
                      </a:pPr>
                      <a:r>
                        <a:rPr i="1" lang="ar-SA" sz="1200">
                          <a:latin typeface="Calibri"/>
                          <a:ea typeface="Calibri"/>
                          <a:cs typeface="Calibri"/>
                          <a:sym typeface="Calibri"/>
                        </a:rPr>
                        <a:t>الدعوة لشرح أفكارهم أو أفكار الآخرين و/ أو تبريرها و/ أو التفكير بشأن الاحتماليات المتعلقة بها</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109854" rtl="1" algn="r">
                        <a:lnSpc>
                          <a:spcPct val="101699"/>
                        </a:lnSpc>
                        <a:spcBef>
                          <a:spcPts val="0"/>
                        </a:spcBef>
                        <a:spcAft>
                          <a:spcPts val="0"/>
                        </a:spcAft>
                        <a:buSzPts val="1200"/>
                        <a:buFont typeface="Arial"/>
                        <a:buChar char="•"/>
                      </a:pPr>
                      <a:r>
                        <a:rPr lang="ar-SA" sz="1200">
                          <a:latin typeface="Calibri"/>
                          <a:ea typeface="Calibri"/>
                          <a:cs typeface="Calibri"/>
                          <a:sym typeface="Calibri"/>
                        </a:rPr>
                        <a:t>دعوة الآخرين للشرح والتبرير والاعتماد على الأدلة وإجراء المقارنات والتمييز</a:t>
                      </a:r>
                      <a:endParaRPr/>
                    </a:p>
                    <a:p>
                      <a:pPr indent="-209550" lvl="0" marL="285750" marR="0" rtl="1" algn="r">
                        <a:lnSpc>
                          <a:spcPct val="100000"/>
                        </a:lnSpc>
                        <a:spcBef>
                          <a:spcPts val="45"/>
                        </a:spcBef>
                        <a:spcAft>
                          <a:spcPts val="0"/>
                        </a:spcAft>
                        <a:buSzPts val="1200"/>
                        <a:buFont typeface="Arial"/>
                        <a:buNone/>
                      </a:pPr>
                      <a:r>
                        <a:t/>
                      </a:r>
                      <a:endParaRPr sz="1200">
                        <a:latin typeface="Calibri"/>
                        <a:ea typeface="Calibri"/>
                        <a:cs typeface="Calibri"/>
                        <a:sym typeface="Calibri"/>
                      </a:endParaRPr>
                    </a:p>
                    <a:p>
                      <a:pPr indent="-171450" lvl="0" marL="259715" marR="0" rtl="1" algn="r">
                        <a:lnSpc>
                          <a:spcPct val="100000"/>
                        </a:lnSpc>
                        <a:spcBef>
                          <a:spcPts val="5"/>
                        </a:spcBef>
                        <a:spcAft>
                          <a:spcPts val="0"/>
                        </a:spcAft>
                        <a:buSzPts val="1200"/>
                        <a:buFont typeface="Arial"/>
                        <a:buChar char="•"/>
                      </a:pPr>
                      <a:r>
                        <a:rPr lang="ar-SA" sz="1200">
                          <a:latin typeface="Calibri"/>
                          <a:ea typeface="Calibri"/>
                          <a:cs typeface="Calibri"/>
                          <a:sym typeface="Calibri"/>
                        </a:rPr>
                        <a:t>دعوة الآخرين للتوقع والافتراض</a:t>
                      </a:r>
                      <a:endParaRPr/>
                    </a:p>
                    <a:p>
                      <a:pPr indent="-209550" lvl="0" marL="285750" marR="0" rtl="1" algn="r">
                        <a:lnSpc>
                          <a:spcPct val="100000"/>
                        </a:lnSpc>
                        <a:spcBef>
                          <a:spcPts val="0"/>
                        </a:spcBef>
                        <a:spcAft>
                          <a:spcPts val="0"/>
                        </a:spcAft>
                        <a:buSzPts val="1200"/>
                        <a:buFont typeface="Arial"/>
                        <a:buNone/>
                      </a:pPr>
                      <a:r>
                        <a:t/>
                      </a:r>
                      <a:endParaRPr sz="1200">
                        <a:latin typeface="Calibri"/>
                        <a:ea typeface="Calibri"/>
                        <a:cs typeface="Calibri"/>
                        <a:sym typeface="Calibri"/>
                      </a:endParaRPr>
                    </a:p>
                    <a:p>
                      <a:pPr indent="-171450" lvl="0" marL="259715" marR="247015" rtl="1" algn="r">
                        <a:lnSpc>
                          <a:spcPct val="101699"/>
                        </a:lnSpc>
                        <a:spcBef>
                          <a:spcPts val="0"/>
                        </a:spcBef>
                        <a:spcAft>
                          <a:spcPts val="0"/>
                        </a:spcAft>
                        <a:buSzPts val="1200"/>
                        <a:buFont typeface="Arial"/>
                        <a:buChar char="•"/>
                      </a:pPr>
                      <a:r>
                        <a:rPr lang="ar-SA" sz="1200">
                          <a:latin typeface="Calibri"/>
                          <a:ea typeface="Calibri"/>
                          <a:cs typeface="Calibri"/>
                          <a:sym typeface="Calibri"/>
                        </a:rPr>
                        <a:t>دعوة الآخرين للتخمين واستكشاف الاحتمالات المختلفة</a:t>
                      </a:r>
                      <a:endParaRPr/>
                    </a:p>
                  </a:txBody>
                  <a:tcPr marT="115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b="1" lang="ar-SA" sz="1200">
                          <a:latin typeface="Calibri"/>
                          <a:ea typeface="Calibri"/>
                          <a:cs typeface="Calibri"/>
                          <a:sym typeface="Calibri"/>
                        </a:rPr>
                        <a:t>كلمات رئيسية محتملة للبحث عنها:</a:t>
                      </a:r>
                      <a:endParaRPr/>
                    </a:p>
                    <a:p>
                      <a:pPr indent="0" lvl="0" marL="88265" marR="0" rtl="1" algn="r">
                        <a:lnSpc>
                          <a:spcPct val="100000"/>
                        </a:lnSpc>
                        <a:spcBef>
                          <a:spcPts val="225"/>
                        </a:spcBef>
                        <a:spcAft>
                          <a:spcPts val="0"/>
                        </a:spcAft>
                        <a:buNone/>
                      </a:pPr>
                      <a:r>
                        <a:rPr lang="ar-SA" sz="1200">
                          <a:latin typeface="Calibri"/>
                          <a:ea typeface="Calibri"/>
                          <a:cs typeface="Calibri"/>
                          <a:sym typeface="Calibri"/>
                        </a:rPr>
                        <a:t>"لماذا؟"، "كيف؟"، "هل تعتقد؟"، "توسّع في الشرح"</a:t>
                      </a:r>
                      <a:endParaRPr/>
                    </a:p>
                    <a:p>
                      <a:pPr indent="0" lvl="0" marL="88265" marR="0" rtl="1" algn="r">
                        <a:lnSpc>
                          <a:spcPct val="100000"/>
                        </a:lnSpc>
                        <a:spcBef>
                          <a:spcPts val="225"/>
                        </a:spcBef>
                        <a:spcAft>
                          <a:spcPts val="0"/>
                        </a:spcAft>
                        <a:buNone/>
                      </a:pPr>
                      <a:r>
                        <a:rPr b="1" lang="ar-SA" sz="1200">
                          <a:latin typeface="Calibri"/>
                          <a:ea typeface="Calibri"/>
                          <a:cs typeface="Calibri"/>
                          <a:sym typeface="Calibri"/>
                        </a:rPr>
                        <a:t>أمثلة:</a:t>
                      </a:r>
                      <a:endParaRPr/>
                    </a:p>
                    <a:p>
                      <a:pPr indent="0" lvl="0" marL="88265" marR="567055" rtl="1" algn="r">
                        <a:lnSpc>
                          <a:spcPct val="100899"/>
                        </a:lnSpc>
                        <a:spcBef>
                          <a:spcPts val="215"/>
                        </a:spcBef>
                        <a:spcAft>
                          <a:spcPts val="0"/>
                        </a:spcAft>
                        <a:buNone/>
                      </a:pPr>
                      <a:r>
                        <a:rPr lang="ar-SA" sz="1200">
                          <a:latin typeface="Calibri"/>
                          <a:ea typeface="Calibri"/>
                          <a:cs typeface="Calibri"/>
                          <a:sym typeface="Calibri"/>
                        </a:rPr>
                        <a:t>كيف توصلت إلى هذا الحل/ الاستنتاج/ التقييم؟ لم أفهم جيدًا. هل يمكنك التوسع في الشرح؟</a:t>
                      </a:r>
                      <a:endParaRPr/>
                    </a:p>
                    <a:p>
                      <a:pPr indent="0" lvl="0" marL="88265" marR="477519" rtl="1" algn="r">
                        <a:lnSpc>
                          <a:spcPct val="118333"/>
                        </a:lnSpc>
                        <a:spcBef>
                          <a:spcPts val="25"/>
                        </a:spcBef>
                        <a:spcAft>
                          <a:spcPts val="0"/>
                        </a:spcAft>
                        <a:buNone/>
                      </a:pPr>
                      <a:r>
                        <a:rPr lang="ar-SA" sz="1200">
                          <a:latin typeface="Calibri"/>
                          <a:ea typeface="Calibri"/>
                          <a:cs typeface="Calibri"/>
                          <a:sym typeface="Calibri"/>
                        </a:rPr>
                        <a:t>قالت المجموعة س/ الزميل ص إنه بسبب... ما رأيك في تفسيرهم؟</a:t>
                      </a:r>
                      <a:endParaRPr/>
                    </a:p>
                    <a:p>
                      <a:pPr indent="0" lvl="0" marL="88265" marR="1466850" rtl="1" algn="r">
                        <a:lnSpc>
                          <a:spcPct val="111900"/>
                        </a:lnSpc>
                        <a:spcBef>
                          <a:spcPts val="5"/>
                        </a:spcBef>
                        <a:spcAft>
                          <a:spcPts val="0"/>
                        </a:spcAft>
                        <a:buNone/>
                      </a:pPr>
                      <a:r>
                        <a:rPr lang="ar-SA" sz="1200">
                          <a:latin typeface="Calibri"/>
                          <a:ea typeface="Calibri"/>
                          <a:cs typeface="Calibri"/>
                          <a:sym typeface="Calibri"/>
                        </a:rPr>
                        <a:t>ما الذي سيحدث/ يمكن أن يحدث/ قد يحدث إذا...؟ ما الأشياء التي تعتقد أنها ستطفو؟ لماذا تعتقد أن هذا حدث؟ (فيما يتعلق بعبارة/ ملاحظة سابقة)</a:t>
                      </a:r>
                      <a:endParaRPr/>
                    </a:p>
                    <a:p>
                      <a:pPr indent="0" lvl="0" marL="88265" marR="1147445" rtl="1" algn="r">
                        <a:lnSpc>
                          <a:spcPct val="100800"/>
                        </a:lnSpc>
                        <a:spcBef>
                          <a:spcPts val="285"/>
                        </a:spcBef>
                        <a:spcAft>
                          <a:spcPts val="0"/>
                        </a:spcAft>
                        <a:buNone/>
                      </a:pPr>
                      <a:r>
                        <a:rPr lang="ar-SA" sz="1200">
                          <a:latin typeface="Calibri"/>
                          <a:ea typeface="Calibri"/>
                          <a:cs typeface="Calibri"/>
                          <a:sym typeface="Calibri"/>
                        </a:rPr>
                        <a:t>لماذا تعتقد أن هذا ما سيحدث؟ (فيما يتعلق بعبارة/ ملاحظة سابقة)</a:t>
                      </a:r>
                      <a:endParaRPr/>
                    </a:p>
                    <a:p>
                      <a:pPr indent="0" lvl="0" marL="88265" marR="0" rtl="1" algn="r">
                        <a:lnSpc>
                          <a:spcPct val="100000"/>
                        </a:lnSpc>
                        <a:spcBef>
                          <a:spcPts val="225"/>
                        </a:spcBef>
                        <a:spcAft>
                          <a:spcPts val="0"/>
                        </a:spcAft>
                        <a:buNone/>
                      </a:pPr>
                      <a:r>
                        <a:rPr lang="ar-SA" sz="1200">
                          <a:latin typeface="Calibri"/>
                          <a:ea typeface="Calibri"/>
                          <a:cs typeface="Calibri"/>
                          <a:sym typeface="Calibri"/>
                        </a:rPr>
                        <a:t>كيف تعرف ذلك؟</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84000">
                <a:tc>
                  <a:txBody>
                    <a:bodyPr/>
                    <a:lstStyle/>
                    <a:p>
                      <a:pPr indent="0" lvl="0" marL="88265" marR="527685" rtl="1" algn="r">
                        <a:lnSpc>
                          <a:spcPct val="100800"/>
                        </a:lnSpc>
                        <a:spcBef>
                          <a:spcPts val="0"/>
                        </a:spcBef>
                        <a:spcAft>
                          <a:spcPts val="0"/>
                        </a:spcAft>
                        <a:buNone/>
                      </a:pPr>
                      <a:r>
                        <a:rPr b="1" lang="ar-SA" sz="1200">
                          <a:latin typeface="Calibri"/>
                          <a:ea typeface="Calibri"/>
                          <a:cs typeface="Calibri"/>
                          <a:sym typeface="Calibri"/>
                        </a:rPr>
                        <a:t>CA – الأفكار المتناسقة والمتوافقة</a:t>
                      </a:r>
                      <a:endParaRPr/>
                    </a:p>
                    <a:p>
                      <a:pPr indent="0" lvl="0" marL="88265" marR="109854" rtl="1" algn="r">
                        <a:lnSpc>
                          <a:spcPct val="102600"/>
                        </a:lnSpc>
                        <a:spcBef>
                          <a:spcPts val="190"/>
                        </a:spcBef>
                        <a:spcAft>
                          <a:spcPts val="0"/>
                        </a:spcAft>
                        <a:buNone/>
                      </a:pPr>
                      <a:r>
                        <a:rPr i="1" lang="ar-SA" sz="1200">
                          <a:latin typeface="Calibri"/>
                          <a:ea typeface="Calibri"/>
                          <a:cs typeface="Calibri"/>
                          <a:sym typeface="Calibri"/>
                        </a:rPr>
                        <a:t>تقييم ومقارنة الأفكار والتوليف بينها، والتعبير عن الموافقة والإجماع، أو دعوة الآخرين لفعل ذلك</a:t>
                      </a:r>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1" algn="r">
                        <a:lnSpc>
                          <a:spcPct val="100000"/>
                        </a:lnSpc>
                        <a:spcBef>
                          <a:spcPts val="0"/>
                        </a:spcBef>
                        <a:spcAft>
                          <a:spcPts val="0"/>
                        </a:spcAft>
                        <a:buSzPts val="1200"/>
                        <a:buFont typeface="Arial"/>
                        <a:buChar char="•"/>
                      </a:pPr>
                      <a:r>
                        <a:rPr lang="ar-SA" sz="1200">
                          <a:latin typeface="Calibri"/>
                          <a:ea typeface="Calibri"/>
                          <a:cs typeface="Calibri"/>
                          <a:sym typeface="Calibri"/>
                        </a:rPr>
                        <a:t>التوصل إلى إجماع في الرأي</a:t>
                      </a:r>
                      <a:endParaRPr/>
                    </a:p>
                    <a:p>
                      <a:pPr indent="-209550" lvl="0" marL="285750" marR="0" rtl="1" algn="r">
                        <a:lnSpc>
                          <a:spcPct val="100000"/>
                        </a:lnSpc>
                        <a:spcBef>
                          <a:spcPts val="55"/>
                        </a:spcBef>
                        <a:spcAft>
                          <a:spcPts val="0"/>
                        </a:spcAft>
                        <a:buSzPts val="1200"/>
                        <a:buFont typeface="Arial"/>
                        <a:buNone/>
                      </a:pPr>
                      <a:r>
                        <a:t/>
                      </a:r>
                      <a:endParaRPr sz="1200">
                        <a:latin typeface="Calibri"/>
                        <a:ea typeface="Calibri"/>
                        <a:cs typeface="Calibri"/>
                        <a:sym typeface="Calibri"/>
                      </a:endParaRPr>
                    </a:p>
                    <a:p>
                      <a:pPr indent="-171450" lvl="0" marL="259715" marR="398145" rtl="1" algn="r">
                        <a:lnSpc>
                          <a:spcPct val="100899"/>
                        </a:lnSpc>
                        <a:spcBef>
                          <a:spcPts val="0"/>
                        </a:spcBef>
                        <a:spcAft>
                          <a:spcPts val="0"/>
                        </a:spcAft>
                        <a:buSzPts val="1200"/>
                        <a:buFont typeface="Arial"/>
                        <a:buChar char="•"/>
                      </a:pPr>
                      <a:r>
                        <a:rPr lang="ar-SA" sz="1200">
                          <a:latin typeface="Calibri"/>
                          <a:ea typeface="Calibri"/>
                          <a:cs typeface="Calibri"/>
                          <a:sym typeface="Calibri"/>
                        </a:rPr>
                        <a:t>تقييم فكرتين مختلفتين على الأقل من خلال المقارنة/ المقابلة/ النقد</a:t>
                      </a:r>
                      <a:endParaRPr/>
                    </a:p>
                    <a:p>
                      <a:pPr indent="-95250" lvl="0" marL="171450" marR="0" rtl="1" algn="r">
                        <a:lnSpc>
                          <a:spcPct val="100000"/>
                        </a:lnSpc>
                        <a:spcBef>
                          <a:spcPts val="45"/>
                        </a:spcBef>
                        <a:spcAft>
                          <a:spcPts val="0"/>
                        </a:spcAft>
                        <a:buSzPts val="1200"/>
                        <a:buFont typeface="Arial"/>
                        <a:buNone/>
                      </a:pPr>
                      <a:r>
                        <a:t/>
                      </a:r>
                      <a:endParaRPr sz="1200">
                        <a:latin typeface="Calibri"/>
                        <a:ea typeface="Calibri"/>
                        <a:cs typeface="Calibri"/>
                        <a:sym typeface="Calibri"/>
                      </a:endParaRPr>
                    </a:p>
                    <a:p>
                      <a:pPr indent="-171450" lvl="0" marL="259715" marR="0" rtl="1" algn="r">
                        <a:lnSpc>
                          <a:spcPct val="100000"/>
                        </a:lnSpc>
                        <a:spcBef>
                          <a:spcPts val="0"/>
                        </a:spcBef>
                        <a:spcAft>
                          <a:spcPts val="0"/>
                        </a:spcAft>
                        <a:buSzPts val="1200"/>
                        <a:buFont typeface="Arial"/>
                        <a:buChar char="•"/>
                      </a:pPr>
                      <a:r>
                        <a:rPr lang="ar-SA" sz="1200">
                          <a:latin typeface="Calibri"/>
                          <a:ea typeface="Calibri"/>
                          <a:cs typeface="Calibri"/>
                          <a:sym typeface="Calibri"/>
                        </a:rPr>
                        <a:t>الحكم على قيمة فكرة/ شيءٍ ما</a:t>
                      </a:r>
                      <a:endParaRPr/>
                    </a:p>
                    <a:p>
                      <a:pPr indent="-95250" lvl="0" marL="171450" marR="0" rtl="1" algn="r">
                        <a:lnSpc>
                          <a:spcPct val="100000"/>
                        </a:lnSpc>
                        <a:spcBef>
                          <a:spcPts val="20"/>
                        </a:spcBef>
                        <a:spcAft>
                          <a:spcPts val="0"/>
                        </a:spcAft>
                        <a:buSzPts val="1200"/>
                        <a:buFont typeface="Arial"/>
                        <a:buNone/>
                      </a:pPr>
                      <a:r>
                        <a:t/>
                      </a:r>
                      <a:endParaRPr sz="1200">
                        <a:latin typeface="Calibri"/>
                        <a:ea typeface="Calibri"/>
                        <a:cs typeface="Calibri"/>
                        <a:sym typeface="Calibri"/>
                      </a:endParaRPr>
                    </a:p>
                    <a:p>
                      <a:pPr indent="-171450" lvl="0" marL="259715" marR="0" rtl="1" algn="r">
                        <a:lnSpc>
                          <a:spcPct val="100000"/>
                        </a:lnSpc>
                        <a:spcBef>
                          <a:spcPts val="0"/>
                        </a:spcBef>
                        <a:spcAft>
                          <a:spcPts val="0"/>
                        </a:spcAft>
                        <a:buSzPts val="1200"/>
                        <a:buFont typeface="Arial"/>
                        <a:buChar char="•"/>
                      </a:pPr>
                      <a:r>
                        <a:rPr lang="ar-SA" sz="1200">
                          <a:latin typeface="Calibri"/>
                          <a:ea typeface="Calibri"/>
                          <a:cs typeface="Calibri"/>
                          <a:sym typeface="Calibri"/>
                        </a:rPr>
                        <a:t>تأكيد الاتفاق/ الإجماع</a:t>
                      </a:r>
                      <a:endParaRPr/>
                    </a:p>
                    <a:p>
                      <a:pPr indent="-95250" lvl="0" marL="171450" marR="0" rtl="1" algn="r">
                        <a:lnSpc>
                          <a:spcPct val="100000"/>
                        </a:lnSpc>
                        <a:spcBef>
                          <a:spcPts val="5"/>
                        </a:spcBef>
                        <a:spcAft>
                          <a:spcPts val="0"/>
                        </a:spcAft>
                        <a:buSzPts val="1200"/>
                        <a:buFont typeface="Arial"/>
                        <a:buNone/>
                      </a:pPr>
                      <a:r>
                        <a:t/>
                      </a:r>
                      <a:endParaRPr sz="1200">
                        <a:latin typeface="Calibri"/>
                        <a:ea typeface="Calibri"/>
                        <a:cs typeface="Calibri"/>
                        <a:sym typeface="Calibri"/>
                      </a:endParaRPr>
                    </a:p>
                    <a:p>
                      <a:pPr indent="-171450" lvl="0" marL="259715" marR="222884" rtl="1" algn="r">
                        <a:lnSpc>
                          <a:spcPct val="100899"/>
                        </a:lnSpc>
                        <a:spcBef>
                          <a:spcPts val="0"/>
                        </a:spcBef>
                        <a:spcAft>
                          <a:spcPts val="0"/>
                        </a:spcAft>
                        <a:buSzPts val="1200"/>
                        <a:buFont typeface="Arial"/>
                        <a:buChar char="•"/>
                      </a:pPr>
                      <a:r>
                        <a:rPr lang="ar-SA" sz="1200">
                          <a:latin typeface="Calibri"/>
                          <a:ea typeface="Calibri"/>
                          <a:cs typeface="Calibri"/>
                          <a:sym typeface="Calibri"/>
                        </a:rPr>
                        <a:t>اقتراح حل الخلافات و/ أو الاتفاق على حل</a:t>
                      </a:r>
                      <a:endParaRPr/>
                    </a:p>
                    <a:p>
                      <a:pPr indent="-95250" lvl="0" marL="171450" marR="0" rtl="1" algn="r">
                        <a:lnSpc>
                          <a:spcPct val="100000"/>
                        </a:lnSpc>
                        <a:spcBef>
                          <a:spcPts val="40"/>
                        </a:spcBef>
                        <a:spcAft>
                          <a:spcPts val="0"/>
                        </a:spcAft>
                        <a:buSzPts val="1200"/>
                        <a:buFont typeface="Arial"/>
                        <a:buNone/>
                      </a:pPr>
                      <a:r>
                        <a:t/>
                      </a:r>
                      <a:endParaRPr sz="1200">
                        <a:latin typeface="Calibri"/>
                        <a:ea typeface="Calibri"/>
                        <a:cs typeface="Calibri"/>
                        <a:sym typeface="Calibri"/>
                      </a:endParaRPr>
                    </a:p>
                    <a:p>
                      <a:pPr indent="-171450" lvl="0" marL="259715" marR="0" rtl="1" algn="r">
                        <a:lnSpc>
                          <a:spcPct val="100000"/>
                        </a:lnSpc>
                        <a:spcBef>
                          <a:spcPts val="0"/>
                        </a:spcBef>
                        <a:spcAft>
                          <a:spcPts val="0"/>
                        </a:spcAft>
                        <a:buSzPts val="1200"/>
                        <a:buFont typeface="Arial"/>
                        <a:buChar char="•"/>
                      </a:pPr>
                      <a:r>
                        <a:rPr lang="ar-SA" sz="1200">
                          <a:latin typeface="Calibri"/>
                          <a:ea typeface="Calibri"/>
                          <a:cs typeface="Calibri"/>
                          <a:sym typeface="Calibri"/>
                        </a:rPr>
                        <a:t>التوليف والتعميم</a:t>
                      </a:r>
                      <a:endParaRPr/>
                    </a:p>
                    <a:p>
                      <a:pPr indent="-209550" lvl="0" marL="285750" marR="0" rtl="1" algn="r">
                        <a:lnSpc>
                          <a:spcPct val="100000"/>
                        </a:lnSpc>
                        <a:spcBef>
                          <a:spcPts val="20"/>
                        </a:spcBef>
                        <a:spcAft>
                          <a:spcPts val="0"/>
                        </a:spcAft>
                        <a:buSzPts val="1200"/>
                        <a:buFont typeface="Arial"/>
                        <a:buNone/>
                      </a:pPr>
                      <a:r>
                        <a:t/>
                      </a:r>
                      <a:endParaRPr sz="1200">
                        <a:latin typeface="Calibri"/>
                        <a:ea typeface="Calibri"/>
                        <a:cs typeface="Calibri"/>
                        <a:sym typeface="Calibri"/>
                      </a:endParaRPr>
                    </a:p>
                    <a:p>
                      <a:pPr indent="-171450" lvl="0" marL="259715" marR="0" rtl="1" algn="r">
                        <a:lnSpc>
                          <a:spcPct val="100000"/>
                        </a:lnSpc>
                        <a:spcBef>
                          <a:spcPts val="0"/>
                        </a:spcBef>
                        <a:spcAft>
                          <a:spcPts val="0"/>
                        </a:spcAft>
                        <a:buSzPts val="1200"/>
                        <a:buFont typeface="Arial"/>
                        <a:buChar char="•"/>
                      </a:pPr>
                      <a:r>
                        <a:rPr b="1" lang="ar-SA" sz="1200">
                          <a:latin typeface="Calibri"/>
                          <a:ea typeface="Calibri"/>
                          <a:cs typeface="Calibri"/>
                          <a:sym typeface="Calibri"/>
                        </a:rPr>
                        <a:t>الدعوة</a:t>
                      </a:r>
                      <a:r>
                        <a:rPr lang="ar-SA" sz="1200">
                          <a:latin typeface="Calibri"/>
                          <a:ea typeface="Calibri"/>
                          <a:cs typeface="Calibri"/>
                          <a:sym typeface="Calibri"/>
                        </a:rPr>
                        <a:t> للإجماع والتقييم والتلخيص</a:t>
                      </a:r>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b="1" lang="ar-SA" sz="1200">
                          <a:latin typeface="Calibri"/>
                          <a:ea typeface="Calibri"/>
                          <a:cs typeface="Calibri"/>
                          <a:sym typeface="Calibri"/>
                        </a:rPr>
                        <a:t>كلمات رئيسية محتملة للبحث عنها:</a:t>
                      </a:r>
                      <a:endParaRPr/>
                    </a:p>
                    <a:p>
                      <a:pPr indent="0" lvl="0" marL="88265" marR="506730" rtl="1" algn="r">
                        <a:lnSpc>
                          <a:spcPct val="100800"/>
                        </a:lnSpc>
                        <a:spcBef>
                          <a:spcPts val="310"/>
                        </a:spcBef>
                        <a:spcAft>
                          <a:spcPts val="0"/>
                        </a:spcAft>
                        <a:buNone/>
                      </a:pPr>
                      <a:r>
                        <a:rPr lang="ar-SA" sz="1200">
                          <a:latin typeface="Calibri"/>
                          <a:ea typeface="Calibri"/>
                          <a:cs typeface="Calibri"/>
                          <a:sym typeface="Calibri"/>
                        </a:rPr>
                        <a:t>"أوافق"، "بالمختصر..."، "إذن، نعتقد جميعًا أن..."، "تلخيص"، "أوجه التشابه والاختلاف"</a:t>
                      </a:r>
                      <a:endParaRPr/>
                    </a:p>
                    <a:p>
                      <a:pPr indent="0" lvl="0" marL="88265" marR="0" rtl="1" algn="r">
                        <a:lnSpc>
                          <a:spcPct val="100000"/>
                        </a:lnSpc>
                        <a:spcBef>
                          <a:spcPts val="225"/>
                        </a:spcBef>
                        <a:spcAft>
                          <a:spcPts val="0"/>
                        </a:spcAft>
                        <a:buNone/>
                      </a:pPr>
                      <a:r>
                        <a:rPr b="1" lang="ar-SA" sz="1200">
                          <a:latin typeface="Calibri"/>
                          <a:ea typeface="Calibri"/>
                          <a:cs typeface="Calibri"/>
                          <a:sym typeface="Calibri"/>
                        </a:rPr>
                        <a:t>أمثلة:</a:t>
                      </a:r>
                      <a:endParaRPr/>
                    </a:p>
                    <a:p>
                      <a:pPr indent="0" lvl="0" marL="88265" marR="0" rtl="1" algn="r">
                        <a:lnSpc>
                          <a:spcPct val="100000"/>
                        </a:lnSpc>
                        <a:spcBef>
                          <a:spcPts val="225"/>
                        </a:spcBef>
                        <a:spcAft>
                          <a:spcPts val="0"/>
                        </a:spcAft>
                        <a:buNone/>
                      </a:pPr>
                      <a:r>
                        <a:rPr lang="ar-SA" sz="1200">
                          <a:latin typeface="Calibri"/>
                          <a:ea typeface="Calibri"/>
                          <a:cs typeface="Calibri"/>
                          <a:sym typeface="Calibri"/>
                        </a:rPr>
                        <a:t>إذا جميعنا نتفق مع جيسون بأن... لأن...</a:t>
                      </a:r>
                      <a:endParaRPr/>
                    </a:p>
                    <a:p>
                      <a:pPr indent="0" lvl="0" marL="88265" marR="509269" rtl="1" algn="r">
                        <a:lnSpc>
                          <a:spcPct val="100800"/>
                        </a:lnSpc>
                        <a:spcBef>
                          <a:spcPts val="215"/>
                        </a:spcBef>
                        <a:spcAft>
                          <a:spcPts val="0"/>
                        </a:spcAft>
                        <a:buNone/>
                      </a:pPr>
                      <a:r>
                        <a:rPr lang="ar-SA" sz="1200">
                          <a:latin typeface="Calibri"/>
                          <a:ea typeface="Calibri"/>
                          <a:cs typeface="Calibri"/>
                          <a:sym typeface="Calibri"/>
                        </a:rPr>
                        <a:t>توصلت إيلين إلى أدلة أكثر من تيم، وكانت أكثر إقناعًا.</a:t>
                      </a:r>
                      <a:endParaRPr/>
                    </a:p>
                    <a:p>
                      <a:pPr indent="0" lvl="0" marL="88265" marR="0" rtl="1" algn="r">
                        <a:lnSpc>
                          <a:spcPct val="100000"/>
                        </a:lnSpc>
                        <a:spcBef>
                          <a:spcPts val="345"/>
                        </a:spcBef>
                        <a:spcAft>
                          <a:spcPts val="0"/>
                        </a:spcAft>
                        <a:buNone/>
                      </a:pPr>
                      <a:r>
                        <a:rPr lang="ar-SA" sz="1200">
                          <a:latin typeface="Calibri"/>
                          <a:ea typeface="Calibri"/>
                          <a:cs typeface="Calibri"/>
                          <a:sym typeface="Calibri"/>
                        </a:rPr>
                        <a:t>أعتقد أننا نتفق جميعًا على أن الجسر المعلق سيكون الحل الأفضل.</a:t>
                      </a:r>
                      <a:endParaRPr/>
                    </a:p>
                    <a:p>
                      <a:pPr indent="-634" lvl="0" marL="88265" marR="307340" rtl="1" algn="r">
                        <a:lnSpc>
                          <a:spcPct val="102600"/>
                        </a:lnSpc>
                        <a:spcBef>
                          <a:spcPts val="260"/>
                        </a:spcBef>
                        <a:spcAft>
                          <a:spcPts val="0"/>
                        </a:spcAft>
                        <a:buNone/>
                      </a:pPr>
                      <a:r>
                        <a:rPr lang="ar-SA" sz="1200">
                          <a:solidFill>
                            <a:srgbClr val="222222"/>
                          </a:solidFill>
                          <a:latin typeface="Calibri"/>
                          <a:ea typeface="Calibri"/>
                          <a:cs typeface="Calibri"/>
                          <a:sym typeface="Calibri"/>
                        </a:rPr>
                        <a:t>أتفق مع ماريا وليس مع آندي، لأن الحصاة أثقل من أن تطفو</a:t>
                      </a:r>
                      <a:endParaRPr/>
                    </a:p>
                    <a:p>
                      <a:pPr indent="0" lvl="0" marL="88265" marR="0" rtl="1" algn="r">
                        <a:lnSpc>
                          <a:spcPct val="100000"/>
                        </a:lnSpc>
                        <a:spcBef>
                          <a:spcPts val="320"/>
                        </a:spcBef>
                        <a:spcAft>
                          <a:spcPts val="0"/>
                        </a:spcAft>
                        <a:buNone/>
                      </a:pPr>
                      <a:r>
                        <a:rPr lang="ar-SA" sz="1200">
                          <a:latin typeface="Calibri"/>
                          <a:ea typeface="Calibri"/>
                          <a:cs typeface="Calibri"/>
                          <a:sym typeface="Calibri"/>
                        </a:rPr>
                        <a:t>نتفق على أنه لا يمكن التوفيق بين هذه الأفكار.</a:t>
                      </a:r>
                      <a:endParaRPr/>
                    </a:p>
                    <a:p>
                      <a:pPr indent="0" lvl="0" marL="88265" marR="835660" rtl="1" algn="r">
                        <a:lnSpc>
                          <a:spcPct val="123500"/>
                        </a:lnSpc>
                        <a:spcBef>
                          <a:spcPts val="20"/>
                        </a:spcBef>
                        <a:spcAft>
                          <a:spcPts val="0"/>
                        </a:spcAft>
                        <a:buNone/>
                      </a:pPr>
                      <a:r>
                        <a:rPr lang="ar-SA" sz="1200">
                          <a:latin typeface="Calibri"/>
                          <a:ea typeface="Calibri"/>
                          <a:cs typeface="Calibri"/>
                          <a:sym typeface="Calibri"/>
                        </a:rPr>
                        <a:t>أرى ما تقصده، ربما يكون الخيار "ج" صحيحًا، وليس "ب". فكلاهما يقول الشيء نفسه لأن...</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80" name="Google Shape;780;p54"/>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5" name="Shape 785"/>
        <p:cNvGrpSpPr/>
        <p:nvPr/>
      </p:nvGrpSpPr>
      <p:grpSpPr>
        <a:xfrm>
          <a:off x="0" y="0"/>
          <a:ext cx="0" cy="0"/>
          <a:chOff x="0" y="0"/>
          <a:chExt cx="0" cy="0"/>
        </a:xfrm>
      </p:grpSpPr>
      <p:graphicFrame>
        <p:nvGraphicFramePr>
          <p:cNvPr id="786" name="Google Shape;786;p55"/>
          <p:cNvGraphicFramePr/>
          <p:nvPr/>
        </p:nvGraphicFramePr>
        <p:xfrm>
          <a:off x="423552" y="636912"/>
          <a:ext cx="3000000" cy="3000000"/>
        </p:xfrm>
        <a:graphic>
          <a:graphicData uri="http://schemas.openxmlformats.org/drawingml/2006/table">
            <a:tbl>
              <a:tblPr bandRow="1" firstRow="1">
                <a:noFill/>
                <a:tableStyleId>{39A37FA2-8D4B-4AD9-9F46-37E25183F264}</a:tableStyleId>
              </a:tblPr>
              <a:tblGrid>
                <a:gridCol w="2471925"/>
                <a:gridCol w="3139450"/>
                <a:gridCol w="4172700"/>
              </a:tblGrid>
              <a:tr h="883925">
                <a:tc>
                  <a:txBody>
                    <a:bodyPr/>
                    <a:lstStyle/>
                    <a:p>
                      <a:pPr indent="0" lvl="0" marL="0" marR="0" rtl="1" algn="r">
                        <a:lnSpc>
                          <a:spcPct val="100000"/>
                        </a:lnSpc>
                        <a:spcBef>
                          <a:spcPts val="0"/>
                        </a:spcBef>
                        <a:spcAft>
                          <a:spcPts val="0"/>
                        </a:spcAft>
                        <a:buNone/>
                      </a:pPr>
                      <a:r>
                        <a:t/>
                      </a:r>
                      <a:endParaRPr b="1" sz="1200">
                        <a:latin typeface="Times New Roman"/>
                        <a:ea typeface="Times New Roman"/>
                        <a:cs typeface="Times New Roman"/>
                        <a:sym typeface="Times New Roman"/>
                      </a:endParaRPr>
                    </a:p>
                    <a:p>
                      <a:pPr indent="0" lvl="0" marL="570230" marR="0" rtl="1" algn="r">
                        <a:lnSpc>
                          <a:spcPct val="100000"/>
                        </a:lnSpc>
                        <a:spcBef>
                          <a:spcPts val="0"/>
                        </a:spcBef>
                        <a:spcAft>
                          <a:spcPts val="0"/>
                        </a:spcAft>
                        <a:buNone/>
                      </a:pPr>
                      <a:r>
                        <a:rPr b="1" lang="ar-SA" sz="1200">
                          <a:latin typeface="Arimo"/>
                          <a:ea typeface="Arimo"/>
                          <a:cs typeface="Arimo"/>
                          <a:sym typeface="Arimo"/>
                        </a:rPr>
                        <a:t>فئات الترميز</a:t>
                      </a:r>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01015" marR="0" rtl="1" algn="r">
                        <a:lnSpc>
                          <a:spcPct val="100000"/>
                        </a:lnSpc>
                        <a:spcBef>
                          <a:spcPts val="0"/>
                        </a:spcBef>
                        <a:spcAft>
                          <a:spcPts val="0"/>
                        </a:spcAft>
                        <a:buNone/>
                      </a:pPr>
                      <a:r>
                        <a:t/>
                      </a:r>
                      <a:endParaRPr b="1" sz="1200">
                        <a:latin typeface="Times New Roman"/>
                        <a:ea typeface="Times New Roman"/>
                        <a:cs typeface="Times New Roman"/>
                        <a:sym typeface="Times New Roman"/>
                      </a:endParaRPr>
                    </a:p>
                    <a:p>
                      <a:pPr indent="0" lvl="0" marL="358775" marR="0" rtl="1" algn="r">
                        <a:lnSpc>
                          <a:spcPct val="100000"/>
                        </a:lnSpc>
                        <a:spcBef>
                          <a:spcPts val="0"/>
                        </a:spcBef>
                        <a:spcAft>
                          <a:spcPts val="0"/>
                        </a:spcAft>
                        <a:buNone/>
                      </a:pPr>
                      <a:r>
                        <a:rPr b="1" lang="ar-SA" sz="1200">
                          <a:latin typeface="Arimo"/>
                          <a:ea typeface="Arimo"/>
                          <a:cs typeface="Arimo"/>
                          <a:sym typeface="Arimo"/>
                        </a:rPr>
                        <a:t>المساهمات والإستراتيجيات</a:t>
                      </a:r>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b="1" sz="1200">
                        <a:latin typeface="Times New Roman"/>
                        <a:ea typeface="Times New Roman"/>
                        <a:cs typeface="Times New Roman"/>
                        <a:sym typeface="Times New Roman"/>
                      </a:endParaRPr>
                    </a:p>
                    <a:p>
                      <a:pPr indent="0" lvl="0" marL="0" marR="0" rtl="1" algn="ctr">
                        <a:lnSpc>
                          <a:spcPct val="100000"/>
                        </a:lnSpc>
                        <a:spcBef>
                          <a:spcPts val="0"/>
                        </a:spcBef>
                        <a:spcAft>
                          <a:spcPts val="0"/>
                        </a:spcAft>
                        <a:buNone/>
                      </a:pPr>
                      <a:r>
                        <a:rPr b="1" lang="ar-SA" sz="1200">
                          <a:latin typeface="Arimo"/>
                          <a:ea typeface="Arimo"/>
                          <a:cs typeface="Arimo"/>
                          <a:sym typeface="Arimo"/>
                        </a:rPr>
                        <a:t>ماذا نسمع؟</a:t>
                      </a:r>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4776225">
                <a:tc>
                  <a:txBody>
                    <a:bodyPr/>
                    <a:lstStyle/>
                    <a:p>
                      <a:pPr indent="0" lvl="0" marL="88265" marR="187325" rtl="1" algn="r">
                        <a:lnSpc>
                          <a:spcPct val="107200"/>
                        </a:lnSpc>
                        <a:spcBef>
                          <a:spcPts val="0"/>
                        </a:spcBef>
                        <a:spcAft>
                          <a:spcPts val="0"/>
                        </a:spcAft>
                        <a:buNone/>
                      </a:pPr>
                      <a:r>
                        <a:rPr b="1" lang="ar-SA" sz="1200">
                          <a:latin typeface="Arial"/>
                          <a:ea typeface="Arial"/>
                          <a:cs typeface="Arial"/>
                          <a:sym typeface="Arial"/>
                        </a:rPr>
                        <a:t>RD – استرجاع الدروس المستفادة من الحوار أو النشاط </a:t>
                      </a:r>
                      <a:r>
                        <a:rPr i="1" lang="ar-SA" sz="1200">
                          <a:latin typeface="Arial"/>
                          <a:ea typeface="Arial"/>
                          <a:cs typeface="Arial"/>
                          <a:sym typeface="Arial"/>
                        </a:rPr>
                        <a:t>التقييم أو التأمل "ما وراء المعرفي" في عمليات الحوار أو نشاط التعلم؛ دعوة الآخرين للقيام بذلك</a:t>
                      </a:r>
                      <a:endParaRPr/>
                    </a:p>
                  </a:txBody>
                  <a:tcPr marT="97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1" algn="r">
                        <a:lnSpc>
                          <a:spcPct val="100000"/>
                        </a:lnSpc>
                        <a:spcBef>
                          <a:spcPts val="0"/>
                        </a:spcBef>
                        <a:spcAft>
                          <a:spcPts val="0"/>
                        </a:spcAft>
                        <a:buSzPts val="1200"/>
                        <a:buFont typeface="Arial"/>
                        <a:buChar char="•"/>
                      </a:pPr>
                      <a:r>
                        <a:rPr lang="ar-SA" sz="1200">
                          <a:latin typeface="Arial"/>
                          <a:ea typeface="Arial"/>
                          <a:cs typeface="Arial"/>
                          <a:sym typeface="Arial"/>
                        </a:rPr>
                        <a:t>التحدث عن قواعد الحديث/ القواعد الأساسية</a:t>
                      </a:r>
                      <a:endParaRPr/>
                    </a:p>
                    <a:p>
                      <a:pPr indent="-209550" lvl="0" marL="285750" marR="0" rtl="1" algn="r">
                        <a:lnSpc>
                          <a:spcPct val="100000"/>
                        </a:lnSpc>
                        <a:spcBef>
                          <a:spcPts val="5"/>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668655" rtl="1" algn="r">
                        <a:lnSpc>
                          <a:spcPct val="104400"/>
                        </a:lnSpc>
                        <a:spcBef>
                          <a:spcPts val="0"/>
                        </a:spcBef>
                        <a:spcAft>
                          <a:spcPts val="0"/>
                        </a:spcAft>
                        <a:buSzPts val="1200"/>
                        <a:buFont typeface="Arial"/>
                        <a:buChar char="•"/>
                      </a:pPr>
                      <a:r>
                        <a:rPr lang="ar-SA" sz="1200">
                          <a:latin typeface="Arial"/>
                          <a:ea typeface="Arial"/>
                          <a:cs typeface="Arial"/>
                          <a:sym typeface="Arial"/>
                        </a:rPr>
                        <a:t>تأمل (أو الدعوة إلى تأمل) عمليات/ قيمة/ تأثير الحوار</a:t>
                      </a:r>
                      <a:endParaRPr/>
                    </a:p>
                    <a:p>
                      <a:pPr indent="-209550" lvl="0" marL="285750" marR="0" rtl="1" algn="r">
                        <a:lnSpc>
                          <a:spcPct val="100000"/>
                        </a:lnSpc>
                        <a:spcBef>
                          <a:spcPts val="5"/>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174625" rtl="1" algn="r">
                        <a:lnSpc>
                          <a:spcPct val="100899"/>
                        </a:lnSpc>
                        <a:spcBef>
                          <a:spcPts val="0"/>
                        </a:spcBef>
                        <a:spcAft>
                          <a:spcPts val="0"/>
                        </a:spcAft>
                        <a:buSzPts val="1200"/>
                        <a:buFont typeface="Arial"/>
                        <a:buChar char="•"/>
                      </a:pPr>
                      <a:r>
                        <a:rPr lang="ar-SA" sz="1200">
                          <a:latin typeface="Arial"/>
                          <a:ea typeface="Arial"/>
                          <a:cs typeface="Arial"/>
                          <a:sym typeface="Arial"/>
                        </a:rPr>
                        <a:t>تأمل (أو الدعوة إلى تأمل) قيمة/ تأثير نشاط التعلم</a:t>
                      </a:r>
                      <a:endParaRPr/>
                    </a:p>
                    <a:p>
                      <a:pPr indent="-95250" lvl="0" marL="171450" marR="0" rtl="1" algn="r">
                        <a:lnSpc>
                          <a:spcPct val="100000"/>
                        </a:lnSpc>
                        <a:spcBef>
                          <a:spcPts val="20"/>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0" rtl="1" algn="r">
                        <a:lnSpc>
                          <a:spcPct val="100000"/>
                        </a:lnSpc>
                        <a:spcBef>
                          <a:spcPts val="0"/>
                        </a:spcBef>
                        <a:spcAft>
                          <a:spcPts val="0"/>
                        </a:spcAft>
                        <a:buSzPts val="1200"/>
                        <a:buFont typeface="Arial"/>
                        <a:buChar char="•"/>
                      </a:pPr>
                      <a:r>
                        <a:rPr lang="ar-SA" sz="1200">
                          <a:latin typeface="Arial"/>
                          <a:ea typeface="Arial"/>
                          <a:cs typeface="Arial"/>
                          <a:sym typeface="Arial"/>
                        </a:rPr>
                        <a:t>الاعتراف صراحة بتغيير الموقف</a:t>
                      </a:r>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1" algn="just">
                        <a:lnSpc>
                          <a:spcPct val="100000"/>
                        </a:lnSpc>
                        <a:spcBef>
                          <a:spcPts val="0"/>
                        </a:spcBef>
                        <a:spcAft>
                          <a:spcPts val="0"/>
                        </a:spcAft>
                        <a:buNone/>
                      </a:pPr>
                      <a:r>
                        <a:rPr b="1" lang="ar-SA" sz="1200">
                          <a:latin typeface="Arial"/>
                          <a:ea typeface="Arial"/>
                          <a:cs typeface="Arial"/>
                          <a:sym typeface="Arial"/>
                        </a:rPr>
                        <a:t>كلمات رئيسية محتملة للبحث عنها:</a:t>
                      </a:r>
                      <a:endParaRPr/>
                    </a:p>
                    <a:p>
                      <a:pPr indent="-634" lvl="0" marL="88265" marR="340995" rtl="1" algn="r">
                        <a:lnSpc>
                          <a:spcPct val="101699"/>
                        </a:lnSpc>
                        <a:spcBef>
                          <a:spcPts val="300"/>
                        </a:spcBef>
                        <a:spcAft>
                          <a:spcPts val="0"/>
                        </a:spcAft>
                        <a:buNone/>
                      </a:pPr>
                      <a:r>
                        <a:rPr lang="ar-SA" sz="1200">
                          <a:latin typeface="Arial"/>
                          <a:ea typeface="Arial"/>
                          <a:cs typeface="Arial"/>
                          <a:sym typeface="Arial"/>
                        </a:rPr>
                        <a:t>"الحوار"، "الحديث"، "المشاركة"، "اعملوا معًا في مجموعات/ أزواج"، "المهمة"، "النشاط"، "ما تعلمتَه"، "غيرت رأيي"، "غيرت رأيك"، "الاستماع"، "قواعد أساسية"</a:t>
                      </a:r>
                      <a:endParaRPr/>
                    </a:p>
                    <a:p>
                      <a:pPr indent="0" lvl="0" marL="0" marR="0" rtl="1" algn="r">
                        <a:lnSpc>
                          <a:spcPct val="100000"/>
                        </a:lnSpc>
                        <a:spcBef>
                          <a:spcPts val="15"/>
                        </a:spcBef>
                        <a:spcAft>
                          <a:spcPts val="0"/>
                        </a:spcAft>
                        <a:buNone/>
                      </a:pPr>
                      <a:r>
                        <a:t/>
                      </a:r>
                      <a:endParaRPr sz="1200">
                        <a:latin typeface="Times New Roman"/>
                        <a:ea typeface="Times New Roman"/>
                        <a:cs typeface="Times New Roman"/>
                        <a:sym typeface="Times New Roman"/>
                      </a:endParaRPr>
                    </a:p>
                    <a:p>
                      <a:pPr indent="0" lvl="0" marL="88265" marR="0" rtl="1" algn="just">
                        <a:lnSpc>
                          <a:spcPct val="100000"/>
                        </a:lnSpc>
                        <a:spcBef>
                          <a:spcPts val="0"/>
                        </a:spcBef>
                        <a:spcAft>
                          <a:spcPts val="0"/>
                        </a:spcAft>
                        <a:buNone/>
                      </a:pPr>
                      <a:r>
                        <a:rPr b="1" lang="ar-SA" sz="1200">
                          <a:latin typeface="Arial"/>
                          <a:ea typeface="Arial"/>
                          <a:cs typeface="Arial"/>
                          <a:sym typeface="Arial"/>
                        </a:rPr>
                        <a:t>أمثلة:</a:t>
                      </a:r>
                      <a:endParaRPr/>
                    </a:p>
                    <a:p>
                      <a:pPr indent="0" lvl="0" marL="88265" marR="106679" rtl="1" algn="r">
                        <a:lnSpc>
                          <a:spcPct val="123500"/>
                        </a:lnSpc>
                        <a:spcBef>
                          <a:spcPts val="0"/>
                        </a:spcBef>
                        <a:spcAft>
                          <a:spcPts val="0"/>
                        </a:spcAft>
                        <a:buNone/>
                      </a:pPr>
                      <a:r>
                        <a:rPr lang="ar-SA" sz="1200">
                          <a:latin typeface="Arial"/>
                          <a:ea typeface="Arial"/>
                          <a:cs typeface="Arial"/>
                          <a:sym typeface="Arial"/>
                        </a:rPr>
                        <a:t>أحب مشاركة الأفكار لأنها يمكن أن تعطينا أفكارًا جديدة لكتاباتنا. إنهما (التحدث والاستماع) يتوافقان نوعًا ما معًا، أليس كذلك؟</a:t>
                      </a:r>
                      <a:endParaRPr/>
                    </a:p>
                    <a:p>
                      <a:pPr indent="0" lvl="0" marL="88265" marR="196850" rtl="1" algn="r">
                        <a:lnSpc>
                          <a:spcPct val="123500"/>
                        </a:lnSpc>
                        <a:spcBef>
                          <a:spcPts val="0"/>
                        </a:spcBef>
                        <a:spcAft>
                          <a:spcPts val="0"/>
                        </a:spcAft>
                        <a:buNone/>
                      </a:pPr>
                      <a:r>
                        <a:rPr lang="ar-SA" sz="1200">
                          <a:latin typeface="Arial"/>
                          <a:ea typeface="Arial"/>
                          <a:cs typeface="Arial"/>
                          <a:sym typeface="Arial"/>
                        </a:rPr>
                        <a:t>يحدث (الحوار) عندما يتحدث الجميع عن الشيء الصحيح. لذا، بالتفكير في القواعد الأساسية في الفصل... ضمن مجموعتك، هل يمكنك التفكير فيما يجعل الحوار ناجحًا؟</a:t>
                      </a:r>
                      <a:endParaRPr/>
                    </a:p>
                    <a:p>
                      <a:pPr indent="0" lvl="0" marL="88265" marR="0" rtl="1" algn="just">
                        <a:lnSpc>
                          <a:spcPct val="100000"/>
                        </a:lnSpc>
                        <a:spcBef>
                          <a:spcPts val="320"/>
                        </a:spcBef>
                        <a:spcAft>
                          <a:spcPts val="0"/>
                        </a:spcAft>
                        <a:buNone/>
                      </a:pPr>
                      <a:r>
                        <a:rPr lang="ar-SA" sz="1200">
                          <a:latin typeface="Arial"/>
                          <a:ea typeface="Arial"/>
                          <a:cs typeface="Arial"/>
                          <a:sym typeface="Arial"/>
                        </a:rPr>
                        <a:t>هل تعتقد أننا بحاجة إلى قواعد جديدة أساسية في المرة القادمة؟</a:t>
                      </a:r>
                      <a:endParaRPr/>
                    </a:p>
                    <a:p>
                      <a:pPr indent="0" lvl="0" marL="88265" marR="231140" rtl="1" algn="r">
                        <a:lnSpc>
                          <a:spcPct val="104299"/>
                        </a:lnSpc>
                        <a:spcBef>
                          <a:spcPts val="235"/>
                        </a:spcBef>
                        <a:spcAft>
                          <a:spcPts val="0"/>
                        </a:spcAft>
                        <a:buNone/>
                      </a:pPr>
                      <a:r>
                        <a:rPr lang="ar-SA" sz="1200">
                          <a:latin typeface="Arial"/>
                          <a:ea typeface="Arial"/>
                          <a:cs typeface="Arial"/>
                          <a:sym typeface="Arial"/>
                        </a:rPr>
                        <a:t>أستطيع أن أرى أنكم كنتم تستمعون بعضكم لبعض بانتباه؛ هل ساعدكم ذلك في التعلم؟</a:t>
                      </a:r>
                      <a:endParaRPr/>
                    </a:p>
                    <a:p>
                      <a:pPr indent="0" lvl="0" marL="88265" marR="481965" rtl="1" algn="r">
                        <a:lnSpc>
                          <a:spcPct val="102600"/>
                        </a:lnSpc>
                        <a:spcBef>
                          <a:spcPts val="260"/>
                        </a:spcBef>
                        <a:spcAft>
                          <a:spcPts val="0"/>
                        </a:spcAft>
                        <a:buNone/>
                      </a:pPr>
                      <a:r>
                        <a:rPr lang="ar-SA" sz="1200">
                          <a:latin typeface="Arial"/>
                          <a:ea typeface="Arial"/>
                          <a:cs typeface="Arial"/>
                          <a:sym typeface="Arial"/>
                        </a:rPr>
                        <a:t>ماذا تعلمت في درس اليوم؟ هل غيرت رأيك؟</a:t>
                      </a:r>
                      <a:endParaRPr/>
                    </a:p>
                    <a:p>
                      <a:pPr indent="0" lvl="0" marL="88265" marR="184150" rtl="1" algn="r">
                        <a:lnSpc>
                          <a:spcPct val="123500"/>
                        </a:lnSpc>
                        <a:spcBef>
                          <a:spcPts val="0"/>
                        </a:spcBef>
                        <a:spcAft>
                          <a:spcPts val="0"/>
                        </a:spcAft>
                        <a:buNone/>
                      </a:pPr>
                      <a:r>
                        <a:rPr lang="ar-SA" sz="1200">
                          <a:latin typeface="Arial"/>
                          <a:ea typeface="Arial"/>
                          <a:cs typeface="Arial"/>
                          <a:sym typeface="Arial"/>
                        </a:rPr>
                        <a:t>ما الحجة (أو من صاحب الحجة) التي ساعدتك على تغيير رأيك؟ ولماذا؟ ما كان شعورك حيال كونك قائد مجموعة اليوم؟</a:t>
                      </a:r>
                      <a:endParaRPr/>
                    </a:p>
                    <a:p>
                      <a:pPr indent="0" lvl="0" marL="88265" marR="253365" rtl="1" algn="r">
                        <a:lnSpc>
                          <a:spcPct val="104299"/>
                        </a:lnSpc>
                        <a:spcBef>
                          <a:spcPts val="240"/>
                        </a:spcBef>
                        <a:spcAft>
                          <a:spcPts val="0"/>
                        </a:spcAft>
                        <a:buNone/>
                      </a:pPr>
                      <a:r>
                        <a:rPr lang="ar-SA" sz="1200">
                          <a:latin typeface="Arial"/>
                          <a:ea typeface="Arial"/>
                          <a:cs typeface="Arial"/>
                          <a:sym typeface="Arial"/>
                        </a:rPr>
                        <a:t>بصفتك "مدون الملاحظات" في مجموعتك، هل شعرت أنك شاركت في الحوار؟</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87" name="Google Shape;787;p55"/>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1" name="Shape 791"/>
        <p:cNvGrpSpPr/>
        <p:nvPr/>
      </p:nvGrpSpPr>
      <p:grpSpPr>
        <a:xfrm>
          <a:off x="0" y="0"/>
          <a:ext cx="0" cy="0"/>
          <a:chOff x="0" y="0"/>
          <a:chExt cx="0" cy="0"/>
        </a:xfrm>
      </p:grpSpPr>
      <p:graphicFrame>
        <p:nvGraphicFramePr>
          <p:cNvPr id="792" name="Google Shape;792;p56"/>
          <p:cNvGraphicFramePr/>
          <p:nvPr/>
        </p:nvGraphicFramePr>
        <p:xfrm>
          <a:off x="423552" y="368688"/>
          <a:ext cx="3000000" cy="3000000"/>
        </p:xfrm>
        <a:graphic>
          <a:graphicData uri="http://schemas.openxmlformats.org/drawingml/2006/table">
            <a:tbl>
              <a:tblPr bandRow="1" firstRow="1">
                <a:noFill/>
                <a:tableStyleId>{39A37FA2-8D4B-4AD9-9F46-37E25183F264}</a:tableStyleId>
              </a:tblPr>
              <a:tblGrid>
                <a:gridCol w="2471925"/>
                <a:gridCol w="3139450"/>
                <a:gridCol w="4172700"/>
              </a:tblGrid>
              <a:tr h="487675">
                <a:tc>
                  <a:txBody>
                    <a:bodyPr/>
                    <a:lstStyle/>
                    <a:p>
                      <a:pPr indent="0" lvl="0" marL="570230" marR="0" rtl="1" algn="r">
                        <a:lnSpc>
                          <a:spcPct val="100000"/>
                        </a:lnSpc>
                        <a:spcBef>
                          <a:spcPts val="0"/>
                        </a:spcBef>
                        <a:spcAft>
                          <a:spcPts val="0"/>
                        </a:spcAft>
                        <a:buNone/>
                      </a:pPr>
                      <a:r>
                        <a:rPr b="1" lang="ar-SA" sz="1200">
                          <a:latin typeface="Arimo"/>
                          <a:ea typeface="Arimo"/>
                          <a:cs typeface="Arimo"/>
                          <a:sym typeface="Arimo"/>
                        </a:rPr>
                        <a:t>فئات الترميز</a:t>
                      </a:r>
                      <a:endParaRPr/>
                    </a:p>
                  </a:txBody>
                  <a:tcPr marT="8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319088" marR="0" rtl="1" algn="r">
                        <a:lnSpc>
                          <a:spcPct val="100000"/>
                        </a:lnSpc>
                        <a:spcBef>
                          <a:spcPts val="0"/>
                        </a:spcBef>
                        <a:spcAft>
                          <a:spcPts val="0"/>
                        </a:spcAft>
                        <a:buNone/>
                      </a:pPr>
                      <a:r>
                        <a:rPr b="1" lang="ar-SA" sz="1200">
                          <a:latin typeface="Arimo"/>
                          <a:ea typeface="Arimo"/>
                          <a:cs typeface="Arimo"/>
                          <a:sym typeface="Arimo"/>
                        </a:rPr>
                        <a:t>المساهمات والإستراتيجيات</a:t>
                      </a:r>
                      <a:endParaRPr/>
                    </a:p>
                  </a:txBody>
                  <a:tcPr marT="8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b="1" lang="ar-SA" sz="1200">
                          <a:latin typeface="Arimo"/>
                          <a:ea typeface="Arimo"/>
                          <a:cs typeface="Arimo"/>
                          <a:sym typeface="Arimo"/>
                        </a:rPr>
                        <a:t>ماذا نسمع؟</a:t>
                      </a:r>
                      <a:endParaRPr/>
                    </a:p>
                  </a:txBody>
                  <a:tcPr marT="8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630175">
                <a:tc>
                  <a:txBody>
                    <a:bodyPr/>
                    <a:lstStyle/>
                    <a:p>
                      <a:pPr indent="0" lvl="0" marL="88265" marR="0" rtl="1" algn="r">
                        <a:lnSpc>
                          <a:spcPct val="100000"/>
                        </a:lnSpc>
                        <a:spcBef>
                          <a:spcPts val="0"/>
                        </a:spcBef>
                        <a:spcAft>
                          <a:spcPts val="0"/>
                        </a:spcAft>
                        <a:buNone/>
                      </a:pPr>
                      <a:r>
                        <a:rPr b="1" lang="ar-SA" sz="1200">
                          <a:latin typeface="Arial"/>
                          <a:ea typeface="Arial"/>
                          <a:cs typeface="Arial"/>
                          <a:sym typeface="Arial"/>
                        </a:rPr>
                        <a:t>C – الربط</a:t>
                      </a:r>
                      <a:endParaRPr/>
                    </a:p>
                    <a:p>
                      <a:pPr indent="0" lvl="0" marL="88265" marR="0" rtl="1" algn="r">
                        <a:lnSpc>
                          <a:spcPct val="100000"/>
                        </a:lnSpc>
                        <a:spcBef>
                          <a:spcPts val="10"/>
                        </a:spcBef>
                        <a:spcAft>
                          <a:spcPts val="0"/>
                        </a:spcAft>
                        <a:buNone/>
                      </a:pPr>
                      <a:r>
                        <a:rPr i="1" lang="ar-SA" sz="1200">
                          <a:latin typeface="Arial"/>
                          <a:ea typeface="Arial"/>
                          <a:cs typeface="Arial"/>
                          <a:sym typeface="Arial"/>
                        </a:rPr>
                        <a:t>جعل مسار التعلم واضحًا من خلال</a:t>
                      </a:r>
                      <a:endParaRPr/>
                    </a:p>
                    <a:p>
                      <a:pPr indent="0" lvl="0" marL="88265" marR="147955" rtl="1" algn="r">
                        <a:lnSpc>
                          <a:spcPct val="101699"/>
                        </a:lnSpc>
                        <a:spcBef>
                          <a:spcPts val="10"/>
                        </a:spcBef>
                        <a:spcAft>
                          <a:spcPts val="0"/>
                        </a:spcAft>
                        <a:buNone/>
                      </a:pPr>
                      <a:r>
                        <a:rPr i="1" lang="ar-SA" sz="1200">
                          <a:latin typeface="Arial"/>
                          <a:ea typeface="Arial"/>
                          <a:cs typeface="Arial"/>
                          <a:sym typeface="Arial"/>
                        </a:rPr>
                        <a:t>الربط بالمساهمات/ المعارف/ الخبرات خارج الحوار الحالي والمباشر</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339090" rtl="1" algn="r">
                        <a:lnSpc>
                          <a:spcPct val="104299"/>
                        </a:lnSpc>
                        <a:spcBef>
                          <a:spcPts val="0"/>
                        </a:spcBef>
                        <a:spcAft>
                          <a:spcPts val="0"/>
                        </a:spcAft>
                        <a:buSzPts val="1200"/>
                        <a:buFont typeface="Arial"/>
                        <a:buChar char="•"/>
                      </a:pPr>
                      <a:r>
                        <a:rPr lang="ar-SA" sz="1200">
                          <a:latin typeface="Arial"/>
                          <a:ea typeface="Arial"/>
                          <a:cs typeface="Arial"/>
                          <a:sym typeface="Arial"/>
                        </a:rPr>
                        <a:t>الإشارة إلى مساهمات سابقة أو الإبلاغ عن طلبات قادمة</a:t>
                      </a:r>
                      <a:endParaRPr/>
                    </a:p>
                    <a:p>
                      <a:pPr indent="-171450" lvl="0" marL="259715" marR="367030" rtl="1" algn="r">
                        <a:lnSpc>
                          <a:spcPct val="102600"/>
                        </a:lnSpc>
                        <a:spcBef>
                          <a:spcPts val="1035"/>
                        </a:spcBef>
                        <a:spcAft>
                          <a:spcPts val="0"/>
                        </a:spcAft>
                        <a:buSzPts val="1200"/>
                        <a:buFont typeface="Arial"/>
                        <a:buChar char="•"/>
                      </a:pPr>
                      <a:r>
                        <a:rPr lang="ar-SA" sz="1200">
                          <a:latin typeface="Arial"/>
                          <a:ea typeface="Arial"/>
                          <a:cs typeface="Arial"/>
                          <a:sym typeface="Arial"/>
                        </a:rPr>
                        <a:t>الإشارة إلى ما هو سابق أو لاحق من الأنشطة أو الأشياء ذات الصلة</a:t>
                      </a:r>
                      <a:endParaRPr/>
                    </a:p>
                    <a:p>
                      <a:pPr indent="-171450" lvl="0" marL="259715" marR="83185" rtl="1" algn="r">
                        <a:lnSpc>
                          <a:spcPct val="102600"/>
                        </a:lnSpc>
                        <a:spcBef>
                          <a:spcPts val="960"/>
                        </a:spcBef>
                        <a:spcAft>
                          <a:spcPts val="0"/>
                        </a:spcAft>
                        <a:buSzPts val="1043"/>
                        <a:buFont typeface="Arial"/>
                        <a:buChar char="•"/>
                      </a:pPr>
                      <a:r>
                        <a:rPr lang="ar-SA" sz="1200">
                          <a:latin typeface="Arial"/>
                          <a:ea typeface="Arial"/>
                          <a:cs typeface="Arial"/>
                          <a:sym typeface="Arial"/>
                        </a:rPr>
                        <a:t>الإشارة إلى سياقات أوسع خارج الفصل الدراسي أو إلى معارف/ خبرات سابقة</a:t>
                      </a:r>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b="1" lang="ar-SA" sz="1200">
                          <a:latin typeface="Arial"/>
                          <a:ea typeface="Arial"/>
                          <a:cs typeface="Arial"/>
                          <a:sym typeface="Arial"/>
                        </a:rPr>
                        <a:t>كلمات رئيسية محتملة للبحث عنها:</a:t>
                      </a:r>
                      <a:endParaRPr/>
                    </a:p>
                    <a:p>
                      <a:pPr indent="0" lvl="0" marL="88265" marR="173990" rtl="1" algn="r">
                        <a:lnSpc>
                          <a:spcPct val="102600"/>
                        </a:lnSpc>
                        <a:spcBef>
                          <a:spcPts val="285"/>
                        </a:spcBef>
                        <a:spcAft>
                          <a:spcPts val="0"/>
                        </a:spcAft>
                        <a:buNone/>
                      </a:pPr>
                      <a:r>
                        <a:rPr lang="ar-SA" sz="1200">
                          <a:latin typeface="Arial"/>
                          <a:ea typeface="Arial"/>
                          <a:cs typeface="Arial"/>
                          <a:sym typeface="Arial"/>
                        </a:rPr>
                        <a:t>"في الدرس السابق"، "سابقًا"، "هذا يذكرني بـ"، "في الدرس التالي"، "متعلق بـ"، "في منزلك"</a:t>
                      </a:r>
                      <a:endParaRPr/>
                    </a:p>
                    <a:p>
                      <a:pPr indent="0" lvl="0" marL="88265" marR="0" rtl="1" algn="r">
                        <a:lnSpc>
                          <a:spcPct val="100000"/>
                        </a:lnSpc>
                        <a:spcBef>
                          <a:spcPts val="415"/>
                        </a:spcBef>
                        <a:spcAft>
                          <a:spcPts val="0"/>
                        </a:spcAft>
                        <a:buNone/>
                      </a:pPr>
                      <a:r>
                        <a:rPr b="1" lang="ar-SA" sz="1200">
                          <a:latin typeface="Arial"/>
                          <a:ea typeface="Arial"/>
                          <a:cs typeface="Arial"/>
                          <a:sym typeface="Arial"/>
                        </a:rPr>
                        <a:t>أمثلة:</a:t>
                      </a:r>
                      <a:endParaRPr/>
                    </a:p>
                    <a:p>
                      <a:pPr indent="0" lvl="0" marL="88265" marR="0" rtl="1" algn="r">
                        <a:lnSpc>
                          <a:spcPct val="100000"/>
                        </a:lnSpc>
                        <a:spcBef>
                          <a:spcPts val="295"/>
                        </a:spcBef>
                        <a:spcAft>
                          <a:spcPts val="0"/>
                        </a:spcAft>
                        <a:buNone/>
                      </a:pPr>
                      <a:r>
                        <a:rPr lang="ar-SA" sz="1200">
                          <a:latin typeface="Arial"/>
                          <a:ea typeface="Arial"/>
                          <a:cs typeface="Arial"/>
                          <a:sym typeface="Arial"/>
                        </a:rPr>
                        <a:t>الأمر يشبه ما تعلمناه/ فعلناه...</a:t>
                      </a:r>
                      <a:endParaRPr/>
                    </a:p>
                    <a:p>
                      <a:pPr indent="0" lvl="0" marL="88265" marR="0" rtl="1" algn="r">
                        <a:lnSpc>
                          <a:spcPct val="100000"/>
                        </a:lnSpc>
                        <a:spcBef>
                          <a:spcPts val="30"/>
                        </a:spcBef>
                        <a:spcAft>
                          <a:spcPts val="0"/>
                        </a:spcAft>
                        <a:buNone/>
                      </a:pPr>
                      <a:r>
                        <a:rPr lang="ar-SA" sz="1200">
                          <a:latin typeface="Arial"/>
                          <a:ea typeface="Arial"/>
                          <a:cs typeface="Arial"/>
                          <a:sym typeface="Arial"/>
                        </a:rPr>
                        <a:t>كيف يرتبط درس اليوم بالدرس الماضي؟</a:t>
                      </a:r>
                      <a:endParaRPr/>
                    </a:p>
                    <a:p>
                      <a:pPr indent="0" lvl="0" marL="88265" marR="119379" rtl="1" algn="r">
                        <a:lnSpc>
                          <a:spcPct val="118333"/>
                        </a:lnSpc>
                        <a:spcBef>
                          <a:spcPts val="20"/>
                        </a:spcBef>
                        <a:spcAft>
                          <a:spcPts val="0"/>
                        </a:spcAft>
                        <a:buNone/>
                      </a:pPr>
                      <a:r>
                        <a:rPr lang="ar-SA" sz="1200">
                          <a:latin typeface="Arial"/>
                          <a:ea typeface="Arial"/>
                          <a:cs typeface="Arial"/>
                          <a:sym typeface="Arial"/>
                        </a:rPr>
                        <a:t>من يتذكر التجربة التي أجريناها عندما أبقينا النباتات في الظلام؟</a:t>
                      </a:r>
                      <a:endParaRPr/>
                    </a:p>
                    <a:p>
                      <a:pPr indent="0" lvl="0" marL="121285" marR="0" rtl="1" algn="r">
                        <a:lnSpc>
                          <a:spcPct val="111666"/>
                        </a:lnSpc>
                        <a:spcBef>
                          <a:spcPts val="0"/>
                        </a:spcBef>
                        <a:spcAft>
                          <a:spcPts val="0"/>
                        </a:spcAft>
                        <a:buNone/>
                      </a:pPr>
                      <a:r>
                        <a:rPr lang="ar-SA" sz="1200">
                          <a:latin typeface="Arial"/>
                          <a:ea typeface="Arial"/>
                          <a:cs typeface="Arial"/>
                          <a:sym typeface="Arial"/>
                        </a:rPr>
                        <a:t>في نهاية الدرس، سأطلب منكم تدوين ما</a:t>
                      </a:r>
                      <a:endParaRPr/>
                    </a:p>
                    <a:p>
                      <a:pPr indent="0" lvl="0" marL="88265" marR="0" rtl="1" algn="r">
                        <a:lnSpc>
                          <a:spcPct val="100000"/>
                        </a:lnSpc>
                        <a:spcBef>
                          <a:spcPts val="40"/>
                        </a:spcBef>
                        <a:spcAft>
                          <a:spcPts val="0"/>
                        </a:spcAft>
                        <a:buNone/>
                      </a:pPr>
                      <a:r>
                        <a:rPr lang="ar-SA" sz="1200">
                          <a:latin typeface="Arial"/>
                          <a:ea typeface="Arial"/>
                          <a:cs typeface="Arial"/>
                          <a:sym typeface="Arial"/>
                        </a:rPr>
                        <a:t>تعتقدون أنه حدث وسببه.</a:t>
                      </a:r>
                      <a:endParaRPr/>
                    </a:p>
                    <a:p>
                      <a:pPr indent="0" lvl="0" marL="88265" marR="186055" rtl="1" algn="r">
                        <a:lnSpc>
                          <a:spcPct val="118333"/>
                        </a:lnSpc>
                        <a:spcBef>
                          <a:spcPts val="25"/>
                        </a:spcBef>
                        <a:spcAft>
                          <a:spcPts val="0"/>
                        </a:spcAft>
                        <a:buNone/>
                      </a:pPr>
                      <a:r>
                        <a:rPr lang="ar-SA" sz="1200">
                          <a:latin typeface="Arial"/>
                          <a:ea typeface="Arial"/>
                          <a:cs typeface="Arial"/>
                          <a:sym typeface="Arial"/>
                        </a:rPr>
                        <a:t>من زار متحف العلوم ويمكنه إخبارنا بما شاهده؟</a:t>
                      </a:r>
                      <a:endParaRPr/>
                    </a:p>
                    <a:p>
                      <a:pPr indent="0" lvl="0" marL="88265" marR="0" rtl="1" algn="r">
                        <a:lnSpc>
                          <a:spcPct val="111666"/>
                        </a:lnSpc>
                        <a:spcBef>
                          <a:spcPts val="0"/>
                        </a:spcBef>
                        <a:spcAft>
                          <a:spcPts val="0"/>
                        </a:spcAft>
                        <a:buNone/>
                      </a:pPr>
                      <a:r>
                        <a:rPr lang="ar-SA" sz="1200">
                          <a:latin typeface="Arial"/>
                          <a:ea typeface="Arial"/>
                          <a:cs typeface="Arial"/>
                          <a:sym typeface="Arial"/>
                        </a:rPr>
                        <a:t>أعرف الكثير عن ركوب الخيل لأن لدي حصاني.</a:t>
                      </a:r>
                      <a:endParaRPr/>
                    </a:p>
                    <a:p>
                      <a:pPr indent="0" lvl="0" marL="88265" marR="340995" rtl="1" algn="r">
                        <a:lnSpc>
                          <a:spcPct val="100800"/>
                        </a:lnSpc>
                        <a:spcBef>
                          <a:spcPts val="25"/>
                        </a:spcBef>
                        <a:spcAft>
                          <a:spcPts val="0"/>
                        </a:spcAft>
                        <a:buNone/>
                      </a:pPr>
                      <a:r>
                        <a:rPr lang="ar-SA" sz="1200">
                          <a:latin typeface="Arial"/>
                          <a:ea typeface="Arial"/>
                          <a:cs typeface="Arial"/>
                          <a:sym typeface="Arial"/>
                        </a:rPr>
                        <a:t>هل تعتقد أنك قد تجد كائنات مماثلة في تربة حديقة منزلك؟</a:t>
                      </a:r>
                      <a:endParaRPr/>
                    </a:p>
                    <a:p>
                      <a:pPr indent="0" lvl="0" marL="88265" marR="383540" rtl="1" algn="r">
                        <a:lnSpc>
                          <a:spcPct val="100800"/>
                        </a:lnSpc>
                        <a:spcBef>
                          <a:spcPts val="20"/>
                        </a:spcBef>
                        <a:spcAft>
                          <a:spcPts val="0"/>
                        </a:spcAft>
                        <a:buNone/>
                      </a:pPr>
                      <a:r>
                        <a:rPr lang="ar-SA" sz="1200">
                          <a:latin typeface="Arial"/>
                          <a:ea typeface="Arial"/>
                          <a:cs typeface="Arial"/>
                          <a:sym typeface="Arial"/>
                        </a:rPr>
                        <a:t>هل رأيت في الأخبار أي شيء يتعلق بالطقس أو المناخ؟</a:t>
                      </a:r>
                      <a:endParaRPr/>
                    </a:p>
                    <a:p>
                      <a:pPr indent="0" lvl="0" marL="88265" marR="0" rtl="1" algn="r">
                        <a:lnSpc>
                          <a:spcPct val="100000"/>
                        </a:lnSpc>
                        <a:spcBef>
                          <a:spcPts val="30"/>
                        </a:spcBef>
                        <a:spcAft>
                          <a:spcPts val="0"/>
                        </a:spcAft>
                        <a:buNone/>
                      </a:pPr>
                      <a:r>
                        <a:rPr lang="ar-SA" sz="1200">
                          <a:latin typeface="Arial"/>
                          <a:ea typeface="Arial"/>
                          <a:cs typeface="Arial"/>
                          <a:sym typeface="Arial"/>
                        </a:rPr>
                        <a:t>هل توجد أي معلومات مفيدة في الفصول السابقة من الكتاب؟</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572500">
                <a:tc>
                  <a:txBody>
                    <a:bodyPr/>
                    <a:lstStyle/>
                    <a:p>
                      <a:pPr indent="0" lvl="0" marL="88265" marR="324485" rtl="1" algn="r">
                        <a:lnSpc>
                          <a:spcPct val="100800"/>
                        </a:lnSpc>
                        <a:spcBef>
                          <a:spcPts val="0"/>
                        </a:spcBef>
                        <a:spcAft>
                          <a:spcPts val="0"/>
                        </a:spcAft>
                        <a:buNone/>
                      </a:pPr>
                      <a:r>
                        <a:rPr b="1" lang="ar-SA" sz="1200">
                          <a:latin typeface="Arial"/>
                          <a:ea typeface="Arial"/>
                          <a:cs typeface="Arial"/>
                          <a:sym typeface="Arial"/>
                        </a:rPr>
                        <a:t>G – توجيه الحوار أو النشاط</a:t>
                      </a:r>
                      <a:endParaRPr/>
                    </a:p>
                    <a:p>
                      <a:pPr indent="0" lvl="0" marL="88265" marR="107314" rtl="1" algn="r">
                        <a:lnSpc>
                          <a:spcPct val="102200"/>
                        </a:lnSpc>
                        <a:spcBef>
                          <a:spcPts val="195"/>
                        </a:spcBef>
                        <a:spcAft>
                          <a:spcPts val="0"/>
                        </a:spcAft>
                        <a:buNone/>
                      </a:pPr>
                      <a:r>
                        <a:rPr i="1" lang="ar-SA" sz="1200">
                          <a:latin typeface="Arial"/>
                          <a:ea typeface="Arial"/>
                          <a:cs typeface="Arial"/>
                          <a:sym typeface="Arial"/>
                        </a:rPr>
                        <a:t>تحمُّل مسؤولية تشكيل النشاط أو تركيز الحوار في الاتجاه المرغوب أو استخدام إستراتيجيات الدعم الأخرى لدعم الحوار أو التعلم</a:t>
                      </a:r>
                      <a:endParaRPr/>
                    </a:p>
                    <a:p>
                      <a:pPr indent="0" lvl="0" marL="88265" marR="85090" rtl="1" algn="r">
                        <a:lnSpc>
                          <a:spcPct val="101400"/>
                        </a:lnSpc>
                        <a:spcBef>
                          <a:spcPts val="275"/>
                        </a:spcBef>
                        <a:spcAft>
                          <a:spcPts val="0"/>
                        </a:spcAft>
                        <a:buNone/>
                      </a:pPr>
                      <a:r>
                        <a:rPr b="1" lang="ar-SA" sz="1200">
                          <a:latin typeface="Arial"/>
                          <a:ea typeface="Arial"/>
                          <a:cs typeface="Arial"/>
                          <a:sym typeface="Arial"/>
                        </a:rPr>
                        <a:t>(تسجل هذه الفئة العامة المساهمات التي تدعم سير الحوار بسلاسة وقد تعزز مشاركة الطلاب)</a:t>
                      </a:r>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1" algn="r">
                        <a:lnSpc>
                          <a:spcPct val="100000"/>
                        </a:lnSpc>
                        <a:spcBef>
                          <a:spcPts val="0"/>
                        </a:spcBef>
                        <a:spcAft>
                          <a:spcPts val="0"/>
                        </a:spcAft>
                        <a:buSzPts val="1200"/>
                        <a:buFont typeface="Arial"/>
                        <a:buChar char="•"/>
                      </a:pPr>
                      <a:r>
                        <a:rPr lang="ar-SA" sz="1200">
                          <a:latin typeface="Arial"/>
                          <a:ea typeface="Arial"/>
                          <a:cs typeface="Arial"/>
                          <a:sym typeface="Arial"/>
                        </a:rPr>
                        <a:t>تشجيع الحوار فيما بين الطلاب</a:t>
                      </a:r>
                      <a:endParaRPr/>
                    </a:p>
                    <a:p>
                      <a:pPr indent="-171450" lvl="0" marL="259715" marR="0" rtl="1" algn="r">
                        <a:lnSpc>
                          <a:spcPct val="100000"/>
                        </a:lnSpc>
                        <a:spcBef>
                          <a:spcPts val="785"/>
                        </a:spcBef>
                        <a:spcAft>
                          <a:spcPts val="0"/>
                        </a:spcAft>
                        <a:buSzPts val="1200"/>
                        <a:buFont typeface="Arial"/>
                        <a:buChar char="•"/>
                      </a:pPr>
                      <a:r>
                        <a:rPr lang="ar-SA" sz="1200">
                          <a:latin typeface="Arial"/>
                          <a:ea typeface="Arial"/>
                          <a:cs typeface="Arial"/>
                          <a:sym typeface="Arial"/>
                        </a:rPr>
                        <a:t>منح وقت للتفكير</a:t>
                      </a:r>
                      <a:endParaRPr/>
                    </a:p>
                    <a:p>
                      <a:pPr indent="-171450" lvl="0" marL="259715" marR="0" rtl="1" algn="r">
                        <a:lnSpc>
                          <a:spcPct val="100000"/>
                        </a:lnSpc>
                        <a:spcBef>
                          <a:spcPts val="1095"/>
                        </a:spcBef>
                        <a:spcAft>
                          <a:spcPts val="0"/>
                        </a:spcAft>
                        <a:buSzPts val="1200"/>
                        <a:buFont typeface="Arial"/>
                        <a:buChar char="•"/>
                      </a:pPr>
                      <a:r>
                        <a:rPr lang="ar-SA" sz="1200">
                          <a:latin typeface="Arial"/>
                          <a:ea typeface="Arial"/>
                          <a:cs typeface="Arial"/>
                          <a:sym typeface="Arial"/>
                        </a:rPr>
                        <a:t>اقتراح مسارات العمل أو الاستفسار الممكنة</a:t>
                      </a:r>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b="1" lang="ar-SA" sz="1200">
                          <a:latin typeface="Arial"/>
                          <a:ea typeface="Arial"/>
                          <a:cs typeface="Arial"/>
                          <a:sym typeface="Arial"/>
                        </a:rPr>
                        <a:t>كلمات رئيسية محتملة للبحث عنها:</a:t>
                      </a:r>
                      <a:endParaRPr/>
                    </a:p>
                    <a:p>
                      <a:pPr indent="0" lvl="0" marL="88265" marR="0" rtl="1" algn="r">
                        <a:lnSpc>
                          <a:spcPct val="100000"/>
                        </a:lnSpc>
                        <a:spcBef>
                          <a:spcPts val="300"/>
                        </a:spcBef>
                        <a:spcAft>
                          <a:spcPts val="0"/>
                        </a:spcAft>
                        <a:buNone/>
                      </a:pPr>
                      <a:r>
                        <a:rPr lang="ar-SA" sz="1200">
                          <a:latin typeface="Arial"/>
                          <a:ea typeface="Arial"/>
                          <a:cs typeface="Arial"/>
                          <a:sym typeface="Arial"/>
                        </a:rPr>
                        <a:t>"ماذا عن"، "ركّز"، "ركّز على"، "دعونا نجرب"، "لا داعي للتسرع"</a:t>
                      </a:r>
                      <a:endParaRPr/>
                    </a:p>
                    <a:p>
                      <a:pPr indent="0" lvl="0" marL="88265" marR="0" rtl="1" algn="r">
                        <a:lnSpc>
                          <a:spcPct val="100000"/>
                        </a:lnSpc>
                        <a:spcBef>
                          <a:spcPts val="250"/>
                        </a:spcBef>
                        <a:spcAft>
                          <a:spcPts val="0"/>
                        </a:spcAft>
                        <a:buNone/>
                      </a:pPr>
                      <a:r>
                        <a:rPr b="1" lang="ar-SA" sz="1200">
                          <a:latin typeface="Arial"/>
                          <a:ea typeface="Arial"/>
                          <a:cs typeface="Arial"/>
                          <a:sym typeface="Arial"/>
                        </a:rPr>
                        <a:t>أمثلة:</a:t>
                      </a:r>
                      <a:endParaRPr/>
                    </a:p>
                    <a:p>
                      <a:pPr indent="0" lvl="0" marL="88265" marR="709930" rtl="1" algn="r">
                        <a:lnSpc>
                          <a:spcPct val="100899"/>
                        </a:lnSpc>
                        <a:spcBef>
                          <a:spcPts val="0"/>
                        </a:spcBef>
                        <a:spcAft>
                          <a:spcPts val="0"/>
                        </a:spcAft>
                        <a:buNone/>
                      </a:pPr>
                      <a:r>
                        <a:rPr lang="ar-SA" sz="1200">
                          <a:latin typeface="Arial"/>
                          <a:ea typeface="Arial"/>
                          <a:cs typeface="Arial"/>
                          <a:sym typeface="Arial"/>
                        </a:rPr>
                        <a:t>إذن، ردًا على السؤال، ما الذي اكتشفته؟ هل تفكر في...؟</a:t>
                      </a:r>
                      <a:endParaRPr/>
                    </a:p>
                    <a:p>
                      <a:pPr indent="0" lvl="0" marL="88265" marR="116839" rtl="1" algn="r">
                        <a:lnSpc>
                          <a:spcPct val="100899"/>
                        </a:lnSpc>
                        <a:spcBef>
                          <a:spcPts val="20"/>
                        </a:spcBef>
                        <a:spcAft>
                          <a:spcPts val="0"/>
                        </a:spcAft>
                        <a:buNone/>
                      </a:pPr>
                      <a:r>
                        <a:rPr lang="ar-SA" sz="1200">
                          <a:solidFill>
                            <a:schemeClr val="dk1"/>
                          </a:solidFill>
                          <a:latin typeface="Arial"/>
                          <a:ea typeface="Arial"/>
                          <a:cs typeface="Arial"/>
                          <a:sym typeface="Arial"/>
                        </a:rPr>
                        <a:t>لا تقلق، جرب... دعنا نجرب الجمع بدلاً من ذلك!</a:t>
                      </a:r>
                      <a:endParaRPr/>
                    </a:p>
                    <a:p>
                      <a:pPr indent="0" lvl="0" marL="88265" marR="116839" rtl="1" algn="r">
                        <a:lnSpc>
                          <a:spcPct val="100899"/>
                        </a:lnSpc>
                        <a:spcBef>
                          <a:spcPts val="20"/>
                        </a:spcBef>
                        <a:spcAft>
                          <a:spcPts val="0"/>
                        </a:spcAft>
                        <a:buNone/>
                      </a:pPr>
                      <a:r>
                        <a:rPr lang="ar-SA" sz="1200">
                          <a:latin typeface="Arial"/>
                          <a:ea typeface="Arial"/>
                          <a:cs typeface="Arial"/>
                          <a:sym typeface="Arial"/>
                        </a:rPr>
                        <a:t>خذ وقتك وأخبرني عندما تخطر ببالك أي فكرة.  </a:t>
                      </a:r>
                      <a:endParaRPr/>
                    </a:p>
                    <a:p>
                      <a:pPr indent="0" lvl="0" marL="88265" marR="116839" rtl="1" algn="r">
                        <a:lnSpc>
                          <a:spcPct val="100899"/>
                        </a:lnSpc>
                        <a:spcBef>
                          <a:spcPts val="20"/>
                        </a:spcBef>
                        <a:spcAft>
                          <a:spcPts val="0"/>
                        </a:spcAft>
                        <a:buNone/>
                      </a:pPr>
                      <a:r>
                        <a:rPr lang="ar-SA" sz="1200">
                          <a:latin typeface="Arial"/>
                          <a:ea typeface="Arial"/>
                          <a:cs typeface="Arial"/>
                          <a:sym typeface="Arial"/>
                        </a:rPr>
                        <a:t>لمَ لا تشرح لكيلي ما نفعله؟</a:t>
                      </a:r>
                      <a:endParaRPr/>
                    </a:p>
                    <a:p>
                      <a:pPr indent="0" lvl="0" marL="88265" marR="356870" rtl="1" algn="r">
                        <a:lnSpc>
                          <a:spcPct val="100800"/>
                        </a:lnSpc>
                        <a:spcBef>
                          <a:spcPts val="20"/>
                        </a:spcBef>
                        <a:spcAft>
                          <a:spcPts val="0"/>
                        </a:spcAft>
                        <a:buNone/>
                      </a:pPr>
                      <a:r>
                        <a:rPr lang="ar-SA" sz="1200">
                          <a:latin typeface="Arial"/>
                          <a:ea typeface="Arial"/>
                          <a:cs typeface="Arial"/>
                          <a:sym typeface="Arial"/>
                        </a:rPr>
                        <a:t>في أزواج، هل يمكنكم مناقشة أي من هذه المصادر تعتقدون أنه الرواية الأوثق للمعركة؟</a:t>
                      </a:r>
                      <a:endParaRPr/>
                    </a:p>
                    <a:p>
                      <a:pPr indent="0" lvl="0" marL="88265" marR="0" rtl="1" algn="r">
                        <a:lnSpc>
                          <a:spcPct val="100000"/>
                        </a:lnSpc>
                        <a:spcBef>
                          <a:spcPts val="30"/>
                        </a:spcBef>
                        <a:spcAft>
                          <a:spcPts val="0"/>
                        </a:spcAft>
                        <a:buNone/>
                      </a:pPr>
                      <a:r>
                        <a:rPr lang="ar-SA" sz="1200">
                          <a:latin typeface="Arial"/>
                          <a:ea typeface="Arial"/>
                          <a:cs typeface="Arial"/>
                          <a:sym typeface="Arial"/>
                        </a:rPr>
                        <a:t>ما الذي كان نيوتن سيقوله في هذه الحالة؟</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93" name="Google Shape;793;p56"/>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7" name="Shape 797"/>
        <p:cNvGrpSpPr/>
        <p:nvPr/>
      </p:nvGrpSpPr>
      <p:grpSpPr>
        <a:xfrm>
          <a:off x="0" y="0"/>
          <a:ext cx="0" cy="0"/>
          <a:chOff x="0" y="0"/>
          <a:chExt cx="0" cy="0"/>
        </a:xfrm>
      </p:grpSpPr>
      <p:graphicFrame>
        <p:nvGraphicFramePr>
          <p:cNvPr id="798" name="Google Shape;798;p57"/>
          <p:cNvGraphicFramePr/>
          <p:nvPr/>
        </p:nvGraphicFramePr>
        <p:xfrm>
          <a:off x="423552" y="636912"/>
          <a:ext cx="3000000" cy="3000000"/>
        </p:xfrm>
        <a:graphic>
          <a:graphicData uri="http://schemas.openxmlformats.org/drawingml/2006/table">
            <a:tbl>
              <a:tblPr bandRow="1" firstRow="1">
                <a:noFill/>
                <a:tableStyleId>{39A37FA2-8D4B-4AD9-9F46-37E25183F264}</a:tableStyleId>
              </a:tblPr>
              <a:tblGrid>
                <a:gridCol w="2471925"/>
                <a:gridCol w="3139450"/>
                <a:gridCol w="4172700"/>
              </a:tblGrid>
              <a:tr h="883925">
                <a:tc>
                  <a:txBody>
                    <a:bodyPr/>
                    <a:lstStyle/>
                    <a:p>
                      <a:pPr indent="0" lvl="0" marL="0" marR="0" rtl="1" algn="r">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570230" marR="0" rtl="1" algn="r">
                        <a:lnSpc>
                          <a:spcPct val="100000"/>
                        </a:lnSpc>
                        <a:spcBef>
                          <a:spcPts val="0"/>
                        </a:spcBef>
                        <a:spcAft>
                          <a:spcPts val="0"/>
                        </a:spcAft>
                        <a:buNone/>
                      </a:pPr>
                      <a:r>
                        <a:rPr b="1" lang="ar-SA" sz="1200">
                          <a:latin typeface="Arimo"/>
                          <a:ea typeface="Arimo"/>
                          <a:cs typeface="Arimo"/>
                          <a:sym typeface="Arimo"/>
                        </a:rPr>
                        <a:t>فئات الترميز</a:t>
                      </a:r>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319088" marR="0" rtl="1" algn="r">
                        <a:lnSpc>
                          <a:spcPct val="100000"/>
                        </a:lnSpc>
                        <a:spcBef>
                          <a:spcPts val="0"/>
                        </a:spcBef>
                        <a:spcAft>
                          <a:spcPts val="0"/>
                        </a:spcAft>
                        <a:buNone/>
                      </a:pPr>
                      <a:r>
                        <a:rPr b="1" lang="ar-SA" sz="1200">
                          <a:latin typeface="Arimo"/>
                          <a:ea typeface="Arimo"/>
                          <a:cs typeface="Arimo"/>
                          <a:sym typeface="Arimo"/>
                        </a:rPr>
                        <a:t>المساهمات والإستراتيجيات</a:t>
                      </a:r>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0" marR="0" rtl="1" algn="ctr">
                        <a:lnSpc>
                          <a:spcPct val="100000"/>
                        </a:lnSpc>
                        <a:spcBef>
                          <a:spcPts val="0"/>
                        </a:spcBef>
                        <a:spcAft>
                          <a:spcPts val="0"/>
                        </a:spcAft>
                        <a:buNone/>
                      </a:pPr>
                      <a:r>
                        <a:rPr b="1" lang="ar-SA" sz="1200">
                          <a:latin typeface="Arimo"/>
                          <a:ea typeface="Arimo"/>
                          <a:cs typeface="Arimo"/>
                          <a:sym typeface="Arimo"/>
                        </a:rPr>
                        <a:t>ماذا نسمع؟</a:t>
                      </a:r>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212600">
                <a:tc>
                  <a:txBody>
                    <a:bodyPr/>
                    <a:lstStyle/>
                    <a:p>
                      <a:pPr indent="0" lvl="0" marL="88265" marR="0" rtl="1" algn="just">
                        <a:lnSpc>
                          <a:spcPct val="100000"/>
                        </a:lnSpc>
                        <a:spcBef>
                          <a:spcPts val="0"/>
                        </a:spcBef>
                        <a:spcAft>
                          <a:spcPts val="0"/>
                        </a:spcAft>
                        <a:buNone/>
                      </a:pPr>
                      <a:r>
                        <a:rPr b="1" lang="ar-SA" sz="1150">
                          <a:latin typeface="Arial"/>
                          <a:ea typeface="Arial"/>
                          <a:cs typeface="Arial"/>
                          <a:sym typeface="Arial"/>
                        </a:rPr>
                        <a:t>E – التعبير عن الأفكار أو الدعوة لطرحها</a:t>
                      </a:r>
                      <a:endParaRPr/>
                    </a:p>
                    <a:p>
                      <a:pPr indent="0" lvl="0" marL="88265" marR="173990" rtl="1" algn="r">
                        <a:lnSpc>
                          <a:spcPct val="102600"/>
                        </a:lnSpc>
                        <a:spcBef>
                          <a:spcPts val="190"/>
                        </a:spcBef>
                        <a:spcAft>
                          <a:spcPts val="0"/>
                        </a:spcAft>
                        <a:buNone/>
                      </a:pPr>
                      <a:r>
                        <a:rPr i="1" lang="ar-SA" sz="1150"/>
                        <a:t>طرح المساهمات ذات الصلة أو دعوة الآخرين لطرحها من </a:t>
                      </a:r>
                      <a:r>
                        <a:rPr i="1" lang="ar-SA" sz="1150">
                          <a:latin typeface="Arial"/>
                          <a:ea typeface="Arial"/>
                          <a:cs typeface="Arial"/>
                          <a:sym typeface="Arial"/>
                        </a:rPr>
                        <a:t>أجل بدء الحوار أو</a:t>
                      </a:r>
                      <a:r>
                        <a:rPr i="1" lang="ar-SA" sz="1150"/>
                        <a:t> تعزيزه </a:t>
                      </a:r>
                      <a:r>
                        <a:rPr b="1" i="1" lang="ar-SA" sz="1150">
                          <a:latin typeface="Arial"/>
                          <a:ea typeface="Arial"/>
                          <a:cs typeface="Arial"/>
                          <a:sym typeface="Arial"/>
                        </a:rPr>
                        <a:t>(تلك المساهمات التي لا تغطيها الفئات الأخرى)</a:t>
                      </a:r>
                      <a:endParaRPr b="1" i="1" sz="1150">
                        <a:latin typeface="Arial"/>
                        <a:ea typeface="Arial"/>
                        <a:cs typeface="Arial"/>
                        <a:sym typeface="Arial"/>
                      </a:endParaRPr>
                    </a:p>
                    <a:p>
                      <a:pPr indent="0" lvl="0" marL="88265" marR="173990" rtl="1" algn="r">
                        <a:lnSpc>
                          <a:spcPct val="102600"/>
                        </a:lnSpc>
                        <a:spcBef>
                          <a:spcPts val="190"/>
                        </a:spcBef>
                        <a:spcAft>
                          <a:spcPts val="0"/>
                        </a:spcAft>
                        <a:buNone/>
                      </a:pPr>
                      <a:r>
                        <a:t/>
                      </a:r>
                      <a:endParaRPr b="1" i="1" sz="1150">
                        <a:latin typeface="Arial"/>
                        <a:ea typeface="Arial"/>
                        <a:cs typeface="Arial"/>
                        <a:sym typeface="Arial"/>
                      </a:endParaRPr>
                    </a:p>
                    <a:p>
                      <a:pPr indent="0" lvl="0" marL="88265" marR="173990" rtl="1" algn="r">
                        <a:lnSpc>
                          <a:spcPct val="102600"/>
                        </a:lnSpc>
                        <a:spcBef>
                          <a:spcPts val="190"/>
                        </a:spcBef>
                        <a:spcAft>
                          <a:spcPts val="0"/>
                        </a:spcAft>
                        <a:buNone/>
                      </a:pPr>
                      <a:r>
                        <a:rPr lang="ar-SA" sz="1200"/>
                        <a:t>(تغطي هذه الفئة العامة المساهمات والدعوات - التي لا تغطيها الفئات الأخرى - التي تتعلق بالطلاب وتشركهم في نشاط التعلم. هذه المساهمات ليست حوارية في جوهرها ولكنها تدعم المناقشة.)</a:t>
                      </a:r>
                      <a:endParaRPr b="1" i="1"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83515" lvl="0" marL="271780" marR="96520" rtl="1" algn="r">
                        <a:lnSpc>
                          <a:spcPct val="102200"/>
                        </a:lnSpc>
                        <a:spcBef>
                          <a:spcPts val="0"/>
                        </a:spcBef>
                        <a:spcAft>
                          <a:spcPts val="0"/>
                        </a:spcAft>
                        <a:buSzPts val="1150"/>
                        <a:buFont typeface="Noto Sans Symbols"/>
                        <a:buChar char="●"/>
                      </a:pPr>
                      <a:r>
                        <a:rPr lang="ar-SA" sz="1150">
                          <a:latin typeface="Arial"/>
                          <a:ea typeface="Arial"/>
                          <a:cs typeface="Arial"/>
                          <a:sym typeface="Arial"/>
                        </a:rPr>
                        <a:t>الدعوة لطرح الآراء أو الأفكار أو المعتقدات أو الأمثلة دون الرجوع إلى المساهمات السابقة أو الانطلاق منها، عادة عن طريق طرح أسئلة مفتوحة أو عامة، أو عن طريق جذب المزيد من الأشخاص إلى النقاش دون دعوتهم صراحة ل</a:t>
                      </a:r>
                      <a:r>
                        <a:rPr lang="ar-SA" sz="1100">
                          <a:latin typeface="Arimo"/>
                          <a:ea typeface="Arimo"/>
                          <a:cs typeface="Arimo"/>
                          <a:sym typeface="Arimo"/>
                        </a:rPr>
                        <a:t>إثراء الأفكار</a:t>
                      </a:r>
                      <a:r>
                        <a:rPr lang="ar-SA" sz="1150">
                          <a:latin typeface="Arial"/>
                          <a:ea typeface="Arial"/>
                          <a:cs typeface="Arial"/>
                          <a:sym typeface="Arial"/>
                        </a:rPr>
                        <a:t>/ استخدام التعليل/ التنسيق/ الاستفسار</a:t>
                      </a:r>
                      <a:endParaRPr/>
                    </a:p>
                    <a:p>
                      <a:pPr indent="0" lvl="0" marL="0" marR="0" rtl="1" algn="r">
                        <a:lnSpc>
                          <a:spcPct val="100000"/>
                        </a:lnSpc>
                        <a:spcBef>
                          <a:spcPts val="0"/>
                        </a:spcBef>
                        <a:spcAft>
                          <a:spcPts val="0"/>
                        </a:spcAft>
                        <a:buSzPts val="1450"/>
                        <a:buFont typeface="Noto Sans Symbols"/>
                        <a:buNone/>
                      </a:pPr>
                      <a:r>
                        <a:t/>
                      </a:r>
                      <a:endParaRPr sz="1450">
                        <a:latin typeface="Times New Roman"/>
                        <a:ea typeface="Times New Roman"/>
                        <a:cs typeface="Times New Roman"/>
                        <a:sym typeface="Times New Roman"/>
                      </a:endParaRPr>
                    </a:p>
                    <a:p>
                      <a:pPr indent="-183515" lvl="0" marL="271780" marR="137160" rtl="1" algn="r">
                        <a:lnSpc>
                          <a:spcPct val="101400"/>
                        </a:lnSpc>
                        <a:spcBef>
                          <a:spcPts val="0"/>
                        </a:spcBef>
                        <a:spcAft>
                          <a:spcPts val="0"/>
                        </a:spcAft>
                        <a:buSzPts val="1150"/>
                        <a:buFont typeface="Noto Sans Symbols"/>
                        <a:buChar char="●"/>
                      </a:pPr>
                      <a:r>
                        <a:rPr lang="ar-SA" sz="1150">
                          <a:latin typeface="Arial"/>
                          <a:ea typeface="Arial"/>
                          <a:cs typeface="Arial"/>
                          <a:sym typeface="Arial"/>
                        </a:rPr>
                        <a:t>تقديم مساهمة ذات صلة، بما في ذلك الردود القصيرة على الأسئلة المغلقة؛ تقارير عامة؛ أفكار موسعة غير مرتبطة صراحةً بالمساهمات السابقة</a:t>
                      </a:r>
                      <a:endParaRPr/>
                    </a:p>
                  </a:txBody>
                  <a:tcPr marT="1117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1" algn="r">
                        <a:lnSpc>
                          <a:spcPct val="100000"/>
                        </a:lnSpc>
                        <a:spcBef>
                          <a:spcPts val="0"/>
                        </a:spcBef>
                        <a:spcAft>
                          <a:spcPts val="0"/>
                        </a:spcAft>
                        <a:buNone/>
                      </a:pPr>
                      <a:r>
                        <a:rPr b="1" lang="ar-SA" sz="1150">
                          <a:latin typeface="Arial"/>
                          <a:ea typeface="Arial"/>
                          <a:cs typeface="Arial"/>
                          <a:sym typeface="Arial"/>
                        </a:rPr>
                        <a:t>كلمات رئيسية محتملة للبحث عنها:</a:t>
                      </a:r>
                      <a:endParaRPr/>
                    </a:p>
                    <a:p>
                      <a:pPr indent="0" lvl="0" marL="88265" marR="504825" rtl="1" algn="r">
                        <a:lnSpc>
                          <a:spcPct val="100800"/>
                        </a:lnSpc>
                        <a:spcBef>
                          <a:spcPts val="310"/>
                        </a:spcBef>
                        <a:spcAft>
                          <a:spcPts val="0"/>
                        </a:spcAft>
                        <a:buNone/>
                      </a:pPr>
                      <a:r>
                        <a:rPr lang="ar-SA" sz="1150">
                          <a:latin typeface="Arial"/>
                          <a:ea typeface="Arial"/>
                          <a:cs typeface="Arial"/>
                          <a:sym typeface="Arial"/>
                        </a:rPr>
                        <a:t>"ما رأيك في...؟"، "أخبرني"، "ما أفكارك"، "رأيي..."</a:t>
                      </a:r>
                      <a:endParaRPr/>
                    </a:p>
                    <a:p>
                      <a:pPr indent="0" lvl="0" marL="0" marR="0" rtl="1" algn="r">
                        <a:lnSpc>
                          <a:spcPct val="100000"/>
                        </a:lnSpc>
                        <a:spcBef>
                          <a:spcPts val="10"/>
                        </a:spcBef>
                        <a:spcAft>
                          <a:spcPts val="0"/>
                        </a:spcAft>
                        <a:buNone/>
                      </a:pPr>
                      <a:r>
                        <a:t/>
                      </a:r>
                      <a:endParaRPr sz="1250">
                        <a:latin typeface="Times New Roman"/>
                        <a:ea typeface="Times New Roman"/>
                        <a:cs typeface="Times New Roman"/>
                        <a:sym typeface="Times New Roman"/>
                      </a:endParaRPr>
                    </a:p>
                    <a:p>
                      <a:pPr indent="0" lvl="0" marL="88265" marR="0" rtl="1" algn="r">
                        <a:lnSpc>
                          <a:spcPct val="100000"/>
                        </a:lnSpc>
                        <a:spcBef>
                          <a:spcPts val="0"/>
                        </a:spcBef>
                        <a:spcAft>
                          <a:spcPts val="0"/>
                        </a:spcAft>
                        <a:buNone/>
                      </a:pPr>
                      <a:r>
                        <a:rPr b="1" lang="ar-SA" sz="1150">
                          <a:latin typeface="Arial"/>
                          <a:ea typeface="Arial"/>
                          <a:cs typeface="Arial"/>
                          <a:sym typeface="Arial"/>
                        </a:rPr>
                        <a:t>أمثلة:</a:t>
                      </a:r>
                      <a:endParaRPr/>
                    </a:p>
                    <a:p>
                      <a:pPr indent="0" lvl="0" marL="88265" marR="0" rtl="1" algn="r">
                        <a:lnSpc>
                          <a:spcPct val="100000"/>
                        </a:lnSpc>
                        <a:spcBef>
                          <a:spcPts val="225"/>
                        </a:spcBef>
                        <a:spcAft>
                          <a:spcPts val="0"/>
                        </a:spcAft>
                        <a:buNone/>
                      </a:pPr>
                      <a:r>
                        <a:rPr lang="ar-SA" sz="1150">
                          <a:latin typeface="Arial"/>
                          <a:ea typeface="Arial"/>
                          <a:cs typeface="Arial"/>
                          <a:sym typeface="Arial"/>
                        </a:rPr>
                        <a:t>ما رأيكِ، ماريا؟</a:t>
                      </a:r>
                      <a:endParaRPr sz="1150">
                        <a:latin typeface="Arial"/>
                        <a:ea typeface="Arial"/>
                        <a:cs typeface="Arial"/>
                        <a:sym typeface="Arial"/>
                      </a:endParaRPr>
                    </a:p>
                    <a:p>
                      <a:pPr indent="0" lvl="0" marL="88265" marR="0" rtl="1" algn="r">
                        <a:lnSpc>
                          <a:spcPct val="100000"/>
                        </a:lnSpc>
                        <a:spcBef>
                          <a:spcPts val="225"/>
                        </a:spcBef>
                        <a:spcAft>
                          <a:spcPts val="0"/>
                        </a:spcAft>
                        <a:buNone/>
                      </a:pPr>
                      <a:r>
                        <a:rPr lang="ar-SA" sz="1150">
                          <a:latin typeface="Arial"/>
                          <a:ea typeface="Arial"/>
                          <a:cs typeface="Arial"/>
                          <a:sym typeface="Arial"/>
                        </a:rPr>
                        <a:t>أعتقد أننا بحاجة لضبط استخدام الأسلحة بشكل أكبر</a:t>
                      </a:r>
                      <a:endParaRPr sz="1150">
                        <a:latin typeface="Arial"/>
                        <a:ea typeface="Arial"/>
                        <a:cs typeface="Arial"/>
                        <a:sym typeface="Arial"/>
                      </a:endParaRPr>
                    </a:p>
                    <a:p>
                      <a:pPr indent="0" lvl="0" marL="88265" marR="130810" rtl="1" algn="r">
                        <a:lnSpc>
                          <a:spcPct val="100800"/>
                        </a:lnSpc>
                        <a:spcBef>
                          <a:spcPts val="215"/>
                        </a:spcBef>
                        <a:spcAft>
                          <a:spcPts val="0"/>
                        </a:spcAft>
                        <a:buNone/>
                      </a:pPr>
                      <a:r>
                        <a:rPr lang="ar-SA" sz="1150">
                          <a:latin typeface="Arial"/>
                          <a:ea typeface="Arial"/>
                          <a:cs typeface="Arial"/>
                          <a:sym typeface="Arial"/>
                        </a:rPr>
                        <a:t>ما الذي تعتقد أنه مهم حقًا في هذا النص؟ هل يمكنك تحديد بعض الكلمات الرئيسية ووضع خط تحتها على السبورة؟</a:t>
                      </a:r>
                      <a:endParaRPr/>
                    </a:p>
                    <a:p>
                      <a:pPr indent="0" lvl="0" marL="88265" marR="0" rtl="1" algn="r">
                        <a:lnSpc>
                          <a:spcPct val="100000"/>
                        </a:lnSpc>
                        <a:spcBef>
                          <a:spcPts val="225"/>
                        </a:spcBef>
                        <a:spcAft>
                          <a:spcPts val="0"/>
                        </a:spcAft>
                        <a:buNone/>
                      </a:pPr>
                      <a:r>
                        <a:rPr lang="ar-SA" sz="1150">
                          <a:latin typeface="Arial"/>
                          <a:ea typeface="Arial"/>
                          <a:cs typeface="Arial"/>
                          <a:sym typeface="Arial"/>
                        </a:rPr>
                        <a:t>هل هناك المزيد من الأفكار حول ذلك؟</a:t>
                      </a:r>
                      <a:endParaRPr/>
                    </a:p>
                    <a:p>
                      <a:pPr indent="0" lvl="0" marL="88265" marR="1200150" rtl="1" algn="r">
                        <a:lnSpc>
                          <a:spcPct val="116500"/>
                        </a:lnSpc>
                        <a:spcBef>
                          <a:spcPts val="0"/>
                        </a:spcBef>
                        <a:spcAft>
                          <a:spcPts val="0"/>
                        </a:spcAft>
                        <a:buNone/>
                      </a:pPr>
                      <a:r>
                        <a:rPr lang="ar-SA" sz="1150">
                          <a:latin typeface="Arial"/>
                          <a:ea typeface="Arial"/>
                          <a:cs typeface="Arial"/>
                          <a:sym typeface="Arial"/>
                        </a:rPr>
                        <a:t>كم عدد الحيوانات ذات الأرجل الأربع التي يمكنك تسميتها؟</a:t>
                      </a:r>
                      <a:endParaRPr sz="1150">
                        <a:latin typeface="Arial"/>
                        <a:ea typeface="Arial"/>
                        <a:cs typeface="Arial"/>
                        <a:sym typeface="Arial"/>
                      </a:endParaRPr>
                    </a:p>
                    <a:p>
                      <a:pPr indent="0" lvl="0" marL="88265" marR="1200150" rtl="1" algn="r">
                        <a:lnSpc>
                          <a:spcPct val="116500"/>
                        </a:lnSpc>
                        <a:spcBef>
                          <a:spcPts val="0"/>
                        </a:spcBef>
                        <a:spcAft>
                          <a:spcPts val="0"/>
                        </a:spcAft>
                        <a:buNone/>
                      </a:pPr>
                      <a:r>
                        <a:rPr lang="ar-SA" sz="1150">
                          <a:latin typeface="Arial"/>
                          <a:ea typeface="Arial"/>
                          <a:cs typeface="Arial"/>
                          <a:sym typeface="Arial"/>
                        </a:rPr>
                        <a:t>برأيي أن الخيول هي أفضل الحيوانات</a:t>
                      </a:r>
                      <a:endParaRPr/>
                    </a:p>
                    <a:p>
                      <a:pPr indent="0" lvl="0" marL="88265" marR="1200150" rtl="1" algn="r">
                        <a:lnSpc>
                          <a:spcPct val="116500"/>
                        </a:lnSpc>
                        <a:spcBef>
                          <a:spcPts val="0"/>
                        </a:spcBef>
                        <a:spcAft>
                          <a:spcPts val="0"/>
                        </a:spcAft>
                        <a:buNone/>
                      </a:pPr>
                      <a:r>
                        <a:rPr lang="ar-SA" sz="1150">
                          <a:latin typeface="Arial"/>
                          <a:ea typeface="Arial"/>
                          <a:cs typeface="Arial"/>
                          <a:sym typeface="Arial"/>
                        </a:rPr>
                        <a:t>هذا الرسم البياني يشير إلى أنه توجد علاقة بين الفقر والصحة </a:t>
                      </a:r>
                      <a:endParaRPr/>
                    </a:p>
                    <a:p>
                      <a:pPr indent="0" lvl="0" marL="88265" marR="1200150" rtl="1" algn="r">
                        <a:lnSpc>
                          <a:spcPct val="116500"/>
                        </a:lnSpc>
                        <a:spcBef>
                          <a:spcPts val="0"/>
                        </a:spcBef>
                        <a:spcAft>
                          <a:spcPts val="0"/>
                        </a:spcAft>
                        <a:buNone/>
                      </a:pPr>
                      <a:r>
                        <a:rPr lang="ar-SA" sz="1150">
                          <a:latin typeface="Arial"/>
                          <a:ea typeface="Arial"/>
                          <a:cs typeface="Arial"/>
                          <a:sym typeface="Arial"/>
                        </a:rPr>
                        <a:t>  ماذا تعرف عن طريقة عمل الكهرباء؟ دعونا نطرح الأفكار...</a:t>
                      </a:r>
                      <a:endParaRPr sz="1150">
                        <a:latin typeface="Arial"/>
                        <a:ea typeface="Arial"/>
                        <a:cs typeface="Arial"/>
                        <a:sym typeface="Arial"/>
                      </a:endParaRPr>
                    </a:p>
                    <a:p>
                      <a:pPr indent="0" lvl="0" marL="88265" marR="1200150" rtl="1" algn="r">
                        <a:lnSpc>
                          <a:spcPct val="116500"/>
                        </a:lnSpc>
                        <a:spcBef>
                          <a:spcPts val="0"/>
                        </a:spcBef>
                        <a:spcAft>
                          <a:spcPts val="0"/>
                        </a:spcAft>
                        <a:buNone/>
                      </a:pPr>
                      <a:r>
                        <a:rPr lang="ar-SA" sz="1150">
                          <a:latin typeface="Arial"/>
                          <a:ea typeface="Arial"/>
                          <a:cs typeface="Arial"/>
                          <a:sym typeface="Arial"/>
                        </a:rPr>
                        <a:t>قبل أيام حصل ذلك لأمي!</a:t>
                      </a:r>
                      <a:endParaRPr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99" name="Google Shape;799;p57"/>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3" name="Shape 803"/>
        <p:cNvGrpSpPr/>
        <p:nvPr/>
      </p:nvGrpSpPr>
      <p:grpSpPr>
        <a:xfrm>
          <a:off x="0" y="0"/>
          <a:ext cx="0" cy="0"/>
          <a:chOff x="0" y="0"/>
          <a:chExt cx="0" cy="0"/>
        </a:xfrm>
      </p:grpSpPr>
      <p:sp>
        <p:nvSpPr>
          <p:cNvPr id="804" name="Google Shape;804;p58"/>
          <p:cNvSpPr/>
          <p:nvPr/>
        </p:nvSpPr>
        <p:spPr>
          <a:xfrm>
            <a:off x="619126" y="576580"/>
            <a:ext cx="9760585" cy="1005840"/>
          </a:xfrm>
          <a:custGeom>
            <a:rect b="b" l="l" r="r" t="t"/>
            <a:pathLst>
              <a:path extrusionOk="0" h="1005840" w="9760585">
                <a:moveTo>
                  <a:pt x="0" y="0"/>
                </a:moveTo>
                <a:lnTo>
                  <a:pt x="9760430" y="0"/>
                </a:lnTo>
                <a:lnTo>
                  <a:pt x="9760430" y="1005707"/>
                </a:lnTo>
                <a:lnTo>
                  <a:pt x="0" y="10057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05" name="Google Shape;805;p58"/>
          <p:cNvSpPr txBox="1"/>
          <p:nvPr/>
        </p:nvSpPr>
        <p:spPr>
          <a:xfrm>
            <a:off x="706508" y="669424"/>
            <a:ext cx="9147810" cy="754822"/>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600">
                <a:solidFill>
                  <a:schemeClr val="dk1"/>
                </a:solidFill>
                <a:latin typeface="Arial"/>
                <a:ea typeface="Arial"/>
                <a:cs typeface="Arial"/>
                <a:sym typeface="Arial"/>
              </a:rPr>
              <a:t>القسم 2: ملاحظة الحوار وترميزه بأسلوب منهجي</a:t>
            </a:r>
            <a:endParaRPr/>
          </a:p>
          <a:p>
            <a:pPr indent="0" lvl="0" marL="12700" marR="5080" rtl="1" algn="r">
              <a:lnSpc>
                <a:spcPct val="121700"/>
              </a:lnSpc>
              <a:spcBef>
                <a:spcPts val="630"/>
              </a:spcBef>
              <a:spcAft>
                <a:spcPts val="0"/>
              </a:spcAft>
              <a:buNone/>
            </a:pPr>
            <a:r>
              <a:rPr lang="ar-SA" sz="1200">
                <a:solidFill>
                  <a:schemeClr val="dk1"/>
                </a:solidFill>
                <a:latin typeface="Arimo"/>
                <a:ea typeface="Arimo"/>
                <a:cs typeface="Arimo"/>
                <a:sym typeface="Arimo"/>
              </a:rPr>
              <a:t>يغطي هذا القسم جانبين مهمين لتنفيذ استعلامك: نوع الملاحظة التي ستنفذها والقالب الذي ستستخدمه لتسجيل ملاحظات مراقبتك. توفر ملفات حقائق الملاحظة التالية مزيدًا من المعلومات حول الأنواع المختلفة للملاحظة.</a:t>
            </a:r>
            <a:endParaRPr/>
          </a:p>
        </p:txBody>
      </p:sp>
      <p:sp>
        <p:nvSpPr>
          <p:cNvPr id="806" name="Google Shape;806;p58"/>
          <p:cNvSpPr/>
          <p:nvPr/>
        </p:nvSpPr>
        <p:spPr>
          <a:xfrm>
            <a:off x="5690870" y="1635759"/>
            <a:ext cx="4685030" cy="5452350"/>
          </a:xfrm>
          <a:custGeom>
            <a:rect b="b" l="l" r="r" t="t"/>
            <a:pathLst>
              <a:path extrusionOk="0" h="5613400" w="4685030">
                <a:moveTo>
                  <a:pt x="0" y="0"/>
                </a:moveTo>
                <a:lnTo>
                  <a:pt x="4684925" y="0"/>
                </a:lnTo>
                <a:lnTo>
                  <a:pt x="4684925" y="5612822"/>
                </a:lnTo>
                <a:lnTo>
                  <a:pt x="0" y="561282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07" name="Google Shape;807;p58"/>
          <p:cNvSpPr txBox="1"/>
          <p:nvPr/>
        </p:nvSpPr>
        <p:spPr>
          <a:xfrm>
            <a:off x="5776475" y="1728096"/>
            <a:ext cx="4461510" cy="1706236"/>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200">
                <a:solidFill>
                  <a:schemeClr val="dk1"/>
                </a:solidFill>
                <a:latin typeface="Arial"/>
                <a:ea typeface="Arial"/>
                <a:cs typeface="Arial"/>
                <a:sym typeface="Arial"/>
              </a:rPr>
              <a:t>نوع الملاحظة: </a:t>
            </a:r>
            <a:r>
              <a:rPr lang="ar-SA" sz="1200">
                <a:solidFill>
                  <a:schemeClr val="dk1"/>
                </a:solidFill>
                <a:latin typeface="Arimo"/>
                <a:ea typeface="Arimo"/>
                <a:cs typeface="Arimo"/>
                <a:sym typeface="Arimo"/>
              </a:rPr>
              <a:t>ترميز فوري</a:t>
            </a:r>
            <a:endParaRPr sz="1200">
              <a:solidFill>
                <a:schemeClr val="dk1"/>
              </a:solidFill>
              <a:latin typeface="Arimo"/>
              <a:ea typeface="Arimo"/>
              <a:cs typeface="Arimo"/>
              <a:sym typeface="Arimo"/>
            </a:endParaRPr>
          </a:p>
          <a:p>
            <a:pPr indent="0" lvl="0" marL="12700" marR="5080" rtl="1" algn="r">
              <a:lnSpc>
                <a:spcPct val="120800"/>
              </a:lnSpc>
              <a:spcBef>
                <a:spcPts val="610"/>
              </a:spcBef>
              <a:spcAft>
                <a:spcPts val="0"/>
              </a:spcAft>
              <a:buNone/>
            </a:pPr>
            <a:r>
              <a:rPr b="1" lang="ar-SA" sz="1200">
                <a:solidFill>
                  <a:schemeClr val="dk1"/>
                </a:solidFill>
                <a:latin typeface="Arial"/>
                <a:ea typeface="Arial"/>
                <a:cs typeface="Arial"/>
                <a:sym typeface="Arial"/>
              </a:rPr>
              <a:t>ما هي؟ </a:t>
            </a:r>
            <a:r>
              <a:rPr lang="ar-SA" sz="1200">
                <a:solidFill>
                  <a:schemeClr val="dk1"/>
                </a:solidFill>
                <a:latin typeface="Arimo"/>
                <a:ea typeface="Arimo"/>
                <a:cs typeface="Arimo"/>
                <a:sym typeface="Arimo"/>
              </a:rPr>
              <a:t>يمكنك ممارسة الترميز بشكل مباشر ضمن بيئة التعلم التي لديك، على سبيل المثال من خلال الجلوس مع إحدى المجموعات وتسجيل الحوار فيها على أحد قوالب الترميز.</a:t>
            </a:r>
            <a:endParaRPr/>
          </a:p>
          <a:p>
            <a:pPr indent="0" lvl="0" marL="12700" marR="0" rtl="1" algn="r">
              <a:lnSpc>
                <a:spcPct val="100000"/>
              </a:lnSpc>
              <a:spcBef>
                <a:spcPts val="885"/>
              </a:spcBef>
              <a:spcAft>
                <a:spcPts val="0"/>
              </a:spcAft>
              <a:buNone/>
            </a:pPr>
            <a:r>
              <a:rPr b="1" lang="ar-SA" sz="1200">
                <a:solidFill>
                  <a:schemeClr val="dk1"/>
                </a:solidFill>
                <a:latin typeface="Arial"/>
                <a:ea typeface="Arial"/>
                <a:cs typeface="Arial"/>
                <a:sym typeface="Arial"/>
              </a:rPr>
              <a:t>ما مميزاتها؟</a:t>
            </a:r>
            <a:endParaRPr/>
          </a:p>
          <a:p>
            <a:pPr indent="-141288" lvl="0" marL="190500" marR="196850" rtl="1" algn="r">
              <a:lnSpc>
                <a:spcPct val="145833"/>
              </a:lnSpc>
              <a:spcBef>
                <a:spcPts val="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يمكنك أن ترى كيف تتفاعل المجموعة وتلتقط القرائن غير اللفظية، مثل لغة الجسد</a:t>
            </a:r>
            <a:endParaRPr/>
          </a:p>
          <a:p>
            <a:pPr indent="-141288" lvl="0" marL="190500" marR="0" rtl="1" algn="r">
              <a:lnSpc>
                <a:spcPct val="100000"/>
              </a:lnSpc>
              <a:spcBef>
                <a:spcPts val="17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عملية بشكل أكبر، ولا تحتاج إلى أي معدات خاصة، لذا يمكن استخدامها أكثر</a:t>
            </a:r>
            <a:endParaRPr/>
          </a:p>
          <a:p>
            <a:pPr indent="-141288" lvl="0" marL="190500" marR="265430" rtl="1" algn="r">
              <a:lnSpc>
                <a:spcPct val="145833"/>
              </a:lnSpc>
              <a:spcBef>
                <a:spcPts val="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تسهّل متابعة السلوك الطبيعي لأنك لا تشغل الطلاب بالتصوير</a:t>
            </a:r>
            <a:endParaRPr/>
          </a:p>
        </p:txBody>
      </p:sp>
      <p:sp>
        <p:nvSpPr>
          <p:cNvPr id="808" name="Google Shape;808;p58"/>
          <p:cNvSpPr txBox="1"/>
          <p:nvPr/>
        </p:nvSpPr>
        <p:spPr>
          <a:xfrm>
            <a:off x="5776429" y="4532256"/>
            <a:ext cx="4466590" cy="861774"/>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200">
                <a:solidFill>
                  <a:schemeClr val="dk1"/>
                </a:solidFill>
                <a:latin typeface="Arial"/>
                <a:ea typeface="Arial"/>
                <a:cs typeface="Arial"/>
                <a:sym typeface="Arial"/>
              </a:rPr>
              <a:t>ما عيوبها؟</a:t>
            </a:r>
            <a:endParaRPr/>
          </a:p>
          <a:p>
            <a:pPr indent="-130175" lvl="0" marL="130175" marR="5080" rtl="1" algn="r">
              <a:lnSpc>
                <a:spcPct val="145833"/>
              </a:lnSpc>
              <a:spcBef>
                <a:spcPts val="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إذا فاتك أي شيء، فلن يمكنك الرجوع والتحقق مما قيل، نظرًا لأنك لا تسجل الحوار</a:t>
            </a:r>
            <a:endParaRPr/>
          </a:p>
          <a:p>
            <a:pPr indent="-130175" lvl="0" marL="130175" marR="0" rtl="1" algn="r">
              <a:lnSpc>
                <a:spcPct val="100000"/>
              </a:lnSpc>
              <a:spcBef>
                <a:spcPts val="17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يمكن أن يكون الأمر مُجهدًا حيث يتعين عليك الإصغاء والتفكير والترميز في الوقت نفسه</a:t>
            </a:r>
            <a:endParaRPr/>
          </a:p>
          <a:p>
            <a:pPr indent="-130175" lvl="0" marL="130175" marR="0" rtl="1" algn="r">
              <a:lnSpc>
                <a:spcPct val="100000"/>
              </a:lnSpc>
              <a:spcBef>
                <a:spcPts val="2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يجب أن ينصب تركيزك على رمز واحد أو رمزين فقط حتى تتمكن من التحكم في الموقف</a:t>
            </a:r>
            <a:endParaRPr/>
          </a:p>
        </p:txBody>
      </p:sp>
      <p:sp>
        <p:nvSpPr>
          <p:cNvPr id="809" name="Google Shape;809;p58"/>
          <p:cNvSpPr txBox="1"/>
          <p:nvPr/>
        </p:nvSpPr>
        <p:spPr>
          <a:xfrm>
            <a:off x="5776429" y="5610225"/>
            <a:ext cx="4556254" cy="429413"/>
          </a:xfrm>
          <a:prstGeom prst="rect">
            <a:avLst/>
          </a:prstGeom>
          <a:noFill/>
          <a:ln>
            <a:noFill/>
          </a:ln>
        </p:spPr>
        <p:txBody>
          <a:bodyPr anchorCtr="0" anchor="t" bIns="0" lIns="0" spcFirstLastPara="1" rIns="0" wrap="square" tIns="0">
            <a:spAutoFit/>
          </a:bodyPr>
          <a:lstStyle/>
          <a:p>
            <a:pPr indent="0" lvl="0" marL="12700" marR="5080" rtl="1" algn="r">
              <a:lnSpc>
                <a:spcPct val="121700"/>
              </a:lnSpc>
              <a:spcBef>
                <a:spcPts val="0"/>
              </a:spcBef>
              <a:spcAft>
                <a:spcPts val="0"/>
              </a:spcAft>
              <a:buNone/>
            </a:pPr>
            <a:r>
              <a:rPr b="1" lang="ar-SA" sz="1200">
                <a:solidFill>
                  <a:schemeClr val="dk1"/>
                </a:solidFill>
                <a:latin typeface="Arial"/>
                <a:ea typeface="Arial"/>
                <a:cs typeface="Arial"/>
                <a:sym typeface="Arial"/>
              </a:rPr>
              <a:t>هي الأفضل في الحالات التالية: </a:t>
            </a:r>
            <a:r>
              <a:rPr lang="ar-SA" sz="1200">
                <a:solidFill>
                  <a:schemeClr val="dk1"/>
                </a:solidFill>
                <a:latin typeface="Arimo"/>
                <a:ea typeface="Arimo"/>
                <a:cs typeface="Arimo"/>
                <a:sym typeface="Arimo"/>
              </a:rPr>
              <a:t>التقاط الحوار خلال العمل الجماعي؛ تقييم مشاركة الطلاب أو حوارهم؛ جلسات الملاحظة متعددة و/ أو التي تجري على فترات قصيرة</a:t>
            </a:r>
            <a:endParaRPr/>
          </a:p>
        </p:txBody>
      </p:sp>
      <p:sp>
        <p:nvSpPr>
          <p:cNvPr id="810" name="Google Shape;810;p58"/>
          <p:cNvSpPr txBox="1"/>
          <p:nvPr/>
        </p:nvSpPr>
        <p:spPr>
          <a:xfrm>
            <a:off x="6767029" y="6187559"/>
            <a:ext cx="3561247" cy="184666"/>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200">
                <a:solidFill>
                  <a:schemeClr val="dk1"/>
                </a:solidFill>
                <a:latin typeface="Arial"/>
                <a:ea typeface="Arial"/>
                <a:cs typeface="Arial"/>
                <a:sym typeface="Arial"/>
              </a:rPr>
              <a:t>يمكن استخدامها مع القوالب: </a:t>
            </a:r>
            <a:r>
              <a:rPr lang="ar-SA" sz="1200">
                <a:solidFill>
                  <a:schemeClr val="dk1"/>
                </a:solidFill>
                <a:latin typeface="Arimo"/>
                <a:ea typeface="Arimo"/>
                <a:cs typeface="Arimo"/>
                <a:sym typeface="Arimo"/>
              </a:rPr>
              <a:t>2B، 2C، 2D</a:t>
            </a:r>
            <a:endParaRPr/>
          </a:p>
        </p:txBody>
      </p:sp>
      <p:sp>
        <p:nvSpPr>
          <p:cNvPr id="811" name="Google Shape;811;p58"/>
          <p:cNvSpPr/>
          <p:nvPr/>
        </p:nvSpPr>
        <p:spPr>
          <a:xfrm>
            <a:off x="652780" y="1650367"/>
            <a:ext cx="4922520" cy="5437742"/>
          </a:xfrm>
          <a:custGeom>
            <a:rect b="b" l="l" r="r" t="t"/>
            <a:pathLst>
              <a:path extrusionOk="0" h="5599430" w="4922520">
                <a:moveTo>
                  <a:pt x="0" y="0"/>
                </a:moveTo>
                <a:lnTo>
                  <a:pt x="4922294" y="0"/>
                </a:lnTo>
                <a:lnTo>
                  <a:pt x="4922294" y="5598859"/>
                </a:lnTo>
                <a:lnTo>
                  <a:pt x="0" y="55988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12" name="Google Shape;812;p58"/>
          <p:cNvSpPr txBox="1"/>
          <p:nvPr/>
        </p:nvSpPr>
        <p:spPr>
          <a:xfrm>
            <a:off x="700412" y="1743336"/>
            <a:ext cx="4711065" cy="2018758"/>
          </a:xfrm>
          <a:prstGeom prst="rect">
            <a:avLst/>
          </a:prstGeom>
          <a:noFill/>
          <a:ln>
            <a:noFill/>
          </a:ln>
        </p:spPr>
        <p:txBody>
          <a:bodyPr anchorCtr="0" anchor="t" bIns="0" lIns="0" spcFirstLastPara="1" rIns="0" wrap="square" tIns="0">
            <a:spAutoFit/>
          </a:bodyPr>
          <a:lstStyle/>
          <a:p>
            <a:pPr indent="0" lvl="0" marL="12700" marR="0" rtl="1" algn="just">
              <a:lnSpc>
                <a:spcPct val="100000"/>
              </a:lnSpc>
              <a:spcBef>
                <a:spcPts val="0"/>
              </a:spcBef>
              <a:spcAft>
                <a:spcPts val="0"/>
              </a:spcAft>
              <a:buNone/>
            </a:pPr>
            <a:r>
              <a:rPr b="1" lang="ar-SA" sz="1200">
                <a:solidFill>
                  <a:schemeClr val="dk1"/>
                </a:solidFill>
                <a:latin typeface="Arial"/>
                <a:ea typeface="Arial"/>
                <a:cs typeface="Arial"/>
                <a:sym typeface="Arial"/>
              </a:rPr>
              <a:t>نوع الملاحظة: </a:t>
            </a:r>
            <a:r>
              <a:rPr lang="ar-SA" sz="1200">
                <a:solidFill>
                  <a:schemeClr val="dk1"/>
                </a:solidFill>
                <a:latin typeface="Arimo"/>
                <a:ea typeface="Arimo"/>
                <a:cs typeface="Arimo"/>
                <a:sym typeface="Arimo"/>
              </a:rPr>
              <a:t>تسجيل الصوت مع تحويلها إلى نصوص مكتوبة</a:t>
            </a:r>
            <a:endParaRPr sz="1200">
              <a:solidFill>
                <a:schemeClr val="dk1"/>
              </a:solidFill>
              <a:latin typeface="Arimo"/>
              <a:ea typeface="Arimo"/>
              <a:cs typeface="Arimo"/>
              <a:sym typeface="Arimo"/>
            </a:endParaRPr>
          </a:p>
          <a:p>
            <a:pPr indent="0" lvl="0" marL="12700" marR="5080" rtl="1" algn="just">
              <a:lnSpc>
                <a:spcPct val="120800"/>
              </a:lnSpc>
              <a:spcBef>
                <a:spcPts val="585"/>
              </a:spcBef>
              <a:spcAft>
                <a:spcPts val="0"/>
              </a:spcAft>
              <a:buNone/>
            </a:pPr>
            <a:r>
              <a:rPr b="1" lang="ar-SA" sz="1200">
                <a:solidFill>
                  <a:schemeClr val="dk1"/>
                </a:solidFill>
                <a:latin typeface="Arial"/>
                <a:ea typeface="Arial"/>
                <a:cs typeface="Arial"/>
                <a:sym typeface="Arial"/>
              </a:rPr>
              <a:t>ما هي؟ </a:t>
            </a:r>
            <a:r>
              <a:rPr lang="ar-SA" sz="1200">
                <a:solidFill>
                  <a:schemeClr val="dk1"/>
                </a:solidFill>
                <a:latin typeface="Arimo"/>
                <a:ea typeface="Arimo"/>
                <a:cs typeface="Arimo"/>
                <a:sym typeface="Arimo"/>
              </a:rPr>
              <a:t>تسجّل ما يقال في بيئة التعلم (صوت فقط) ثم تقوم لاحقًا بتحويلها إلى نصوص مكتوبة حتى تتمكن من ترميز النص. اطلع على الجزء ح لأمثلة عن ترميز النص المفرّغ.</a:t>
            </a:r>
            <a:endParaRPr/>
          </a:p>
          <a:p>
            <a:pPr indent="0" lvl="0" marL="12700" marR="0" rtl="1" algn="just">
              <a:lnSpc>
                <a:spcPct val="100000"/>
              </a:lnSpc>
              <a:spcBef>
                <a:spcPts val="905"/>
              </a:spcBef>
              <a:spcAft>
                <a:spcPts val="0"/>
              </a:spcAft>
              <a:buNone/>
            </a:pPr>
            <a:r>
              <a:rPr b="1" lang="ar-SA" sz="1200">
                <a:solidFill>
                  <a:schemeClr val="dk1"/>
                </a:solidFill>
                <a:latin typeface="Arial"/>
                <a:ea typeface="Arial"/>
                <a:cs typeface="Arial"/>
                <a:sym typeface="Arial"/>
              </a:rPr>
              <a:t>ما مميزاتها؟</a:t>
            </a:r>
            <a:endParaRPr/>
          </a:p>
          <a:p>
            <a:pPr indent="-177800" lvl="0" marL="228600" marR="0" rtl="1" algn="just">
              <a:lnSpc>
                <a:spcPct val="100000"/>
              </a:lnSpc>
              <a:spcBef>
                <a:spcPts val="284"/>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يمكنك الترميز بمزيد من التفصيل وبدقة أكبر</a:t>
            </a:r>
            <a:endParaRPr/>
          </a:p>
          <a:p>
            <a:pPr indent="-177800" lvl="0" marL="228600" marR="190500" rtl="1" algn="r">
              <a:lnSpc>
                <a:spcPct val="121700"/>
              </a:lnSpc>
              <a:spcBef>
                <a:spcPts val="2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يمكنك زيادة التواصل بين "أدوار" الحوار لأنه يمكنك العودة إلى النص والتسجيل</a:t>
            </a:r>
            <a:endParaRPr/>
          </a:p>
          <a:p>
            <a:pPr indent="-177800" lvl="0" marL="228600" marR="0" rtl="1" algn="just">
              <a:lnSpc>
                <a:spcPct val="100000"/>
              </a:lnSpc>
              <a:spcBef>
                <a:spcPts val="59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تمنحك المزيد من وقت التفكير</a:t>
            </a:r>
            <a:endParaRPr/>
          </a:p>
          <a:p>
            <a:pPr indent="-177800" lvl="0" marL="228600" marR="0" rtl="1" algn="just">
              <a:lnSpc>
                <a:spcPct val="100000"/>
              </a:lnSpc>
              <a:spcBef>
                <a:spcPts val="59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طريقة تسجيل أدق وأذكى من كاميرا الفيديو</a:t>
            </a:r>
            <a:endParaRPr/>
          </a:p>
        </p:txBody>
      </p:sp>
      <p:sp>
        <p:nvSpPr>
          <p:cNvPr id="813" name="Google Shape;813;p58"/>
          <p:cNvSpPr txBox="1"/>
          <p:nvPr/>
        </p:nvSpPr>
        <p:spPr>
          <a:xfrm>
            <a:off x="700367" y="4346328"/>
            <a:ext cx="4650740" cy="2254207"/>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200">
                <a:solidFill>
                  <a:schemeClr val="dk1"/>
                </a:solidFill>
                <a:latin typeface="Arial"/>
                <a:ea typeface="Arial"/>
                <a:cs typeface="Arial"/>
                <a:sym typeface="Arial"/>
              </a:rPr>
              <a:t>ما عيوبها؟</a:t>
            </a:r>
            <a:endParaRPr/>
          </a:p>
          <a:p>
            <a:pPr indent="-179705" lvl="0" marL="192405" marR="105410" rtl="1" algn="r">
              <a:lnSpc>
                <a:spcPct val="145833"/>
              </a:lnSpc>
              <a:spcBef>
                <a:spcPts val="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تستغرق وقتًا طويلاً، حيث يتعين عليك قضاء بعض الوقت في تحويل التسجيل إلى نصوص مكتوبة</a:t>
            </a:r>
            <a:endParaRPr sz="1200">
              <a:solidFill>
                <a:schemeClr val="dk1"/>
              </a:solidFill>
              <a:latin typeface="Arimo"/>
              <a:ea typeface="Arimo"/>
              <a:cs typeface="Arimo"/>
              <a:sym typeface="Arimo"/>
            </a:endParaRPr>
          </a:p>
          <a:p>
            <a:pPr indent="-179070" lvl="0" marL="191770" marR="5080" rtl="1" algn="r">
              <a:lnSpc>
                <a:spcPct val="120000"/>
              </a:lnSpc>
              <a:spcBef>
                <a:spcPts val="19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تفتقر إلى الملاحظة البصرية، لذلك لا يمكنك التقاط الجوانب غير اللفظية للحوار والتفاعل</a:t>
            </a:r>
            <a:endParaRPr/>
          </a:p>
          <a:p>
            <a:pPr indent="-179070" lvl="0" marL="191770" marR="372110" rtl="1" algn="r">
              <a:lnSpc>
                <a:spcPct val="121700"/>
              </a:lnSpc>
              <a:spcBef>
                <a:spcPts val="28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تحتاج إلى الحصول على موافقة أولياء الأمور للتسجيل، لذلك يتطلب الأمر تخطيطًا مسبقًا</a:t>
            </a:r>
            <a:endParaRPr/>
          </a:p>
          <a:p>
            <a:pPr indent="0" lvl="0" marL="12700" marR="60960" rtl="1" algn="r">
              <a:lnSpc>
                <a:spcPct val="120000"/>
              </a:lnSpc>
              <a:spcBef>
                <a:spcPts val="905"/>
              </a:spcBef>
              <a:spcAft>
                <a:spcPts val="0"/>
              </a:spcAft>
              <a:buNone/>
            </a:pPr>
            <a:r>
              <a:rPr b="1" lang="ar-SA" sz="1200">
                <a:solidFill>
                  <a:schemeClr val="dk1"/>
                </a:solidFill>
                <a:latin typeface="Arial"/>
                <a:ea typeface="Arial"/>
                <a:cs typeface="Arial"/>
                <a:sym typeface="Arial"/>
              </a:rPr>
              <a:t>هي الأفضل في الحالات التالية: </a:t>
            </a:r>
            <a:r>
              <a:rPr lang="ar-SA" sz="1200">
                <a:solidFill>
                  <a:schemeClr val="dk1"/>
                </a:solidFill>
                <a:latin typeface="Arimo"/>
                <a:ea typeface="Arimo"/>
                <a:cs typeface="Arimo"/>
                <a:sym typeface="Arimo"/>
              </a:rPr>
              <a:t>إذا كنت ترغب في فحص حالة واحدة من حالات الحوار بمزيد من التفصيل؛ إذا كنت تريد إلقاء نظرة على عدة رموز في وقت واحد</a:t>
            </a:r>
            <a:endParaRPr/>
          </a:p>
          <a:p>
            <a:pPr indent="0" lvl="0" marL="12700" marR="0" rtl="1" algn="r">
              <a:lnSpc>
                <a:spcPct val="100000"/>
              </a:lnSpc>
              <a:spcBef>
                <a:spcPts val="905"/>
              </a:spcBef>
              <a:spcAft>
                <a:spcPts val="0"/>
              </a:spcAft>
              <a:buNone/>
            </a:pPr>
            <a:r>
              <a:rPr b="1" lang="ar-SA" sz="1200">
                <a:solidFill>
                  <a:schemeClr val="dk1"/>
                </a:solidFill>
                <a:latin typeface="Arial"/>
                <a:ea typeface="Arial"/>
                <a:cs typeface="Arial"/>
                <a:sym typeface="Arial"/>
              </a:rPr>
              <a:t>يمكن استخدامها مع القوالب: </a:t>
            </a:r>
            <a:r>
              <a:rPr lang="ar-SA" sz="1200">
                <a:solidFill>
                  <a:schemeClr val="dk1"/>
                </a:solidFill>
                <a:latin typeface="Arimo"/>
                <a:ea typeface="Arimo"/>
                <a:cs typeface="Arimo"/>
                <a:sym typeface="Arimo"/>
              </a:rPr>
              <a:t>2A، 2C، 2E</a:t>
            </a:r>
            <a:endParaRPr/>
          </a:p>
        </p:txBody>
      </p:sp>
      <p:sp>
        <p:nvSpPr>
          <p:cNvPr id="814" name="Google Shape;814;p58"/>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8" name="Shape 818"/>
        <p:cNvGrpSpPr/>
        <p:nvPr/>
      </p:nvGrpSpPr>
      <p:grpSpPr>
        <a:xfrm>
          <a:off x="0" y="0"/>
          <a:ext cx="0" cy="0"/>
          <a:chOff x="0" y="0"/>
          <a:chExt cx="0" cy="0"/>
        </a:xfrm>
      </p:grpSpPr>
      <p:sp>
        <p:nvSpPr>
          <p:cNvPr id="819" name="Google Shape;819;p59"/>
          <p:cNvSpPr/>
          <p:nvPr/>
        </p:nvSpPr>
        <p:spPr>
          <a:xfrm>
            <a:off x="465455" y="581025"/>
            <a:ext cx="4671689" cy="185737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20" name="Google Shape;820;p59"/>
          <p:cNvSpPr/>
          <p:nvPr/>
        </p:nvSpPr>
        <p:spPr>
          <a:xfrm>
            <a:off x="463550" y="2645410"/>
            <a:ext cx="4675492" cy="21926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21" name="Google Shape;821;p59"/>
          <p:cNvSpPr/>
          <p:nvPr/>
        </p:nvSpPr>
        <p:spPr>
          <a:xfrm>
            <a:off x="393700" y="5073650"/>
            <a:ext cx="4744707" cy="213804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22" name="Google Shape;822;p59"/>
          <p:cNvSpPr/>
          <p:nvPr/>
        </p:nvSpPr>
        <p:spPr>
          <a:xfrm>
            <a:off x="5496560" y="637541"/>
            <a:ext cx="4726940" cy="6597015"/>
          </a:xfrm>
          <a:custGeom>
            <a:rect b="b" l="l" r="r" t="t"/>
            <a:pathLst>
              <a:path extrusionOk="0" h="6597015" w="4726940">
                <a:moveTo>
                  <a:pt x="0" y="0"/>
                </a:moveTo>
                <a:lnTo>
                  <a:pt x="4726814" y="0"/>
                </a:lnTo>
                <a:lnTo>
                  <a:pt x="4726814" y="6596570"/>
                </a:lnTo>
                <a:lnTo>
                  <a:pt x="0" y="6596570"/>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23" name="Google Shape;823;p59"/>
          <p:cNvSpPr txBox="1"/>
          <p:nvPr/>
        </p:nvSpPr>
        <p:spPr>
          <a:xfrm>
            <a:off x="5583895" y="731400"/>
            <a:ext cx="4515485" cy="5619231"/>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200">
                <a:solidFill>
                  <a:schemeClr val="dk1"/>
                </a:solidFill>
                <a:latin typeface="Arial"/>
                <a:ea typeface="Arial"/>
                <a:cs typeface="Arial"/>
                <a:sym typeface="Arial"/>
              </a:rPr>
              <a:t>نوع الملاحظة: </a:t>
            </a:r>
            <a:r>
              <a:rPr b="1" lang="ar-SA" sz="1200">
                <a:solidFill>
                  <a:schemeClr val="dk1"/>
                </a:solidFill>
                <a:latin typeface="Arimo"/>
                <a:ea typeface="Arimo"/>
                <a:cs typeface="Arimo"/>
                <a:sym typeface="Arimo"/>
              </a:rPr>
              <a:t>تسجيل مقاطع الفيديو مع التحويل إلى نصوص مكتوبة</a:t>
            </a:r>
            <a:endParaRPr b="1" sz="1200">
              <a:solidFill>
                <a:schemeClr val="dk1"/>
              </a:solidFill>
              <a:latin typeface="Arimo"/>
              <a:ea typeface="Arimo"/>
              <a:cs typeface="Arimo"/>
              <a:sym typeface="Arimo"/>
            </a:endParaRPr>
          </a:p>
          <a:p>
            <a:pPr indent="0" lvl="0" marL="12700" marR="271780" rtl="1" algn="r">
              <a:lnSpc>
                <a:spcPct val="121700"/>
              </a:lnSpc>
              <a:spcBef>
                <a:spcPts val="575"/>
              </a:spcBef>
              <a:spcAft>
                <a:spcPts val="0"/>
              </a:spcAft>
              <a:buNone/>
            </a:pPr>
            <a:r>
              <a:rPr b="1" lang="ar-SA" sz="1200">
                <a:solidFill>
                  <a:schemeClr val="dk1"/>
                </a:solidFill>
                <a:latin typeface="Arial"/>
                <a:ea typeface="Arial"/>
                <a:cs typeface="Arial"/>
                <a:sym typeface="Arial"/>
              </a:rPr>
              <a:t>ما هي؟ </a:t>
            </a:r>
            <a:r>
              <a:rPr lang="ar-SA" sz="1200">
                <a:solidFill>
                  <a:schemeClr val="dk1"/>
                </a:solidFill>
                <a:latin typeface="Arimo"/>
                <a:ea typeface="Arimo"/>
                <a:cs typeface="Arimo"/>
                <a:sym typeface="Arimo"/>
              </a:rPr>
              <a:t>تسجيل ما قيل في بيئة التعلم ثم التحويل إلى نصوص مكتوبة لاحقًا</a:t>
            </a:r>
            <a:endParaRPr/>
          </a:p>
          <a:p>
            <a:pPr indent="0" lvl="0" marL="0" marR="0" rtl="1" algn="r">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1" algn="r">
              <a:lnSpc>
                <a:spcPct val="100000"/>
              </a:lnSpc>
              <a:spcBef>
                <a:spcPts val="15"/>
              </a:spcBef>
              <a:spcAft>
                <a:spcPts val="0"/>
              </a:spcAft>
              <a:buNone/>
            </a:pPr>
            <a:r>
              <a:t/>
            </a:r>
            <a:endParaRPr sz="1400">
              <a:solidFill>
                <a:schemeClr val="dk1"/>
              </a:solidFill>
              <a:latin typeface="Times New Roman"/>
              <a:ea typeface="Times New Roman"/>
              <a:cs typeface="Times New Roman"/>
              <a:sym typeface="Times New Roman"/>
            </a:endParaRPr>
          </a:p>
          <a:p>
            <a:pPr indent="0" lvl="0" marL="12700" marR="0" rtl="1" algn="r">
              <a:lnSpc>
                <a:spcPct val="100000"/>
              </a:lnSpc>
              <a:spcBef>
                <a:spcPts val="5"/>
              </a:spcBef>
              <a:spcAft>
                <a:spcPts val="0"/>
              </a:spcAft>
              <a:buNone/>
            </a:pPr>
            <a:r>
              <a:rPr b="1" lang="ar-SA" sz="1200">
                <a:solidFill>
                  <a:schemeClr val="dk1"/>
                </a:solidFill>
                <a:latin typeface="Arial"/>
                <a:ea typeface="Arial"/>
                <a:cs typeface="Arial"/>
                <a:sym typeface="Arial"/>
              </a:rPr>
              <a:t>ما مميزاتها؟</a:t>
            </a:r>
            <a:endParaRPr/>
          </a:p>
          <a:p>
            <a:pPr indent="-177800" lvl="0" marL="177800" marR="0" rtl="1" algn="r">
              <a:lnSpc>
                <a:spcPct val="100000"/>
              </a:lnSpc>
              <a:spcBef>
                <a:spcPts val="2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تمكّنك من الترميز بمستوى تفاصيل أضخم وبدقة أكبر</a:t>
            </a:r>
            <a:endParaRPr/>
          </a:p>
          <a:p>
            <a:pPr indent="-177800" lvl="0" marL="177800" marR="160655" rtl="1" algn="r">
              <a:lnSpc>
                <a:spcPct val="145833"/>
              </a:lnSpc>
              <a:spcBef>
                <a:spcPts val="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تمنحك تمثيلاً أدق لأحداث الفصل الدراسي، لأن لديك بيانات صوتية ومرئية</a:t>
            </a:r>
            <a:endParaRPr/>
          </a:p>
          <a:p>
            <a:pPr indent="-177800" lvl="0" marL="177800" marR="0" rtl="1" algn="r">
              <a:lnSpc>
                <a:spcPct val="100000"/>
              </a:lnSpc>
              <a:spcBef>
                <a:spcPts val="17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يمكنك إجراء تواصل بين "الأدوار" لأنه يمكنك مراجعة البيانات</a:t>
            </a:r>
            <a:endParaRPr/>
          </a:p>
          <a:p>
            <a:pPr indent="-177800" lvl="0" marL="177800" marR="0" rtl="1" algn="r">
              <a:lnSpc>
                <a:spcPct val="100000"/>
              </a:lnSpc>
              <a:spcBef>
                <a:spcPts val="284"/>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يمكنك تسجيل تفاعل الطلاب وحوارهم غير اللفظي (من خلال لغة الجسد/الكتابة الخ)</a:t>
            </a:r>
            <a:endParaRPr sz="1200">
              <a:solidFill>
                <a:schemeClr val="dk1"/>
              </a:solidFill>
              <a:latin typeface="Arimo"/>
              <a:ea typeface="Arimo"/>
              <a:cs typeface="Arimo"/>
              <a:sym typeface="Arimo"/>
            </a:endParaRPr>
          </a:p>
          <a:p>
            <a:pPr indent="0" lvl="0" marL="12700" marR="0" rtl="1" algn="r">
              <a:lnSpc>
                <a:spcPct val="100000"/>
              </a:lnSpc>
              <a:spcBef>
                <a:spcPts val="910"/>
              </a:spcBef>
              <a:spcAft>
                <a:spcPts val="0"/>
              </a:spcAft>
              <a:buNone/>
            </a:pPr>
            <a:r>
              <a:t/>
            </a:r>
            <a:endParaRPr b="1" sz="1200">
              <a:solidFill>
                <a:schemeClr val="dk1"/>
              </a:solidFill>
              <a:latin typeface="Arial"/>
              <a:ea typeface="Arial"/>
              <a:cs typeface="Arial"/>
              <a:sym typeface="Arial"/>
            </a:endParaRPr>
          </a:p>
          <a:p>
            <a:pPr indent="0" lvl="0" marL="12700" marR="0" rtl="1" algn="r">
              <a:lnSpc>
                <a:spcPct val="100000"/>
              </a:lnSpc>
              <a:spcBef>
                <a:spcPts val="910"/>
              </a:spcBef>
              <a:spcAft>
                <a:spcPts val="0"/>
              </a:spcAft>
              <a:buNone/>
            </a:pPr>
            <a:r>
              <a:t/>
            </a:r>
            <a:endParaRPr b="1" sz="1200">
              <a:solidFill>
                <a:schemeClr val="dk1"/>
              </a:solidFill>
              <a:latin typeface="Arial"/>
              <a:ea typeface="Arial"/>
              <a:cs typeface="Arial"/>
              <a:sym typeface="Arial"/>
            </a:endParaRPr>
          </a:p>
          <a:p>
            <a:pPr indent="0" lvl="0" marL="12700" marR="0" rtl="1" algn="r">
              <a:lnSpc>
                <a:spcPct val="100000"/>
              </a:lnSpc>
              <a:spcBef>
                <a:spcPts val="910"/>
              </a:spcBef>
              <a:spcAft>
                <a:spcPts val="0"/>
              </a:spcAft>
              <a:buNone/>
            </a:pPr>
            <a:r>
              <a:rPr b="1" lang="ar-SA" sz="1200">
                <a:solidFill>
                  <a:schemeClr val="dk1"/>
                </a:solidFill>
                <a:latin typeface="Arial"/>
                <a:ea typeface="Arial"/>
                <a:cs typeface="Arial"/>
                <a:sym typeface="Arial"/>
              </a:rPr>
              <a:t>ما عيوبها؟</a:t>
            </a:r>
            <a:endParaRPr/>
          </a:p>
          <a:p>
            <a:pPr indent="-179705" lvl="0" marL="192405" marR="5080" rtl="1" algn="r">
              <a:lnSpc>
                <a:spcPct val="145833"/>
              </a:lnSpc>
              <a:spcBef>
                <a:spcPts val="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قد يستغرق الأمر وقتًا حتى يعتاد الطلاب على تسجيل الفيديو وقد يختلف سلوكهم في وجود الكاميرا</a:t>
            </a:r>
            <a:endParaRPr/>
          </a:p>
          <a:p>
            <a:pPr indent="-179705" lvl="0" marL="192405" marR="5080" rtl="1" algn="r">
              <a:lnSpc>
                <a:spcPct val="145833"/>
              </a:lnSpc>
              <a:spcBef>
                <a:spcPts val="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تحتاج إلى الحصول على موافقة أولياء الأمور، لذا عليك التخطيط لها مسبقًا</a:t>
            </a:r>
            <a:endParaRPr/>
          </a:p>
          <a:p>
            <a:pPr indent="-179705" lvl="0" marL="192405" marR="5080" rtl="1" algn="r">
              <a:lnSpc>
                <a:spcPct val="145833"/>
              </a:lnSpc>
              <a:spcBef>
                <a:spcPts val="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تستغرق عملية التحويل إلى نصوص مكتوبة وقتًا طويلاً، لذا عليك التأكد من إمكانية التحكم في حجم الحوار الذي تخطط لتحويله إلى نصوص مكتوبة</a:t>
            </a:r>
            <a:endParaRPr sz="1200">
              <a:solidFill>
                <a:schemeClr val="dk1"/>
              </a:solidFill>
              <a:latin typeface="Arimo"/>
              <a:ea typeface="Arimo"/>
              <a:cs typeface="Arimo"/>
              <a:sym typeface="Arimo"/>
            </a:endParaRPr>
          </a:p>
          <a:p>
            <a:pPr indent="0" lvl="0" marL="12700" marR="93980" rtl="1" algn="r">
              <a:lnSpc>
                <a:spcPct val="120800"/>
              </a:lnSpc>
              <a:spcBef>
                <a:spcPts val="900"/>
              </a:spcBef>
              <a:spcAft>
                <a:spcPts val="0"/>
              </a:spcAft>
              <a:buNone/>
            </a:pPr>
            <a:r>
              <a:t/>
            </a:r>
            <a:endParaRPr b="1" sz="1200">
              <a:solidFill>
                <a:schemeClr val="dk1"/>
              </a:solidFill>
              <a:latin typeface="Arial"/>
              <a:ea typeface="Arial"/>
              <a:cs typeface="Arial"/>
              <a:sym typeface="Arial"/>
            </a:endParaRPr>
          </a:p>
          <a:p>
            <a:pPr indent="0" lvl="0" marL="12700" marR="93980" rtl="1" algn="r">
              <a:lnSpc>
                <a:spcPct val="120800"/>
              </a:lnSpc>
              <a:spcBef>
                <a:spcPts val="900"/>
              </a:spcBef>
              <a:spcAft>
                <a:spcPts val="0"/>
              </a:spcAft>
              <a:buNone/>
            </a:pPr>
            <a:r>
              <a:rPr b="1" lang="ar-SA" sz="1200">
                <a:solidFill>
                  <a:schemeClr val="dk1"/>
                </a:solidFill>
                <a:latin typeface="Arial"/>
                <a:ea typeface="Arial"/>
                <a:cs typeface="Arial"/>
                <a:sym typeface="Arial"/>
              </a:rPr>
              <a:t>هي الأفضل في الحالات التالية: </a:t>
            </a:r>
            <a:r>
              <a:rPr lang="ar-SA" sz="1200">
                <a:solidFill>
                  <a:schemeClr val="dk1"/>
                </a:solidFill>
                <a:latin typeface="Arimo"/>
                <a:ea typeface="Arimo"/>
                <a:cs typeface="Arimo"/>
                <a:sym typeface="Arimo"/>
              </a:rPr>
              <a:t>إذا كنت ترغب في فحص حالة واحدة أطول من الحوار بمزيد من التفاصيل؛ إذا كنت تريد إلقاء نظرة على التفاعل غير اللفظي (من خلال لغة الجسد/الكتابة الخ)؛ إذا كنت تريد إلقاء نظرة على عدة رموز في وقت واحد</a:t>
            </a:r>
            <a:endParaRPr/>
          </a:p>
          <a:p>
            <a:pPr indent="0" lvl="0" marL="12700" marR="0" rtl="1" algn="r">
              <a:lnSpc>
                <a:spcPct val="100000"/>
              </a:lnSpc>
              <a:spcBef>
                <a:spcPts val="885"/>
              </a:spcBef>
              <a:spcAft>
                <a:spcPts val="0"/>
              </a:spcAft>
              <a:buNone/>
            </a:pPr>
            <a:r>
              <a:rPr b="1" lang="ar-SA" sz="1200">
                <a:solidFill>
                  <a:schemeClr val="dk1"/>
                </a:solidFill>
                <a:latin typeface="Arial"/>
                <a:ea typeface="Arial"/>
                <a:cs typeface="Arial"/>
                <a:sym typeface="Arial"/>
              </a:rPr>
              <a:t>يمكن استخدامها مع القوالب: </a:t>
            </a:r>
            <a:r>
              <a:rPr lang="ar-SA" sz="1200">
                <a:solidFill>
                  <a:schemeClr val="dk1"/>
                </a:solidFill>
                <a:latin typeface="Arimo"/>
                <a:ea typeface="Arimo"/>
                <a:cs typeface="Arimo"/>
                <a:sym typeface="Arimo"/>
              </a:rPr>
              <a:t>2A، 2C، 2E</a:t>
            </a:r>
            <a:endParaRPr/>
          </a:p>
        </p:txBody>
      </p:sp>
      <p:sp>
        <p:nvSpPr>
          <p:cNvPr id="824" name="Google Shape;824;p59"/>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8" name="Shape 828"/>
        <p:cNvGrpSpPr/>
        <p:nvPr/>
      </p:nvGrpSpPr>
      <p:grpSpPr>
        <a:xfrm>
          <a:off x="0" y="0"/>
          <a:ext cx="0" cy="0"/>
          <a:chOff x="0" y="0"/>
          <a:chExt cx="0" cy="0"/>
        </a:xfrm>
      </p:grpSpPr>
      <p:sp>
        <p:nvSpPr>
          <p:cNvPr id="829" name="Google Shape;829;p60"/>
          <p:cNvSpPr txBox="1"/>
          <p:nvPr/>
        </p:nvSpPr>
        <p:spPr>
          <a:xfrm>
            <a:off x="7556500" y="423825"/>
            <a:ext cx="2362200" cy="339721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41275">
            <a:spAutoFit/>
          </a:bodyPr>
          <a:lstStyle/>
          <a:p>
            <a:pPr indent="0" lvl="0" marL="81915" marR="276860" rtl="1" algn="ctr">
              <a:lnSpc>
                <a:spcPct val="120000"/>
              </a:lnSpc>
              <a:spcBef>
                <a:spcPts val="0"/>
              </a:spcBef>
              <a:spcAft>
                <a:spcPts val="0"/>
              </a:spcAft>
              <a:buNone/>
            </a:pPr>
            <a:r>
              <a:rPr b="1" lang="ar-SA" sz="1200">
                <a:solidFill>
                  <a:schemeClr val="dk1"/>
                </a:solidFill>
                <a:latin typeface="Arial"/>
                <a:ea typeface="Arial"/>
                <a:cs typeface="Arial"/>
                <a:sym typeface="Arial"/>
              </a:rPr>
              <a:t>متى تُستخدم قوالب الترميز والتقييم المختلفة</a:t>
            </a:r>
            <a:endParaRPr/>
          </a:p>
          <a:p>
            <a:pPr indent="0" lvl="0" marL="81915" marR="145415" rtl="1" algn="just">
              <a:lnSpc>
                <a:spcPct val="120600"/>
              </a:lnSpc>
              <a:spcBef>
                <a:spcPts val="615"/>
              </a:spcBef>
              <a:spcAft>
                <a:spcPts val="0"/>
              </a:spcAft>
              <a:buNone/>
            </a:pPr>
            <a:r>
              <a:rPr lang="ar-SA" sz="1200">
                <a:solidFill>
                  <a:schemeClr val="dk1"/>
                </a:solidFill>
                <a:latin typeface="Arimo"/>
                <a:ea typeface="Arimo"/>
                <a:cs typeface="Arimo"/>
                <a:sym typeface="Arimo"/>
              </a:rPr>
              <a:t>يوضح هذا المخطط متى تكون قوالب معينة ستجدها في الصفحات التالية مفيدة بشكل خاص.</a:t>
            </a:r>
            <a:endParaRPr/>
          </a:p>
          <a:p>
            <a:pPr indent="0" lvl="0" marL="81915" marR="148590" rtl="1" algn="just">
              <a:lnSpc>
                <a:spcPct val="121000"/>
              </a:lnSpc>
              <a:spcBef>
                <a:spcPts val="585"/>
              </a:spcBef>
              <a:spcAft>
                <a:spcPts val="0"/>
              </a:spcAft>
              <a:buNone/>
            </a:pPr>
            <a:r>
              <a:rPr lang="ar-SA" sz="1200">
                <a:solidFill>
                  <a:schemeClr val="dk1"/>
                </a:solidFill>
                <a:latin typeface="Arimo"/>
                <a:ea typeface="Arimo"/>
                <a:cs typeface="Arimo"/>
                <a:sym typeface="Arimo"/>
              </a:rPr>
              <a:t>بعض الأدوات أكثر ملاءمة للتدريس في الفصل بأكمله وبعضها الآخر للعمل الجماعي. يمكنك أيضًا استخدام أدوات مختلفة اعتمادًا على ما إذا كنت تريد التركيز على الأدوار في الحوار أو على ممارسات أوسع، مثل المشاركة وثقافات الحوار في الفصل الدراسي.</a:t>
            </a:r>
            <a:endParaRPr/>
          </a:p>
          <a:p>
            <a:pPr indent="0" lvl="0" marL="81915" marR="120014" rtl="1" algn="just">
              <a:lnSpc>
                <a:spcPct val="120800"/>
              </a:lnSpc>
              <a:spcBef>
                <a:spcPts val="585"/>
              </a:spcBef>
              <a:spcAft>
                <a:spcPts val="0"/>
              </a:spcAft>
              <a:buNone/>
            </a:pPr>
            <a:r>
              <a:rPr lang="ar-SA" sz="1200">
                <a:solidFill>
                  <a:schemeClr val="dk1"/>
                </a:solidFill>
                <a:latin typeface="Arimo"/>
                <a:ea typeface="Arimo"/>
                <a:cs typeface="Arimo"/>
                <a:sym typeface="Arimo"/>
              </a:rPr>
              <a:t>يمكن أن يساعدك الاطلاع على هذه القوالب على تحديد كيفية تنفيذ استعلامك.</a:t>
            </a:r>
            <a:endParaRPr/>
          </a:p>
        </p:txBody>
      </p:sp>
      <p:cxnSp>
        <p:nvCxnSpPr>
          <p:cNvPr id="830" name="Google Shape;830;p60"/>
          <p:cNvCxnSpPr/>
          <p:nvPr/>
        </p:nvCxnSpPr>
        <p:spPr>
          <a:xfrm>
            <a:off x="4459507" y="1970029"/>
            <a:ext cx="0" cy="4695825"/>
          </a:xfrm>
          <a:prstGeom prst="straightConnector1">
            <a:avLst/>
          </a:prstGeom>
          <a:noFill/>
          <a:ln cap="flat" cmpd="sng" w="9525">
            <a:solidFill>
              <a:schemeClr val="dk1"/>
            </a:solidFill>
            <a:prstDash val="solid"/>
            <a:round/>
            <a:headEnd len="med" w="med" type="triangle"/>
            <a:tailEnd len="med" w="med" type="triangle"/>
          </a:ln>
        </p:spPr>
      </p:cxnSp>
      <p:cxnSp>
        <p:nvCxnSpPr>
          <p:cNvPr id="831" name="Google Shape;831;p60"/>
          <p:cNvCxnSpPr/>
          <p:nvPr/>
        </p:nvCxnSpPr>
        <p:spPr>
          <a:xfrm rot="10800000">
            <a:off x="1773457" y="4275079"/>
            <a:ext cx="5438775" cy="0"/>
          </a:xfrm>
          <a:prstGeom prst="straightConnector1">
            <a:avLst/>
          </a:prstGeom>
          <a:noFill/>
          <a:ln cap="flat" cmpd="sng" w="9525">
            <a:solidFill>
              <a:schemeClr val="dk1"/>
            </a:solidFill>
            <a:prstDash val="solid"/>
            <a:round/>
            <a:headEnd len="med" w="med" type="triangle"/>
            <a:tailEnd len="med" w="med" type="triangle"/>
          </a:ln>
        </p:spPr>
      </p:cxnSp>
      <p:sp>
        <p:nvSpPr>
          <p:cNvPr id="832" name="Google Shape;832;p60"/>
          <p:cNvSpPr/>
          <p:nvPr/>
        </p:nvSpPr>
        <p:spPr>
          <a:xfrm>
            <a:off x="7340818" y="3998855"/>
            <a:ext cx="1057276" cy="695321"/>
          </a:xfrm>
          <a:prstGeom prst="ellipse">
            <a:avLst/>
          </a:prstGeom>
          <a:solidFill>
            <a:srgbClr val="FDFAB5"/>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400">
                <a:solidFill>
                  <a:schemeClr val="dk1"/>
                </a:solidFill>
                <a:latin typeface="Calibri"/>
                <a:ea typeface="Calibri"/>
                <a:cs typeface="Calibri"/>
                <a:sym typeface="Calibri"/>
              </a:rPr>
              <a:t>الحوار دوراً تلو الآخر</a:t>
            </a:r>
            <a:endParaRPr sz="1400">
              <a:solidFill>
                <a:schemeClr val="dk1"/>
              </a:solidFill>
              <a:latin typeface="Calibri"/>
              <a:ea typeface="Calibri"/>
              <a:cs typeface="Calibri"/>
              <a:sym typeface="Calibri"/>
            </a:endParaRPr>
          </a:p>
        </p:txBody>
      </p:sp>
      <p:sp>
        <p:nvSpPr>
          <p:cNvPr id="833" name="Google Shape;833;p60"/>
          <p:cNvSpPr/>
          <p:nvPr/>
        </p:nvSpPr>
        <p:spPr>
          <a:xfrm>
            <a:off x="3964206" y="6780156"/>
            <a:ext cx="1057276" cy="638164"/>
          </a:xfrm>
          <a:prstGeom prst="ellipse">
            <a:avLst/>
          </a:prstGeom>
          <a:solidFill>
            <a:srgbClr val="B7CCE4"/>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600">
                <a:solidFill>
                  <a:schemeClr val="dk1"/>
                </a:solidFill>
                <a:latin typeface="Calibri"/>
                <a:ea typeface="Calibri"/>
                <a:cs typeface="Calibri"/>
                <a:sym typeface="Calibri"/>
              </a:rPr>
              <a:t>العمل الجماعي</a:t>
            </a:r>
            <a:endParaRPr sz="1600">
              <a:solidFill>
                <a:schemeClr val="dk1"/>
              </a:solidFill>
              <a:latin typeface="Calibri"/>
              <a:ea typeface="Calibri"/>
              <a:cs typeface="Calibri"/>
              <a:sym typeface="Calibri"/>
            </a:endParaRPr>
          </a:p>
        </p:txBody>
      </p:sp>
      <p:sp>
        <p:nvSpPr>
          <p:cNvPr id="834" name="Google Shape;834;p60"/>
          <p:cNvSpPr/>
          <p:nvPr/>
        </p:nvSpPr>
        <p:spPr>
          <a:xfrm>
            <a:off x="587595" y="3998856"/>
            <a:ext cx="1057276" cy="695321"/>
          </a:xfrm>
          <a:prstGeom prst="ellipse">
            <a:avLst/>
          </a:prstGeom>
          <a:solidFill>
            <a:srgbClr val="F2DADA"/>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100">
                <a:solidFill>
                  <a:schemeClr val="dk1"/>
                </a:solidFill>
                <a:latin typeface="Calibri"/>
                <a:ea typeface="Calibri"/>
                <a:cs typeface="Calibri"/>
                <a:sym typeface="Calibri"/>
              </a:rPr>
              <a:t>ممارسات حوارية أوسع</a:t>
            </a:r>
            <a:endParaRPr sz="1100">
              <a:solidFill>
                <a:schemeClr val="dk1"/>
              </a:solidFill>
              <a:latin typeface="Calibri"/>
              <a:ea typeface="Calibri"/>
              <a:cs typeface="Calibri"/>
              <a:sym typeface="Calibri"/>
            </a:endParaRPr>
          </a:p>
        </p:txBody>
      </p:sp>
      <p:sp>
        <p:nvSpPr>
          <p:cNvPr id="835" name="Google Shape;835;p60"/>
          <p:cNvSpPr/>
          <p:nvPr/>
        </p:nvSpPr>
        <p:spPr>
          <a:xfrm>
            <a:off x="2202081" y="2122431"/>
            <a:ext cx="1428743" cy="838196"/>
          </a:xfrm>
          <a:prstGeom prst="roundRect">
            <a:avLst>
              <a:gd fmla="val 16667" name="adj"/>
            </a:avLst>
          </a:prstGeom>
          <a:solidFill>
            <a:srgbClr val="F2F2F2"/>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800">
                <a:solidFill>
                  <a:schemeClr val="dk1"/>
                </a:solidFill>
                <a:latin typeface="Calibri"/>
                <a:ea typeface="Calibri"/>
                <a:cs typeface="Calibri"/>
                <a:sym typeface="Calibri"/>
              </a:rPr>
              <a:t>2F) مشاركة الطالب وقواعد الحديث</a:t>
            </a:r>
            <a:endParaRPr sz="1800">
              <a:solidFill>
                <a:schemeClr val="dk1"/>
              </a:solidFill>
              <a:latin typeface="Calibri"/>
              <a:ea typeface="Calibri"/>
              <a:cs typeface="Calibri"/>
              <a:sym typeface="Calibri"/>
            </a:endParaRPr>
          </a:p>
        </p:txBody>
      </p:sp>
      <p:sp>
        <p:nvSpPr>
          <p:cNvPr id="836" name="Google Shape;836;p60"/>
          <p:cNvSpPr/>
          <p:nvPr/>
        </p:nvSpPr>
        <p:spPr>
          <a:xfrm>
            <a:off x="2202081" y="3046356"/>
            <a:ext cx="1428743" cy="838196"/>
          </a:xfrm>
          <a:prstGeom prst="roundRect">
            <a:avLst>
              <a:gd fmla="val 16667" name="adj"/>
            </a:avLst>
          </a:prstGeom>
          <a:solidFill>
            <a:srgbClr val="F2F2F2"/>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800">
                <a:solidFill>
                  <a:schemeClr val="dk1"/>
                </a:solidFill>
                <a:latin typeface="Calibri"/>
                <a:ea typeface="Calibri"/>
                <a:cs typeface="Calibri"/>
                <a:sym typeface="Calibri"/>
              </a:rPr>
              <a:t>2H) استبيان التعليم بالحوار</a:t>
            </a:r>
            <a:endParaRPr sz="1800">
              <a:solidFill>
                <a:schemeClr val="dk1"/>
              </a:solidFill>
              <a:latin typeface="Calibri"/>
              <a:ea typeface="Calibri"/>
              <a:cs typeface="Calibri"/>
              <a:sym typeface="Calibri"/>
            </a:endParaRPr>
          </a:p>
        </p:txBody>
      </p:sp>
      <p:sp>
        <p:nvSpPr>
          <p:cNvPr id="837" name="Google Shape;837;p60"/>
          <p:cNvSpPr/>
          <p:nvPr/>
        </p:nvSpPr>
        <p:spPr>
          <a:xfrm>
            <a:off x="5116739" y="2122431"/>
            <a:ext cx="1428743" cy="838196"/>
          </a:xfrm>
          <a:prstGeom prst="roundRect">
            <a:avLst>
              <a:gd fmla="val 16667" name="adj"/>
            </a:avLst>
          </a:prstGeom>
          <a:solidFill>
            <a:srgbClr val="F2F2F2"/>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800">
                <a:solidFill>
                  <a:schemeClr val="dk1"/>
                </a:solidFill>
                <a:latin typeface="Calibri"/>
                <a:ea typeface="Calibri"/>
                <a:cs typeface="Calibri"/>
                <a:sym typeface="Calibri"/>
              </a:rPr>
              <a:t>2A) ترميز مقاطع الصوت/ الفيديو المفرغة</a:t>
            </a:r>
            <a:endParaRPr sz="1800">
              <a:solidFill>
                <a:schemeClr val="dk1"/>
              </a:solidFill>
              <a:latin typeface="Calibri"/>
              <a:ea typeface="Calibri"/>
              <a:cs typeface="Calibri"/>
              <a:sym typeface="Calibri"/>
            </a:endParaRPr>
          </a:p>
        </p:txBody>
      </p:sp>
      <p:sp>
        <p:nvSpPr>
          <p:cNvPr id="838" name="Google Shape;838;p60"/>
          <p:cNvSpPr/>
          <p:nvPr/>
        </p:nvSpPr>
        <p:spPr>
          <a:xfrm>
            <a:off x="5116739" y="3046356"/>
            <a:ext cx="1428743" cy="838196"/>
          </a:xfrm>
          <a:prstGeom prst="roundRect">
            <a:avLst>
              <a:gd fmla="val 16667" name="adj"/>
            </a:avLst>
          </a:prstGeom>
          <a:solidFill>
            <a:srgbClr val="F2F2F2"/>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800">
                <a:solidFill>
                  <a:schemeClr val="dk1"/>
                </a:solidFill>
                <a:latin typeface="Calibri"/>
                <a:ea typeface="Calibri"/>
                <a:cs typeface="Calibri"/>
                <a:sym typeface="Calibri"/>
              </a:rPr>
              <a:t>2E) نظرة عامة على المشاركة الشاملة</a:t>
            </a:r>
            <a:endParaRPr sz="1800">
              <a:solidFill>
                <a:schemeClr val="dk1"/>
              </a:solidFill>
              <a:latin typeface="Calibri"/>
              <a:ea typeface="Calibri"/>
              <a:cs typeface="Calibri"/>
              <a:sym typeface="Calibri"/>
            </a:endParaRPr>
          </a:p>
        </p:txBody>
      </p:sp>
      <p:sp>
        <p:nvSpPr>
          <p:cNvPr id="839" name="Google Shape;839;p60"/>
          <p:cNvSpPr/>
          <p:nvPr/>
        </p:nvSpPr>
        <p:spPr>
          <a:xfrm>
            <a:off x="4795268" y="4751336"/>
            <a:ext cx="1428743" cy="838196"/>
          </a:xfrm>
          <a:prstGeom prst="roundRect">
            <a:avLst>
              <a:gd fmla="val 16667" name="adj"/>
            </a:avLst>
          </a:prstGeom>
          <a:solidFill>
            <a:srgbClr val="F2F2F2"/>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800">
                <a:solidFill>
                  <a:schemeClr val="dk1"/>
                </a:solidFill>
                <a:latin typeface="Calibri"/>
                <a:ea typeface="Calibri"/>
                <a:cs typeface="Calibri"/>
                <a:sym typeface="Calibri"/>
              </a:rPr>
              <a:t>2B) ترميز أخذ العينات الزمنية للعمل الجماعي</a:t>
            </a:r>
            <a:endParaRPr sz="1800">
              <a:solidFill>
                <a:schemeClr val="dk1"/>
              </a:solidFill>
              <a:latin typeface="Calibri"/>
              <a:ea typeface="Calibri"/>
              <a:cs typeface="Calibri"/>
              <a:sym typeface="Calibri"/>
            </a:endParaRPr>
          </a:p>
        </p:txBody>
      </p:sp>
      <p:sp>
        <p:nvSpPr>
          <p:cNvPr id="840" name="Google Shape;840;p60"/>
          <p:cNvSpPr/>
          <p:nvPr/>
        </p:nvSpPr>
        <p:spPr>
          <a:xfrm>
            <a:off x="5557264" y="5684775"/>
            <a:ext cx="1428743" cy="838196"/>
          </a:xfrm>
          <a:prstGeom prst="roundRect">
            <a:avLst>
              <a:gd fmla="val 16667" name="adj"/>
            </a:avLst>
          </a:prstGeom>
          <a:solidFill>
            <a:srgbClr val="F2F2F2"/>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800">
                <a:solidFill>
                  <a:schemeClr val="dk1"/>
                </a:solidFill>
                <a:latin typeface="Calibri"/>
                <a:ea typeface="Calibri"/>
                <a:cs typeface="Calibri"/>
                <a:sym typeface="Calibri"/>
              </a:rPr>
              <a:t>2D) جودة العمل الجماعي</a:t>
            </a:r>
            <a:endParaRPr sz="1800">
              <a:solidFill>
                <a:schemeClr val="dk1"/>
              </a:solidFill>
              <a:latin typeface="Calibri"/>
              <a:ea typeface="Calibri"/>
              <a:cs typeface="Calibri"/>
              <a:sym typeface="Calibri"/>
            </a:endParaRPr>
          </a:p>
        </p:txBody>
      </p:sp>
      <p:sp>
        <p:nvSpPr>
          <p:cNvPr id="841" name="Google Shape;841;p60"/>
          <p:cNvSpPr/>
          <p:nvPr/>
        </p:nvSpPr>
        <p:spPr>
          <a:xfrm>
            <a:off x="6316873" y="4737048"/>
            <a:ext cx="1428743" cy="838196"/>
          </a:xfrm>
          <a:prstGeom prst="roundRect">
            <a:avLst>
              <a:gd fmla="val 16667" name="adj"/>
            </a:avLst>
          </a:prstGeom>
          <a:solidFill>
            <a:srgbClr val="F2F2F2"/>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800">
                <a:solidFill>
                  <a:schemeClr val="dk1"/>
                </a:solidFill>
                <a:latin typeface="Calibri"/>
                <a:ea typeface="Calibri"/>
                <a:cs typeface="Calibri"/>
                <a:sym typeface="Calibri"/>
              </a:rPr>
              <a:t>2C) قائمة التحقق للطلاب الأفراد</a:t>
            </a:r>
            <a:endParaRPr sz="1800">
              <a:solidFill>
                <a:schemeClr val="dk1"/>
              </a:solidFill>
              <a:latin typeface="Calibri"/>
              <a:ea typeface="Calibri"/>
              <a:cs typeface="Calibri"/>
              <a:sym typeface="Calibri"/>
            </a:endParaRPr>
          </a:p>
        </p:txBody>
      </p:sp>
      <p:sp>
        <p:nvSpPr>
          <p:cNvPr id="842" name="Google Shape;842;p60"/>
          <p:cNvSpPr/>
          <p:nvPr/>
        </p:nvSpPr>
        <p:spPr>
          <a:xfrm>
            <a:off x="2202080" y="4846579"/>
            <a:ext cx="1428743" cy="838196"/>
          </a:xfrm>
          <a:prstGeom prst="roundRect">
            <a:avLst>
              <a:gd fmla="val 16667" name="adj"/>
            </a:avLst>
          </a:prstGeom>
          <a:solidFill>
            <a:srgbClr val="F2F2F2"/>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800">
                <a:solidFill>
                  <a:schemeClr val="dk1"/>
                </a:solidFill>
                <a:latin typeface="Calibri"/>
                <a:ea typeface="Calibri"/>
                <a:cs typeface="Calibri"/>
                <a:sym typeface="Calibri"/>
              </a:rPr>
              <a:t>2G) التقييم الذاتي للطلاب</a:t>
            </a:r>
            <a:endParaRPr sz="1800">
              <a:solidFill>
                <a:schemeClr val="dk1"/>
              </a:solidFill>
              <a:latin typeface="Calibri"/>
              <a:ea typeface="Calibri"/>
              <a:cs typeface="Calibri"/>
              <a:sym typeface="Calibri"/>
            </a:endParaRPr>
          </a:p>
        </p:txBody>
      </p:sp>
      <p:sp>
        <p:nvSpPr>
          <p:cNvPr id="843" name="Google Shape;843;p60"/>
          <p:cNvSpPr/>
          <p:nvPr/>
        </p:nvSpPr>
        <p:spPr>
          <a:xfrm>
            <a:off x="3930869" y="1255660"/>
            <a:ext cx="1057276" cy="714369"/>
          </a:xfrm>
          <a:prstGeom prst="ellipse">
            <a:avLst/>
          </a:prstGeom>
          <a:solidFill>
            <a:srgbClr val="EAF1DD"/>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100">
                <a:solidFill>
                  <a:schemeClr val="dk1"/>
                </a:solidFill>
                <a:latin typeface="Calibri"/>
                <a:ea typeface="Calibri"/>
                <a:cs typeface="Calibri"/>
                <a:sym typeface="Calibri"/>
              </a:rPr>
              <a:t>تعليم الفصل بأكمله</a:t>
            </a:r>
            <a:endParaRPr sz="1100">
              <a:solidFill>
                <a:schemeClr val="dk1"/>
              </a:solidFill>
              <a:latin typeface="Calibri"/>
              <a:ea typeface="Calibri"/>
              <a:cs typeface="Calibri"/>
              <a:sym typeface="Calibri"/>
            </a:endParaRPr>
          </a:p>
        </p:txBody>
      </p:sp>
      <p:sp>
        <p:nvSpPr>
          <p:cNvPr id="844" name="Google Shape;844;p60"/>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48" name="Shape 848"/>
        <p:cNvGrpSpPr/>
        <p:nvPr/>
      </p:nvGrpSpPr>
      <p:grpSpPr>
        <a:xfrm>
          <a:off x="0" y="0"/>
          <a:ext cx="0" cy="0"/>
          <a:chOff x="0" y="0"/>
          <a:chExt cx="0" cy="0"/>
        </a:xfrm>
      </p:grpSpPr>
      <p:graphicFrame>
        <p:nvGraphicFramePr>
          <p:cNvPr id="849" name="Google Shape;849;p61"/>
          <p:cNvGraphicFramePr/>
          <p:nvPr/>
        </p:nvGraphicFramePr>
        <p:xfrm>
          <a:off x="393700" y="1597032"/>
          <a:ext cx="3000000" cy="3000000"/>
        </p:xfrm>
        <a:graphic>
          <a:graphicData uri="http://schemas.openxmlformats.org/drawingml/2006/table">
            <a:tbl>
              <a:tblPr bandRow="1" firstRow="1">
                <a:noFill/>
                <a:tableStyleId>{39A37FA2-8D4B-4AD9-9F46-37E25183F264}</a:tableStyleId>
              </a:tblPr>
              <a:tblGrid>
                <a:gridCol w="591300"/>
                <a:gridCol w="1264925"/>
                <a:gridCol w="2442000"/>
                <a:gridCol w="907750"/>
              </a:tblGrid>
              <a:tr h="554725">
                <a:tc>
                  <a:txBody>
                    <a:bodyPr/>
                    <a:lstStyle/>
                    <a:p>
                      <a:pPr indent="0" lvl="0" marL="0" marR="0" rtl="1" algn="r">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83820" marR="0" rtl="1" algn="r">
                        <a:lnSpc>
                          <a:spcPct val="100000"/>
                        </a:lnSpc>
                        <a:spcBef>
                          <a:spcPts val="0"/>
                        </a:spcBef>
                        <a:spcAft>
                          <a:spcPts val="0"/>
                        </a:spcAft>
                        <a:buNone/>
                      </a:pPr>
                      <a:r>
                        <a:rPr b="1" lang="ar-SA" sz="1200">
                          <a:latin typeface="Arial"/>
                          <a:ea typeface="Arial"/>
                          <a:cs typeface="Arial"/>
                          <a:sym typeface="Arial"/>
                        </a:rPr>
                        <a:t>رقم السطر</a:t>
                      </a:r>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413384" marR="0" rtl="1" algn="r">
                        <a:lnSpc>
                          <a:spcPct val="100000"/>
                        </a:lnSpc>
                        <a:spcBef>
                          <a:spcPts val="0"/>
                        </a:spcBef>
                        <a:spcAft>
                          <a:spcPts val="0"/>
                        </a:spcAft>
                        <a:buNone/>
                      </a:pPr>
                      <a:r>
                        <a:rPr b="1" lang="ar-SA" sz="1200">
                          <a:latin typeface="Arial"/>
                          <a:ea typeface="Arial"/>
                          <a:cs typeface="Arial"/>
                          <a:sym typeface="Arial"/>
                        </a:rPr>
                        <a:t>المتحدث</a:t>
                      </a:r>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1" algn="ctr">
                        <a:lnSpc>
                          <a:spcPct val="100000"/>
                        </a:lnSpc>
                        <a:spcBef>
                          <a:spcPts val="0"/>
                        </a:spcBef>
                        <a:spcAft>
                          <a:spcPts val="0"/>
                        </a:spcAft>
                        <a:buNone/>
                      </a:pPr>
                      <a:r>
                        <a:rPr b="1" lang="ar-SA" sz="1200">
                          <a:latin typeface="Arial"/>
                          <a:ea typeface="Arial"/>
                          <a:cs typeface="Arial"/>
                          <a:sym typeface="Arial"/>
                        </a:rPr>
                        <a:t>الدور</a:t>
                      </a:r>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227329" marR="0" rtl="1" algn="r">
                        <a:lnSpc>
                          <a:spcPct val="100000"/>
                        </a:lnSpc>
                        <a:spcBef>
                          <a:spcPts val="0"/>
                        </a:spcBef>
                        <a:spcAft>
                          <a:spcPts val="0"/>
                        </a:spcAft>
                        <a:buNone/>
                      </a:pPr>
                      <a:r>
                        <a:rPr b="1" lang="ar-SA" sz="1200">
                          <a:latin typeface="Arial"/>
                          <a:ea typeface="Arial"/>
                          <a:cs typeface="Arial"/>
                          <a:sym typeface="Arial"/>
                        </a:rPr>
                        <a:t>الرمز/الرموز</a:t>
                      </a:r>
                      <a:endParaRPr b="1" sz="1200">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50" name="Google Shape;850;p61"/>
          <p:cNvSpPr txBox="1"/>
          <p:nvPr/>
        </p:nvSpPr>
        <p:spPr>
          <a:xfrm>
            <a:off x="5826125" y="637541"/>
            <a:ext cx="4473575" cy="478464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280" marR="0" rtl="1" algn="r">
              <a:lnSpc>
                <a:spcPct val="100000"/>
              </a:lnSpc>
              <a:spcBef>
                <a:spcPts val="0"/>
              </a:spcBef>
              <a:spcAft>
                <a:spcPts val="0"/>
              </a:spcAft>
              <a:buNone/>
            </a:pPr>
            <a:r>
              <a:rPr b="1" lang="ar-SA" sz="1300">
                <a:solidFill>
                  <a:schemeClr val="dk1"/>
                </a:solidFill>
                <a:latin typeface="Arial"/>
                <a:ea typeface="Arial"/>
                <a:cs typeface="Arial"/>
                <a:sym typeface="Arial"/>
              </a:rPr>
              <a:t>2A: قالب ترميز مقاطع الصوت/ الفيديو المفرّغة</a:t>
            </a:r>
            <a:endParaRPr/>
          </a:p>
          <a:p>
            <a:pPr indent="0" lvl="0" marL="81280" marR="544195" rtl="1" algn="r">
              <a:lnSpc>
                <a:spcPct val="121700"/>
              </a:lnSpc>
              <a:spcBef>
                <a:spcPts val="630"/>
              </a:spcBef>
              <a:spcAft>
                <a:spcPts val="0"/>
              </a:spcAft>
              <a:buNone/>
            </a:pPr>
            <a:r>
              <a:rPr lang="ar-SA" sz="1300">
                <a:solidFill>
                  <a:schemeClr val="dk1"/>
                </a:solidFill>
                <a:latin typeface="Arimo"/>
                <a:ea typeface="Arimo"/>
                <a:cs typeface="Arimo"/>
                <a:sym typeface="Arimo"/>
              </a:rPr>
              <a:t>يمكنك استخدام هذا القالب لتطبيق رموز T-SEDA على الأدوار الفردية للمتحدثين.</a:t>
            </a:r>
            <a:endParaRPr/>
          </a:p>
          <a:p>
            <a:pPr indent="0" lvl="0" marL="81280" marR="0" rtl="1" algn="r">
              <a:lnSpc>
                <a:spcPct val="100000"/>
              </a:lnSpc>
              <a:spcBef>
                <a:spcPts val="885"/>
              </a:spcBef>
              <a:spcAft>
                <a:spcPts val="0"/>
              </a:spcAft>
              <a:buNone/>
            </a:pPr>
            <a:r>
              <a:rPr b="1" lang="ar-SA" sz="1300">
                <a:solidFill>
                  <a:schemeClr val="dk1"/>
                </a:solidFill>
                <a:latin typeface="Arial"/>
                <a:ea typeface="Arial"/>
                <a:cs typeface="Arial"/>
                <a:sym typeface="Arial"/>
              </a:rPr>
              <a:t>ملاحظات إرشادية:</a:t>
            </a:r>
            <a:endParaRPr/>
          </a:p>
          <a:p>
            <a:pPr indent="-157163" lvl="0" marL="252413" marR="347980" rtl="1" algn="r">
              <a:lnSpc>
                <a:spcPct val="120000"/>
              </a:lnSpc>
              <a:spcBef>
                <a:spcPts val="620"/>
              </a:spcBef>
              <a:spcAft>
                <a:spcPts val="0"/>
              </a:spcAft>
              <a:buClr>
                <a:schemeClr val="dk1"/>
              </a:buClr>
              <a:buSzPts val="1083"/>
              <a:buFont typeface="Arial"/>
              <a:buChar char="•"/>
            </a:pPr>
            <a:r>
              <a:rPr lang="ar-SA" sz="1300">
                <a:solidFill>
                  <a:schemeClr val="dk1"/>
                </a:solidFill>
                <a:latin typeface="Arimo"/>
                <a:ea typeface="Arimo"/>
                <a:cs typeface="Arimo"/>
                <a:sym typeface="Arimo"/>
              </a:rPr>
              <a:t>ضع نصك في جدول مثل هذا، مع إضافة ما تريده من الصفوف</a:t>
            </a:r>
            <a:endParaRPr/>
          </a:p>
          <a:p>
            <a:pPr indent="-157163" lvl="0" marL="252413" marR="347980" rtl="1" algn="r">
              <a:lnSpc>
                <a:spcPct val="120000"/>
              </a:lnSpc>
              <a:spcBef>
                <a:spcPts val="620"/>
              </a:spcBef>
              <a:spcAft>
                <a:spcPts val="0"/>
              </a:spcAft>
              <a:buClr>
                <a:schemeClr val="dk1"/>
              </a:buClr>
              <a:buSzPts val="1083"/>
              <a:buFont typeface="Arial"/>
              <a:buChar char="•"/>
            </a:pPr>
            <a:r>
              <a:rPr lang="ar-SA" sz="1300">
                <a:solidFill>
                  <a:schemeClr val="dk1"/>
                </a:solidFill>
                <a:latin typeface="Arimo"/>
                <a:ea typeface="Arimo"/>
                <a:cs typeface="Arimo"/>
                <a:sym typeface="Arimo"/>
              </a:rPr>
              <a:t>ترقيم المصطلحات يسهّل التعرف عليها</a:t>
            </a:r>
            <a:endParaRPr/>
          </a:p>
          <a:p>
            <a:pPr indent="-157163" lvl="0" marL="252413" marR="579755" rtl="1" algn="r">
              <a:lnSpc>
                <a:spcPct val="120000"/>
              </a:lnSpc>
              <a:spcBef>
                <a:spcPts val="600"/>
              </a:spcBef>
              <a:spcAft>
                <a:spcPts val="0"/>
              </a:spcAft>
              <a:buClr>
                <a:schemeClr val="dk1"/>
              </a:buClr>
              <a:buSzPts val="1083"/>
              <a:buFont typeface="Arial"/>
              <a:buChar char="•"/>
            </a:pPr>
            <a:r>
              <a:rPr lang="ar-SA" sz="1300">
                <a:solidFill>
                  <a:schemeClr val="dk1"/>
                </a:solidFill>
                <a:latin typeface="Arimo"/>
                <a:ea typeface="Arimo"/>
                <a:cs typeface="Arimo"/>
                <a:sym typeface="Arimo"/>
              </a:rPr>
              <a:t>يمكنك اختيار رمز أو رمزين للنظر فيها، أو استخدام العديد من الفئات، اعتمادًا على محور تركيز استعلامك</a:t>
            </a:r>
            <a:endParaRPr/>
          </a:p>
          <a:p>
            <a:pPr indent="-157163" lvl="0" marL="252413" marR="185420" rtl="1" algn="r">
              <a:lnSpc>
                <a:spcPct val="120000"/>
              </a:lnSpc>
              <a:spcBef>
                <a:spcPts val="625"/>
              </a:spcBef>
              <a:spcAft>
                <a:spcPts val="0"/>
              </a:spcAft>
              <a:buClr>
                <a:schemeClr val="dk1"/>
              </a:buClr>
              <a:buSzPts val="1083"/>
              <a:buFont typeface="Arial"/>
              <a:buChar char="•"/>
            </a:pPr>
            <a:r>
              <a:rPr lang="ar-SA" sz="1300">
                <a:solidFill>
                  <a:schemeClr val="dk1"/>
                </a:solidFill>
                <a:latin typeface="Arimo"/>
                <a:ea typeface="Arimo"/>
                <a:cs typeface="Arimo"/>
                <a:sym typeface="Arimo"/>
              </a:rPr>
              <a:t>يمكن ترك بعض الأدوار بدون ترميز نظرًا لعدم انطباق أي من الفئات عليها</a:t>
            </a:r>
            <a:endParaRPr/>
          </a:p>
          <a:p>
            <a:pPr indent="-157163" lvl="0" marL="252413" marR="406400" rtl="1" algn="r">
              <a:lnSpc>
                <a:spcPct val="120000"/>
              </a:lnSpc>
              <a:spcBef>
                <a:spcPts val="625"/>
              </a:spcBef>
              <a:spcAft>
                <a:spcPts val="0"/>
              </a:spcAft>
              <a:buClr>
                <a:schemeClr val="dk1"/>
              </a:buClr>
              <a:buSzPts val="1083"/>
              <a:buFont typeface="Arial"/>
              <a:buChar char="•"/>
            </a:pPr>
            <a:r>
              <a:rPr lang="ar-SA" sz="1300">
                <a:solidFill>
                  <a:schemeClr val="dk1"/>
                </a:solidFill>
                <a:latin typeface="Arimo"/>
                <a:ea typeface="Arimo"/>
                <a:cs typeface="Arimo"/>
                <a:sym typeface="Arimo"/>
              </a:rPr>
              <a:t>بدلاً من ذلك، يمكن تطبيق أكثر من رمز واحد على أدوار بعض المتحدثين</a:t>
            </a:r>
            <a:endParaRPr/>
          </a:p>
          <a:p>
            <a:pPr indent="-157163" lvl="0" marL="252413" marR="358775" rtl="1" algn="r">
              <a:lnSpc>
                <a:spcPct val="120000"/>
              </a:lnSpc>
              <a:spcBef>
                <a:spcPts val="625"/>
              </a:spcBef>
              <a:spcAft>
                <a:spcPts val="0"/>
              </a:spcAft>
              <a:buClr>
                <a:schemeClr val="dk1"/>
              </a:buClr>
              <a:buSzPts val="1083"/>
              <a:buFont typeface="Arial"/>
              <a:buChar char="•"/>
            </a:pPr>
            <a:r>
              <a:rPr lang="ar-SA" sz="1300">
                <a:solidFill>
                  <a:schemeClr val="dk1"/>
                </a:solidFill>
                <a:latin typeface="Arimo"/>
                <a:ea typeface="Arimo"/>
                <a:cs typeface="Arimo"/>
                <a:sym typeface="Arimo"/>
              </a:rPr>
              <a:t>يمكنك أيضًا إضافة فئة تعليقات لكل صف لتدوين أفكارك حول كيفية سير الحوار</a:t>
            </a:r>
            <a:endParaRPr/>
          </a:p>
          <a:p>
            <a:pPr indent="0" lvl="0" marL="0" marR="0" rtl="1" algn="r">
              <a:lnSpc>
                <a:spcPct val="100000"/>
              </a:lnSpc>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marR="0" rtl="1" algn="r">
              <a:lnSpc>
                <a:spcPct val="100000"/>
              </a:lnSpc>
              <a:spcBef>
                <a:spcPts val="15"/>
              </a:spcBef>
              <a:spcAft>
                <a:spcPts val="0"/>
              </a:spcAft>
              <a:buNone/>
            </a:pPr>
            <a:r>
              <a:t/>
            </a:r>
            <a:endParaRPr sz="1300">
              <a:solidFill>
                <a:schemeClr val="dk1"/>
              </a:solidFill>
              <a:latin typeface="Times New Roman"/>
              <a:ea typeface="Times New Roman"/>
              <a:cs typeface="Times New Roman"/>
              <a:sym typeface="Times New Roman"/>
            </a:endParaRPr>
          </a:p>
          <a:p>
            <a:pPr indent="378460" lvl="0" marL="80645" marR="177800" rtl="1" algn="r">
              <a:lnSpc>
                <a:spcPct val="101699"/>
              </a:lnSpc>
              <a:spcBef>
                <a:spcPts val="5"/>
              </a:spcBef>
              <a:spcAft>
                <a:spcPts val="0"/>
              </a:spcAft>
              <a:buNone/>
            </a:pPr>
            <a:r>
              <a:rPr lang="ar-SA" sz="1300">
                <a:solidFill>
                  <a:schemeClr val="dk1"/>
                </a:solidFill>
                <a:latin typeface="Calibri"/>
                <a:ea typeface="Calibri"/>
                <a:cs typeface="Calibri"/>
                <a:sym typeface="Calibri"/>
              </a:rPr>
              <a:t>يتوفر </a:t>
            </a:r>
            <a:r>
              <a:rPr b="1" lang="ar-SA" sz="1300">
                <a:solidFill>
                  <a:schemeClr val="dk1"/>
                </a:solidFill>
                <a:latin typeface="Arial"/>
                <a:ea typeface="Arial"/>
                <a:cs typeface="Arial"/>
                <a:sym typeface="Arial"/>
              </a:rPr>
              <a:t>قالب ترميز نص قابل للتنزيل</a:t>
            </a:r>
            <a:r>
              <a:rPr lang="ar-SA" sz="1300">
                <a:solidFill>
                  <a:schemeClr val="dk1"/>
                </a:solidFill>
                <a:latin typeface="Calibri"/>
                <a:ea typeface="Calibri"/>
                <a:cs typeface="Calibri"/>
                <a:sym typeface="Calibri"/>
              </a:rPr>
              <a:t> من موقعنا على الإنترنت.</a:t>
            </a:r>
            <a:endParaRPr/>
          </a:p>
          <a:p>
            <a:pPr indent="0" lvl="0" marL="171450" marR="0" rtl="1" algn="r">
              <a:lnSpc>
                <a:spcPct val="100000"/>
              </a:lnSpc>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171450" marR="0" rtl="1" algn="r">
              <a:lnSpc>
                <a:spcPct val="100000"/>
              </a:lnSpc>
              <a:spcBef>
                <a:spcPts val="0"/>
              </a:spcBef>
              <a:spcAft>
                <a:spcPts val="0"/>
              </a:spcAft>
              <a:buNone/>
            </a:pPr>
            <a:r>
              <a:rPr lang="ar-SA" sz="1300">
                <a:solidFill>
                  <a:schemeClr val="dk1"/>
                </a:solidFill>
                <a:latin typeface="Arimo"/>
                <a:ea typeface="Arimo"/>
                <a:cs typeface="Arimo"/>
                <a:sym typeface="Arimo"/>
              </a:rPr>
              <a:t>ستجد في الصفحة التالية مثالاً على قالب مكتمل</a:t>
            </a:r>
            <a:endParaRPr/>
          </a:p>
        </p:txBody>
      </p:sp>
      <p:sp>
        <p:nvSpPr>
          <p:cNvPr id="851" name="Google Shape;851;p61"/>
          <p:cNvSpPr/>
          <p:nvPr/>
        </p:nvSpPr>
        <p:spPr>
          <a:xfrm>
            <a:off x="9918700" y="4768222"/>
            <a:ext cx="232403" cy="23240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52" name="Google Shape;852;p61"/>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3631741" y="128533"/>
            <a:ext cx="3429000" cy="720725"/>
          </a:xfrm>
          <a:prstGeom prst="rect">
            <a:avLst/>
          </a:prstGeom>
          <a:noFill/>
          <a:ln>
            <a:noFill/>
          </a:ln>
        </p:spPr>
        <p:txBody>
          <a:bodyPr anchorCtr="0" anchor="t" bIns="0" lIns="0" spcFirstLastPara="1" rIns="0" wrap="square" tIns="0">
            <a:spAutoFit/>
          </a:bodyPr>
          <a:lstStyle/>
          <a:p>
            <a:pPr indent="0" lvl="0" marL="12700" rtl="1" algn="r">
              <a:lnSpc>
                <a:spcPct val="100000"/>
              </a:lnSpc>
              <a:spcBef>
                <a:spcPts val="0"/>
              </a:spcBef>
              <a:spcAft>
                <a:spcPts val="0"/>
              </a:spcAft>
              <a:buNone/>
            </a:pPr>
            <a:r>
              <a:rPr lang="ar-SA" sz="2400">
                <a:latin typeface="Calibri"/>
                <a:ea typeface="Calibri"/>
                <a:cs typeface="Calibri"/>
                <a:sym typeface="Calibri"/>
              </a:rPr>
              <a:t>دليل مستخدمي حزمة T-SEDA</a:t>
            </a:r>
            <a:endParaRPr/>
          </a:p>
          <a:p>
            <a:pPr indent="0" lvl="0" marL="1353185" rtl="1" algn="r">
              <a:lnSpc>
                <a:spcPct val="100000"/>
              </a:lnSpc>
              <a:spcBef>
                <a:spcPts val="405"/>
              </a:spcBef>
              <a:spcAft>
                <a:spcPts val="0"/>
              </a:spcAft>
              <a:buNone/>
            </a:pPr>
            <a:r>
              <a:rPr lang="ar-SA" sz="1800">
                <a:solidFill>
                  <a:srgbClr val="000000"/>
                </a:solidFill>
                <a:latin typeface="Calibri"/>
                <a:ea typeface="Calibri"/>
                <a:cs typeface="Calibri"/>
                <a:sym typeface="Calibri"/>
              </a:rPr>
              <a:t>المحتويات</a:t>
            </a:r>
            <a:endParaRPr/>
          </a:p>
        </p:txBody>
      </p:sp>
      <p:graphicFrame>
        <p:nvGraphicFramePr>
          <p:cNvPr id="130" name="Google Shape;130;p17"/>
          <p:cNvGraphicFramePr/>
          <p:nvPr/>
        </p:nvGraphicFramePr>
        <p:xfrm>
          <a:off x="1058166" y="849258"/>
          <a:ext cx="3000000" cy="3000000"/>
        </p:xfrm>
        <a:graphic>
          <a:graphicData uri="http://schemas.openxmlformats.org/drawingml/2006/table">
            <a:tbl>
              <a:tblPr bandRow="1" firstRow="1">
                <a:noFill/>
                <a:tableStyleId>{39A37FA2-8D4B-4AD9-9F46-37E25183F264}</a:tableStyleId>
              </a:tblPr>
              <a:tblGrid>
                <a:gridCol w="7107925"/>
                <a:gridCol w="990600"/>
              </a:tblGrid>
              <a:tr h="423675">
                <a:tc>
                  <a:txBody>
                    <a:bodyPr/>
                    <a:lstStyle/>
                    <a:p>
                      <a:pPr indent="0" lvl="0" marL="294005" marR="0" rtl="1" algn="r">
                        <a:lnSpc>
                          <a:spcPct val="100000"/>
                        </a:lnSpc>
                        <a:spcBef>
                          <a:spcPts val="0"/>
                        </a:spcBef>
                        <a:spcAft>
                          <a:spcPts val="0"/>
                        </a:spcAft>
                        <a:buNone/>
                      </a:pPr>
                      <a:r>
                        <a:rPr b="1" lang="ar-SA" sz="1300">
                          <a:solidFill>
                            <a:srgbClr val="1A616F"/>
                          </a:solidFill>
                          <a:latin typeface="Calibri"/>
                          <a:ea typeface="Calibri"/>
                          <a:cs typeface="Calibri"/>
                          <a:sym typeface="Calibri"/>
                        </a:rPr>
                        <a:t>أ. </a:t>
                      </a:r>
                      <a:r>
                        <a:rPr b="1" lang="ar-SA" sz="1300">
                          <a:latin typeface="Calibri"/>
                          <a:ea typeface="Calibri"/>
                          <a:cs typeface="Calibri"/>
                          <a:sym typeface="Calibri"/>
                        </a:rPr>
                        <a:t>مقدمة إلى دليل T-SEDA </a:t>
                      </a:r>
                      <a:r>
                        <a:rPr lang="ar-SA" sz="1400">
                          <a:latin typeface="Arial"/>
                          <a:ea typeface="Arial"/>
                          <a:cs typeface="Arial"/>
                          <a:sym typeface="Arial"/>
                        </a:rPr>
                        <a:t>الاسترشادي</a:t>
                      </a:r>
                      <a:endParaRPr b="1" sz="1300">
                        <a:latin typeface="Calibri"/>
                        <a:ea typeface="Calibri"/>
                        <a:cs typeface="Calibri"/>
                        <a:sym typeface="Calibri"/>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96875" rtl="1" algn="ctr">
                        <a:lnSpc>
                          <a:spcPct val="100000"/>
                        </a:lnSpc>
                        <a:spcBef>
                          <a:spcPts val="0"/>
                        </a:spcBef>
                        <a:spcAft>
                          <a:spcPts val="0"/>
                        </a:spcAft>
                        <a:buNone/>
                      </a:pPr>
                      <a:r>
                        <a:rPr b="1" lang="ar-SA" sz="1200">
                          <a:solidFill>
                            <a:srgbClr val="1A616F"/>
                          </a:solidFill>
                          <a:latin typeface="Calibri"/>
                          <a:ea typeface="Calibri"/>
                          <a:cs typeface="Calibri"/>
                          <a:sym typeface="Calibri"/>
                        </a:rPr>
                        <a:t>1</a:t>
                      </a:r>
                      <a:endParaRPr/>
                    </a:p>
                  </a:txBody>
                  <a:tcPr marT="109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4150">
                <a:tc>
                  <a:txBody>
                    <a:bodyPr/>
                    <a:lstStyle/>
                    <a:p>
                      <a:pPr indent="0" lvl="0" marL="293370" marR="0" rtl="1" algn="r">
                        <a:lnSpc>
                          <a:spcPct val="100000"/>
                        </a:lnSpc>
                        <a:spcBef>
                          <a:spcPts val="0"/>
                        </a:spcBef>
                        <a:spcAft>
                          <a:spcPts val="0"/>
                        </a:spcAft>
                        <a:buNone/>
                      </a:pPr>
                      <a:r>
                        <a:rPr b="1" lang="ar-SA" sz="1300">
                          <a:solidFill>
                            <a:srgbClr val="1A616F"/>
                          </a:solidFill>
                          <a:latin typeface="Calibri"/>
                          <a:ea typeface="Calibri"/>
                          <a:cs typeface="Calibri"/>
                          <a:sym typeface="Calibri"/>
                        </a:rPr>
                        <a:t>ب. </a:t>
                      </a:r>
                      <a:r>
                        <a:rPr b="1" lang="ar-SA" sz="1300">
                          <a:latin typeface="Calibri"/>
                          <a:ea typeface="Calibri"/>
                          <a:cs typeface="Calibri"/>
                          <a:sym typeface="Calibri"/>
                        </a:rPr>
                        <a:t>ما هو الحوار التربوي؟</a:t>
                      </a:r>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1" algn="ctr">
                        <a:lnSpc>
                          <a:spcPct val="100000"/>
                        </a:lnSpc>
                        <a:spcBef>
                          <a:spcPts val="0"/>
                        </a:spcBef>
                        <a:spcAft>
                          <a:spcPts val="0"/>
                        </a:spcAft>
                        <a:buNone/>
                      </a:pPr>
                      <a:r>
                        <a:rPr b="1" lang="ar-SA" sz="1200">
                          <a:solidFill>
                            <a:srgbClr val="1A616F"/>
                          </a:solidFill>
                          <a:latin typeface="Calibri"/>
                          <a:ea typeface="Calibri"/>
                          <a:cs typeface="Calibri"/>
                          <a:sym typeface="Calibri"/>
                        </a:rPr>
                        <a:t>5</a:t>
                      </a:r>
                      <a:endParaRPr/>
                    </a:p>
                  </a:txBody>
                  <a:tcPr marT="12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1100">
                <a:tc>
                  <a:txBody>
                    <a:bodyPr/>
                    <a:lstStyle/>
                    <a:p>
                      <a:pPr indent="0" lvl="0" marL="293370" marR="0" rtl="1" algn="r">
                        <a:lnSpc>
                          <a:spcPct val="100000"/>
                        </a:lnSpc>
                        <a:spcBef>
                          <a:spcPts val="0"/>
                        </a:spcBef>
                        <a:spcAft>
                          <a:spcPts val="0"/>
                        </a:spcAft>
                        <a:buNone/>
                      </a:pPr>
                      <a:r>
                        <a:rPr b="1" lang="ar-SA" sz="1300">
                          <a:solidFill>
                            <a:srgbClr val="1A616F"/>
                          </a:solidFill>
                          <a:latin typeface="Calibri"/>
                          <a:ea typeface="Calibri"/>
                          <a:cs typeface="Calibri"/>
                          <a:sym typeface="Calibri"/>
                        </a:rPr>
                        <a:t>ج. </a:t>
                      </a:r>
                      <a:r>
                        <a:rPr b="1" lang="ar-SA" sz="1300">
                          <a:latin typeface="Calibri"/>
                          <a:ea typeface="Calibri"/>
                          <a:cs typeface="Calibri"/>
                          <a:sym typeface="Calibri"/>
                        </a:rPr>
                        <a:t>الحوار التربوي والتعلّم في سياقات متنوعة</a:t>
                      </a:r>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1" algn="ctr">
                        <a:lnSpc>
                          <a:spcPct val="100000"/>
                        </a:lnSpc>
                        <a:spcBef>
                          <a:spcPts val="0"/>
                        </a:spcBef>
                        <a:spcAft>
                          <a:spcPts val="0"/>
                        </a:spcAft>
                        <a:buNone/>
                      </a:pPr>
                      <a:r>
                        <a:rPr b="1" lang="ar-SA" sz="1200">
                          <a:solidFill>
                            <a:srgbClr val="1A616F"/>
                          </a:solidFill>
                          <a:latin typeface="Calibri"/>
                          <a:ea typeface="Calibri"/>
                          <a:cs typeface="Calibri"/>
                          <a:sym typeface="Calibri"/>
                        </a:rPr>
                        <a:t>7</a:t>
                      </a:r>
                      <a:endParaRPr/>
                    </a:p>
                  </a:txBody>
                  <a:tcPr marT="12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0260" marR="0" rtl="1" algn="r">
                        <a:lnSpc>
                          <a:spcPct val="100000"/>
                        </a:lnSpc>
                        <a:spcBef>
                          <a:spcPts val="0"/>
                        </a:spcBef>
                        <a:spcAft>
                          <a:spcPts val="0"/>
                        </a:spcAft>
                        <a:buNone/>
                      </a:pPr>
                      <a:r>
                        <a:rPr lang="ar-SA" sz="1200">
                          <a:latin typeface="Calibri"/>
                          <a:ea typeface="Calibri"/>
                          <a:cs typeface="Calibri"/>
                          <a:sym typeface="Calibri"/>
                        </a:rPr>
                        <a:t>الدليل على أن الحوار بين المعلم والطلاب يعزز التعلم</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1" algn="ctr">
                        <a:lnSpc>
                          <a:spcPct val="100000"/>
                        </a:lnSpc>
                        <a:spcBef>
                          <a:spcPts val="0"/>
                        </a:spcBef>
                        <a:spcAft>
                          <a:spcPts val="0"/>
                        </a:spcAft>
                        <a:buNone/>
                      </a:pPr>
                      <a:r>
                        <a:rPr b="1" lang="ar-SA" sz="1200">
                          <a:solidFill>
                            <a:srgbClr val="1A616F"/>
                          </a:solidFill>
                          <a:latin typeface="Calibri"/>
                          <a:ea typeface="Calibri"/>
                          <a:cs typeface="Calibri"/>
                          <a:sym typeface="Calibri"/>
                        </a:rPr>
                        <a:t>7</a:t>
                      </a:r>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810260" marR="0" rtl="1" algn="r">
                        <a:lnSpc>
                          <a:spcPct val="100000"/>
                        </a:lnSpc>
                        <a:spcBef>
                          <a:spcPts val="0"/>
                        </a:spcBef>
                        <a:spcAft>
                          <a:spcPts val="0"/>
                        </a:spcAft>
                        <a:buNone/>
                      </a:pPr>
                      <a:r>
                        <a:rPr lang="ar-SA" sz="1200">
                          <a:latin typeface="Calibri"/>
                          <a:ea typeface="Calibri"/>
                          <a:cs typeface="Calibri"/>
                          <a:sym typeface="Calibri"/>
                        </a:rPr>
                        <a:t>حوار الأقران</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1" algn="ctr">
                        <a:lnSpc>
                          <a:spcPct val="100000"/>
                        </a:lnSpc>
                        <a:spcBef>
                          <a:spcPts val="0"/>
                        </a:spcBef>
                        <a:spcAft>
                          <a:spcPts val="0"/>
                        </a:spcAft>
                        <a:buNone/>
                      </a:pPr>
                      <a:r>
                        <a:rPr b="1" lang="ar-SA" sz="1200">
                          <a:solidFill>
                            <a:srgbClr val="1A616F"/>
                          </a:solidFill>
                          <a:latin typeface="Calibri"/>
                          <a:ea typeface="Calibri"/>
                          <a:cs typeface="Calibri"/>
                          <a:sym typeface="Calibri"/>
                        </a:rPr>
                        <a:t>8</a:t>
                      </a:r>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0260" marR="0" rtl="1" algn="r">
                        <a:lnSpc>
                          <a:spcPct val="100000"/>
                        </a:lnSpc>
                        <a:spcBef>
                          <a:spcPts val="0"/>
                        </a:spcBef>
                        <a:spcAft>
                          <a:spcPts val="0"/>
                        </a:spcAft>
                        <a:buNone/>
                      </a:pPr>
                      <a:r>
                        <a:rPr lang="ar-SA" sz="1200">
                          <a:latin typeface="Calibri"/>
                          <a:ea typeface="Calibri"/>
                          <a:cs typeface="Calibri"/>
                          <a:sym typeface="Calibri"/>
                        </a:rPr>
                        <a:t>الحوار في إطار سياقات مختلفة</a:t>
                      </a:r>
                      <a:endParaRPr/>
                    </a:p>
                  </a:txBody>
                  <a:tcPr marT="546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1" algn="ctr">
                        <a:lnSpc>
                          <a:spcPct val="100000"/>
                        </a:lnSpc>
                        <a:spcBef>
                          <a:spcPts val="0"/>
                        </a:spcBef>
                        <a:spcAft>
                          <a:spcPts val="0"/>
                        </a:spcAft>
                        <a:buNone/>
                      </a:pPr>
                      <a:r>
                        <a:rPr b="1" lang="ar-SA" sz="1200">
                          <a:solidFill>
                            <a:srgbClr val="1A616F"/>
                          </a:solidFill>
                          <a:latin typeface="Calibri"/>
                          <a:ea typeface="Calibri"/>
                          <a:cs typeface="Calibri"/>
                          <a:sym typeface="Calibri"/>
                        </a:rPr>
                        <a:t>9</a:t>
                      </a:r>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810260" marR="0" rtl="1" algn="r">
                        <a:lnSpc>
                          <a:spcPct val="100000"/>
                        </a:lnSpc>
                        <a:spcBef>
                          <a:spcPts val="0"/>
                        </a:spcBef>
                        <a:spcAft>
                          <a:spcPts val="0"/>
                        </a:spcAft>
                        <a:buNone/>
                      </a:pPr>
                      <a:r>
                        <a:rPr lang="ar-SA" sz="1100">
                          <a:latin typeface="Calibri"/>
                          <a:ea typeface="Calibri"/>
                          <a:cs typeface="Calibri"/>
                          <a:sym typeface="Calibri"/>
                        </a:rPr>
                        <a:t>الحوار مع الأطفال الصغار</a:t>
                      </a:r>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1" algn="ctr">
                        <a:lnSpc>
                          <a:spcPct val="100000"/>
                        </a:lnSpc>
                        <a:spcBef>
                          <a:spcPts val="0"/>
                        </a:spcBef>
                        <a:spcAft>
                          <a:spcPts val="0"/>
                        </a:spcAft>
                        <a:buNone/>
                      </a:pPr>
                      <a:r>
                        <a:rPr b="1" lang="ar-SA" sz="1200">
                          <a:solidFill>
                            <a:srgbClr val="1A616F"/>
                          </a:solidFill>
                          <a:latin typeface="Calibri"/>
                          <a:ea typeface="Calibri"/>
                          <a:cs typeface="Calibri"/>
                          <a:sym typeface="Calibri"/>
                        </a:rPr>
                        <a:t>10</a:t>
                      </a:r>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9675">
                <a:tc>
                  <a:txBody>
                    <a:bodyPr/>
                    <a:lstStyle/>
                    <a:p>
                      <a:pPr indent="0" lvl="0" marL="810260" marR="0" rtl="1" algn="r">
                        <a:lnSpc>
                          <a:spcPct val="100000"/>
                        </a:lnSpc>
                        <a:spcBef>
                          <a:spcPts val="0"/>
                        </a:spcBef>
                        <a:spcAft>
                          <a:spcPts val="0"/>
                        </a:spcAft>
                        <a:buNone/>
                      </a:pPr>
                      <a:r>
                        <a:rPr lang="ar-SA" sz="1200">
                          <a:latin typeface="Calibri"/>
                          <a:ea typeface="Calibri"/>
                          <a:cs typeface="Calibri"/>
                          <a:sym typeface="Calibri"/>
                        </a:rPr>
                        <a:t>المتعلمون من طلاب التعليم العالي والبالغين</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1" algn="ctr">
                        <a:lnSpc>
                          <a:spcPct val="100000"/>
                        </a:lnSpc>
                        <a:spcBef>
                          <a:spcPts val="0"/>
                        </a:spcBef>
                        <a:spcAft>
                          <a:spcPts val="0"/>
                        </a:spcAft>
                        <a:buNone/>
                      </a:pPr>
                      <a:r>
                        <a:rPr b="1" lang="ar-SA" sz="1200">
                          <a:solidFill>
                            <a:srgbClr val="1A616F"/>
                          </a:solidFill>
                          <a:latin typeface="Calibri"/>
                          <a:ea typeface="Calibri"/>
                          <a:cs typeface="Calibri"/>
                          <a:sym typeface="Calibri"/>
                        </a:rPr>
                        <a:t>11</a:t>
                      </a:r>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0260" marR="0" rtl="1" algn="r">
                        <a:lnSpc>
                          <a:spcPct val="100000"/>
                        </a:lnSpc>
                        <a:spcBef>
                          <a:spcPts val="0"/>
                        </a:spcBef>
                        <a:spcAft>
                          <a:spcPts val="0"/>
                        </a:spcAft>
                        <a:buNone/>
                      </a:pPr>
                      <a:r>
                        <a:rPr lang="ar-SA" sz="1200">
                          <a:latin typeface="Calibri"/>
                          <a:ea typeface="Calibri"/>
                          <a:cs typeface="Calibri"/>
                          <a:sym typeface="Calibri"/>
                        </a:rPr>
                        <a:t>الحوار في المناهج الدراسية</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1" algn="ctr">
                        <a:lnSpc>
                          <a:spcPct val="100000"/>
                        </a:lnSpc>
                        <a:spcBef>
                          <a:spcPts val="0"/>
                        </a:spcBef>
                        <a:spcAft>
                          <a:spcPts val="0"/>
                        </a:spcAft>
                        <a:buNone/>
                      </a:pPr>
                      <a:r>
                        <a:rPr b="1" lang="ar-SA" sz="1200">
                          <a:solidFill>
                            <a:srgbClr val="1A616F"/>
                          </a:solidFill>
                          <a:latin typeface="Calibri"/>
                          <a:ea typeface="Calibri"/>
                          <a:cs typeface="Calibri"/>
                          <a:sym typeface="Calibri"/>
                        </a:rPr>
                        <a:t>12</a:t>
                      </a:r>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9675">
                <a:tc>
                  <a:txBody>
                    <a:bodyPr/>
                    <a:lstStyle/>
                    <a:p>
                      <a:pPr indent="0" lvl="0" marL="810260" marR="0" rtl="1" algn="r">
                        <a:lnSpc>
                          <a:spcPct val="100000"/>
                        </a:lnSpc>
                        <a:spcBef>
                          <a:spcPts val="0"/>
                        </a:spcBef>
                        <a:spcAft>
                          <a:spcPts val="0"/>
                        </a:spcAft>
                        <a:buNone/>
                      </a:pPr>
                      <a:r>
                        <a:rPr lang="ar-SA" sz="1200">
                          <a:latin typeface="Calibri"/>
                          <a:ea typeface="Calibri"/>
                          <a:cs typeface="Calibri"/>
                          <a:sym typeface="Calibri"/>
                        </a:rPr>
                        <a:t>المساواة والمشاركة لجميع المتعلمين</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1" algn="ctr">
                        <a:lnSpc>
                          <a:spcPct val="100000"/>
                        </a:lnSpc>
                        <a:spcBef>
                          <a:spcPts val="0"/>
                        </a:spcBef>
                        <a:spcAft>
                          <a:spcPts val="0"/>
                        </a:spcAft>
                        <a:buNone/>
                      </a:pPr>
                      <a:r>
                        <a:rPr b="1" lang="ar-SA" sz="1200">
                          <a:solidFill>
                            <a:srgbClr val="1A616F"/>
                          </a:solidFill>
                          <a:latin typeface="Calibri"/>
                          <a:ea typeface="Calibri"/>
                          <a:cs typeface="Calibri"/>
                          <a:sym typeface="Calibri"/>
                        </a:rPr>
                        <a:t>13</a:t>
                      </a:r>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810260" marR="0" rtl="1" algn="r">
                        <a:lnSpc>
                          <a:spcPct val="100000"/>
                        </a:lnSpc>
                        <a:spcBef>
                          <a:spcPts val="0"/>
                        </a:spcBef>
                        <a:spcAft>
                          <a:spcPts val="0"/>
                        </a:spcAft>
                        <a:buNone/>
                      </a:pPr>
                      <a:r>
                        <a:rPr lang="ar-SA" sz="1200">
                          <a:latin typeface="Calibri"/>
                          <a:ea typeface="Calibri"/>
                          <a:cs typeface="Calibri"/>
                          <a:sym typeface="Calibri"/>
                        </a:rPr>
                        <a:t>نشر ثقافة إيجابية للحوار التربوي في الفصل الدراسي</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1" algn="ctr">
                        <a:lnSpc>
                          <a:spcPct val="100000"/>
                        </a:lnSpc>
                        <a:spcBef>
                          <a:spcPts val="0"/>
                        </a:spcBef>
                        <a:spcAft>
                          <a:spcPts val="0"/>
                        </a:spcAft>
                        <a:buNone/>
                      </a:pPr>
                      <a:r>
                        <a:rPr b="1" lang="ar-SA" sz="1200">
                          <a:solidFill>
                            <a:srgbClr val="1A616F"/>
                          </a:solidFill>
                          <a:latin typeface="Calibri"/>
                          <a:ea typeface="Calibri"/>
                          <a:cs typeface="Calibri"/>
                          <a:sym typeface="Calibri"/>
                        </a:rPr>
                        <a:t>14</a:t>
                      </a:r>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575">
                <a:tc>
                  <a:txBody>
                    <a:bodyPr/>
                    <a:lstStyle/>
                    <a:p>
                      <a:pPr indent="0" lvl="0" marL="293370" marR="0" rtl="1" algn="r">
                        <a:lnSpc>
                          <a:spcPct val="100000"/>
                        </a:lnSpc>
                        <a:spcBef>
                          <a:spcPts val="0"/>
                        </a:spcBef>
                        <a:spcAft>
                          <a:spcPts val="0"/>
                        </a:spcAft>
                        <a:buNone/>
                      </a:pPr>
                      <a:r>
                        <a:rPr b="1" lang="ar-SA" sz="1300">
                          <a:solidFill>
                            <a:srgbClr val="1A616F"/>
                          </a:solidFill>
                          <a:latin typeface="Calibri"/>
                          <a:ea typeface="Calibri"/>
                          <a:cs typeface="Calibri"/>
                          <a:sym typeface="Calibri"/>
                        </a:rPr>
                        <a:t>د. </a:t>
                      </a:r>
                      <a:r>
                        <a:rPr b="1" lang="ar-SA" sz="1300">
                          <a:latin typeface="Calibri"/>
                          <a:ea typeface="Calibri"/>
                          <a:cs typeface="Calibri"/>
                          <a:sym typeface="Calibri"/>
                        </a:rPr>
                        <a:t>ما مدى إنتاجية الحوار في فصلي الدراسي؟ مراجعة ذاتية للمعلمين</a:t>
                      </a:r>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1" algn="ctr">
                        <a:lnSpc>
                          <a:spcPct val="100000"/>
                        </a:lnSpc>
                        <a:spcBef>
                          <a:spcPts val="0"/>
                        </a:spcBef>
                        <a:spcAft>
                          <a:spcPts val="0"/>
                        </a:spcAft>
                        <a:buNone/>
                      </a:pPr>
                      <a:r>
                        <a:rPr b="1" lang="ar-SA" sz="1200">
                          <a:solidFill>
                            <a:srgbClr val="1A616F"/>
                          </a:solidFill>
                          <a:latin typeface="Calibri"/>
                          <a:ea typeface="Calibri"/>
                          <a:cs typeface="Calibri"/>
                          <a:sym typeface="Calibri"/>
                        </a:rPr>
                        <a:t>15</a:t>
                      </a:r>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293370" marR="0" rtl="1" algn="r">
                        <a:lnSpc>
                          <a:spcPct val="100000"/>
                        </a:lnSpc>
                        <a:spcBef>
                          <a:spcPts val="0"/>
                        </a:spcBef>
                        <a:spcAft>
                          <a:spcPts val="0"/>
                        </a:spcAft>
                        <a:buNone/>
                      </a:pPr>
                      <a:r>
                        <a:rPr b="1" lang="ar-SA" sz="1300">
                          <a:solidFill>
                            <a:srgbClr val="1A616F"/>
                          </a:solidFill>
                          <a:latin typeface="Calibri"/>
                          <a:ea typeface="Calibri"/>
                          <a:cs typeface="Calibri"/>
                          <a:sym typeface="Calibri"/>
                        </a:rPr>
                        <a:t>هـ. </a:t>
                      </a:r>
                      <a:r>
                        <a:rPr b="1" lang="ar-SA" sz="1300">
                          <a:latin typeface="Calibri"/>
                          <a:ea typeface="Calibri"/>
                          <a:cs typeface="Calibri"/>
                          <a:sym typeface="Calibri"/>
                        </a:rPr>
                        <a:t>الدورة التأملية للاستعلام في الفصل الدراسي</a:t>
                      </a:r>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1" algn="ctr">
                        <a:lnSpc>
                          <a:spcPct val="100000"/>
                        </a:lnSpc>
                        <a:spcBef>
                          <a:spcPts val="0"/>
                        </a:spcBef>
                        <a:spcAft>
                          <a:spcPts val="0"/>
                        </a:spcAft>
                        <a:buNone/>
                      </a:pPr>
                      <a:r>
                        <a:rPr b="1" lang="ar-SA" sz="1200">
                          <a:solidFill>
                            <a:srgbClr val="1A616F"/>
                          </a:solidFill>
                          <a:latin typeface="Calibri"/>
                          <a:ea typeface="Calibri"/>
                          <a:cs typeface="Calibri"/>
                          <a:sym typeface="Calibri"/>
                        </a:rPr>
                        <a:t>17</a:t>
                      </a:r>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4900">
                <a:tc>
                  <a:txBody>
                    <a:bodyPr/>
                    <a:lstStyle/>
                    <a:p>
                      <a:pPr indent="0" lvl="0" marL="293370" marR="0" rtl="1" algn="r">
                        <a:lnSpc>
                          <a:spcPct val="100000"/>
                        </a:lnSpc>
                        <a:spcBef>
                          <a:spcPts val="0"/>
                        </a:spcBef>
                        <a:spcAft>
                          <a:spcPts val="0"/>
                        </a:spcAft>
                        <a:buNone/>
                      </a:pPr>
                      <a:r>
                        <a:rPr b="1" lang="ar-SA" sz="1300">
                          <a:solidFill>
                            <a:srgbClr val="1A616F"/>
                          </a:solidFill>
                          <a:latin typeface="Calibri"/>
                          <a:ea typeface="Calibri"/>
                          <a:cs typeface="Calibri"/>
                          <a:sym typeface="Calibri"/>
                        </a:rPr>
                        <a:t>و. </a:t>
                      </a:r>
                      <a:r>
                        <a:rPr b="1" lang="ar-SA" sz="1300">
                          <a:latin typeface="Calibri"/>
                          <a:ea typeface="Calibri"/>
                          <a:cs typeface="Calibri"/>
                          <a:sym typeface="Calibri"/>
                        </a:rPr>
                        <a:t>اختيار محور المواضيع ذات الاهتمام</a:t>
                      </a:r>
                      <a:endParaRPr b="1" sz="1300">
                        <a:latin typeface="Calibri"/>
                        <a:ea typeface="Calibri"/>
                        <a:cs typeface="Calibri"/>
                        <a:sym typeface="Calibri"/>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1" algn="ctr">
                        <a:lnSpc>
                          <a:spcPct val="100000"/>
                        </a:lnSpc>
                        <a:spcBef>
                          <a:spcPts val="0"/>
                        </a:spcBef>
                        <a:spcAft>
                          <a:spcPts val="0"/>
                        </a:spcAft>
                        <a:buNone/>
                      </a:pPr>
                      <a:r>
                        <a:rPr b="1" lang="ar-SA" sz="1200">
                          <a:solidFill>
                            <a:srgbClr val="1A616F"/>
                          </a:solidFill>
                          <a:latin typeface="Calibri"/>
                          <a:ea typeface="Calibri"/>
                          <a:cs typeface="Calibri"/>
                          <a:sym typeface="Calibri"/>
                        </a:rPr>
                        <a:t>20</a:t>
                      </a:r>
                      <a:endParaRPr/>
                    </a:p>
                  </a:txBody>
                  <a:tcPr marT="8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0525">
                <a:tc>
                  <a:txBody>
                    <a:bodyPr/>
                    <a:lstStyle/>
                    <a:p>
                      <a:pPr indent="0" lvl="0" marL="293370" marR="0" rtl="1" algn="r">
                        <a:lnSpc>
                          <a:spcPct val="100000"/>
                        </a:lnSpc>
                        <a:spcBef>
                          <a:spcPts val="0"/>
                        </a:spcBef>
                        <a:spcAft>
                          <a:spcPts val="0"/>
                        </a:spcAft>
                        <a:buNone/>
                      </a:pPr>
                      <a:r>
                        <a:rPr b="1" lang="ar-SA" sz="1300">
                          <a:solidFill>
                            <a:srgbClr val="1A616F"/>
                          </a:solidFill>
                          <a:latin typeface="Calibri"/>
                          <a:ea typeface="Calibri"/>
                          <a:cs typeface="Calibri"/>
                          <a:sym typeface="Calibri"/>
                        </a:rPr>
                        <a:t>ز. </a:t>
                      </a:r>
                      <a:r>
                        <a:rPr b="1" lang="ar-SA" sz="1300">
                          <a:latin typeface="Calibri"/>
                          <a:ea typeface="Calibri"/>
                          <a:cs typeface="Calibri"/>
                          <a:sym typeface="Calibri"/>
                        </a:rPr>
                        <a:t>أخلاقيات البحث</a:t>
                      </a:r>
                      <a:endParaRPr/>
                    </a:p>
                  </a:txBody>
                  <a:tcPr marT="53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1" algn="ctr">
                        <a:lnSpc>
                          <a:spcPct val="100000"/>
                        </a:lnSpc>
                        <a:spcBef>
                          <a:spcPts val="0"/>
                        </a:spcBef>
                        <a:spcAft>
                          <a:spcPts val="0"/>
                        </a:spcAft>
                        <a:buNone/>
                      </a:pPr>
                      <a:r>
                        <a:rPr b="1" lang="ar-SA" sz="1200">
                          <a:solidFill>
                            <a:srgbClr val="1A616F"/>
                          </a:solidFill>
                          <a:latin typeface="Calibri"/>
                          <a:ea typeface="Calibri"/>
                          <a:cs typeface="Calibri"/>
                          <a:sym typeface="Calibri"/>
                        </a:rPr>
                        <a:t>25</a:t>
                      </a:r>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256540" marR="0" rtl="1" algn="r">
                        <a:lnSpc>
                          <a:spcPct val="100000"/>
                        </a:lnSpc>
                        <a:spcBef>
                          <a:spcPts val="0"/>
                        </a:spcBef>
                        <a:spcAft>
                          <a:spcPts val="0"/>
                        </a:spcAft>
                        <a:buNone/>
                      </a:pPr>
                      <a:r>
                        <a:rPr b="1" lang="ar-SA" sz="1300">
                          <a:solidFill>
                            <a:srgbClr val="1A616F"/>
                          </a:solidFill>
                          <a:latin typeface="Calibri"/>
                          <a:ea typeface="Calibri"/>
                          <a:cs typeface="Calibri"/>
                          <a:sym typeface="Calibri"/>
                        </a:rPr>
                        <a:t>ح. </a:t>
                      </a:r>
                      <a:r>
                        <a:rPr b="1" lang="ar-SA" sz="1300">
                          <a:latin typeface="Calibri"/>
                          <a:ea typeface="Calibri"/>
                          <a:cs typeface="Calibri"/>
                          <a:sym typeface="Calibri"/>
                        </a:rPr>
                        <a:t>تحليل محادثات الفصل الدراسي: الملاحظة والترميز بأسلوب منهجي</a:t>
                      </a:r>
                      <a:endParaRPr/>
                    </a:p>
                  </a:txBody>
                  <a:tcPr marT="53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79095" rtl="1" algn="ctr">
                        <a:lnSpc>
                          <a:spcPct val="100000"/>
                        </a:lnSpc>
                        <a:spcBef>
                          <a:spcPts val="0"/>
                        </a:spcBef>
                        <a:spcAft>
                          <a:spcPts val="0"/>
                        </a:spcAft>
                        <a:buNone/>
                      </a:pPr>
                      <a:r>
                        <a:rPr b="1" lang="ar-SA" sz="1200">
                          <a:solidFill>
                            <a:srgbClr val="1A616F"/>
                          </a:solidFill>
                          <a:latin typeface="Calibri"/>
                          <a:ea typeface="Calibri"/>
                          <a:cs typeface="Calibri"/>
                          <a:sym typeface="Calibri"/>
                        </a:rPr>
                        <a:t>26</a:t>
                      </a:r>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575">
                <a:tc>
                  <a:txBody>
                    <a:bodyPr/>
                    <a:lstStyle/>
                    <a:p>
                      <a:pPr indent="0" lvl="0" marL="280670" marR="0" rtl="1" algn="r">
                        <a:lnSpc>
                          <a:spcPct val="101538"/>
                        </a:lnSpc>
                        <a:spcBef>
                          <a:spcPts val="0"/>
                        </a:spcBef>
                        <a:spcAft>
                          <a:spcPts val="0"/>
                        </a:spcAft>
                        <a:buNone/>
                      </a:pPr>
                      <a:r>
                        <a:rPr b="1" lang="ar-SA" sz="1300">
                          <a:solidFill>
                            <a:srgbClr val="1A616F"/>
                          </a:solidFill>
                          <a:latin typeface="Calibri"/>
                          <a:ea typeface="Calibri"/>
                          <a:cs typeface="Calibri"/>
                          <a:sym typeface="Calibri"/>
                        </a:rPr>
                        <a:t>ط. </a:t>
                      </a:r>
                      <a:r>
                        <a:rPr b="1" lang="ar-SA" sz="1300">
                          <a:latin typeface="Calibri"/>
                          <a:ea typeface="Calibri"/>
                          <a:cs typeface="Calibri"/>
                          <a:sym typeface="Calibri"/>
                        </a:rPr>
                        <a:t>الاستخدامات الممكنة لحزمة T-SEDA</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89255" rtl="1" algn="ctr">
                        <a:lnSpc>
                          <a:spcPct val="100000"/>
                        </a:lnSpc>
                        <a:spcBef>
                          <a:spcPts val="0"/>
                        </a:spcBef>
                        <a:spcAft>
                          <a:spcPts val="0"/>
                        </a:spcAft>
                        <a:buNone/>
                      </a:pPr>
                      <a:r>
                        <a:rPr b="1" lang="ar-SA" sz="1200">
                          <a:solidFill>
                            <a:srgbClr val="1A616F"/>
                          </a:solidFill>
                          <a:latin typeface="Calibri"/>
                          <a:ea typeface="Calibri"/>
                          <a:cs typeface="Calibri"/>
                          <a:sym typeface="Calibri"/>
                        </a:rPr>
                        <a:t>30</a:t>
                      </a:r>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1" name="Google Shape;131;p17"/>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56" name="Shape 856"/>
        <p:cNvGrpSpPr/>
        <p:nvPr/>
      </p:nvGrpSpPr>
      <p:grpSpPr>
        <a:xfrm>
          <a:off x="0" y="0"/>
          <a:ext cx="0" cy="0"/>
          <a:chOff x="0" y="0"/>
          <a:chExt cx="0" cy="0"/>
        </a:xfrm>
      </p:grpSpPr>
      <p:sp>
        <p:nvSpPr>
          <p:cNvPr id="857" name="Google Shape;857;p62"/>
          <p:cNvSpPr txBox="1"/>
          <p:nvPr/>
        </p:nvSpPr>
        <p:spPr>
          <a:xfrm>
            <a:off x="6591738" y="200025"/>
            <a:ext cx="3851275" cy="131029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3185" marR="572770" rtl="1" algn="r">
              <a:lnSpc>
                <a:spcPct val="120800"/>
              </a:lnSpc>
              <a:spcBef>
                <a:spcPts val="0"/>
              </a:spcBef>
              <a:spcAft>
                <a:spcPts val="0"/>
              </a:spcAft>
              <a:buNone/>
            </a:pPr>
            <a:r>
              <a:rPr b="1" lang="ar-SA" sz="1200">
                <a:solidFill>
                  <a:schemeClr val="dk1"/>
                </a:solidFill>
                <a:latin typeface="Arimo"/>
                <a:ea typeface="Arimo"/>
                <a:cs typeface="Arimo"/>
                <a:sym typeface="Arimo"/>
              </a:rPr>
              <a:t>في ما يلي مثال على جزء من نسخة مكتملة من تحقيق لوسي في مدرسة ابتدائية.</a:t>
            </a:r>
            <a:endParaRPr/>
          </a:p>
          <a:p>
            <a:pPr indent="0" lvl="0" marL="83185" marR="114935" rtl="1" algn="r">
              <a:lnSpc>
                <a:spcPct val="120800"/>
              </a:lnSpc>
              <a:spcBef>
                <a:spcPts val="585"/>
              </a:spcBef>
              <a:spcAft>
                <a:spcPts val="0"/>
              </a:spcAft>
              <a:buNone/>
            </a:pPr>
            <a:r>
              <a:rPr lang="ar-SA" sz="1200">
                <a:solidFill>
                  <a:schemeClr val="dk1"/>
                </a:solidFill>
                <a:latin typeface="Arimo"/>
                <a:ea typeface="Arimo"/>
                <a:cs typeface="Arimo"/>
                <a:sym typeface="Arimo"/>
              </a:rPr>
              <a:t>كما ترى، قررَت التركيز على ثلاثة رموز: إثراء الأفكار (B) وتحدي الأفكار (CH) والدعوة لإثراء الأفكار (IB).</a:t>
            </a:r>
            <a:endParaRPr/>
          </a:p>
          <a:p>
            <a:pPr indent="0" lvl="0" marL="83185" marR="188595" rtl="1" algn="r">
              <a:lnSpc>
                <a:spcPct val="120800"/>
              </a:lnSpc>
              <a:spcBef>
                <a:spcPts val="610"/>
              </a:spcBef>
              <a:spcAft>
                <a:spcPts val="0"/>
              </a:spcAft>
              <a:buNone/>
            </a:pPr>
            <a:r>
              <a:rPr lang="ar-SA" sz="1200">
                <a:solidFill>
                  <a:schemeClr val="dk1"/>
                </a:solidFill>
                <a:latin typeface="Arimo"/>
                <a:ea typeface="Arimo"/>
                <a:cs typeface="Arimo"/>
                <a:sym typeface="Arimo"/>
              </a:rPr>
              <a:t>كما أضافت أيضًا قسم تعليقات لتدوين أي نقاط ملحوظة أثناء الحوار.</a:t>
            </a:r>
            <a:endParaRPr/>
          </a:p>
        </p:txBody>
      </p:sp>
      <p:graphicFrame>
        <p:nvGraphicFramePr>
          <p:cNvPr id="858" name="Google Shape;858;p62"/>
          <p:cNvGraphicFramePr/>
          <p:nvPr/>
        </p:nvGraphicFramePr>
        <p:xfrm>
          <a:off x="241300" y="1571625"/>
          <a:ext cx="3000000" cy="3000000"/>
        </p:xfrm>
        <a:graphic>
          <a:graphicData uri="http://schemas.openxmlformats.org/drawingml/2006/table">
            <a:tbl>
              <a:tblPr bandRow="1" firstRow="1">
                <a:noFill/>
                <a:tableStyleId>{0C3799D1-4279-4B5E-ADA0-D9367AC18F55}</a:tableStyleId>
              </a:tblPr>
              <a:tblGrid>
                <a:gridCol w="1009650"/>
                <a:gridCol w="331800"/>
                <a:gridCol w="381000"/>
                <a:gridCol w="381000"/>
                <a:gridCol w="6248400"/>
                <a:gridCol w="1143000"/>
                <a:gridCol w="685800"/>
              </a:tblGrid>
              <a:tr h="370850">
                <a:tc>
                  <a:txBody>
                    <a:bodyPr/>
                    <a:lstStyle/>
                    <a:p>
                      <a:pPr indent="0" lvl="0" marL="0" marR="0" rtl="1" algn="r">
                        <a:spcBef>
                          <a:spcPts val="0"/>
                        </a:spcBef>
                        <a:spcAft>
                          <a:spcPts val="0"/>
                        </a:spcAft>
                        <a:buNone/>
                      </a:pPr>
                      <a:r>
                        <a:rPr lang="ar-SA" sz="1100">
                          <a:solidFill>
                            <a:schemeClr val="dk1"/>
                          </a:solidFill>
                        </a:rPr>
                        <a:t>التعليقات</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IB</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CH</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B</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الدور</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المتحدث</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الرقم</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2575">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هل من المقبول وضع الحيوانات في حديقة الحيوان؟ تحدث مع زميلك</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المعلم</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1</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73050">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سأحدد خيار "لا" في المنتصف</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الطفل (14)</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2</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69550">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المنتصف</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lnSpc>
                          <a:spcPct val="100000"/>
                        </a:lnSpc>
                        <a:spcBef>
                          <a:spcPts val="0"/>
                        </a:spcBef>
                        <a:spcAft>
                          <a:spcPts val="0"/>
                        </a:spcAft>
                        <a:buClr>
                          <a:schemeClr val="dk1"/>
                        </a:buClr>
                        <a:buSzPts val="1100"/>
                        <a:buFont typeface="Calibri"/>
                        <a:buNone/>
                      </a:pPr>
                      <a:r>
                        <a:rPr lang="ar-SA" sz="1100">
                          <a:solidFill>
                            <a:schemeClr val="dk1"/>
                          </a:solidFill>
                        </a:rPr>
                        <a:t>الطفل (29)</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3</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19700">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المنتصف</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الطفل (14)</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4</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21625">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IB</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أخبراني بالسبب</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المعلم</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5</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14000">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لأنها لا ينبغي لها مهاجمة الناس، إذ يمكنها إخافة الناس بهذا الشكل.</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الطفل (14)</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6</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25425">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IB</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حدثاني أكثر عن هذا الأمر</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المعلم</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7</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26700">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B</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ولأنها قد تعض الناس مع رؤوسهم عند مواجهتهم لها. لقد شاهدت مقطع فيديو به طائر طويل جداَ. وقد عض صبياً من رأسه. ولكن الطفل سيموت.</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الطفل (14)</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8</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74950">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IB</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حسناً يا (اسم الطفل). هل تتفق مع (اسم الطفل) أم لا تتفق معه؟</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المعلم</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9</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28600">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أتفق</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الطفل (29)</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10</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30500">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فعلاً، لماذا؟</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المعلم</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11</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1" algn="r">
                        <a:spcBef>
                          <a:spcPts val="0"/>
                        </a:spcBef>
                        <a:spcAft>
                          <a:spcPts val="0"/>
                        </a:spcAft>
                        <a:buNone/>
                      </a:pPr>
                      <a:r>
                        <a:rPr lang="ar-SA" sz="1050">
                          <a:solidFill>
                            <a:schemeClr val="dk1"/>
                          </a:solidFill>
                        </a:rPr>
                        <a:t>خجول ومتردد عادة في المشاركة في الحوار</a:t>
                      </a:r>
                      <a:endParaRPr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i="1" lang="ar-SA" sz="1100">
                          <a:solidFill>
                            <a:schemeClr val="dk1"/>
                          </a:solidFill>
                        </a:rPr>
                        <a:t>هز كتفيه</a:t>
                      </a:r>
                      <a:endParaRPr/>
                    </a:p>
                    <a:p>
                      <a:pPr indent="0" lvl="0" marL="0" marR="0" rtl="1" algn="r">
                        <a:spcBef>
                          <a:spcPts val="0"/>
                        </a:spcBef>
                        <a:spcAft>
                          <a:spcPts val="0"/>
                        </a:spcAft>
                        <a:buNone/>
                      </a:pPr>
                      <a:r>
                        <a:rPr lang="ar-SA" sz="1100">
                          <a:solidFill>
                            <a:schemeClr val="dk1"/>
                          </a:solidFill>
                        </a:rPr>
                        <a:t>لا أذكر</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الطفل (29)</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12</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i="1" lang="ar-SA" sz="1100">
                          <a:solidFill>
                            <a:schemeClr val="dk1"/>
                          </a:solidFill>
                        </a:rPr>
                        <a:t>يخاطب الفصل بأكمله – تذكير بالتركيز على المهمة</a:t>
                      </a:r>
                      <a:endParaRPr/>
                    </a:p>
                    <a:p>
                      <a:pPr indent="0" lvl="0" marL="0" marR="0" rtl="1" algn="r">
                        <a:spcBef>
                          <a:spcPts val="0"/>
                        </a:spcBef>
                        <a:spcAft>
                          <a:spcPts val="0"/>
                        </a:spcAft>
                        <a:buNone/>
                      </a:pPr>
                      <a:r>
                        <a:rPr lang="ar-SA" sz="1100">
                          <a:solidFill>
                            <a:schemeClr val="dk1"/>
                          </a:solidFill>
                        </a:rPr>
                        <a:t>هل من المقبول وضع الحيوانات في حدائق الحيوان؟</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المعلم</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13</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28600">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نعم ولا</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الطفل (5)</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14</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9075">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IB</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حسناً. أخبرني بالمزيد... أخبرني بالمزيد</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المعلم</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15</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1925">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B</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لأنها ستكون في الخارج، وحينها يمكن أن تذهب وتأكل شخصاَ ما. ولإن لم تكن في حديقة، فقد ينسى شخص ما إطعامها. وحينها قد تموت.</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الطفل (5)</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16</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0025">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IB</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حسناً يا (اسم الطفل). ما رأيك فيما قاله _اسم الطفل) الآن؟</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المعلم</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1" algn="r">
                        <a:spcBef>
                          <a:spcPts val="0"/>
                        </a:spcBef>
                        <a:spcAft>
                          <a:spcPts val="0"/>
                        </a:spcAft>
                        <a:buNone/>
                      </a:pPr>
                      <a:r>
                        <a:rPr lang="ar-SA" sz="1100">
                          <a:solidFill>
                            <a:schemeClr val="dk1"/>
                          </a:solidFill>
                        </a:rPr>
                        <a:t>17</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859" name="Google Shape;859;p62"/>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3" name="Shape 863"/>
        <p:cNvGrpSpPr/>
        <p:nvPr/>
      </p:nvGrpSpPr>
      <p:grpSpPr>
        <a:xfrm>
          <a:off x="0" y="0"/>
          <a:ext cx="0" cy="0"/>
          <a:chOff x="0" y="0"/>
          <a:chExt cx="0" cy="0"/>
        </a:xfrm>
      </p:grpSpPr>
      <p:sp>
        <p:nvSpPr>
          <p:cNvPr id="864" name="Google Shape;864;p63"/>
          <p:cNvSpPr/>
          <p:nvPr/>
        </p:nvSpPr>
        <p:spPr>
          <a:xfrm>
            <a:off x="5753100" y="647066"/>
            <a:ext cx="4699000" cy="6098652"/>
          </a:xfrm>
          <a:custGeom>
            <a:rect b="b" l="l" r="r" t="t"/>
            <a:pathLst>
              <a:path extrusionOk="0" h="6611620" w="4699000">
                <a:moveTo>
                  <a:pt x="0" y="0"/>
                </a:moveTo>
                <a:lnTo>
                  <a:pt x="4698888" y="0"/>
                </a:lnTo>
                <a:lnTo>
                  <a:pt x="4698888" y="6611167"/>
                </a:lnTo>
                <a:lnTo>
                  <a:pt x="0" y="661116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65" name="Google Shape;865;p63"/>
          <p:cNvSpPr txBox="1"/>
          <p:nvPr/>
        </p:nvSpPr>
        <p:spPr>
          <a:xfrm>
            <a:off x="5838324" y="739528"/>
            <a:ext cx="4490720" cy="3885551"/>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400">
                <a:solidFill>
                  <a:schemeClr val="dk1"/>
                </a:solidFill>
                <a:latin typeface="Arial"/>
                <a:ea typeface="Arial"/>
                <a:cs typeface="Arial"/>
                <a:sym typeface="Arial"/>
              </a:rPr>
              <a:t>2B: ترميز تحديد الفترات الزمنية للتجربة البحثية للعمل الجماعي</a:t>
            </a:r>
            <a:endParaRPr/>
          </a:p>
          <a:p>
            <a:pPr indent="0" lvl="0" marL="12700" marR="86995" rtl="1" algn="r">
              <a:lnSpc>
                <a:spcPct val="120800"/>
              </a:lnSpc>
              <a:spcBef>
                <a:spcPts val="645"/>
              </a:spcBef>
              <a:spcAft>
                <a:spcPts val="0"/>
              </a:spcAft>
              <a:buNone/>
            </a:pPr>
            <a:r>
              <a:rPr lang="ar-SA" sz="1200">
                <a:solidFill>
                  <a:schemeClr val="dk1"/>
                </a:solidFill>
                <a:latin typeface="Arimo"/>
                <a:ea typeface="Arimo"/>
                <a:cs typeface="Arimo"/>
                <a:sym typeface="Arimo"/>
              </a:rPr>
              <a:t>"تحديد الفترات الزمنية للتجربة البحثية" أسلوب شائع يستخدمه الباحثون لأخذ عينات من الأحداث وفق فترات زمنية منتظمة خلال حالة واحدة أو درس كامل. لا تدون فيه كل شيء، لكنه سيعطيك صورة عامة لما يجري. كما أنه يقلل من الحاجة للترميز المباشر، لأن نوافذ الملاحظة لديك ستكون قصيرة</a:t>
            </a:r>
            <a:endParaRPr/>
          </a:p>
          <a:p>
            <a:pPr indent="0" lvl="0" marL="12700" marR="0" rtl="1" algn="r">
              <a:lnSpc>
                <a:spcPct val="100000"/>
              </a:lnSpc>
              <a:spcBef>
                <a:spcPts val="910"/>
              </a:spcBef>
              <a:spcAft>
                <a:spcPts val="0"/>
              </a:spcAft>
              <a:buNone/>
            </a:pPr>
            <a:r>
              <a:rPr lang="ar-SA" sz="1200">
                <a:solidFill>
                  <a:schemeClr val="dk1"/>
                </a:solidFill>
                <a:latin typeface="Arimo"/>
                <a:ea typeface="Arimo"/>
                <a:cs typeface="Arimo"/>
                <a:sym typeface="Arimo"/>
              </a:rPr>
              <a:t>ملاحظات إرشادية:</a:t>
            </a:r>
            <a:endParaRPr/>
          </a:p>
          <a:p>
            <a:pPr indent="-88900" lvl="0" marL="184150" marR="82550" rtl="1" algn="r">
              <a:lnSpc>
                <a:spcPct val="121700"/>
              </a:lnSpc>
              <a:spcBef>
                <a:spcPts val="570"/>
              </a:spcBef>
              <a:spcAft>
                <a:spcPts val="0"/>
              </a:spcAft>
              <a:buClr>
                <a:schemeClr val="dk1"/>
              </a:buClr>
              <a:buSzPts val="1000"/>
              <a:buFont typeface="Arial"/>
              <a:buChar char="•"/>
            </a:pPr>
            <a:r>
              <a:rPr lang="ar-SA" sz="1200">
                <a:solidFill>
                  <a:schemeClr val="dk1"/>
                </a:solidFill>
                <a:latin typeface="Arimo"/>
                <a:ea typeface="Arimo"/>
                <a:cs typeface="Arimo"/>
                <a:sym typeface="Arimo"/>
              </a:rPr>
              <a:t>الملاحظة لها مرحلتان، "نشاط" و"راحة". كل مرحلة نشاط تمثل النافذة الزمنية التي تقوم عندها بتدوين الرموز التي تسمعها</a:t>
            </a:r>
            <a:endParaRPr/>
          </a:p>
          <a:p>
            <a:pPr indent="-88900" lvl="0" marL="184150" marR="53975" rtl="1" algn="r">
              <a:lnSpc>
                <a:spcPct val="120800"/>
              </a:lnSpc>
              <a:spcBef>
                <a:spcPts val="585"/>
              </a:spcBef>
              <a:spcAft>
                <a:spcPts val="0"/>
              </a:spcAft>
              <a:buClr>
                <a:schemeClr val="dk1"/>
              </a:buClr>
              <a:buSzPts val="1000"/>
              <a:buFont typeface="Arial"/>
              <a:buChar char="•"/>
            </a:pPr>
            <a:r>
              <a:rPr lang="ar-SA" sz="1200">
                <a:solidFill>
                  <a:schemeClr val="dk1"/>
                </a:solidFill>
                <a:latin typeface="Arimo"/>
                <a:ea typeface="Arimo"/>
                <a:cs typeface="Arimo"/>
                <a:sym typeface="Arimo"/>
              </a:rPr>
              <a:t>يمكنك تحديد مدة نافذة الملاحظة، ولكنها يجب أن تكون قصيرة للتأكد من أن الملاحظة ليست مجهدة (مثال: دقيقة واحدة=40 ثانية من الترميز + 20 ثانية من الراحة)</a:t>
            </a:r>
            <a:endParaRPr sz="1200">
              <a:solidFill>
                <a:schemeClr val="dk1"/>
              </a:solidFill>
              <a:latin typeface="Arimo"/>
              <a:ea typeface="Arimo"/>
              <a:cs typeface="Arimo"/>
              <a:sym typeface="Arimo"/>
            </a:endParaRPr>
          </a:p>
          <a:p>
            <a:pPr indent="-88900" lvl="0" marL="184150" marR="164465" rtl="1" algn="r">
              <a:lnSpc>
                <a:spcPct val="120000"/>
              </a:lnSpc>
              <a:spcBef>
                <a:spcPts val="620"/>
              </a:spcBef>
              <a:spcAft>
                <a:spcPts val="0"/>
              </a:spcAft>
              <a:buClr>
                <a:schemeClr val="dk1"/>
              </a:buClr>
              <a:buSzPts val="1000"/>
              <a:buFont typeface="Arial"/>
              <a:buChar char="•"/>
            </a:pPr>
            <a:r>
              <a:rPr lang="ar-SA" sz="1200">
                <a:solidFill>
                  <a:schemeClr val="dk1"/>
                </a:solidFill>
                <a:latin typeface="Arimo"/>
                <a:ea typeface="Arimo"/>
                <a:cs typeface="Arimo"/>
                <a:sym typeface="Arimo"/>
              </a:rPr>
              <a:t>ضع علامة في مربع الترميز ذي الصلة إذا كان الطالب يستخدم هذا الرمز أثناء نافذة الملاحظة</a:t>
            </a:r>
            <a:endParaRPr/>
          </a:p>
          <a:p>
            <a:pPr indent="-88900" lvl="0" marL="184150" marR="5080" rtl="1" algn="r">
              <a:lnSpc>
                <a:spcPct val="121700"/>
              </a:lnSpc>
              <a:spcBef>
                <a:spcPts val="570"/>
              </a:spcBef>
              <a:spcAft>
                <a:spcPts val="0"/>
              </a:spcAft>
              <a:buClr>
                <a:schemeClr val="dk1"/>
              </a:buClr>
              <a:buSzPts val="1000"/>
              <a:buFont typeface="Arial"/>
              <a:buChar char="•"/>
            </a:pPr>
            <a:r>
              <a:rPr lang="ar-SA" sz="1200">
                <a:solidFill>
                  <a:schemeClr val="dk1"/>
                </a:solidFill>
                <a:latin typeface="Calibri"/>
                <a:ea typeface="Calibri"/>
                <a:cs typeface="Calibri"/>
                <a:sym typeface="Calibri"/>
              </a:rPr>
              <a:t>بدلاً من وضع علامة، يمكنك اختيار إحصاء </a:t>
            </a:r>
            <a:r>
              <a:rPr i="1" lang="ar-SA" sz="1200">
                <a:solidFill>
                  <a:schemeClr val="dk1"/>
                </a:solidFill>
                <a:latin typeface="Arial"/>
                <a:ea typeface="Arial"/>
                <a:cs typeface="Arial"/>
                <a:sym typeface="Arial"/>
              </a:rPr>
              <a:t>كل مرة</a:t>
            </a:r>
            <a:r>
              <a:rPr lang="ar-SA" sz="1200">
                <a:solidFill>
                  <a:schemeClr val="dk1"/>
                </a:solidFill>
                <a:latin typeface="Calibri"/>
                <a:ea typeface="Calibri"/>
                <a:cs typeface="Calibri"/>
                <a:sym typeface="Calibri"/>
              </a:rPr>
              <a:t> يستخدم فيها الطالب الرمز، ولكن كن على علم بأن هذه العملية أصعب</a:t>
            </a:r>
            <a:endParaRPr/>
          </a:p>
          <a:p>
            <a:pPr indent="-88900" lvl="0" marL="184150" marR="0" rtl="1" algn="r">
              <a:lnSpc>
                <a:spcPct val="100000"/>
              </a:lnSpc>
              <a:spcBef>
                <a:spcPts val="885"/>
              </a:spcBef>
              <a:spcAft>
                <a:spcPts val="0"/>
              </a:spcAft>
              <a:buClr>
                <a:schemeClr val="dk1"/>
              </a:buClr>
              <a:buSzPts val="1000"/>
              <a:buFont typeface="Arial"/>
              <a:buChar char="•"/>
            </a:pPr>
            <a:r>
              <a:rPr lang="ar-SA" sz="1200">
                <a:solidFill>
                  <a:schemeClr val="dk1"/>
                </a:solidFill>
                <a:latin typeface="Arimo"/>
                <a:ea typeface="Arimo"/>
                <a:cs typeface="Arimo"/>
                <a:sym typeface="Arimo"/>
              </a:rPr>
              <a:t>يمكنك اختيار تصوير التفاعل ليكون لديك مقطع فيديو "احتياطي" تشاهده لاحقًا</a:t>
            </a:r>
            <a:endParaRPr/>
          </a:p>
        </p:txBody>
      </p:sp>
      <p:sp>
        <p:nvSpPr>
          <p:cNvPr id="866" name="Google Shape;866;p63"/>
          <p:cNvSpPr txBox="1"/>
          <p:nvPr/>
        </p:nvSpPr>
        <p:spPr>
          <a:xfrm>
            <a:off x="6040254" y="5625379"/>
            <a:ext cx="4288790" cy="823046"/>
          </a:xfrm>
          <a:prstGeom prst="rect">
            <a:avLst/>
          </a:prstGeom>
          <a:noFill/>
          <a:ln>
            <a:noFill/>
          </a:ln>
        </p:spPr>
        <p:txBody>
          <a:bodyPr anchorCtr="0" anchor="t" bIns="0" lIns="0" spcFirstLastPara="1" rIns="0" wrap="square" tIns="0">
            <a:spAutoFit/>
          </a:bodyPr>
          <a:lstStyle/>
          <a:p>
            <a:pPr indent="379095" lvl="0" marL="12700" marR="5080" rtl="1" algn="r">
              <a:lnSpc>
                <a:spcPct val="101699"/>
              </a:lnSpc>
              <a:spcBef>
                <a:spcPts val="0"/>
              </a:spcBef>
              <a:spcAft>
                <a:spcPts val="0"/>
              </a:spcAft>
              <a:buNone/>
            </a:pPr>
            <a:r>
              <a:rPr lang="ar-SA" sz="1200">
                <a:solidFill>
                  <a:schemeClr val="dk1"/>
                </a:solidFill>
                <a:latin typeface="Calibri"/>
                <a:ea typeface="Calibri"/>
                <a:cs typeface="Calibri"/>
                <a:sym typeface="Calibri"/>
              </a:rPr>
              <a:t>يتوفر </a:t>
            </a:r>
            <a:r>
              <a:rPr b="1" lang="ar-SA" sz="1200">
                <a:solidFill>
                  <a:schemeClr val="dk1"/>
                </a:solidFill>
                <a:latin typeface="Arial"/>
                <a:ea typeface="Arial"/>
                <a:cs typeface="Arial"/>
                <a:sym typeface="Arial"/>
              </a:rPr>
              <a:t>قالب أخذ عينات زمنية قابل للتنزيل</a:t>
            </a:r>
            <a:r>
              <a:rPr lang="ar-SA" sz="1200">
                <a:solidFill>
                  <a:schemeClr val="dk1"/>
                </a:solidFill>
                <a:latin typeface="Calibri"/>
                <a:ea typeface="Calibri"/>
                <a:cs typeface="Calibri"/>
                <a:sym typeface="Calibri"/>
              </a:rPr>
              <a:t> من موقعنا على الإنترنت.</a:t>
            </a:r>
            <a:endParaRPr/>
          </a:p>
          <a:p>
            <a:pPr indent="0" lvl="0" marL="12700" marR="0" rtl="1" algn="r">
              <a:lnSpc>
                <a:spcPct val="100000"/>
              </a:lnSpc>
              <a:spcBef>
                <a:spcPts val="620"/>
              </a:spcBef>
              <a:spcAft>
                <a:spcPts val="0"/>
              </a:spcAft>
              <a:buNone/>
            </a:pPr>
            <a:r>
              <a:rPr lang="ar-SA" sz="1200">
                <a:solidFill>
                  <a:schemeClr val="dk1"/>
                </a:solidFill>
                <a:latin typeface="Arimo"/>
                <a:ea typeface="Arimo"/>
                <a:cs typeface="Arimo"/>
                <a:sym typeface="Arimo"/>
              </a:rPr>
              <a:t>ستجد في الصفحة التالية مثالاً على قالب مكتمل</a:t>
            </a:r>
            <a:endParaRPr/>
          </a:p>
        </p:txBody>
      </p:sp>
      <p:sp>
        <p:nvSpPr>
          <p:cNvPr id="867" name="Google Shape;867;p63"/>
          <p:cNvSpPr/>
          <p:nvPr/>
        </p:nvSpPr>
        <p:spPr>
          <a:xfrm>
            <a:off x="9994900" y="5606418"/>
            <a:ext cx="233040" cy="23240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68" name="Google Shape;868;p63"/>
          <p:cNvSpPr/>
          <p:nvPr/>
        </p:nvSpPr>
        <p:spPr>
          <a:xfrm>
            <a:off x="3321486" y="1497203"/>
            <a:ext cx="1891664" cy="867410"/>
          </a:xfrm>
          <a:custGeom>
            <a:rect b="b" l="l" r="r" t="t"/>
            <a:pathLst>
              <a:path extrusionOk="0" h="867410" w="1891665">
                <a:moveTo>
                  <a:pt x="1747088" y="0"/>
                </a:moveTo>
                <a:lnTo>
                  <a:pt x="144576" y="0"/>
                </a:lnTo>
                <a:lnTo>
                  <a:pt x="98875" y="7370"/>
                </a:lnTo>
                <a:lnTo>
                  <a:pt x="59187" y="27895"/>
                </a:lnTo>
                <a:lnTo>
                  <a:pt x="27892" y="59192"/>
                </a:lnTo>
                <a:lnTo>
                  <a:pt x="7369" y="98880"/>
                </a:lnTo>
                <a:lnTo>
                  <a:pt x="0" y="144576"/>
                </a:lnTo>
                <a:lnTo>
                  <a:pt x="0" y="722845"/>
                </a:lnTo>
                <a:lnTo>
                  <a:pt x="7369" y="768542"/>
                </a:lnTo>
                <a:lnTo>
                  <a:pt x="27892" y="808229"/>
                </a:lnTo>
                <a:lnTo>
                  <a:pt x="59187" y="839526"/>
                </a:lnTo>
                <a:lnTo>
                  <a:pt x="98875" y="860051"/>
                </a:lnTo>
                <a:lnTo>
                  <a:pt x="144576" y="867422"/>
                </a:lnTo>
                <a:lnTo>
                  <a:pt x="1747088" y="867422"/>
                </a:lnTo>
                <a:lnTo>
                  <a:pt x="1792784" y="860051"/>
                </a:lnTo>
                <a:lnTo>
                  <a:pt x="1832472" y="839526"/>
                </a:lnTo>
                <a:lnTo>
                  <a:pt x="1863769" y="808229"/>
                </a:lnTo>
                <a:lnTo>
                  <a:pt x="1884294" y="768542"/>
                </a:lnTo>
                <a:lnTo>
                  <a:pt x="1891664" y="722845"/>
                </a:lnTo>
                <a:lnTo>
                  <a:pt x="1891664" y="144576"/>
                </a:lnTo>
                <a:lnTo>
                  <a:pt x="1884294" y="98880"/>
                </a:lnTo>
                <a:lnTo>
                  <a:pt x="1863769" y="59192"/>
                </a:lnTo>
                <a:lnTo>
                  <a:pt x="1832472" y="27895"/>
                </a:lnTo>
                <a:lnTo>
                  <a:pt x="1792784" y="7370"/>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69" name="Google Shape;869;p63"/>
          <p:cNvSpPr txBox="1"/>
          <p:nvPr/>
        </p:nvSpPr>
        <p:spPr>
          <a:xfrm>
            <a:off x="3415466" y="1647825"/>
            <a:ext cx="1658620" cy="493084"/>
          </a:xfrm>
          <a:prstGeom prst="rect">
            <a:avLst/>
          </a:prstGeom>
          <a:noFill/>
          <a:ln>
            <a:noFill/>
          </a:ln>
        </p:spPr>
        <p:txBody>
          <a:bodyPr anchorCtr="0" anchor="t" bIns="0" lIns="0" spcFirstLastPara="1" rIns="0" wrap="square" tIns="31100">
            <a:spAutoFit/>
          </a:bodyPr>
          <a:lstStyle/>
          <a:p>
            <a:pPr indent="0" lvl="0" marL="12700" marR="0" rtl="1" algn="just">
              <a:lnSpc>
                <a:spcPct val="100000"/>
              </a:lnSpc>
              <a:spcBef>
                <a:spcPts val="0"/>
              </a:spcBef>
              <a:spcAft>
                <a:spcPts val="0"/>
              </a:spcAft>
              <a:buNone/>
            </a:pPr>
            <a:r>
              <a:rPr lang="ar-SA" sz="1000">
                <a:solidFill>
                  <a:schemeClr val="dk1"/>
                </a:solidFill>
                <a:latin typeface="Arial"/>
                <a:ea typeface="Arial"/>
                <a:cs typeface="Arial"/>
                <a:sym typeface="Arial"/>
              </a:rPr>
              <a:t>حدد مدة نوافذ مراقبتك، على سبيل المثال، الملاحظة لمدة دقيقة واحدة، والراحة لمدة دقيقة واحدة، وهكذا.</a:t>
            </a:r>
            <a:endParaRPr/>
          </a:p>
        </p:txBody>
      </p:sp>
      <p:sp>
        <p:nvSpPr>
          <p:cNvPr id="870" name="Google Shape;870;p63"/>
          <p:cNvSpPr/>
          <p:nvPr/>
        </p:nvSpPr>
        <p:spPr>
          <a:xfrm>
            <a:off x="418173" y="1536584"/>
            <a:ext cx="1973551" cy="866775"/>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5"/>
                </a:lnTo>
                <a:lnTo>
                  <a:pt x="1747202" y="866775"/>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71" name="Google Shape;871;p63"/>
          <p:cNvSpPr txBox="1"/>
          <p:nvPr/>
        </p:nvSpPr>
        <p:spPr>
          <a:xfrm>
            <a:off x="425886" y="1617345"/>
            <a:ext cx="1891663" cy="537648"/>
          </a:xfrm>
          <a:prstGeom prst="rect">
            <a:avLst/>
          </a:prstGeom>
          <a:noFill/>
          <a:ln>
            <a:noFill/>
          </a:ln>
        </p:spPr>
        <p:txBody>
          <a:bodyPr anchorCtr="0" anchor="t" bIns="0" lIns="0" spcFirstLastPara="1" rIns="0" wrap="square" tIns="31100">
            <a:spAutoFit/>
          </a:bodyPr>
          <a:lstStyle/>
          <a:p>
            <a:pPr indent="0" lvl="0" marL="12700" marR="0" rtl="1" algn="r">
              <a:lnSpc>
                <a:spcPct val="100000"/>
              </a:lnSpc>
              <a:spcBef>
                <a:spcPts val="0"/>
              </a:spcBef>
              <a:spcAft>
                <a:spcPts val="0"/>
              </a:spcAft>
              <a:buNone/>
            </a:pPr>
            <a:r>
              <a:rPr lang="ar-SA" sz="1000">
                <a:solidFill>
                  <a:schemeClr val="dk1"/>
                </a:solidFill>
                <a:latin typeface="Arial"/>
                <a:ea typeface="Arial"/>
                <a:cs typeface="Arial"/>
                <a:sym typeface="Arial"/>
              </a:rPr>
              <a:t>اكتب اسم كل طالب</a:t>
            </a:r>
            <a:endParaRPr/>
          </a:p>
          <a:p>
            <a:pPr indent="0" lvl="0" marL="12700" marR="5080" rtl="1" algn="r">
              <a:lnSpc>
                <a:spcPct val="120000"/>
              </a:lnSpc>
              <a:spcBef>
                <a:spcPts val="20"/>
              </a:spcBef>
              <a:spcAft>
                <a:spcPts val="0"/>
              </a:spcAft>
              <a:buNone/>
            </a:pPr>
            <a:r>
              <a:rPr lang="ar-SA" sz="1000">
                <a:solidFill>
                  <a:schemeClr val="dk1"/>
                </a:solidFill>
                <a:latin typeface="Arial"/>
                <a:ea typeface="Arial"/>
                <a:cs typeface="Arial"/>
                <a:sym typeface="Arial"/>
              </a:rPr>
              <a:t>مع إضافة ما تريده من الأعمدة. تعد ملاحظة 3 إلى 6 طلاب في مجموعات الخيار المثالي</a:t>
            </a:r>
            <a:endParaRPr/>
          </a:p>
        </p:txBody>
      </p:sp>
      <p:graphicFrame>
        <p:nvGraphicFramePr>
          <p:cNvPr id="872" name="Google Shape;872;p63"/>
          <p:cNvGraphicFramePr/>
          <p:nvPr/>
        </p:nvGraphicFramePr>
        <p:xfrm>
          <a:off x="317500" y="2659460"/>
          <a:ext cx="3000000" cy="3000000"/>
        </p:xfrm>
        <a:graphic>
          <a:graphicData uri="http://schemas.openxmlformats.org/drawingml/2006/table">
            <a:tbl>
              <a:tblPr bandRow="1" firstRow="1">
                <a:noFill/>
                <a:tableStyleId>{39A37FA2-8D4B-4AD9-9F46-37E25183F264}</a:tableStyleId>
              </a:tblPr>
              <a:tblGrid>
                <a:gridCol w="844300"/>
                <a:gridCol w="914400"/>
                <a:gridCol w="731525"/>
                <a:gridCol w="737625"/>
                <a:gridCol w="737625"/>
                <a:gridCol w="914400"/>
              </a:tblGrid>
              <a:tr h="600450">
                <a:tc>
                  <a:txBody>
                    <a:bodyPr/>
                    <a:lstStyle/>
                    <a:p>
                      <a:pPr indent="0" lvl="0" marL="0" marR="0" rtl="1" algn="r">
                        <a:lnSpc>
                          <a:spcPct val="100000"/>
                        </a:lnSpc>
                        <a:spcBef>
                          <a:spcPts val="0"/>
                        </a:spcBef>
                        <a:spcAft>
                          <a:spcPts val="0"/>
                        </a:spcAft>
                        <a:buNone/>
                      </a:pPr>
                      <a:r>
                        <a:t/>
                      </a:r>
                      <a:endParaRPr sz="1100">
                        <a:latin typeface="Times New Roman"/>
                        <a:ea typeface="Times New Roman"/>
                        <a:cs typeface="Times New Roman"/>
                        <a:sym typeface="Times New Roman"/>
                      </a:endParaRPr>
                    </a:p>
                    <a:p>
                      <a:pPr indent="0" lvl="0" marL="61594" marR="0" rtl="1" algn="r">
                        <a:lnSpc>
                          <a:spcPct val="100000"/>
                        </a:lnSpc>
                        <a:spcBef>
                          <a:spcPts val="0"/>
                        </a:spcBef>
                        <a:spcAft>
                          <a:spcPts val="0"/>
                        </a:spcAft>
                        <a:buNone/>
                      </a:pPr>
                      <a:r>
                        <a:rPr b="1" lang="ar-SA" sz="1000">
                          <a:latin typeface="Arial"/>
                          <a:ea typeface="Arial"/>
                          <a:cs typeface="Arial"/>
                          <a:sym typeface="Arial"/>
                        </a:rPr>
                        <a:t>النافذة الزمنية</a:t>
                      </a:r>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1112" lvl="0" marL="139700" marR="233679" rtl="1" algn="r">
                        <a:lnSpc>
                          <a:spcPct val="120000"/>
                        </a:lnSpc>
                        <a:spcBef>
                          <a:spcPts val="0"/>
                        </a:spcBef>
                        <a:spcAft>
                          <a:spcPts val="0"/>
                        </a:spcAft>
                        <a:buNone/>
                      </a:pPr>
                      <a:r>
                        <a:rPr b="1" lang="ar-SA" sz="1000">
                          <a:latin typeface="Arial"/>
                          <a:ea typeface="Arial"/>
                          <a:cs typeface="Arial"/>
                          <a:sym typeface="Arial"/>
                        </a:rPr>
                        <a:t>المعلم الحاضر</a:t>
                      </a:r>
                      <a:endParaRPr/>
                    </a:p>
                  </a:txBody>
                  <a:tcPr marT="40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4445" marR="0" rtl="1" algn="ctr">
                        <a:lnSpc>
                          <a:spcPct val="100000"/>
                        </a:lnSpc>
                        <a:spcBef>
                          <a:spcPts val="0"/>
                        </a:spcBef>
                        <a:spcAft>
                          <a:spcPts val="0"/>
                        </a:spcAft>
                        <a:buNone/>
                      </a:pPr>
                      <a:r>
                        <a:rPr b="1" lang="ar-SA" sz="1000">
                          <a:latin typeface="Arial"/>
                          <a:ea typeface="Arial"/>
                          <a:cs typeface="Arial"/>
                          <a:sym typeface="Arial"/>
                        </a:rPr>
                        <a:t>الطالب 1:</a:t>
                      </a:r>
                      <a:endParaRPr/>
                    </a:p>
                    <a:p>
                      <a:pPr indent="0" lvl="0" marL="5080" marR="0" rtl="1" algn="ctr">
                        <a:lnSpc>
                          <a:spcPct val="100000"/>
                        </a:lnSpc>
                        <a:spcBef>
                          <a:spcPts val="860"/>
                        </a:spcBef>
                        <a:spcAft>
                          <a:spcPts val="0"/>
                        </a:spcAft>
                        <a:buNone/>
                      </a:pPr>
                      <a:r>
                        <a:rPr b="1" lang="ar-SA" sz="1000">
                          <a:latin typeface="Arial"/>
                          <a:ea typeface="Arial"/>
                          <a:cs typeface="Arial"/>
                          <a:sym typeface="Arial"/>
                        </a:rPr>
                        <a:t>(الاسم)</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1" algn="ctr">
                        <a:lnSpc>
                          <a:spcPct val="100000"/>
                        </a:lnSpc>
                        <a:spcBef>
                          <a:spcPts val="0"/>
                        </a:spcBef>
                        <a:spcAft>
                          <a:spcPts val="0"/>
                        </a:spcAft>
                        <a:buNone/>
                      </a:pPr>
                      <a:r>
                        <a:rPr b="1" lang="ar-SA" sz="1000">
                          <a:latin typeface="Arial"/>
                          <a:ea typeface="Arial"/>
                          <a:cs typeface="Arial"/>
                          <a:sym typeface="Arial"/>
                        </a:rPr>
                        <a:t>الطالب 2:</a:t>
                      </a:r>
                      <a:endParaRPr/>
                    </a:p>
                    <a:p>
                      <a:pPr indent="0" lvl="0" marL="0" marR="0" rtl="1" algn="ctr">
                        <a:lnSpc>
                          <a:spcPct val="100000"/>
                        </a:lnSpc>
                        <a:spcBef>
                          <a:spcPts val="860"/>
                        </a:spcBef>
                        <a:spcAft>
                          <a:spcPts val="0"/>
                        </a:spcAft>
                        <a:buNone/>
                      </a:pPr>
                      <a:r>
                        <a:rPr b="1" lang="ar-SA" sz="1000">
                          <a:latin typeface="Arial"/>
                          <a:ea typeface="Arial"/>
                          <a:cs typeface="Arial"/>
                          <a:sym typeface="Arial"/>
                        </a:rPr>
                        <a:t>(الاسم)</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87675">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175" marR="0" rtl="1" algn="ctr">
                        <a:lnSpc>
                          <a:spcPct val="100000"/>
                        </a:lnSpc>
                        <a:spcBef>
                          <a:spcPts val="0"/>
                        </a:spcBef>
                        <a:spcAft>
                          <a:spcPts val="0"/>
                        </a:spcAft>
                        <a:buNone/>
                      </a:pPr>
                      <a:r>
                        <a:rPr b="1" lang="ar-SA" sz="1000">
                          <a:latin typeface="Arial"/>
                          <a:ea typeface="Arial"/>
                          <a:cs typeface="Arial"/>
                          <a:sym typeface="Arial"/>
                        </a:rPr>
                        <a:t>CH</a:t>
                      </a:r>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270" marR="0" rtl="1" algn="ctr">
                        <a:lnSpc>
                          <a:spcPct val="100000"/>
                        </a:lnSpc>
                        <a:spcBef>
                          <a:spcPts val="0"/>
                        </a:spcBef>
                        <a:spcAft>
                          <a:spcPts val="0"/>
                        </a:spcAft>
                        <a:buNone/>
                      </a:pPr>
                      <a:r>
                        <a:rPr b="1" lang="ar-SA" sz="1000">
                          <a:latin typeface="Arial"/>
                          <a:ea typeface="Arial"/>
                          <a:cs typeface="Arial"/>
                          <a:sym typeface="Arial"/>
                        </a:rPr>
                        <a:t>B</a:t>
                      </a:r>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b="1" lang="ar-SA" sz="1000">
                          <a:latin typeface="Arial"/>
                          <a:ea typeface="Arial"/>
                          <a:cs typeface="Arial"/>
                          <a:sym typeface="Arial"/>
                        </a:rPr>
                        <a:t>CH</a:t>
                      </a:r>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b="1" lang="ar-SA" sz="1000">
                          <a:latin typeface="Arial"/>
                          <a:ea typeface="Arial"/>
                          <a:cs typeface="Arial"/>
                          <a:sym typeface="Arial"/>
                        </a:rPr>
                        <a:t>B</a:t>
                      </a:r>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33020" marR="0" rtl="1" algn="ctr">
                        <a:lnSpc>
                          <a:spcPct val="100000"/>
                        </a:lnSpc>
                        <a:spcBef>
                          <a:spcPts val="0"/>
                        </a:spcBef>
                        <a:spcAft>
                          <a:spcPts val="0"/>
                        </a:spcAft>
                        <a:buNone/>
                      </a:pPr>
                      <a:r>
                        <a:rPr lang="ar-SA" sz="1000">
                          <a:latin typeface="Arial"/>
                          <a:ea typeface="Arial"/>
                          <a:cs typeface="Arial"/>
                          <a:sym typeface="Arial"/>
                        </a:rPr>
                        <a:t>1</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33020" marR="0" rtl="1" algn="ctr">
                        <a:lnSpc>
                          <a:spcPct val="100000"/>
                        </a:lnSpc>
                        <a:spcBef>
                          <a:spcPts val="0"/>
                        </a:spcBef>
                        <a:spcAft>
                          <a:spcPts val="0"/>
                        </a:spcAft>
                        <a:buNone/>
                      </a:pPr>
                      <a:r>
                        <a:rPr lang="ar-SA" sz="1000">
                          <a:latin typeface="Arial"/>
                          <a:ea typeface="Arial"/>
                          <a:cs typeface="Arial"/>
                          <a:sym typeface="Arial"/>
                        </a:rPr>
                        <a:t>2</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33020" marR="0" rtl="1" algn="ctr">
                        <a:lnSpc>
                          <a:spcPct val="100000"/>
                        </a:lnSpc>
                        <a:spcBef>
                          <a:spcPts val="0"/>
                        </a:spcBef>
                        <a:spcAft>
                          <a:spcPts val="0"/>
                        </a:spcAft>
                        <a:buNone/>
                      </a:pPr>
                      <a:r>
                        <a:rPr lang="ar-SA" sz="1000">
                          <a:latin typeface="Arial"/>
                          <a:ea typeface="Arial"/>
                          <a:cs typeface="Arial"/>
                          <a:sym typeface="Arial"/>
                        </a:rPr>
                        <a:t>3</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1" algn="r">
                        <a:lnSpc>
                          <a:spcPct val="100000"/>
                        </a:lnSpc>
                        <a:spcBef>
                          <a:spcPts val="0"/>
                        </a:spcBef>
                        <a:spcAft>
                          <a:spcPts val="0"/>
                        </a:spcAft>
                        <a:buNone/>
                      </a:pPr>
                      <a:r>
                        <a:t/>
                      </a:r>
                      <a:endParaRPr sz="1350">
                        <a:latin typeface="Times New Roman"/>
                        <a:ea typeface="Times New Roman"/>
                        <a:cs typeface="Times New Roman"/>
                        <a:sym typeface="Times New Roman"/>
                      </a:endParaRPr>
                    </a:p>
                    <a:p>
                      <a:pPr indent="0" lvl="0" marL="368300" marR="0" rtl="1" algn="r">
                        <a:lnSpc>
                          <a:spcPct val="100000"/>
                        </a:lnSpc>
                        <a:spcBef>
                          <a:spcPts val="0"/>
                        </a:spcBef>
                        <a:spcAft>
                          <a:spcPts val="0"/>
                        </a:spcAft>
                        <a:buNone/>
                      </a:pPr>
                      <a:r>
                        <a:t/>
                      </a:r>
                      <a:endParaRPr sz="1000">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rPr lang="ar-SA" sz="1000">
                          <a:latin typeface="Arial"/>
                          <a:ea typeface="Arial"/>
                          <a:cs typeface="Arial"/>
                          <a:sym typeface="Arial"/>
                        </a:rPr>
                        <a:t> </a:t>
                      </a:r>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sz="1350">
                        <a:latin typeface="Times New Roman"/>
                        <a:ea typeface="Times New Roman"/>
                        <a:cs typeface="Times New Roman"/>
                        <a:sym typeface="Times New Roman"/>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73" name="Google Shape;873;p63"/>
          <p:cNvSpPr/>
          <p:nvPr/>
        </p:nvSpPr>
        <p:spPr>
          <a:xfrm>
            <a:off x="3406700" y="5245061"/>
            <a:ext cx="908541" cy="9080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63"/>
          <p:cNvSpPr/>
          <p:nvPr/>
        </p:nvSpPr>
        <p:spPr>
          <a:xfrm flipH="1">
            <a:off x="349686" y="2194743"/>
            <a:ext cx="860422" cy="92943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75" name="Google Shape;875;p63"/>
          <p:cNvSpPr/>
          <p:nvPr/>
        </p:nvSpPr>
        <p:spPr>
          <a:xfrm flipH="1">
            <a:off x="4769286" y="1917503"/>
            <a:ext cx="981697" cy="98403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76" name="Google Shape;876;p63"/>
          <p:cNvSpPr/>
          <p:nvPr/>
        </p:nvSpPr>
        <p:spPr>
          <a:xfrm>
            <a:off x="415791" y="4883959"/>
            <a:ext cx="1058885" cy="105981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77" name="Google Shape;877;p63"/>
          <p:cNvSpPr/>
          <p:nvPr/>
        </p:nvSpPr>
        <p:spPr>
          <a:xfrm>
            <a:off x="3245286" y="5878308"/>
            <a:ext cx="1891664" cy="867410"/>
          </a:xfrm>
          <a:custGeom>
            <a:rect b="b" l="l" r="r" t="t"/>
            <a:pathLst>
              <a:path extrusionOk="0" h="867409" w="1891665">
                <a:moveTo>
                  <a:pt x="1747088" y="0"/>
                </a:moveTo>
                <a:lnTo>
                  <a:pt x="144576" y="0"/>
                </a:lnTo>
                <a:lnTo>
                  <a:pt x="98880" y="7369"/>
                </a:lnTo>
                <a:lnTo>
                  <a:pt x="59192" y="27891"/>
                </a:lnTo>
                <a:lnTo>
                  <a:pt x="27895" y="59184"/>
                </a:lnTo>
                <a:lnTo>
                  <a:pt x="7370" y="98868"/>
                </a:lnTo>
                <a:lnTo>
                  <a:pt x="0" y="144564"/>
                </a:lnTo>
                <a:lnTo>
                  <a:pt x="0" y="722833"/>
                </a:lnTo>
                <a:lnTo>
                  <a:pt x="7370" y="768528"/>
                </a:lnTo>
                <a:lnTo>
                  <a:pt x="27895" y="808212"/>
                </a:lnTo>
                <a:lnTo>
                  <a:pt x="59192" y="839506"/>
                </a:lnTo>
                <a:lnTo>
                  <a:pt x="98880" y="860027"/>
                </a:lnTo>
                <a:lnTo>
                  <a:pt x="144576" y="867397"/>
                </a:lnTo>
                <a:lnTo>
                  <a:pt x="1747088" y="867397"/>
                </a:lnTo>
                <a:lnTo>
                  <a:pt x="1792784" y="860027"/>
                </a:lnTo>
                <a:lnTo>
                  <a:pt x="1832472" y="839506"/>
                </a:lnTo>
                <a:lnTo>
                  <a:pt x="1863769" y="808212"/>
                </a:lnTo>
                <a:lnTo>
                  <a:pt x="1884294" y="768528"/>
                </a:lnTo>
                <a:lnTo>
                  <a:pt x="1891664" y="722833"/>
                </a:lnTo>
                <a:lnTo>
                  <a:pt x="1891664" y="144564"/>
                </a:lnTo>
                <a:lnTo>
                  <a:pt x="1884294" y="98868"/>
                </a:lnTo>
                <a:lnTo>
                  <a:pt x="1863769" y="59184"/>
                </a:lnTo>
                <a:lnTo>
                  <a:pt x="1832472" y="27891"/>
                </a:lnTo>
                <a:lnTo>
                  <a:pt x="1792784" y="7369"/>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78" name="Google Shape;878;p63"/>
          <p:cNvSpPr txBox="1"/>
          <p:nvPr/>
        </p:nvSpPr>
        <p:spPr>
          <a:xfrm>
            <a:off x="3321486" y="5960745"/>
            <a:ext cx="1689100" cy="640080"/>
          </a:xfrm>
          <a:prstGeom prst="rect">
            <a:avLst/>
          </a:prstGeom>
          <a:noFill/>
          <a:ln>
            <a:noFill/>
          </a:ln>
        </p:spPr>
        <p:txBody>
          <a:bodyPr anchorCtr="0" anchor="t" bIns="0" lIns="0" spcFirstLastPara="1" rIns="0" wrap="square" tIns="0">
            <a:spAutoFit/>
          </a:bodyPr>
          <a:lstStyle/>
          <a:p>
            <a:pPr indent="0" lvl="0" marL="12700" marR="5080" rtl="1" algn="r">
              <a:lnSpc>
                <a:spcPct val="121000"/>
              </a:lnSpc>
              <a:spcBef>
                <a:spcPts val="0"/>
              </a:spcBef>
              <a:spcAft>
                <a:spcPts val="0"/>
              </a:spcAft>
              <a:buNone/>
            </a:pPr>
            <a:r>
              <a:rPr lang="ar-SA" sz="1000">
                <a:solidFill>
                  <a:schemeClr val="dk1"/>
                </a:solidFill>
                <a:latin typeface="Arial"/>
                <a:ea typeface="Arial"/>
                <a:cs typeface="Arial"/>
                <a:sym typeface="Arial"/>
              </a:rPr>
              <a:t>إذا تفاعل المعلم أو مساعد المعلم مع الطلاب خلال هذا الوقت، فضع علامة في هذا المربع</a:t>
            </a:r>
            <a:endParaRPr/>
          </a:p>
        </p:txBody>
      </p:sp>
      <p:sp>
        <p:nvSpPr>
          <p:cNvPr id="879" name="Google Shape;879;p63"/>
          <p:cNvSpPr/>
          <p:nvPr/>
        </p:nvSpPr>
        <p:spPr>
          <a:xfrm>
            <a:off x="349686" y="5734050"/>
            <a:ext cx="1891664" cy="866775"/>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4"/>
                </a:lnTo>
                <a:lnTo>
                  <a:pt x="1747202" y="866774"/>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80" name="Google Shape;880;p63"/>
          <p:cNvSpPr txBox="1"/>
          <p:nvPr/>
        </p:nvSpPr>
        <p:spPr>
          <a:xfrm>
            <a:off x="435540" y="5803488"/>
            <a:ext cx="1737571" cy="727443"/>
          </a:xfrm>
          <a:prstGeom prst="rect">
            <a:avLst/>
          </a:prstGeom>
          <a:noFill/>
          <a:ln>
            <a:noFill/>
          </a:ln>
        </p:spPr>
        <p:txBody>
          <a:bodyPr anchorCtr="0" anchor="t" bIns="0" lIns="0" spcFirstLastPara="1" rIns="0" wrap="square" tIns="0">
            <a:spAutoFit/>
          </a:bodyPr>
          <a:lstStyle/>
          <a:p>
            <a:pPr indent="0" lvl="0" marL="12700" marR="5080" rtl="1" algn="r">
              <a:lnSpc>
                <a:spcPct val="121000"/>
              </a:lnSpc>
              <a:spcBef>
                <a:spcPts val="0"/>
              </a:spcBef>
              <a:spcAft>
                <a:spcPts val="0"/>
              </a:spcAft>
              <a:buNone/>
            </a:pPr>
            <a:r>
              <a:rPr lang="ar-SA" sz="1000">
                <a:solidFill>
                  <a:schemeClr val="dk1"/>
                </a:solidFill>
                <a:latin typeface="Arial"/>
                <a:ea typeface="Arial"/>
                <a:cs typeface="Arial"/>
                <a:sym typeface="Arial"/>
              </a:rPr>
              <a:t>حدد الرموز التي تريد التركيز عليها: استُخدم الرمزان CH وB هنا كأمثلة، ولكن يمكنك استخدام أي رمز أو رمزين</a:t>
            </a:r>
            <a:endParaRPr/>
          </a:p>
        </p:txBody>
      </p:sp>
      <p:sp>
        <p:nvSpPr>
          <p:cNvPr id="881" name="Google Shape;881;p63"/>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85" name="Shape 885"/>
        <p:cNvGrpSpPr/>
        <p:nvPr/>
      </p:nvGrpSpPr>
      <p:grpSpPr>
        <a:xfrm>
          <a:off x="0" y="0"/>
          <a:ext cx="0" cy="0"/>
          <a:chOff x="0" y="0"/>
          <a:chExt cx="0" cy="0"/>
        </a:xfrm>
      </p:grpSpPr>
      <p:sp>
        <p:nvSpPr>
          <p:cNvPr id="886" name="Google Shape;886;p64"/>
          <p:cNvSpPr txBox="1"/>
          <p:nvPr/>
        </p:nvSpPr>
        <p:spPr>
          <a:xfrm>
            <a:off x="5788025" y="627380"/>
            <a:ext cx="4435475" cy="147739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83185" marR="0" rtl="1" algn="r">
              <a:lnSpc>
                <a:spcPct val="100000"/>
              </a:lnSpc>
              <a:spcBef>
                <a:spcPts val="0"/>
              </a:spcBef>
              <a:spcAft>
                <a:spcPts val="0"/>
              </a:spcAft>
              <a:buNone/>
            </a:pPr>
            <a:r>
              <a:rPr b="1" lang="ar-SA" sz="1400">
                <a:solidFill>
                  <a:schemeClr val="dk1"/>
                </a:solidFill>
                <a:latin typeface="Arial"/>
                <a:ea typeface="Arial"/>
                <a:cs typeface="Arial"/>
                <a:sym typeface="Arial"/>
              </a:rPr>
              <a:t>مثال على قالب أخذ عينات زمنية مكتمل</a:t>
            </a:r>
            <a:endParaRPr/>
          </a:p>
          <a:p>
            <a:pPr indent="0" lvl="0" marL="83185" marR="135255" rtl="1" algn="r">
              <a:lnSpc>
                <a:spcPct val="120700"/>
              </a:lnSpc>
              <a:spcBef>
                <a:spcPts val="670"/>
              </a:spcBef>
              <a:spcAft>
                <a:spcPts val="0"/>
              </a:spcAft>
              <a:buNone/>
            </a:pPr>
            <a:r>
              <a:rPr lang="ar-SA" sz="1200">
                <a:solidFill>
                  <a:schemeClr val="dk1"/>
                </a:solidFill>
                <a:latin typeface="Arimo"/>
                <a:ea typeface="Arimo"/>
                <a:cs typeface="Arimo"/>
                <a:sym typeface="Arimo"/>
              </a:rPr>
              <a:t>هذا المعلم، واسمه حسين، راقب ورمّز بشكل حي عملاً جماعيًا مع أربعة طلاب. كان يبحث عن "التعليل" و"الدعوة لاستخدام التعليل". راقب لمدة دقيقة واحدة في كل مرة ثم استراح لمدة 30 ثانية، مسجلاً الحالات التي يسمع فيها أمثلة على فئتي الحوار سابقتي الذكر (R وIRE). كما سجل بعض الملاحظات الموجزة حول جوانب الحوار التي بدت مهمة.</a:t>
            </a:r>
            <a:endParaRPr/>
          </a:p>
        </p:txBody>
      </p:sp>
      <p:graphicFrame>
        <p:nvGraphicFramePr>
          <p:cNvPr id="887" name="Google Shape;887;p64"/>
          <p:cNvGraphicFramePr/>
          <p:nvPr/>
        </p:nvGraphicFramePr>
        <p:xfrm>
          <a:off x="622299" y="2333625"/>
          <a:ext cx="3000000" cy="3000000"/>
        </p:xfrm>
        <a:graphic>
          <a:graphicData uri="http://schemas.openxmlformats.org/drawingml/2006/table">
            <a:tbl>
              <a:tblPr>
                <a:noFill/>
                <a:tableStyleId>{620F99A1-D43C-4597-8853-515ADC08BDA6}</a:tableStyleId>
              </a:tblPr>
              <a:tblGrid>
                <a:gridCol w="950225"/>
                <a:gridCol w="1028400"/>
                <a:gridCol w="820550"/>
                <a:gridCol w="831350"/>
                <a:gridCol w="828650"/>
                <a:gridCol w="1028400"/>
                <a:gridCol w="1028400"/>
                <a:gridCol w="1028400"/>
                <a:gridCol w="1028400"/>
                <a:gridCol w="1028400"/>
              </a:tblGrid>
              <a:tr h="659350">
                <a:tc>
                  <a:txBody>
                    <a:bodyPr/>
                    <a:lstStyle/>
                    <a:p>
                      <a:pPr indent="0" lvl="0" marL="0" marR="0" rtl="1" algn="ctr">
                        <a:lnSpc>
                          <a:spcPct val="119000"/>
                        </a:lnSpc>
                        <a:spcBef>
                          <a:spcPts val="0"/>
                        </a:spcBef>
                        <a:spcAft>
                          <a:spcPts val="0"/>
                        </a:spcAft>
                        <a:buNone/>
                      </a:pPr>
                      <a:r>
                        <a:rPr b="1" lang="ar-SA" sz="1100">
                          <a:solidFill>
                            <a:srgbClr val="000000"/>
                          </a:solidFill>
                          <a:latin typeface="Sakkal Majalla"/>
                          <a:ea typeface="Sakkal Majalla"/>
                          <a:cs typeface="Sakkal Majalla"/>
                          <a:sym typeface="Sakkal Majalla"/>
                        </a:rPr>
                        <a:t>النافذة الزمنية</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19000"/>
                        </a:lnSpc>
                        <a:spcBef>
                          <a:spcPts val="0"/>
                        </a:spcBef>
                        <a:spcAft>
                          <a:spcPts val="0"/>
                        </a:spcAft>
                        <a:buNone/>
                      </a:pPr>
                      <a:r>
                        <a:rPr b="1" lang="ar-SA" sz="1100">
                          <a:solidFill>
                            <a:srgbClr val="000000"/>
                          </a:solidFill>
                          <a:latin typeface="Sakkal Majalla"/>
                          <a:ea typeface="Sakkal Majalla"/>
                          <a:cs typeface="Sakkal Majalla"/>
                          <a:sym typeface="Sakkal Majalla"/>
                        </a:rPr>
                        <a:t>المعلم الحاضر</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1" algn="ctr">
                        <a:lnSpc>
                          <a:spcPct val="119000"/>
                        </a:lnSpc>
                        <a:spcBef>
                          <a:spcPts val="0"/>
                        </a:spcBef>
                        <a:spcAft>
                          <a:spcPts val="0"/>
                        </a:spcAft>
                        <a:buNone/>
                      </a:pPr>
                      <a:r>
                        <a:rPr b="1" lang="ar-SA" sz="1100">
                          <a:solidFill>
                            <a:srgbClr val="000000"/>
                          </a:solidFill>
                          <a:latin typeface="Sakkal Majalla"/>
                          <a:ea typeface="Sakkal Majalla"/>
                          <a:cs typeface="Sakkal Majalla"/>
                          <a:sym typeface="Sakkal Majalla"/>
                        </a:rPr>
                        <a:t>الطالب 1:</a:t>
                      </a:r>
                      <a:endParaRPr/>
                    </a:p>
                    <a:p>
                      <a:pPr indent="0" lvl="0" marL="0" marR="0" rtl="1" algn="ctr">
                        <a:lnSpc>
                          <a:spcPct val="119000"/>
                        </a:lnSpc>
                        <a:spcBef>
                          <a:spcPts val="600"/>
                        </a:spcBef>
                        <a:spcAft>
                          <a:spcPts val="0"/>
                        </a:spcAft>
                        <a:buNone/>
                      </a:pPr>
                      <a:r>
                        <a:rPr b="1" lang="ar-SA" sz="1100">
                          <a:solidFill>
                            <a:srgbClr val="000000"/>
                          </a:solidFill>
                          <a:latin typeface="Sakkal Majalla"/>
                          <a:ea typeface="Sakkal Majalla"/>
                          <a:cs typeface="Sakkal Majalla"/>
                          <a:sym typeface="Sakkal Majalla"/>
                        </a:rPr>
                        <a:t>روري</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1" algn="ctr">
                        <a:lnSpc>
                          <a:spcPct val="119000"/>
                        </a:lnSpc>
                        <a:spcBef>
                          <a:spcPts val="0"/>
                        </a:spcBef>
                        <a:spcAft>
                          <a:spcPts val="0"/>
                        </a:spcAft>
                        <a:buNone/>
                      </a:pPr>
                      <a:r>
                        <a:rPr b="1" lang="ar-SA" sz="1100">
                          <a:solidFill>
                            <a:srgbClr val="000000"/>
                          </a:solidFill>
                          <a:latin typeface="Sakkal Majalla"/>
                          <a:ea typeface="Sakkal Majalla"/>
                          <a:cs typeface="Sakkal Majalla"/>
                          <a:sym typeface="Sakkal Majalla"/>
                        </a:rPr>
                        <a:t>الطالب 2:</a:t>
                      </a:r>
                      <a:endParaRPr/>
                    </a:p>
                    <a:p>
                      <a:pPr indent="0" lvl="0" marL="0" marR="0" rtl="1" algn="ctr">
                        <a:lnSpc>
                          <a:spcPct val="119000"/>
                        </a:lnSpc>
                        <a:spcBef>
                          <a:spcPts val="600"/>
                        </a:spcBef>
                        <a:spcAft>
                          <a:spcPts val="0"/>
                        </a:spcAft>
                        <a:buNone/>
                      </a:pPr>
                      <a:r>
                        <a:rPr b="1" lang="ar-SA" sz="1100">
                          <a:solidFill>
                            <a:srgbClr val="000000"/>
                          </a:solidFill>
                          <a:latin typeface="Sakkal Majalla"/>
                          <a:ea typeface="Sakkal Majalla"/>
                          <a:cs typeface="Sakkal Majalla"/>
                          <a:sym typeface="Sakkal Majalla"/>
                        </a:rPr>
                        <a:t>إينيز</a:t>
                      </a:r>
                      <a:endParaRPr b="1" sz="1100">
                        <a:solidFill>
                          <a:srgbClr val="000000"/>
                        </a:solidFill>
                        <a:latin typeface="Sakkal Majalla"/>
                        <a:ea typeface="Sakkal Majalla"/>
                        <a:cs typeface="Sakkal Majalla"/>
                        <a:sym typeface="Sakkal Majalla"/>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1" algn="ctr">
                        <a:lnSpc>
                          <a:spcPct val="119000"/>
                        </a:lnSpc>
                        <a:spcBef>
                          <a:spcPts val="0"/>
                        </a:spcBef>
                        <a:spcAft>
                          <a:spcPts val="0"/>
                        </a:spcAft>
                        <a:buNone/>
                      </a:pPr>
                      <a:r>
                        <a:rPr b="1" lang="ar-SA" sz="1100">
                          <a:solidFill>
                            <a:srgbClr val="000000"/>
                          </a:solidFill>
                          <a:latin typeface="Sakkal Majalla"/>
                          <a:ea typeface="Sakkal Majalla"/>
                          <a:cs typeface="Sakkal Majalla"/>
                          <a:sym typeface="Sakkal Majalla"/>
                        </a:rPr>
                        <a:t>الطالب 3:</a:t>
                      </a:r>
                      <a:endParaRPr/>
                    </a:p>
                    <a:p>
                      <a:pPr indent="0" lvl="0" marL="0" marR="0" rtl="1" algn="ctr">
                        <a:lnSpc>
                          <a:spcPct val="119000"/>
                        </a:lnSpc>
                        <a:spcBef>
                          <a:spcPts val="600"/>
                        </a:spcBef>
                        <a:spcAft>
                          <a:spcPts val="0"/>
                        </a:spcAft>
                        <a:buNone/>
                      </a:pPr>
                      <a:r>
                        <a:rPr b="1" lang="ar-SA" sz="1100">
                          <a:solidFill>
                            <a:srgbClr val="000000"/>
                          </a:solidFill>
                          <a:latin typeface="Sakkal Majalla"/>
                          <a:ea typeface="Sakkal Majalla"/>
                          <a:cs typeface="Sakkal Majalla"/>
                          <a:sym typeface="Sakkal Majalla"/>
                        </a:rPr>
                        <a:t>لوكا</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1" algn="ctr">
                        <a:lnSpc>
                          <a:spcPct val="119000"/>
                        </a:lnSpc>
                        <a:spcBef>
                          <a:spcPts val="0"/>
                        </a:spcBef>
                        <a:spcAft>
                          <a:spcPts val="0"/>
                        </a:spcAft>
                        <a:buNone/>
                      </a:pPr>
                      <a:r>
                        <a:rPr b="1" lang="ar-SA" sz="1100">
                          <a:solidFill>
                            <a:srgbClr val="000000"/>
                          </a:solidFill>
                          <a:latin typeface="Sakkal Majalla"/>
                          <a:ea typeface="Sakkal Majalla"/>
                          <a:cs typeface="Sakkal Majalla"/>
                          <a:sym typeface="Sakkal Majalla"/>
                        </a:rPr>
                        <a:t>الطالب 4:</a:t>
                      </a:r>
                      <a:endParaRPr/>
                    </a:p>
                    <a:p>
                      <a:pPr indent="0" lvl="0" marL="0" marR="0" rtl="1" algn="ctr">
                        <a:lnSpc>
                          <a:spcPct val="119000"/>
                        </a:lnSpc>
                        <a:spcBef>
                          <a:spcPts val="600"/>
                        </a:spcBef>
                        <a:spcAft>
                          <a:spcPts val="0"/>
                        </a:spcAft>
                        <a:buNone/>
                      </a:pPr>
                      <a:r>
                        <a:rPr b="1" lang="ar-SA" sz="1200">
                          <a:solidFill>
                            <a:srgbClr val="000000"/>
                          </a:solidFill>
                          <a:latin typeface="Sakkal Majalla"/>
                          <a:ea typeface="Sakkal Majalla"/>
                          <a:cs typeface="Sakkal Majalla"/>
                          <a:sym typeface="Sakkal Majalla"/>
                        </a:rPr>
                        <a:t>تيني</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73750">
                <a:tc>
                  <a:txBody>
                    <a:bodyPr/>
                    <a:lstStyle/>
                    <a:p>
                      <a:pPr indent="0" lvl="0" marL="0" marR="0" rtl="1" algn="ctr">
                        <a:lnSpc>
                          <a:spcPct val="119000"/>
                        </a:lnSpc>
                        <a:spcBef>
                          <a:spcPts val="0"/>
                        </a:spcBef>
                        <a:spcAft>
                          <a:spcPts val="0"/>
                        </a:spcAft>
                        <a:buNone/>
                      </a:pPr>
                      <a:r>
                        <a:rPr b="1" lang="ar-SA" sz="1400">
                          <a:solidFill>
                            <a:srgbClr val="000000"/>
                          </a:solidFill>
                          <a:latin typeface="Sakkal Majalla"/>
                          <a:ea typeface="Sakkal Majalla"/>
                          <a:cs typeface="Sakkal Majalla"/>
                          <a:sym typeface="Sakkal Majalla"/>
                        </a:rPr>
                        <a:t> </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19000"/>
                        </a:lnSpc>
                        <a:spcBef>
                          <a:spcPts val="0"/>
                        </a:spcBef>
                        <a:spcAft>
                          <a:spcPts val="0"/>
                        </a:spcAft>
                        <a:buNone/>
                      </a:pPr>
                      <a:r>
                        <a:rPr b="1" lang="ar-SA" sz="1400">
                          <a:solidFill>
                            <a:srgbClr val="000000"/>
                          </a:solidFill>
                          <a:latin typeface="Sakkal Majalla"/>
                          <a:ea typeface="Sakkal Majalla"/>
                          <a:cs typeface="Sakkal Majalla"/>
                          <a:sym typeface="Sakkal Majalla"/>
                        </a:rPr>
                        <a:t> </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19000"/>
                        </a:lnSpc>
                        <a:spcBef>
                          <a:spcPts val="0"/>
                        </a:spcBef>
                        <a:spcAft>
                          <a:spcPts val="0"/>
                        </a:spcAft>
                        <a:buNone/>
                      </a:pPr>
                      <a:r>
                        <a:rPr b="1" lang="ar-SA" sz="1400">
                          <a:solidFill>
                            <a:srgbClr val="000000"/>
                          </a:solidFill>
                          <a:latin typeface="Sakkal Majalla"/>
                          <a:ea typeface="Sakkal Majalla"/>
                          <a:cs typeface="Sakkal Majalla"/>
                          <a:sym typeface="Sakkal Majalla"/>
                        </a:rPr>
                        <a:t>R</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19000"/>
                        </a:lnSpc>
                        <a:spcBef>
                          <a:spcPts val="0"/>
                        </a:spcBef>
                        <a:spcAft>
                          <a:spcPts val="0"/>
                        </a:spcAft>
                        <a:buNone/>
                      </a:pPr>
                      <a:r>
                        <a:rPr b="1" lang="ar-SA" sz="1400">
                          <a:solidFill>
                            <a:srgbClr val="000000"/>
                          </a:solidFill>
                          <a:latin typeface="Sakkal Majalla"/>
                          <a:ea typeface="Sakkal Majalla"/>
                          <a:cs typeface="Sakkal Majalla"/>
                          <a:sym typeface="Sakkal Majalla"/>
                        </a:rPr>
                        <a:t>IRE</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19000"/>
                        </a:lnSpc>
                        <a:spcBef>
                          <a:spcPts val="0"/>
                        </a:spcBef>
                        <a:spcAft>
                          <a:spcPts val="0"/>
                        </a:spcAft>
                        <a:buNone/>
                      </a:pPr>
                      <a:r>
                        <a:rPr b="1" lang="ar-SA" sz="1400">
                          <a:solidFill>
                            <a:srgbClr val="000000"/>
                          </a:solidFill>
                          <a:latin typeface="Sakkal Majalla"/>
                          <a:ea typeface="Sakkal Majalla"/>
                          <a:cs typeface="Sakkal Majalla"/>
                          <a:sym typeface="Sakkal Majalla"/>
                        </a:rPr>
                        <a:t>R</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19000"/>
                        </a:lnSpc>
                        <a:spcBef>
                          <a:spcPts val="0"/>
                        </a:spcBef>
                        <a:spcAft>
                          <a:spcPts val="0"/>
                        </a:spcAft>
                        <a:buNone/>
                      </a:pPr>
                      <a:r>
                        <a:rPr b="1" lang="ar-SA" sz="1400">
                          <a:solidFill>
                            <a:srgbClr val="000000"/>
                          </a:solidFill>
                          <a:latin typeface="Sakkal Majalla"/>
                          <a:ea typeface="Sakkal Majalla"/>
                          <a:cs typeface="Sakkal Majalla"/>
                          <a:sym typeface="Sakkal Majalla"/>
                        </a:rPr>
                        <a:t>IRE</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19000"/>
                        </a:lnSpc>
                        <a:spcBef>
                          <a:spcPts val="0"/>
                        </a:spcBef>
                        <a:spcAft>
                          <a:spcPts val="0"/>
                        </a:spcAft>
                        <a:buNone/>
                      </a:pPr>
                      <a:r>
                        <a:rPr b="1" lang="ar-SA" sz="1400">
                          <a:solidFill>
                            <a:srgbClr val="000000"/>
                          </a:solidFill>
                          <a:latin typeface="Sakkal Majalla"/>
                          <a:ea typeface="Sakkal Majalla"/>
                          <a:cs typeface="Sakkal Majalla"/>
                          <a:sym typeface="Sakkal Majalla"/>
                        </a:rPr>
                        <a:t>R</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19000"/>
                        </a:lnSpc>
                        <a:spcBef>
                          <a:spcPts val="0"/>
                        </a:spcBef>
                        <a:spcAft>
                          <a:spcPts val="0"/>
                        </a:spcAft>
                        <a:buNone/>
                      </a:pPr>
                      <a:r>
                        <a:rPr b="1" lang="ar-SA" sz="1400">
                          <a:solidFill>
                            <a:srgbClr val="000000"/>
                          </a:solidFill>
                          <a:latin typeface="Sakkal Majalla"/>
                          <a:ea typeface="Sakkal Majalla"/>
                          <a:cs typeface="Sakkal Majalla"/>
                          <a:sym typeface="Sakkal Majalla"/>
                        </a:rPr>
                        <a:t>IRE</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19000"/>
                        </a:lnSpc>
                        <a:spcBef>
                          <a:spcPts val="0"/>
                        </a:spcBef>
                        <a:spcAft>
                          <a:spcPts val="0"/>
                        </a:spcAft>
                        <a:buNone/>
                      </a:pPr>
                      <a:r>
                        <a:rPr b="1" lang="ar-SA" sz="1400">
                          <a:solidFill>
                            <a:srgbClr val="000000"/>
                          </a:solidFill>
                          <a:latin typeface="Sakkal Majalla"/>
                          <a:ea typeface="Sakkal Majalla"/>
                          <a:cs typeface="Sakkal Majalla"/>
                          <a:sym typeface="Sakkal Majalla"/>
                        </a:rPr>
                        <a:t>R</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19000"/>
                        </a:lnSpc>
                        <a:spcBef>
                          <a:spcPts val="0"/>
                        </a:spcBef>
                        <a:spcAft>
                          <a:spcPts val="0"/>
                        </a:spcAft>
                        <a:buNone/>
                      </a:pPr>
                      <a:r>
                        <a:rPr b="1" lang="ar-SA" sz="1400">
                          <a:solidFill>
                            <a:srgbClr val="000000"/>
                          </a:solidFill>
                          <a:latin typeface="Sakkal Majalla"/>
                          <a:ea typeface="Sakkal Majalla"/>
                          <a:cs typeface="Sakkal Majalla"/>
                          <a:sym typeface="Sakkal Majalla"/>
                        </a:rPr>
                        <a:t>IRE</a:t>
                      </a:r>
                      <a:endParaRPr/>
                    </a:p>
                  </a:txBody>
                  <a:tcPr marT="36575" marB="36575" marR="36575" marL="36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5350">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1</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X</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5350">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2</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X</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5350">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3</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X</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X</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X</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5350">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4</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X</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X</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5350">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5</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X</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5350">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6</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X</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19000"/>
                        </a:lnSpc>
                        <a:spcBef>
                          <a:spcPts val="0"/>
                        </a:spcBef>
                        <a:spcAft>
                          <a:spcPts val="0"/>
                        </a:spcAft>
                        <a:buNone/>
                      </a:pPr>
                      <a:r>
                        <a:rPr lang="ar-SA" sz="1100">
                          <a:solidFill>
                            <a:srgbClr val="000000"/>
                          </a:solidFill>
                          <a:latin typeface="Sakkal Majalla"/>
                          <a:ea typeface="Sakkal Majalla"/>
                          <a:cs typeface="Sakkal Majalla"/>
                          <a:sym typeface="Sakkal Majalla"/>
                        </a:rPr>
                        <a:t> </a:t>
                      </a:r>
                      <a:endParaRPr/>
                    </a:p>
                  </a:txBody>
                  <a:tcPr marT="36575" marB="36575" marR="36575" marL="36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88" name="Google Shape;888;p64"/>
          <p:cNvSpPr/>
          <p:nvPr/>
        </p:nvSpPr>
        <p:spPr>
          <a:xfrm>
            <a:off x="569310" y="5990365"/>
            <a:ext cx="9677400" cy="962291"/>
          </a:xfrm>
          <a:prstGeom prst="rect">
            <a:avLst/>
          </a:prstGeom>
          <a:noFill/>
          <a:ln>
            <a:noFill/>
          </a:ln>
        </p:spPr>
        <p:txBody>
          <a:bodyPr anchorCtr="0" anchor="t" bIns="0" lIns="0" spcFirstLastPara="1" rIns="0" wrap="square" tIns="0">
            <a:noAutofit/>
          </a:bodyPr>
          <a:lstStyle/>
          <a:p>
            <a:pPr indent="0" lvl="0" marL="0" marR="0" rtl="1" algn="r">
              <a:spcBef>
                <a:spcPts val="0"/>
              </a:spcBef>
              <a:spcAft>
                <a:spcPts val="0"/>
              </a:spcAft>
              <a:buNone/>
            </a:pPr>
            <a:r>
              <a:rPr b="1" lang="ar-SA" sz="1800">
                <a:solidFill>
                  <a:schemeClr val="dk1"/>
                </a:solidFill>
                <a:latin typeface="Sakkal Majalla"/>
                <a:ea typeface="Sakkal Majalla"/>
                <a:cs typeface="Sakkal Majalla"/>
                <a:sym typeface="Sakkal Majalla"/>
              </a:rPr>
              <a:t>التعليقات:</a:t>
            </a:r>
            <a:endParaRPr/>
          </a:p>
          <a:p>
            <a:pPr indent="0" lvl="0" marL="0" marR="0" rtl="1" algn="r">
              <a:spcBef>
                <a:spcPts val="0"/>
              </a:spcBef>
              <a:spcAft>
                <a:spcPts val="0"/>
              </a:spcAft>
              <a:buNone/>
            </a:pPr>
            <a:r>
              <a:rPr lang="ar-SA" sz="1800">
                <a:solidFill>
                  <a:schemeClr val="dk1"/>
                </a:solidFill>
                <a:latin typeface="Sakkal Majalla"/>
                <a:ea typeface="Sakkal Majalla"/>
                <a:cs typeface="Sakkal Majalla"/>
                <a:sym typeface="Sakkal Majalla"/>
              </a:rPr>
              <a:t> </a:t>
            </a:r>
            <a:r>
              <a:rPr b="1" lang="ar-SA" sz="1800">
                <a:solidFill>
                  <a:schemeClr val="dk1"/>
                </a:solidFill>
                <a:latin typeface="Sakkal Majalla"/>
                <a:ea typeface="Sakkal Majalla"/>
                <a:cs typeface="Sakkal Majalla"/>
                <a:sym typeface="Sakkal Majalla"/>
              </a:rPr>
              <a:t>روري</a:t>
            </a:r>
            <a:r>
              <a:rPr lang="ar-SA" sz="1800">
                <a:solidFill>
                  <a:schemeClr val="dk1"/>
                </a:solidFill>
                <a:latin typeface="Sakkal Majalla"/>
                <a:ea typeface="Sakkal Majalla"/>
                <a:cs typeface="Sakkal Majalla"/>
                <a:sym typeface="Sakkal Majalla"/>
              </a:rPr>
              <a:t> كان جيدًا في التفكير المنطقي، حيث قدم الكثير من مبررات الأفكار لكنه لم يسأل أحدًا غيره. </a:t>
            </a:r>
            <a:r>
              <a:rPr b="1" lang="ar-SA" sz="1800">
                <a:solidFill>
                  <a:schemeClr val="dk1"/>
                </a:solidFill>
                <a:latin typeface="Sakkal Majalla"/>
                <a:ea typeface="Sakkal Majalla"/>
                <a:cs typeface="Sakkal Majalla"/>
                <a:sym typeface="Sakkal Majalla"/>
              </a:rPr>
              <a:t>روري</a:t>
            </a:r>
            <a:r>
              <a:rPr lang="ar-SA" sz="1800">
                <a:solidFill>
                  <a:schemeClr val="dk1"/>
                </a:solidFill>
                <a:latin typeface="Sakkal Majalla"/>
                <a:ea typeface="Sakkal Majalla"/>
                <a:cs typeface="Sakkal Majalla"/>
                <a:sym typeface="Sakkal Majalla"/>
              </a:rPr>
              <a:t> مهيمن، ولا يمنح الكثير من المساحة لغيره كي يقولوا شيئًا، </a:t>
            </a:r>
            <a:r>
              <a:rPr b="1" lang="ar-SA" sz="1800">
                <a:solidFill>
                  <a:schemeClr val="dk1"/>
                </a:solidFill>
                <a:latin typeface="Sakkal Majalla"/>
                <a:ea typeface="Sakkal Majalla"/>
                <a:cs typeface="Sakkal Majalla"/>
                <a:sym typeface="Sakkal Majalla"/>
              </a:rPr>
              <a:t>لوكا</a:t>
            </a:r>
            <a:r>
              <a:rPr lang="ar-SA" sz="1800">
                <a:solidFill>
                  <a:schemeClr val="dk1"/>
                </a:solidFill>
                <a:latin typeface="Sakkal Majalla"/>
                <a:ea typeface="Sakkal Majalla"/>
                <a:cs typeface="Sakkal Majalla"/>
                <a:sym typeface="Sakkal Majalla"/>
              </a:rPr>
              <a:t> قال "لماذا؟" بعدما قالت </a:t>
            </a:r>
            <a:r>
              <a:rPr b="1" lang="ar-SA" sz="1800">
                <a:solidFill>
                  <a:schemeClr val="dk1"/>
                </a:solidFill>
                <a:latin typeface="Sakkal Majalla"/>
                <a:ea typeface="Sakkal Majalla"/>
                <a:cs typeface="Sakkal Majalla"/>
                <a:sym typeface="Sakkal Majalla"/>
              </a:rPr>
              <a:t>تيني</a:t>
            </a:r>
            <a:r>
              <a:rPr lang="ar-SA" sz="1800">
                <a:solidFill>
                  <a:schemeClr val="dk1"/>
                </a:solidFill>
                <a:latin typeface="Sakkal Majalla"/>
                <a:ea typeface="Sakkal Majalla"/>
                <a:cs typeface="Sakkal Majalla"/>
                <a:sym typeface="Sakkal Majalla"/>
              </a:rPr>
              <a:t> شيئًا ما دون شرحه، فأجابته </a:t>
            </a:r>
            <a:r>
              <a:rPr b="1" lang="ar-SA" sz="1800">
                <a:solidFill>
                  <a:schemeClr val="dk1"/>
                </a:solidFill>
                <a:latin typeface="Sakkal Majalla"/>
                <a:ea typeface="Sakkal Majalla"/>
                <a:cs typeface="Sakkal Majalla"/>
                <a:sym typeface="Sakkal Majalla"/>
              </a:rPr>
              <a:t>تيني</a:t>
            </a:r>
            <a:r>
              <a:rPr lang="ar-SA" sz="1800">
                <a:solidFill>
                  <a:schemeClr val="dk1"/>
                </a:solidFill>
                <a:latin typeface="Sakkal Majalla"/>
                <a:ea typeface="Sakkal Majalla"/>
                <a:cs typeface="Sakkal Majalla"/>
                <a:sym typeface="Sakkal Majalla"/>
              </a:rPr>
              <a:t> وقدمت المبررات.</a:t>
            </a:r>
            <a:endParaRPr/>
          </a:p>
        </p:txBody>
      </p:sp>
      <p:sp>
        <p:nvSpPr>
          <p:cNvPr id="889" name="Google Shape;889;p64"/>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93" name="Shape 893"/>
        <p:cNvGrpSpPr/>
        <p:nvPr/>
      </p:nvGrpSpPr>
      <p:grpSpPr>
        <a:xfrm>
          <a:off x="0" y="0"/>
          <a:ext cx="0" cy="0"/>
          <a:chOff x="0" y="0"/>
          <a:chExt cx="0" cy="0"/>
        </a:xfrm>
      </p:grpSpPr>
      <p:sp>
        <p:nvSpPr>
          <p:cNvPr id="894" name="Google Shape;894;p65"/>
          <p:cNvSpPr/>
          <p:nvPr/>
        </p:nvSpPr>
        <p:spPr>
          <a:xfrm>
            <a:off x="5570220" y="770240"/>
            <a:ext cx="4653280" cy="5931154"/>
          </a:xfrm>
          <a:custGeom>
            <a:rect b="b" l="l" r="r" t="t"/>
            <a:pathLst>
              <a:path extrusionOk="0" h="6085840" w="4653280">
                <a:moveTo>
                  <a:pt x="0" y="0"/>
                </a:moveTo>
                <a:lnTo>
                  <a:pt x="4653191" y="0"/>
                </a:lnTo>
                <a:lnTo>
                  <a:pt x="4653191" y="6085655"/>
                </a:lnTo>
                <a:lnTo>
                  <a:pt x="0" y="6085655"/>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95" name="Google Shape;895;p65"/>
          <p:cNvSpPr txBox="1"/>
          <p:nvPr/>
        </p:nvSpPr>
        <p:spPr>
          <a:xfrm>
            <a:off x="5656206" y="861448"/>
            <a:ext cx="4460875" cy="3800656"/>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400">
                <a:solidFill>
                  <a:schemeClr val="dk1"/>
                </a:solidFill>
                <a:latin typeface="Arial"/>
                <a:ea typeface="Arial"/>
                <a:cs typeface="Arial"/>
                <a:sym typeface="Arial"/>
              </a:rPr>
              <a:t>2C: المتطلبات الأساسية (عمل جماعي)</a:t>
            </a:r>
            <a:endParaRPr/>
          </a:p>
          <a:p>
            <a:pPr indent="0" lvl="0" marL="12700" marR="5080" rtl="1" algn="just">
              <a:lnSpc>
                <a:spcPct val="120800"/>
              </a:lnSpc>
              <a:spcBef>
                <a:spcPts val="665"/>
              </a:spcBef>
              <a:spcAft>
                <a:spcPts val="0"/>
              </a:spcAft>
              <a:buNone/>
            </a:pPr>
            <a:r>
              <a:rPr lang="ar-SA" sz="1200">
                <a:solidFill>
                  <a:schemeClr val="dk1"/>
                </a:solidFill>
                <a:latin typeface="Arimo"/>
                <a:ea typeface="Arimo"/>
                <a:cs typeface="Arimo"/>
                <a:sym typeface="Arimo"/>
              </a:rPr>
              <a:t>يمكن استخدام قائمة التحقق هذه بطريقتين. أولاً، يمكنها أن يكون بمثابة ملخص للأداة 2B: يمكنك تسجيل نتائج الطلاب من مجموعات متعددة ضمن هذه المتطلبات، مع إضافة تقييم للمشاركة الإجمالية. ثانيًا، إذا لم يكن من الممكن إجراء عملية تحديد الفترات الزمنية للتجربة البحثية، فيمكنك استخدام هذه المتطلبات بدلاً منها: ملاحظة الحوار ووضع علامة عند سماع الفئات التي تركز عليها. وهنا أيضًا، يمكنك منح كل طالب تقييمًا إجماليًا.</a:t>
            </a:r>
            <a:endParaRPr/>
          </a:p>
          <a:p>
            <a:pPr indent="0" lvl="0" marL="12700" marR="5080" rtl="1" algn="just">
              <a:lnSpc>
                <a:spcPct val="120800"/>
              </a:lnSpc>
              <a:spcBef>
                <a:spcPts val="585"/>
              </a:spcBef>
              <a:spcAft>
                <a:spcPts val="0"/>
              </a:spcAft>
              <a:buNone/>
            </a:pPr>
            <a:r>
              <a:rPr lang="ar-SA" sz="1200">
                <a:solidFill>
                  <a:schemeClr val="dk1"/>
                </a:solidFill>
                <a:latin typeface="Arimo"/>
                <a:ea typeface="Arimo"/>
                <a:cs typeface="Arimo"/>
                <a:sym typeface="Arimo"/>
              </a:rPr>
              <a:t>لا يمكن لقوائم التحقق من هذا النوع تسجيل كل شيء، لكنها ليست مصممة بالأصل لهذا الغرض. ومع ذلك، فهي طريقة يمكن إدارتها لإيلاء اهتمام أكبر لحوار الطلاب وتحديد الاتجاهات بمرور الوقت.</a:t>
            </a:r>
            <a:endParaRPr/>
          </a:p>
          <a:p>
            <a:pPr indent="0" lvl="0" marL="12700" marR="0" rtl="1" algn="just">
              <a:lnSpc>
                <a:spcPct val="100000"/>
              </a:lnSpc>
              <a:spcBef>
                <a:spcPts val="885"/>
              </a:spcBef>
              <a:spcAft>
                <a:spcPts val="0"/>
              </a:spcAft>
              <a:buNone/>
            </a:pPr>
            <a:r>
              <a:rPr b="1" lang="ar-SA" sz="1200">
                <a:solidFill>
                  <a:schemeClr val="dk1"/>
                </a:solidFill>
                <a:latin typeface="Arial"/>
                <a:ea typeface="Arial"/>
                <a:cs typeface="Arial"/>
                <a:sym typeface="Arial"/>
              </a:rPr>
              <a:t>ملاحظات إرشادية:</a:t>
            </a:r>
            <a:endParaRPr/>
          </a:p>
          <a:p>
            <a:pPr indent="-179070" lvl="0" marL="191770" marR="0" rtl="1" algn="just">
              <a:lnSpc>
                <a:spcPct val="100000"/>
              </a:lnSpc>
              <a:spcBef>
                <a:spcPts val="90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يمكنك اختيار فئة أو فئتين تهتم بهما</a:t>
            </a:r>
            <a:endParaRPr/>
          </a:p>
          <a:p>
            <a:pPr indent="-179070" lvl="0" marL="191770" marR="74930" rtl="1" algn="r">
              <a:lnSpc>
                <a:spcPct val="121700"/>
              </a:lnSpc>
              <a:spcBef>
                <a:spcPts val="57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ضع علامة في مربعات الرموز إذا سمعت هذه الرموز في حوار الطالب في أي وقت خلال مساهماته في المناقشة</a:t>
            </a:r>
            <a:endParaRPr/>
          </a:p>
          <a:p>
            <a:pPr indent="-179070" lvl="0" marL="191770" marR="116204" rtl="1" algn="r">
              <a:lnSpc>
                <a:spcPct val="120800"/>
              </a:lnSpc>
              <a:spcBef>
                <a:spcPts val="5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إذا شارك الطالب كثيرًا في المناقشة، فسيحصل على تقييم إجمالي (3)، وتعطى المشاركة المتوسطة (2) والمشاركة المنخفضة (1)</a:t>
            </a:r>
            <a:endParaRPr/>
          </a:p>
        </p:txBody>
      </p:sp>
      <p:sp>
        <p:nvSpPr>
          <p:cNvPr id="896" name="Google Shape;896;p65"/>
          <p:cNvSpPr/>
          <p:nvPr/>
        </p:nvSpPr>
        <p:spPr>
          <a:xfrm>
            <a:off x="9840861" y="5410205"/>
            <a:ext cx="276220" cy="27622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97" name="Google Shape;897;p65"/>
          <p:cNvSpPr txBox="1"/>
          <p:nvPr/>
        </p:nvSpPr>
        <p:spPr>
          <a:xfrm>
            <a:off x="5782311" y="5457825"/>
            <a:ext cx="4334770" cy="202684"/>
          </a:xfrm>
          <a:prstGeom prst="rect">
            <a:avLst/>
          </a:prstGeom>
          <a:noFill/>
          <a:ln>
            <a:noFill/>
          </a:ln>
        </p:spPr>
        <p:txBody>
          <a:bodyPr anchorCtr="0" anchor="t" bIns="0" lIns="0" spcFirstLastPara="1" rIns="0" wrap="square" tIns="0">
            <a:spAutoFit/>
          </a:bodyPr>
          <a:lstStyle/>
          <a:p>
            <a:pPr indent="0" lvl="0" marL="58738" marR="5080" rtl="1" algn="r">
              <a:lnSpc>
                <a:spcPct val="121000"/>
              </a:lnSpc>
              <a:spcBef>
                <a:spcPts val="0"/>
              </a:spcBef>
              <a:spcAft>
                <a:spcPts val="0"/>
              </a:spcAft>
              <a:buNone/>
            </a:pPr>
            <a:r>
              <a:rPr lang="ar-SA" sz="1200">
                <a:solidFill>
                  <a:schemeClr val="dk1"/>
                </a:solidFill>
                <a:latin typeface="Calibri"/>
                <a:ea typeface="Calibri"/>
                <a:cs typeface="Calibri"/>
                <a:sym typeface="Calibri"/>
              </a:rPr>
              <a:t>      يتوفر </a:t>
            </a:r>
            <a:r>
              <a:rPr b="1" lang="ar-SA" sz="1200">
                <a:solidFill>
                  <a:schemeClr val="dk1"/>
                </a:solidFill>
                <a:latin typeface="Arial"/>
                <a:ea typeface="Arial"/>
                <a:cs typeface="Arial"/>
                <a:sym typeface="Arial"/>
              </a:rPr>
              <a:t>قالب قابل للتنزيل</a:t>
            </a:r>
            <a:r>
              <a:rPr lang="ar-SA" sz="1200">
                <a:solidFill>
                  <a:schemeClr val="dk1"/>
                </a:solidFill>
                <a:latin typeface="Calibri"/>
                <a:ea typeface="Calibri"/>
                <a:cs typeface="Calibri"/>
                <a:sym typeface="Calibri"/>
              </a:rPr>
              <a:t> من موقعنا على الإنترنت. </a:t>
            </a:r>
            <a:endParaRPr/>
          </a:p>
        </p:txBody>
      </p:sp>
      <p:sp>
        <p:nvSpPr>
          <p:cNvPr id="898" name="Google Shape;898;p65"/>
          <p:cNvSpPr txBox="1"/>
          <p:nvPr/>
        </p:nvSpPr>
        <p:spPr>
          <a:xfrm>
            <a:off x="1091171" y="3210440"/>
            <a:ext cx="1063798" cy="153888"/>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000">
                <a:solidFill>
                  <a:schemeClr val="dk1"/>
                </a:solidFill>
                <a:latin typeface="Arial"/>
                <a:ea typeface="Arial"/>
                <a:cs typeface="Arial"/>
                <a:sym typeface="Arial"/>
              </a:rPr>
              <a:t>أسماء الطلاب</a:t>
            </a:r>
            <a:endParaRPr/>
          </a:p>
        </p:txBody>
      </p:sp>
      <p:sp>
        <p:nvSpPr>
          <p:cNvPr id="899" name="Google Shape;899;p65"/>
          <p:cNvSpPr txBox="1"/>
          <p:nvPr/>
        </p:nvSpPr>
        <p:spPr>
          <a:xfrm>
            <a:off x="2737348" y="3210440"/>
            <a:ext cx="275136" cy="153888"/>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000">
                <a:solidFill>
                  <a:schemeClr val="dk1"/>
                </a:solidFill>
                <a:latin typeface="Arial"/>
                <a:ea typeface="Arial"/>
                <a:cs typeface="Arial"/>
                <a:sym typeface="Arial"/>
              </a:rPr>
              <a:t>CH</a:t>
            </a:r>
            <a:endParaRPr/>
          </a:p>
        </p:txBody>
      </p:sp>
      <p:sp>
        <p:nvSpPr>
          <p:cNvPr id="900" name="Google Shape;900;p65"/>
          <p:cNvSpPr txBox="1"/>
          <p:nvPr/>
        </p:nvSpPr>
        <p:spPr>
          <a:xfrm>
            <a:off x="3614704" y="3210440"/>
            <a:ext cx="97155" cy="153888"/>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000">
                <a:solidFill>
                  <a:schemeClr val="dk1"/>
                </a:solidFill>
                <a:latin typeface="Arial"/>
                <a:ea typeface="Arial"/>
                <a:cs typeface="Arial"/>
                <a:sym typeface="Arial"/>
              </a:rPr>
              <a:t>B</a:t>
            </a:r>
            <a:endParaRPr/>
          </a:p>
        </p:txBody>
      </p:sp>
      <p:sp>
        <p:nvSpPr>
          <p:cNvPr id="901" name="Google Shape;901;p65"/>
          <p:cNvSpPr txBox="1"/>
          <p:nvPr/>
        </p:nvSpPr>
        <p:spPr>
          <a:xfrm>
            <a:off x="4184266" y="3124284"/>
            <a:ext cx="933241" cy="352341"/>
          </a:xfrm>
          <a:prstGeom prst="rect">
            <a:avLst/>
          </a:prstGeom>
          <a:noFill/>
          <a:ln>
            <a:noFill/>
          </a:ln>
        </p:spPr>
        <p:txBody>
          <a:bodyPr anchorCtr="0" anchor="t" bIns="0" lIns="0" spcFirstLastPara="1" rIns="0" wrap="square" tIns="0">
            <a:spAutoFit/>
          </a:bodyPr>
          <a:lstStyle/>
          <a:p>
            <a:pPr indent="-94615" lvl="0" marL="106679" marR="5080" rtl="1" algn="r">
              <a:lnSpc>
                <a:spcPct val="120000"/>
              </a:lnSpc>
              <a:spcBef>
                <a:spcPts val="0"/>
              </a:spcBef>
              <a:spcAft>
                <a:spcPts val="0"/>
              </a:spcAft>
              <a:buNone/>
            </a:pPr>
            <a:r>
              <a:rPr b="1" lang="ar-SA" sz="1000">
                <a:solidFill>
                  <a:schemeClr val="dk1"/>
                </a:solidFill>
                <a:latin typeface="Arial"/>
                <a:ea typeface="Arial"/>
                <a:cs typeface="Arial"/>
                <a:sym typeface="Arial"/>
              </a:rPr>
              <a:t>تقييم المشاركة الإجمالية</a:t>
            </a:r>
            <a:endParaRPr/>
          </a:p>
        </p:txBody>
      </p:sp>
      <p:sp>
        <p:nvSpPr>
          <p:cNvPr id="902" name="Google Shape;902;p65"/>
          <p:cNvSpPr/>
          <p:nvPr/>
        </p:nvSpPr>
        <p:spPr>
          <a:xfrm>
            <a:off x="696214" y="3038736"/>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03" name="Google Shape;903;p65"/>
          <p:cNvSpPr/>
          <p:nvPr/>
        </p:nvSpPr>
        <p:spPr>
          <a:xfrm>
            <a:off x="2387854"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04" name="Google Shape;904;p65"/>
          <p:cNvSpPr/>
          <p:nvPr/>
        </p:nvSpPr>
        <p:spPr>
          <a:xfrm>
            <a:off x="2393950" y="3038736"/>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65"/>
          <p:cNvSpPr/>
          <p:nvPr/>
        </p:nvSpPr>
        <p:spPr>
          <a:xfrm>
            <a:off x="3256533"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65"/>
          <p:cNvSpPr/>
          <p:nvPr/>
        </p:nvSpPr>
        <p:spPr>
          <a:xfrm>
            <a:off x="3262629" y="3038736"/>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07" name="Google Shape;907;p65"/>
          <p:cNvSpPr/>
          <p:nvPr/>
        </p:nvSpPr>
        <p:spPr>
          <a:xfrm>
            <a:off x="406730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08" name="Google Shape;908;p65"/>
          <p:cNvSpPr/>
          <p:nvPr/>
        </p:nvSpPr>
        <p:spPr>
          <a:xfrm>
            <a:off x="4073397" y="3038736"/>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65"/>
          <p:cNvSpPr/>
          <p:nvPr/>
        </p:nvSpPr>
        <p:spPr>
          <a:xfrm>
            <a:off x="527126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10" name="Google Shape;910;p65"/>
          <p:cNvSpPr/>
          <p:nvPr/>
        </p:nvSpPr>
        <p:spPr>
          <a:xfrm>
            <a:off x="696214" y="365443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11" name="Google Shape;911;p65"/>
          <p:cNvSpPr/>
          <p:nvPr/>
        </p:nvSpPr>
        <p:spPr>
          <a:xfrm>
            <a:off x="2393950" y="365443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12" name="Google Shape;912;p65"/>
          <p:cNvSpPr/>
          <p:nvPr/>
        </p:nvSpPr>
        <p:spPr>
          <a:xfrm>
            <a:off x="3262629" y="365443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13" name="Google Shape;913;p65"/>
          <p:cNvSpPr/>
          <p:nvPr/>
        </p:nvSpPr>
        <p:spPr>
          <a:xfrm>
            <a:off x="4073397" y="365443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14" name="Google Shape;914;p65"/>
          <p:cNvSpPr/>
          <p:nvPr/>
        </p:nvSpPr>
        <p:spPr>
          <a:xfrm>
            <a:off x="696214" y="406591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15" name="Google Shape;915;p65"/>
          <p:cNvSpPr/>
          <p:nvPr/>
        </p:nvSpPr>
        <p:spPr>
          <a:xfrm>
            <a:off x="2393950" y="406591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16" name="Google Shape;916;p65"/>
          <p:cNvSpPr/>
          <p:nvPr/>
        </p:nvSpPr>
        <p:spPr>
          <a:xfrm>
            <a:off x="3262629" y="406591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65"/>
          <p:cNvSpPr/>
          <p:nvPr/>
        </p:nvSpPr>
        <p:spPr>
          <a:xfrm>
            <a:off x="4073397" y="406591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18" name="Google Shape;918;p65"/>
          <p:cNvSpPr/>
          <p:nvPr/>
        </p:nvSpPr>
        <p:spPr>
          <a:xfrm>
            <a:off x="696214" y="447739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19" name="Google Shape;919;p65"/>
          <p:cNvSpPr/>
          <p:nvPr/>
        </p:nvSpPr>
        <p:spPr>
          <a:xfrm>
            <a:off x="2393950" y="447739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20" name="Google Shape;920;p65"/>
          <p:cNvSpPr/>
          <p:nvPr/>
        </p:nvSpPr>
        <p:spPr>
          <a:xfrm>
            <a:off x="3262629" y="447739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65"/>
          <p:cNvSpPr/>
          <p:nvPr/>
        </p:nvSpPr>
        <p:spPr>
          <a:xfrm>
            <a:off x="4073397" y="447739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65"/>
          <p:cNvSpPr/>
          <p:nvPr/>
        </p:nvSpPr>
        <p:spPr>
          <a:xfrm>
            <a:off x="696214" y="488887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65"/>
          <p:cNvSpPr/>
          <p:nvPr/>
        </p:nvSpPr>
        <p:spPr>
          <a:xfrm>
            <a:off x="2393950" y="488887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24" name="Google Shape;924;p65"/>
          <p:cNvSpPr/>
          <p:nvPr/>
        </p:nvSpPr>
        <p:spPr>
          <a:xfrm>
            <a:off x="3262629" y="488887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65"/>
          <p:cNvSpPr/>
          <p:nvPr/>
        </p:nvSpPr>
        <p:spPr>
          <a:xfrm>
            <a:off x="4073397" y="488887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65"/>
          <p:cNvSpPr/>
          <p:nvPr/>
        </p:nvSpPr>
        <p:spPr>
          <a:xfrm>
            <a:off x="693166" y="3035688"/>
            <a:ext cx="0" cy="2268220"/>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27" name="Google Shape;927;p65"/>
          <p:cNvSpPr/>
          <p:nvPr/>
        </p:nvSpPr>
        <p:spPr>
          <a:xfrm>
            <a:off x="696214" y="530035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28" name="Google Shape;928;p65"/>
          <p:cNvSpPr/>
          <p:nvPr/>
        </p:nvSpPr>
        <p:spPr>
          <a:xfrm>
            <a:off x="2390902"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29" name="Google Shape;929;p65"/>
          <p:cNvSpPr/>
          <p:nvPr/>
        </p:nvSpPr>
        <p:spPr>
          <a:xfrm>
            <a:off x="2393950" y="530035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30" name="Google Shape;930;p65"/>
          <p:cNvSpPr/>
          <p:nvPr/>
        </p:nvSpPr>
        <p:spPr>
          <a:xfrm>
            <a:off x="3259581"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65"/>
          <p:cNvSpPr/>
          <p:nvPr/>
        </p:nvSpPr>
        <p:spPr>
          <a:xfrm>
            <a:off x="3262629" y="530035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32" name="Google Shape;932;p65"/>
          <p:cNvSpPr/>
          <p:nvPr/>
        </p:nvSpPr>
        <p:spPr>
          <a:xfrm>
            <a:off x="4070349"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33" name="Google Shape;933;p65"/>
          <p:cNvSpPr/>
          <p:nvPr/>
        </p:nvSpPr>
        <p:spPr>
          <a:xfrm>
            <a:off x="4073397" y="530035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34" name="Google Shape;934;p65"/>
          <p:cNvSpPr/>
          <p:nvPr/>
        </p:nvSpPr>
        <p:spPr>
          <a:xfrm>
            <a:off x="5274309" y="3035688"/>
            <a:ext cx="0" cy="2268220"/>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35" name="Google Shape;935;p65"/>
          <p:cNvSpPr/>
          <p:nvPr/>
        </p:nvSpPr>
        <p:spPr>
          <a:xfrm>
            <a:off x="393700" y="2106956"/>
            <a:ext cx="2115185" cy="532130"/>
          </a:xfrm>
          <a:custGeom>
            <a:rect b="b" l="l" r="r" t="t"/>
            <a:pathLst>
              <a:path extrusionOk="0" h="532130" w="2115184">
                <a:moveTo>
                  <a:pt x="2026500" y="0"/>
                </a:moveTo>
                <a:lnTo>
                  <a:pt x="88684" y="0"/>
                </a:lnTo>
                <a:lnTo>
                  <a:pt x="54167" y="6968"/>
                </a:lnTo>
                <a:lnTo>
                  <a:pt x="25977" y="25973"/>
                </a:lnTo>
                <a:lnTo>
                  <a:pt x="6970" y="54162"/>
                </a:lnTo>
                <a:lnTo>
                  <a:pt x="0" y="88684"/>
                </a:lnTo>
                <a:lnTo>
                  <a:pt x="0" y="443433"/>
                </a:lnTo>
                <a:lnTo>
                  <a:pt x="6970" y="477957"/>
                </a:lnTo>
                <a:lnTo>
                  <a:pt x="25977" y="506150"/>
                </a:lnTo>
                <a:lnTo>
                  <a:pt x="54167" y="525159"/>
                </a:lnTo>
                <a:lnTo>
                  <a:pt x="88684" y="532130"/>
                </a:lnTo>
                <a:lnTo>
                  <a:pt x="2026500" y="532130"/>
                </a:lnTo>
                <a:lnTo>
                  <a:pt x="2061017" y="525159"/>
                </a:lnTo>
                <a:lnTo>
                  <a:pt x="2089207" y="506150"/>
                </a:lnTo>
                <a:lnTo>
                  <a:pt x="2108214" y="477957"/>
                </a:lnTo>
                <a:lnTo>
                  <a:pt x="2115185" y="443433"/>
                </a:lnTo>
                <a:lnTo>
                  <a:pt x="2115185" y="88684"/>
                </a:lnTo>
                <a:lnTo>
                  <a:pt x="2108214" y="54162"/>
                </a:lnTo>
                <a:lnTo>
                  <a:pt x="2089207" y="25973"/>
                </a:lnTo>
                <a:lnTo>
                  <a:pt x="2061017" y="6968"/>
                </a:lnTo>
                <a:lnTo>
                  <a:pt x="2026500" y="0"/>
                </a:lnTo>
                <a:close/>
              </a:path>
            </a:pathLst>
          </a:custGeom>
          <a:solidFill>
            <a:srgbClr val="CCCC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36" name="Google Shape;936;p65"/>
          <p:cNvSpPr txBox="1"/>
          <p:nvPr/>
        </p:nvSpPr>
        <p:spPr>
          <a:xfrm>
            <a:off x="597655" y="2181225"/>
            <a:ext cx="1793875" cy="352341"/>
          </a:xfrm>
          <a:prstGeom prst="rect">
            <a:avLst/>
          </a:prstGeom>
          <a:noFill/>
          <a:ln>
            <a:noFill/>
          </a:ln>
        </p:spPr>
        <p:txBody>
          <a:bodyPr anchorCtr="0" anchor="t" bIns="0" lIns="0" spcFirstLastPara="1" rIns="0" wrap="square" tIns="0">
            <a:spAutoFit/>
          </a:bodyPr>
          <a:lstStyle/>
          <a:p>
            <a:pPr indent="0" lvl="0" marL="12700" marR="5080" rtl="1" algn="r">
              <a:lnSpc>
                <a:spcPct val="120000"/>
              </a:lnSpc>
              <a:spcBef>
                <a:spcPts val="0"/>
              </a:spcBef>
              <a:spcAft>
                <a:spcPts val="0"/>
              </a:spcAft>
              <a:buNone/>
            </a:pPr>
            <a:r>
              <a:rPr lang="ar-SA" sz="1000">
                <a:solidFill>
                  <a:schemeClr val="dk1"/>
                </a:solidFill>
                <a:latin typeface="Arial"/>
                <a:ea typeface="Arial"/>
                <a:cs typeface="Arial"/>
                <a:sym typeface="Arial"/>
              </a:rPr>
              <a:t>أضف ما تريده من الصفوف لأسماء طلابك حسب حاجتك</a:t>
            </a:r>
            <a:endParaRPr/>
          </a:p>
        </p:txBody>
      </p:sp>
      <p:sp>
        <p:nvSpPr>
          <p:cNvPr id="937" name="Google Shape;937;p65"/>
          <p:cNvSpPr/>
          <p:nvPr/>
        </p:nvSpPr>
        <p:spPr>
          <a:xfrm>
            <a:off x="3155315" y="2030120"/>
            <a:ext cx="2115185" cy="695960"/>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59"/>
                </a:lnTo>
                <a:lnTo>
                  <a:pt x="1999195" y="695959"/>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38" name="Google Shape;938;p65"/>
          <p:cNvSpPr txBox="1"/>
          <p:nvPr/>
        </p:nvSpPr>
        <p:spPr>
          <a:xfrm>
            <a:off x="3304660" y="2097187"/>
            <a:ext cx="1906270" cy="541238"/>
          </a:xfrm>
          <a:prstGeom prst="rect">
            <a:avLst/>
          </a:prstGeom>
          <a:noFill/>
          <a:ln>
            <a:noFill/>
          </a:ln>
        </p:spPr>
        <p:txBody>
          <a:bodyPr anchorCtr="0" anchor="t" bIns="0" lIns="0" spcFirstLastPara="1" rIns="0" wrap="square" tIns="0">
            <a:spAutoFit/>
          </a:bodyPr>
          <a:lstStyle/>
          <a:p>
            <a:pPr indent="0" lvl="0" marL="12700" marR="5080" rtl="1" algn="r">
              <a:lnSpc>
                <a:spcPct val="121000"/>
              </a:lnSpc>
              <a:spcBef>
                <a:spcPts val="0"/>
              </a:spcBef>
              <a:spcAft>
                <a:spcPts val="0"/>
              </a:spcAft>
              <a:buNone/>
            </a:pPr>
            <a:r>
              <a:rPr lang="ar-SA" sz="1000">
                <a:solidFill>
                  <a:schemeClr val="dk1"/>
                </a:solidFill>
                <a:latin typeface="Arial"/>
                <a:ea typeface="Arial"/>
                <a:cs typeface="Arial"/>
                <a:sym typeface="Arial"/>
              </a:rPr>
              <a:t>يمكنك منح كل طالب تقييمًا للمشاركة الإجمالية بين 1 (منخفض) و3 (مرتفع)</a:t>
            </a:r>
            <a:endParaRPr/>
          </a:p>
        </p:txBody>
      </p:sp>
      <p:sp>
        <p:nvSpPr>
          <p:cNvPr id="939" name="Google Shape;939;p65"/>
          <p:cNvSpPr/>
          <p:nvPr/>
        </p:nvSpPr>
        <p:spPr>
          <a:xfrm>
            <a:off x="1386206" y="5547389"/>
            <a:ext cx="2115185" cy="677539"/>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60"/>
                </a:lnTo>
                <a:lnTo>
                  <a:pt x="1999195" y="695960"/>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a:p>
            <a:pPr indent="0" lvl="0" marL="0" marR="0" rtl="1" algn="r">
              <a:spcBef>
                <a:spcPts val="0"/>
              </a:spcBef>
              <a:spcAft>
                <a:spcPts val="0"/>
              </a:spcAft>
              <a:buNone/>
            </a:pPr>
            <a:r>
              <a:rPr lang="ar-SA" sz="1200">
                <a:solidFill>
                  <a:schemeClr val="dk1"/>
                </a:solidFill>
                <a:latin typeface="Arial"/>
                <a:ea typeface="Arial"/>
                <a:cs typeface="Arial"/>
                <a:sym typeface="Arial"/>
              </a:rPr>
              <a:t> أضف فئات الحوار إلى الأقسام الوسطى، بإضافة علامة إذا سمعتها</a:t>
            </a:r>
            <a:endParaRPr/>
          </a:p>
          <a:p>
            <a:pPr indent="0" lvl="0" marL="0" marR="0" rtl="1" algn="r">
              <a:spcBef>
                <a:spcPts val="0"/>
              </a:spcBef>
              <a:spcAft>
                <a:spcPts val="0"/>
              </a:spcAft>
              <a:buNone/>
            </a:pPr>
            <a:r>
              <a:t/>
            </a:r>
            <a:endParaRPr sz="1200">
              <a:solidFill>
                <a:schemeClr val="dk1"/>
              </a:solidFill>
              <a:latin typeface="Calibri"/>
              <a:ea typeface="Calibri"/>
              <a:cs typeface="Calibri"/>
              <a:sym typeface="Calibri"/>
            </a:endParaRPr>
          </a:p>
        </p:txBody>
      </p:sp>
      <p:sp>
        <p:nvSpPr>
          <p:cNvPr id="940" name="Google Shape;940;p65"/>
          <p:cNvSpPr/>
          <p:nvPr/>
        </p:nvSpPr>
        <p:spPr>
          <a:xfrm>
            <a:off x="826828" y="2313567"/>
            <a:ext cx="981697" cy="98403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41" name="Google Shape;941;p65"/>
          <p:cNvSpPr/>
          <p:nvPr/>
        </p:nvSpPr>
        <p:spPr>
          <a:xfrm>
            <a:off x="1581479" y="1216513"/>
            <a:ext cx="585571" cy="59261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42" name="Google Shape;942;p65"/>
          <p:cNvSpPr/>
          <p:nvPr/>
        </p:nvSpPr>
        <p:spPr>
          <a:xfrm>
            <a:off x="4546058" y="2336155"/>
            <a:ext cx="981697" cy="98403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43" name="Google Shape;943;p65"/>
          <p:cNvSpPr/>
          <p:nvPr/>
        </p:nvSpPr>
        <p:spPr>
          <a:xfrm>
            <a:off x="2566086" y="4756399"/>
            <a:ext cx="808288" cy="97335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44" name="Google Shape;944;p65"/>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8" name="Shape 948"/>
        <p:cNvGrpSpPr/>
        <p:nvPr/>
      </p:nvGrpSpPr>
      <p:grpSpPr>
        <a:xfrm>
          <a:off x="0" y="0"/>
          <a:ext cx="0" cy="0"/>
          <a:chOff x="0" y="0"/>
          <a:chExt cx="0" cy="0"/>
        </a:xfrm>
      </p:grpSpPr>
      <p:sp>
        <p:nvSpPr>
          <p:cNvPr id="949" name="Google Shape;949;p66"/>
          <p:cNvSpPr/>
          <p:nvPr/>
        </p:nvSpPr>
        <p:spPr>
          <a:xfrm>
            <a:off x="5651500" y="846440"/>
            <a:ext cx="4653280" cy="5281295"/>
          </a:xfrm>
          <a:custGeom>
            <a:rect b="b" l="l" r="r" t="t"/>
            <a:pathLst>
              <a:path extrusionOk="0" h="5281295" w="4653280">
                <a:moveTo>
                  <a:pt x="0" y="0"/>
                </a:moveTo>
                <a:lnTo>
                  <a:pt x="4653191" y="0"/>
                </a:lnTo>
                <a:lnTo>
                  <a:pt x="4653191" y="5280886"/>
                </a:lnTo>
                <a:lnTo>
                  <a:pt x="0" y="5280886"/>
                </a:lnTo>
                <a:lnTo>
                  <a:pt x="0" y="0"/>
                </a:lnTo>
                <a:close/>
              </a:path>
            </a:pathLst>
          </a:custGeom>
          <a:noFill/>
          <a:ln cap="flat" cmpd="sng" w="31725">
            <a:solidFill>
              <a:srgbClr val="1F497D"/>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50" name="Google Shape;950;p66"/>
          <p:cNvSpPr txBox="1"/>
          <p:nvPr/>
        </p:nvSpPr>
        <p:spPr>
          <a:xfrm>
            <a:off x="5738375" y="937648"/>
            <a:ext cx="4459605" cy="3424014"/>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400">
                <a:solidFill>
                  <a:schemeClr val="dk1"/>
                </a:solidFill>
                <a:latin typeface="Arial"/>
                <a:ea typeface="Arial"/>
                <a:cs typeface="Arial"/>
                <a:sym typeface="Arial"/>
              </a:rPr>
              <a:t>2D: تقييم الحوار الجماعي عن طريق الترميز (عمل جماعي)</a:t>
            </a:r>
            <a:endParaRPr/>
          </a:p>
          <a:p>
            <a:pPr indent="0" lvl="0" marL="12700" marR="5080" rtl="1" algn="just">
              <a:lnSpc>
                <a:spcPct val="120600"/>
              </a:lnSpc>
              <a:spcBef>
                <a:spcPts val="670"/>
              </a:spcBef>
              <a:spcAft>
                <a:spcPts val="0"/>
              </a:spcAft>
              <a:buNone/>
            </a:pPr>
            <a:r>
              <a:rPr lang="ar-SA" sz="1200">
                <a:solidFill>
                  <a:schemeClr val="dk1"/>
                </a:solidFill>
                <a:latin typeface="Arimo"/>
                <a:ea typeface="Arimo"/>
                <a:cs typeface="Arimo"/>
                <a:sym typeface="Arimo"/>
              </a:rPr>
              <a:t>تختلف أداة التقييم الجماعي هذه قليلاً عن الأداتين 2B و2C لأنها لا تقيِّم مساهمات الطلاب الفردية بل تقيِّم المجموعة ككل. يمكنك تحديد فئات مختلفة من الحوار للتركيز عليها (في هذه الحالة الأفكار المتناسقة والمتوافقة (CA) والربط (C).</a:t>
            </a:r>
            <a:endParaRPr/>
          </a:p>
          <a:p>
            <a:pPr indent="0" lvl="0" marL="12700" marR="0" rtl="1" algn="r">
              <a:lnSpc>
                <a:spcPct val="100000"/>
              </a:lnSpc>
              <a:spcBef>
                <a:spcPts val="910"/>
              </a:spcBef>
              <a:spcAft>
                <a:spcPts val="0"/>
              </a:spcAft>
              <a:buNone/>
            </a:pPr>
            <a:r>
              <a:rPr b="1" lang="ar-SA" sz="1200">
                <a:solidFill>
                  <a:schemeClr val="dk1"/>
                </a:solidFill>
                <a:latin typeface="Arial"/>
                <a:ea typeface="Arial"/>
                <a:cs typeface="Arial"/>
                <a:sym typeface="Arial"/>
              </a:rPr>
              <a:t>ملاحظات إرشادية:</a:t>
            </a:r>
            <a:endParaRPr/>
          </a:p>
          <a:p>
            <a:pPr indent="-177800" lvl="0" marL="177800" marR="49530" rtl="1" algn="r">
              <a:lnSpc>
                <a:spcPct val="121700"/>
              </a:lnSpc>
              <a:spcBef>
                <a:spcPts val="57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استخدم مقياس تقييم من ثلاث نقاط لتكرار كل فئة حوار ضمن المحادثة ككل:</a:t>
            </a:r>
            <a:endParaRPr/>
          </a:p>
          <a:p>
            <a:pPr indent="0" lvl="0" marL="115888" marR="49530" rtl="1" algn="r">
              <a:lnSpc>
                <a:spcPct val="121700"/>
              </a:lnSpc>
              <a:spcBef>
                <a:spcPts val="575"/>
              </a:spcBef>
              <a:spcAft>
                <a:spcPts val="0"/>
              </a:spcAft>
              <a:buNone/>
            </a:pPr>
            <a:r>
              <a:rPr lang="ar-SA" sz="1200">
                <a:solidFill>
                  <a:schemeClr val="dk1"/>
                </a:solidFill>
                <a:latin typeface="Arimo"/>
                <a:ea typeface="Arimo"/>
                <a:cs typeface="Arimo"/>
                <a:sym typeface="Arimo"/>
              </a:rPr>
              <a:t> 1 = منخفض، 2 = متوسط، 3 = مرتفع. هذا ليس مقياسًا مطلقًا ، فهو يعتمد على حكمك على ما هو معتاد في بيئتك.</a:t>
            </a:r>
            <a:endParaRPr sz="1200">
              <a:solidFill>
                <a:schemeClr val="dk1"/>
              </a:solidFill>
              <a:latin typeface="Arimo"/>
              <a:ea typeface="Arimo"/>
              <a:cs typeface="Arimo"/>
              <a:sym typeface="Arimo"/>
            </a:endParaRPr>
          </a:p>
          <a:p>
            <a:pPr indent="-177800" lvl="0" marL="177800" marR="184150" rtl="1" algn="r">
              <a:lnSpc>
                <a:spcPct val="120000"/>
              </a:lnSpc>
              <a:spcBef>
                <a:spcPts val="62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استخدم عمود "التعليقات" لإضافة أي معلومات ذات صلة بالتقييم، مثل ما إذا كانت النتائج نموذجية، أو إذا كانت تُظهر تقدمًا</a:t>
            </a:r>
            <a:endParaRPr/>
          </a:p>
          <a:p>
            <a:pPr indent="-177800" lvl="0" marL="177800" marR="120650" rtl="1" algn="r">
              <a:lnSpc>
                <a:spcPct val="120000"/>
              </a:lnSpc>
              <a:spcBef>
                <a:spcPts val="62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يمكنك تكرار هذه الأداة لمعرفة ما إذا كانت المجموعات تغير أنماط حوارها بمرور الوقت</a:t>
            </a:r>
            <a:endParaRPr sz="1200">
              <a:solidFill>
                <a:schemeClr val="dk1"/>
              </a:solidFill>
              <a:latin typeface="Arimo"/>
              <a:ea typeface="Arimo"/>
              <a:cs typeface="Arimo"/>
              <a:sym typeface="Arimo"/>
            </a:endParaRPr>
          </a:p>
          <a:p>
            <a:pPr indent="-177800" lvl="0" marL="177800" marR="120650" rtl="1" algn="r">
              <a:lnSpc>
                <a:spcPct val="120000"/>
              </a:lnSpc>
              <a:spcBef>
                <a:spcPts val="62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يمكنك استخدام أداة أخرى بعد ذلك لمزيد من التقييم المنتظم</a:t>
            </a:r>
            <a:endParaRPr/>
          </a:p>
        </p:txBody>
      </p:sp>
      <p:sp>
        <p:nvSpPr>
          <p:cNvPr id="951" name="Google Shape;951;p66"/>
          <p:cNvSpPr txBox="1"/>
          <p:nvPr/>
        </p:nvSpPr>
        <p:spPr>
          <a:xfrm>
            <a:off x="5938158" y="5446656"/>
            <a:ext cx="3980542" cy="184666"/>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lang="ar-SA" sz="1200">
                <a:solidFill>
                  <a:schemeClr val="dk1"/>
                </a:solidFill>
                <a:latin typeface="Calibri"/>
                <a:ea typeface="Calibri"/>
                <a:cs typeface="Calibri"/>
                <a:sym typeface="Calibri"/>
              </a:rPr>
              <a:t>يتوفر </a:t>
            </a:r>
            <a:r>
              <a:rPr b="1" lang="ar-SA" sz="1200">
                <a:solidFill>
                  <a:schemeClr val="dk1"/>
                </a:solidFill>
                <a:latin typeface="Arial"/>
                <a:ea typeface="Arial"/>
                <a:cs typeface="Arial"/>
                <a:sym typeface="Arial"/>
              </a:rPr>
              <a:t>قالب قابل للتنزيل</a:t>
            </a:r>
            <a:r>
              <a:rPr lang="ar-SA" sz="1200">
                <a:solidFill>
                  <a:schemeClr val="dk1"/>
                </a:solidFill>
                <a:latin typeface="Calibri"/>
                <a:ea typeface="Calibri"/>
                <a:cs typeface="Calibri"/>
                <a:sym typeface="Calibri"/>
              </a:rPr>
              <a:t> من موقعنا على الإنترنت.</a:t>
            </a:r>
            <a:endParaRPr/>
          </a:p>
        </p:txBody>
      </p:sp>
      <p:sp>
        <p:nvSpPr>
          <p:cNvPr id="952" name="Google Shape;952;p66"/>
          <p:cNvSpPr/>
          <p:nvPr/>
        </p:nvSpPr>
        <p:spPr>
          <a:xfrm>
            <a:off x="9947282" y="5381625"/>
            <a:ext cx="276218" cy="27622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953" name="Google Shape;953;p66"/>
          <p:cNvGraphicFramePr/>
          <p:nvPr/>
        </p:nvGraphicFramePr>
        <p:xfrm>
          <a:off x="393700" y="1929264"/>
          <a:ext cx="3000000" cy="3000000"/>
        </p:xfrm>
        <a:graphic>
          <a:graphicData uri="http://schemas.openxmlformats.org/drawingml/2006/table">
            <a:tbl>
              <a:tblPr bandRow="1" firstRow="1">
                <a:noFill/>
                <a:tableStyleId>{39A37FA2-8D4B-4AD9-9F46-37E25183F264}</a:tableStyleId>
              </a:tblPr>
              <a:tblGrid>
                <a:gridCol w="1021075"/>
                <a:gridCol w="1225300"/>
                <a:gridCol w="2380475"/>
              </a:tblGrid>
              <a:tr h="746750">
                <a:tc>
                  <a:txBody>
                    <a:bodyPr/>
                    <a:lstStyle/>
                    <a:p>
                      <a:pPr indent="0" lvl="0" marL="0" marR="0" rtl="1" algn="r">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0" marR="0" rtl="1" algn="ctr">
                        <a:lnSpc>
                          <a:spcPct val="100000"/>
                        </a:lnSpc>
                        <a:spcBef>
                          <a:spcPts val="0"/>
                        </a:spcBef>
                        <a:spcAft>
                          <a:spcPts val="0"/>
                        </a:spcAft>
                        <a:buNone/>
                      </a:pPr>
                      <a:r>
                        <a:rPr b="1" lang="ar-SA" sz="1200">
                          <a:latin typeface="Arial"/>
                          <a:ea typeface="Arial"/>
                          <a:cs typeface="Arial"/>
                          <a:sym typeface="Arial"/>
                        </a:rPr>
                        <a:t>رمز الحوار</a:t>
                      </a:r>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243840" marR="0" rtl="1" algn="r">
                        <a:lnSpc>
                          <a:spcPct val="100000"/>
                        </a:lnSpc>
                        <a:spcBef>
                          <a:spcPts val="0"/>
                        </a:spcBef>
                        <a:spcAft>
                          <a:spcPts val="0"/>
                        </a:spcAft>
                        <a:buNone/>
                      </a:pPr>
                      <a:r>
                        <a:rPr b="1" lang="ar-SA" sz="1200">
                          <a:latin typeface="Arial"/>
                          <a:ea typeface="Arial"/>
                          <a:cs typeface="Arial"/>
                          <a:sym typeface="Arial"/>
                        </a:rPr>
                        <a:t>التقييم (1-3)</a:t>
                      </a:r>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0" marR="0" rtl="1" algn="ctr">
                        <a:lnSpc>
                          <a:spcPct val="100000"/>
                        </a:lnSpc>
                        <a:spcBef>
                          <a:spcPts val="0"/>
                        </a:spcBef>
                        <a:spcAft>
                          <a:spcPts val="0"/>
                        </a:spcAft>
                        <a:buNone/>
                      </a:pPr>
                      <a:r>
                        <a:rPr b="1" lang="ar-SA" sz="1200">
                          <a:latin typeface="Arial"/>
                          <a:ea typeface="Arial"/>
                          <a:cs typeface="Arial"/>
                          <a:sym typeface="Arial"/>
                        </a:rPr>
                        <a:t>التعليقات</a:t>
                      </a:r>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6750">
                <a:tc>
                  <a:txBody>
                    <a:bodyPr/>
                    <a:lstStyle/>
                    <a:p>
                      <a:pPr indent="0" lvl="0" marL="0" marR="0" rtl="1" algn="r">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635" marR="0" rtl="1" algn="ctr">
                        <a:lnSpc>
                          <a:spcPct val="100000"/>
                        </a:lnSpc>
                        <a:spcBef>
                          <a:spcPts val="0"/>
                        </a:spcBef>
                        <a:spcAft>
                          <a:spcPts val="0"/>
                        </a:spcAft>
                        <a:buNone/>
                      </a:pPr>
                      <a:r>
                        <a:rPr b="1" lang="ar-SA" sz="1200">
                          <a:latin typeface="Arial"/>
                          <a:ea typeface="Arial"/>
                          <a:cs typeface="Arial"/>
                          <a:sym typeface="Arial"/>
                        </a:rPr>
                        <a:t>CA</a:t>
                      </a:r>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3700">
                <a:tc>
                  <a:txBody>
                    <a:bodyPr/>
                    <a:lstStyle/>
                    <a:p>
                      <a:pPr indent="0" lvl="0" marL="0" marR="0" rtl="1" algn="r">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635" marR="0" rtl="1" algn="ctr">
                        <a:lnSpc>
                          <a:spcPct val="100000"/>
                        </a:lnSpc>
                        <a:spcBef>
                          <a:spcPts val="0"/>
                        </a:spcBef>
                        <a:spcAft>
                          <a:spcPts val="0"/>
                        </a:spcAft>
                        <a:buNone/>
                      </a:pPr>
                      <a:r>
                        <a:rPr b="1" lang="ar-SA" sz="1200">
                          <a:latin typeface="Arial"/>
                          <a:ea typeface="Arial"/>
                          <a:cs typeface="Arial"/>
                          <a:sym typeface="Arial"/>
                        </a:rPr>
                        <a:t>ج</a:t>
                      </a:r>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54" name="Google Shape;954;p66"/>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8" name="Shape 958"/>
        <p:cNvGrpSpPr/>
        <p:nvPr/>
      </p:nvGrpSpPr>
      <p:grpSpPr>
        <a:xfrm>
          <a:off x="0" y="0"/>
          <a:ext cx="0" cy="0"/>
          <a:chOff x="0" y="0"/>
          <a:chExt cx="0" cy="0"/>
        </a:xfrm>
      </p:grpSpPr>
      <p:graphicFrame>
        <p:nvGraphicFramePr>
          <p:cNvPr id="959" name="Google Shape;959;p67"/>
          <p:cNvGraphicFramePr/>
          <p:nvPr/>
        </p:nvGraphicFramePr>
        <p:xfrm>
          <a:off x="423552" y="4154304"/>
          <a:ext cx="3000000" cy="3000000"/>
        </p:xfrm>
        <a:graphic>
          <a:graphicData uri="http://schemas.openxmlformats.org/drawingml/2006/table">
            <a:tbl>
              <a:tblPr bandRow="1" firstRow="1">
                <a:noFill/>
                <a:tableStyleId>{39A37FA2-8D4B-4AD9-9F46-37E25183F264}</a:tableStyleId>
              </a:tblPr>
              <a:tblGrid>
                <a:gridCol w="2087875"/>
                <a:gridCol w="1237500"/>
                <a:gridCol w="1603250"/>
                <a:gridCol w="2014725"/>
                <a:gridCol w="2834650"/>
              </a:tblGrid>
              <a:tr h="783325">
                <a:tc>
                  <a:txBody>
                    <a:bodyPr/>
                    <a:lstStyle/>
                    <a:p>
                      <a:pPr indent="0" lvl="0" marL="0" marR="0" rtl="1" algn="r">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640080" marR="0" rtl="1" algn="r">
                        <a:lnSpc>
                          <a:spcPct val="100000"/>
                        </a:lnSpc>
                        <a:spcBef>
                          <a:spcPts val="0"/>
                        </a:spcBef>
                        <a:spcAft>
                          <a:spcPts val="0"/>
                        </a:spcAft>
                        <a:buNone/>
                      </a:pPr>
                      <a:r>
                        <a:rPr b="1" lang="ar-SA" sz="1200">
                          <a:latin typeface="Arial"/>
                          <a:ea typeface="Arial"/>
                          <a:cs typeface="Arial"/>
                          <a:sym typeface="Arial"/>
                        </a:rPr>
                        <a:t>نوع النشاط</a:t>
                      </a:r>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0" marR="0" rtl="1" algn="ctr">
                        <a:lnSpc>
                          <a:spcPct val="100000"/>
                        </a:lnSpc>
                        <a:spcBef>
                          <a:spcPts val="0"/>
                        </a:spcBef>
                        <a:spcAft>
                          <a:spcPts val="0"/>
                        </a:spcAft>
                        <a:buNone/>
                      </a:pPr>
                      <a:r>
                        <a:rPr b="1" lang="ar-SA" sz="1200">
                          <a:latin typeface="Arial"/>
                          <a:ea typeface="Arial"/>
                          <a:cs typeface="Arial"/>
                          <a:sym typeface="Arial"/>
                        </a:rPr>
                        <a:t>الفئة</a:t>
                      </a:r>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3815" rtl="1" algn="ctr">
                        <a:lnSpc>
                          <a:spcPct val="121700"/>
                        </a:lnSpc>
                        <a:spcBef>
                          <a:spcPts val="0"/>
                        </a:spcBef>
                        <a:spcAft>
                          <a:spcPts val="0"/>
                        </a:spcAft>
                        <a:buNone/>
                      </a:pPr>
                      <a:r>
                        <a:rPr b="1" lang="ar-SA" sz="1200">
                          <a:latin typeface="Arial"/>
                          <a:ea typeface="Arial"/>
                          <a:cs typeface="Arial"/>
                          <a:sym typeface="Arial"/>
                        </a:rPr>
                        <a:t>متى يقوم الطلاب بهذا النشاط؟</a:t>
                      </a:r>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22225" lvl="0" marL="0" marR="29844" rtl="1" algn="ctr">
                        <a:lnSpc>
                          <a:spcPct val="121700"/>
                        </a:lnSpc>
                        <a:spcBef>
                          <a:spcPts val="0"/>
                        </a:spcBef>
                        <a:spcAft>
                          <a:spcPts val="0"/>
                        </a:spcAft>
                        <a:buNone/>
                      </a:pPr>
                      <a:r>
                        <a:rPr b="1" lang="ar-SA" sz="1200">
                          <a:latin typeface="Arial"/>
                          <a:ea typeface="Arial"/>
                          <a:cs typeface="Arial"/>
                          <a:sym typeface="Arial"/>
                        </a:rPr>
                        <a:t>كم عدد الطلاب المشاركين في هذا النشاط؟</a:t>
                      </a:r>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116204" marR="0" rtl="1" algn="ctr">
                        <a:lnSpc>
                          <a:spcPct val="100000"/>
                        </a:lnSpc>
                        <a:spcBef>
                          <a:spcPts val="0"/>
                        </a:spcBef>
                        <a:spcAft>
                          <a:spcPts val="0"/>
                        </a:spcAft>
                        <a:buNone/>
                      </a:pPr>
                      <a:r>
                        <a:rPr b="1" lang="ar-SA" sz="1200">
                          <a:latin typeface="Arial"/>
                          <a:ea typeface="Arial"/>
                          <a:cs typeface="Arial"/>
                          <a:sym typeface="Arial"/>
                        </a:rPr>
                        <a:t>هل هذه المساهمات ممتدة أم قصيرة؟</a:t>
                      </a:r>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1" algn="r">
                        <a:lnSpc>
                          <a:spcPct val="100000"/>
                        </a:lnSpc>
                        <a:spcBef>
                          <a:spcPts val="0"/>
                        </a:spcBef>
                        <a:spcAft>
                          <a:spcPts val="0"/>
                        </a:spcAft>
                        <a:buNone/>
                      </a:pPr>
                      <a:r>
                        <a:rPr lang="ar-SA" sz="1200">
                          <a:latin typeface="Arimo"/>
                          <a:ea typeface="Arimo"/>
                          <a:cs typeface="Arimo"/>
                          <a:sym typeface="Arimo"/>
                        </a:rPr>
                        <a:t>1)</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lang="ar-SA" sz="1200">
                          <a:latin typeface="Arimo"/>
                          <a:ea typeface="Arimo"/>
                          <a:cs typeface="Arimo"/>
                          <a:sym typeface="Arimo"/>
                        </a:rPr>
                        <a:t>B</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lang="ar-SA" sz="1200">
                          <a:latin typeface="Arimo"/>
                          <a:ea typeface="Arimo"/>
                          <a:cs typeface="Arimo"/>
                          <a:sym typeface="Arimo"/>
                        </a:rPr>
                        <a:t>CH</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1" algn="r">
                        <a:lnSpc>
                          <a:spcPct val="100000"/>
                        </a:lnSpc>
                        <a:spcBef>
                          <a:spcPts val="0"/>
                        </a:spcBef>
                        <a:spcAft>
                          <a:spcPts val="0"/>
                        </a:spcAft>
                        <a:buNone/>
                      </a:pPr>
                      <a:r>
                        <a:rPr lang="ar-SA" sz="1200">
                          <a:latin typeface="Arimo"/>
                          <a:ea typeface="Arimo"/>
                          <a:cs typeface="Arimo"/>
                          <a:sym typeface="Arimo"/>
                        </a:rPr>
                        <a:t>2)</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lang="ar-SA" sz="1200">
                          <a:latin typeface="Arimo"/>
                          <a:ea typeface="Arimo"/>
                          <a:cs typeface="Arimo"/>
                          <a:sym typeface="Arimo"/>
                        </a:rPr>
                        <a:t>B</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lang="ar-SA" sz="1200">
                          <a:latin typeface="Arimo"/>
                          <a:ea typeface="Arimo"/>
                          <a:cs typeface="Arimo"/>
                          <a:sym typeface="Arimo"/>
                        </a:rPr>
                        <a:t>CH</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60" name="Google Shape;960;p67"/>
          <p:cNvSpPr txBox="1"/>
          <p:nvPr/>
        </p:nvSpPr>
        <p:spPr>
          <a:xfrm>
            <a:off x="5494020" y="653222"/>
            <a:ext cx="4653280" cy="262809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83185" marR="0" rtl="1" algn="r">
              <a:lnSpc>
                <a:spcPct val="100000"/>
              </a:lnSpc>
              <a:spcBef>
                <a:spcPts val="0"/>
              </a:spcBef>
              <a:spcAft>
                <a:spcPts val="0"/>
              </a:spcAft>
              <a:buNone/>
            </a:pPr>
            <a:r>
              <a:rPr b="1" lang="ar-SA" sz="1400">
                <a:solidFill>
                  <a:schemeClr val="dk1"/>
                </a:solidFill>
                <a:latin typeface="Arial"/>
                <a:ea typeface="Arial"/>
                <a:cs typeface="Arial"/>
                <a:sym typeface="Arial"/>
              </a:rPr>
              <a:t>2E: نظرة عامة على مشاركة الفصل بأكمله (مقياس التقييم)</a:t>
            </a:r>
            <a:endParaRPr/>
          </a:p>
          <a:p>
            <a:pPr indent="0" lvl="0" marL="83185" marR="95250" rtl="1" algn="just">
              <a:lnSpc>
                <a:spcPct val="120700"/>
              </a:lnSpc>
              <a:spcBef>
                <a:spcPts val="670"/>
              </a:spcBef>
              <a:spcAft>
                <a:spcPts val="0"/>
              </a:spcAft>
              <a:buNone/>
            </a:pPr>
            <a:r>
              <a:rPr lang="ar-SA" sz="1200">
                <a:solidFill>
                  <a:schemeClr val="dk1"/>
                </a:solidFill>
                <a:latin typeface="Arimo"/>
                <a:ea typeface="Arimo"/>
                <a:cs typeface="Arimo"/>
                <a:sym typeface="Arimo"/>
              </a:rPr>
              <a:t>يمتد مقياس التقييم هذا للفصل بأكمله إلى 2D للتركيز على حديث الفصل بأكمله. سيسمح لك بتعزيز فهمك لكيفية مشاركة الطلاب في الحوار. يمكنك التركيز على جوانب مختلفة من مشاركة الطلاب مثل طول المساهمات وعدد مرات مشاركة الطلاب. يمكنك القيام بذلك خلال أنواع مختلفة من أنشطة الفصل بأكمله لتكوين صورة أكبر للحوار في بيئة التعلم ضمن فصلك الدراسي.</a:t>
            </a:r>
            <a:endParaRPr/>
          </a:p>
          <a:p>
            <a:pPr indent="0" lvl="0" marL="83185" marR="0" rtl="1" algn="r">
              <a:lnSpc>
                <a:spcPct val="100000"/>
              </a:lnSpc>
              <a:spcBef>
                <a:spcPts val="910"/>
              </a:spcBef>
              <a:spcAft>
                <a:spcPts val="0"/>
              </a:spcAft>
              <a:buNone/>
            </a:pPr>
            <a:r>
              <a:rPr b="1" lang="ar-SA" sz="1200">
                <a:solidFill>
                  <a:schemeClr val="dk1"/>
                </a:solidFill>
                <a:latin typeface="Arial"/>
                <a:ea typeface="Arial"/>
                <a:cs typeface="Arial"/>
                <a:sym typeface="Arial"/>
              </a:rPr>
              <a:t>ملاحظات إرشادية:</a:t>
            </a:r>
            <a:endParaRPr/>
          </a:p>
          <a:p>
            <a:pPr indent="-119063" lvl="0" marL="261938" marR="439419" rtl="1" algn="r">
              <a:lnSpc>
                <a:spcPct val="121700"/>
              </a:lnSpc>
              <a:spcBef>
                <a:spcPts val="57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اختر فئة أو فئتين تريد التركيز عليهما. </a:t>
            </a:r>
            <a:endParaRPr/>
          </a:p>
          <a:p>
            <a:pPr indent="-119063" lvl="0" marL="261938" marR="439419" rtl="1" algn="r">
              <a:lnSpc>
                <a:spcPct val="121700"/>
              </a:lnSpc>
              <a:spcBef>
                <a:spcPts val="57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حدد أنواع النشاط أو المرحلة التي تريد تركيز مراقبتك عليها، مثل مقدمات الدروس أو مناقشات الفصل بأكمله أونتائج الحصص/ الجلسات العامة</a:t>
            </a:r>
            <a:endParaRPr/>
          </a:p>
        </p:txBody>
      </p:sp>
      <p:sp>
        <p:nvSpPr>
          <p:cNvPr id="961" name="Google Shape;961;p67"/>
          <p:cNvSpPr txBox="1"/>
          <p:nvPr/>
        </p:nvSpPr>
        <p:spPr>
          <a:xfrm>
            <a:off x="546100" y="809625"/>
            <a:ext cx="4721225" cy="219996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139700" lvl="0" marL="228600" marR="0" rtl="1" algn="r">
              <a:spcBef>
                <a:spcPts val="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استخدم مقياس التقييم التالي:</a:t>
            </a:r>
            <a:endParaRPr/>
          </a:p>
          <a:p>
            <a:pPr indent="-76200" lvl="0" marL="228600" marR="0" rtl="1" algn="r">
              <a:spcBef>
                <a:spcPts val="595"/>
              </a:spcBef>
              <a:spcAft>
                <a:spcPts val="0"/>
              </a:spcAft>
              <a:buClr>
                <a:schemeClr val="dk1"/>
              </a:buClr>
              <a:buSzPts val="1000"/>
              <a:buFont typeface="Noto Sans Symbols"/>
              <a:buNone/>
            </a:pPr>
            <a:r>
              <a:t/>
            </a:r>
            <a:endParaRPr sz="1200">
              <a:solidFill>
                <a:schemeClr val="dk1"/>
              </a:solidFill>
              <a:latin typeface="Arimo"/>
              <a:ea typeface="Arimo"/>
              <a:cs typeface="Arimo"/>
              <a:sym typeface="Arimo"/>
            </a:endParaRPr>
          </a:p>
          <a:p>
            <a:pPr indent="0" lvl="0" marL="179388" marR="0" rtl="1" algn="r">
              <a:spcBef>
                <a:spcPts val="595"/>
              </a:spcBef>
              <a:spcAft>
                <a:spcPts val="0"/>
              </a:spcAft>
              <a:buNone/>
            </a:pPr>
            <a:r>
              <a:rPr lang="ar-SA" sz="1200">
                <a:solidFill>
                  <a:schemeClr val="dk1"/>
                </a:solidFill>
                <a:latin typeface="Arimo"/>
                <a:ea typeface="Arimo"/>
                <a:cs typeface="Arimo"/>
                <a:sym typeface="Arimo"/>
              </a:rPr>
              <a:t>5 = طوال الوقت/ أكبر عدد ممكن من الطلاب </a:t>
            </a:r>
            <a:endParaRPr/>
          </a:p>
          <a:p>
            <a:pPr indent="0" lvl="0" marL="179388" marR="0" rtl="1" algn="r">
              <a:spcBef>
                <a:spcPts val="595"/>
              </a:spcBef>
              <a:spcAft>
                <a:spcPts val="0"/>
              </a:spcAft>
              <a:buNone/>
            </a:pPr>
            <a:r>
              <a:rPr lang="ar-SA" sz="1200">
                <a:solidFill>
                  <a:schemeClr val="dk1"/>
                </a:solidFill>
                <a:latin typeface="Arimo"/>
                <a:ea typeface="Arimo"/>
                <a:cs typeface="Arimo"/>
                <a:sym typeface="Arimo"/>
              </a:rPr>
              <a:t>4 = معظم الوقت/ معظم الطلاب </a:t>
            </a:r>
            <a:endParaRPr/>
          </a:p>
          <a:p>
            <a:pPr indent="0" lvl="0" marL="179388" marR="0" rtl="1" algn="r">
              <a:spcBef>
                <a:spcPts val="595"/>
              </a:spcBef>
              <a:spcAft>
                <a:spcPts val="0"/>
              </a:spcAft>
              <a:buNone/>
            </a:pPr>
            <a:r>
              <a:rPr lang="ar-SA" sz="1200">
                <a:solidFill>
                  <a:schemeClr val="dk1"/>
                </a:solidFill>
                <a:latin typeface="Arimo"/>
                <a:ea typeface="Arimo"/>
                <a:cs typeface="Arimo"/>
                <a:sym typeface="Arimo"/>
              </a:rPr>
              <a:t>3 = بعض الوقت/ بعض الطلاب المحتملين  </a:t>
            </a:r>
            <a:endParaRPr/>
          </a:p>
          <a:p>
            <a:pPr indent="0" lvl="0" marL="179388" marR="0" rtl="1" algn="r">
              <a:spcBef>
                <a:spcPts val="595"/>
              </a:spcBef>
              <a:spcAft>
                <a:spcPts val="0"/>
              </a:spcAft>
              <a:buNone/>
            </a:pPr>
            <a:r>
              <a:rPr lang="ar-SA" sz="1200">
                <a:solidFill>
                  <a:schemeClr val="dk1"/>
                </a:solidFill>
                <a:latin typeface="Arimo"/>
                <a:ea typeface="Arimo"/>
                <a:cs typeface="Arimo"/>
                <a:sym typeface="Arimo"/>
              </a:rPr>
              <a:t>2 = أحيانًا/ عدد قليل من الطلاب</a:t>
            </a:r>
            <a:endParaRPr/>
          </a:p>
          <a:p>
            <a:pPr indent="0" lvl="0" marL="179388" marR="0" rtl="1" algn="r">
              <a:spcBef>
                <a:spcPts val="595"/>
              </a:spcBef>
              <a:spcAft>
                <a:spcPts val="0"/>
              </a:spcAft>
              <a:buNone/>
            </a:pPr>
            <a:r>
              <a:rPr lang="ar-SA" sz="1200">
                <a:solidFill>
                  <a:schemeClr val="dk1"/>
                </a:solidFill>
                <a:latin typeface="Arimo"/>
                <a:ea typeface="Arimo"/>
                <a:cs typeface="Arimo"/>
                <a:sym typeface="Arimo"/>
              </a:rPr>
              <a:t>1 = لا يحدث أبدًا/ لا أحد من الطلاب</a:t>
            </a:r>
            <a:endParaRPr/>
          </a:p>
          <a:p>
            <a:pPr indent="0" lvl="0" marL="0" marR="0" rtl="1" algn="r">
              <a:lnSpc>
                <a:spcPct val="100000"/>
              </a:lnSpc>
              <a:spcBef>
                <a:spcPts val="25"/>
              </a:spcBef>
              <a:spcAft>
                <a:spcPts val="0"/>
              </a:spcAft>
              <a:buNone/>
            </a:pPr>
            <a:r>
              <a:t/>
            </a:r>
            <a:endParaRPr sz="1200">
              <a:solidFill>
                <a:schemeClr val="dk1"/>
              </a:solidFill>
              <a:latin typeface="Times New Roman"/>
              <a:ea typeface="Times New Roman"/>
              <a:cs typeface="Times New Roman"/>
              <a:sym typeface="Times New Roman"/>
            </a:endParaRPr>
          </a:p>
          <a:p>
            <a:pPr indent="0" lvl="0" marL="394970" marR="0" rtl="1" algn="r">
              <a:lnSpc>
                <a:spcPct val="100000"/>
              </a:lnSpc>
              <a:spcBef>
                <a:spcPts val="0"/>
              </a:spcBef>
              <a:spcAft>
                <a:spcPts val="0"/>
              </a:spcAft>
              <a:buNone/>
            </a:pPr>
            <a:r>
              <a:rPr b="1" lang="ar-SA" sz="1200">
                <a:solidFill>
                  <a:schemeClr val="dk1"/>
                </a:solidFill>
                <a:latin typeface="Arial"/>
                <a:ea typeface="Arial"/>
                <a:cs typeface="Arial"/>
                <a:sym typeface="Arial"/>
              </a:rPr>
              <a:t> </a:t>
            </a:r>
            <a:r>
              <a:rPr lang="ar-SA" sz="1200">
                <a:solidFill>
                  <a:schemeClr val="dk1"/>
                </a:solidFill>
                <a:latin typeface="Calibri"/>
                <a:ea typeface="Calibri"/>
                <a:cs typeface="Calibri"/>
                <a:sym typeface="Calibri"/>
              </a:rPr>
              <a:t>يتوفر </a:t>
            </a:r>
            <a:r>
              <a:rPr b="1" lang="ar-SA" sz="1200">
                <a:solidFill>
                  <a:schemeClr val="dk1"/>
                </a:solidFill>
                <a:latin typeface="Arial"/>
                <a:ea typeface="Arial"/>
                <a:cs typeface="Arial"/>
                <a:sym typeface="Arial"/>
              </a:rPr>
              <a:t>قالب قابل للتنزيل</a:t>
            </a:r>
            <a:r>
              <a:rPr lang="ar-SA" sz="1200">
                <a:solidFill>
                  <a:schemeClr val="dk1"/>
                </a:solidFill>
                <a:latin typeface="Calibri"/>
                <a:ea typeface="Calibri"/>
                <a:cs typeface="Calibri"/>
                <a:sym typeface="Calibri"/>
              </a:rPr>
              <a:t> من موقعنا على الإنترنت.</a:t>
            </a:r>
            <a:endParaRPr/>
          </a:p>
        </p:txBody>
      </p:sp>
      <p:sp>
        <p:nvSpPr>
          <p:cNvPr id="962" name="Google Shape;962;p67"/>
          <p:cNvSpPr/>
          <p:nvPr/>
        </p:nvSpPr>
        <p:spPr>
          <a:xfrm>
            <a:off x="4898616" y="2714625"/>
            <a:ext cx="276218" cy="27622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63" name="Google Shape;963;p67"/>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67" name="Shape 967"/>
        <p:cNvGrpSpPr/>
        <p:nvPr/>
      </p:nvGrpSpPr>
      <p:grpSpPr>
        <a:xfrm>
          <a:off x="0" y="0"/>
          <a:ext cx="0" cy="0"/>
          <a:chOff x="0" y="0"/>
          <a:chExt cx="0" cy="0"/>
        </a:xfrm>
      </p:grpSpPr>
      <p:graphicFrame>
        <p:nvGraphicFramePr>
          <p:cNvPr id="968" name="Google Shape;968;p68"/>
          <p:cNvGraphicFramePr/>
          <p:nvPr/>
        </p:nvGraphicFramePr>
        <p:xfrm>
          <a:off x="419560" y="2447086"/>
          <a:ext cx="3000000" cy="3000000"/>
        </p:xfrm>
        <a:graphic>
          <a:graphicData uri="http://schemas.openxmlformats.org/drawingml/2006/table">
            <a:tbl>
              <a:tblPr bandRow="1" firstRow="1">
                <a:noFill/>
                <a:tableStyleId>{39A37FA2-8D4B-4AD9-9F46-37E25183F264}</a:tableStyleId>
              </a:tblPr>
              <a:tblGrid>
                <a:gridCol w="1213100"/>
                <a:gridCol w="2590800"/>
                <a:gridCol w="2682250"/>
                <a:gridCol w="3291850"/>
              </a:tblGrid>
              <a:tr h="390150">
                <a:tc>
                  <a:txBody>
                    <a:bodyPr/>
                    <a:lstStyle/>
                    <a:p>
                      <a:pPr indent="0" lvl="0" marL="0" marR="0" rtl="1" algn="ctr">
                        <a:lnSpc>
                          <a:spcPct val="100000"/>
                        </a:lnSpc>
                        <a:spcBef>
                          <a:spcPts val="0"/>
                        </a:spcBef>
                        <a:spcAft>
                          <a:spcPts val="0"/>
                        </a:spcAft>
                        <a:buNone/>
                      </a:pPr>
                      <a:r>
                        <a:rPr lang="ar-SA" sz="1200">
                          <a:latin typeface="Arimo"/>
                          <a:ea typeface="Arimo"/>
                          <a:cs typeface="Arimo"/>
                          <a:sym typeface="Arimo"/>
                        </a:rPr>
                        <a:t>البعد</a:t>
                      </a:r>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51535" marR="0" rtl="1" algn="r">
                        <a:lnSpc>
                          <a:spcPct val="100000"/>
                        </a:lnSpc>
                        <a:spcBef>
                          <a:spcPts val="0"/>
                        </a:spcBef>
                        <a:spcAft>
                          <a:spcPts val="0"/>
                        </a:spcAft>
                        <a:buNone/>
                      </a:pPr>
                      <a:r>
                        <a:rPr lang="ar-SA" sz="1200">
                          <a:latin typeface="Arimo"/>
                          <a:ea typeface="Arimo"/>
                          <a:cs typeface="Arimo"/>
                          <a:sym typeface="Arimo"/>
                        </a:rPr>
                        <a:t>0: غير واضح</a:t>
                      </a:r>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lang="ar-SA" sz="1200">
                          <a:latin typeface="Arimo"/>
                          <a:ea typeface="Arimo"/>
                          <a:cs typeface="Arimo"/>
                          <a:sym typeface="Arimo"/>
                        </a:rPr>
                        <a:t>1: بقيادة المعلم</a:t>
                      </a:r>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84810" marR="0" rtl="1" algn="r">
                        <a:lnSpc>
                          <a:spcPct val="100000"/>
                        </a:lnSpc>
                        <a:spcBef>
                          <a:spcPts val="0"/>
                        </a:spcBef>
                        <a:spcAft>
                          <a:spcPts val="0"/>
                        </a:spcAft>
                        <a:buNone/>
                      </a:pPr>
                      <a:r>
                        <a:rPr lang="ar-SA" sz="1200">
                          <a:latin typeface="Arimo"/>
                          <a:ea typeface="Arimo"/>
                          <a:cs typeface="Arimo"/>
                          <a:sym typeface="Arimo"/>
                        </a:rPr>
                        <a:t>2: بقيادة المعلم مع مشاركة الطلاب</a:t>
                      </a:r>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6125">
                <a:tc>
                  <a:txBody>
                    <a:bodyPr/>
                    <a:lstStyle/>
                    <a:p>
                      <a:pPr indent="0" lvl="0" marL="0" marR="0" rtl="1" algn="r">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1" algn="r">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1" algn="r">
                        <a:lnSpc>
                          <a:spcPct val="100000"/>
                        </a:lnSpc>
                        <a:spcBef>
                          <a:spcPts val="955"/>
                        </a:spcBef>
                        <a:spcAft>
                          <a:spcPts val="0"/>
                        </a:spcAft>
                        <a:buNone/>
                      </a:pPr>
                      <a:r>
                        <a:t/>
                      </a:r>
                      <a:endParaRPr sz="1400">
                        <a:latin typeface="Times New Roman"/>
                        <a:ea typeface="Times New Roman"/>
                        <a:cs typeface="Times New Roman"/>
                        <a:sym typeface="Times New Roman"/>
                      </a:endParaRPr>
                    </a:p>
                    <a:p>
                      <a:pPr indent="0" lvl="0" marL="0" marR="0" rtl="1" algn="r">
                        <a:lnSpc>
                          <a:spcPct val="100000"/>
                        </a:lnSpc>
                        <a:spcBef>
                          <a:spcPts val="955"/>
                        </a:spcBef>
                        <a:spcAft>
                          <a:spcPts val="0"/>
                        </a:spcAft>
                        <a:buNone/>
                      </a:pPr>
                      <a:r>
                        <a:rPr lang="ar-SA" sz="1400">
                          <a:latin typeface="Times New Roman"/>
                          <a:ea typeface="Times New Roman"/>
                          <a:cs typeface="Times New Roman"/>
                          <a:sym typeface="Times New Roman"/>
                        </a:rPr>
                        <a:t>      </a:t>
                      </a:r>
                      <a:r>
                        <a:rPr lang="ar-SA" sz="1200">
                          <a:latin typeface="Arimo"/>
                          <a:ea typeface="Arimo"/>
                          <a:cs typeface="Arimo"/>
                          <a:sym typeface="Arimo"/>
                        </a:rPr>
                        <a:t>القواعد الأساسية</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1" algn="r">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33020" marR="295910" rtl="1" algn="r">
                        <a:lnSpc>
                          <a:spcPct val="101699"/>
                        </a:lnSpc>
                        <a:spcBef>
                          <a:spcPts val="1220"/>
                        </a:spcBef>
                        <a:spcAft>
                          <a:spcPts val="0"/>
                        </a:spcAft>
                        <a:buNone/>
                      </a:pPr>
                      <a:r>
                        <a:rPr lang="ar-SA" sz="1200">
                          <a:latin typeface="Arimo"/>
                          <a:ea typeface="Arimo"/>
                          <a:cs typeface="Arimo"/>
                          <a:sym typeface="Arimo"/>
                        </a:rPr>
                        <a:t>لا يوجد تركيز واضح على القواعد الأساسية للحوار أو الممارسات الحوارية</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1" algn="r">
                        <a:lnSpc>
                          <a:spcPct val="100000"/>
                        </a:lnSpc>
                        <a:spcBef>
                          <a:spcPts val="15"/>
                        </a:spcBef>
                        <a:spcAft>
                          <a:spcPts val="0"/>
                        </a:spcAft>
                        <a:buNone/>
                      </a:pPr>
                      <a:r>
                        <a:t/>
                      </a:r>
                      <a:endParaRPr sz="1800">
                        <a:latin typeface="Times New Roman"/>
                        <a:ea typeface="Times New Roman"/>
                        <a:cs typeface="Times New Roman"/>
                        <a:sym typeface="Times New Roman"/>
                      </a:endParaRPr>
                    </a:p>
                    <a:p>
                      <a:pPr indent="0" lvl="0" marL="33020" marR="478155" rtl="1" algn="r">
                        <a:lnSpc>
                          <a:spcPct val="101699"/>
                        </a:lnSpc>
                        <a:spcBef>
                          <a:spcPts val="0"/>
                        </a:spcBef>
                        <a:spcAft>
                          <a:spcPts val="0"/>
                        </a:spcAft>
                        <a:buNone/>
                      </a:pPr>
                      <a:r>
                        <a:rPr lang="ar-SA" sz="1200">
                          <a:latin typeface="Arimo"/>
                          <a:ea typeface="Arimo"/>
                          <a:cs typeface="Arimo"/>
                          <a:sym typeface="Arimo"/>
                        </a:rPr>
                        <a:t>يقدّم المعلم الممارسات الحوارية المستهدفة أو يؤديها بشكل نموذجي أو يذكّر الطلاب بها، على سبيل المثال القواعد الأساسية الواجب اتباعها، شاملة أخذ الأدوار.</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192405" rtl="1" algn="r">
                        <a:lnSpc>
                          <a:spcPct val="101699"/>
                        </a:lnSpc>
                        <a:spcBef>
                          <a:spcPts val="0"/>
                        </a:spcBef>
                        <a:spcAft>
                          <a:spcPts val="0"/>
                        </a:spcAft>
                        <a:buNone/>
                      </a:pPr>
                      <a:r>
                        <a:rPr lang="ar-SA" sz="1200">
                          <a:latin typeface="Arimo"/>
                          <a:ea typeface="Arimo"/>
                          <a:cs typeface="Arimo"/>
                          <a:sym typeface="Arimo"/>
                        </a:rPr>
                        <a:t>يتفاوض المعلم والطلاب أو الطلاب فيما بينهم حول الممارسات الحوارية المستهدفة، على سبيل المثال القواعد الأساسية، وربما جنبًا إلى جنب مع التذكيرات/ النمذجة.</a:t>
                      </a:r>
                      <a:endParaRPr/>
                    </a:p>
                    <a:p>
                      <a:pPr indent="0" lvl="0" marL="33020" marR="92710" rtl="1" algn="r">
                        <a:lnSpc>
                          <a:spcPct val="101699"/>
                        </a:lnSpc>
                        <a:spcBef>
                          <a:spcPts val="1005"/>
                        </a:spcBef>
                        <a:spcAft>
                          <a:spcPts val="0"/>
                        </a:spcAft>
                        <a:buNone/>
                      </a:pPr>
                      <a:r>
                        <a:rPr lang="ar-SA" sz="1200">
                          <a:latin typeface="Arimo"/>
                          <a:ea typeface="Arimo"/>
                          <a:cs typeface="Arimo"/>
                          <a:sym typeface="Arimo"/>
                        </a:rPr>
                        <a:t>قد يشمل ذلك أيضًا تحميل الطلاب مسؤولية إدارة الحوار أو تحمّلهم لها بأنفسهم، بالإضافة إلى مشاركة الطلاب في تقييم فعالية الممارسات الحوارية.</a:t>
                      </a:r>
                      <a:endParaRPr/>
                    </a:p>
                  </a:txBody>
                  <a:tcPr marT="146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95150">
                <a:tc>
                  <a:txBody>
                    <a:bodyPr/>
                    <a:lstStyle/>
                    <a:p>
                      <a:pPr indent="0" lvl="0" marL="0" marR="0" rtl="1" algn="r">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1" algn="r">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1" algn="r">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1" algn="r">
                        <a:lnSpc>
                          <a:spcPct val="100000"/>
                        </a:lnSpc>
                        <a:spcBef>
                          <a:spcPts val="35"/>
                        </a:spcBef>
                        <a:spcAft>
                          <a:spcPts val="0"/>
                        </a:spcAft>
                        <a:buNone/>
                      </a:pPr>
                      <a:r>
                        <a:t/>
                      </a:r>
                      <a:endParaRPr sz="1550">
                        <a:latin typeface="Times New Roman"/>
                        <a:ea typeface="Times New Roman"/>
                        <a:cs typeface="Times New Roman"/>
                        <a:sym typeface="Times New Roman"/>
                      </a:endParaRPr>
                    </a:p>
                    <a:p>
                      <a:pPr indent="-30162" lvl="0" marL="139700" marR="201930" rtl="1" algn="r">
                        <a:lnSpc>
                          <a:spcPct val="120000"/>
                        </a:lnSpc>
                        <a:spcBef>
                          <a:spcPts val="0"/>
                        </a:spcBef>
                        <a:spcAft>
                          <a:spcPts val="0"/>
                        </a:spcAft>
                        <a:buNone/>
                      </a:pPr>
                      <a:r>
                        <a:rPr lang="ar-SA" sz="1200">
                          <a:latin typeface="Arimo"/>
                          <a:ea typeface="Arimo"/>
                          <a:cs typeface="Arimo"/>
                          <a:sym typeface="Arimo"/>
                        </a:rPr>
                        <a:t>  مشاركة الطلاب</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sz="2050">
                        <a:latin typeface="Times New Roman"/>
                        <a:ea typeface="Times New Roman"/>
                        <a:cs typeface="Times New Roman"/>
                        <a:sym typeface="Times New Roman"/>
                      </a:endParaRPr>
                    </a:p>
                    <a:p>
                      <a:pPr indent="0" lvl="0" marL="33020" marR="471169" rtl="1" algn="r">
                        <a:lnSpc>
                          <a:spcPct val="102200"/>
                        </a:lnSpc>
                        <a:spcBef>
                          <a:spcPts val="0"/>
                        </a:spcBef>
                        <a:spcAft>
                          <a:spcPts val="0"/>
                        </a:spcAft>
                        <a:buNone/>
                      </a:pPr>
                      <a:r>
                        <a:rPr lang="ar-SA" sz="1200">
                          <a:latin typeface="Arimo"/>
                          <a:ea typeface="Arimo"/>
                          <a:cs typeface="Arimo"/>
                          <a:sym typeface="Arimo"/>
                        </a:rPr>
                        <a:t>يتكون التبادل العام في موقف يشمل الفصل بأكمله أو في العمل الجماعي من طرح المعلم للأسئلة ومساهمات الطلاب المقتضبة</a:t>
                      </a:r>
                      <a:endParaRPr/>
                    </a:p>
                    <a:p>
                      <a:pPr indent="0" lvl="0" marL="33020" marR="0" rtl="1" algn="r">
                        <a:lnSpc>
                          <a:spcPct val="100000"/>
                        </a:lnSpc>
                        <a:spcBef>
                          <a:spcPts val="1030"/>
                        </a:spcBef>
                        <a:spcAft>
                          <a:spcPts val="0"/>
                        </a:spcAft>
                        <a:buNone/>
                      </a:pPr>
                      <a:r>
                        <a:rPr lang="ar-SA" sz="1200">
                          <a:latin typeface="Arimo"/>
                          <a:ea typeface="Arimo"/>
                          <a:cs typeface="Arimo"/>
                          <a:sym typeface="Arimo"/>
                        </a:rPr>
                        <a:t>أو</a:t>
                      </a:r>
                      <a:endParaRPr/>
                    </a:p>
                    <a:p>
                      <a:pPr indent="0" lvl="0" marL="33020" marR="262255" rtl="1" algn="r">
                        <a:lnSpc>
                          <a:spcPct val="101699"/>
                        </a:lnSpc>
                        <a:spcBef>
                          <a:spcPts val="980"/>
                        </a:spcBef>
                        <a:spcAft>
                          <a:spcPts val="0"/>
                        </a:spcAft>
                        <a:buNone/>
                      </a:pPr>
                      <a:r>
                        <a:rPr lang="ar-SA" sz="1200">
                          <a:latin typeface="Arimo"/>
                          <a:ea typeface="Arimo"/>
                          <a:cs typeface="Arimo"/>
                          <a:sym typeface="Arimo"/>
                        </a:rPr>
                        <a:t>لا يحظى الطلاب بفرص لمناقشة أفكارهم علنًا</a:t>
                      </a:r>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1" algn="r">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1" algn="r">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33020" marR="92075" rtl="1" algn="r">
                        <a:lnSpc>
                          <a:spcPct val="101699"/>
                        </a:lnSpc>
                        <a:spcBef>
                          <a:spcPts val="880"/>
                        </a:spcBef>
                        <a:spcAft>
                          <a:spcPts val="0"/>
                        </a:spcAft>
                        <a:buNone/>
                      </a:pPr>
                      <a:r>
                        <a:rPr lang="ar-SA" sz="1200"/>
                        <a:t>يعبر الطلاب عن أفكارهم بشكل علني ومطول في مواقف تشمل الفصل بأكمله وفي العمل الجماعي، لكنهم </a:t>
                      </a:r>
                      <a:r>
                        <a:rPr b="1" lang="ar-SA" sz="1200">
                          <a:latin typeface="Arial"/>
                          <a:ea typeface="Arial"/>
                          <a:cs typeface="Arial"/>
                          <a:sym typeface="Arial"/>
                        </a:rPr>
                        <a:t>لا يتفاعلون</a:t>
                      </a:r>
                      <a:r>
                        <a:rPr lang="ar-SA" sz="1200"/>
                        <a:t> بعضهم مع أفكار بعض</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287655" rtl="1" algn="r">
                        <a:lnSpc>
                          <a:spcPct val="103299"/>
                        </a:lnSpc>
                        <a:spcBef>
                          <a:spcPts val="0"/>
                        </a:spcBef>
                        <a:spcAft>
                          <a:spcPts val="0"/>
                        </a:spcAft>
                        <a:buNone/>
                      </a:pPr>
                      <a:r>
                        <a:rPr lang="ar-SA" sz="1200">
                          <a:latin typeface="Arimo"/>
                          <a:ea typeface="Arimo"/>
                          <a:cs typeface="Arimo"/>
                          <a:sym typeface="Arimo"/>
                        </a:rPr>
                        <a:t>يعبر العديد من الطلاب عن أفكارهم بشكل علني ومطول في موقف يشمل الفصل بأكمله وفي العمل الجماعي</a:t>
                      </a:r>
                      <a:endParaRPr/>
                    </a:p>
                    <a:p>
                      <a:pPr indent="0" lvl="0" marL="33020" marR="0" rtl="1" algn="r">
                        <a:lnSpc>
                          <a:spcPct val="100000"/>
                        </a:lnSpc>
                        <a:spcBef>
                          <a:spcPts val="1005"/>
                        </a:spcBef>
                        <a:spcAft>
                          <a:spcPts val="0"/>
                        </a:spcAft>
                        <a:buNone/>
                      </a:pPr>
                      <a:r>
                        <a:rPr b="1" lang="ar-SA" sz="1200">
                          <a:latin typeface="Arial"/>
                          <a:ea typeface="Arial"/>
                          <a:cs typeface="Arial"/>
                          <a:sym typeface="Arial"/>
                        </a:rPr>
                        <a:t>وبذلك</a:t>
                      </a:r>
                      <a:endParaRPr/>
                    </a:p>
                    <a:p>
                      <a:pPr indent="0" lvl="0" marL="33020" marR="78740" rtl="1" algn="r">
                        <a:lnSpc>
                          <a:spcPct val="101699"/>
                        </a:lnSpc>
                        <a:spcBef>
                          <a:spcPts val="1000"/>
                        </a:spcBef>
                        <a:spcAft>
                          <a:spcPts val="0"/>
                        </a:spcAft>
                        <a:buNone/>
                      </a:pPr>
                      <a:r>
                        <a:rPr b="1" lang="ar-SA" sz="1200">
                          <a:latin typeface="Arial"/>
                          <a:ea typeface="Arial"/>
                          <a:cs typeface="Arial"/>
                          <a:sym typeface="Arial"/>
                        </a:rPr>
                        <a:t>يتفاعلون بعضهم مع أفكار بعض</a:t>
                      </a:r>
                      <a:r>
                        <a:rPr lang="ar-SA" sz="1200"/>
                        <a:t>، على سبيل المثال من خلال الإشارة إلى مساهماتهم أو تحديها أو الانطلاق منها </a:t>
                      </a:r>
                      <a:r>
                        <a:rPr lang="ar-SA" sz="1200">
                          <a:latin typeface="Arimo"/>
                          <a:ea typeface="Arimo"/>
                          <a:cs typeface="Arimo"/>
                          <a:sym typeface="Arimo"/>
                        </a:rPr>
                        <a:t>(على سبيل المثال: "الأمر يشبه إلى حدٍ ما ما قاله أحمد ولكن..."، "كان لدى حازم فكرة رائعة، انظروا [يوضح]"). وهذا يشمل المشاركة التلقائية أو التي يطلبها المعلم.</a:t>
                      </a:r>
                      <a:endParaRPr/>
                    </a:p>
                  </a:txBody>
                  <a:tcPr marT="48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69" name="Google Shape;969;p68"/>
          <p:cNvSpPr txBox="1"/>
          <p:nvPr/>
        </p:nvSpPr>
        <p:spPr>
          <a:xfrm>
            <a:off x="469900" y="569595"/>
            <a:ext cx="4830445" cy="114345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3820" marR="0" rtl="1" algn="r">
              <a:lnSpc>
                <a:spcPct val="100000"/>
              </a:lnSpc>
              <a:spcBef>
                <a:spcPts val="0"/>
              </a:spcBef>
              <a:spcAft>
                <a:spcPts val="0"/>
              </a:spcAft>
              <a:buNone/>
            </a:pPr>
            <a:r>
              <a:rPr b="1" lang="ar-SA" sz="1200">
                <a:solidFill>
                  <a:schemeClr val="dk1"/>
                </a:solidFill>
                <a:latin typeface="Arial"/>
                <a:ea typeface="Arial"/>
                <a:cs typeface="Arial"/>
                <a:sym typeface="Arial"/>
              </a:rPr>
              <a:t>ملاحظات إرشادية:</a:t>
            </a:r>
            <a:endParaRPr/>
          </a:p>
          <a:p>
            <a:pPr indent="-158750" lvl="0" marL="254000" marR="0" rtl="1" algn="r">
              <a:lnSpc>
                <a:spcPct val="100000"/>
              </a:lnSpc>
              <a:spcBef>
                <a:spcPts val="885"/>
              </a:spcBef>
              <a:spcAft>
                <a:spcPts val="0"/>
              </a:spcAft>
              <a:buClr>
                <a:schemeClr val="dk1"/>
              </a:buClr>
              <a:buSzPts val="1000"/>
              <a:buFont typeface="Arial"/>
              <a:buChar char="•"/>
            </a:pPr>
            <a:r>
              <a:rPr lang="ar-SA" sz="1200">
                <a:solidFill>
                  <a:schemeClr val="dk1"/>
                </a:solidFill>
                <a:latin typeface="Arimo"/>
                <a:ea typeface="Arimo"/>
                <a:cs typeface="Arimo"/>
                <a:sym typeface="Arimo"/>
              </a:rPr>
              <a:t>يمكن استخدام هذه الأداة في دروس كاملة أو لأنشطة مختلفة</a:t>
            </a:r>
            <a:endParaRPr/>
          </a:p>
          <a:p>
            <a:pPr indent="-158750" lvl="0" marL="254000" marR="0" rtl="1" algn="r">
              <a:lnSpc>
                <a:spcPct val="100000"/>
              </a:lnSpc>
              <a:spcBef>
                <a:spcPts val="905"/>
              </a:spcBef>
              <a:spcAft>
                <a:spcPts val="0"/>
              </a:spcAft>
              <a:buClr>
                <a:schemeClr val="dk1"/>
              </a:buClr>
              <a:buSzPts val="1000"/>
              <a:buFont typeface="Arial"/>
              <a:buChar char="•"/>
            </a:pPr>
            <a:r>
              <a:rPr lang="ar-SA" sz="1200">
                <a:solidFill>
                  <a:schemeClr val="dk1"/>
                </a:solidFill>
                <a:latin typeface="Arimo"/>
                <a:ea typeface="Arimo"/>
                <a:cs typeface="Arimo"/>
                <a:sym typeface="Arimo"/>
              </a:rPr>
              <a:t>يمكنك استخدامها في فصلك الدراسي أو عند ملاحظة زميل</a:t>
            </a:r>
            <a:endParaRPr/>
          </a:p>
          <a:p>
            <a:pPr indent="-158750" lvl="0" marL="254000" marR="276860" rtl="1" algn="r">
              <a:lnSpc>
                <a:spcPct val="121700"/>
              </a:lnSpc>
              <a:spcBef>
                <a:spcPts val="570"/>
              </a:spcBef>
              <a:spcAft>
                <a:spcPts val="0"/>
              </a:spcAft>
              <a:buClr>
                <a:schemeClr val="dk1"/>
              </a:buClr>
              <a:buSzPts val="1000"/>
              <a:buFont typeface="Arial"/>
              <a:buChar char="•"/>
            </a:pPr>
            <a:r>
              <a:rPr lang="ar-SA" sz="1200">
                <a:solidFill>
                  <a:schemeClr val="dk1"/>
                </a:solidFill>
                <a:latin typeface="Arimo"/>
                <a:ea typeface="Arimo"/>
                <a:cs typeface="Arimo"/>
                <a:sym typeface="Arimo"/>
              </a:rPr>
              <a:t>اقرأ وصف كل فئة وحدد أفضل ما ينطبق على الدرس الذي راقبته للتو</a:t>
            </a:r>
            <a:endParaRPr/>
          </a:p>
        </p:txBody>
      </p:sp>
      <p:sp>
        <p:nvSpPr>
          <p:cNvPr id="970" name="Google Shape;970;p68"/>
          <p:cNvSpPr txBox="1"/>
          <p:nvPr/>
        </p:nvSpPr>
        <p:spPr>
          <a:xfrm>
            <a:off x="5584190" y="581025"/>
            <a:ext cx="4639310" cy="128112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2550" marR="0" rtl="1" algn="r">
              <a:lnSpc>
                <a:spcPct val="100000"/>
              </a:lnSpc>
              <a:spcBef>
                <a:spcPts val="0"/>
              </a:spcBef>
              <a:spcAft>
                <a:spcPts val="0"/>
              </a:spcAft>
              <a:buNone/>
            </a:pPr>
            <a:r>
              <a:rPr b="1" lang="ar-SA" sz="1400">
                <a:solidFill>
                  <a:schemeClr val="dk1"/>
                </a:solidFill>
                <a:latin typeface="Arial"/>
                <a:ea typeface="Arial"/>
                <a:cs typeface="Arial"/>
                <a:sym typeface="Arial"/>
              </a:rPr>
              <a:t>2F: مقاييس تقييم مشاركة الطلاب وقواعد أساسية</a:t>
            </a:r>
            <a:endParaRPr b="1" sz="1400">
              <a:solidFill>
                <a:schemeClr val="dk1"/>
              </a:solidFill>
              <a:latin typeface="Arial"/>
              <a:ea typeface="Arial"/>
              <a:cs typeface="Arial"/>
              <a:sym typeface="Arial"/>
            </a:endParaRPr>
          </a:p>
          <a:p>
            <a:pPr indent="0" lvl="0" marL="82550" marR="154305" rtl="1" algn="r">
              <a:lnSpc>
                <a:spcPct val="120800"/>
              </a:lnSpc>
              <a:spcBef>
                <a:spcPts val="665"/>
              </a:spcBef>
              <a:spcAft>
                <a:spcPts val="0"/>
              </a:spcAft>
              <a:buNone/>
            </a:pPr>
            <a:r>
              <a:rPr lang="ar-SA" sz="1200">
                <a:solidFill>
                  <a:schemeClr val="dk1"/>
                </a:solidFill>
                <a:latin typeface="Arimo"/>
                <a:ea typeface="Arimo"/>
                <a:cs typeface="Arimo"/>
                <a:sym typeface="Arimo"/>
              </a:rPr>
              <a:t>هذه أداة أخرى يمكنك من خلالها قياس مشاركة الطلاب، كما توفر طريقة لتقييم ما إذا كانت القواعد الأساسية تُستخدم أم لا.</a:t>
            </a:r>
            <a:endParaRPr/>
          </a:p>
          <a:p>
            <a:pPr indent="0" lvl="0" marL="0" marR="0" rtl="1" algn="r">
              <a:lnSpc>
                <a:spcPct val="100000"/>
              </a:lnSpc>
              <a:spcBef>
                <a:spcPts val="0"/>
              </a:spcBef>
              <a:spcAft>
                <a:spcPts val="0"/>
              </a:spcAft>
              <a:buNone/>
            </a:pPr>
            <a:r>
              <a:t/>
            </a:r>
            <a:endParaRPr sz="1750">
              <a:solidFill>
                <a:schemeClr val="dk1"/>
              </a:solidFill>
              <a:latin typeface="Times New Roman"/>
              <a:ea typeface="Times New Roman"/>
              <a:cs typeface="Times New Roman"/>
              <a:sym typeface="Times New Roman"/>
            </a:endParaRPr>
          </a:p>
          <a:p>
            <a:pPr indent="0" lvl="0" marL="394970" marR="0" rtl="1" algn="r">
              <a:lnSpc>
                <a:spcPct val="100000"/>
              </a:lnSpc>
              <a:spcBef>
                <a:spcPts val="0"/>
              </a:spcBef>
              <a:spcAft>
                <a:spcPts val="0"/>
              </a:spcAft>
              <a:buNone/>
            </a:pPr>
            <a:r>
              <a:rPr lang="ar-SA" sz="1200">
                <a:solidFill>
                  <a:schemeClr val="dk1"/>
                </a:solidFill>
                <a:latin typeface="Calibri"/>
                <a:ea typeface="Calibri"/>
                <a:cs typeface="Calibri"/>
                <a:sym typeface="Calibri"/>
              </a:rPr>
              <a:t>يتوفر </a:t>
            </a:r>
            <a:r>
              <a:rPr b="1" lang="ar-SA" sz="1200">
                <a:solidFill>
                  <a:schemeClr val="dk1"/>
                </a:solidFill>
                <a:latin typeface="Arial"/>
                <a:ea typeface="Arial"/>
                <a:cs typeface="Arial"/>
                <a:sym typeface="Arial"/>
              </a:rPr>
              <a:t>قالب قابل للتنزيل</a:t>
            </a:r>
            <a:r>
              <a:rPr lang="ar-SA" sz="1200">
                <a:solidFill>
                  <a:schemeClr val="dk1"/>
                </a:solidFill>
                <a:latin typeface="Calibri"/>
                <a:ea typeface="Calibri"/>
                <a:cs typeface="Calibri"/>
                <a:sym typeface="Calibri"/>
              </a:rPr>
              <a:t> من موقعنا على الإنترنت.</a:t>
            </a:r>
            <a:endParaRPr/>
          </a:p>
        </p:txBody>
      </p:sp>
      <p:sp>
        <p:nvSpPr>
          <p:cNvPr id="971" name="Google Shape;971;p68"/>
          <p:cNvSpPr/>
          <p:nvPr/>
        </p:nvSpPr>
        <p:spPr>
          <a:xfrm>
            <a:off x="9859832" y="1600204"/>
            <a:ext cx="276220" cy="27622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72" name="Google Shape;972;p68"/>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7" name="Shape 977"/>
        <p:cNvGrpSpPr/>
        <p:nvPr/>
      </p:nvGrpSpPr>
      <p:grpSpPr>
        <a:xfrm>
          <a:off x="0" y="0"/>
          <a:ext cx="0" cy="0"/>
          <a:chOff x="0" y="0"/>
          <a:chExt cx="0" cy="0"/>
        </a:xfrm>
      </p:grpSpPr>
      <p:sp>
        <p:nvSpPr>
          <p:cNvPr id="978" name="Google Shape;978;p69"/>
          <p:cNvSpPr txBox="1"/>
          <p:nvPr/>
        </p:nvSpPr>
        <p:spPr>
          <a:xfrm>
            <a:off x="5564519" y="225879"/>
            <a:ext cx="4680585" cy="1997084"/>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29200">
            <a:spAutoFit/>
          </a:bodyPr>
          <a:lstStyle/>
          <a:p>
            <a:pPr indent="0" lvl="0" marL="83820" marR="95250" rtl="1" algn="just">
              <a:lnSpc>
                <a:spcPct val="120800"/>
              </a:lnSpc>
              <a:spcBef>
                <a:spcPts val="0"/>
              </a:spcBef>
              <a:spcAft>
                <a:spcPts val="0"/>
              </a:spcAft>
              <a:buNone/>
            </a:pPr>
            <a:r>
              <a:rPr b="1" lang="ar-SA" sz="1600">
                <a:solidFill>
                  <a:schemeClr val="dk1"/>
                </a:solidFill>
                <a:latin typeface="Arial"/>
                <a:ea typeface="Arial"/>
                <a:cs typeface="Arial"/>
                <a:sym typeface="Arial"/>
              </a:rPr>
              <a:t>2G: تقييم للعمل الجماعي  </a:t>
            </a:r>
            <a:endParaRPr/>
          </a:p>
          <a:p>
            <a:pPr indent="0" lvl="0" marL="0" marR="0" rtl="1" algn="r">
              <a:spcBef>
                <a:spcPts val="0"/>
              </a:spcBef>
              <a:spcAft>
                <a:spcPts val="0"/>
              </a:spcAft>
              <a:buNone/>
            </a:pPr>
            <a:r>
              <a:rPr lang="ar-SA" sz="1200">
                <a:solidFill>
                  <a:schemeClr val="dk1"/>
                </a:solidFill>
                <a:latin typeface="Calibri"/>
                <a:ea typeface="Calibri"/>
                <a:cs typeface="Calibri"/>
                <a:sym typeface="Calibri"/>
              </a:rPr>
              <a:t> </a:t>
            </a:r>
            <a:endParaRPr/>
          </a:p>
          <a:p>
            <a:pPr indent="0" lvl="0" marL="0" marR="0" rtl="1" algn="r">
              <a:spcBef>
                <a:spcPts val="0"/>
              </a:spcBef>
              <a:spcAft>
                <a:spcPts val="0"/>
              </a:spcAft>
              <a:buNone/>
            </a:pPr>
            <a:r>
              <a:rPr lang="ar-SA" sz="1200">
                <a:solidFill>
                  <a:schemeClr val="dk1"/>
                </a:solidFill>
                <a:latin typeface="Calibri"/>
                <a:ea typeface="Calibri"/>
                <a:cs typeface="Calibri"/>
                <a:sym typeface="Calibri"/>
              </a:rPr>
              <a:t>هذا القالب مخصص لمجموعة من الطلاب ليقيّموا حوارهم بأنفسهم. ويمكن أن يساعد الطلاب على فهم المزيد عن مشاركتهم في الحوار، كما يمكن إعادة التقييم أكثر من مرة ويجعل أداء الطلاب في العمل ضمن مجموعة أفضل. ويمكن أن يساعدك أيضًا على فهم رأي الطلاب في حوارهم. قد تجد أيضًا أن لديك تصورات مختلفة عنهم حيال حوارهم وعملهم الجماعي.</a:t>
            </a:r>
            <a:endParaRPr sz="1200">
              <a:solidFill>
                <a:schemeClr val="dk1"/>
              </a:solidFill>
              <a:latin typeface="Calibri"/>
              <a:ea typeface="Calibri"/>
              <a:cs typeface="Calibri"/>
              <a:sym typeface="Calibri"/>
            </a:endParaRPr>
          </a:p>
          <a:p>
            <a:pPr indent="0" lvl="0" marL="0" marR="0" rtl="1" algn="r">
              <a:spcBef>
                <a:spcPts val="0"/>
              </a:spcBef>
              <a:spcAft>
                <a:spcPts val="0"/>
              </a:spcAft>
              <a:buNone/>
            </a:pPr>
            <a:r>
              <a:t/>
            </a:r>
            <a:endParaRPr sz="1200">
              <a:solidFill>
                <a:schemeClr val="dk1"/>
              </a:solidFill>
              <a:latin typeface="Calibri"/>
              <a:ea typeface="Calibri"/>
              <a:cs typeface="Calibri"/>
              <a:sym typeface="Calibri"/>
            </a:endParaRPr>
          </a:p>
          <a:p>
            <a:pPr indent="0" lvl="0" marL="0" marR="0" rtl="1" algn="r">
              <a:spcBef>
                <a:spcPts val="0"/>
              </a:spcBef>
              <a:spcAft>
                <a:spcPts val="0"/>
              </a:spcAft>
              <a:buNone/>
            </a:pPr>
            <a:r>
              <a:t/>
            </a:r>
            <a:endParaRPr sz="1200">
              <a:solidFill>
                <a:schemeClr val="dk1"/>
              </a:solidFill>
              <a:latin typeface="Calibri"/>
              <a:ea typeface="Calibri"/>
              <a:cs typeface="Calibri"/>
              <a:sym typeface="Calibri"/>
            </a:endParaRPr>
          </a:p>
          <a:p>
            <a:pPr indent="0" lvl="0" marL="0" marR="0" rtl="1" algn="r">
              <a:lnSpc>
                <a:spcPct val="100000"/>
              </a:lnSpc>
              <a:spcBef>
                <a:spcPts val="0"/>
              </a:spcBef>
              <a:spcAft>
                <a:spcPts val="0"/>
              </a:spcAft>
              <a:buNone/>
            </a:pPr>
            <a:r>
              <a:t/>
            </a:r>
            <a:endParaRPr sz="1050">
              <a:solidFill>
                <a:schemeClr val="dk1"/>
              </a:solidFill>
              <a:latin typeface="Times New Roman"/>
              <a:ea typeface="Times New Roman"/>
              <a:cs typeface="Times New Roman"/>
              <a:sym typeface="Times New Roman"/>
            </a:endParaRPr>
          </a:p>
          <a:p>
            <a:pPr indent="0" lvl="0" marL="395605" marR="0" rtl="1" algn="r">
              <a:lnSpc>
                <a:spcPct val="100000"/>
              </a:lnSpc>
              <a:spcBef>
                <a:spcPts val="0"/>
              </a:spcBef>
              <a:spcAft>
                <a:spcPts val="0"/>
              </a:spcAft>
              <a:buNone/>
            </a:pPr>
            <a:r>
              <a:rPr lang="ar-SA" sz="1400">
                <a:solidFill>
                  <a:schemeClr val="dk1"/>
                </a:solidFill>
                <a:latin typeface="Calibri"/>
                <a:ea typeface="Calibri"/>
                <a:cs typeface="Calibri"/>
                <a:sym typeface="Calibri"/>
              </a:rPr>
              <a:t>يتوفر </a:t>
            </a:r>
            <a:r>
              <a:rPr b="1" lang="ar-SA" sz="1400">
                <a:solidFill>
                  <a:schemeClr val="dk1"/>
                </a:solidFill>
                <a:latin typeface="Arial"/>
                <a:ea typeface="Arial"/>
                <a:cs typeface="Arial"/>
                <a:sym typeface="Arial"/>
              </a:rPr>
              <a:t>قالب قابل للتنزيل</a:t>
            </a:r>
            <a:r>
              <a:rPr lang="ar-SA" sz="1400">
                <a:solidFill>
                  <a:schemeClr val="dk1"/>
                </a:solidFill>
                <a:latin typeface="Calibri"/>
                <a:ea typeface="Calibri"/>
                <a:cs typeface="Calibri"/>
                <a:sym typeface="Calibri"/>
              </a:rPr>
              <a:t> من موقعنا على الإنترنت.</a:t>
            </a:r>
            <a:endParaRPr/>
          </a:p>
        </p:txBody>
      </p:sp>
      <p:sp>
        <p:nvSpPr>
          <p:cNvPr id="979" name="Google Shape;979;p69"/>
          <p:cNvSpPr/>
          <p:nvPr/>
        </p:nvSpPr>
        <p:spPr>
          <a:xfrm>
            <a:off x="9968884" y="1892128"/>
            <a:ext cx="276220" cy="26306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80" name="Google Shape;980;p69"/>
          <p:cNvSpPr txBox="1"/>
          <p:nvPr/>
        </p:nvSpPr>
        <p:spPr>
          <a:xfrm>
            <a:off x="679367" y="233611"/>
            <a:ext cx="4743533" cy="2124621"/>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76200">
            <a:spAutoFit/>
          </a:bodyPr>
          <a:lstStyle/>
          <a:p>
            <a:pPr indent="0" lvl="0" marL="81915" marR="0" rtl="1" algn="r">
              <a:lnSpc>
                <a:spcPct val="100000"/>
              </a:lnSpc>
              <a:spcBef>
                <a:spcPts val="0"/>
              </a:spcBef>
              <a:spcAft>
                <a:spcPts val="0"/>
              </a:spcAft>
              <a:buNone/>
            </a:pPr>
            <a:r>
              <a:rPr b="1" lang="ar-SA" sz="1200">
                <a:solidFill>
                  <a:schemeClr val="dk1"/>
                </a:solidFill>
                <a:latin typeface="Arial"/>
                <a:ea typeface="Arial"/>
                <a:cs typeface="Arial"/>
                <a:sym typeface="Arial"/>
              </a:rPr>
              <a:t>ملاحظات إرشادية:</a:t>
            </a:r>
            <a:endParaRPr/>
          </a:p>
          <a:p>
            <a:pPr indent="-179705" lvl="0" marL="261620" marR="0" rtl="1" algn="r">
              <a:lnSpc>
                <a:spcPct val="100000"/>
              </a:lnSpc>
              <a:spcBef>
                <a:spcPts val="91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مقياس التقييم: 1 = غير صحيحة، 2 = صحيحة جزئيًا، 3 = صحيحة تمامًا</a:t>
            </a:r>
            <a:endParaRPr/>
          </a:p>
          <a:p>
            <a:pPr indent="-179705" lvl="0" marL="261620" marR="114935" rtl="1" algn="r">
              <a:lnSpc>
                <a:spcPct val="120800"/>
              </a:lnSpc>
              <a:spcBef>
                <a:spcPts val="585"/>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يمكن للطلاب إما إكمال تقييم واحد للمجموعة أو واحد لكل طالب. قد يكون هذا نشاطًا مثيرًا للاهتمام، حيث قد يكون لدى الأعضاء المختلفين في المجموعة تصورات مختلفة جدًا وهذا يمكن أن يؤدي إلى مناقشة جيدة</a:t>
            </a:r>
            <a:endParaRPr/>
          </a:p>
          <a:p>
            <a:pPr indent="-179705" lvl="0" marL="261620" marR="264795" rtl="1" algn="r">
              <a:lnSpc>
                <a:spcPct val="120000"/>
              </a:lnSpc>
              <a:spcBef>
                <a:spcPts val="620"/>
              </a:spcBef>
              <a:spcAft>
                <a:spcPts val="0"/>
              </a:spcAft>
              <a:buClr>
                <a:schemeClr val="dk1"/>
              </a:buClr>
              <a:buSzPts val="1000"/>
              <a:buFont typeface="Noto Sans Symbols"/>
              <a:buChar char="●"/>
            </a:pPr>
            <a:r>
              <a:rPr lang="ar-SA" sz="1200">
                <a:solidFill>
                  <a:schemeClr val="dk1"/>
                </a:solidFill>
                <a:latin typeface="Arimo"/>
                <a:ea typeface="Arimo"/>
                <a:cs typeface="Arimo"/>
                <a:sym typeface="Arimo"/>
              </a:rPr>
              <a:t>المثال الموجود في هذه الصفحة مخصص للطلاب الأكبر سنًا، بما في ذلك البالغون. توجد على موقع T-SEDA الإلكتروني نسخة للأطفال الصغار، لذا يمكنك اختيار النسخة الأنسب</a:t>
            </a:r>
            <a:endParaRPr sz="500">
              <a:solidFill>
                <a:schemeClr val="dk1"/>
              </a:solidFill>
              <a:latin typeface="Arimo"/>
              <a:ea typeface="Arimo"/>
              <a:cs typeface="Arimo"/>
              <a:sym typeface="Arimo"/>
            </a:endParaRPr>
          </a:p>
          <a:p>
            <a:pPr indent="-158538" lvl="0" marL="261620" marR="264795" rtl="1" algn="r">
              <a:lnSpc>
                <a:spcPct val="120000"/>
              </a:lnSpc>
              <a:spcBef>
                <a:spcPts val="0"/>
              </a:spcBef>
              <a:spcAft>
                <a:spcPts val="0"/>
              </a:spcAft>
              <a:buClr>
                <a:schemeClr val="dk1"/>
              </a:buClr>
              <a:buSzPts val="333"/>
              <a:buFont typeface="Noto Sans Symbols"/>
              <a:buNone/>
            </a:pPr>
            <a:r>
              <a:t/>
            </a:r>
            <a:endParaRPr sz="400">
              <a:solidFill>
                <a:schemeClr val="dk1"/>
              </a:solidFill>
              <a:latin typeface="Arimo"/>
              <a:ea typeface="Arimo"/>
              <a:cs typeface="Arimo"/>
              <a:sym typeface="Arimo"/>
            </a:endParaRPr>
          </a:p>
        </p:txBody>
      </p:sp>
      <p:graphicFrame>
        <p:nvGraphicFramePr>
          <p:cNvPr id="981" name="Google Shape;981;p69"/>
          <p:cNvGraphicFramePr/>
          <p:nvPr/>
        </p:nvGraphicFramePr>
        <p:xfrm>
          <a:off x="598712" y="2409825"/>
          <a:ext cx="3000000" cy="3000000"/>
        </p:xfrm>
        <a:graphic>
          <a:graphicData uri="http://schemas.openxmlformats.org/drawingml/2006/table">
            <a:tbl>
              <a:tblPr bandRow="1" firstRow="1">
                <a:noFill/>
                <a:tableStyleId>{39A37FA2-8D4B-4AD9-9F46-37E25183F264}</a:tableStyleId>
              </a:tblPr>
              <a:tblGrid>
                <a:gridCol w="7691725"/>
                <a:gridCol w="1909475"/>
              </a:tblGrid>
              <a:tr h="407725">
                <a:tc>
                  <a:txBody>
                    <a:bodyPr/>
                    <a:lstStyle/>
                    <a:p>
                      <a:pPr indent="0" lvl="0" marL="33020" marR="0" rtl="1" algn="r">
                        <a:lnSpc>
                          <a:spcPct val="100000"/>
                        </a:lnSpc>
                        <a:spcBef>
                          <a:spcPts val="0"/>
                        </a:spcBef>
                        <a:spcAft>
                          <a:spcPts val="0"/>
                        </a:spcAft>
                        <a:buNone/>
                      </a:pPr>
                      <a:r>
                        <a:rPr b="1" lang="ar-SA" sz="1400">
                          <a:latin typeface="Arial"/>
                          <a:ea typeface="Arial"/>
                          <a:cs typeface="Arial"/>
                          <a:sym typeface="Arial"/>
                        </a:rPr>
                        <a:t>المعايير</a:t>
                      </a:r>
                      <a:endParaRPr/>
                    </a:p>
                  </a:txBody>
                  <a:tcPr marT="29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b="1" lang="ar-SA" sz="1400">
                          <a:latin typeface="Arial"/>
                          <a:ea typeface="Arial"/>
                          <a:cs typeface="Arial"/>
                          <a:sym typeface="Arial"/>
                        </a:rPr>
                        <a:t>التقييم</a:t>
                      </a:r>
                      <a:endParaRPr/>
                    </a:p>
                  </a:txBody>
                  <a:tcPr marT="29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1" algn="r">
                        <a:lnSpc>
                          <a:spcPct val="100000"/>
                        </a:lnSpc>
                        <a:spcBef>
                          <a:spcPts val="0"/>
                        </a:spcBef>
                        <a:spcAft>
                          <a:spcPts val="0"/>
                        </a:spcAft>
                        <a:buNone/>
                      </a:pPr>
                      <a:r>
                        <a:rPr b="1" lang="ar-SA" sz="1200">
                          <a:latin typeface="Arial"/>
                          <a:ea typeface="Arial"/>
                          <a:cs typeface="Arial"/>
                          <a:sym typeface="Arial"/>
                        </a:rPr>
                        <a:t>G1 - شارك كل فرد من المجموعة</a:t>
                      </a:r>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1" algn="r">
                        <a:lnSpc>
                          <a:spcPct val="100000"/>
                        </a:lnSpc>
                        <a:spcBef>
                          <a:spcPts val="0"/>
                        </a:spcBef>
                        <a:spcAft>
                          <a:spcPts val="0"/>
                        </a:spcAft>
                        <a:buNone/>
                      </a:pPr>
                      <a:r>
                        <a:rPr b="1" lang="ar-SA" sz="1200">
                          <a:latin typeface="Arial"/>
                          <a:ea typeface="Arial"/>
                          <a:cs typeface="Arial"/>
                          <a:sym typeface="Arial"/>
                        </a:rPr>
                        <a:t>G2 - عملنا كمجموعة واحدة ولم ننقسم</a:t>
                      </a:r>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1" algn="r">
                        <a:lnSpc>
                          <a:spcPct val="100000"/>
                        </a:lnSpc>
                        <a:spcBef>
                          <a:spcPts val="0"/>
                        </a:spcBef>
                        <a:spcAft>
                          <a:spcPts val="0"/>
                        </a:spcAft>
                        <a:buNone/>
                      </a:pPr>
                      <a:r>
                        <a:rPr b="1" lang="ar-SA" sz="1200">
                          <a:latin typeface="Arial"/>
                          <a:ea typeface="Arial"/>
                          <a:cs typeface="Arial"/>
                          <a:sym typeface="Arial"/>
                        </a:rPr>
                        <a:t>G3 - كان معظم حديثنا أو كله حول المهمة التي كنا نؤديها</a:t>
                      </a:r>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1" algn="r">
                        <a:lnSpc>
                          <a:spcPct val="100000"/>
                        </a:lnSpc>
                        <a:spcBef>
                          <a:spcPts val="0"/>
                        </a:spcBef>
                        <a:spcAft>
                          <a:spcPts val="0"/>
                        </a:spcAft>
                        <a:buNone/>
                      </a:pPr>
                      <a:r>
                        <a:rPr b="1" lang="ar-SA" sz="1200">
                          <a:latin typeface="Arial"/>
                          <a:ea typeface="Arial"/>
                          <a:cs typeface="Arial"/>
                          <a:sym typeface="Arial"/>
                        </a:rPr>
                        <a:t>G4 - شاركنا أفكارنا وانطلقنا بعضنا من أفكار بعض</a:t>
                      </a:r>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1" algn="r">
                        <a:lnSpc>
                          <a:spcPct val="100000"/>
                        </a:lnSpc>
                        <a:spcBef>
                          <a:spcPts val="0"/>
                        </a:spcBef>
                        <a:spcAft>
                          <a:spcPts val="0"/>
                        </a:spcAft>
                        <a:buNone/>
                      </a:pPr>
                      <a:r>
                        <a:rPr b="1" lang="ar-SA" sz="1200">
                          <a:latin typeface="Arial"/>
                          <a:ea typeface="Arial"/>
                          <a:cs typeface="Arial"/>
                          <a:sym typeface="Arial"/>
                        </a:rPr>
                        <a:t>G5 - استمعنا باهتمام عندما كان الآخرون يتحدثون واستوعبنا ما يقولونه</a:t>
                      </a:r>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1" algn="r">
                        <a:lnSpc>
                          <a:spcPct val="100000"/>
                        </a:lnSpc>
                        <a:spcBef>
                          <a:spcPts val="0"/>
                        </a:spcBef>
                        <a:spcAft>
                          <a:spcPts val="0"/>
                        </a:spcAft>
                        <a:buNone/>
                      </a:pPr>
                      <a:r>
                        <a:rPr b="1" lang="ar-SA" sz="1200">
                          <a:latin typeface="Arial"/>
                          <a:ea typeface="Arial"/>
                          <a:cs typeface="Arial"/>
                          <a:sym typeface="Arial"/>
                        </a:rPr>
                        <a:t>G6 - استمتعنا بالعمل معًا في مجموعة</a:t>
                      </a:r>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1" algn="r">
                        <a:lnSpc>
                          <a:spcPct val="100000"/>
                        </a:lnSpc>
                        <a:spcBef>
                          <a:spcPts val="0"/>
                        </a:spcBef>
                        <a:spcAft>
                          <a:spcPts val="0"/>
                        </a:spcAft>
                        <a:buNone/>
                      </a:pPr>
                      <a:r>
                        <a:rPr b="1" lang="ar-SA" sz="1200">
                          <a:latin typeface="Arial"/>
                          <a:ea typeface="Arial"/>
                          <a:cs typeface="Arial"/>
                          <a:sym typeface="Arial"/>
                        </a:rPr>
                        <a:t>G7 - عندما قدمنا اقتراحات أو اتفقنا/ لم نتفق مع الآخرين، كنا نقدم الأسباب</a:t>
                      </a:r>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1" algn="r">
                        <a:lnSpc>
                          <a:spcPct val="100000"/>
                        </a:lnSpc>
                        <a:spcBef>
                          <a:spcPts val="0"/>
                        </a:spcBef>
                        <a:spcAft>
                          <a:spcPts val="0"/>
                        </a:spcAft>
                        <a:buNone/>
                      </a:pPr>
                      <a:r>
                        <a:rPr b="1" lang="ar-SA" sz="1200">
                          <a:latin typeface="Arial"/>
                          <a:ea typeface="Arial"/>
                          <a:cs typeface="Arial"/>
                          <a:sym typeface="Arial"/>
                        </a:rPr>
                        <a:t>G8 - تحدينا أفكارنا فيما بيننا أو علقنا عليها بطريقة محترمة وبناءة</a:t>
                      </a:r>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1" algn="r">
                        <a:lnSpc>
                          <a:spcPct val="100000"/>
                        </a:lnSpc>
                        <a:spcBef>
                          <a:spcPts val="0"/>
                        </a:spcBef>
                        <a:spcAft>
                          <a:spcPts val="0"/>
                        </a:spcAft>
                        <a:buNone/>
                      </a:pPr>
                      <a:r>
                        <a:rPr b="1" lang="ar-SA" sz="1200">
                          <a:latin typeface="Arial"/>
                          <a:ea typeface="Arial"/>
                          <a:cs typeface="Arial"/>
                          <a:sym typeface="Arial"/>
                        </a:rPr>
                        <a:t>G9 - حاولنا التوصل إلى توافق أو حل وسط إذا كان هناك خلاف</a:t>
                      </a:r>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5250">
                <a:tc>
                  <a:txBody>
                    <a:bodyPr/>
                    <a:lstStyle/>
                    <a:p>
                      <a:pPr indent="0" lvl="0" marL="33020" marR="0" rtl="1" algn="r">
                        <a:lnSpc>
                          <a:spcPct val="100000"/>
                        </a:lnSpc>
                        <a:spcBef>
                          <a:spcPts val="0"/>
                        </a:spcBef>
                        <a:spcAft>
                          <a:spcPts val="0"/>
                        </a:spcAft>
                        <a:buNone/>
                      </a:pPr>
                      <a:r>
                        <a:rPr b="1" lang="ar-SA" sz="1200">
                          <a:solidFill>
                            <a:schemeClr val="dk1"/>
                          </a:solidFill>
                          <a:latin typeface="Arial"/>
                          <a:ea typeface="Arial"/>
                          <a:cs typeface="Arial"/>
                          <a:sym typeface="Arial"/>
                        </a:rPr>
                        <a:t>G10 - ساعدتنا مناقشاتنا وخلافاتنا على التعلم بعضنا من بعض</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82" name="Google Shape;982;p69"/>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6" name="Shape 986"/>
        <p:cNvGrpSpPr/>
        <p:nvPr/>
      </p:nvGrpSpPr>
      <p:grpSpPr>
        <a:xfrm>
          <a:off x="0" y="0"/>
          <a:ext cx="0" cy="0"/>
          <a:chOff x="0" y="0"/>
          <a:chExt cx="0" cy="0"/>
        </a:xfrm>
      </p:grpSpPr>
      <p:sp>
        <p:nvSpPr>
          <p:cNvPr id="987" name="Google Shape;987;p70"/>
          <p:cNvSpPr/>
          <p:nvPr/>
        </p:nvSpPr>
        <p:spPr>
          <a:xfrm>
            <a:off x="151010" y="36710"/>
            <a:ext cx="5086350" cy="1524000"/>
          </a:xfrm>
          <a:custGeom>
            <a:rect b="b" l="l" r="r" t="t"/>
            <a:pathLst>
              <a:path extrusionOk="0" h="1524000" w="5086350">
                <a:moveTo>
                  <a:pt x="0" y="0"/>
                </a:moveTo>
                <a:lnTo>
                  <a:pt x="5086350" y="0"/>
                </a:lnTo>
                <a:lnTo>
                  <a:pt x="5086350" y="1524000"/>
                </a:lnTo>
                <a:lnTo>
                  <a:pt x="0" y="1524000"/>
                </a:lnTo>
                <a:lnTo>
                  <a:pt x="0" y="0"/>
                </a:lnTo>
                <a:close/>
              </a:path>
            </a:pathLst>
          </a:custGeom>
          <a:solidFill>
            <a:srgbClr val="FFFFFF"/>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988" name="Google Shape;988;p70"/>
          <p:cNvGraphicFramePr/>
          <p:nvPr/>
        </p:nvGraphicFramePr>
        <p:xfrm>
          <a:off x="147963" y="200025"/>
          <a:ext cx="3000000" cy="3000000"/>
        </p:xfrm>
        <a:graphic>
          <a:graphicData uri="http://schemas.openxmlformats.org/drawingml/2006/table">
            <a:tbl>
              <a:tblPr bandRow="1" firstRow="1">
                <a:noFill/>
                <a:tableStyleId>{39A37FA2-8D4B-4AD9-9F46-37E25183F264}</a:tableStyleId>
              </a:tblPr>
              <a:tblGrid>
                <a:gridCol w="235350"/>
                <a:gridCol w="4822775"/>
                <a:gridCol w="371125"/>
                <a:gridCol w="457075"/>
                <a:gridCol w="545600"/>
                <a:gridCol w="502925"/>
                <a:gridCol w="481575"/>
                <a:gridCol w="539500"/>
                <a:gridCol w="539500"/>
                <a:gridCol w="527300"/>
                <a:gridCol w="1359925"/>
              </a:tblGrid>
              <a:tr h="1326450">
                <a:tc gridSpan="2">
                  <a:txBody>
                    <a:bodyPr/>
                    <a:lstStyle/>
                    <a:p>
                      <a:pPr indent="0" lvl="0" marL="81915" marR="0" rtl="1" algn="r">
                        <a:lnSpc>
                          <a:spcPct val="100000"/>
                        </a:lnSpc>
                        <a:spcBef>
                          <a:spcPts val="0"/>
                        </a:spcBef>
                        <a:spcAft>
                          <a:spcPts val="0"/>
                        </a:spcAft>
                        <a:buNone/>
                      </a:pPr>
                      <a:r>
                        <a:rPr b="1" lang="ar-SA" sz="1400">
                          <a:latin typeface="Arial"/>
                          <a:ea typeface="Arial"/>
                          <a:cs typeface="Arial"/>
                          <a:sym typeface="Arial"/>
                        </a:rPr>
                        <a:t>2H: استبيان التعليم بالحوار: التقييم الذاتي للممارسات</a:t>
                      </a:r>
                      <a:endParaRPr/>
                    </a:p>
                    <a:p>
                      <a:pPr indent="0" lvl="0" marL="81915" marR="97155" rtl="1" algn="r">
                        <a:lnSpc>
                          <a:spcPct val="121700"/>
                        </a:lnSpc>
                        <a:spcBef>
                          <a:spcPts val="630"/>
                        </a:spcBef>
                        <a:spcAft>
                          <a:spcPts val="0"/>
                        </a:spcAft>
                        <a:buNone/>
                      </a:pPr>
                      <a:r>
                        <a:rPr lang="ar-SA" sz="1150">
                          <a:latin typeface="Arimo"/>
                          <a:ea typeface="Arimo"/>
                          <a:cs typeface="Arimo"/>
                          <a:sym typeface="Arimo"/>
                        </a:rPr>
                        <a:t>هذا القالب مخصص لك كي تقيّم ممارستك. يمكنك القيام بذلك في مراحل مختلفة خلال استعلامك، لتحديد التغيرات التي تطرأ على ممارساتك.      </a:t>
                      </a:r>
                      <a:endParaRPr/>
                    </a:p>
                    <a:p>
                      <a:pPr indent="0" lvl="0" marL="342900" marR="97155" rtl="1" algn="r">
                        <a:lnSpc>
                          <a:spcPct val="121700"/>
                        </a:lnSpc>
                        <a:spcBef>
                          <a:spcPts val="630"/>
                        </a:spcBef>
                        <a:spcAft>
                          <a:spcPts val="0"/>
                        </a:spcAft>
                        <a:buNone/>
                      </a:pPr>
                      <a:r>
                        <a:rPr lang="ar-SA" sz="1150"/>
                        <a:t>يتوفر </a:t>
                      </a:r>
                      <a:r>
                        <a:rPr b="1" lang="ar-SA" sz="1150">
                          <a:latin typeface="Arial"/>
                          <a:ea typeface="Arial"/>
                          <a:cs typeface="Arial"/>
                          <a:sym typeface="Arial"/>
                        </a:rPr>
                        <a:t>قالب قابل للتنزيل</a:t>
                      </a:r>
                      <a:r>
                        <a:rPr lang="ar-SA" sz="1150"/>
                        <a:t> من موقعنا على الإنترنت.</a:t>
                      </a:r>
                      <a:endParaRPr/>
                    </a:p>
                  </a:txBody>
                  <a:tcPr marT="7175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a:txBody>
                    <a:bodyPr/>
                    <a:lstStyle/>
                    <a:p>
                      <a:pPr indent="0" lvl="0" marL="0" marR="0" rtl="1" algn="r">
                        <a:spcBef>
                          <a:spcPts val="0"/>
                        </a:spcBef>
                        <a:spcAft>
                          <a:spcPts val="0"/>
                        </a:spcAft>
                        <a:buNone/>
                      </a:pPr>
                      <a:r>
                        <a:t/>
                      </a:r>
                      <a:endParaRPr sz="1200">
                        <a:latin typeface="Arial"/>
                        <a:ea typeface="Arial"/>
                        <a:cs typeface="Arial"/>
                        <a:sym typeface="Arial"/>
                      </a:endParaRPr>
                    </a:p>
                  </a:txBody>
                  <a:tcPr marT="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B cap="flat" cmpd="sng" w="31725">
                      <a:solidFill>
                        <a:srgbClr val="2791A6"/>
                      </a:solidFill>
                      <a:prstDash val="solid"/>
                      <a:round/>
                      <a:headEnd len="sm" w="sm" type="none"/>
                      <a:tailEnd len="sm" w="sm" type="none"/>
                    </a:lnB>
                  </a:tcPr>
                </a:tc>
                <a:tc gridSpan="8">
                  <a:txBody>
                    <a:bodyPr/>
                    <a:lstStyle/>
                    <a:p>
                      <a:pPr indent="0" lvl="0" marL="81280" marR="0" rtl="1" algn="r">
                        <a:lnSpc>
                          <a:spcPct val="100000"/>
                        </a:lnSpc>
                        <a:spcBef>
                          <a:spcPts val="0"/>
                        </a:spcBef>
                        <a:spcAft>
                          <a:spcPts val="0"/>
                        </a:spcAft>
                        <a:buNone/>
                      </a:pPr>
                      <a:r>
                        <a:rPr b="1" lang="ar-SA" sz="1150">
                          <a:latin typeface="Arial"/>
                          <a:ea typeface="Arial"/>
                          <a:cs typeface="Arial"/>
                          <a:sym typeface="Arial"/>
                        </a:rPr>
                        <a:t>ملاحظات إرشادية:</a:t>
                      </a:r>
                      <a:endParaRPr/>
                    </a:p>
                    <a:p>
                      <a:pPr indent="0" lvl="0" marL="81280" marR="0" rtl="1" algn="r">
                        <a:lnSpc>
                          <a:spcPct val="100000"/>
                        </a:lnSpc>
                        <a:spcBef>
                          <a:spcPts val="645"/>
                        </a:spcBef>
                        <a:spcAft>
                          <a:spcPts val="0"/>
                        </a:spcAft>
                        <a:buNone/>
                      </a:pPr>
                      <a:r>
                        <a:rPr b="1" lang="ar-SA" sz="1150">
                          <a:latin typeface="Arial"/>
                          <a:ea typeface="Arial"/>
                          <a:cs typeface="Arial"/>
                          <a:sym typeface="Arial"/>
                        </a:rPr>
                        <a:t>هناك ثلاثة أقسام:</a:t>
                      </a:r>
                      <a:r>
                        <a:rPr lang="ar-SA" sz="1150"/>
                        <a:t> خلق </a:t>
                      </a:r>
                      <a:r>
                        <a:rPr b="1" lang="ar-SA" sz="1150">
                          <a:latin typeface="Arial"/>
                          <a:ea typeface="Arial"/>
                          <a:cs typeface="Arial"/>
                          <a:sym typeface="Arial"/>
                        </a:rPr>
                        <a:t>انفتاح على الحوار</a:t>
                      </a:r>
                      <a:r>
                        <a:rPr lang="ar-SA" sz="1150"/>
                        <a:t> (أ - البنود 1 إلى 5)، طلب </a:t>
                      </a:r>
                      <a:r>
                        <a:rPr b="1" lang="ar-SA" sz="1150">
                          <a:latin typeface="Arial"/>
                          <a:ea typeface="Arial"/>
                          <a:cs typeface="Arial"/>
                          <a:sym typeface="Arial"/>
                        </a:rPr>
                        <a:t>مساهمات الطلاب</a:t>
                      </a:r>
                      <a:r>
                        <a:rPr lang="ar-SA" sz="1150"/>
                        <a:t> (ب - البنود 6 إلى 9) وتعزيز </a:t>
                      </a:r>
                      <a:r>
                        <a:rPr b="1" lang="ar-SA" sz="1150">
                          <a:latin typeface="Arial"/>
                          <a:ea typeface="Arial"/>
                          <a:cs typeface="Arial"/>
                          <a:sym typeface="Arial"/>
                        </a:rPr>
                        <a:t>المشاركة الحوارية</a:t>
                      </a:r>
                      <a:r>
                        <a:rPr lang="ar-SA" sz="1150"/>
                        <a:t> (ج - البنود 10 إلى 18، في الصفحة التالية).</a:t>
                      </a:r>
                      <a:endParaRPr/>
                    </a:p>
                    <a:p>
                      <a:pPr indent="0" lvl="0" marL="81280" marR="0" rtl="1" algn="r">
                        <a:lnSpc>
                          <a:spcPct val="100000"/>
                        </a:lnSpc>
                        <a:spcBef>
                          <a:spcPts val="645"/>
                        </a:spcBef>
                        <a:spcAft>
                          <a:spcPts val="0"/>
                        </a:spcAft>
                        <a:buNone/>
                      </a:pPr>
                      <a:r>
                        <a:rPr lang="ar-SA" sz="1150">
                          <a:latin typeface="Arimo"/>
                          <a:ea typeface="Arimo"/>
                          <a:cs typeface="Arimo"/>
                          <a:sym typeface="Arimo"/>
                        </a:rPr>
                        <a:t>لكل بند، حدد المربع الأكثر ملاءمة، وامنح نفسك درجة.</a:t>
                      </a:r>
                      <a:endParaRPr/>
                    </a:p>
                  </a:txBody>
                  <a:tcPr marT="81925"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c hMerge="1"/>
                <a:tc hMerge="1"/>
                <a:tc hMerge="1"/>
                <a:tc hMerge="1"/>
                <a:tc hMerge="1"/>
              </a:tr>
              <a:tr h="778400">
                <a:tc rowSpan="14">
                  <a:txBody>
                    <a:bodyPr/>
                    <a:lstStyle/>
                    <a:p>
                      <a:pPr indent="0" lvl="0" marL="0" marR="0" rtl="1" algn="r">
                        <a:spcBef>
                          <a:spcPts val="0"/>
                        </a:spcBef>
                        <a:spcAft>
                          <a:spcPts val="0"/>
                        </a:spcAft>
                        <a:buNone/>
                      </a:pPr>
                      <a:r>
                        <a:t/>
                      </a:r>
                      <a:endParaRPr sz="1200">
                        <a:latin typeface="Arimo"/>
                        <a:ea typeface="Arimo"/>
                        <a:cs typeface="Arimo"/>
                        <a:sym typeface="Arimo"/>
                      </a:endParaRPr>
                    </a:p>
                  </a:txBody>
                  <a:tcPr marT="0" marB="0" marR="0" marL="0">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tcPr>
                </a:tc>
                <a:tc gridSpan="3">
                  <a:txBody>
                    <a:bodyPr/>
                    <a:lstStyle/>
                    <a:p>
                      <a:pPr indent="0" lvl="0" marL="57785" marR="648335" rtl="1" algn="r">
                        <a:lnSpc>
                          <a:spcPct val="120000"/>
                        </a:lnSpc>
                        <a:spcBef>
                          <a:spcPts val="0"/>
                        </a:spcBef>
                        <a:spcAft>
                          <a:spcPts val="0"/>
                        </a:spcAft>
                        <a:buNone/>
                      </a:pPr>
                      <a:r>
                        <a:rPr lang="ar-SA" sz="1100">
                          <a:latin typeface="Arial"/>
                          <a:ea typeface="Arial"/>
                          <a:cs typeface="Arial"/>
                          <a:sym typeface="Arial"/>
                        </a:rPr>
                        <a:t>ضع في اعتبارك العبارات التالية فيما يتعلق بممارساتك وحدد مستوى موافقتك من </a:t>
                      </a:r>
                      <a:r>
                        <a:rPr b="1" lang="ar-SA" sz="1100">
                          <a:latin typeface="Arial"/>
                          <a:ea typeface="Arial"/>
                          <a:cs typeface="Arial"/>
                          <a:sym typeface="Arial"/>
                        </a:rPr>
                        <a:t>(1) "لا أوافق أبدًا"</a:t>
                      </a:r>
                      <a:r>
                        <a:rPr lang="ar-SA" sz="1100">
                          <a:latin typeface="Arial"/>
                          <a:ea typeface="Arial"/>
                          <a:cs typeface="Arial"/>
                          <a:sym typeface="Arial"/>
                        </a:rPr>
                        <a:t> إلى </a:t>
                      </a:r>
                      <a:r>
                        <a:rPr b="1" lang="ar-SA" sz="1100">
                          <a:latin typeface="Arial"/>
                          <a:ea typeface="Arial"/>
                          <a:cs typeface="Arial"/>
                          <a:sym typeface="Arial"/>
                        </a:rPr>
                        <a:t>(6) "أوافق تمامًا"</a:t>
                      </a:r>
                      <a:r>
                        <a:rPr lang="ar-SA" sz="1100">
                          <a:latin typeface="Arial"/>
                          <a:ea typeface="Arial"/>
                          <a:cs typeface="Arial"/>
                          <a:sym typeface="Arial"/>
                        </a:rPr>
                        <a:t>.</a:t>
                      </a:r>
                      <a:endParaRPr/>
                    </a:p>
                    <a:p>
                      <a:pPr indent="0" lvl="0" marL="96520" marR="0" rtl="1" algn="r">
                        <a:lnSpc>
                          <a:spcPct val="100000"/>
                        </a:lnSpc>
                        <a:spcBef>
                          <a:spcPts val="380"/>
                        </a:spcBef>
                        <a:spcAft>
                          <a:spcPts val="0"/>
                        </a:spcAft>
                        <a:buNone/>
                      </a:pPr>
                      <a:r>
                        <a:rPr b="1" lang="ar-SA" sz="1100">
                          <a:latin typeface="Arial"/>
                          <a:ea typeface="Arial"/>
                          <a:cs typeface="Arial"/>
                          <a:sym typeface="Arial"/>
                        </a:rPr>
                        <a:t>خلال تدريسي،...</a:t>
                      </a:r>
                      <a:endParaRPr/>
                    </a:p>
                  </a:txBody>
                  <a:tcPr marT="222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54610" marR="0" rtl="1" algn="r">
                        <a:lnSpc>
                          <a:spcPct val="100000"/>
                        </a:lnSpc>
                        <a:spcBef>
                          <a:spcPts val="0"/>
                        </a:spcBef>
                        <a:spcAft>
                          <a:spcPts val="0"/>
                        </a:spcAft>
                        <a:buNone/>
                      </a:pPr>
                      <a:r>
                        <a:rPr lang="ar-SA" sz="1000">
                          <a:latin typeface="Arial"/>
                          <a:ea typeface="Arial"/>
                          <a:cs typeface="Arial"/>
                          <a:sym typeface="Arial"/>
                        </a:rPr>
                        <a:t>(1)</a:t>
                      </a:r>
                      <a:endParaRPr/>
                    </a:p>
                    <a:p>
                      <a:pPr indent="0" lvl="0" marL="53975" marR="118110" rtl="1" algn="r">
                        <a:lnSpc>
                          <a:spcPct val="123300"/>
                        </a:lnSpc>
                        <a:spcBef>
                          <a:spcPts val="690"/>
                        </a:spcBef>
                        <a:spcAft>
                          <a:spcPts val="0"/>
                        </a:spcAft>
                        <a:buNone/>
                      </a:pPr>
                      <a:r>
                        <a:rPr lang="ar-SA" sz="700">
                          <a:latin typeface="Arial"/>
                          <a:ea typeface="Arial"/>
                          <a:cs typeface="Arial"/>
                          <a:sym typeface="Arial"/>
                        </a:rPr>
                        <a:t>لا أوافق أبدًا</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(2)</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4610" marR="0" rtl="1" algn="r">
                        <a:lnSpc>
                          <a:spcPct val="100000"/>
                        </a:lnSpc>
                        <a:spcBef>
                          <a:spcPts val="0"/>
                        </a:spcBef>
                        <a:spcAft>
                          <a:spcPts val="0"/>
                        </a:spcAft>
                        <a:buNone/>
                      </a:pPr>
                      <a:r>
                        <a:rPr lang="ar-SA" sz="1000">
                          <a:latin typeface="Arial"/>
                          <a:ea typeface="Arial"/>
                          <a:cs typeface="Arial"/>
                          <a:sym typeface="Arial"/>
                        </a:rPr>
                        <a:t>(3)</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(4)</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(5)</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(6)</a:t>
                      </a:r>
                      <a:endParaRPr/>
                    </a:p>
                    <a:p>
                      <a:pPr indent="0" lvl="0" marL="57785" marR="97155" rtl="1" algn="r">
                        <a:lnSpc>
                          <a:spcPct val="123300"/>
                        </a:lnSpc>
                        <a:spcBef>
                          <a:spcPts val="690"/>
                        </a:spcBef>
                        <a:spcAft>
                          <a:spcPts val="0"/>
                        </a:spcAft>
                        <a:buNone/>
                      </a:pPr>
                      <a:r>
                        <a:rPr lang="ar-SA" sz="700">
                          <a:latin typeface="Arial"/>
                          <a:ea typeface="Arial"/>
                          <a:cs typeface="Arial"/>
                          <a:sym typeface="Arial"/>
                        </a:rPr>
                        <a:t>أوافق تمامًا</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rowSpan="14">
                  <a:txBody>
                    <a:bodyPr/>
                    <a:lstStyle/>
                    <a:p>
                      <a:pPr indent="0" lvl="0" marL="0" marR="0" rtl="1" algn="r">
                        <a:spcBef>
                          <a:spcPts val="0"/>
                        </a:spcBef>
                        <a:spcAft>
                          <a:spcPts val="0"/>
                        </a:spcAft>
                        <a:buNone/>
                      </a:pPr>
                      <a:r>
                        <a:t/>
                      </a:r>
                      <a:endParaRPr sz="6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T cap="flat" cmpd="sng" w="31725">
                      <a:solidFill>
                        <a:srgbClr val="2791A6"/>
                      </a:solidFill>
                      <a:prstDash val="solid"/>
                      <a:round/>
                      <a:headEnd len="sm" w="sm" type="none"/>
                      <a:tailEnd len="sm" w="sm" type="none"/>
                    </a:lnT>
                  </a:tcPr>
                </a:tc>
              </a:tr>
              <a:tr h="326125">
                <a:tc vMerge="1"/>
                <a:tc gridSpan="9">
                  <a:txBody>
                    <a:bodyPr/>
                    <a:lstStyle/>
                    <a:p>
                      <a:pPr indent="0" lvl="0" marL="3963034" marR="0" rtl="1" algn="r">
                        <a:lnSpc>
                          <a:spcPct val="100000"/>
                        </a:lnSpc>
                        <a:spcBef>
                          <a:spcPts val="0"/>
                        </a:spcBef>
                        <a:spcAft>
                          <a:spcPts val="0"/>
                        </a:spcAft>
                        <a:buNone/>
                      </a:pPr>
                      <a:r>
                        <a:rPr lang="ar-SA" sz="1000">
                          <a:latin typeface="Arial"/>
                          <a:ea typeface="Arial"/>
                          <a:cs typeface="Arial"/>
                          <a:sym typeface="Arial"/>
                        </a:rPr>
                        <a:t>أ. الانفتاح على الحوار</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D9D9D9"/>
                    </a:solidFill>
                  </a:tcPr>
                </a:tc>
                <a:tc hMerge="1"/>
                <a:tc hMerge="1"/>
                <a:tc hMerge="1"/>
                <a:tc hMerge="1"/>
                <a:tc hMerge="1"/>
                <a:tc hMerge="1"/>
                <a:tc hMerge="1"/>
                <a:tc hMerge="1"/>
                <a:tc vMerge="1"/>
              </a:tr>
              <a:tr h="399300">
                <a:tc vMerge="1"/>
                <a:tc gridSpan="3">
                  <a:txBody>
                    <a:bodyPr/>
                    <a:lstStyle/>
                    <a:p>
                      <a:pPr indent="0" lvl="0" marL="55880" marR="0" rtl="1" algn="r">
                        <a:lnSpc>
                          <a:spcPct val="100000"/>
                        </a:lnSpc>
                        <a:spcBef>
                          <a:spcPts val="0"/>
                        </a:spcBef>
                        <a:spcAft>
                          <a:spcPts val="0"/>
                        </a:spcAft>
                        <a:buNone/>
                      </a:pPr>
                      <a:r>
                        <a:rPr lang="ar-SA" sz="1000">
                          <a:latin typeface="Arial"/>
                          <a:ea typeface="Arial"/>
                          <a:cs typeface="Arial"/>
                          <a:sym typeface="Arial"/>
                        </a:rPr>
                        <a:t>أبني محادثات هادفة بصفتها جزءًا من دروسي من خلال تخطيط الدرس.</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275">
                <a:tc vMerge="1"/>
                <a:tc gridSpan="3">
                  <a:txBody>
                    <a:bodyPr/>
                    <a:lstStyle/>
                    <a:p>
                      <a:pPr indent="0" lvl="0" marL="55880" marR="0" rtl="1" algn="r">
                        <a:lnSpc>
                          <a:spcPct val="100000"/>
                        </a:lnSpc>
                        <a:spcBef>
                          <a:spcPts val="0"/>
                        </a:spcBef>
                        <a:spcAft>
                          <a:spcPts val="0"/>
                        </a:spcAft>
                        <a:buNone/>
                      </a:pPr>
                      <a:r>
                        <a:rPr lang="ar-SA" sz="1000">
                          <a:latin typeface="Arial"/>
                          <a:ea typeface="Arial"/>
                          <a:cs typeface="Arial"/>
                          <a:sym typeface="Arial"/>
                        </a:rPr>
                        <a:t>أمنح للأسئلة وقتًا حتى يتمكن الطلاب من فهم هدف (أهداف) التعلم.</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02325">
                <a:tc vMerge="1"/>
                <a:tc gridSpan="3">
                  <a:txBody>
                    <a:bodyPr/>
                    <a:lstStyle/>
                    <a:p>
                      <a:pPr indent="0" lvl="0" marL="53975" marR="0" rtl="1" algn="r">
                        <a:lnSpc>
                          <a:spcPct val="100000"/>
                        </a:lnSpc>
                        <a:spcBef>
                          <a:spcPts val="0"/>
                        </a:spcBef>
                        <a:spcAft>
                          <a:spcPts val="0"/>
                        </a:spcAft>
                        <a:buNone/>
                      </a:pPr>
                      <a:r>
                        <a:rPr lang="ar-SA" sz="1000">
                          <a:latin typeface="Arial"/>
                          <a:ea typeface="Arial"/>
                          <a:cs typeface="Arial"/>
                          <a:sym typeface="Arial"/>
                        </a:rPr>
                        <a:t>أتيح الوقت الكافي للطلاب كي يساهموا بشكل مطول.</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275">
                <a:tc vMerge="1"/>
                <a:tc gridSpan="3">
                  <a:txBody>
                    <a:bodyPr/>
                    <a:lstStyle/>
                    <a:p>
                      <a:pPr indent="0" lvl="0" marL="55880" marR="0" rtl="1" algn="r">
                        <a:lnSpc>
                          <a:spcPct val="100000"/>
                        </a:lnSpc>
                        <a:spcBef>
                          <a:spcPts val="0"/>
                        </a:spcBef>
                        <a:spcAft>
                          <a:spcPts val="0"/>
                        </a:spcAft>
                        <a:buNone/>
                      </a:pPr>
                      <a:r>
                        <a:rPr lang="ar-SA" sz="1000">
                          <a:latin typeface="Arial"/>
                          <a:ea typeface="Arial"/>
                          <a:cs typeface="Arial"/>
                          <a:sym typeface="Arial"/>
                        </a:rPr>
                        <a:t>أطرح أسئلة مفتوحة وانتظر رد الطلاب.</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300">
                <a:tc vMerge="1"/>
                <a:tc gridSpan="3">
                  <a:txBody>
                    <a:bodyPr/>
                    <a:lstStyle/>
                    <a:p>
                      <a:pPr indent="0" lvl="0" marL="55880" marR="0" rtl="1" algn="r">
                        <a:lnSpc>
                          <a:spcPct val="100000"/>
                        </a:lnSpc>
                        <a:spcBef>
                          <a:spcPts val="0"/>
                        </a:spcBef>
                        <a:spcAft>
                          <a:spcPts val="0"/>
                        </a:spcAft>
                        <a:buNone/>
                      </a:pPr>
                      <a:r>
                        <a:rPr lang="ar-SA" sz="1000">
                          <a:latin typeface="Arial"/>
                          <a:ea typeface="Arial"/>
                          <a:cs typeface="Arial"/>
                          <a:sym typeface="Arial"/>
                        </a:rPr>
                        <a:t>أستمع باهتمام للطلاب وأرد بطريقة بناءة، بما في ذلك إعطاؤهم تعقيبات تكوينية.</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300">
                <a:tc vMerge="1"/>
                <a:tc gridSpan="3">
                  <a:txBody>
                    <a:bodyPr/>
                    <a:lstStyle/>
                    <a:p>
                      <a:pPr indent="0" lvl="0" marL="284480" marR="0" rtl="1" algn="r">
                        <a:lnSpc>
                          <a:spcPct val="100000"/>
                        </a:lnSpc>
                        <a:spcBef>
                          <a:spcPts val="0"/>
                        </a:spcBef>
                        <a:spcAft>
                          <a:spcPts val="0"/>
                        </a:spcAft>
                        <a:buNone/>
                      </a:pPr>
                      <a:r>
                        <a:rPr lang="ar-SA" sz="1000">
                          <a:latin typeface="Arial"/>
                          <a:ea typeface="Arial"/>
                          <a:cs typeface="Arial"/>
                          <a:sym typeface="Arial"/>
                        </a:rPr>
                        <a:t>التقييم المجمّع للبعد أ: الانفتاح على الحوار (أضف تقييمك)</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1" algn="ctr">
                        <a:lnSpc>
                          <a:spcPct val="100000"/>
                        </a:lnSpc>
                        <a:spcBef>
                          <a:spcPts val="0"/>
                        </a:spcBef>
                        <a:spcAft>
                          <a:spcPts val="0"/>
                        </a:spcAft>
                        <a:buNone/>
                      </a:pPr>
                      <a:r>
                        <a:rPr lang="ar-SA" sz="1000">
                          <a:latin typeface="Arial"/>
                          <a:ea typeface="Arial"/>
                          <a:cs typeface="Arial"/>
                          <a:sym typeface="Arial"/>
                        </a:rPr>
                        <a:t>‎/ 30</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c vMerge="1"/>
              </a:tr>
              <a:tr h="326125">
                <a:tc vMerge="1"/>
                <a:tc gridSpan="9">
                  <a:txBody>
                    <a:bodyPr/>
                    <a:lstStyle/>
                    <a:p>
                      <a:pPr indent="0" lvl="0" marL="3618229" marR="0" rtl="1" algn="r">
                        <a:lnSpc>
                          <a:spcPct val="100000"/>
                        </a:lnSpc>
                        <a:spcBef>
                          <a:spcPts val="0"/>
                        </a:spcBef>
                        <a:spcAft>
                          <a:spcPts val="0"/>
                        </a:spcAft>
                        <a:buNone/>
                      </a:pPr>
                      <a:r>
                        <a:rPr lang="ar-SA" sz="1000">
                          <a:latin typeface="Arial"/>
                          <a:ea typeface="Arial"/>
                          <a:cs typeface="Arial"/>
                          <a:sym typeface="Arial"/>
                        </a:rPr>
                        <a:t>ب. طلب مساهمات الطلاب</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c hMerge="1"/>
                <a:tc hMerge="1"/>
                <a:tc vMerge="1"/>
              </a:tr>
              <a:tr h="399300">
                <a:tc vMerge="1"/>
                <a:tc gridSpan="3">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أدعو الطلاب لمشاركة أفكارهم أو وجهات نظرهم أو اهتماماتهم أو مشاعرهم.</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300">
                <a:tc vMerge="1"/>
                <a:tc gridSpan="3">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أدعو الطلاب إلى الإسهاب في الشرح والارتقاء بالحوار معتمدين على أفكارهم وأفكار الآخرين.</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585225">
                <a:tc vMerge="1"/>
                <a:tc gridSpan="3">
                  <a:txBody>
                    <a:bodyPr/>
                    <a:lstStyle/>
                    <a:p>
                      <a:pPr indent="6350" lvl="0" marL="63500" marR="79375" rtl="1" algn="r">
                        <a:lnSpc>
                          <a:spcPct val="122000"/>
                        </a:lnSpc>
                        <a:spcBef>
                          <a:spcPts val="0"/>
                        </a:spcBef>
                        <a:spcAft>
                          <a:spcPts val="0"/>
                        </a:spcAft>
                        <a:buNone/>
                      </a:pPr>
                      <a:r>
                        <a:rPr lang="ar-SA" sz="1000">
                          <a:latin typeface="Arial"/>
                          <a:ea typeface="Arial"/>
                          <a:cs typeface="Arial"/>
                          <a:sym typeface="Arial"/>
                        </a:rPr>
                        <a:t>أدعو الطلاب لتبرير أفكارهم وآرائهم بشكل واضح وصريح، بما في ذلك تقديم تفسيرات موسعة وتقديم الحجج و/ أو الحجج المضادة و/ أو الأدلة.</a:t>
                      </a:r>
                      <a:endParaRPr/>
                    </a:p>
                  </a:txBody>
                  <a:tcPr marT="2540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300">
                <a:tc vMerge="1"/>
                <a:tc gridSpan="3">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أدعو الطلاب إلى تحدي أفكار بعضهم بعضًا وطرح الأسئلة بشأنها وتقييمها بشكل نقدي، وكل ذلك باحترام.</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6775">
                <a:tc vMerge="1"/>
                <a:tc gridSpan="3">
                  <a:txBody>
                    <a:bodyPr/>
                    <a:lstStyle/>
                    <a:p>
                      <a:pPr indent="0" lvl="0" marL="0" marR="619760" rtl="1" algn="r">
                        <a:lnSpc>
                          <a:spcPct val="52999"/>
                        </a:lnSpc>
                        <a:spcBef>
                          <a:spcPts val="0"/>
                        </a:spcBef>
                        <a:spcAft>
                          <a:spcPts val="0"/>
                        </a:spcAft>
                        <a:buNone/>
                      </a:pPr>
                      <a:r>
                        <a:t/>
                      </a:r>
                      <a:endParaRPr sz="1000">
                        <a:latin typeface="Arial"/>
                        <a:ea typeface="Arial"/>
                        <a:cs typeface="Arial"/>
                        <a:sym typeface="Arial"/>
                      </a:endParaRPr>
                    </a:p>
                    <a:p>
                      <a:pPr indent="0" lvl="0" marL="284480" marR="0" rtl="1" algn="r">
                        <a:lnSpc>
                          <a:spcPct val="113500"/>
                        </a:lnSpc>
                        <a:spcBef>
                          <a:spcPts val="0"/>
                        </a:spcBef>
                        <a:spcAft>
                          <a:spcPts val="0"/>
                        </a:spcAft>
                        <a:buNone/>
                      </a:pPr>
                      <a:r>
                        <a:rPr lang="ar-SA" sz="1000">
                          <a:latin typeface="Arial"/>
                          <a:ea typeface="Arial"/>
                          <a:cs typeface="Arial"/>
                          <a:sym typeface="Arial"/>
                        </a:rPr>
                        <a:t>التقييم المجمّع للبعد ب. طلب مساهمات الطلاب (أضف تقييمك)</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1" algn="ctr">
                        <a:lnSpc>
                          <a:spcPct val="100000"/>
                        </a:lnSpc>
                        <a:spcBef>
                          <a:spcPts val="0"/>
                        </a:spcBef>
                        <a:spcAft>
                          <a:spcPts val="0"/>
                        </a:spcAft>
                        <a:buNone/>
                      </a:pPr>
                      <a:r>
                        <a:rPr lang="ar-SA" sz="1000">
                          <a:latin typeface="Arial"/>
                          <a:ea typeface="Arial"/>
                          <a:cs typeface="Arial"/>
                          <a:sym typeface="Arial"/>
                        </a:rPr>
                        <a:t>‎/ 24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hMerge="1"/>
                <a:tc hMerge="1"/>
                <a:tc hMerge="1"/>
                <a:tc vMerge="1"/>
              </a:tr>
            </a:tbl>
          </a:graphicData>
        </a:graphic>
      </p:graphicFrame>
      <p:sp>
        <p:nvSpPr>
          <p:cNvPr id="989" name="Google Shape;989;p70"/>
          <p:cNvSpPr/>
          <p:nvPr/>
        </p:nvSpPr>
        <p:spPr>
          <a:xfrm>
            <a:off x="10223500" y="1038225"/>
            <a:ext cx="209547" cy="20954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70"/>
          <p:cNvSpPr txBox="1"/>
          <p:nvPr/>
        </p:nvSpPr>
        <p:spPr>
          <a:xfrm>
            <a:off x="62230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4" name="Shape 994"/>
        <p:cNvGrpSpPr/>
        <p:nvPr/>
      </p:nvGrpSpPr>
      <p:grpSpPr>
        <a:xfrm>
          <a:off x="0" y="0"/>
          <a:ext cx="0" cy="0"/>
          <a:chOff x="0" y="0"/>
          <a:chExt cx="0" cy="0"/>
        </a:xfrm>
      </p:grpSpPr>
      <p:graphicFrame>
        <p:nvGraphicFramePr>
          <p:cNvPr id="995" name="Google Shape;995;p71"/>
          <p:cNvGraphicFramePr/>
          <p:nvPr/>
        </p:nvGraphicFramePr>
        <p:xfrm>
          <a:off x="393072" y="463176"/>
          <a:ext cx="3000000" cy="3000000"/>
        </p:xfrm>
        <a:graphic>
          <a:graphicData uri="http://schemas.openxmlformats.org/drawingml/2006/table">
            <a:tbl>
              <a:tblPr bandRow="1" firstRow="1">
                <a:noFill/>
                <a:tableStyleId>{39A37FA2-8D4B-4AD9-9F46-37E25183F264}</a:tableStyleId>
              </a:tblPr>
              <a:tblGrid>
                <a:gridCol w="6266675"/>
                <a:gridCol w="496825"/>
                <a:gridCol w="472450"/>
                <a:gridCol w="496825"/>
                <a:gridCol w="518150"/>
                <a:gridCol w="548650"/>
                <a:gridCol w="496825"/>
              </a:tblGrid>
              <a:tr h="338325">
                <a:tc gridSpan="7">
                  <a:txBody>
                    <a:bodyPr/>
                    <a:lstStyle/>
                    <a:p>
                      <a:pPr indent="0" lvl="0" marL="227329" marR="0" rtl="1" algn="ctr">
                        <a:lnSpc>
                          <a:spcPct val="100000"/>
                        </a:lnSpc>
                        <a:spcBef>
                          <a:spcPts val="0"/>
                        </a:spcBef>
                        <a:spcAft>
                          <a:spcPts val="0"/>
                        </a:spcAft>
                        <a:buNone/>
                      </a:pPr>
                      <a:r>
                        <a:rPr lang="ar-SA" sz="1000">
                          <a:latin typeface="Arial"/>
                          <a:ea typeface="Arial"/>
                          <a:cs typeface="Arial"/>
                          <a:sym typeface="Arial"/>
                        </a:rPr>
                        <a:t>البعد ج: المشاركة الحوارية</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r>
              <a:tr h="435875">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lang="ar-SA" sz="1000">
                          <a:latin typeface="Arial"/>
                          <a:ea typeface="Arial"/>
                          <a:cs typeface="Arial"/>
                          <a:sym typeface="Arial"/>
                        </a:rPr>
                        <a:t>(1)</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1" algn="ctr">
                        <a:lnSpc>
                          <a:spcPct val="100000"/>
                        </a:lnSpc>
                        <a:spcBef>
                          <a:spcPts val="0"/>
                        </a:spcBef>
                        <a:spcAft>
                          <a:spcPts val="0"/>
                        </a:spcAft>
                        <a:buNone/>
                      </a:pPr>
                      <a:r>
                        <a:rPr lang="ar-SA" sz="1000">
                          <a:latin typeface="Arial"/>
                          <a:ea typeface="Arial"/>
                          <a:cs typeface="Arial"/>
                          <a:sym typeface="Arial"/>
                        </a:rPr>
                        <a:t>(2)</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1" algn="ctr">
                        <a:lnSpc>
                          <a:spcPct val="100000"/>
                        </a:lnSpc>
                        <a:spcBef>
                          <a:spcPts val="0"/>
                        </a:spcBef>
                        <a:spcAft>
                          <a:spcPts val="0"/>
                        </a:spcAft>
                        <a:buNone/>
                      </a:pPr>
                      <a:r>
                        <a:rPr lang="ar-SA" sz="1000">
                          <a:latin typeface="Arial"/>
                          <a:ea typeface="Arial"/>
                          <a:cs typeface="Arial"/>
                          <a:sym typeface="Arial"/>
                        </a:rPr>
                        <a:t>(3)</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35" marR="0" rtl="1" algn="ctr">
                        <a:lnSpc>
                          <a:spcPct val="100000"/>
                        </a:lnSpc>
                        <a:spcBef>
                          <a:spcPts val="0"/>
                        </a:spcBef>
                        <a:spcAft>
                          <a:spcPts val="0"/>
                        </a:spcAft>
                        <a:buNone/>
                      </a:pPr>
                      <a:r>
                        <a:rPr lang="ar-SA" sz="1000">
                          <a:latin typeface="Arial"/>
                          <a:ea typeface="Arial"/>
                          <a:cs typeface="Arial"/>
                          <a:sym typeface="Arial"/>
                        </a:rPr>
                        <a:t>(4)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1" algn="ctr">
                        <a:lnSpc>
                          <a:spcPct val="100000"/>
                        </a:lnSpc>
                        <a:spcBef>
                          <a:spcPts val="0"/>
                        </a:spcBef>
                        <a:spcAft>
                          <a:spcPts val="0"/>
                        </a:spcAft>
                        <a:buNone/>
                      </a:pPr>
                      <a:r>
                        <a:rPr lang="ar-SA" sz="1000">
                          <a:latin typeface="Arial"/>
                          <a:ea typeface="Arial"/>
                          <a:cs typeface="Arial"/>
                          <a:sym typeface="Arial"/>
                        </a:rPr>
                        <a:t>(5)</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ctr">
                        <a:lnSpc>
                          <a:spcPct val="100000"/>
                        </a:lnSpc>
                        <a:spcBef>
                          <a:spcPts val="0"/>
                        </a:spcBef>
                        <a:spcAft>
                          <a:spcPts val="0"/>
                        </a:spcAft>
                        <a:buNone/>
                      </a:pPr>
                      <a:r>
                        <a:rPr lang="ar-SA" sz="1000">
                          <a:latin typeface="Arial"/>
                          <a:ea typeface="Arial"/>
                          <a:cs typeface="Arial"/>
                          <a:sym typeface="Arial"/>
                        </a:rPr>
                        <a:t>(6)</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768100">
                <a:tc>
                  <a:txBody>
                    <a:bodyPr/>
                    <a:lstStyle/>
                    <a:p>
                      <a:pPr indent="-229234" lvl="0" marL="286385" marR="107314" rtl="1" algn="r">
                        <a:lnSpc>
                          <a:spcPct val="120000"/>
                        </a:lnSpc>
                        <a:spcBef>
                          <a:spcPts val="0"/>
                        </a:spcBef>
                        <a:spcAft>
                          <a:spcPts val="0"/>
                        </a:spcAft>
                        <a:buNone/>
                      </a:pPr>
                      <a:r>
                        <a:rPr lang="ar-SA" sz="1000">
                          <a:latin typeface="Arial"/>
                          <a:ea typeface="Arial"/>
                          <a:cs typeface="Arial"/>
                          <a:sym typeface="Arial"/>
                        </a:rPr>
                        <a:t>أؤكد على أهمية الحوار الهادف في تعلّم طلابي (على سبيل المثال من خلال التعليق على كيفية قيام الطلاب بشكل تعاوني بحل مشكلة عبر إجراء نقاش مثمر، أو من خلال تأمل الحوار في نهاية الدرس).</a:t>
                      </a:r>
                      <a:endParaRPr/>
                    </a:p>
                  </a:txBody>
                  <a:tcPr marT="285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275">
                <a:tc>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أظهر انفتاحي لتغيير رأيي عندما يقدم الطلاب أفكارًا أو حججًا جديدة.</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2825">
                <a:tc>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في تدريسي، أهيئ جوًا مفعمًا بالثقة، لذلك يشعر الطلاب بالراحة الكافية للمخاطرة أو تجربة شيء جديد.</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02325">
                <a:tc>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أشرك الطلاب في وضع القواعد الأساسية واستخدامها بشكل مشترك.</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300">
                <a:tc>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أُدرِج الحوار المثمر في مراحل الدرس المختلفة.</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275">
                <a:tc>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أطوّر الحوار بأسلوب تراكمي بمرور الوقت (بين الدروس).</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02325">
                <a:tc>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أدعو الطلاب للتأمل في جودة الحوار ونجاحه.</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1475">
                <a:tc>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أدعو الطلاب لإظهار أنهم يستمعون باهتمام لمساهمات الآخرين.</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5875">
                <a:tc>
                  <a:txBody>
                    <a:bodyPr/>
                    <a:lstStyle/>
                    <a:p>
                      <a:pPr indent="0" lvl="0" marL="57785" marR="0" rtl="1" algn="r">
                        <a:lnSpc>
                          <a:spcPct val="100000"/>
                        </a:lnSpc>
                        <a:spcBef>
                          <a:spcPts val="0"/>
                        </a:spcBef>
                        <a:spcAft>
                          <a:spcPts val="0"/>
                        </a:spcAft>
                        <a:buNone/>
                      </a:pPr>
                      <a:r>
                        <a:rPr lang="ar-SA" sz="1000">
                          <a:latin typeface="Arial"/>
                          <a:ea typeface="Arial"/>
                          <a:cs typeface="Arial"/>
                          <a:sym typeface="Arial"/>
                        </a:rPr>
                        <a:t>أشجع الطلاب صراحة على طرح أسئلتهم الخاصة.</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1" algn="r">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8900">
                <a:tc>
                  <a:txBody>
                    <a:bodyPr/>
                    <a:lstStyle/>
                    <a:p>
                      <a:pPr indent="0" lvl="0" marL="286385" marR="0" rtl="1" algn="r">
                        <a:lnSpc>
                          <a:spcPct val="100000"/>
                        </a:lnSpc>
                        <a:spcBef>
                          <a:spcPts val="0"/>
                        </a:spcBef>
                        <a:spcAft>
                          <a:spcPts val="0"/>
                        </a:spcAft>
                        <a:buNone/>
                      </a:pPr>
                      <a:r>
                        <a:rPr lang="ar-SA" sz="1000">
                          <a:latin typeface="Arial"/>
                          <a:ea typeface="Arial"/>
                          <a:cs typeface="Arial"/>
                          <a:sym typeface="Arial"/>
                        </a:rPr>
                        <a:t>التقييم المجمّع للبعد ج. المشاركة الحوارية (أضف تقييمك)</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gridSpan="6">
                  <a:txBody>
                    <a:bodyPr/>
                    <a:lstStyle/>
                    <a:p>
                      <a:pPr indent="0" lvl="0" marL="60960" marR="0" rtl="1" algn="ctr">
                        <a:lnSpc>
                          <a:spcPct val="100000"/>
                        </a:lnSpc>
                        <a:spcBef>
                          <a:spcPts val="0"/>
                        </a:spcBef>
                        <a:spcAft>
                          <a:spcPts val="0"/>
                        </a:spcAft>
                        <a:buNone/>
                      </a:pPr>
                      <a:r>
                        <a:rPr lang="ar-SA" sz="1000">
                          <a:latin typeface="Arial"/>
                          <a:ea typeface="Arial"/>
                          <a:cs typeface="Arial"/>
                          <a:sym typeface="Arial"/>
                        </a:rPr>
                        <a:t>‎/ 54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r>
            </a:tbl>
          </a:graphicData>
        </a:graphic>
      </p:graphicFrame>
      <p:sp>
        <p:nvSpPr>
          <p:cNvPr id="996" name="Google Shape;996;p71"/>
          <p:cNvSpPr txBox="1"/>
          <p:nvPr/>
        </p:nvSpPr>
        <p:spPr>
          <a:xfrm>
            <a:off x="393072" y="5736172"/>
            <a:ext cx="9220828" cy="116249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280" marR="0" rtl="1" algn="r">
              <a:lnSpc>
                <a:spcPct val="100000"/>
              </a:lnSpc>
              <a:spcBef>
                <a:spcPts val="0"/>
              </a:spcBef>
              <a:spcAft>
                <a:spcPts val="0"/>
              </a:spcAft>
              <a:buNone/>
            </a:pPr>
            <a:r>
              <a:rPr lang="ar-SA" sz="1200">
                <a:solidFill>
                  <a:schemeClr val="dk1"/>
                </a:solidFill>
                <a:latin typeface="Calibri"/>
                <a:ea typeface="Calibri"/>
                <a:cs typeface="Calibri"/>
                <a:sym typeface="Calibri"/>
              </a:rPr>
              <a:t>يوجد </a:t>
            </a:r>
            <a:r>
              <a:rPr b="1" lang="ar-SA" sz="1200">
                <a:solidFill>
                  <a:schemeClr val="dk1"/>
                </a:solidFill>
                <a:latin typeface="Arial"/>
                <a:ea typeface="Arial"/>
                <a:cs typeface="Arial"/>
                <a:sym typeface="Arial"/>
              </a:rPr>
              <a:t>استبيانان آخران للتعليم بالحوار</a:t>
            </a:r>
            <a:r>
              <a:rPr lang="ar-SA" sz="1200">
                <a:solidFill>
                  <a:schemeClr val="dk1"/>
                </a:solidFill>
                <a:latin typeface="Calibri"/>
                <a:ea typeface="Calibri"/>
                <a:cs typeface="Calibri"/>
                <a:sym typeface="Calibri"/>
              </a:rPr>
              <a:t>:</a:t>
            </a:r>
            <a:endParaRPr/>
          </a:p>
          <a:p>
            <a:pPr indent="-114300" lvl="0" marL="228600" marR="0" rtl="1" algn="r">
              <a:lnSpc>
                <a:spcPct val="100000"/>
              </a:lnSpc>
              <a:spcBef>
                <a:spcPts val="885"/>
              </a:spcBef>
              <a:spcAft>
                <a:spcPts val="0"/>
              </a:spcAft>
              <a:buClr>
                <a:schemeClr val="dk1"/>
              </a:buClr>
              <a:buSzPts val="1000"/>
              <a:buFont typeface="Noto Sans Symbols"/>
              <a:buChar char="●"/>
            </a:pPr>
            <a:r>
              <a:rPr b="1" lang="ar-SA" sz="1200">
                <a:solidFill>
                  <a:schemeClr val="dk1"/>
                </a:solidFill>
                <a:latin typeface="Arial"/>
                <a:ea typeface="Arial"/>
                <a:cs typeface="Arial"/>
                <a:sym typeface="Arial"/>
              </a:rPr>
              <a:t>نظرة المعلم العامة على درسه</a:t>
            </a:r>
            <a:endParaRPr/>
          </a:p>
          <a:p>
            <a:pPr indent="-114300" lvl="0" marL="228600" marR="0" rtl="1" algn="r">
              <a:lnSpc>
                <a:spcPct val="100000"/>
              </a:lnSpc>
              <a:spcBef>
                <a:spcPts val="910"/>
              </a:spcBef>
              <a:spcAft>
                <a:spcPts val="0"/>
              </a:spcAft>
              <a:buClr>
                <a:schemeClr val="dk1"/>
              </a:buClr>
              <a:buSzPts val="1000"/>
              <a:buFont typeface="Noto Sans Symbols"/>
              <a:buChar char="●"/>
            </a:pPr>
            <a:r>
              <a:rPr b="1" lang="ar-SA" sz="1200">
                <a:solidFill>
                  <a:schemeClr val="dk1"/>
                </a:solidFill>
                <a:latin typeface="Arial"/>
                <a:ea typeface="Arial"/>
                <a:cs typeface="Arial"/>
                <a:sym typeface="Arial"/>
              </a:rPr>
              <a:t>نظرة الطلاب العامة على الدرس</a:t>
            </a:r>
            <a:r>
              <a:rPr lang="ar-SA" sz="1200">
                <a:solidFill>
                  <a:schemeClr val="dk1"/>
                </a:solidFill>
                <a:latin typeface="Calibri"/>
                <a:ea typeface="Calibri"/>
                <a:cs typeface="Calibri"/>
                <a:sym typeface="Calibri"/>
              </a:rPr>
              <a:t> (للطلاب الذين تتراوح أعمارهم بين 13 و18 عامًا)</a:t>
            </a:r>
            <a:endParaRPr/>
          </a:p>
          <a:p>
            <a:pPr indent="0" lvl="0" marL="81280" marR="0" rtl="1" algn="r">
              <a:lnSpc>
                <a:spcPct val="100000"/>
              </a:lnSpc>
              <a:spcBef>
                <a:spcPts val="885"/>
              </a:spcBef>
              <a:spcAft>
                <a:spcPts val="0"/>
              </a:spcAft>
              <a:buNone/>
            </a:pPr>
            <a:r>
              <a:rPr lang="ar-SA" sz="1200">
                <a:solidFill>
                  <a:schemeClr val="dk1"/>
                </a:solidFill>
                <a:latin typeface="Arimo"/>
                <a:ea typeface="Arimo"/>
                <a:cs typeface="Arimo"/>
                <a:sym typeface="Arimo"/>
              </a:rPr>
              <a:t>يركز هذان الاستبيانان على وجهات نظرك ووجهات نظر طلابك بشأن درس معين، وهي متوفرة في صورة قوالب قابلة للتنزيل على موقعنا الإلكتروني كجزء من الأداة2H  </a:t>
            </a:r>
            <a:r>
              <a:rPr lang="ar-SA" sz="1200" u="sng">
                <a:solidFill>
                  <a:schemeClr val="hlink"/>
                </a:solidFill>
                <a:latin typeface="Arimo"/>
                <a:ea typeface="Arimo"/>
                <a:cs typeface="Arimo"/>
                <a:sym typeface="Arimo"/>
                <a:hlinkClick r:id="rId3"/>
              </a:rPr>
              <a:t>موقعنا</a:t>
            </a:r>
            <a:r>
              <a:rPr lang="ar-SA" sz="1200">
                <a:solidFill>
                  <a:schemeClr val="dk1"/>
                </a:solidFill>
                <a:latin typeface="Arimo"/>
                <a:ea typeface="Arimo"/>
                <a:cs typeface="Arimo"/>
                <a:sym typeface="Arimo"/>
              </a:rPr>
              <a:t> </a:t>
            </a:r>
            <a:endParaRPr/>
          </a:p>
        </p:txBody>
      </p:sp>
      <p:sp>
        <p:nvSpPr>
          <p:cNvPr id="997" name="Google Shape;997;p71"/>
          <p:cNvSpPr txBox="1"/>
          <p:nvPr/>
        </p:nvSpPr>
        <p:spPr>
          <a:xfrm>
            <a:off x="469900" y="5838825"/>
            <a:ext cx="3872706"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SA" sz="1200">
                <a:solidFill>
                  <a:schemeClr val="dk1"/>
                </a:solidFill>
                <a:latin typeface="Calibri"/>
                <a:ea typeface="Calibri"/>
                <a:cs typeface="Calibri"/>
                <a:sym typeface="Calibri"/>
              </a:rPr>
              <a:t>جروشنر، أ.، هينيسي، إس.، كيرشنر، آر.، دهني، إم. وكالكاني، إي. (2021). استبيان تدريس الحوار (DTQ). إصدارات المعلم والطالب. جامعات جينا وكامبريدج.</a:t>
            </a:r>
            <a:endParaRPr sz="1200">
              <a:solidFill>
                <a:schemeClr val="dk1"/>
              </a:solidFill>
              <a:latin typeface="Calibri"/>
              <a:ea typeface="Calibri"/>
              <a:cs typeface="Calibri"/>
              <a:sym typeface="Calibri"/>
            </a:endParaRPr>
          </a:p>
        </p:txBody>
      </p:sp>
      <p:sp>
        <p:nvSpPr>
          <p:cNvPr id="998" name="Google Shape;998;p71"/>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1198510" y="428625"/>
            <a:ext cx="8296379" cy="215444"/>
          </a:xfrm>
          <a:prstGeom prst="rect">
            <a:avLst/>
          </a:prstGeom>
          <a:noFill/>
          <a:ln>
            <a:noFill/>
          </a:ln>
        </p:spPr>
        <p:txBody>
          <a:bodyPr anchorCtr="0" anchor="t" bIns="0" lIns="0" spcFirstLastPara="1" rIns="0" wrap="square" tIns="0">
            <a:spAutoFit/>
          </a:bodyPr>
          <a:lstStyle/>
          <a:p>
            <a:pPr indent="0" lvl="0" marL="0" rtl="1" algn="ctr">
              <a:spcBef>
                <a:spcPts val="0"/>
              </a:spcBef>
              <a:spcAft>
                <a:spcPts val="0"/>
              </a:spcAft>
              <a:buNone/>
            </a:pPr>
            <a:r>
              <a:rPr b="1" lang="ar-SA" sz="1400"/>
              <a:t>ترجمة T-SEDA واستخدامها في سياقات ثقافية مختلفة</a:t>
            </a:r>
            <a:endParaRPr/>
          </a:p>
        </p:txBody>
      </p:sp>
      <p:sp>
        <p:nvSpPr>
          <p:cNvPr id="138" name="Google Shape;138;p18"/>
          <p:cNvSpPr txBox="1"/>
          <p:nvPr>
            <p:ph idx="1" type="body"/>
          </p:nvPr>
        </p:nvSpPr>
        <p:spPr>
          <a:xfrm>
            <a:off x="5525882" y="885825"/>
            <a:ext cx="4343401" cy="5965736"/>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0" lvl="0" marL="134620" rtl="1" algn="l">
              <a:spcBef>
                <a:spcPts val="0"/>
              </a:spcBef>
              <a:spcAft>
                <a:spcPts val="0"/>
              </a:spcAft>
              <a:buNone/>
            </a:pPr>
            <a:r>
              <a:t/>
            </a:r>
            <a:endParaRPr sz="1200">
              <a:latin typeface="Arial"/>
              <a:ea typeface="Arial"/>
              <a:cs typeface="Arial"/>
              <a:sym typeface="Arial"/>
            </a:endParaRPr>
          </a:p>
          <a:p>
            <a:pPr indent="0" lvl="0" marL="134620" rtl="1" algn="l">
              <a:spcBef>
                <a:spcPts val="0"/>
              </a:spcBef>
              <a:spcAft>
                <a:spcPts val="0"/>
              </a:spcAft>
              <a:buNone/>
            </a:pPr>
            <a:r>
              <a:rPr lang="ar-SA"/>
              <a:t>بدايةً، تم تصميم T-SEDA  ليتناسب مع سياقاتك واستخداماتك الخاصة؛ فلا تتردد في تعديل المحتوى واختيار أجزاء معينة وإضافة أجزاء أخرى بالشكل الذي تراه مناسبًا. يرجى مشاركة تعديلاتك وملاحظاتك مع الفريق: t-seda@educ.cam.ac.uk.</a:t>
            </a:r>
            <a:endParaRPr/>
          </a:p>
          <a:p>
            <a:pPr indent="0" lvl="0" marL="134620" rtl="1" algn="l">
              <a:spcBef>
                <a:spcPts val="0"/>
              </a:spcBef>
              <a:spcAft>
                <a:spcPts val="0"/>
              </a:spcAft>
              <a:buNone/>
            </a:pPr>
            <a:r>
              <a:t/>
            </a:r>
            <a:endParaRPr>
              <a:latin typeface="Arial"/>
              <a:ea typeface="Arial"/>
              <a:cs typeface="Arial"/>
              <a:sym typeface="Arial"/>
            </a:endParaRPr>
          </a:p>
          <a:p>
            <a:pPr indent="0" lvl="0" marL="134620" rtl="1" algn="l">
              <a:spcBef>
                <a:spcPts val="0"/>
              </a:spcBef>
              <a:spcAft>
                <a:spcPts val="0"/>
              </a:spcAft>
              <a:buNone/>
            </a:pPr>
            <a:r>
              <a:rPr lang="ar-SA"/>
              <a:t>انيًا، يعتمد هذا الإصدار من T-SEDA على تعليقات ونصائح الأشخاص الذين استخدموه حتى الآن في سياقات دولية مختلفة - وخاصة الزملاء الذين قاموا بترجمة مجموعة الأدوات إلى لغات مختلفة: الإسبانية والصينية والفرنسية والإيطالية واليابانية والعربية والهولندية والعبرية. هذه الترجمات متاحة على موقع </a:t>
            </a:r>
            <a:r>
              <a:rPr lang="ar-SA" u="sng">
                <a:solidFill>
                  <a:schemeClr val="hlink"/>
                </a:solidFill>
                <a:hlinkClick r:id="rId3"/>
              </a:rPr>
              <a:t>T-SEDA.</a:t>
            </a:r>
            <a:endParaRPr/>
          </a:p>
          <a:p>
            <a:pPr indent="0" lvl="0" marL="134620" rtl="1" algn="l">
              <a:spcBef>
                <a:spcPts val="0"/>
              </a:spcBef>
              <a:spcAft>
                <a:spcPts val="0"/>
              </a:spcAft>
              <a:buNone/>
            </a:pPr>
            <a:r>
              <a:t/>
            </a:r>
            <a:endParaRPr/>
          </a:p>
          <a:p>
            <a:pPr indent="0" lvl="0" marL="134620" rtl="1" algn="l">
              <a:spcBef>
                <a:spcPts val="0"/>
              </a:spcBef>
              <a:spcAft>
                <a:spcPts val="0"/>
              </a:spcAft>
              <a:buNone/>
            </a:pPr>
            <a:r>
              <a:rPr b="1" lang="ar-SA"/>
              <a:t>وقد ساعدت المناقشات حول الترجمة في تحدي وتوسيع T-SEDA، الذي تم تطويره في الغالب في سياق اللغة الإنجليزية من قبل فريق جامعة كامبريدج بعد العمل الأولي مع الزملاء المكسيكيين. وقد تم الاطلاع على العديد من التحديات العملية واللغوية والثقافية والمهنية الجديرة بالملاحظة:</a:t>
            </a:r>
            <a:endParaRPr/>
          </a:p>
          <a:p>
            <a:pPr indent="-171450" lvl="0" marL="306070" rtl="1" algn="l">
              <a:spcBef>
                <a:spcPts val="700"/>
              </a:spcBef>
              <a:spcAft>
                <a:spcPts val="0"/>
              </a:spcAft>
              <a:buClr>
                <a:schemeClr val="dk1"/>
              </a:buClr>
              <a:buSzPts val="1400"/>
              <a:buFont typeface="Arial"/>
              <a:buChar char="•"/>
            </a:pPr>
            <a:r>
              <a:rPr b="1" lang="ar-SA"/>
              <a:t>قد تتضمن الترجمة العديد من المراحل لإنتاج نسخة نهائية. </a:t>
            </a:r>
            <a:r>
              <a:rPr lang="ar-SA"/>
              <a:t>وقد يشمل ذلك استخدامات تكنولوجيا الترجمة أو خدمات الترجمة الاحترافية، والتحقق و/أو التجربة مع الممارسين، والمراجعة والتدقيق. النقاط المرجعية الرئيسية في جميع أنحاء الكتاب هي فهم الممارسة الحوارية والأغراض المحلية في استخدام T-       SEDA  للاستعلام.</a:t>
            </a:r>
            <a:endParaRPr/>
          </a:p>
          <a:p>
            <a:pPr indent="-171450" lvl="0" marL="306070" rtl="1" algn="l">
              <a:spcBef>
                <a:spcPts val="700"/>
              </a:spcBef>
              <a:spcAft>
                <a:spcPts val="0"/>
              </a:spcAft>
              <a:buClr>
                <a:schemeClr val="dk1"/>
              </a:buClr>
              <a:buSzPts val="1400"/>
              <a:buFont typeface="Arial"/>
              <a:buChar char="•"/>
            </a:pPr>
            <a:r>
              <a:rPr b="1" lang="ar-SA"/>
              <a:t>يحتاج المترجمون إلى اختيار الكلمات المحلية المناسبة لمحتوى الدليل. </a:t>
            </a:r>
            <a:r>
              <a:rPr lang="ar-SA"/>
              <a:t>قد تكون هناك اختلافات عند استخدام ألفاظ لغوية في نفس اللغة (بما في ذلك اللغة الإنجليزية) المستخدمة عبر البلدان، لذا فإن اختيار الألفاظ الأنسب حسب المنطقة المحلية مهم. على سبيل المثال، قد يرغب المترجمون في اختيار تسميات إطار الترميز الخاصة بهم لتكون ذات معنى أكبر محليًا.</a:t>
            </a:r>
            <a:endParaRPr/>
          </a:p>
        </p:txBody>
      </p:sp>
      <p:sp>
        <p:nvSpPr>
          <p:cNvPr id="139" name="Google Shape;139;p18"/>
          <p:cNvSpPr txBox="1"/>
          <p:nvPr/>
        </p:nvSpPr>
        <p:spPr>
          <a:xfrm>
            <a:off x="774700" y="1007003"/>
            <a:ext cx="4343401" cy="381130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85725" lvl="0" marL="269875" marR="0" rtl="1" algn="r">
              <a:lnSpc>
                <a:spcPct val="100000"/>
              </a:lnSpc>
              <a:spcBef>
                <a:spcPts val="0"/>
              </a:spcBef>
              <a:spcAft>
                <a:spcPts val="0"/>
              </a:spcAft>
              <a:buClr>
                <a:schemeClr val="dk1"/>
              </a:buClr>
              <a:buSzPts val="1200"/>
              <a:buFont typeface="Arial"/>
              <a:buNone/>
            </a:pPr>
            <a:r>
              <a:t/>
            </a:r>
            <a:endParaRPr b="1" i="0" sz="1200" u="none" cap="none" strike="noStrike">
              <a:solidFill>
                <a:srgbClr val="000000"/>
              </a:solidFill>
              <a:highlight>
                <a:srgbClr val="00FF00"/>
              </a:highlight>
              <a:latin typeface="Arial"/>
              <a:ea typeface="Arial"/>
              <a:cs typeface="Arial"/>
              <a:sym typeface="Arial"/>
            </a:endParaRPr>
          </a:p>
          <a:p>
            <a:pPr indent="-161925" lvl="0" marL="269875" marR="0" rtl="1" algn="r">
              <a:lnSpc>
                <a:spcPct val="100000"/>
              </a:lnSpc>
              <a:spcBef>
                <a:spcPts val="700"/>
              </a:spcBef>
              <a:spcAft>
                <a:spcPts val="0"/>
              </a:spcAft>
              <a:buClr>
                <a:srgbClr val="000000"/>
              </a:buClr>
              <a:buSzPts val="1400"/>
              <a:buFont typeface="Arial"/>
              <a:buChar char="•"/>
            </a:pPr>
            <a:r>
              <a:rPr b="1" i="0" lang="ar-SA" sz="1400">
                <a:solidFill>
                  <a:srgbClr val="000000"/>
                </a:solidFill>
                <a:latin typeface="Arial"/>
                <a:ea typeface="Arial"/>
                <a:cs typeface="Arial"/>
                <a:sym typeface="Arial"/>
              </a:rPr>
              <a:t>تم تسليط</a:t>
            </a:r>
            <a:r>
              <a:rPr b="1" i="0" lang="ar-SA" sz="1400" u="none" cap="none" strike="noStrike">
                <a:solidFill>
                  <a:srgbClr val="000000"/>
                </a:solidFill>
                <a:latin typeface="Arial"/>
                <a:ea typeface="Arial"/>
                <a:cs typeface="Arial"/>
                <a:sym typeface="Arial"/>
              </a:rPr>
              <a:t> الضوء من قبل المترجمون على بعض العوامل اللغوية والثقافية العامة التي تحتاج إلى النظر فيها</a:t>
            </a:r>
            <a:r>
              <a:rPr b="0" i="0" lang="ar-SA" sz="1400" u="none" cap="none" strike="noStrike">
                <a:solidFill>
                  <a:srgbClr val="000000"/>
                </a:solidFill>
                <a:latin typeface="Arial"/>
                <a:ea typeface="Arial"/>
                <a:cs typeface="Arial"/>
                <a:sym typeface="Arial"/>
              </a:rPr>
              <a:t>، مثل استخدام الكلمات المجازية (مثل "بناء") في اللغة الإنجليزية، والفهم المحلي الإيجابي والسلبي المختلف لكلمات مثل "التحدي"، والعمل على المستوى المناسب للمستخدمين لضمان سهولة الفهم والقراءة. هناك حاجة إلى تحقيق التوازن بين الاستخدام المتسق للمصطلحات التقنية الشائعة في مجال البحث (مثل "الكود"/ الرمز) والتكيف الهادف لهذه المصطلحات للاستخدام العملي.</a:t>
            </a:r>
            <a:endParaRPr b="0" i="0" sz="1400" u="none" cap="none" strike="noStrike">
              <a:solidFill>
                <a:srgbClr val="000000"/>
              </a:solidFill>
              <a:latin typeface="Arial"/>
              <a:ea typeface="Arial"/>
              <a:cs typeface="Arial"/>
              <a:sym typeface="Arial"/>
            </a:endParaRPr>
          </a:p>
          <a:p>
            <a:pPr indent="-161925" lvl="0" marL="269875" marR="0" rtl="1" algn="r">
              <a:lnSpc>
                <a:spcPct val="100000"/>
              </a:lnSpc>
              <a:spcBef>
                <a:spcPts val="700"/>
              </a:spcBef>
              <a:spcAft>
                <a:spcPts val="0"/>
              </a:spcAft>
              <a:buClr>
                <a:srgbClr val="000000"/>
              </a:buClr>
              <a:buSzPts val="1400"/>
              <a:buFont typeface="Arial"/>
              <a:buChar char="•"/>
            </a:pPr>
            <a:r>
              <a:rPr b="1" i="0" lang="ar-SA" sz="1400" u="none" cap="none" strike="noStrike">
                <a:solidFill>
                  <a:srgbClr val="000000"/>
                </a:solidFill>
                <a:latin typeface="Arial"/>
                <a:ea typeface="Arial"/>
                <a:cs typeface="Arial"/>
                <a:sym typeface="Arial"/>
              </a:rPr>
              <a:t>إن مجال "التعلم والتدريس الحواري" متنوع تمامًا وقد يكون النموذج المقدم في T-SEDA موضع تساؤل</a:t>
            </a:r>
            <a:r>
              <a:rPr b="0" i="0" lang="ar-SA" sz="1400" u="none" cap="none" strike="noStrike">
                <a:solidFill>
                  <a:srgbClr val="000000"/>
                </a:solidFill>
                <a:latin typeface="Arial"/>
                <a:ea typeface="Arial"/>
                <a:cs typeface="Arial"/>
                <a:sym typeface="Arial"/>
              </a:rPr>
              <a:t>. تعتبر المعتقدات الثقافية الأوسع والأعراف الاجتماعية والأنظمة التعليمية كلها ذات صلة بتطوير الممارسات الحوارية. تشمل العوامل الأخرى التي يجب مراعاتها ما يلي: موضوعات المنهج الدراسي وعمر الطالب وتنوعه وأسلوب التدريس. إن توضيح أغراض استخدام T-SEDA سيساعد على تكييفه ووضعه في سياقه بشكل فعال، مع التركيز على ما هو أكثر صلة بالموضوع. على سبيل المثال، هل أنت مهتم بتطوير الممارسة؟ هل أنت مهتم بالأبحاث الاكاديمية؟ هل أنت مهتم بالتطوير المهني؟</a:t>
            </a:r>
            <a:endParaRPr b="0" i="0" sz="1600" u="none" cap="none" strike="noStrike">
              <a:solidFill>
                <a:srgbClr val="000000"/>
              </a:solidFill>
              <a:latin typeface="Arial"/>
              <a:ea typeface="Arial"/>
              <a:cs typeface="Arial"/>
              <a:sym typeface="Arial"/>
            </a:endParaRPr>
          </a:p>
        </p:txBody>
      </p:sp>
      <p:sp>
        <p:nvSpPr>
          <p:cNvPr id="140" name="Google Shape;140;p18"/>
          <p:cNvSpPr txBox="1"/>
          <p:nvPr/>
        </p:nvSpPr>
        <p:spPr>
          <a:xfrm>
            <a:off x="783103" y="5076825"/>
            <a:ext cx="4343401" cy="1292662"/>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0" lvl="0" marL="0" marR="0" rtl="1" algn="r">
              <a:spcBef>
                <a:spcPts val="0"/>
              </a:spcBef>
              <a:spcAft>
                <a:spcPts val="0"/>
              </a:spcAft>
              <a:buNone/>
            </a:pPr>
            <a:r>
              <a:rPr b="1" i="0" lang="ar-SA" sz="1400" u="none" cap="none" strike="noStrike">
                <a:solidFill>
                  <a:srgbClr val="202124"/>
                </a:solidFill>
                <a:latin typeface="Arial"/>
                <a:ea typeface="Arial"/>
                <a:cs typeface="Arial"/>
                <a:sym typeface="Arial"/>
              </a:rPr>
              <a:t>هناك حتما قرارات يجب اتخاذها ومن المحتمل أن تكون هناك بعض التحديات لاحتمالية وجود ألفاظ غير دقيقة في الترجمة.</a:t>
            </a:r>
            <a:r>
              <a:rPr b="1" i="0" lang="ar-SA" sz="1400">
                <a:solidFill>
                  <a:srgbClr val="202124"/>
                </a:solidFill>
                <a:latin typeface="Arial"/>
                <a:ea typeface="Arial"/>
                <a:cs typeface="Arial"/>
                <a:sym typeface="Arial"/>
              </a:rPr>
              <a:t> </a:t>
            </a:r>
            <a:endParaRPr b="1" i="0" sz="1400" u="none" cap="none" strike="noStrike">
              <a:solidFill>
                <a:srgbClr val="202124"/>
              </a:solidFill>
              <a:latin typeface="Arial"/>
              <a:ea typeface="Arial"/>
              <a:cs typeface="Arial"/>
              <a:sym typeface="Arial"/>
            </a:endParaRPr>
          </a:p>
          <a:p>
            <a:pPr indent="0" lvl="0" marL="0" marR="0" rtl="1" algn="r">
              <a:spcBef>
                <a:spcPts val="0"/>
              </a:spcBef>
              <a:spcAft>
                <a:spcPts val="0"/>
              </a:spcAft>
              <a:buNone/>
            </a:pPr>
            <a:r>
              <a:rPr b="0" i="1" lang="ar-SA" sz="1400" u="none" cap="none" strike="noStrike">
                <a:solidFill>
                  <a:srgbClr val="202124"/>
                </a:solidFill>
                <a:latin typeface="Arial"/>
                <a:ea typeface="Arial"/>
                <a:cs typeface="Arial"/>
                <a:sym typeface="Arial"/>
              </a:rPr>
              <a:t>على سبيل المثال، هل هناك مقايضة بين الاستخدام المحلي في سياق واحد والتوحيد القياسي على نطاق أوسع؟ </a:t>
            </a:r>
            <a:r>
              <a:rPr b="0" i="0" lang="ar-SA" sz="1400" u="none" cap="none" strike="noStrike">
                <a:solidFill>
                  <a:srgbClr val="202124"/>
                </a:solidFill>
                <a:latin typeface="Arial"/>
                <a:ea typeface="Arial"/>
                <a:cs typeface="Arial"/>
                <a:sym typeface="Arial"/>
              </a:rPr>
              <a:t>ما مدى "الدقة" اللغوية التي يجب أن تكون عليها الترجمة؟ </a:t>
            </a:r>
            <a:r>
              <a:rPr b="1" i="0" lang="ar-SA" sz="1400" u="none" cap="none" strike="noStrike">
                <a:solidFill>
                  <a:srgbClr val="202124"/>
                </a:solidFill>
                <a:latin typeface="Arial"/>
                <a:ea typeface="Arial"/>
                <a:cs typeface="Arial"/>
                <a:sym typeface="Arial"/>
              </a:rPr>
              <a:t>ونأمل في مواصلة استخدام</a:t>
            </a:r>
            <a:r>
              <a:rPr b="1" i="0" lang="ar-SA" sz="1400">
                <a:solidFill>
                  <a:srgbClr val="202124"/>
                </a:solidFill>
                <a:latin typeface="Arial"/>
                <a:ea typeface="Arial"/>
                <a:cs typeface="Arial"/>
                <a:sym typeface="Arial"/>
              </a:rPr>
              <a:t>  </a:t>
            </a:r>
            <a:r>
              <a:rPr b="1" i="0" lang="ar-SA" sz="1400" u="none" cap="none" strike="noStrike">
                <a:solidFill>
                  <a:srgbClr val="202124"/>
                </a:solidFill>
                <a:latin typeface="Arial"/>
                <a:ea typeface="Arial"/>
                <a:cs typeface="Arial"/>
                <a:sym typeface="Arial"/>
              </a:rPr>
              <a:t> T-SEDAفي سياقات دولية مختلفة، وتبادل الخبرات وتطويرها معًا</a:t>
            </a:r>
            <a:r>
              <a:rPr b="0" i="0" lang="ar-SA" sz="1050" u="none" cap="none" strike="noStrike">
                <a:solidFill>
                  <a:srgbClr val="202124"/>
                </a:solidFill>
                <a:latin typeface="Arial"/>
                <a:ea typeface="Arial"/>
                <a:cs typeface="Arial"/>
                <a:sym typeface="Arial"/>
              </a:rPr>
              <a:t>.</a:t>
            </a:r>
            <a:r>
              <a:rPr b="0" i="0" lang="ar-SA" sz="100">
                <a:solidFill>
                  <a:schemeClr val="dk1"/>
                </a:solidFill>
                <a:highlight>
                  <a:srgbClr val="00FF00"/>
                </a:highlight>
                <a:latin typeface="Arial"/>
                <a:ea typeface="Arial"/>
                <a:cs typeface="Arial"/>
                <a:sym typeface="Arial"/>
              </a:rPr>
              <a:t> </a:t>
            </a:r>
            <a:endParaRPr b="0" i="0" sz="900" u="none" cap="none" strike="noStrike">
              <a:solidFill>
                <a:schemeClr val="dk1"/>
              </a:solidFill>
              <a:highlight>
                <a:srgbClr val="00FF00"/>
              </a:highlight>
              <a:latin typeface="Arial"/>
              <a:ea typeface="Arial"/>
              <a:cs typeface="Arial"/>
              <a:sym typeface="Arial"/>
            </a:endParaRPr>
          </a:p>
        </p:txBody>
      </p:sp>
      <p:sp>
        <p:nvSpPr>
          <p:cNvPr id="141" name="Google Shape;141;p18"/>
          <p:cNvSpPr/>
          <p:nvPr/>
        </p:nvSpPr>
        <p:spPr>
          <a:xfrm>
            <a:off x="10693335" y="99715"/>
            <a:ext cx="65" cy="257769"/>
          </a:xfrm>
          <a:prstGeom prst="rect">
            <a:avLst/>
          </a:prstGeom>
          <a:solidFill>
            <a:srgbClr val="F8F9FA"/>
          </a:solid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42" name="Google Shape;142;p18"/>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p:nvPr/>
        </p:nvSpPr>
        <p:spPr>
          <a:xfrm>
            <a:off x="4127500" y="2181225"/>
            <a:ext cx="5562600" cy="2781300"/>
          </a:xfrm>
          <a:prstGeom prst="wedgeRoundRectCallout">
            <a:avLst>
              <a:gd fmla="val -39976" name="adj1"/>
              <a:gd fmla="val 6897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800">
                <a:solidFill>
                  <a:schemeClr val="lt1"/>
                </a:solidFill>
                <a:latin typeface="Calibri"/>
                <a:ea typeface="Calibri"/>
                <a:cs typeface="Calibri"/>
                <a:sym typeface="Calibri"/>
              </a:rPr>
              <a:t>في الحوار التربوي، يستمع المشاركون إلى بعضهم البعض ، ويساهمون من خلال مشاركة أفكارهم ، وتبرير مساهماتهم والتفاعل مع آراء الآخرين.</a:t>
            </a:r>
            <a:endParaRPr/>
          </a:p>
          <a:p>
            <a:pPr indent="0" lvl="0" marL="0" marR="0" rtl="1" algn="ctr">
              <a:spcBef>
                <a:spcPts val="0"/>
              </a:spcBef>
              <a:spcAft>
                <a:spcPts val="0"/>
              </a:spcAft>
              <a:buNone/>
            </a:pPr>
            <a:r>
              <a:rPr lang="ar-SA" sz="1800">
                <a:solidFill>
                  <a:schemeClr val="lt1"/>
                </a:solidFill>
                <a:latin typeface="Calibri"/>
                <a:ea typeface="Calibri"/>
                <a:cs typeface="Calibri"/>
                <a:sym typeface="Calibri"/>
              </a:rPr>
              <a:t>على وجه الخصوص يقومون باستكشاف وتقييم وجهات النظر والأسباب المختلفة التي يشاركونها لدعم آرائهم. ترتبط الأسئلة والمساهمات ذات الصلة بين المتحدثين ، مما يسمح ببناء المعرفة بشكل جماعي ضمن درس أو عبر سلسلة من الدروس المترابطة.</a:t>
            </a:r>
            <a:endParaRPr sz="1800">
              <a:solidFill>
                <a:schemeClr val="lt1"/>
              </a:solidFill>
              <a:latin typeface="Calibri"/>
              <a:ea typeface="Calibri"/>
              <a:cs typeface="Calibri"/>
              <a:sym typeface="Calibri"/>
            </a:endParaRPr>
          </a:p>
        </p:txBody>
      </p:sp>
      <p:sp>
        <p:nvSpPr>
          <p:cNvPr id="148" name="Google Shape;148;p19"/>
          <p:cNvSpPr/>
          <p:nvPr/>
        </p:nvSpPr>
        <p:spPr>
          <a:xfrm>
            <a:off x="1041400" y="767580"/>
            <a:ext cx="3467100" cy="838200"/>
          </a:xfrm>
          <a:prstGeom prst="wedgeRoundRectCallout">
            <a:avLst>
              <a:gd fmla="val -1725" name="adj1"/>
              <a:gd fmla="val 8601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1800">
                <a:solidFill>
                  <a:schemeClr val="lt1"/>
                </a:solidFill>
                <a:latin typeface="Calibri"/>
                <a:ea typeface="Calibri"/>
                <a:cs typeface="Calibri"/>
                <a:sym typeface="Calibri"/>
              </a:rPr>
              <a:t>ما هو الحوار التربوي؟</a:t>
            </a:r>
            <a:endParaRPr sz="1800">
              <a:solidFill>
                <a:schemeClr val="lt1"/>
              </a:solidFill>
              <a:latin typeface="Calibri"/>
              <a:ea typeface="Calibri"/>
              <a:cs typeface="Calibri"/>
              <a:sym typeface="Calibri"/>
            </a:endParaRPr>
          </a:p>
        </p:txBody>
      </p:sp>
      <p:sp>
        <p:nvSpPr>
          <p:cNvPr id="149" name="Google Shape;149;p19"/>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3" name="Shape 153"/>
        <p:cNvGrpSpPr/>
        <p:nvPr/>
      </p:nvGrpSpPr>
      <p:grpSpPr>
        <a:xfrm>
          <a:off x="0" y="0"/>
          <a:ext cx="0" cy="0"/>
          <a:chOff x="0" y="0"/>
          <a:chExt cx="0" cy="0"/>
        </a:xfrm>
      </p:grpSpPr>
      <p:sp>
        <p:nvSpPr>
          <p:cNvPr id="154" name="Google Shape;154;p20"/>
          <p:cNvSpPr txBox="1"/>
          <p:nvPr/>
        </p:nvSpPr>
        <p:spPr>
          <a:xfrm>
            <a:off x="7944485" y="476250"/>
            <a:ext cx="1965325" cy="409575"/>
          </a:xfrm>
          <a:prstGeom prst="rect">
            <a:avLst/>
          </a:prstGeom>
          <a:solidFill>
            <a:srgbClr val="D9F1F6"/>
          </a:solidFill>
          <a:ln>
            <a:noFill/>
          </a:ln>
        </p:spPr>
        <p:txBody>
          <a:bodyPr anchorCtr="0" anchor="t" bIns="0" lIns="0" spcFirstLastPara="1" rIns="0" wrap="square" tIns="15875">
            <a:spAutoFit/>
          </a:bodyPr>
          <a:lstStyle/>
          <a:p>
            <a:pPr indent="0" lvl="0" marL="46990" marR="0" rtl="1" algn="r">
              <a:lnSpc>
                <a:spcPct val="100000"/>
              </a:lnSpc>
              <a:spcBef>
                <a:spcPts val="0"/>
              </a:spcBef>
              <a:spcAft>
                <a:spcPts val="0"/>
              </a:spcAft>
              <a:buNone/>
            </a:pPr>
            <a:r>
              <a:rPr b="1" lang="ar-SA" sz="1800">
                <a:solidFill>
                  <a:srgbClr val="1A616F"/>
                </a:solidFill>
                <a:latin typeface="Arial"/>
                <a:ea typeface="Arial"/>
                <a:cs typeface="Arial"/>
                <a:sym typeface="Arial"/>
              </a:rPr>
              <a:t>الجزء أ. مقدمة</a:t>
            </a:r>
            <a:endParaRPr/>
          </a:p>
        </p:txBody>
      </p:sp>
      <p:sp>
        <p:nvSpPr>
          <p:cNvPr id="155" name="Google Shape;155;p20"/>
          <p:cNvSpPr txBox="1"/>
          <p:nvPr/>
        </p:nvSpPr>
        <p:spPr>
          <a:xfrm>
            <a:off x="3597654" y="853045"/>
            <a:ext cx="3120646" cy="246221"/>
          </a:xfrm>
          <a:prstGeom prst="rect">
            <a:avLst/>
          </a:prstGeom>
          <a:noFill/>
          <a:ln>
            <a:noFill/>
          </a:ln>
        </p:spPr>
        <p:txBody>
          <a:bodyPr anchorCtr="0" anchor="t" bIns="0" lIns="0" spcFirstLastPara="1" rIns="0" wrap="square" tIns="0">
            <a:spAutoFit/>
          </a:bodyPr>
          <a:lstStyle/>
          <a:p>
            <a:pPr indent="0" lvl="0" marL="12700" marR="0" rtl="1" algn="r">
              <a:lnSpc>
                <a:spcPct val="100000"/>
              </a:lnSpc>
              <a:spcBef>
                <a:spcPts val="0"/>
              </a:spcBef>
              <a:spcAft>
                <a:spcPts val="0"/>
              </a:spcAft>
              <a:buNone/>
            </a:pPr>
            <a:r>
              <a:rPr b="1" lang="ar-SA" sz="1600">
                <a:solidFill>
                  <a:schemeClr val="dk1"/>
                </a:solidFill>
                <a:latin typeface="Arial"/>
                <a:ea typeface="Arial"/>
                <a:cs typeface="Arial"/>
                <a:sym typeface="Arial"/>
              </a:rPr>
              <a:t>المقدمة: نبذة عن دليل T-SEDA </a:t>
            </a:r>
            <a:r>
              <a:rPr b="1" lang="ar-SA" sz="1600">
                <a:solidFill>
                  <a:schemeClr val="dk1"/>
                </a:solidFill>
                <a:latin typeface="Calibri"/>
                <a:ea typeface="Calibri"/>
                <a:cs typeface="Calibri"/>
                <a:sym typeface="Calibri"/>
              </a:rPr>
              <a:t>الاسترشادي</a:t>
            </a:r>
            <a:endParaRPr b="1" sz="1600">
              <a:solidFill>
                <a:schemeClr val="dk1"/>
              </a:solidFill>
              <a:latin typeface="Arial"/>
              <a:ea typeface="Arial"/>
              <a:cs typeface="Arial"/>
              <a:sym typeface="Arial"/>
            </a:endParaRPr>
          </a:p>
        </p:txBody>
      </p:sp>
      <p:sp>
        <p:nvSpPr>
          <p:cNvPr id="156" name="Google Shape;156;p20"/>
          <p:cNvSpPr txBox="1"/>
          <p:nvPr/>
        </p:nvSpPr>
        <p:spPr>
          <a:xfrm>
            <a:off x="5634536" y="1647825"/>
            <a:ext cx="4574540" cy="143571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2550" marR="0" rtl="1" algn="just">
              <a:lnSpc>
                <a:spcPct val="100000"/>
              </a:lnSpc>
              <a:spcBef>
                <a:spcPts val="0"/>
              </a:spcBef>
              <a:spcAft>
                <a:spcPts val="0"/>
              </a:spcAft>
              <a:buNone/>
            </a:pPr>
            <a:r>
              <a:rPr b="1" lang="ar-SA" sz="1200">
                <a:solidFill>
                  <a:schemeClr val="dk1"/>
                </a:solidFill>
                <a:latin typeface="Arial"/>
                <a:ea typeface="Arial"/>
                <a:cs typeface="Arial"/>
                <a:sym typeface="Arial"/>
              </a:rPr>
              <a:t>ما هو دليل T-SEDA </a:t>
            </a:r>
            <a:r>
              <a:rPr b="1" lang="ar-SA" sz="1200">
                <a:solidFill>
                  <a:schemeClr val="dk1"/>
                </a:solidFill>
                <a:latin typeface="Calibri"/>
                <a:ea typeface="Calibri"/>
                <a:cs typeface="Calibri"/>
                <a:sym typeface="Calibri"/>
              </a:rPr>
              <a:t>الاسترشادي</a:t>
            </a:r>
            <a:r>
              <a:rPr b="1" lang="ar-SA" sz="1200">
                <a:solidFill>
                  <a:schemeClr val="dk1"/>
                </a:solidFill>
                <a:latin typeface="Arial"/>
                <a:ea typeface="Arial"/>
                <a:cs typeface="Arial"/>
                <a:sym typeface="Arial"/>
              </a:rPr>
              <a:t>؟</a:t>
            </a:r>
            <a:endParaRPr/>
          </a:p>
          <a:p>
            <a:pPr indent="0" lvl="0" marL="82550" marR="96520" rtl="1" algn="just">
              <a:lnSpc>
                <a:spcPct val="120800"/>
              </a:lnSpc>
              <a:spcBef>
                <a:spcPts val="585"/>
              </a:spcBef>
              <a:spcAft>
                <a:spcPts val="0"/>
              </a:spcAft>
              <a:buNone/>
            </a:pPr>
            <a:r>
              <a:rPr lang="ar-SA" sz="1200">
                <a:solidFill>
                  <a:schemeClr val="dk1"/>
                </a:solidFill>
                <a:latin typeface="Arimo"/>
                <a:ea typeface="Arimo"/>
                <a:cs typeface="Arimo"/>
                <a:sym typeface="Arimo"/>
              </a:rPr>
              <a:t>"T-SEDA" اختصار لعبارة "Toolkit for Systematic Educational Dialogue Analysis "، أي "دليل المعلم </a:t>
            </a:r>
            <a:r>
              <a:rPr lang="ar-SA" sz="1200">
                <a:solidFill>
                  <a:schemeClr val="dk1"/>
                </a:solidFill>
                <a:latin typeface="Calibri"/>
                <a:ea typeface="Calibri"/>
                <a:cs typeface="Calibri"/>
                <a:sym typeface="Calibri"/>
              </a:rPr>
              <a:t>الاسترشادي</a:t>
            </a:r>
            <a:r>
              <a:rPr lang="ar-SA" sz="1200">
                <a:solidFill>
                  <a:schemeClr val="dk1"/>
                </a:solidFill>
                <a:latin typeface="Arimo"/>
                <a:ea typeface="Arimo"/>
                <a:cs typeface="Arimo"/>
                <a:sym typeface="Arimo"/>
              </a:rPr>
              <a:t> للتحليل المنهجي للحوار التربوي"، وهي مجموعة من الأدوات والموارد التي ستعينك على تعزيز الحوار عالي الجودة ضمن بيئة التعلم التي تديرها، وستساعدك على إجراء استعلام لمعرفة المزيد عن الحوار في بيئتك وإجراء التغييرات التي تطمح لرؤيتها.</a:t>
            </a:r>
            <a:endParaRPr/>
          </a:p>
        </p:txBody>
      </p:sp>
      <p:sp>
        <p:nvSpPr>
          <p:cNvPr id="157" name="Google Shape;157;p20"/>
          <p:cNvSpPr txBox="1"/>
          <p:nvPr/>
        </p:nvSpPr>
        <p:spPr>
          <a:xfrm>
            <a:off x="566959" y="1644497"/>
            <a:ext cx="4723765" cy="222560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1280" marR="0" rtl="1" algn="just">
              <a:lnSpc>
                <a:spcPct val="100000"/>
              </a:lnSpc>
              <a:spcBef>
                <a:spcPts val="0"/>
              </a:spcBef>
              <a:spcAft>
                <a:spcPts val="0"/>
              </a:spcAft>
              <a:buNone/>
            </a:pPr>
            <a:r>
              <a:rPr b="1" lang="ar-SA" sz="1200">
                <a:solidFill>
                  <a:schemeClr val="dk1"/>
                </a:solidFill>
                <a:latin typeface="Arial"/>
                <a:ea typeface="Arial"/>
                <a:cs typeface="Arial"/>
                <a:sym typeface="Arial"/>
              </a:rPr>
              <a:t>العمل مع الزملاء</a:t>
            </a:r>
            <a:endParaRPr b="1" sz="1200">
              <a:solidFill>
                <a:schemeClr val="dk1"/>
              </a:solidFill>
              <a:latin typeface="Arial"/>
              <a:ea typeface="Arial"/>
              <a:cs typeface="Arial"/>
              <a:sym typeface="Arial"/>
            </a:endParaRPr>
          </a:p>
          <a:p>
            <a:pPr indent="0" lvl="0" marL="81280" marR="96520" rtl="1" algn="just">
              <a:lnSpc>
                <a:spcPct val="115799"/>
              </a:lnSpc>
              <a:spcBef>
                <a:spcPts val="680"/>
              </a:spcBef>
              <a:spcAft>
                <a:spcPts val="0"/>
              </a:spcAft>
              <a:buNone/>
            </a:pPr>
            <a:r>
              <a:rPr lang="ar-SA" sz="1200">
                <a:solidFill>
                  <a:schemeClr val="dk1"/>
                </a:solidFill>
                <a:latin typeface="Arimo"/>
                <a:ea typeface="Arimo"/>
                <a:cs typeface="Arimo"/>
                <a:sym typeface="Arimo"/>
              </a:rPr>
              <a:t>يمكنك فقط الاطلاع على ممارستك الخاصة، ولكن من المفيد جدًا إجراء الاستعلام جنبًا إلى جنب أو بالتعاون مع الآخرين الذين يشاركونك الاهتمام بتطوير الحوار. نوصي بهذه الطريقة في العمل حيثما أمكن ذلك، لدعم التفكير النقدي مع الزملاء. يمكن أن يكون استفسار T-SEDA محط اهتمام مدرسة أو مؤسسة بأكملها.</a:t>
            </a:r>
            <a:endParaRPr sz="1200">
              <a:solidFill>
                <a:schemeClr val="dk1"/>
              </a:solidFill>
              <a:latin typeface="Arimo"/>
              <a:ea typeface="Arimo"/>
              <a:cs typeface="Arimo"/>
              <a:sym typeface="Arimo"/>
            </a:endParaRPr>
          </a:p>
          <a:p>
            <a:pPr indent="0" lvl="0" marL="81280" marR="96520" rtl="1" algn="just">
              <a:lnSpc>
                <a:spcPct val="115799"/>
              </a:lnSpc>
              <a:spcBef>
                <a:spcPts val="680"/>
              </a:spcBef>
              <a:spcAft>
                <a:spcPts val="0"/>
              </a:spcAft>
              <a:buNone/>
            </a:pPr>
            <a:r>
              <a:t/>
            </a:r>
            <a:endParaRPr sz="1200">
              <a:solidFill>
                <a:schemeClr val="dk1"/>
              </a:solidFill>
              <a:latin typeface="Arimo"/>
              <a:ea typeface="Arimo"/>
              <a:cs typeface="Arimo"/>
              <a:sym typeface="Arimo"/>
            </a:endParaRPr>
          </a:p>
          <a:p>
            <a:pPr indent="0" lvl="0" marL="81280" marR="96520" rtl="1" algn="just">
              <a:lnSpc>
                <a:spcPct val="115799"/>
              </a:lnSpc>
              <a:spcBef>
                <a:spcPts val="680"/>
              </a:spcBef>
              <a:spcAft>
                <a:spcPts val="0"/>
              </a:spcAft>
              <a:buNone/>
            </a:pPr>
            <a:r>
              <a:rPr lang="ar-SA" sz="1200">
                <a:solidFill>
                  <a:schemeClr val="dk1"/>
                </a:solidFill>
                <a:latin typeface="Arimo"/>
                <a:ea typeface="Arimo"/>
                <a:cs typeface="Arimo"/>
                <a:sym typeface="Arimo"/>
              </a:rPr>
              <a:t>لقد وجدنا أنه من المفيد أن يكون لديك ميسر يمكنه عقد اجتماعات بين الزملاء وتقديم الدعم. يمكن قراءة مقالة منشورة حول كيفية عمل </a:t>
            </a:r>
            <a:r>
              <a:rPr lang="ar-SA" sz="1200" u="sng">
                <a:solidFill>
                  <a:schemeClr val="hlink"/>
                </a:solidFill>
                <a:latin typeface="Arimo"/>
                <a:ea typeface="Arimo"/>
                <a:cs typeface="Arimo"/>
                <a:sym typeface="Arimo"/>
                <a:hlinkClick r:id="rId3"/>
              </a:rPr>
              <a:t>هذا هنا </a:t>
            </a:r>
            <a:r>
              <a:rPr lang="ar-SA" sz="1200">
                <a:solidFill>
                  <a:schemeClr val="dk1"/>
                </a:solidFill>
                <a:latin typeface="Arimo"/>
                <a:ea typeface="Arimo"/>
                <a:cs typeface="Arimo"/>
                <a:sym typeface="Arimo"/>
              </a:rPr>
              <a:t>وتتوفر دورة تدريبية للميسرين عبر </a:t>
            </a:r>
            <a:r>
              <a:rPr lang="ar-SA" sz="1200" u="sng">
                <a:solidFill>
                  <a:schemeClr val="hlink"/>
                </a:solidFill>
                <a:latin typeface="Arimo"/>
                <a:ea typeface="Arimo"/>
                <a:cs typeface="Arimo"/>
                <a:sym typeface="Arimo"/>
                <a:hlinkClick r:id="rId4"/>
              </a:rPr>
              <a:t>Camtree.</a:t>
            </a:r>
            <a:endParaRPr sz="1200">
              <a:solidFill>
                <a:schemeClr val="dk1"/>
              </a:solidFill>
              <a:latin typeface="Arimo"/>
              <a:ea typeface="Arimo"/>
              <a:cs typeface="Arimo"/>
              <a:sym typeface="Arimo"/>
            </a:endParaRPr>
          </a:p>
        </p:txBody>
      </p:sp>
      <p:sp>
        <p:nvSpPr>
          <p:cNvPr id="158" name="Google Shape;158;p20"/>
          <p:cNvSpPr txBox="1"/>
          <p:nvPr/>
        </p:nvSpPr>
        <p:spPr>
          <a:xfrm>
            <a:off x="5655854" y="3171825"/>
            <a:ext cx="4533265" cy="165917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2550" marR="0" rtl="1" algn="just">
              <a:lnSpc>
                <a:spcPct val="100000"/>
              </a:lnSpc>
              <a:spcBef>
                <a:spcPts val="0"/>
              </a:spcBef>
              <a:spcAft>
                <a:spcPts val="0"/>
              </a:spcAft>
              <a:buNone/>
            </a:pPr>
            <a:r>
              <a:rPr b="1" lang="ar-SA" sz="1200">
                <a:solidFill>
                  <a:schemeClr val="dk1"/>
                </a:solidFill>
                <a:latin typeface="Arial"/>
                <a:ea typeface="Arial"/>
                <a:cs typeface="Arial"/>
                <a:sym typeface="Arial"/>
              </a:rPr>
              <a:t>ما منهجية دليل T-SEDA </a:t>
            </a:r>
            <a:r>
              <a:rPr b="1" lang="ar-SA" sz="1200">
                <a:solidFill>
                  <a:schemeClr val="dk1"/>
                </a:solidFill>
                <a:latin typeface="Calibri"/>
                <a:ea typeface="Calibri"/>
                <a:cs typeface="Calibri"/>
                <a:sym typeface="Calibri"/>
              </a:rPr>
              <a:t>الاسترشادي</a:t>
            </a:r>
            <a:r>
              <a:rPr b="1" lang="ar-SA" sz="1200">
                <a:solidFill>
                  <a:schemeClr val="dk1"/>
                </a:solidFill>
                <a:latin typeface="Arial"/>
                <a:ea typeface="Arial"/>
                <a:cs typeface="Arial"/>
                <a:sym typeface="Arial"/>
              </a:rPr>
              <a:t>؟</a:t>
            </a:r>
            <a:endParaRPr/>
          </a:p>
          <a:p>
            <a:pPr indent="0" lvl="0" marL="82550" marR="95885" rtl="1" algn="just">
              <a:lnSpc>
                <a:spcPct val="121000"/>
              </a:lnSpc>
              <a:spcBef>
                <a:spcPts val="580"/>
              </a:spcBef>
              <a:spcAft>
                <a:spcPts val="0"/>
              </a:spcAft>
              <a:buNone/>
            </a:pPr>
            <a:r>
              <a:rPr lang="ar-SA" sz="1200">
                <a:solidFill>
                  <a:schemeClr val="dk1"/>
                </a:solidFill>
                <a:latin typeface="Arimo"/>
                <a:ea typeface="Arimo"/>
                <a:cs typeface="Arimo"/>
                <a:sym typeface="Arimo"/>
              </a:rPr>
              <a:t>يمكنك استخدام الدليل الاسترشادي لإجراء استعلام يدرس الحوار في بيئة التعلم التي تديرها. خلال هذا الاستعلام، ستصبح أكثر إدراكًا لسمات الحوار في الوقت الحالي، وستكتشف نوعية الحوار الجيد وكيفية الإصغاء إليه، ثم تقرر ما تريد معرفته بشأن الحوار في غرفة فصلك الدراسي. تم تصميم حزمة T-SEDA لتكون </a:t>
            </a:r>
            <a:r>
              <a:rPr b="1" lang="ar-SA" sz="1200">
                <a:solidFill>
                  <a:schemeClr val="dk1"/>
                </a:solidFill>
                <a:latin typeface="Arial"/>
                <a:ea typeface="Arial"/>
                <a:cs typeface="Arial"/>
                <a:sym typeface="Arial"/>
              </a:rPr>
              <a:t>مصدر دعم</a:t>
            </a:r>
            <a:r>
              <a:rPr lang="ar-SA" sz="1200">
                <a:solidFill>
                  <a:schemeClr val="dk1"/>
                </a:solidFill>
                <a:latin typeface="Arimo"/>
                <a:ea typeface="Arimo"/>
                <a:cs typeface="Arimo"/>
                <a:sym typeface="Arimo"/>
              </a:rPr>
              <a:t> وتتسم </a:t>
            </a:r>
            <a:r>
              <a:rPr b="1" lang="ar-SA" sz="1200">
                <a:solidFill>
                  <a:schemeClr val="dk1"/>
                </a:solidFill>
                <a:latin typeface="Arial"/>
                <a:ea typeface="Arial"/>
                <a:cs typeface="Arial"/>
                <a:sym typeface="Arial"/>
              </a:rPr>
              <a:t>بالمرونة</a:t>
            </a:r>
            <a:r>
              <a:rPr lang="ar-SA" sz="1200">
                <a:solidFill>
                  <a:schemeClr val="dk1"/>
                </a:solidFill>
                <a:latin typeface="Arimo"/>
                <a:ea typeface="Arimo"/>
                <a:cs typeface="Arimo"/>
                <a:sym typeface="Arimo"/>
              </a:rPr>
              <a:t>، فهي دليل إجرائي، ولكن يمكنك أيضًا تعديل أي مادة والإضافة إليها وفقًا لاحتياجاتك واهتماماتك.</a:t>
            </a:r>
            <a:endParaRPr/>
          </a:p>
        </p:txBody>
      </p:sp>
      <p:sp>
        <p:nvSpPr>
          <p:cNvPr id="159" name="Google Shape;159;p20"/>
          <p:cNvSpPr txBox="1"/>
          <p:nvPr/>
        </p:nvSpPr>
        <p:spPr>
          <a:xfrm>
            <a:off x="632001" y="4012361"/>
            <a:ext cx="4714240" cy="198528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8100">
            <a:spAutoFit/>
          </a:bodyPr>
          <a:lstStyle/>
          <a:p>
            <a:pPr indent="0" lvl="0" marL="83185" marR="0" rtl="1" algn="r">
              <a:lnSpc>
                <a:spcPct val="100000"/>
              </a:lnSpc>
              <a:spcBef>
                <a:spcPts val="0"/>
              </a:spcBef>
              <a:spcAft>
                <a:spcPts val="0"/>
              </a:spcAft>
              <a:buNone/>
            </a:pPr>
            <a:r>
              <a:rPr b="1" lang="ar-SA" sz="1200">
                <a:solidFill>
                  <a:schemeClr val="dk1"/>
                </a:solidFill>
                <a:latin typeface="Arial"/>
                <a:ea typeface="Arial"/>
                <a:cs typeface="Arial"/>
                <a:sym typeface="Arial"/>
              </a:rPr>
              <a:t>ما الذي أحتاج إلى معرفته؟</a:t>
            </a:r>
            <a:endParaRPr/>
          </a:p>
          <a:p>
            <a:pPr indent="0" lvl="0" marL="83185" marR="158750" rtl="1" algn="r">
              <a:lnSpc>
                <a:spcPct val="120800"/>
              </a:lnSpc>
              <a:spcBef>
                <a:spcPts val="585"/>
              </a:spcBef>
              <a:spcAft>
                <a:spcPts val="0"/>
              </a:spcAft>
              <a:buNone/>
            </a:pPr>
            <a:r>
              <a:rPr lang="ar-SA" sz="1200">
                <a:solidFill>
                  <a:schemeClr val="dk1"/>
                </a:solidFill>
                <a:latin typeface="Arimo"/>
                <a:ea typeface="Arimo"/>
                <a:cs typeface="Arimo"/>
                <a:sym typeface="Arimo"/>
              </a:rPr>
              <a:t>يمكنك أن تجد كل ما تحتاج إليه في هذه الحزمة وعلى موقع T-SEDA الإلكتروني</a:t>
            </a:r>
            <a:r>
              <a:rPr lang="ar-SA" sz="1200">
                <a:solidFill>
                  <a:schemeClr val="dk1"/>
                </a:solidFill>
                <a:latin typeface="Calibri"/>
                <a:ea typeface="Calibri"/>
                <a:cs typeface="Calibri"/>
                <a:sym typeface="Calibri"/>
              </a:rPr>
              <a:t>: </a:t>
            </a:r>
            <a:r>
              <a:rPr b="1" lang="ar-SA" sz="1200" u="sng">
                <a:solidFill>
                  <a:schemeClr val="hlink"/>
                </a:solidFill>
                <a:latin typeface="Arial"/>
                <a:ea typeface="Arial"/>
                <a:cs typeface="Arial"/>
                <a:sym typeface="Arial"/>
                <a:hlinkClick r:id="rId5"/>
              </a:rPr>
              <a:t>http://bit.ly/T-SEDA</a:t>
            </a:r>
            <a:r>
              <a:rPr lang="ar-SA" sz="1200">
                <a:solidFill>
                  <a:schemeClr val="dk1"/>
                </a:solidFill>
                <a:latin typeface="Arial"/>
                <a:ea typeface="Arial"/>
                <a:cs typeface="Arial"/>
                <a:sym typeface="Arial"/>
              </a:rPr>
              <a:t>.</a:t>
            </a:r>
            <a:r>
              <a:rPr b="1" lang="ar-SA" sz="1200">
                <a:solidFill>
                  <a:srgbClr val="0000FF"/>
                </a:solidFill>
                <a:latin typeface="Arial"/>
                <a:ea typeface="Arial"/>
                <a:cs typeface="Arial"/>
                <a:sym typeface="Arial"/>
              </a:rPr>
              <a:t> </a:t>
            </a:r>
            <a:r>
              <a:rPr lang="ar-SA" sz="1200">
                <a:solidFill>
                  <a:schemeClr val="dk1"/>
                </a:solidFill>
                <a:latin typeface="Arimo"/>
                <a:ea typeface="Arimo"/>
                <a:cs typeface="Arimo"/>
                <a:sym typeface="Arimo"/>
              </a:rPr>
              <a:t>كما يوجد فيض من الموارد الأخرى لدعمك على هذا الموقع: </a:t>
            </a:r>
            <a:r>
              <a:rPr lang="ar-SA" sz="1200" u="sng">
                <a:solidFill>
                  <a:schemeClr val="hlink"/>
                </a:solidFill>
                <a:latin typeface="Arimo"/>
                <a:ea typeface="Arimo"/>
                <a:cs typeface="Arimo"/>
                <a:sym typeface="Arimo"/>
                <a:hlinkClick r:id="rId6"/>
              </a:rPr>
              <a:t>www.edudialogue.org</a:t>
            </a:r>
            <a:r>
              <a:rPr lang="ar-SA" sz="1200">
                <a:solidFill>
                  <a:srgbClr val="0000FF"/>
                </a:solidFill>
                <a:latin typeface="Arimo"/>
                <a:ea typeface="Arimo"/>
                <a:cs typeface="Arimo"/>
                <a:sym typeface="Arimo"/>
              </a:rPr>
              <a:t>. </a:t>
            </a:r>
            <a:r>
              <a:rPr lang="ar-SA" sz="1200">
                <a:solidFill>
                  <a:schemeClr val="dk1"/>
                </a:solidFill>
                <a:latin typeface="Arimo"/>
                <a:ea typeface="Arimo"/>
                <a:cs typeface="Arimo"/>
                <a:sym typeface="Arimo"/>
              </a:rPr>
              <a:t>في جميع أنحاء الحزمة، ستكون هناك علامات ترشدك إلى الأماكن التي يمكنك فيها العثور على المعلومات التي تحتاج إليها.</a:t>
            </a:r>
            <a:endParaRPr/>
          </a:p>
          <a:p>
            <a:pPr indent="0" lvl="0" marL="0" marR="0" rtl="1" algn="r">
              <a:lnSpc>
                <a:spcPct val="100000"/>
              </a:lnSpc>
              <a:spcBef>
                <a:spcPts val="45"/>
              </a:spcBef>
              <a:spcAft>
                <a:spcPts val="0"/>
              </a:spcAft>
              <a:buNone/>
            </a:pPr>
            <a:r>
              <a:t/>
            </a:r>
            <a:endParaRPr sz="2000">
              <a:solidFill>
                <a:schemeClr val="dk1"/>
              </a:solidFill>
              <a:latin typeface="Times New Roman"/>
              <a:ea typeface="Times New Roman"/>
              <a:cs typeface="Times New Roman"/>
              <a:sym typeface="Times New Roman"/>
            </a:endParaRPr>
          </a:p>
          <a:p>
            <a:pPr indent="68580" lvl="0" marL="540385" marR="711200" rtl="1" algn="r">
              <a:lnSpc>
                <a:spcPct val="120000"/>
              </a:lnSpc>
              <a:spcBef>
                <a:spcPts val="0"/>
              </a:spcBef>
              <a:spcAft>
                <a:spcPts val="0"/>
              </a:spcAft>
              <a:buNone/>
            </a:pPr>
            <a:r>
              <a:rPr lang="ar-SA" sz="1200">
                <a:solidFill>
                  <a:schemeClr val="dk1"/>
                </a:solidFill>
                <a:latin typeface="Calibri"/>
                <a:ea typeface="Calibri"/>
                <a:cs typeface="Calibri"/>
                <a:sym typeface="Calibri"/>
              </a:rPr>
              <a:t>يمنحك </a:t>
            </a:r>
            <a:r>
              <a:rPr b="1" lang="ar-SA" sz="1200" u="sng">
                <a:solidFill>
                  <a:schemeClr val="hlink"/>
                </a:solidFill>
                <a:latin typeface="Arial"/>
                <a:ea typeface="Arial"/>
                <a:cs typeface="Arial"/>
                <a:sym typeface="Arial"/>
                <a:hlinkClick r:id="rId7"/>
              </a:rPr>
              <a:t>مقطع الفيديو 5:</a:t>
            </a:r>
            <a:r>
              <a:rPr lang="ar-SA" sz="1200" u="sng">
                <a:solidFill>
                  <a:srgbClr val="0000FF"/>
                </a:solidFill>
                <a:latin typeface="Arial"/>
                <a:ea typeface="Arial"/>
                <a:cs typeface="Arial"/>
                <a:sym typeface="Arial"/>
              </a:rPr>
              <a:t> </a:t>
            </a:r>
            <a:r>
              <a:rPr b="1" lang="ar-SA" sz="1200" u="sng">
                <a:solidFill>
                  <a:schemeClr val="hlink"/>
                </a:solidFill>
                <a:latin typeface="Arial"/>
                <a:ea typeface="Arial"/>
                <a:cs typeface="Arial"/>
                <a:sym typeface="Arial"/>
                <a:hlinkClick r:id="rId8"/>
              </a:rPr>
              <a:t>دليل حزمة T-SEDA الترحيبي</a:t>
            </a:r>
            <a:r>
              <a:rPr lang="ar-SA" sz="1200">
                <a:solidFill>
                  <a:schemeClr val="dk1"/>
                </a:solidFill>
                <a:latin typeface="Calibri"/>
                <a:ea typeface="Calibri"/>
                <a:cs typeface="Calibri"/>
                <a:sym typeface="Calibri"/>
              </a:rPr>
              <a:t> نظرة عامة مفيدة على كيفية استخدام الحزمة</a:t>
            </a:r>
            <a:endParaRPr/>
          </a:p>
        </p:txBody>
      </p:sp>
      <p:sp>
        <p:nvSpPr>
          <p:cNvPr id="160" name="Google Shape;160;p20"/>
          <p:cNvSpPr/>
          <p:nvPr/>
        </p:nvSpPr>
        <p:spPr>
          <a:xfrm flipH="1">
            <a:off x="4792980" y="5534025"/>
            <a:ext cx="344170" cy="344801"/>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20"/>
          <p:cNvSpPr txBox="1"/>
          <p:nvPr/>
        </p:nvSpPr>
        <p:spPr>
          <a:xfrm>
            <a:off x="5559923" y="4957379"/>
            <a:ext cx="4723765" cy="140339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1280" marR="0" rtl="1" algn="just">
              <a:lnSpc>
                <a:spcPct val="100000"/>
              </a:lnSpc>
              <a:spcBef>
                <a:spcPts val="0"/>
              </a:spcBef>
              <a:spcAft>
                <a:spcPts val="0"/>
              </a:spcAft>
              <a:buNone/>
            </a:pPr>
            <a:r>
              <a:rPr b="1" lang="ar-SA" sz="1200">
                <a:solidFill>
                  <a:schemeClr val="dk1"/>
                </a:solidFill>
                <a:latin typeface="Arial"/>
                <a:ea typeface="Arial"/>
                <a:cs typeface="Arial"/>
                <a:sym typeface="Arial"/>
              </a:rPr>
              <a:t>ما الفئة التي يستهدفها دليل T-SEDA </a:t>
            </a:r>
            <a:r>
              <a:rPr b="1" lang="ar-SA" sz="1200">
                <a:solidFill>
                  <a:schemeClr val="dk1"/>
                </a:solidFill>
                <a:latin typeface="Calibri"/>
                <a:ea typeface="Calibri"/>
                <a:cs typeface="Calibri"/>
                <a:sym typeface="Calibri"/>
              </a:rPr>
              <a:t>الاسترشادي</a:t>
            </a:r>
            <a:r>
              <a:rPr b="1" lang="ar-SA" sz="1200">
                <a:solidFill>
                  <a:schemeClr val="dk1"/>
                </a:solidFill>
                <a:latin typeface="Arial"/>
                <a:ea typeface="Arial"/>
                <a:cs typeface="Arial"/>
                <a:sym typeface="Arial"/>
              </a:rPr>
              <a:t>؟</a:t>
            </a:r>
            <a:endParaRPr/>
          </a:p>
          <a:p>
            <a:pPr indent="0" lvl="0" marL="81280" marR="96520" rtl="1" algn="just">
              <a:lnSpc>
                <a:spcPct val="115799"/>
              </a:lnSpc>
              <a:spcBef>
                <a:spcPts val="680"/>
              </a:spcBef>
              <a:spcAft>
                <a:spcPts val="0"/>
              </a:spcAft>
              <a:buNone/>
            </a:pPr>
            <a:r>
              <a:rPr lang="ar-SA" sz="1200">
                <a:solidFill>
                  <a:schemeClr val="dk1"/>
                </a:solidFill>
                <a:latin typeface="Arimo"/>
                <a:ea typeface="Arimo"/>
                <a:cs typeface="Arimo"/>
                <a:sym typeface="Arimo"/>
              </a:rPr>
              <a:t>يستهدف دليل T-SEDA </a:t>
            </a:r>
            <a:r>
              <a:rPr lang="ar-SA" sz="1200">
                <a:solidFill>
                  <a:schemeClr val="dk1"/>
                </a:solidFill>
                <a:latin typeface="Calibri"/>
                <a:ea typeface="Calibri"/>
                <a:cs typeface="Calibri"/>
                <a:sym typeface="Calibri"/>
              </a:rPr>
              <a:t>الاسترشادي </a:t>
            </a:r>
            <a:r>
              <a:rPr lang="ar-SA" sz="1200">
                <a:solidFill>
                  <a:schemeClr val="dk1"/>
                </a:solidFill>
                <a:latin typeface="Arimo"/>
                <a:ea typeface="Arimo"/>
                <a:cs typeface="Arimo"/>
                <a:sym typeface="Arimo"/>
              </a:rPr>
              <a:t>معلمي الطلاب في أي مرحلة عمرية، من متعلمي السنوات الأولى إلى البالغين منهم. ويمكن استخدامه في بيئات التعلم الرسمية بنوعيها، ذات الحضور الفعلي في الفصل الدراسي أو التي تُجرى عبر الإنترنت، مثل الفصول المدرسية والحلقات الدراسية الجامعية، أو في البيئات غير الرسمية، مثل نوادي الأطفال. سترى أمثلة على كيفية استخدام دليل T-SEDA </a:t>
            </a:r>
            <a:r>
              <a:rPr lang="ar-SA" sz="1200">
                <a:solidFill>
                  <a:schemeClr val="dk1"/>
                </a:solidFill>
                <a:latin typeface="Calibri"/>
                <a:ea typeface="Calibri"/>
                <a:cs typeface="Calibri"/>
                <a:sym typeface="Calibri"/>
              </a:rPr>
              <a:t>الاسترشادي </a:t>
            </a:r>
            <a:r>
              <a:rPr lang="ar-SA" sz="1200">
                <a:solidFill>
                  <a:schemeClr val="dk1"/>
                </a:solidFill>
                <a:latin typeface="Arimo"/>
                <a:ea typeface="Arimo"/>
                <a:cs typeface="Arimo"/>
                <a:sym typeface="Arimo"/>
              </a:rPr>
              <a:t>في حزمة الموارد هذه.</a:t>
            </a:r>
            <a:endParaRPr/>
          </a:p>
        </p:txBody>
      </p:sp>
      <p:sp>
        <p:nvSpPr>
          <p:cNvPr id="162" name="Google Shape;162;p20"/>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6" name="Shape 166"/>
        <p:cNvGrpSpPr/>
        <p:nvPr/>
      </p:nvGrpSpPr>
      <p:grpSpPr>
        <a:xfrm>
          <a:off x="0" y="0"/>
          <a:ext cx="0" cy="0"/>
          <a:chOff x="0" y="0"/>
          <a:chExt cx="0" cy="0"/>
        </a:xfrm>
      </p:grpSpPr>
      <p:sp>
        <p:nvSpPr>
          <p:cNvPr id="167" name="Google Shape;167;p21"/>
          <p:cNvSpPr txBox="1"/>
          <p:nvPr/>
        </p:nvSpPr>
        <p:spPr>
          <a:xfrm>
            <a:off x="1103628" y="3476625"/>
            <a:ext cx="3709670" cy="68807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3185" marR="95250" rtl="1" algn="just">
              <a:lnSpc>
                <a:spcPct val="121100"/>
              </a:lnSpc>
              <a:spcBef>
                <a:spcPts val="0"/>
              </a:spcBef>
              <a:spcAft>
                <a:spcPts val="0"/>
              </a:spcAft>
              <a:buNone/>
            </a:pPr>
            <a:r>
              <a:rPr lang="ar-SA" sz="1200">
                <a:solidFill>
                  <a:schemeClr val="dk1"/>
                </a:solidFill>
                <a:latin typeface="Arimo"/>
                <a:ea typeface="Arimo"/>
                <a:cs typeface="Arimo"/>
                <a:sym typeface="Arimo"/>
              </a:rPr>
              <a:t>تبدأ الاستعلامات الجيدة بتحديد الجوانب الإشكالية أو المحيرة أو المثيرة للاهتمام في الممارسات المطبقة ضمن بيئتك، وسيساعدك إجراء التدقيق الذاتي على القيام بذلك ومعرفة ما تريد أن يركز استعلامك عليه.</a:t>
            </a:r>
            <a:endParaRPr/>
          </a:p>
        </p:txBody>
      </p:sp>
      <p:sp>
        <p:nvSpPr>
          <p:cNvPr id="168" name="Google Shape;168;p21"/>
          <p:cNvSpPr txBox="1"/>
          <p:nvPr/>
        </p:nvSpPr>
        <p:spPr>
          <a:xfrm>
            <a:off x="1106803" y="4988979"/>
            <a:ext cx="3694429" cy="46884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185" marR="96520" rtl="1" algn="r">
              <a:lnSpc>
                <a:spcPct val="121700"/>
              </a:lnSpc>
              <a:spcBef>
                <a:spcPts val="0"/>
              </a:spcBef>
              <a:spcAft>
                <a:spcPts val="0"/>
              </a:spcAft>
              <a:buNone/>
            </a:pPr>
            <a:r>
              <a:rPr lang="ar-SA" sz="1200">
                <a:solidFill>
                  <a:schemeClr val="dk1"/>
                </a:solidFill>
                <a:latin typeface="Arimo"/>
                <a:ea typeface="Arimo"/>
                <a:cs typeface="Arimo"/>
                <a:sym typeface="Arimo"/>
              </a:rPr>
              <a:t>سيقودك هذا الدليل خلال عملية إعداد استعلام يتناول الحوار في محيطك.</a:t>
            </a:r>
            <a:endParaRPr/>
          </a:p>
        </p:txBody>
      </p:sp>
      <p:sp>
        <p:nvSpPr>
          <p:cNvPr id="169" name="Google Shape;169;p21"/>
          <p:cNvSpPr txBox="1"/>
          <p:nvPr/>
        </p:nvSpPr>
        <p:spPr>
          <a:xfrm>
            <a:off x="1108075" y="5991225"/>
            <a:ext cx="3705225" cy="91377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1915" marR="97155" rtl="1" algn="just">
              <a:lnSpc>
                <a:spcPct val="121100"/>
              </a:lnSpc>
              <a:spcBef>
                <a:spcPts val="0"/>
              </a:spcBef>
              <a:spcAft>
                <a:spcPts val="0"/>
              </a:spcAft>
              <a:buNone/>
            </a:pPr>
            <a:r>
              <a:rPr lang="ar-SA" sz="1200">
                <a:solidFill>
                  <a:schemeClr val="dk1"/>
                </a:solidFill>
                <a:latin typeface="Arimo"/>
                <a:ea typeface="Arimo"/>
                <a:cs typeface="Arimo"/>
                <a:sym typeface="Arimo"/>
              </a:rPr>
              <a:t>يحدد مخطط الترميز نوعية الأشياء التي قد تسمعها والتي تجسد أمثلة على الحوار عالي الجودة، وسيوفر هذا محور التركيز الذي سيتناوله الاستعلام في فصلك الدراسي.</a:t>
            </a:r>
            <a:endParaRPr/>
          </a:p>
        </p:txBody>
      </p:sp>
      <p:sp>
        <p:nvSpPr>
          <p:cNvPr id="170" name="Google Shape;170;p21"/>
          <p:cNvSpPr txBox="1"/>
          <p:nvPr/>
        </p:nvSpPr>
        <p:spPr>
          <a:xfrm>
            <a:off x="5407201" y="671832"/>
            <a:ext cx="4787900" cy="149726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1547495" marR="0" rtl="1" algn="r">
              <a:lnSpc>
                <a:spcPct val="100000"/>
              </a:lnSpc>
              <a:spcBef>
                <a:spcPts val="0"/>
              </a:spcBef>
              <a:spcAft>
                <a:spcPts val="0"/>
              </a:spcAft>
              <a:buNone/>
            </a:pPr>
            <a:r>
              <a:rPr b="1" lang="ar-SA" sz="1600">
                <a:solidFill>
                  <a:schemeClr val="dk1"/>
                </a:solidFill>
                <a:latin typeface="Arial"/>
                <a:ea typeface="Arial"/>
                <a:cs typeface="Arial"/>
                <a:sym typeface="Arial"/>
              </a:rPr>
              <a:t>أدوات T-SEDA الأساسية</a:t>
            </a:r>
            <a:endParaRPr/>
          </a:p>
          <a:p>
            <a:pPr indent="0" lvl="0" marL="83820" marR="95250" rtl="1" algn="just">
              <a:lnSpc>
                <a:spcPct val="120800"/>
              </a:lnSpc>
              <a:spcBef>
                <a:spcPts val="645"/>
              </a:spcBef>
              <a:spcAft>
                <a:spcPts val="0"/>
              </a:spcAft>
              <a:buNone/>
            </a:pPr>
            <a:r>
              <a:rPr lang="ar-SA" sz="1200">
                <a:solidFill>
                  <a:schemeClr val="dk1"/>
                </a:solidFill>
                <a:latin typeface="Arimo"/>
                <a:ea typeface="Arimo"/>
                <a:cs typeface="Arimo"/>
                <a:sym typeface="Arimo"/>
              </a:rPr>
              <a:t>هناك ثلاث أدوات ستمكنك من تنفيذ استعلامك حتى تتمكن من تحديد سمات حوار طلابك وممارساتك الحالية بشكل منهجي (الأداة 1)، وكيفية استخدام ما توصلت إليه كنقطة بداية لتصميم استعلام (الأداة 2)، ومخطط ترميز للحوار يساعدك على إجراء استعلام (الأداة 3). وتوضح الحزمة كيف يمكنك استخدام كلٍّ من هذه الأدوات. كما توجد مجموعة من أدوات الملاحظة ونصائحها في الأقسام من 2 إلى 5 ستساعدك في إجراء استعلامك.</a:t>
            </a:r>
            <a:endParaRPr/>
          </a:p>
        </p:txBody>
      </p:sp>
      <p:sp>
        <p:nvSpPr>
          <p:cNvPr id="171" name="Google Shape;171;p21"/>
          <p:cNvSpPr/>
          <p:nvPr/>
        </p:nvSpPr>
        <p:spPr>
          <a:xfrm>
            <a:off x="1308100" y="621823"/>
            <a:ext cx="3006086" cy="19964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2" name="Google Shape;172;p21"/>
          <p:cNvGrpSpPr/>
          <p:nvPr/>
        </p:nvGrpSpPr>
        <p:grpSpPr>
          <a:xfrm>
            <a:off x="5192531" y="3477468"/>
            <a:ext cx="4556833" cy="3516802"/>
            <a:chOff x="607831" y="843"/>
            <a:chExt cx="4556833" cy="3516802"/>
          </a:xfrm>
        </p:grpSpPr>
        <p:sp>
          <p:nvSpPr>
            <p:cNvPr id="173" name="Google Shape;173;p21"/>
            <p:cNvSpPr/>
            <p:nvPr/>
          </p:nvSpPr>
          <p:spPr>
            <a:xfrm rot="10800000">
              <a:off x="2484174" y="843"/>
              <a:ext cx="2680490" cy="1072196"/>
            </a:xfrm>
            <a:prstGeom prst="chevron">
              <a:avLst>
                <a:gd fmla="val 50000" name="adj"/>
              </a:avLst>
            </a:prstGeom>
            <a:solidFill>
              <a:srgbClr val="1A616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1"/>
            <p:cNvSpPr txBox="1"/>
            <p:nvPr/>
          </p:nvSpPr>
          <p:spPr>
            <a:xfrm>
              <a:off x="3020272" y="843"/>
              <a:ext cx="1608294" cy="1072196"/>
            </a:xfrm>
            <a:prstGeom prst="rect">
              <a:avLst/>
            </a:prstGeom>
            <a:noFill/>
            <a:ln>
              <a:noFill/>
            </a:ln>
          </p:spPr>
          <p:txBody>
            <a:bodyPr anchorCtr="0" anchor="ctr" bIns="11425" lIns="0" spcFirstLastPara="1" rIns="22850" wrap="square" tIns="11425">
              <a:noAutofit/>
            </a:bodyPr>
            <a:lstStyle/>
            <a:p>
              <a:pPr indent="0" lvl="0" marL="0" marR="0" rtl="1" algn="ctr">
                <a:lnSpc>
                  <a:spcPct val="90000"/>
                </a:lnSpc>
                <a:spcBef>
                  <a:spcPts val="0"/>
                </a:spcBef>
                <a:spcAft>
                  <a:spcPts val="0"/>
                </a:spcAft>
                <a:buClr>
                  <a:schemeClr val="lt1"/>
                </a:buClr>
                <a:buSzPts val="1800"/>
                <a:buFont typeface="Sakkal Majalla"/>
                <a:buNone/>
              </a:pPr>
              <a:r>
                <a:rPr lang="ar-SA" sz="1800">
                  <a:solidFill>
                    <a:schemeClr val="lt1"/>
                  </a:solidFill>
                  <a:latin typeface="Sakkal Majalla"/>
                  <a:ea typeface="Sakkal Majalla"/>
                  <a:cs typeface="Sakkal Majalla"/>
                  <a:sym typeface="Sakkal Majalla"/>
                </a:rPr>
                <a:t>الأداة 1</a:t>
              </a:r>
              <a:endParaRPr/>
            </a:p>
            <a:p>
              <a:pPr indent="0" lvl="0" marL="0" marR="0" rtl="1" algn="ctr">
                <a:lnSpc>
                  <a:spcPct val="90000"/>
                </a:lnSpc>
                <a:spcBef>
                  <a:spcPts val="520"/>
                </a:spcBef>
                <a:spcAft>
                  <a:spcPts val="0"/>
                </a:spcAft>
                <a:buClr>
                  <a:srgbClr val="FFFFFF"/>
                </a:buClr>
                <a:buSzPts val="1600"/>
                <a:buFont typeface="Sakkal Majalla"/>
                <a:buNone/>
              </a:pPr>
              <a:r>
                <a:rPr b="1" lang="ar-SA" sz="1600">
                  <a:solidFill>
                    <a:srgbClr val="FFFFFF"/>
                  </a:solidFill>
                  <a:latin typeface="Sakkal Majalla"/>
                  <a:ea typeface="Sakkal Majalla"/>
                  <a:cs typeface="Sakkal Majalla"/>
                  <a:sym typeface="Sakkal Majalla"/>
                </a:rPr>
                <a:t> شبكة المراجعة الذاتية</a:t>
              </a:r>
              <a:endParaRPr/>
            </a:p>
          </p:txBody>
        </p:sp>
        <p:sp>
          <p:nvSpPr>
            <p:cNvPr id="175" name="Google Shape;175;p21"/>
            <p:cNvSpPr/>
            <p:nvPr/>
          </p:nvSpPr>
          <p:spPr>
            <a:xfrm rot="10800000">
              <a:off x="607831" y="91979"/>
              <a:ext cx="2224806" cy="889922"/>
            </a:xfrm>
            <a:prstGeom prst="chevron">
              <a:avLst>
                <a:gd fmla="val 50000" name="adj"/>
              </a:avLst>
            </a:prstGeom>
            <a:solidFill>
              <a:srgbClr val="2791A6">
                <a:alpha val="74901"/>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1"/>
            <p:cNvSpPr txBox="1"/>
            <p:nvPr/>
          </p:nvSpPr>
          <p:spPr>
            <a:xfrm>
              <a:off x="1052792" y="91979"/>
              <a:ext cx="1334884" cy="889922"/>
            </a:xfrm>
            <a:prstGeom prst="rect">
              <a:avLst/>
            </a:prstGeom>
            <a:noFill/>
            <a:ln>
              <a:noFill/>
            </a:ln>
          </p:spPr>
          <p:txBody>
            <a:bodyPr anchorCtr="0" anchor="ctr" bIns="6975" lIns="0" spcFirstLastPara="1" rIns="13950" wrap="square" tIns="6975">
              <a:noAutofit/>
            </a:bodyPr>
            <a:lstStyle/>
            <a:p>
              <a:pPr indent="0" lvl="0" marL="0" marR="0" rtl="1" algn="ctr">
                <a:lnSpc>
                  <a:spcPct val="90000"/>
                </a:lnSpc>
                <a:spcBef>
                  <a:spcPts val="0"/>
                </a:spcBef>
                <a:spcAft>
                  <a:spcPts val="0"/>
                </a:spcAft>
                <a:buClr>
                  <a:schemeClr val="dk1"/>
                </a:buClr>
                <a:buSzPts val="1100"/>
                <a:buFont typeface="Sakkal Majalla"/>
                <a:buNone/>
              </a:pPr>
              <a:r>
                <a:rPr lang="ar-SA" sz="1100">
                  <a:solidFill>
                    <a:schemeClr val="dk1"/>
                  </a:solidFill>
                  <a:latin typeface="Sakkal Majalla"/>
                  <a:ea typeface="Sakkal Majalla"/>
                  <a:cs typeface="Sakkal Majalla"/>
                  <a:sym typeface="Sakkal Majalla"/>
                </a:rPr>
                <a:t>ابدأ رحلتك مع T-SEDA بالتفكير في ممارساتك الحالية بشكل منهجي</a:t>
              </a:r>
              <a:endParaRPr/>
            </a:p>
          </p:txBody>
        </p:sp>
        <p:sp>
          <p:nvSpPr>
            <p:cNvPr id="177" name="Google Shape;177;p21"/>
            <p:cNvSpPr/>
            <p:nvPr/>
          </p:nvSpPr>
          <p:spPr>
            <a:xfrm rot="10800000">
              <a:off x="2484174" y="1223146"/>
              <a:ext cx="2680490" cy="1072196"/>
            </a:xfrm>
            <a:prstGeom prst="chevron">
              <a:avLst>
                <a:gd fmla="val 50000" name="adj"/>
              </a:avLst>
            </a:prstGeom>
            <a:solidFill>
              <a:srgbClr val="1A616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1"/>
            <p:cNvSpPr txBox="1"/>
            <p:nvPr/>
          </p:nvSpPr>
          <p:spPr>
            <a:xfrm>
              <a:off x="3020272" y="1223146"/>
              <a:ext cx="1608294" cy="1072196"/>
            </a:xfrm>
            <a:prstGeom prst="rect">
              <a:avLst/>
            </a:prstGeom>
            <a:noFill/>
            <a:ln>
              <a:noFill/>
            </a:ln>
          </p:spPr>
          <p:txBody>
            <a:bodyPr anchorCtr="0" anchor="ctr" bIns="10150" lIns="0" spcFirstLastPara="1" rIns="20300" wrap="square" tIns="10150">
              <a:noAutofit/>
            </a:bodyPr>
            <a:lstStyle/>
            <a:p>
              <a:pPr indent="0" lvl="0" marL="0" marR="0" rtl="1" algn="ctr">
                <a:lnSpc>
                  <a:spcPct val="90000"/>
                </a:lnSpc>
                <a:spcBef>
                  <a:spcPts val="0"/>
                </a:spcBef>
                <a:spcAft>
                  <a:spcPts val="0"/>
                </a:spcAft>
                <a:buClr>
                  <a:schemeClr val="lt1"/>
                </a:buClr>
                <a:buSzPts val="1600"/>
                <a:buFont typeface="Sakkal Majalla"/>
                <a:buNone/>
              </a:pPr>
              <a:r>
                <a:rPr lang="ar-SA" sz="1600">
                  <a:solidFill>
                    <a:schemeClr val="lt1"/>
                  </a:solidFill>
                  <a:latin typeface="Sakkal Majalla"/>
                  <a:ea typeface="Sakkal Majalla"/>
                  <a:cs typeface="Sakkal Majalla"/>
                  <a:sym typeface="Sakkal Majalla"/>
                </a:rPr>
                <a:t>الأداة 2</a:t>
              </a:r>
              <a:endParaRPr/>
            </a:p>
            <a:p>
              <a:pPr indent="0" lvl="0" marL="0" marR="0" rtl="1" algn="ctr">
                <a:lnSpc>
                  <a:spcPct val="90000"/>
                </a:lnSpc>
                <a:spcBef>
                  <a:spcPts val="520"/>
                </a:spcBef>
                <a:spcAft>
                  <a:spcPts val="0"/>
                </a:spcAft>
                <a:buClr>
                  <a:schemeClr val="lt1"/>
                </a:buClr>
                <a:buSzPts val="1600"/>
                <a:buFont typeface="Sakkal Majalla"/>
                <a:buNone/>
              </a:pPr>
              <a:r>
                <a:rPr b="1" lang="ar-SA" sz="1600">
                  <a:solidFill>
                    <a:schemeClr val="lt1"/>
                  </a:solidFill>
                  <a:latin typeface="Sakkal Majalla"/>
                  <a:ea typeface="Sakkal Majalla"/>
                  <a:cs typeface="Sakkal Majalla"/>
                  <a:sym typeface="Sakkal Majalla"/>
                </a:rPr>
                <a:t>الدورة التأملية لاستعلام الفصل الدراسي</a:t>
              </a:r>
              <a:endParaRPr/>
            </a:p>
          </p:txBody>
        </p:sp>
        <p:sp>
          <p:nvSpPr>
            <p:cNvPr id="179" name="Google Shape;179;p21"/>
            <p:cNvSpPr/>
            <p:nvPr/>
          </p:nvSpPr>
          <p:spPr>
            <a:xfrm rot="10800000">
              <a:off x="607831" y="1314283"/>
              <a:ext cx="2224806" cy="889922"/>
            </a:xfrm>
            <a:prstGeom prst="chevron">
              <a:avLst>
                <a:gd fmla="val 50000" name="adj"/>
              </a:avLst>
            </a:prstGeom>
            <a:solidFill>
              <a:srgbClr val="2791A6">
                <a:alpha val="74901"/>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1"/>
            <p:cNvSpPr txBox="1"/>
            <p:nvPr/>
          </p:nvSpPr>
          <p:spPr>
            <a:xfrm>
              <a:off x="1052792" y="1314283"/>
              <a:ext cx="1334884" cy="889922"/>
            </a:xfrm>
            <a:prstGeom prst="rect">
              <a:avLst/>
            </a:prstGeom>
            <a:noFill/>
            <a:ln>
              <a:noFill/>
            </a:ln>
          </p:spPr>
          <p:txBody>
            <a:bodyPr anchorCtr="0" anchor="ctr" bIns="6975" lIns="0" spcFirstLastPara="1" rIns="13950" wrap="square" tIns="6975">
              <a:noAutofit/>
            </a:bodyPr>
            <a:lstStyle/>
            <a:p>
              <a:pPr indent="0" lvl="0" marL="0" marR="0" rtl="1" algn="ctr">
                <a:lnSpc>
                  <a:spcPct val="90000"/>
                </a:lnSpc>
                <a:spcBef>
                  <a:spcPts val="0"/>
                </a:spcBef>
                <a:spcAft>
                  <a:spcPts val="0"/>
                </a:spcAft>
                <a:buClr>
                  <a:schemeClr val="dk1"/>
                </a:buClr>
                <a:buSzPts val="1050"/>
                <a:buFont typeface="Sakkal Majalla"/>
                <a:buNone/>
              </a:pPr>
              <a:r>
                <a:rPr lang="ar-SA" sz="1050">
                  <a:solidFill>
                    <a:schemeClr val="dk1"/>
                  </a:solidFill>
                  <a:latin typeface="Sakkal Majalla"/>
                  <a:ea typeface="Sakkal Majalla"/>
                  <a:cs typeface="Sakkal Majalla"/>
                  <a:sym typeface="Sakkal Majalla"/>
                </a:rPr>
                <a:t>استخدم دورة تأملية مفصلة خطوة بخطوة لتغيير ممارساتك والاحتفاظ بسجل يوضح كيفية حدوث ذلك</a:t>
              </a:r>
              <a:endParaRPr/>
            </a:p>
          </p:txBody>
        </p:sp>
        <p:sp>
          <p:nvSpPr>
            <p:cNvPr id="181" name="Google Shape;181;p21"/>
            <p:cNvSpPr/>
            <p:nvPr/>
          </p:nvSpPr>
          <p:spPr>
            <a:xfrm rot="10800000">
              <a:off x="2484174" y="2445449"/>
              <a:ext cx="2680490" cy="1072196"/>
            </a:xfrm>
            <a:prstGeom prst="chevron">
              <a:avLst>
                <a:gd fmla="val 50000" name="adj"/>
              </a:avLst>
            </a:prstGeom>
            <a:solidFill>
              <a:srgbClr val="1A616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1"/>
            <p:cNvSpPr txBox="1"/>
            <p:nvPr/>
          </p:nvSpPr>
          <p:spPr>
            <a:xfrm>
              <a:off x="3020272" y="2445449"/>
              <a:ext cx="1608294" cy="1072196"/>
            </a:xfrm>
            <a:prstGeom prst="rect">
              <a:avLst/>
            </a:prstGeom>
            <a:noFill/>
            <a:ln>
              <a:noFill/>
            </a:ln>
          </p:spPr>
          <p:txBody>
            <a:bodyPr anchorCtr="0" anchor="ctr" bIns="10150" lIns="0" spcFirstLastPara="1" rIns="20300" wrap="square" tIns="10150">
              <a:noAutofit/>
            </a:bodyPr>
            <a:lstStyle/>
            <a:p>
              <a:pPr indent="0" lvl="0" marL="0" marR="0" rtl="1" algn="ctr">
                <a:lnSpc>
                  <a:spcPct val="90000"/>
                </a:lnSpc>
                <a:spcBef>
                  <a:spcPts val="0"/>
                </a:spcBef>
                <a:spcAft>
                  <a:spcPts val="0"/>
                </a:spcAft>
                <a:buClr>
                  <a:schemeClr val="lt1"/>
                </a:buClr>
                <a:buSzPts val="1600"/>
                <a:buFont typeface="Sakkal Majalla"/>
                <a:buNone/>
              </a:pPr>
              <a:r>
                <a:rPr lang="ar-SA" sz="1600">
                  <a:solidFill>
                    <a:schemeClr val="lt1"/>
                  </a:solidFill>
                  <a:latin typeface="Sakkal Majalla"/>
                  <a:ea typeface="Sakkal Majalla"/>
                  <a:cs typeface="Sakkal Majalla"/>
                  <a:sym typeface="Sakkal Majalla"/>
                </a:rPr>
                <a:t>الأداة 3</a:t>
              </a:r>
              <a:endParaRPr/>
            </a:p>
            <a:p>
              <a:pPr indent="0" lvl="0" marL="0" marR="0" rtl="1" algn="ctr">
                <a:lnSpc>
                  <a:spcPct val="90000"/>
                </a:lnSpc>
                <a:spcBef>
                  <a:spcPts val="520"/>
                </a:spcBef>
                <a:spcAft>
                  <a:spcPts val="0"/>
                </a:spcAft>
                <a:buClr>
                  <a:srgbClr val="FFFFFF"/>
                </a:buClr>
                <a:buSzPts val="1600"/>
                <a:buFont typeface="Sakkal Majalla"/>
                <a:buNone/>
              </a:pPr>
              <a:r>
                <a:rPr b="1" lang="ar-SA" sz="1600">
                  <a:solidFill>
                    <a:srgbClr val="FFFFFF"/>
                  </a:solidFill>
                  <a:latin typeface="Sakkal Majalla"/>
                  <a:ea typeface="Sakkal Majalla"/>
                  <a:cs typeface="Sakkal Majalla"/>
                  <a:sym typeface="Sakkal Majalla"/>
                </a:rPr>
                <a:t> مخطط الترميز لتحديد سمات الحوار الرئيسية</a:t>
              </a:r>
              <a:endParaRPr/>
            </a:p>
          </p:txBody>
        </p:sp>
        <p:sp>
          <p:nvSpPr>
            <p:cNvPr id="183" name="Google Shape;183;p21"/>
            <p:cNvSpPr/>
            <p:nvPr/>
          </p:nvSpPr>
          <p:spPr>
            <a:xfrm rot="10800000">
              <a:off x="607831" y="2536586"/>
              <a:ext cx="2224806" cy="889922"/>
            </a:xfrm>
            <a:prstGeom prst="chevron">
              <a:avLst>
                <a:gd fmla="val 50000" name="adj"/>
              </a:avLst>
            </a:prstGeom>
            <a:solidFill>
              <a:srgbClr val="2791A6">
                <a:alpha val="74901"/>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txBox="1"/>
            <p:nvPr/>
          </p:nvSpPr>
          <p:spPr>
            <a:xfrm>
              <a:off x="1052792" y="2536586"/>
              <a:ext cx="1334884" cy="889922"/>
            </a:xfrm>
            <a:prstGeom prst="rect">
              <a:avLst/>
            </a:prstGeom>
            <a:noFill/>
            <a:ln>
              <a:noFill/>
            </a:ln>
          </p:spPr>
          <p:txBody>
            <a:bodyPr anchorCtr="0" anchor="ctr" bIns="6975" lIns="0" spcFirstLastPara="1" rIns="13950" wrap="square" tIns="6975">
              <a:noAutofit/>
            </a:bodyPr>
            <a:lstStyle/>
            <a:p>
              <a:pPr indent="0" lvl="0" marL="0" marR="0" rtl="1" algn="ctr">
                <a:lnSpc>
                  <a:spcPct val="90000"/>
                </a:lnSpc>
                <a:spcBef>
                  <a:spcPts val="0"/>
                </a:spcBef>
                <a:spcAft>
                  <a:spcPts val="0"/>
                </a:spcAft>
                <a:buClr>
                  <a:schemeClr val="dk1"/>
                </a:buClr>
                <a:buSzPts val="1100"/>
                <a:buFont typeface="Sakkal Majalla"/>
                <a:buNone/>
              </a:pPr>
              <a:r>
                <a:rPr lang="ar-SA" sz="1100">
                  <a:solidFill>
                    <a:schemeClr val="dk1"/>
                  </a:solidFill>
                  <a:latin typeface="Sakkal Majalla"/>
                  <a:ea typeface="Sakkal Majalla"/>
                  <a:cs typeface="Sakkal Majalla"/>
                  <a:sym typeface="Sakkal Majalla"/>
                </a:rPr>
                <a:t>حدد لحظات الحوار المفيد والمثمر في فصلك الدراسي والظروف المؤدية لحدوثها.</a:t>
              </a:r>
              <a:endParaRPr/>
            </a:p>
          </p:txBody>
        </p:sp>
      </p:grpSp>
      <p:sp>
        <p:nvSpPr>
          <p:cNvPr id="185" name="Google Shape;185;p21"/>
          <p:cNvSpPr txBox="1"/>
          <p:nvPr/>
        </p:nvSpPr>
        <p:spPr>
          <a:xfrm>
            <a:off x="5285280" y="7271385"/>
            <a:ext cx="290019" cy="154529"/>
          </a:xfrm>
          <a:prstGeom prst="rect">
            <a:avLst/>
          </a:prstGeom>
          <a:noFill/>
          <a:ln>
            <a:noFill/>
          </a:ln>
        </p:spPr>
        <p:txBody>
          <a:bodyPr anchorCtr="0" anchor="t" bIns="0" lIns="0" spcFirstLastPara="1" rIns="0" wrap="square" tIns="625">
            <a:spAutoFit/>
          </a:bodyPr>
          <a:lstStyle/>
          <a:p>
            <a:pPr indent="0" lvl="0" marL="25400" marR="0" rtl="1" algn="r">
              <a:lnSpc>
                <a:spcPct val="100000"/>
              </a:lnSpc>
              <a:spcBef>
                <a:spcPts val="0"/>
              </a:spcBef>
              <a:spcAft>
                <a:spcPts val="0"/>
              </a:spcAft>
              <a:buNone/>
            </a:pPr>
            <a:fld id="{00000000-1234-1234-1234-123412341234}" type="slidenum">
              <a:rPr lang="ar-SA"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